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99" r:id="rId4"/>
    <p:sldId id="258" r:id="rId5"/>
    <p:sldId id="259" r:id="rId6"/>
    <p:sldId id="296" r:id="rId7"/>
    <p:sldId id="300" r:id="rId8"/>
    <p:sldId id="297" r:id="rId9"/>
    <p:sldId id="260" r:id="rId10"/>
    <p:sldId id="261" r:id="rId11"/>
    <p:sldId id="262" r:id="rId12"/>
    <p:sldId id="263" r:id="rId13"/>
    <p:sldId id="264" r:id="rId14"/>
    <p:sldId id="265" r:id="rId15"/>
    <p:sldId id="266" r:id="rId16"/>
    <p:sldId id="268" r:id="rId17"/>
    <p:sldId id="267"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5" r:id="rId44"/>
    <p:sldId id="294"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80515280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06211C-B1CC-47B5-8C6B-777E2FC19348}" type="datetimeFigureOut">
              <a:rPr lang="en-US" smtClean="0"/>
              <a:t>3/3/2020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1989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469567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374050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19214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E06211C-B1CC-47B5-8C6B-777E2FC19348}" type="datetimeFigureOut">
              <a:rPr lang="en-US" smtClean="0"/>
              <a:t>3/3/2020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60819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E06211C-B1CC-47B5-8C6B-777E2FC19348}" type="datetimeFigureOut">
              <a:rPr lang="en-US" smtClean="0"/>
              <a:t>3/3/2020</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250051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2872129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261424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990969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06211C-B1CC-47B5-8C6B-777E2FC19348}" type="datetimeFigureOut">
              <a:rPr lang="en-US" smtClean="0"/>
              <a:t>3/3/2020</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2297068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06211C-B1CC-47B5-8C6B-777E2FC19348}" type="datetimeFigureOut">
              <a:rPr lang="en-US" smtClean="0"/>
              <a:t>3/3/2020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05654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06211C-B1CC-47B5-8C6B-777E2FC19348}" type="datetimeFigureOut">
              <a:rPr lang="en-US" smtClean="0"/>
              <a:t>3/3/2020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2769413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E06211C-B1CC-47B5-8C6B-777E2FC19348}" type="datetimeFigureOut">
              <a:rPr lang="en-US" smtClean="0"/>
              <a:t>3/3/2020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962977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06211C-B1CC-47B5-8C6B-777E2FC19348}" type="datetimeFigureOut">
              <a:rPr lang="en-US" smtClean="0"/>
              <a:t>3/3/2020</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326366274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06211C-B1CC-47B5-8C6B-777E2FC19348}" type="datetimeFigureOut">
              <a:rPr lang="en-US" smtClean="0"/>
              <a:t>3/3/2020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27187570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06211C-B1CC-47B5-8C6B-777E2FC19348}" type="datetimeFigureOut">
              <a:rPr lang="en-US" smtClean="0"/>
              <a:t>3/3/2020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DFF7B14-E20E-4692-B92E-D5A22A7B7B58}" type="slidenum">
              <a:rPr lang="en-US" smtClean="0"/>
              <a:t>‹#›</a:t>
            </a:fld>
            <a:endParaRPr lang="en-US"/>
          </a:p>
        </p:txBody>
      </p:sp>
    </p:spTree>
    <p:extLst>
      <p:ext uri="{BB962C8B-B14F-4D97-AF65-F5344CB8AC3E}">
        <p14:creationId xmlns:p14="http://schemas.microsoft.com/office/powerpoint/2010/main" val="1794109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1E06211C-B1CC-47B5-8C6B-777E2FC19348}" type="datetimeFigureOut">
              <a:rPr lang="en-US" smtClean="0"/>
              <a:t>3/3/2020</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2DFF7B14-E20E-4692-B92E-D5A22A7B7B58}" type="slidenum">
              <a:rPr lang="en-US" smtClean="0"/>
              <a:t>‹#›</a:t>
            </a:fld>
            <a:endParaRPr lang="en-US"/>
          </a:p>
        </p:txBody>
      </p:sp>
    </p:spTree>
    <p:extLst>
      <p:ext uri="{BB962C8B-B14F-4D97-AF65-F5344CB8AC3E}">
        <p14:creationId xmlns:p14="http://schemas.microsoft.com/office/powerpoint/2010/main" val="43398431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12078929" cy="6858001"/>
          </a:xfrm>
          <a:prstGeom prst="rect">
            <a:avLst/>
          </a:prstGeom>
        </p:spPr>
      </p:pic>
    </p:spTree>
    <p:extLst>
      <p:ext uri="{BB962C8B-B14F-4D97-AF65-F5344CB8AC3E}">
        <p14:creationId xmlns:p14="http://schemas.microsoft.com/office/powerpoint/2010/main" val="19800940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b="1" dirty="0" smtClean="0">
                <a:latin typeface="Times New Roman" panose="02020603050405020304" pitchFamily="18" charset="0"/>
                <a:cs typeface="Times New Roman" panose="02020603050405020304" pitchFamily="18" charset="0"/>
              </a:rPr>
              <a:t>Routes Of Administration</a:t>
            </a:r>
            <a:endParaRPr lang="en-US" sz="3600" b="1" dirty="0">
              <a:latin typeface="Times New Roman" panose="02020603050405020304" pitchFamily="18" charset="0"/>
              <a:cs typeface="Times New Roman" panose="02020603050405020304" pitchFamily="18" charset="0"/>
            </a:endParaRPr>
          </a:p>
        </p:txBody>
      </p:sp>
      <p:pic>
        <p:nvPicPr>
          <p:cNvPr id="9" name="Content Placeholder 8"/>
          <p:cNvPicPr>
            <a:picLocks noGrp="1" noChangeAspect="1"/>
          </p:cNvPicPr>
          <p:nvPr>
            <p:ph sz="half"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4301" t="7827" r="15765" b="7332"/>
          <a:stretch/>
        </p:blipFill>
        <p:spPr>
          <a:xfrm>
            <a:off x="7226710" y="2244917"/>
            <a:ext cx="4571999" cy="4362360"/>
          </a:xfrm>
          <a:prstGeom prst="rect">
            <a:avLst/>
          </a:prstGeom>
        </p:spPr>
      </p:pic>
      <p:sp>
        <p:nvSpPr>
          <p:cNvPr id="8" name="Text Placeholder 7"/>
          <p:cNvSpPr>
            <a:spLocks noGrp="1"/>
          </p:cNvSpPr>
          <p:nvPr>
            <p:ph sz="half" idx="2"/>
          </p:nvPr>
        </p:nvSpPr>
        <p:spPr>
          <a:xfrm>
            <a:off x="556917" y="2244917"/>
            <a:ext cx="6307906" cy="4480348"/>
          </a:xfrm>
        </p:spPr>
        <p:txBody>
          <a:bodyPr>
            <a:normAutofit lnSpcReduction="10000"/>
          </a:bodyPr>
          <a:lstStyle/>
          <a:p>
            <a:pPr algn="just"/>
            <a:r>
              <a:rPr lang="en-US" sz="2800" dirty="0" smtClean="0">
                <a:latin typeface="Times New Roman" panose="02020603050405020304" pitchFamily="18" charset="0"/>
                <a:cs typeface="Times New Roman" panose="02020603050405020304" pitchFamily="18" charset="0"/>
              </a:rPr>
              <a:t>The </a:t>
            </a:r>
            <a:r>
              <a:rPr lang="en-US" sz="2800" dirty="0">
                <a:latin typeface="Times New Roman" panose="02020603050405020304" pitchFamily="18" charset="0"/>
                <a:cs typeface="Times New Roman" panose="02020603050405020304" pitchFamily="18" charset="0"/>
              </a:rPr>
              <a:t>route of administration is determined primarily by the properties of the drug (for example, water or lipid solubility, ionization, etc.) and by the therapeutic objectives (for example, the desirability of a rapid onset of action or the need for long-term administration or restriction to a local site). </a:t>
            </a:r>
          </a:p>
          <a:p>
            <a:pPr algn="just"/>
            <a:r>
              <a:rPr lang="en-US" sz="2800" dirty="0">
                <a:latin typeface="Times New Roman" panose="02020603050405020304" pitchFamily="18" charset="0"/>
                <a:cs typeface="Times New Roman" panose="02020603050405020304" pitchFamily="18" charset="0"/>
              </a:rPr>
              <a:t>Major routes of drug administration include enteral, parenteral, and topical among others.</a:t>
            </a:r>
          </a:p>
          <a:p>
            <a:endParaRPr lang="en-US"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345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Choosing particular route of drug</a:t>
            </a:r>
            <a:br>
              <a:rPr lang="en-US" b="1" dirty="0" smtClean="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administration</a:t>
            </a:r>
            <a:endParaRPr lang="en-US" b="1"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half" idx="1"/>
          </p:nvPr>
        </p:nvSpPr>
        <p:spPr>
          <a:xfrm>
            <a:off x="1154954" y="2367526"/>
            <a:ext cx="4825158" cy="4048022"/>
          </a:xfrm>
        </p:spPr>
        <p:txBody>
          <a:bodyPr>
            <a:normAutofit lnSpcReduction="10000"/>
          </a:bodyPr>
          <a:lstStyle/>
          <a:p>
            <a:r>
              <a:rPr lang="en-US" sz="3600" dirty="0" smtClean="0">
                <a:latin typeface="Times New Roman" panose="02020603050405020304" pitchFamily="18" charset="0"/>
                <a:cs typeface="Times New Roman" panose="02020603050405020304" pitchFamily="18" charset="0"/>
              </a:rPr>
              <a:t>DRUG RELATED FACTORS</a:t>
            </a:r>
          </a:p>
          <a:p>
            <a:pPr>
              <a:buFont typeface="Wingdings" panose="05000000000000000000" pitchFamily="2" charset="2"/>
              <a:buChar char="Ø"/>
            </a:pPr>
            <a:r>
              <a:rPr lang="en-US" dirty="0" smtClean="0"/>
              <a:t> </a:t>
            </a:r>
            <a:r>
              <a:rPr lang="en-US" sz="3200" dirty="0">
                <a:latin typeface="Times New Roman" panose="02020603050405020304" pitchFamily="18" charset="0"/>
                <a:cs typeface="Times New Roman" panose="02020603050405020304" pitchFamily="18" charset="0"/>
              </a:rPr>
              <a:t>Physical and Chemical</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properties</a:t>
            </a:r>
          </a:p>
          <a:p>
            <a:pPr>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Compared</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bioavailability for</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different routes</a:t>
            </a:r>
            <a:r>
              <a:rPr lang="en-US" sz="3200" dirty="0" smtClean="0">
                <a:latin typeface="Times New Roman" panose="02020603050405020304" pitchFamily="18" charset="0"/>
                <a:cs typeface="Times New Roman" panose="02020603050405020304" pitchFamily="18" charset="0"/>
              </a:rPr>
              <a:t> </a:t>
            </a:r>
            <a:r>
              <a:rPr lang="en-US" dirty="0" smtClean="0"/>
              <a:t/>
            </a:r>
            <a:br>
              <a:rPr lang="en-US" dirty="0" smtClean="0"/>
            </a:br>
            <a:endParaRPr lang="en-US" dirty="0"/>
          </a:p>
        </p:txBody>
      </p:sp>
      <p:sp>
        <p:nvSpPr>
          <p:cNvPr id="7" name="Content Placeholder 6"/>
          <p:cNvSpPr>
            <a:spLocks noGrp="1"/>
          </p:cNvSpPr>
          <p:nvPr>
            <p:ph sz="half" idx="2"/>
          </p:nvPr>
        </p:nvSpPr>
        <p:spPr>
          <a:xfrm>
            <a:off x="6267705" y="2367526"/>
            <a:ext cx="4825159" cy="4048022"/>
          </a:xfrm>
        </p:spPr>
        <p:txBody>
          <a:bodyPr>
            <a:normAutofit lnSpcReduction="10000"/>
          </a:bodyPr>
          <a:lstStyle/>
          <a:p>
            <a:r>
              <a:rPr lang="en-US" sz="3200" dirty="0" smtClean="0">
                <a:latin typeface="Times New Roman" panose="02020603050405020304" pitchFamily="18" charset="0"/>
                <a:cs typeface="Times New Roman" panose="02020603050405020304" pitchFamily="18" charset="0"/>
              </a:rPr>
              <a:t>PATIENT RELATED FACTORS</a:t>
            </a:r>
          </a:p>
          <a:p>
            <a:pPr>
              <a:buFont typeface="Wingdings" panose="05000000000000000000" pitchFamily="2" charset="2"/>
              <a:buChar char="Ø"/>
            </a:pPr>
            <a:r>
              <a:rPr lang="en-US" dirty="0" smtClean="0"/>
              <a:t> </a:t>
            </a:r>
            <a:r>
              <a:rPr lang="en-US" sz="2400" dirty="0">
                <a:latin typeface="Times New Roman" panose="02020603050405020304" pitchFamily="18" charset="0"/>
                <a:cs typeface="Times New Roman" panose="02020603050405020304" pitchFamily="18" charset="0"/>
              </a:rPr>
              <a:t>Condition of the </a:t>
            </a:r>
            <a:r>
              <a:rPr lang="en-US" sz="2400" dirty="0" smtClean="0">
                <a:latin typeface="Times New Roman" panose="02020603050405020304" pitchFamily="18" charset="0"/>
                <a:cs typeface="Times New Roman" panose="02020603050405020304" pitchFamily="18" charset="0"/>
              </a:rPr>
              <a:t>patient</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Site of desired </a:t>
            </a:r>
            <a:r>
              <a:rPr lang="en-US" sz="2400" dirty="0" smtClean="0">
                <a:latin typeface="Times New Roman" panose="02020603050405020304" pitchFamily="18" charset="0"/>
                <a:cs typeface="Times New Roman" panose="02020603050405020304" pitchFamily="18" charset="0"/>
              </a:rPr>
              <a:t>action</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Effect </a:t>
            </a:r>
            <a:r>
              <a:rPr lang="en-US" sz="2400" dirty="0">
                <a:latin typeface="Times New Roman" panose="02020603050405020304" pitchFamily="18" charset="0"/>
                <a:cs typeface="Times New Roman" panose="02020603050405020304" pitchFamily="18" charset="0"/>
              </a:rPr>
              <a:t>of digestive juice,</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first pass </a:t>
            </a:r>
            <a:r>
              <a:rPr lang="en-US" sz="2400" dirty="0" smtClean="0">
                <a:latin typeface="Times New Roman" panose="02020603050405020304" pitchFamily="18" charset="0"/>
                <a:cs typeface="Times New Roman" panose="02020603050405020304" pitchFamily="18" charset="0"/>
              </a:rPr>
              <a:t>metabolism</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Urgency for response</a:t>
            </a:r>
            <a:r>
              <a:rPr lang="en-US" sz="2400" dirty="0" smtClean="0">
                <a:latin typeface="Times New Roman" panose="02020603050405020304" pitchFamily="18" charset="0"/>
                <a:cs typeface="Times New Roman" panose="02020603050405020304" pitchFamily="18" charset="0"/>
              </a:rPr>
              <a:t> </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Accuracy of dosing</a:t>
            </a:r>
            <a:r>
              <a:rPr lang="en-US" sz="2400" dirty="0" smtClean="0"/>
              <a:t/>
            </a:r>
            <a:br>
              <a:rPr lang="en-US" sz="2400" dirty="0" smtClean="0"/>
            </a:br>
            <a:endParaRPr lang="en-US" sz="2400" dirty="0" smtClean="0">
              <a:latin typeface="Times New Roman" panose="02020603050405020304" pitchFamily="18" charset="0"/>
              <a:cs typeface="Times New Roman" panose="02020603050405020304" pitchFamily="18" charset="0"/>
            </a:endParaRPr>
          </a:p>
          <a:p>
            <a:pPr marL="0" indent="0">
              <a:buNone/>
            </a:pP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90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solidFill>
                  <a:schemeClr val="bg1"/>
                </a:solidFill>
                <a:latin typeface="Times New Roman" panose="02020603050405020304" pitchFamily="18" charset="0"/>
                <a:cs typeface="Times New Roman" panose="02020603050405020304" pitchFamily="18" charset="0"/>
              </a:rPr>
              <a:t>Enteral Routes of Administration</a:t>
            </a:r>
            <a:endParaRPr lang="en-US" b="1" dirty="0">
              <a:solidFill>
                <a:schemeClr val="bg1"/>
              </a:solidFill>
            </a:endParaRPr>
          </a:p>
        </p:txBody>
      </p:sp>
      <p:sp>
        <p:nvSpPr>
          <p:cNvPr id="6" name="Content Placeholder 5"/>
          <p:cNvSpPr>
            <a:spLocks noGrp="1"/>
          </p:cNvSpPr>
          <p:nvPr>
            <p:ph sz="half" idx="1"/>
          </p:nvPr>
        </p:nvSpPr>
        <p:spPr>
          <a:xfrm>
            <a:off x="589936" y="2382275"/>
            <a:ext cx="6002594" cy="4254500"/>
          </a:xfrm>
        </p:spPr>
        <p:txBody>
          <a:bodyPr>
            <a:normAutofit lnSpcReduction="10000"/>
          </a:bodyPr>
          <a:lstStyle/>
          <a:p>
            <a:r>
              <a:rPr lang="en-US" sz="2400" b="1" dirty="0" smtClean="0">
                <a:latin typeface="Times New Roman" panose="02020603050405020304" pitchFamily="18" charset="0"/>
                <a:cs typeface="Times New Roman" panose="02020603050405020304" pitchFamily="18" charset="0"/>
              </a:rPr>
              <a:t>Enteral </a:t>
            </a:r>
            <a:r>
              <a:rPr lang="en-US" sz="2400" dirty="0" smtClean="0">
                <a:latin typeface="Times New Roman" panose="02020603050405020304" pitchFamily="18" charset="0"/>
                <a:cs typeface="Times New Roman" panose="02020603050405020304" pitchFamily="18" charset="0"/>
              </a:rPr>
              <a:t>Administration-Drug placed directly in the GI-tract(through Alimentary tract).</a:t>
            </a:r>
            <a:r>
              <a:rPr lang="en-US" sz="2400" dirty="0" smtClean="0">
                <a:solidFill>
                  <a:schemeClr val="tx1"/>
                </a:solidFill>
                <a:latin typeface="Times New Roman" panose="02020603050405020304" pitchFamily="18" charset="0"/>
                <a:cs typeface="Times New Roman" panose="02020603050405020304" pitchFamily="18" charset="0"/>
              </a:rPr>
              <a:t> is the safest and most common, convenient, and economical method of drug administration. </a:t>
            </a:r>
            <a:endParaRPr lang="en-US" sz="2400" dirty="0" smtClean="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Oral-</a:t>
            </a:r>
            <a:r>
              <a:rPr lang="en-US" sz="2400" dirty="0" smtClean="0">
                <a:latin typeface="Times New Roman" panose="02020603050405020304" pitchFamily="18" charset="0"/>
                <a:cs typeface="Times New Roman" panose="02020603050405020304" pitchFamily="18" charset="0"/>
              </a:rPr>
              <a:t>swallowing (</a:t>
            </a:r>
            <a:r>
              <a:rPr lang="en-US" sz="2400" dirty="0" err="1" smtClean="0">
                <a:latin typeface="Times New Roman" panose="02020603050405020304" pitchFamily="18" charset="0"/>
                <a:cs typeface="Times New Roman" panose="02020603050405020304" pitchFamily="18" charset="0"/>
              </a:rPr>
              <a:t>p.o.</a:t>
            </a:r>
            <a:r>
              <a:rPr lang="en-US" sz="2400" dirty="0" smtClean="0">
                <a:latin typeface="Times New Roman" panose="02020603050405020304" pitchFamily="18" charset="0"/>
                <a:cs typeface="Times New Roman" panose="02020603050405020304" pitchFamily="18" charset="0"/>
              </a:rPr>
              <a:t>, per </a:t>
            </a:r>
            <a:r>
              <a:rPr lang="en-US" sz="2400" dirty="0" err="1" smtClean="0">
                <a:latin typeface="Times New Roman" panose="02020603050405020304" pitchFamily="18" charset="0"/>
                <a:cs typeface="Times New Roman" panose="02020603050405020304" pitchFamily="18" charset="0"/>
              </a:rPr>
              <a:t>os</a:t>
            </a:r>
            <a:r>
              <a:rPr lang="en-US" sz="2400" dirty="0" smtClean="0">
                <a:latin typeface="Times New Roman" panose="02020603050405020304" pitchFamily="18" charset="0"/>
                <a:cs typeface="Times New Roman" panose="02020603050405020304" pitchFamily="18" charset="0"/>
              </a:rPr>
              <a:t>)</a:t>
            </a:r>
          </a:p>
          <a:p>
            <a:r>
              <a:rPr lang="en-US" sz="2400" b="1" dirty="0" smtClean="0">
                <a:latin typeface="Times New Roman" panose="02020603050405020304" pitchFamily="18" charset="0"/>
                <a:cs typeface="Times New Roman" panose="02020603050405020304" pitchFamily="18" charset="0"/>
              </a:rPr>
              <a:t>Sublingual-</a:t>
            </a:r>
            <a:r>
              <a:rPr lang="en-US" sz="2400" dirty="0" smtClean="0">
                <a:latin typeface="Times New Roman" panose="02020603050405020304" pitchFamily="18" charset="0"/>
                <a:cs typeface="Times New Roman" panose="02020603050405020304" pitchFamily="18" charset="0"/>
              </a:rPr>
              <a:t>Placed under the tongue.</a:t>
            </a:r>
          </a:p>
          <a:p>
            <a:r>
              <a:rPr lang="en-US" sz="2400" b="1" dirty="0" smtClean="0">
                <a:latin typeface="Times New Roman" panose="02020603050405020304" pitchFamily="18" charset="0"/>
                <a:cs typeface="Times New Roman" panose="02020603050405020304" pitchFamily="18" charset="0"/>
              </a:rPr>
              <a:t>Buccal-</a:t>
            </a:r>
            <a:r>
              <a:rPr lang="en-US" sz="2400" dirty="0" smtClean="0">
                <a:latin typeface="Times New Roman" panose="02020603050405020304" pitchFamily="18" charset="0"/>
                <a:cs typeface="Times New Roman" panose="02020603050405020304" pitchFamily="18" charset="0"/>
              </a:rPr>
              <a:t>placed between cheeks and gingiva(facilitating direct absorption into blood stream).</a:t>
            </a:r>
          </a:p>
          <a:p>
            <a:r>
              <a:rPr lang="en-US" sz="2400" b="1" dirty="0" smtClean="0">
                <a:latin typeface="Times New Roman" panose="02020603050405020304" pitchFamily="18" charset="0"/>
                <a:cs typeface="Times New Roman" panose="02020603050405020304" pitchFamily="18" charset="0"/>
              </a:rPr>
              <a:t>Rectal-</a:t>
            </a:r>
            <a:r>
              <a:rPr lang="en-US" sz="2400" dirty="0" smtClean="0">
                <a:latin typeface="Times New Roman" panose="02020603050405020304" pitchFamily="18" charset="0"/>
                <a:cs typeface="Times New Roman" panose="02020603050405020304" pitchFamily="18" charset="0"/>
              </a:rPr>
              <a:t>Absorption through rectum.</a:t>
            </a:r>
            <a:endParaRPr lang="en-US" sz="2400" b="1" dirty="0">
              <a:latin typeface="Times New Roman" panose="02020603050405020304" pitchFamily="18" charset="0"/>
              <a:cs typeface="Times New Roman" panose="02020603050405020304" pitchFamily="18" charset="0"/>
            </a:endParaRPr>
          </a:p>
        </p:txBody>
      </p:sp>
      <p:pic>
        <p:nvPicPr>
          <p:cNvPr id="8" name="Content Placeholder 7"/>
          <p:cNvPicPr>
            <a:picLocks noGrp="1" noChangeAspect="1"/>
          </p:cNvPicPr>
          <p:nvPr>
            <p:ph sz="half" idx="2"/>
          </p:nvPr>
        </p:nvPicPr>
        <p:blipFill>
          <a:blip r:embed="rId2"/>
          <a:stretch>
            <a:fillRect/>
          </a:stretch>
        </p:blipFill>
        <p:spPr>
          <a:xfrm>
            <a:off x="6975014" y="2382275"/>
            <a:ext cx="5216986" cy="4254500"/>
          </a:xfrm>
          <a:prstGeom prst="rect">
            <a:avLst/>
          </a:prstGeom>
        </p:spPr>
      </p:pic>
    </p:spTree>
    <p:extLst>
      <p:ext uri="{BB962C8B-B14F-4D97-AF65-F5344CB8AC3E}">
        <p14:creationId xmlns:p14="http://schemas.microsoft.com/office/powerpoint/2010/main" val="1065586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1"/>
                </a:solidFill>
                <a:latin typeface="Times New Roman" panose="02020603050405020304" pitchFamily="18" charset="0"/>
                <a:cs typeface="Times New Roman" panose="02020603050405020304" pitchFamily="18" charset="0"/>
              </a:rPr>
              <a:t>Enteral Route of Administration</a:t>
            </a:r>
            <a:endParaRPr lang="en-US" dirty="0">
              <a:solidFill>
                <a:schemeClr val="bg1"/>
              </a:solidFill>
            </a:endParaRPr>
          </a:p>
        </p:txBody>
      </p:sp>
      <p:sp>
        <p:nvSpPr>
          <p:cNvPr id="6" name="Content Placeholder 5"/>
          <p:cNvSpPr>
            <a:spLocks noGrp="1"/>
          </p:cNvSpPr>
          <p:nvPr>
            <p:ph sz="half" idx="1"/>
          </p:nvPr>
        </p:nvSpPr>
        <p:spPr>
          <a:xfrm>
            <a:off x="641445" y="2271251"/>
            <a:ext cx="7853626" cy="4586749"/>
          </a:xfrm>
        </p:spPr>
        <p:txBody>
          <a:bodyPr>
            <a:normAutofit/>
          </a:bodyPr>
          <a:lstStyle/>
          <a:p>
            <a:pPr marL="0" indent="0">
              <a:buNone/>
            </a:pPr>
            <a:r>
              <a:rPr lang="en-US" sz="3200" b="1" dirty="0" smtClean="0">
                <a:solidFill>
                  <a:schemeClr val="tx1"/>
                </a:solidFill>
                <a:latin typeface="Times New Roman" panose="02020603050405020304" pitchFamily="18" charset="0"/>
                <a:cs typeface="Times New Roman" panose="02020603050405020304" pitchFamily="18" charset="0"/>
              </a:rPr>
              <a:t>Oral:</a:t>
            </a:r>
          </a:p>
          <a:p>
            <a:pPr algn="just">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Oral administration is a route of administration where a substance is taken through the mouth. Per </a:t>
            </a:r>
            <a:r>
              <a:rPr lang="en-US" sz="2400" dirty="0" err="1" smtClean="0">
                <a:solidFill>
                  <a:schemeClr val="tx1"/>
                </a:solidFill>
                <a:latin typeface="Times New Roman" panose="02020603050405020304" pitchFamily="18" charset="0"/>
                <a:cs typeface="Times New Roman" panose="02020603050405020304" pitchFamily="18" charset="0"/>
              </a:rPr>
              <a:t>os</a:t>
            </a:r>
            <a:r>
              <a:rPr lang="en-US" sz="2400" dirty="0" smtClean="0">
                <a:solidFill>
                  <a:schemeClr val="tx1"/>
                </a:solidFill>
                <a:latin typeface="Times New Roman" panose="02020603050405020304" pitchFamily="18" charset="0"/>
                <a:cs typeface="Times New Roman" panose="02020603050405020304" pitchFamily="18" charset="0"/>
              </a:rPr>
              <a:t> (P.O.) is sometimes used as an abbreviation for medication to be taken orally.</a:t>
            </a:r>
          </a:p>
          <a:p>
            <a:pPr algn="just">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Oral drugs are easily self-administered and, compared to drugs given parenterally, have a low risk of systemic infections that could complicate  treatment.</a:t>
            </a:r>
          </a:p>
          <a:p>
            <a:pPr algn="just">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Moreover, toxicities and overdose by the oral route may be overcome with antidotes, such as activated charcoal.</a:t>
            </a:r>
          </a:p>
          <a:p>
            <a:endParaRPr lang="en-US" dirty="0" smtClean="0"/>
          </a:p>
          <a:p>
            <a:endParaRPr lang="en-US" dirty="0"/>
          </a:p>
        </p:txBody>
      </p:sp>
      <p:pic>
        <p:nvPicPr>
          <p:cNvPr id="8" name="Content Placeholder 7"/>
          <p:cNvPicPr>
            <a:picLocks noGrp="1" noChangeAspect="1"/>
          </p:cNvPicPr>
          <p:nvPr>
            <p:ph sz="half" idx="2"/>
          </p:nvPr>
        </p:nvPicPr>
        <p:blipFill rotWithShape="1">
          <a:blip r:embed="rId2"/>
          <a:srcRect l="16845" t="2218" r="15935"/>
          <a:stretch/>
        </p:blipFill>
        <p:spPr>
          <a:xfrm>
            <a:off x="8745794" y="2271251"/>
            <a:ext cx="3303637" cy="4160146"/>
          </a:xfrm>
          <a:prstGeom prst="rect">
            <a:avLst/>
          </a:prstGeom>
        </p:spPr>
      </p:pic>
    </p:spTree>
    <p:extLst>
      <p:ext uri="{BB962C8B-B14F-4D97-AF65-F5344CB8AC3E}">
        <p14:creationId xmlns:p14="http://schemas.microsoft.com/office/powerpoint/2010/main" val="2431252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Oral Route of Administration</a:t>
            </a:r>
            <a:endParaRPr lang="en-US" dirty="0"/>
          </a:p>
        </p:txBody>
      </p:sp>
      <p:sp>
        <p:nvSpPr>
          <p:cNvPr id="5" name="Text Placeholder 4"/>
          <p:cNvSpPr>
            <a:spLocks noGrp="1"/>
          </p:cNvSpPr>
          <p:nvPr>
            <p:ph type="body" idx="1"/>
          </p:nvPr>
        </p:nvSpPr>
        <p:spPr>
          <a:xfrm>
            <a:off x="1154954" y="2603500"/>
            <a:ext cx="4825157" cy="434668"/>
          </a:xfrm>
        </p:spPr>
        <p:txBody>
          <a:bodyPr>
            <a:normAutofit lnSpcReduction="10000"/>
          </a:bodyPr>
          <a:lstStyle/>
          <a:p>
            <a:pPr algn="ctr"/>
            <a:r>
              <a:rPr lang="en-US" b="1" dirty="0" smtClean="0">
                <a:latin typeface="Times New Roman" panose="02020603050405020304" pitchFamily="18" charset="0"/>
                <a:cs typeface="Times New Roman" panose="02020603050405020304" pitchFamily="18" charset="0"/>
              </a:rPr>
              <a:t>ADVANTAGES</a:t>
            </a:r>
            <a:endParaRPr lang="en-US" sz="2400" b="1" dirty="0" smtClean="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2"/>
          </p:nvPr>
        </p:nvSpPr>
        <p:spPr>
          <a:xfrm>
            <a:off x="1154954" y="3038168"/>
            <a:ext cx="4825158" cy="3819832"/>
          </a:xfrm>
        </p:spPr>
        <p:txBody>
          <a:bodyPr>
            <a:normAutofit fontScale="92500" lnSpcReduction="10000"/>
          </a:bodyPr>
          <a:lstStyle/>
          <a:p>
            <a:pPr marL="0" indent="0">
              <a:buNone/>
            </a:pPr>
            <a:endParaRPr lang="en-US"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sz="2600" dirty="0" smtClean="0">
                <a:solidFill>
                  <a:schemeClr val="tx1"/>
                </a:solidFill>
                <a:latin typeface="Times New Roman" panose="02020603050405020304" pitchFamily="18" charset="0"/>
                <a:cs typeface="Times New Roman" panose="02020603050405020304" pitchFamily="18" charset="0"/>
              </a:rPr>
              <a:t>Safe</a:t>
            </a:r>
          </a:p>
          <a:p>
            <a:pPr>
              <a:buFont typeface="Wingdings" panose="05000000000000000000" pitchFamily="2" charset="2"/>
              <a:buChar char="§"/>
            </a:pPr>
            <a:r>
              <a:rPr lang="en-US" sz="2600" dirty="0" smtClean="0">
                <a:solidFill>
                  <a:schemeClr val="tx1"/>
                </a:solidFill>
                <a:latin typeface="Times New Roman" panose="02020603050405020304" pitchFamily="18" charset="0"/>
                <a:cs typeface="Times New Roman" panose="02020603050405020304" pitchFamily="18" charset="0"/>
              </a:rPr>
              <a:t>Convenient, self administered, pain free and easy to take place</a:t>
            </a:r>
          </a:p>
          <a:p>
            <a:pPr>
              <a:buFont typeface="Wingdings" panose="05000000000000000000" pitchFamily="2" charset="2"/>
              <a:buChar char="§"/>
            </a:pPr>
            <a:r>
              <a:rPr lang="en-US" sz="2600" dirty="0" smtClean="0">
                <a:solidFill>
                  <a:schemeClr val="tx1"/>
                </a:solidFill>
                <a:latin typeface="Times New Roman" panose="02020603050405020304" pitchFamily="18" charset="0"/>
                <a:cs typeface="Times New Roman" panose="02020603050405020304" pitchFamily="18" charset="0"/>
              </a:rPr>
              <a:t>Economical</a:t>
            </a:r>
          </a:p>
          <a:p>
            <a:pPr>
              <a:buFont typeface="Wingdings" panose="05000000000000000000" pitchFamily="2" charset="2"/>
              <a:buChar char="§"/>
            </a:pP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a:solidFill>
                  <a:schemeClr val="tx1"/>
                </a:solidFill>
                <a:latin typeface="Times New Roman" panose="02020603050405020304" pitchFamily="18" charset="0"/>
                <a:cs typeface="Times New Roman" panose="02020603050405020304" pitchFamily="18" charset="0"/>
              </a:rPr>
              <a:t>Usually good </a:t>
            </a:r>
            <a:r>
              <a:rPr lang="en-US" sz="2600" dirty="0" smtClean="0">
                <a:solidFill>
                  <a:schemeClr val="tx1"/>
                </a:solidFill>
                <a:latin typeface="Times New Roman" panose="02020603050405020304" pitchFamily="18" charset="0"/>
                <a:cs typeface="Times New Roman" panose="02020603050405020304" pitchFamily="18" charset="0"/>
              </a:rPr>
              <a:t>absorption</a:t>
            </a:r>
          </a:p>
          <a:p>
            <a:pPr>
              <a:buFont typeface="Wingdings" panose="05000000000000000000" pitchFamily="2" charset="2"/>
              <a:buChar char="§"/>
            </a:pPr>
            <a:r>
              <a:rPr lang="en-US" sz="2600" dirty="0" smtClean="0">
                <a:solidFill>
                  <a:schemeClr val="tx1"/>
                </a:solidFill>
                <a:latin typeface="Times New Roman" panose="02020603050405020304" pitchFamily="18" charset="0"/>
                <a:cs typeface="Times New Roman" panose="02020603050405020304" pitchFamily="18" charset="0"/>
              </a:rPr>
              <a:t>No </a:t>
            </a:r>
            <a:r>
              <a:rPr lang="en-US" sz="2600" dirty="0">
                <a:solidFill>
                  <a:schemeClr val="tx1"/>
                </a:solidFill>
                <a:latin typeface="Times New Roman" panose="02020603050405020304" pitchFamily="18" charset="0"/>
                <a:cs typeface="Times New Roman" panose="02020603050405020304" pitchFamily="18" charset="0"/>
              </a:rPr>
              <a:t>need for sterilization</a:t>
            </a:r>
            <a:r>
              <a:rPr lang="en-US" sz="2900" dirty="0">
                <a:solidFill>
                  <a:schemeClr val="tx1"/>
                </a:solidFill>
                <a:latin typeface="Times New Roman" panose="02020603050405020304" pitchFamily="18" charset="0"/>
                <a:cs typeface="Times New Roman" panose="02020603050405020304" pitchFamily="18" charset="0"/>
              </a:rPr>
              <a:t/>
            </a:r>
            <a:br>
              <a:rPr lang="en-US" sz="2900" dirty="0">
                <a:solidFill>
                  <a:schemeClr val="tx1"/>
                </a:solidFill>
                <a:latin typeface="Times New Roman" panose="02020603050405020304" pitchFamily="18" charset="0"/>
                <a:cs typeface="Times New Roman" panose="02020603050405020304" pitchFamily="18" charset="0"/>
              </a:rPr>
            </a:br>
            <a:r>
              <a:rPr lang="en-US" sz="2900" dirty="0" smtClean="0">
                <a:latin typeface="Times New Roman" panose="02020603050405020304" pitchFamily="18" charset="0"/>
                <a:cs typeface="Times New Roman" panose="02020603050405020304" pitchFamily="18" charset="0"/>
              </a:rPr>
              <a:t/>
            </a:r>
            <a:br>
              <a:rPr lang="en-US" sz="2900" dirty="0" smtClean="0">
                <a:latin typeface="Times New Roman" panose="02020603050405020304" pitchFamily="18" charset="0"/>
                <a:cs typeface="Times New Roman" panose="02020603050405020304" pitchFamily="18" charset="0"/>
              </a:rPr>
            </a:br>
            <a:endParaRPr lang="en-US" sz="2900" dirty="0">
              <a:latin typeface="Times New Roman" panose="02020603050405020304" pitchFamily="18" charset="0"/>
              <a:cs typeface="Times New Roman" panose="02020603050405020304" pitchFamily="18" charset="0"/>
            </a:endParaRPr>
          </a:p>
        </p:txBody>
      </p:sp>
      <p:sp>
        <p:nvSpPr>
          <p:cNvPr id="6" name="Text Placeholder 5"/>
          <p:cNvSpPr>
            <a:spLocks noGrp="1"/>
          </p:cNvSpPr>
          <p:nvPr>
            <p:ph type="body" sz="quarter" idx="3"/>
          </p:nvPr>
        </p:nvSpPr>
        <p:spPr>
          <a:xfrm>
            <a:off x="6208712" y="2603500"/>
            <a:ext cx="4825159" cy="434668"/>
          </a:xfrm>
        </p:spPr>
        <p:txBody>
          <a:bodyPr>
            <a:normAutofit lnSpcReduction="10000"/>
          </a:bodyPr>
          <a:lstStyle/>
          <a:p>
            <a:pPr algn="ctr"/>
            <a:r>
              <a:rPr lang="en-US" b="1" dirty="0" smtClean="0">
                <a:latin typeface="Times New Roman" panose="02020603050405020304" pitchFamily="18" charset="0"/>
                <a:cs typeface="Times New Roman" panose="02020603050405020304" pitchFamily="18" charset="0"/>
              </a:rPr>
              <a:t>DISADVANTAGES</a:t>
            </a:r>
            <a:endParaRPr lang="en-US" sz="2400"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quarter" idx="4"/>
          </p:nvPr>
        </p:nvSpPr>
        <p:spPr>
          <a:xfrm>
            <a:off x="6208712" y="3038168"/>
            <a:ext cx="5722733" cy="3678238"/>
          </a:xfrm>
        </p:spPr>
        <p:txBody>
          <a:bodyPr>
            <a:normAutofit/>
          </a:bodyPr>
          <a:lstStyle/>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Slow absorption- cannot used in emergency situations.</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Irritable-may cause nausea and vomiting.</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Cannot used in unconscious patients.</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Sometimes inefficient absorption of drug takes place like streptomycin.</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First-pass effect takes place.</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Food-drug and drug-drug interactions.</a:t>
            </a:r>
            <a:endParaRPr lang="en-US" sz="2400" dirty="0" smtClean="0">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860408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Oral Route of Administration</a:t>
            </a:r>
            <a:endParaRPr lang="en-US" dirty="0"/>
          </a:p>
        </p:txBody>
      </p:sp>
      <p:sp>
        <p:nvSpPr>
          <p:cNvPr id="8" name="Content Placeholder 7"/>
          <p:cNvSpPr>
            <a:spLocks noGrp="1"/>
          </p:cNvSpPr>
          <p:nvPr>
            <p:ph idx="1"/>
          </p:nvPr>
        </p:nvSpPr>
        <p:spPr>
          <a:xfrm>
            <a:off x="723331" y="2603500"/>
            <a:ext cx="11191165" cy="4254500"/>
          </a:xfrm>
        </p:spPr>
        <p:txBody>
          <a:bodyPr>
            <a:noAutofit/>
          </a:bodyPr>
          <a:lstStyle/>
          <a:p>
            <a:pPr marL="0" indent="0" algn="just">
              <a:buNone/>
            </a:pPr>
            <a:r>
              <a:rPr lang="en-US" sz="2200" dirty="0">
                <a:latin typeface="Times New Roman" panose="02020603050405020304" pitchFamily="18" charset="0"/>
                <a:cs typeface="Times New Roman" panose="02020603050405020304" pitchFamily="18" charset="0"/>
              </a:rPr>
              <a:t>The pathways involved in oral drug absorption are the most complicated, and the low pH of the stomach may inactivate some drugs. A wide range of oral </a:t>
            </a:r>
            <a:r>
              <a:rPr lang="en-US" sz="2200" dirty="0" err="1">
                <a:latin typeface="Times New Roman" panose="02020603050405020304" pitchFamily="18" charset="0"/>
                <a:cs typeface="Times New Roman" panose="02020603050405020304" pitchFamily="18" charset="0"/>
              </a:rPr>
              <a:t>prepa</a:t>
            </a:r>
            <a:r>
              <a:rPr lang="en-US" sz="2200" dirty="0">
                <a:latin typeface="Times New Roman" panose="02020603050405020304" pitchFamily="18" charset="0"/>
                <a:cs typeface="Times New Roman" panose="02020603050405020304" pitchFamily="18" charset="0"/>
              </a:rPr>
              <a:t>- rations is available including enteric-coated and extended-release preparations.</a:t>
            </a:r>
          </a:p>
          <a:p>
            <a:pPr marL="0" indent="0" algn="just">
              <a:buNone/>
            </a:pPr>
            <a:r>
              <a:rPr lang="en-US" sz="2200" b="1" dirty="0">
                <a:latin typeface="Times New Roman" panose="02020603050405020304" pitchFamily="18" charset="0"/>
                <a:cs typeface="Times New Roman" panose="02020603050405020304" pitchFamily="18" charset="0"/>
              </a:rPr>
              <a:t>A)Enteric-coated preparations:</a:t>
            </a:r>
          </a:p>
          <a:p>
            <a:pPr algn="just">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An enteric coating is a chemical envelope that resists the action of the fluids and enzymes in the stomach but dissolves readily in the upper intestine.</a:t>
            </a:r>
          </a:p>
          <a:p>
            <a:pPr algn="just">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Such coating is useful for certain groups of drugs (for example, </a:t>
            </a:r>
            <a:r>
              <a:rPr lang="en-US" sz="2200" i="1" dirty="0">
                <a:latin typeface="Times New Roman" panose="02020603050405020304" pitchFamily="18" charset="0"/>
                <a:cs typeface="Times New Roman" panose="02020603050405020304" pitchFamily="18" charset="0"/>
              </a:rPr>
              <a:t>omeprazole</a:t>
            </a:r>
            <a:r>
              <a:rPr lang="en-US" sz="2200" dirty="0">
                <a:latin typeface="Times New Roman" panose="02020603050405020304" pitchFamily="18" charset="0"/>
                <a:cs typeface="Times New Roman" panose="02020603050405020304" pitchFamily="18" charset="0"/>
              </a:rPr>
              <a:t>) that are acid unstable.</a:t>
            </a:r>
          </a:p>
          <a:p>
            <a:pPr algn="just">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 Enteric coatings protect the drug from stomach acid, delivering them instead to the less acidic intestine, where the coating dissolves and allows the drug to be released.</a:t>
            </a:r>
          </a:p>
          <a:p>
            <a:pPr marL="0" indent="0">
              <a:buNone/>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9994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Oral Route of Administration</a:t>
            </a:r>
            <a:endParaRPr lang="en-US" dirty="0"/>
          </a:p>
        </p:txBody>
      </p:sp>
      <p:sp>
        <p:nvSpPr>
          <p:cNvPr id="5" name="Content Placeholder 4"/>
          <p:cNvSpPr>
            <a:spLocks noGrp="1"/>
          </p:cNvSpPr>
          <p:nvPr>
            <p:ph sz="half" idx="1"/>
          </p:nvPr>
        </p:nvSpPr>
        <p:spPr/>
        <p:txBody>
          <a:bodyPr/>
          <a:lstStyle/>
          <a:p>
            <a:pPr marL="0" indent="0" algn="just">
              <a:buNone/>
            </a:pPr>
            <a:r>
              <a:rPr lang="en-US" sz="2400" b="1" dirty="0">
                <a:latin typeface="Times New Roman" panose="02020603050405020304" pitchFamily="18" charset="0"/>
                <a:cs typeface="Times New Roman" panose="02020603050405020304" pitchFamily="18" charset="0"/>
              </a:rPr>
              <a:t>A)Enteric-coated preparations:</a:t>
            </a:r>
          </a:p>
          <a:p>
            <a:pPr algn="just">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Drugs that have an irritant effect on the stomach, such as </a:t>
            </a:r>
            <a:r>
              <a:rPr lang="en-US" sz="2400" i="1" dirty="0">
                <a:latin typeface="Times New Roman" panose="02020603050405020304" pitchFamily="18" charset="0"/>
                <a:cs typeface="Times New Roman" panose="02020603050405020304" pitchFamily="18" charset="0"/>
              </a:rPr>
              <a:t>aspirin</a:t>
            </a:r>
            <a:r>
              <a:rPr lang="en-US" sz="2400" dirty="0">
                <a:latin typeface="Times New Roman" panose="02020603050405020304" pitchFamily="18" charset="0"/>
                <a:cs typeface="Times New Roman" panose="02020603050405020304" pitchFamily="18" charset="0"/>
              </a:rPr>
              <a:t>, can be coated with a substance that will dissolve only in the small intestine, thereby protecting the stomach.</a:t>
            </a:r>
          </a:p>
          <a:p>
            <a:pPr marL="0" indent="0">
              <a:buNone/>
            </a:pPr>
            <a:endParaRPr lang="en-US" dirty="0"/>
          </a:p>
        </p:txBody>
      </p:sp>
      <p:pic>
        <p:nvPicPr>
          <p:cNvPr id="7" name="Content Placeholder 6"/>
          <p:cNvPicPr>
            <a:picLocks noGrp="1" noChangeAspect="1"/>
          </p:cNvPicPr>
          <p:nvPr>
            <p:ph sz="half" idx="2"/>
          </p:nvPr>
        </p:nvPicPr>
        <p:blipFill>
          <a:blip r:embed="rId2"/>
          <a:stretch>
            <a:fillRect/>
          </a:stretch>
        </p:blipFill>
        <p:spPr>
          <a:xfrm>
            <a:off x="6208713" y="2644835"/>
            <a:ext cx="4824412" cy="3333630"/>
          </a:xfrm>
          <a:prstGeom prst="rect">
            <a:avLst/>
          </a:prstGeom>
        </p:spPr>
      </p:pic>
    </p:spTree>
    <p:extLst>
      <p:ext uri="{BB962C8B-B14F-4D97-AF65-F5344CB8AC3E}">
        <p14:creationId xmlns:p14="http://schemas.microsoft.com/office/powerpoint/2010/main" val="1208415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Oral Route of Administration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pPr marL="0" indent="0" algn="just">
              <a:buNone/>
            </a:pPr>
            <a:r>
              <a:rPr lang="en-US" sz="2200" b="1" dirty="0">
                <a:latin typeface="Times New Roman" panose="02020603050405020304" pitchFamily="18" charset="0"/>
                <a:cs typeface="Times New Roman" panose="02020603050405020304" pitchFamily="18" charset="0"/>
              </a:rPr>
              <a:t>B)Extended-release preparations:</a:t>
            </a:r>
          </a:p>
          <a:p>
            <a:pPr algn="just">
              <a:buFont typeface="Wingdings" panose="05000000000000000000" pitchFamily="2" charset="2"/>
              <a:buChar char="§"/>
            </a:pPr>
            <a:r>
              <a:rPr lang="en-US" sz="2200" b="1" dirty="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Extended-release medications have special coatings or ingredients that control how fast the drug is released from the pill into the body.</a:t>
            </a:r>
          </a:p>
          <a:p>
            <a:pPr algn="just">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Having a longer duration of action may improve  patient  compliance,  because  the medication does not have to be taken as often.</a:t>
            </a:r>
          </a:p>
          <a:p>
            <a:pPr algn="just">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Additionally, extended-release dosage forms may maintain concentrations within an acceptable therapeutic range over a long period of time, as opposed to immediate-release dosage  forms, which may result in larger peaks and troughs in plasma concentrations.</a:t>
            </a:r>
          </a:p>
          <a:p>
            <a:pPr marL="0" indent="0">
              <a:buNone/>
            </a:pPr>
            <a:endParaRPr lang="en-US" sz="2200" dirty="0"/>
          </a:p>
        </p:txBody>
      </p:sp>
    </p:spTree>
    <p:extLst>
      <p:ext uri="{BB962C8B-B14F-4D97-AF65-F5344CB8AC3E}">
        <p14:creationId xmlns:p14="http://schemas.microsoft.com/office/powerpoint/2010/main" val="1959890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solidFill>
                  <a:schemeClr val="tx1"/>
                </a:solidFill>
                <a:latin typeface="Times New Roman" panose="02020603050405020304" pitchFamily="18" charset="0"/>
                <a:cs typeface="Times New Roman" panose="02020603050405020304" pitchFamily="18" charset="0"/>
              </a:rPr>
              <a:t>Enteral Route of Administration</a:t>
            </a:r>
            <a:endParaRPr lang="en-US" sz="4400" b="1" dirty="0">
              <a:solidFill>
                <a:schemeClr val="tx1"/>
              </a:solidFill>
            </a:endParaRPr>
          </a:p>
        </p:txBody>
      </p:sp>
      <p:sp>
        <p:nvSpPr>
          <p:cNvPr id="3" name="Content Placeholder 2"/>
          <p:cNvSpPr>
            <a:spLocks noGrp="1"/>
          </p:cNvSpPr>
          <p:nvPr>
            <p:ph sz="half" idx="1"/>
          </p:nvPr>
        </p:nvSpPr>
        <p:spPr>
          <a:xfrm>
            <a:off x="1154954" y="2603500"/>
            <a:ext cx="5341380" cy="4254500"/>
          </a:xfrm>
        </p:spPr>
        <p:txBody>
          <a:bodyPr>
            <a:noAutofit/>
          </a:bodyPr>
          <a:lstStyle/>
          <a:p>
            <a:pPr marL="0" indent="0" algn="just">
              <a:lnSpc>
                <a:spcPct val="100000"/>
              </a:lnSpc>
              <a:buNone/>
            </a:pPr>
            <a:r>
              <a:rPr lang="en-US" sz="2000" b="1" dirty="0" smtClean="0">
                <a:solidFill>
                  <a:schemeClr val="tx1"/>
                </a:solidFill>
                <a:latin typeface="Times New Roman" panose="02020603050405020304" pitchFamily="18" charset="0"/>
                <a:cs typeface="Times New Roman" panose="02020603050405020304" pitchFamily="18" charset="0"/>
              </a:rPr>
              <a:t>Sublingual/Buccal:</a:t>
            </a:r>
          </a:p>
          <a:p>
            <a:pPr marL="0" indent="0" algn="just">
              <a:lnSpc>
                <a:spcPct val="100000"/>
              </a:lnSpc>
              <a:buNone/>
            </a:pPr>
            <a:r>
              <a:rPr lang="en-US" sz="2000" dirty="0" smtClean="0">
                <a:solidFill>
                  <a:schemeClr val="tx1"/>
                </a:solidFill>
                <a:latin typeface="Times New Roman" panose="02020603050405020304" pitchFamily="18" charset="0"/>
                <a:cs typeface="Times New Roman" panose="02020603050405020304" pitchFamily="18" charset="0"/>
              </a:rPr>
              <a:t>Sublingual (abbreviated SL), derived from the Latin word meaning ‘under the tongue’ refers to the pharmacological route of administration by which substances diffuse into the capillary network and enter the systemic circulation </a:t>
            </a:r>
            <a:r>
              <a:rPr lang="en-US" sz="2000" dirty="0" err="1" smtClean="0">
                <a:solidFill>
                  <a:schemeClr val="tx1"/>
                </a:solidFill>
                <a:latin typeface="Times New Roman" panose="02020603050405020304" pitchFamily="18" charset="0"/>
                <a:cs typeface="Times New Roman" panose="02020603050405020304" pitchFamily="18" charset="0"/>
              </a:rPr>
              <a:t>directly.The</a:t>
            </a:r>
            <a:r>
              <a:rPr lang="en-US" sz="2000" dirty="0" smtClean="0">
                <a:solidFill>
                  <a:schemeClr val="tx1"/>
                </a:solidFill>
                <a:latin typeface="Times New Roman" panose="02020603050405020304" pitchFamily="18" charset="0"/>
                <a:cs typeface="Times New Roman" panose="02020603050405020304" pitchFamily="18" charset="0"/>
              </a:rPr>
              <a:t> buccal route(between the cheek and gum)is similar to sublingual.</a:t>
            </a:r>
          </a:p>
          <a:p>
            <a:pPr algn="just">
              <a:lnSpc>
                <a:spcPct val="10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For example, </a:t>
            </a:r>
          </a:p>
          <a:p>
            <a:pPr lvl="1" algn="just">
              <a:lnSpc>
                <a:spcPct val="10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Nitroglycerin</a:t>
            </a:r>
          </a:p>
          <a:p>
            <a:pPr lvl="1" algn="just">
              <a:lnSpc>
                <a:spcPct val="100000"/>
              </a:lnSpc>
              <a:buFont typeface="Wingdings" panose="05000000000000000000" pitchFamily="2" charset="2"/>
              <a:buChar char="§"/>
            </a:pPr>
            <a:r>
              <a:rPr lang="en-US" sz="2000" dirty="0" err="1" smtClean="0">
                <a:solidFill>
                  <a:schemeClr val="tx1"/>
                </a:solidFill>
                <a:latin typeface="Times New Roman" panose="02020603050405020304" pitchFamily="18" charset="0"/>
                <a:cs typeface="Times New Roman" panose="02020603050405020304" pitchFamily="18" charset="0"/>
              </a:rPr>
              <a:t>Loratadine</a:t>
            </a:r>
            <a:r>
              <a:rPr lang="en-US" sz="2000" dirty="0" smtClean="0">
                <a:solidFill>
                  <a:schemeClr val="tx1"/>
                </a:solidFill>
                <a:latin typeface="Times New Roman" panose="02020603050405020304" pitchFamily="18" charset="0"/>
                <a:cs typeface="Times New Roman" panose="02020603050405020304" pitchFamily="18" charset="0"/>
              </a:rPr>
              <a:t>.</a:t>
            </a:r>
            <a:endParaRPr lang="en-US" sz="20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69540" y="3044824"/>
            <a:ext cx="4626591" cy="3424215"/>
          </a:xfrm>
        </p:spPr>
      </p:pic>
    </p:spTree>
    <p:extLst>
      <p:ext uri="{BB962C8B-B14F-4D97-AF65-F5344CB8AC3E}">
        <p14:creationId xmlns:p14="http://schemas.microsoft.com/office/powerpoint/2010/main" val="3072137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latin typeface="Times New Roman" panose="02020603050405020304" pitchFamily="18" charset="0"/>
                <a:cs typeface="Times New Roman" panose="02020603050405020304" pitchFamily="18" charset="0"/>
              </a:rPr>
              <a:t>Need of Sublingual/Buccal Administration:</a:t>
            </a:r>
            <a:br>
              <a:rPr lang="en-US" dirty="0" smtClean="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p:txBody>
          <a:bodyPr>
            <a:normAutofit/>
          </a:bodyPr>
          <a:lstStyle/>
          <a:p>
            <a:pPr>
              <a:buFont typeface="Wingdings" panose="05000000000000000000" pitchFamily="2" charset="2"/>
              <a:buChar char="Ø"/>
            </a:pPr>
            <a:r>
              <a:rPr lang="en-US" sz="2400" dirty="0" smtClean="0"/>
              <a:t> </a:t>
            </a:r>
            <a:r>
              <a:rPr lang="en-US" sz="2400" dirty="0">
                <a:latin typeface="Times New Roman" panose="02020603050405020304" pitchFamily="18" charset="0"/>
                <a:cs typeface="Times New Roman" panose="02020603050405020304" pitchFamily="18" charset="0"/>
              </a:rPr>
              <a:t>When rapid response is </a:t>
            </a:r>
            <a:r>
              <a:rPr lang="en-US" sz="2400" dirty="0" smtClean="0">
                <a:latin typeface="Times New Roman" panose="02020603050405020304" pitchFamily="18" charset="0"/>
                <a:cs typeface="Times New Roman" panose="02020603050405020304" pitchFamily="18" charset="0"/>
              </a:rPr>
              <a:t>required</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Drug </a:t>
            </a:r>
            <a:r>
              <a:rPr lang="en-US" sz="2400" dirty="0">
                <a:latin typeface="Times New Roman" panose="02020603050405020304" pitchFamily="18" charset="0"/>
                <a:cs typeface="Times New Roman" panose="02020603050405020304" pitchFamily="18" charset="0"/>
              </a:rPr>
              <a:t>unstable at gastric </a:t>
            </a:r>
            <a:r>
              <a:rPr lang="en-US" sz="2400" dirty="0" smtClean="0">
                <a:latin typeface="Times New Roman" panose="02020603050405020304" pitchFamily="18" charset="0"/>
                <a:cs typeface="Times New Roman" panose="02020603050405020304" pitchFamily="18" charset="0"/>
              </a:rPr>
              <a:t>pH</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Drug </a:t>
            </a:r>
            <a:r>
              <a:rPr lang="en-US" sz="2400" dirty="0">
                <a:latin typeface="Times New Roman" panose="02020603050405020304" pitchFamily="18" charset="0"/>
                <a:cs typeface="Times New Roman" panose="02020603050405020304" pitchFamily="18" charset="0"/>
              </a:rPr>
              <a:t>rapidly </a:t>
            </a:r>
            <a:r>
              <a:rPr lang="en-US" sz="2400" dirty="0" smtClean="0">
                <a:latin typeface="Times New Roman" panose="02020603050405020304" pitchFamily="18" charset="0"/>
                <a:cs typeface="Times New Roman" panose="02020603050405020304" pitchFamily="18" charset="0"/>
              </a:rPr>
              <a:t>metabolized </a:t>
            </a:r>
            <a:r>
              <a:rPr lang="en-US" sz="2400" dirty="0">
                <a:latin typeface="Times New Roman" panose="02020603050405020304" pitchFamily="18" charset="0"/>
                <a:cs typeface="Times New Roman" panose="02020603050405020304" pitchFamily="18" charset="0"/>
              </a:rPr>
              <a:t>by the </a:t>
            </a:r>
            <a:r>
              <a:rPr lang="en-US" sz="2400" dirty="0" smtClean="0">
                <a:latin typeface="Times New Roman" panose="02020603050405020304" pitchFamily="18" charset="0"/>
                <a:cs typeface="Times New Roman" panose="02020603050405020304" pitchFamily="18" charset="0"/>
              </a:rPr>
              <a:t>liver</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Absorbed </a:t>
            </a:r>
            <a:r>
              <a:rPr lang="en-US" sz="2400" dirty="0">
                <a:latin typeface="Times New Roman" panose="02020603050405020304" pitchFamily="18" charset="0"/>
                <a:cs typeface="Times New Roman" panose="02020603050405020304" pitchFamily="18" charset="0"/>
              </a:rPr>
              <a:t>drugs directly reach systemic circulation,</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bypassing portal circulation, hence escapes first pass</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metabolism.</a:t>
            </a:r>
            <a:r>
              <a:rPr lang="en-US" sz="2400" dirty="0" smtClean="0">
                <a:latin typeface="Times New Roman" panose="02020603050405020304" pitchFamily="18" charset="0"/>
                <a:cs typeface="Times New Roman" panose="02020603050405020304" pitchFamily="18" charset="0"/>
              </a:rPr>
              <a:t> </a:t>
            </a:r>
            <a:br>
              <a:rPr lang="en-US" sz="2400" dirty="0" smtClean="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8294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General Pharmacology &amp;Routes of Administration</a:t>
            </a:r>
            <a:endParaRPr lang="en-US" b="1" dirty="0"/>
          </a:p>
        </p:txBody>
      </p:sp>
      <p:sp>
        <p:nvSpPr>
          <p:cNvPr id="3" name="Subtitle 2"/>
          <p:cNvSpPr>
            <a:spLocks noGrp="1"/>
          </p:cNvSpPr>
          <p:nvPr>
            <p:ph type="subTitle" idx="1"/>
          </p:nvPr>
        </p:nvSpPr>
        <p:spPr/>
        <p:txBody>
          <a:bodyPr>
            <a:normAutofit lnSpcReduction="10000"/>
          </a:bodyPr>
          <a:lstStyle/>
          <a:p>
            <a:r>
              <a:rPr lang="en-US" sz="2200" b="1" u="sng" dirty="0" smtClean="0">
                <a:solidFill>
                  <a:srgbClr val="FFFF00"/>
                </a:solidFill>
                <a:latin typeface="Times New Roman" panose="02020603050405020304" pitchFamily="18" charset="0"/>
                <a:cs typeface="Times New Roman" panose="02020603050405020304" pitchFamily="18" charset="0"/>
              </a:rPr>
              <a:t>Presented To:</a:t>
            </a:r>
            <a:r>
              <a:rPr lang="en-US" sz="2200" b="1" dirty="0" smtClean="0">
                <a:solidFill>
                  <a:srgbClr val="FFFF00"/>
                </a:solidFill>
                <a:latin typeface="Times New Roman" panose="02020603050405020304" pitchFamily="18" charset="0"/>
                <a:cs typeface="Times New Roman" panose="02020603050405020304" pitchFamily="18" charset="0"/>
              </a:rPr>
              <a:t>                     </a:t>
            </a:r>
            <a:r>
              <a:rPr lang="en-US" sz="2200" b="1" u="sng" dirty="0" smtClean="0">
                <a:solidFill>
                  <a:srgbClr val="FFFF00"/>
                </a:solidFill>
                <a:latin typeface="Times New Roman" panose="02020603050405020304" pitchFamily="18" charset="0"/>
                <a:cs typeface="Times New Roman" panose="02020603050405020304" pitchFamily="18" charset="0"/>
              </a:rPr>
              <a:t>Presented by:                                                       </a:t>
            </a:r>
          </a:p>
          <a:p>
            <a:r>
              <a:rPr lang="en-US" sz="2200" b="1" dirty="0">
                <a:solidFill>
                  <a:srgbClr val="FFFF00"/>
                </a:solidFill>
                <a:latin typeface="Times New Roman" panose="02020603050405020304" pitchFamily="18" charset="0"/>
                <a:cs typeface="Times New Roman" panose="02020603050405020304" pitchFamily="18" charset="0"/>
              </a:rPr>
              <a:t> </a:t>
            </a:r>
            <a:r>
              <a:rPr lang="en-US" sz="2200" b="1" dirty="0" smtClean="0">
                <a:solidFill>
                  <a:srgbClr val="FFFF00"/>
                </a:solidFill>
                <a:latin typeface="Times New Roman" panose="02020603050405020304" pitchFamily="18" charset="0"/>
                <a:cs typeface="Times New Roman" panose="02020603050405020304" pitchFamily="18" charset="0"/>
              </a:rPr>
              <a:t>      </a:t>
            </a:r>
            <a:r>
              <a:rPr lang="en-US" sz="2200" dirty="0" smtClean="0">
                <a:solidFill>
                  <a:srgbClr val="FFFF00"/>
                </a:solidFill>
                <a:latin typeface="Times New Roman" panose="02020603050405020304" pitchFamily="18" charset="0"/>
                <a:cs typeface="Times New Roman" panose="02020603050405020304" pitchFamily="18" charset="0"/>
              </a:rPr>
              <a:t>Dr. Qaiser Jabeen                       Sidra Batool</a:t>
            </a:r>
          </a:p>
          <a:p>
            <a:endParaRPr lang="en-US" dirty="0">
              <a:solidFill>
                <a:srgbClr val="FFFF00"/>
              </a:solidFill>
            </a:endParaRPr>
          </a:p>
        </p:txBody>
      </p:sp>
    </p:spTree>
    <p:extLst>
      <p:ext uri="{BB962C8B-B14F-4D97-AF65-F5344CB8AC3E}">
        <p14:creationId xmlns:p14="http://schemas.microsoft.com/office/powerpoint/2010/main" val="15739597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Sublingual Route of Administration</a:t>
            </a:r>
            <a:endParaRPr lang="en-US" dirty="0">
              <a:latin typeface="Times New Roman" panose="02020603050405020304" pitchFamily="18" charset="0"/>
              <a:cs typeface="Times New Roman" panose="02020603050405020304" pitchFamily="18" charset="0"/>
            </a:endParaRPr>
          </a:p>
        </p:txBody>
      </p:sp>
      <p:sp>
        <p:nvSpPr>
          <p:cNvPr id="6" name="Text Placeholder 5"/>
          <p:cNvSpPr>
            <a:spLocks noGrp="1"/>
          </p:cNvSpPr>
          <p:nvPr>
            <p:ph type="body" idx="1"/>
          </p:nvPr>
        </p:nvSpPr>
        <p:spPr/>
        <p:txBody>
          <a:bodyPr>
            <a:normAutofit/>
          </a:bodyPr>
          <a:lstStyle/>
          <a:p>
            <a:pPr algn="ctr"/>
            <a:r>
              <a:rPr lang="en-US" sz="2200" b="1" dirty="0" smtClean="0">
                <a:latin typeface="Times New Roman" panose="02020603050405020304" pitchFamily="18" charset="0"/>
                <a:cs typeface="Times New Roman" panose="02020603050405020304" pitchFamily="18" charset="0"/>
              </a:rPr>
              <a:t>ADVANTAGES</a:t>
            </a:r>
            <a:endParaRPr lang="en-US" sz="2200" b="1" dirty="0">
              <a:latin typeface="Times New Roman" panose="02020603050405020304" pitchFamily="18" charset="0"/>
              <a:cs typeface="Times New Roman" panose="02020603050405020304" pitchFamily="18" charset="0"/>
            </a:endParaRPr>
          </a:p>
        </p:txBody>
      </p:sp>
      <p:sp>
        <p:nvSpPr>
          <p:cNvPr id="7" name="Content Placeholder 6"/>
          <p:cNvSpPr>
            <a:spLocks noGrp="1"/>
          </p:cNvSpPr>
          <p:nvPr>
            <p:ph sz="half" idx="2"/>
          </p:nvPr>
        </p:nvSpPr>
        <p:spPr>
          <a:xfrm>
            <a:off x="1154954" y="3179762"/>
            <a:ext cx="4825158" cy="3678238"/>
          </a:xfrm>
        </p:spPr>
        <p:txBody>
          <a:bodyPr>
            <a:normAutofit fontScale="40000" lnSpcReduction="20000"/>
          </a:bodyPr>
          <a:lstStyle/>
          <a:p>
            <a:pPr lvl="1">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Drug absorption is </a:t>
            </a:r>
            <a:r>
              <a:rPr lang="en-US" sz="5500" dirty="0" smtClean="0">
                <a:latin typeface="Times New Roman" panose="02020603050405020304" pitchFamily="18" charset="0"/>
                <a:cs typeface="Times New Roman" panose="02020603050405020304" pitchFamily="18" charset="0"/>
              </a:rPr>
              <a:t>quick</a:t>
            </a:r>
          </a:p>
          <a:p>
            <a:pPr lvl="1">
              <a:buFont typeface="Wingdings" panose="05000000000000000000" pitchFamily="2" charset="2"/>
              <a:buChar char="§"/>
            </a:pPr>
            <a:r>
              <a:rPr lang="en-US" sz="5500" dirty="0" smtClean="0">
                <a:latin typeface="Times New Roman" panose="02020603050405020304" pitchFamily="18" charset="0"/>
                <a:cs typeface="Times New Roman" panose="02020603050405020304" pitchFamily="18" charset="0"/>
              </a:rPr>
              <a:t> </a:t>
            </a:r>
            <a:r>
              <a:rPr lang="en-US" sz="5500" dirty="0">
                <a:latin typeface="Times New Roman" panose="02020603050405020304" pitchFamily="18" charset="0"/>
                <a:cs typeface="Times New Roman" panose="02020603050405020304" pitchFamily="18" charset="0"/>
              </a:rPr>
              <a:t>Quick termination</a:t>
            </a:r>
            <a:r>
              <a:rPr lang="en-US" sz="5500" dirty="0" smtClean="0">
                <a:latin typeface="Times New Roman" panose="02020603050405020304" pitchFamily="18" charset="0"/>
                <a:cs typeface="Times New Roman" panose="02020603050405020304" pitchFamily="18" charset="0"/>
              </a:rPr>
              <a:t> </a:t>
            </a:r>
          </a:p>
          <a:p>
            <a:pPr lvl="1">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Bypasses destruction by stomach acid</a:t>
            </a:r>
          </a:p>
          <a:p>
            <a:pPr lvl="1">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Drug stability maintained because the pH of saliva relatively neutral</a:t>
            </a:r>
          </a:p>
          <a:p>
            <a:pPr lvl="1">
              <a:buFont typeface="Wingdings" panose="05000000000000000000" pitchFamily="2" charset="2"/>
              <a:buChar char="§"/>
            </a:pPr>
            <a:r>
              <a:rPr lang="en-US" sz="5500" dirty="0" smtClean="0">
                <a:latin typeface="Times New Roman" panose="02020603050405020304" pitchFamily="18" charset="0"/>
                <a:cs typeface="Times New Roman" panose="02020603050405020304" pitchFamily="18" charset="0"/>
              </a:rPr>
              <a:t>First pass effect avoided</a:t>
            </a:r>
          </a:p>
          <a:p>
            <a:pPr lvl="1">
              <a:buFont typeface="Wingdings" panose="05000000000000000000" pitchFamily="2" charset="2"/>
              <a:buChar char="§"/>
            </a:pPr>
            <a:r>
              <a:rPr lang="en-US" sz="5500" dirty="0" smtClean="0">
                <a:latin typeface="Times New Roman" panose="02020603050405020304" pitchFamily="18" charset="0"/>
                <a:cs typeface="Times New Roman" panose="02020603050405020304" pitchFamily="18" charset="0"/>
              </a:rPr>
              <a:t>May cause immediate pharmacological effect</a:t>
            </a:r>
            <a:r>
              <a:rPr lang="en-US" sz="5500" dirty="0" smtClean="0"/>
              <a:t/>
            </a:r>
            <a:br>
              <a:rPr lang="en-US" sz="5500" dirty="0" smtClean="0"/>
            </a:br>
            <a:r>
              <a:rPr lang="en-US" sz="5500" dirty="0" smtClean="0"/>
              <a:t/>
            </a:r>
            <a:br>
              <a:rPr lang="en-US" sz="5500" dirty="0" smtClean="0"/>
            </a:br>
            <a:endParaRPr lang="en-US" sz="5500" dirty="0">
              <a:latin typeface="Times New Roman" panose="02020603050405020304" pitchFamily="18" charset="0"/>
              <a:cs typeface="Times New Roman" panose="02020603050405020304" pitchFamily="18" charset="0"/>
            </a:endParaRPr>
          </a:p>
          <a:p>
            <a:pPr marL="0" indent="0">
              <a:buNone/>
            </a:pPr>
            <a:endParaRPr lang="en-US" dirty="0"/>
          </a:p>
        </p:txBody>
      </p:sp>
      <p:sp>
        <p:nvSpPr>
          <p:cNvPr id="8" name="Text Placeholder 7"/>
          <p:cNvSpPr>
            <a:spLocks noGrp="1"/>
          </p:cNvSpPr>
          <p:nvPr>
            <p:ph type="body" sz="quarter" idx="3"/>
          </p:nvPr>
        </p:nvSpPr>
        <p:spPr/>
        <p:txBody>
          <a:bodyPr>
            <a:normAutofit/>
          </a:bodyPr>
          <a:lstStyle/>
          <a:p>
            <a:pPr algn="ctr"/>
            <a:r>
              <a:rPr lang="en-US" sz="2200" b="1" dirty="0" smtClean="0">
                <a:latin typeface="Times New Roman" panose="02020603050405020304" pitchFamily="18" charset="0"/>
                <a:cs typeface="Times New Roman" panose="02020603050405020304" pitchFamily="18" charset="0"/>
              </a:rPr>
              <a:t>DISADVANTAGES</a:t>
            </a:r>
            <a:endParaRPr lang="en-US" sz="2200" b="1" dirty="0">
              <a:latin typeface="Times New Roman" panose="02020603050405020304" pitchFamily="18" charset="0"/>
              <a:cs typeface="Times New Roman" panose="02020603050405020304" pitchFamily="18" charset="0"/>
            </a:endParaRPr>
          </a:p>
        </p:txBody>
      </p:sp>
      <p:sp>
        <p:nvSpPr>
          <p:cNvPr id="9" name="Content Placeholder 8"/>
          <p:cNvSpPr>
            <a:spLocks noGrp="1"/>
          </p:cNvSpPr>
          <p:nvPr>
            <p:ph sz="quarter" idx="4"/>
          </p:nvPr>
        </p:nvSpPr>
        <p:spPr>
          <a:xfrm>
            <a:off x="6208712" y="3179762"/>
            <a:ext cx="4825159" cy="3678238"/>
          </a:xfrm>
        </p:spPr>
        <p:txBody>
          <a:bodyPr/>
          <a:lstStyle/>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Limited to certain types of drugs</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Limited to drugs that can be taken in small doses</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May lose part of the drug dose if swallowed</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Irritation of oral mucosa</a:t>
            </a:r>
          </a:p>
          <a:p>
            <a:pPr marL="0" indent="0">
              <a:buNone/>
            </a:pPr>
            <a:endParaRPr lang="en-US" dirty="0"/>
          </a:p>
        </p:txBody>
      </p:sp>
    </p:spTree>
    <p:extLst>
      <p:ext uri="{BB962C8B-B14F-4D97-AF65-F5344CB8AC3E}">
        <p14:creationId xmlns:p14="http://schemas.microsoft.com/office/powerpoint/2010/main" val="14774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solidFill>
                  <a:schemeClr val="bg1"/>
                </a:solidFill>
                <a:latin typeface="Times New Roman" panose="02020603050405020304" pitchFamily="18" charset="0"/>
                <a:cs typeface="Times New Roman" panose="02020603050405020304" pitchFamily="18" charset="0"/>
              </a:rPr>
              <a:t>Parenteral Route of Administration</a:t>
            </a:r>
            <a:endParaRPr lang="en-US" b="1" dirty="0">
              <a:solidFill>
                <a:schemeClr val="bg1"/>
              </a:solidFill>
            </a:endParaRPr>
          </a:p>
        </p:txBody>
      </p:sp>
      <p:sp>
        <p:nvSpPr>
          <p:cNvPr id="8" name="Content Placeholder 7"/>
          <p:cNvSpPr>
            <a:spLocks noGrp="1"/>
          </p:cNvSpPr>
          <p:nvPr>
            <p:ph sz="half" idx="1"/>
          </p:nvPr>
        </p:nvSpPr>
        <p:spPr>
          <a:xfrm>
            <a:off x="1154953" y="2603500"/>
            <a:ext cx="5395971" cy="4254500"/>
          </a:xfrm>
        </p:spPr>
        <p:txBody>
          <a:bodyPr>
            <a:normAutofit fontScale="70000" lnSpcReduction="20000"/>
          </a:bodyPr>
          <a:lstStyle/>
          <a:p>
            <a:pPr>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Parenteral administration refers to any routes of administration that do not involve drug absorption via the GI tract (para=outside, enteron=intestine), introduces drugs directly across the body’s barrier defenses into the systemic  circulation. </a:t>
            </a:r>
          </a:p>
          <a:p>
            <a:pPr algn="just">
              <a:lnSpc>
                <a:spcPct val="11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Parenteral administration is used for drugs that are poorly absorbed from the GI tract (for example, </a:t>
            </a:r>
            <a:r>
              <a:rPr lang="en-US" sz="2900" i="1" dirty="0" smtClean="0">
                <a:solidFill>
                  <a:schemeClr val="tx1"/>
                </a:solidFill>
                <a:latin typeface="Times New Roman" panose="02020603050405020304" pitchFamily="18" charset="0"/>
                <a:cs typeface="Times New Roman" panose="02020603050405020304" pitchFamily="18" charset="0"/>
              </a:rPr>
              <a:t>heparin</a:t>
            </a:r>
            <a:r>
              <a:rPr lang="en-US" sz="2900" dirty="0" smtClean="0">
                <a:solidFill>
                  <a:schemeClr val="tx1"/>
                </a:solidFill>
                <a:latin typeface="Times New Roman" panose="02020603050405020304" pitchFamily="18" charset="0"/>
                <a:cs typeface="Times New Roman" panose="02020603050405020304" pitchFamily="18" charset="0"/>
              </a:rPr>
              <a:t>) and for agents that are unstable in the GI tract (for example, </a:t>
            </a:r>
            <a:r>
              <a:rPr lang="en-US" sz="2900" i="1" dirty="0" smtClean="0">
                <a:solidFill>
                  <a:schemeClr val="tx1"/>
                </a:solidFill>
                <a:latin typeface="Times New Roman" panose="02020603050405020304" pitchFamily="18" charset="0"/>
                <a:cs typeface="Times New Roman" panose="02020603050405020304" pitchFamily="18" charset="0"/>
              </a:rPr>
              <a:t>insulin</a:t>
            </a:r>
            <a:r>
              <a:rPr lang="en-US" sz="2900" dirty="0" smtClean="0">
                <a:solidFill>
                  <a:schemeClr val="tx1"/>
                </a:solidFill>
                <a:latin typeface="Times New Roman" panose="02020603050405020304" pitchFamily="18" charset="0"/>
                <a:cs typeface="Times New Roman" panose="02020603050405020304" pitchFamily="18" charset="0"/>
              </a:rPr>
              <a:t>).</a:t>
            </a:r>
          </a:p>
          <a:p>
            <a:pPr algn="just">
              <a:lnSpc>
                <a:spcPct val="11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The three major parenteral routes are intravascular (intravenous or intra-arterial), intramuscular, and subcutaneous. Each route has advantages and drawbacks</a:t>
            </a:r>
            <a:endParaRPr lang="en-US" sz="2900" dirty="0" smtClean="0">
              <a:solidFill>
                <a:schemeClr val="tx1"/>
              </a:solidFill>
            </a:endParaRPr>
          </a:p>
          <a:p>
            <a:pPr>
              <a:buFont typeface="Wingdings" panose="05000000000000000000" pitchFamily="2" charset="2"/>
              <a:buChar char="§"/>
            </a:pPr>
            <a:endParaRPr lang="en-US" sz="2600"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
            </a:pPr>
            <a:endParaRPr lang="en-US" sz="2000" dirty="0" smtClean="0">
              <a:solidFill>
                <a:schemeClr val="tx1"/>
              </a:solidFill>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10"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59054" y="2153266"/>
            <a:ext cx="5181600" cy="4704734"/>
          </a:xfrm>
        </p:spPr>
      </p:pic>
    </p:spTree>
    <p:extLst>
      <p:ext uri="{BB962C8B-B14F-4D97-AF65-F5344CB8AC3E}">
        <p14:creationId xmlns:p14="http://schemas.microsoft.com/office/powerpoint/2010/main" val="2017759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Parenteral Route of Administration</a:t>
            </a:r>
            <a:endParaRPr lang="en-US" dirty="0">
              <a:latin typeface="Times New Roman" panose="02020603050405020304" pitchFamily="18" charset="0"/>
              <a:cs typeface="Times New Roman" panose="02020603050405020304" pitchFamily="18" charset="0"/>
            </a:endParaRPr>
          </a:p>
        </p:txBody>
      </p:sp>
      <p:sp>
        <p:nvSpPr>
          <p:cNvPr id="5" name="Text Placeholder 4"/>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half" idx="2"/>
          </p:nvPr>
        </p:nvSpPr>
        <p:spPr>
          <a:xfrm>
            <a:off x="1154954" y="3179762"/>
            <a:ext cx="4825158" cy="3678238"/>
          </a:xfrm>
        </p:spPr>
        <p:txBody>
          <a:bodyPr>
            <a:normAutofit lnSpcReduction="10000"/>
          </a:bodyPr>
          <a:lstStyle/>
          <a:p>
            <a:pPr>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It provides a direct route for achieving the drug effect within the body.</a:t>
            </a:r>
          </a:p>
          <a:p>
            <a:pPr>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 An immediate physiological response is usually provided by an intravenous injection of an aqueous solution.</a:t>
            </a:r>
          </a:p>
          <a:p>
            <a:pPr>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Free from hepatic first pass effect</a:t>
            </a:r>
          </a:p>
          <a:p>
            <a:pPr>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Most suitable route for those drugs which are degraded or unreliably absorbed when administered orally</a:t>
            </a:r>
          </a:p>
          <a:p>
            <a:pPr>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Most suitable if the patient is unconscious</a:t>
            </a:r>
            <a:endParaRPr lang="en-US" sz="2000" b="1" dirty="0" smtClean="0">
              <a:solidFill>
                <a:schemeClr val="tx1"/>
              </a:solidFill>
              <a:latin typeface="Times New Roman" panose="02020603050405020304" pitchFamily="18" charset="0"/>
              <a:cs typeface="Times New Roman" panose="02020603050405020304" pitchFamily="18" charset="0"/>
            </a:endParaRPr>
          </a:p>
          <a:p>
            <a:endParaRPr lang="en-US" dirty="0"/>
          </a:p>
        </p:txBody>
      </p:sp>
      <p:sp>
        <p:nvSpPr>
          <p:cNvPr id="7" name="Text Placeholder 6"/>
          <p:cNvSpPr>
            <a:spLocks noGrp="1"/>
          </p:cNvSpPr>
          <p:nvPr>
            <p:ph type="body" sz="quarter" idx="3"/>
          </p:nvPr>
        </p:nvSpPr>
        <p:spPr/>
        <p:txBody>
          <a:bodyPr/>
          <a:lstStyle/>
          <a:p>
            <a:r>
              <a:rPr lang="en-US" dirty="0" smtClean="0">
                <a:latin typeface="Times New Roman" panose="02020603050405020304" pitchFamily="18" charset="0"/>
                <a:cs typeface="Times New Roman" panose="02020603050405020304" pitchFamily="18" charset="0"/>
              </a:rPr>
              <a:t>DISADVANTAGES</a:t>
            </a:r>
            <a:endParaRPr lang="en-US"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quarter" idx="4"/>
          </p:nvPr>
        </p:nvSpPr>
        <p:spPr>
          <a:xfrm>
            <a:off x="6208712" y="3179762"/>
            <a:ext cx="4825159" cy="3678238"/>
          </a:xfrm>
        </p:spPr>
        <p:txBody>
          <a:bodyPr>
            <a:noAutofit/>
          </a:bodyPr>
          <a:lstStyle/>
          <a:p>
            <a:pPr>
              <a:lnSpc>
                <a:spcPct val="11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Requirement of aseptic technique in production, compounding and handling of product</a:t>
            </a:r>
          </a:p>
          <a:p>
            <a:pPr>
              <a:lnSpc>
                <a:spcPct val="11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Requirement of trained personnel for administration</a:t>
            </a:r>
          </a:p>
          <a:p>
            <a:pPr>
              <a:lnSpc>
                <a:spcPct val="11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Real or psychological pain associated with the injection</a:t>
            </a:r>
          </a:p>
          <a:p>
            <a:pPr>
              <a:lnSpc>
                <a:spcPct val="11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Highly risky if any mistake at happens any point</a:t>
            </a:r>
          </a:p>
          <a:p>
            <a:pPr>
              <a:lnSpc>
                <a:spcPct val="11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High cost as compared to solid dosage form</a:t>
            </a:r>
            <a:endParaRPr lang="en-US" dirty="0"/>
          </a:p>
        </p:txBody>
      </p:sp>
    </p:spTree>
    <p:extLst>
      <p:ext uri="{BB962C8B-B14F-4D97-AF65-F5344CB8AC3E}">
        <p14:creationId xmlns:p14="http://schemas.microsoft.com/office/powerpoint/2010/main" val="1871109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Parenteral Route of Administration</a:t>
            </a:r>
            <a:endParaRPr lang="en-US" dirty="0"/>
          </a:p>
        </p:txBody>
      </p:sp>
      <p:sp>
        <p:nvSpPr>
          <p:cNvPr id="8" name="Content Placeholder 7"/>
          <p:cNvSpPr>
            <a:spLocks noGrp="1"/>
          </p:cNvSpPr>
          <p:nvPr>
            <p:ph idx="1"/>
          </p:nvPr>
        </p:nvSpPr>
        <p:spPr>
          <a:xfrm>
            <a:off x="1154954" y="2603500"/>
            <a:ext cx="8825659" cy="4254500"/>
          </a:xfrm>
        </p:spPr>
        <p:txBody>
          <a:bodyPr>
            <a:normAutofit/>
          </a:bodyPr>
          <a:lstStyle/>
          <a:p>
            <a:pPr marL="0" indent="0">
              <a:buNone/>
            </a:pPr>
            <a:r>
              <a:rPr lang="en-US" sz="3200" b="1" dirty="0" smtClean="0">
                <a:latin typeface="Times New Roman" panose="02020603050405020304" pitchFamily="18" charset="0"/>
                <a:cs typeface="Times New Roman" panose="02020603050405020304" pitchFamily="18" charset="0"/>
              </a:rPr>
              <a:t>1.Intravenous (IV)</a:t>
            </a:r>
          </a:p>
          <a:p>
            <a:pPr algn="just">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Intravenous means "within a vein." Most often it refers to giving medicines or fluids through a needle or tube inserted into a vein. This allows the medicine or fluid to enter your bloodstream right away. </a:t>
            </a:r>
          </a:p>
          <a:p>
            <a:pPr algn="just">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IV delivery permits a rapid effect and a maximum degree of control over the circulating levels of the drug.</a:t>
            </a:r>
          </a:p>
          <a:p>
            <a:pPr algn="just">
              <a:lnSpc>
                <a:spcPct val="110000"/>
              </a:lnSpc>
              <a:buFont typeface="Wingdings" panose="05000000000000000000" pitchFamily="2" charset="2"/>
              <a:buChar char="§"/>
            </a:pPr>
            <a:r>
              <a:rPr lang="en-US" sz="2000" dirty="0" smtClean="0">
                <a:solidFill>
                  <a:schemeClr val="tx1"/>
                </a:solidFill>
                <a:latin typeface="Times New Roman" panose="02020603050405020304" pitchFamily="18" charset="0"/>
                <a:cs typeface="Times New Roman" panose="02020603050405020304" pitchFamily="18" charset="0"/>
              </a:rPr>
              <a:t>When injected as a bolus, the full amount of a drug is delivered to the systemic circulation almost immediately. The same dose also may be administered as an IV infusion during a longer time, resulting in a decrease in the peak plasma concentration and an increase in the time the drug is present in the circulation.</a:t>
            </a:r>
          </a:p>
          <a:p>
            <a:pPr marL="0"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2715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1.Intravenous (IV)</a:t>
            </a:r>
            <a:endParaRPr lang="en-US" dirty="0"/>
          </a:p>
        </p:txBody>
      </p:sp>
      <p:sp>
        <p:nvSpPr>
          <p:cNvPr id="3" name="Content Placeholder 2"/>
          <p:cNvSpPr>
            <a:spLocks noGrp="1"/>
          </p:cNvSpPr>
          <p:nvPr>
            <p:ph idx="1"/>
          </p:nvPr>
        </p:nvSpPr>
        <p:spPr/>
        <p:txBody>
          <a:bodyPr/>
          <a:lstStyle/>
          <a:p>
            <a:pPr algn="just">
              <a:lnSpc>
                <a:spcPct val="110000"/>
              </a:lnSpc>
              <a:buFont typeface="Wingdings" panose="05000000000000000000" pitchFamily="2" charset="2"/>
              <a:buChar char="§"/>
            </a:pPr>
            <a:r>
              <a:rPr lang="en-US" sz="2200" dirty="0" smtClean="0">
                <a:solidFill>
                  <a:schemeClr val="tx1"/>
                </a:solidFill>
                <a:latin typeface="Times New Roman" panose="02020603050405020304" pitchFamily="18" charset="0"/>
                <a:cs typeface="Times New Roman" panose="02020603050405020304" pitchFamily="18" charset="0"/>
              </a:rPr>
              <a:t>IV injection is advantageous for administering chemicals that may cause irritation when administered via other routes, because the substance is rapidly diluted by the blood.</a:t>
            </a:r>
          </a:p>
          <a:p>
            <a:pPr algn="just">
              <a:lnSpc>
                <a:spcPct val="110000"/>
              </a:lnSpc>
              <a:buFont typeface="Wingdings" panose="05000000000000000000" pitchFamily="2" charset="2"/>
              <a:buChar char="§"/>
            </a:pPr>
            <a:r>
              <a:rPr lang="en-US" sz="2200" dirty="0" smtClean="0">
                <a:solidFill>
                  <a:schemeClr val="tx1"/>
                </a:solidFill>
                <a:latin typeface="Times New Roman" panose="02020603050405020304" pitchFamily="18" charset="0"/>
                <a:cs typeface="Times New Roman" panose="02020603050405020304" pitchFamily="18" charset="0"/>
              </a:rPr>
              <a:t>However, unlike drugs in the GI tract, those that are injected cannot be recalled by strategies, such as by binding to activated charcoal.</a:t>
            </a:r>
          </a:p>
          <a:p>
            <a:pPr algn="just">
              <a:lnSpc>
                <a:spcPct val="110000"/>
              </a:lnSpc>
              <a:buFont typeface="Wingdings" panose="05000000000000000000" pitchFamily="2" charset="2"/>
              <a:buChar char="§"/>
            </a:pPr>
            <a:r>
              <a:rPr lang="en-US" sz="2200" dirty="0" smtClean="0">
                <a:solidFill>
                  <a:schemeClr val="tx1"/>
                </a:solidFill>
                <a:latin typeface="Times New Roman" panose="02020603050405020304" pitchFamily="18" charset="0"/>
                <a:cs typeface="Times New Roman" panose="02020603050405020304" pitchFamily="18" charset="0"/>
              </a:rPr>
              <a:t>For drugs that are not absorbed orally, such as the neuromuscular blocker </a:t>
            </a:r>
            <a:r>
              <a:rPr lang="en-US" sz="2200" i="1" dirty="0" err="1" smtClean="0">
                <a:latin typeface="Times New Roman" panose="02020603050405020304" pitchFamily="18" charset="0"/>
                <a:cs typeface="Times New Roman" panose="02020603050405020304" pitchFamily="18" charset="0"/>
              </a:rPr>
              <a:t>atracurium,rocuronium</a:t>
            </a:r>
            <a:r>
              <a:rPr lang="en-US" sz="2200" dirty="0" smtClean="0">
                <a:solidFill>
                  <a:schemeClr val="tx1"/>
                </a:solidFill>
                <a:latin typeface="Times New Roman" panose="02020603050405020304" pitchFamily="18" charset="0"/>
                <a:cs typeface="Times New Roman" panose="02020603050405020304" pitchFamily="18" charset="0"/>
              </a:rPr>
              <a:t>, IV route is preferred.</a:t>
            </a:r>
          </a:p>
          <a:p>
            <a:pPr marL="0" indent="0">
              <a:buNone/>
            </a:pPr>
            <a:endParaRPr lang="en-US" dirty="0"/>
          </a:p>
        </p:txBody>
      </p:sp>
    </p:spTree>
    <p:extLst>
      <p:ext uri="{BB962C8B-B14F-4D97-AF65-F5344CB8AC3E}">
        <p14:creationId xmlns:p14="http://schemas.microsoft.com/office/powerpoint/2010/main" val="3949197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1.Intravenous (IV)</a:t>
            </a:r>
            <a:endParaRPr lang="en-US" dirty="0"/>
          </a:p>
        </p:txBody>
      </p:sp>
      <p:sp>
        <p:nvSpPr>
          <p:cNvPr id="3" name="Text Placeholder 2"/>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1154954" y="3179762"/>
            <a:ext cx="4825158" cy="3678238"/>
          </a:xfrm>
        </p:spPr>
        <p:txBody>
          <a:bodyPr>
            <a:normAutofit/>
          </a:bodyPr>
          <a:lstStyle/>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Can have immediate eﬀects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Ideal if dosed in large volumes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Suitable for irritating substances and complex mixtures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Valuable in emergency situations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Dosage titration permissible</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Ideal for high-molecular-weight proteins and peptide drugs</a:t>
            </a:r>
          </a:p>
          <a:p>
            <a:endParaRPr lang="en-US" dirty="0"/>
          </a:p>
        </p:txBody>
      </p:sp>
      <p:sp>
        <p:nvSpPr>
          <p:cNvPr id="5" name="Text Placeholder 4"/>
          <p:cNvSpPr>
            <a:spLocks noGrp="1"/>
          </p:cNvSpPr>
          <p:nvPr>
            <p:ph type="body" sz="quarter" idx="3"/>
          </p:nvPr>
        </p:nvSpPr>
        <p:spPr/>
        <p:txBody>
          <a:bodyPr/>
          <a:lstStyle/>
          <a:p>
            <a:r>
              <a:rPr lang="en-US" dirty="0" smtClean="0">
                <a:latin typeface="Times New Roman" panose="02020603050405020304" pitchFamily="18" charset="0"/>
                <a:cs typeface="Times New Roman" panose="02020603050405020304" pitchFamily="18" charset="0"/>
              </a:rPr>
              <a:t>DISADVANTAGES</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4"/>
          </p:nvPr>
        </p:nvSpPr>
        <p:spPr>
          <a:xfrm>
            <a:off x="6208712" y="3179762"/>
            <a:ext cx="4825159" cy="3678238"/>
          </a:xfrm>
        </p:spPr>
        <p:txBody>
          <a:bodyPr>
            <a:normAutofit/>
          </a:bodyPr>
          <a:lstStyle/>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Unsuitable for oily or poorly absorbed substances</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Bolus injection may result in adverse eﬀects</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Most substances must be slowly injected</a:t>
            </a:r>
          </a:p>
          <a:p>
            <a:pPr lvl="0">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Strict aseptic techniques needed</a:t>
            </a:r>
          </a:p>
          <a:p>
            <a:pPr marL="0" indent="0">
              <a:buNone/>
            </a:pPr>
            <a:endParaRPr lang="en-US" sz="2400" dirty="0"/>
          </a:p>
        </p:txBody>
      </p:sp>
    </p:spTree>
    <p:extLst>
      <p:ext uri="{BB962C8B-B14F-4D97-AF65-F5344CB8AC3E}">
        <p14:creationId xmlns:p14="http://schemas.microsoft.com/office/powerpoint/2010/main" val="2865065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Parenteral Route of Administration</a:t>
            </a:r>
            <a:endParaRPr lang="en-US" dirty="0"/>
          </a:p>
        </p:txBody>
      </p:sp>
      <p:sp>
        <p:nvSpPr>
          <p:cNvPr id="3" name="Content Placeholder 2"/>
          <p:cNvSpPr>
            <a:spLocks noGrp="1"/>
          </p:cNvSpPr>
          <p:nvPr>
            <p:ph idx="1"/>
          </p:nvPr>
        </p:nvSpPr>
        <p:spPr>
          <a:xfrm>
            <a:off x="1154954" y="2603500"/>
            <a:ext cx="8825659" cy="4254500"/>
          </a:xfrm>
        </p:spPr>
        <p:txBody>
          <a:bodyPr>
            <a:normAutofit fontScale="77500" lnSpcReduction="20000"/>
          </a:bodyPr>
          <a:lstStyle/>
          <a:p>
            <a:pPr marL="0" indent="0">
              <a:buNone/>
            </a:pPr>
            <a:r>
              <a:rPr lang="en-US" sz="4500" b="1" dirty="0" smtClean="0">
                <a:latin typeface="Times New Roman" panose="02020603050405020304" pitchFamily="18" charset="0"/>
                <a:cs typeface="Times New Roman" panose="02020603050405020304" pitchFamily="18" charset="0"/>
              </a:rPr>
              <a:t>2. </a:t>
            </a:r>
            <a:r>
              <a:rPr lang="en-US" sz="4500" b="1" dirty="0" smtClean="0">
                <a:solidFill>
                  <a:schemeClr val="tx1"/>
                </a:solidFill>
                <a:latin typeface="Times New Roman" panose="02020603050405020304" pitchFamily="18" charset="0"/>
                <a:cs typeface="Times New Roman" panose="02020603050405020304" pitchFamily="18" charset="0"/>
              </a:rPr>
              <a:t>Intramuscular(IM):</a:t>
            </a:r>
          </a:p>
          <a:p>
            <a:pPr algn="just">
              <a:lnSpc>
                <a:spcPct val="100000"/>
              </a:lnSpc>
              <a:buFont typeface="Wingdings" panose="05000000000000000000" pitchFamily="2" charset="2"/>
              <a:buChar char="§"/>
            </a:pPr>
            <a:r>
              <a:rPr lang="en-US" sz="3100" dirty="0" smtClean="0">
                <a:solidFill>
                  <a:schemeClr val="tx1"/>
                </a:solidFill>
                <a:latin typeface="Times New Roman" panose="02020603050405020304" pitchFamily="18" charset="0"/>
                <a:cs typeface="Times New Roman" panose="02020603050405020304" pitchFamily="18" charset="0"/>
              </a:rPr>
              <a:t>Drugs administered IM can be in aqueous solutions, which are absorbed rapidly , or in specialized depot preparations, which are absorbed slowly.</a:t>
            </a:r>
          </a:p>
          <a:p>
            <a:pPr algn="just">
              <a:lnSpc>
                <a:spcPct val="100000"/>
              </a:lnSpc>
              <a:buFont typeface="Wingdings" panose="05000000000000000000" pitchFamily="2" charset="2"/>
              <a:buChar char="§"/>
            </a:pPr>
            <a:r>
              <a:rPr lang="en-US" sz="3100" dirty="0" smtClean="0">
                <a:solidFill>
                  <a:schemeClr val="tx1"/>
                </a:solidFill>
                <a:latin typeface="Times New Roman" panose="02020603050405020304" pitchFamily="18" charset="0"/>
                <a:cs typeface="Times New Roman" panose="02020603050405020304" pitchFamily="18" charset="0"/>
              </a:rPr>
              <a:t>Depot preparations often consist of a suspension of the drug in a </a:t>
            </a:r>
            <a:r>
              <a:rPr lang="en-US" sz="3100" dirty="0" err="1" smtClean="0">
                <a:solidFill>
                  <a:schemeClr val="tx1"/>
                </a:solidFill>
                <a:latin typeface="Times New Roman" panose="02020603050405020304" pitchFamily="18" charset="0"/>
                <a:cs typeface="Times New Roman" panose="02020603050405020304" pitchFamily="18" charset="0"/>
              </a:rPr>
              <a:t>nonaqueous</a:t>
            </a:r>
            <a:r>
              <a:rPr lang="en-US" sz="3100" dirty="0" smtClean="0">
                <a:solidFill>
                  <a:schemeClr val="tx1"/>
                </a:solidFill>
                <a:latin typeface="Times New Roman" panose="02020603050405020304" pitchFamily="18" charset="0"/>
                <a:cs typeface="Times New Roman" panose="02020603050405020304" pitchFamily="18" charset="0"/>
              </a:rPr>
              <a:t> vehicle such as polyethylene glycol. As the vehicle diffuses out of the muscle, the drug precipitates at the site of injection. The drug then dissolves slowly, providing a sustained dose over an extended period of time. </a:t>
            </a:r>
          </a:p>
          <a:p>
            <a:pPr algn="just">
              <a:lnSpc>
                <a:spcPct val="100000"/>
              </a:lnSpc>
              <a:buFont typeface="Wingdings" panose="05000000000000000000" pitchFamily="2" charset="2"/>
              <a:buChar char="§"/>
            </a:pPr>
            <a:r>
              <a:rPr lang="en-US" sz="3100" dirty="0" smtClean="0">
                <a:solidFill>
                  <a:schemeClr val="tx1"/>
                </a:solidFill>
                <a:latin typeface="Times New Roman" panose="02020603050405020304" pitchFamily="18" charset="0"/>
                <a:cs typeface="Times New Roman" panose="02020603050405020304" pitchFamily="18" charset="0"/>
              </a:rPr>
              <a:t>Examples of sustained-release drugs are </a:t>
            </a:r>
            <a:r>
              <a:rPr lang="en-US" sz="3100" i="1" dirty="0" smtClean="0">
                <a:solidFill>
                  <a:schemeClr val="tx1"/>
                </a:solidFill>
                <a:latin typeface="Times New Roman" panose="02020603050405020304" pitchFamily="18" charset="0"/>
                <a:cs typeface="Times New Roman" panose="02020603050405020304" pitchFamily="18" charset="0"/>
              </a:rPr>
              <a:t>haloperidol</a:t>
            </a:r>
            <a:r>
              <a:rPr lang="en-US" sz="3100" dirty="0" smtClean="0">
                <a:solidFill>
                  <a:schemeClr val="tx1"/>
                </a:solidFill>
                <a:latin typeface="Times New Roman" panose="02020603050405020304" pitchFamily="18" charset="0"/>
                <a:cs typeface="Times New Roman" panose="02020603050405020304" pitchFamily="18" charset="0"/>
              </a:rPr>
              <a:t> and depot </a:t>
            </a:r>
            <a:r>
              <a:rPr lang="en-US" sz="3100" i="1" dirty="0" smtClean="0">
                <a:solidFill>
                  <a:schemeClr val="tx1"/>
                </a:solidFill>
                <a:latin typeface="Times New Roman" panose="02020603050405020304" pitchFamily="18" charset="0"/>
                <a:cs typeface="Times New Roman" panose="02020603050405020304" pitchFamily="18" charset="0"/>
              </a:rPr>
              <a:t>medroxyprogesterone</a:t>
            </a:r>
            <a:r>
              <a:rPr lang="en-US" sz="3100" dirty="0" smtClean="0">
                <a:solidFill>
                  <a:schemeClr val="tx1"/>
                </a:solidFill>
                <a:latin typeface="Times New Roman" panose="02020603050405020304" pitchFamily="18" charset="0"/>
                <a:cs typeface="Times New Roman" panose="02020603050405020304" pitchFamily="18" charset="0"/>
              </a:rPr>
              <a:t>. These drugs produce extended neuroleptic and contraceptive effects, respectively.</a:t>
            </a:r>
          </a:p>
          <a:p>
            <a:pPr marL="0" indent="0">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9094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 </a:t>
            </a:r>
            <a:r>
              <a:rPr lang="en-US" b="1" dirty="0">
                <a:latin typeface="Times New Roman" panose="02020603050405020304" pitchFamily="18" charset="0"/>
                <a:cs typeface="Times New Roman" panose="02020603050405020304" pitchFamily="18" charset="0"/>
              </a:rPr>
              <a:t>Intramuscular(IM</a:t>
            </a:r>
            <a:r>
              <a:rPr lang="en-US" b="1" dirty="0" smtClean="0">
                <a:latin typeface="Times New Roman" panose="02020603050405020304" pitchFamily="18" charset="0"/>
                <a:cs typeface="Times New Roman" panose="02020603050405020304" pitchFamily="18" charset="0"/>
              </a:rPr>
              <a:t>):</a:t>
            </a:r>
            <a:endParaRPr lang="en-US" dirty="0"/>
          </a:p>
        </p:txBody>
      </p:sp>
      <p:sp>
        <p:nvSpPr>
          <p:cNvPr id="3" name="Text Placeholder 2"/>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1154954" y="3179762"/>
            <a:ext cx="4825158" cy="3480345"/>
          </a:xfrm>
        </p:spPr>
        <p:txBody>
          <a:bodyPr>
            <a:normAutofit/>
          </a:bodyPr>
          <a:lstStyle/>
          <a:p>
            <a:pPr lvl="1">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Suitable if drug volume is moderate</a:t>
            </a:r>
          </a:p>
          <a:p>
            <a:pPr lvl="1">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Suitable for oily vehicles and certain irritating substances</a:t>
            </a:r>
          </a:p>
          <a:p>
            <a:pPr lvl="1">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Preferable to intravenous if patient must self administer</a:t>
            </a:r>
          </a:p>
          <a:p>
            <a:endParaRPr lang="en-US" sz="2400" dirty="0"/>
          </a:p>
        </p:txBody>
      </p:sp>
      <p:sp>
        <p:nvSpPr>
          <p:cNvPr id="5" name="Text Placeholder 4"/>
          <p:cNvSpPr>
            <a:spLocks noGrp="1"/>
          </p:cNvSpPr>
          <p:nvPr>
            <p:ph type="body" sz="quarter" idx="3"/>
          </p:nvPr>
        </p:nvSpPr>
        <p:spPr/>
        <p:txBody>
          <a:bodyPr/>
          <a:lstStyle/>
          <a:p>
            <a:r>
              <a:rPr lang="en-US" dirty="0" smtClean="0">
                <a:latin typeface="Times New Roman" panose="02020603050405020304" pitchFamily="18" charset="0"/>
                <a:cs typeface="Times New Roman" panose="02020603050405020304" pitchFamily="18" charset="0"/>
              </a:rPr>
              <a:t>DISADVANTAGES</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4"/>
          </p:nvPr>
        </p:nvSpPr>
        <p:spPr/>
        <p:txBody>
          <a:bodyPr>
            <a:normAutofit/>
          </a:bodyPr>
          <a:lstStyle/>
          <a:p>
            <a:pPr lvl="0">
              <a:lnSpc>
                <a:spcPct val="100000"/>
              </a:lnSpc>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Can </a:t>
            </a:r>
            <a:r>
              <a:rPr lang="en-US" sz="2800" dirty="0">
                <a:latin typeface="Times New Roman" panose="02020603050405020304" pitchFamily="18" charset="0"/>
                <a:cs typeface="Times New Roman" panose="02020603050405020304" pitchFamily="18" charset="0"/>
              </a:rPr>
              <a:t>be painful</a:t>
            </a:r>
          </a:p>
          <a:p>
            <a:pPr lvl="0">
              <a:lnSpc>
                <a:spcPct val="100000"/>
              </a:lnSpc>
              <a:buFont typeface="Wingdings" panose="05000000000000000000" pitchFamily="2" charset="2"/>
              <a:buChar char="§"/>
            </a:pPr>
            <a:r>
              <a:rPr lang="en-US" sz="2800" dirty="0">
                <a:latin typeface="Times New Roman" panose="02020603050405020304" pitchFamily="18" charset="0"/>
                <a:cs typeface="Times New Roman" panose="02020603050405020304" pitchFamily="18" charset="0"/>
              </a:rPr>
              <a:t>Can cause intramuscular hemorrhage</a:t>
            </a:r>
            <a:endParaRPr lang="en-US" sz="2800" dirty="0" smtClean="0"/>
          </a:p>
          <a:p>
            <a:endParaRPr lang="en-US" sz="2000" dirty="0"/>
          </a:p>
        </p:txBody>
      </p:sp>
    </p:spTree>
    <p:extLst>
      <p:ext uri="{BB962C8B-B14F-4D97-AF65-F5344CB8AC3E}">
        <p14:creationId xmlns:p14="http://schemas.microsoft.com/office/powerpoint/2010/main" val="4114473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Parenteral Route of Administration</a:t>
            </a:r>
            <a:endParaRPr lang="en-US" dirty="0"/>
          </a:p>
        </p:txBody>
      </p:sp>
      <p:sp>
        <p:nvSpPr>
          <p:cNvPr id="3" name="Content Placeholder 2"/>
          <p:cNvSpPr>
            <a:spLocks noGrp="1"/>
          </p:cNvSpPr>
          <p:nvPr>
            <p:ph idx="1"/>
          </p:nvPr>
        </p:nvSpPr>
        <p:spPr>
          <a:xfrm>
            <a:off x="1154954" y="2603500"/>
            <a:ext cx="8825659" cy="4254500"/>
          </a:xfrm>
        </p:spPr>
        <p:txBody>
          <a:bodyPr>
            <a:normAutofit fontScale="77500" lnSpcReduction="20000"/>
          </a:bodyPr>
          <a:lstStyle/>
          <a:p>
            <a:pPr marL="0" indent="0">
              <a:buNone/>
            </a:pPr>
            <a:r>
              <a:rPr lang="en-US" sz="4000" b="1" dirty="0" smtClean="0">
                <a:latin typeface="Times New Roman" panose="02020603050405020304" pitchFamily="18" charset="0"/>
                <a:cs typeface="Times New Roman" panose="02020603050405020304" pitchFamily="18" charset="0"/>
              </a:rPr>
              <a:t>3.</a:t>
            </a:r>
            <a:r>
              <a:rPr lang="en-US" sz="4000" b="1" dirty="0">
                <a:latin typeface="Times New Roman" panose="02020603050405020304" pitchFamily="18" charset="0"/>
                <a:cs typeface="Times New Roman" panose="02020603050405020304" pitchFamily="18" charset="0"/>
              </a:rPr>
              <a:t> Subcutaneous (SC):</a:t>
            </a:r>
          </a:p>
          <a:p>
            <a:pPr>
              <a:lnSpc>
                <a:spcPct val="10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Subcutaneous means under the skin. In this type of injection, a short needle is used to</a:t>
            </a:r>
            <a:r>
              <a:rPr lang="en-US" sz="2900" b="1" dirty="0" smtClean="0">
                <a:solidFill>
                  <a:schemeClr val="tx1"/>
                </a:solidFill>
                <a:latin typeface="Times New Roman" panose="02020603050405020304" pitchFamily="18" charset="0"/>
                <a:cs typeface="Times New Roman" panose="02020603050405020304" pitchFamily="18" charset="0"/>
              </a:rPr>
              <a:t> </a:t>
            </a:r>
            <a:r>
              <a:rPr lang="en-US" sz="2900" dirty="0" smtClean="0">
                <a:solidFill>
                  <a:schemeClr val="tx1"/>
                </a:solidFill>
                <a:latin typeface="Times New Roman" panose="02020603050405020304" pitchFamily="18" charset="0"/>
                <a:cs typeface="Times New Roman" panose="02020603050405020304" pitchFamily="18" charset="0"/>
              </a:rPr>
              <a:t>inject a drug into the tissue layer between the skin and the muscle.</a:t>
            </a:r>
          </a:p>
          <a:p>
            <a:pPr>
              <a:lnSpc>
                <a:spcPct val="10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This route of administration, like IM injection, requires absorption via simple diffusion and is somewhat slower than the IV route. </a:t>
            </a:r>
          </a:p>
          <a:p>
            <a:pPr>
              <a:lnSpc>
                <a:spcPct val="10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SC injection minimizes the risks of hemolysis or thrombosis associated with IV injection and may provide constant, slow, and sustained effects. </a:t>
            </a:r>
          </a:p>
          <a:p>
            <a:pPr>
              <a:lnSpc>
                <a:spcPct val="100000"/>
              </a:lnSpc>
              <a:buFont typeface="Wingdings" panose="05000000000000000000" pitchFamily="2" charset="2"/>
              <a:buChar char="§"/>
            </a:pPr>
            <a:r>
              <a:rPr lang="en-US" sz="2900" dirty="0" smtClean="0">
                <a:solidFill>
                  <a:schemeClr val="tx1"/>
                </a:solidFill>
                <a:latin typeface="Times New Roman" panose="02020603050405020304" pitchFamily="18" charset="0"/>
                <a:cs typeface="Times New Roman" panose="02020603050405020304" pitchFamily="18" charset="0"/>
              </a:rPr>
              <a:t>For example, minute amounts of </a:t>
            </a:r>
            <a:r>
              <a:rPr lang="en-US" sz="2900" i="1" dirty="0" smtClean="0">
                <a:solidFill>
                  <a:schemeClr val="tx1"/>
                </a:solidFill>
                <a:latin typeface="Times New Roman" panose="02020603050405020304" pitchFamily="18" charset="0"/>
                <a:cs typeface="Times New Roman" panose="02020603050405020304" pitchFamily="18" charset="0"/>
              </a:rPr>
              <a:t>epinephrine </a:t>
            </a:r>
            <a:r>
              <a:rPr lang="en-US" sz="2900" dirty="0" smtClean="0">
                <a:solidFill>
                  <a:schemeClr val="tx1"/>
                </a:solidFill>
                <a:latin typeface="Times New Roman" panose="02020603050405020304" pitchFamily="18" charset="0"/>
                <a:cs typeface="Times New Roman" panose="02020603050405020304" pitchFamily="18" charset="0"/>
              </a:rPr>
              <a:t>are sometimes combined with a drug administered subcutaneously to restrict its area of action. </a:t>
            </a:r>
            <a:r>
              <a:rPr lang="en-US" sz="2900" i="1" dirty="0" smtClean="0">
                <a:solidFill>
                  <a:schemeClr val="tx1"/>
                </a:solidFill>
                <a:latin typeface="Times New Roman" panose="02020603050405020304" pitchFamily="18" charset="0"/>
                <a:cs typeface="Times New Roman" panose="02020603050405020304" pitchFamily="18" charset="0"/>
              </a:rPr>
              <a:t>Epinephrine </a:t>
            </a:r>
            <a:r>
              <a:rPr lang="en-US" sz="2900" dirty="0" smtClean="0">
                <a:solidFill>
                  <a:schemeClr val="tx1"/>
                </a:solidFill>
                <a:latin typeface="Times New Roman" panose="02020603050405020304" pitchFamily="18" charset="0"/>
                <a:cs typeface="Times New Roman" panose="02020603050405020304" pitchFamily="18" charset="0"/>
              </a:rPr>
              <a:t>acts as a local vasoconstrictor and decreases removal of a drug, such as </a:t>
            </a:r>
            <a:r>
              <a:rPr lang="en-US" sz="2900" i="1" dirty="0" smtClean="0">
                <a:solidFill>
                  <a:schemeClr val="tx1"/>
                </a:solidFill>
                <a:latin typeface="Times New Roman" panose="02020603050405020304" pitchFamily="18" charset="0"/>
                <a:cs typeface="Times New Roman" panose="02020603050405020304" pitchFamily="18" charset="0"/>
              </a:rPr>
              <a:t>lidocaine</a:t>
            </a:r>
            <a:r>
              <a:rPr lang="en-US" sz="2900" dirty="0" smtClean="0">
                <a:solidFill>
                  <a:schemeClr val="tx1"/>
                </a:solidFill>
                <a:latin typeface="Times New Roman" panose="02020603050405020304" pitchFamily="18" charset="0"/>
                <a:cs typeface="Times New Roman" panose="02020603050405020304" pitchFamily="18" charset="0"/>
              </a:rPr>
              <a:t>, from the site of administration. Other examples of drugs given via SC administration include </a:t>
            </a:r>
            <a:r>
              <a:rPr lang="en-US" sz="2900" i="1" dirty="0" smtClean="0">
                <a:solidFill>
                  <a:schemeClr val="tx1"/>
                </a:solidFill>
                <a:latin typeface="Times New Roman" panose="02020603050405020304" pitchFamily="18" charset="0"/>
                <a:cs typeface="Times New Roman" panose="02020603050405020304" pitchFamily="18" charset="0"/>
              </a:rPr>
              <a:t>insulin </a:t>
            </a:r>
            <a:r>
              <a:rPr lang="en-US" sz="2900" dirty="0" smtClean="0">
                <a:solidFill>
                  <a:schemeClr val="tx1"/>
                </a:solidFill>
                <a:latin typeface="Times New Roman" panose="02020603050405020304" pitchFamily="18" charset="0"/>
                <a:cs typeface="Times New Roman" panose="02020603050405020304" pitchFamily="18" charset="0"/>
              </a:rPr>
              <a:t>in diabetic patients</a:t>
            </a: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7381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3. Subcutaneous (SC):</a:t>
            </a:r>
            <a:br>
              <a:rPr lang="en-US" b="1" dirty="0" smtClean="0">
                <a:latin typeface="Times New Roman" panose="02020603050405020304" pitchFamily="18" charset="0"/>
                <a:cs typeface="Times New Roman" panose="02020603050405020304" pitchFamily="18" charset="0"/>
              </a:rPr>
            </a:br>
            <a:endParaRPr lang="en-US" dirty="0"/>
          </a:p>
        </p:txBody>
      </p:sp>
      <p:sp>
        <p:nvSpPr>
          <p:cNvPr id="3" name="Text Placeholder 2"/>
          <p:cNvSpPr>
            <a:spLocks noGrp="1"/>
          </p:cNvSpPr>
          <p:nvPr>
            <p:ph type="body" idx="1"/>
          </p:nvPr>
        </p:nvSpPr>
        <p:spPr/>
        <p:txBody>
          <a:bodyPr>
            <a:normAutofit/>
          </a:bodyPr>
          <a:lstStyle/>
          <a:p>
            <a:r>
              <a:rPr lang="en-US" sz="2000" dirty="0" smtClean="0">
                <a:latin typeface="Times New Roman" panose="02020603050405020304" pitchFamily="18" charset="0"/>
                <a:cs typeface="Times New Roman" panose="02020603050405020304" pitchFamily="18" charset="0"/>
              </a:rPr>
              <a:t>ADVANTAGES</a:t>
            </a:r>
            <a:endParaRPr lang="en-US" sz="2000"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p:txBody>
          <a:bodyPr>
            <a:normAutofit/>
          </a:bodyPr>
          <a:lstStyle/>
          <a:p>
            <a:pPr lvl="1">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Suitable for slow-release drugs</a:t>
            </a:r>
          </a:p>
          <a:p>
            <a:pPr lvl="1">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Ideal for some poorly soluble suspensions</a:t>
            </a:r>
          </a:p>
          <a:p>
            <a:endParaRPr lang="en-US" sz="2400" dirty="0"/>
          </a:p>
        </p:txBody>
      </p:sp>
      <p:sp>
        <p:nvSpPr>
          <p:cNvPr id="5" name="Text Placeholder 4"/>
          <p:cNvSpPr>
            <a:spLocks noGrp="1"/>
          </p:cNvSpPr>
          <p:nvPr>
            <p:ph type="body" sz="quarter" idx="3"/>
          </p:nvPr>
        </p:nvSpPr>
        <p:spPr/>
        <p:txBody>
          <a:bodyPr>
            <a:normAutofit/>
          </a:bodyPr>
          <a:lstStyle/>
          <a:p>
            <a:r>
              <a:rPr lang="en-US" sz="2000" dirty="0" smtClean="0">
                <a:latin typeface="Times New Roman" panose="02020603050405020304" pitchFamily="18" charset="0"/>
                <a:cs typeface="Times New Roman" panose="02020603050405020304" pitchFamily="18" charset="0"/>
              </a:rPr>
              <a:t>DISADVANTAGES</a:t>
            </a:r>
            <a:endParaRPr lang="en-US" sz="2000"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4"/>
          </p:nvPr>
        </p:nvSpPr>
        <p:spPr/>
        <p:txBody>
          <a:bodyPr/>
          <a:lstStyle/>
          <a:p>
            <a:pPr lvl="0">
              <a:lnSpc>
                <a:spcPct val="100000"/>
              </a:lnSpc>
              <a:buFont typeface="Wingdings" panose="05000000000000000000" pitchFamily="2" charset="2"/>
              <a:buChar char="§"/>
            </a:pPr>
            <a:r>
              <a:rPr lang="en-US" sz="2400" dirty="0">
                <a:solidFill>
                  <a:schemeClr val="tx1"/>
                </a:solidFill>
                <a:latin typeface="Times New Roman" panose="02020603050405020304" pitchFamily="18" charset="0"/>
                <a:cs typeface="Times New Roman" panose="02020603050405020304" pitchFamily="18" charset="0"/>
              </a:rPr>
              <a:t>Pain or necrosis if drug is irritating</a:t>
            </a:r>
          </a:p>
          <a:p>
            <a:pPr lvl="0">
              <a:lnSpc>
                <a:spcPct val="100000"/>
              </a:lnSpc>
              <a:buFont typeface="Wingdings" panose="05000000000000000000" pitchFamily="2" charset="2"/>
              <a:buChar char="§"/>
            </a:pPr>
            <a:r>
              <a:rPr lang="en-US" sz="2400" dirty="0">
                <a:solidFill>
                  <a:schemeClr val="tx1"/>
                </a:solidFill>
                <a:latin typeface="Times New Roman" panose="02020603050405020304" pitchFamily="18" charset="0"/>
                <a:cs typeface="Times New Roman" panose="02020603050405020304" pitchFamily="18" charset="0"/>
              </a:rPr>
              <a:t>Unsuitable for drugs administered in large volumes</a:t>
            </a:r>
          </a:p>
          <a:p>
            <a:pPr marL="0" indent="0">
              <a:buNone/>
            </a:pPr>
            <a:endParaRPr lang="en-US" dirty="0"/>
          </a:p>
        </p:txBody>
      </p:sp>
    </p:spTree>
    <p:extLst>
      <p:ext uri="{BB962C8B-B14F-4D97-AF65-F5344CB8AC3E}">
        <p14:creationId xmlns:p14="http://schemas.microsoft.com/office/powerpoint/2010/main" val="418643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latin typeface="Times New Roman" panose="02020603050405020304" pitchFamily="18" charset="0"/>
                <a:cs typeface="Times New Roman" panose="02020603050405020304" pitchFamily="18" charset="0"/>
              </a:rPr>
              <a:t>Contents</a:t>
            </a: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7420" y="2497540"/>
            <a:ext cx="10399595" cy="4360460"/>
          </a:xfrm>
        </p:spPr>
        <p:txBody>
          <a:bodyPr>
            <a:normAutofit fontScale="77500" lnSpcReduction="20000"/>
          </a:bodyPr>
          <a:lstStyle/>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General Pharmacology</a:t>
            </a:r>
          </a:p>
          <a:p>
            <a:pPr marL="0" indent="0">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-Definition, drug, Pharmacokinetics, Pharmacodynamics.</a:t>
            </a:r>
          </a:p>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Routes of Administration</a:t>
            </a:r>
          </a:p>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Factors to choose ROA</a:t>
            </a:r>
          </a:p>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Enteral (Oral, </a:t>
            </a:r>
            <a:r>
              <a:rPr lang="en-US" sz="2800" dirty="0" err="1" smtClean="0">
                <a:latin typeface="Times New Roman" panose="02020603050405020304" pitchFamily="18" charset="0"/>
                <a:cs typeface="Times New Roman" panose="02020603050405020304" pitchFamily="18" charset="0"/>
              </a:rPr>
              <a:t>Sublingual,Buccal</a:t>
            </a:r>
            <a:r>
              <a:rPr lang="en-US" sz="2800" dirty="0" smtClean="0">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Parenteral (IV,IM,SC)</a:t>
            </a:r>
          </a:p>
          <a:p>
            <a:pPr>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Others</a:t>
            </a:r>
          </a:p>
          <a:p>
            <a:pPr marL="0" indent="0">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-Oral Inhalation                        -Nasal Inhalation</a:t>
            </a:r>
          </a:p>
          <a:p>
            <a:pPr marL="0" indent="0">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-Intrathecal/</a:t>
            </a:r>
            <a:r>
              <a:rPr lang="en-US" sz="2600" dirty="0" err="1" smtClean="0">
                <a:latin typeface="Times New Roman" panose="02020603050405020304" pitchFamily="18" charset="0"/>
                <a:cs typeface="Times New Roman" panose="02020603050405020304" pitchFamily="18" charset="0"/>
              </a:rPr>
              <a:t>Intraventricular</a:t>
            </a:r>
            <a:r>
              <a:rPr lang="en-US" sz="2600" dirty="0" smtClean="0">
                <a:latin typeface="Times New Roman" panose="02020603050405020304" pitchFamily="18" charset="0"/>
                <a:cs typeface="Times New Roman" panose="02020603050405020304" pitchFamily="18" charset="0"/>
              </a:rPr>
              <a:t>     -Topical</a:t>
            </a:r>
          </a:p>
          <a:p>
            <a:pPr marL="0" indent="0">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-Transdermal                            -Rectal</a:t>
            </a: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3540489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Parenteral Route of Administration</a:t>
            </a:r>
            <a:endParaRPr lang="en-US" dirty="0"/>
          </a:p>
        </p:txBody>
      </p:sp>
      <p:sp>
        <p:nvSpPr>
          <p:cNvPr id="3" name="Content Placeholder 2"/>
          <p:cNvSpPr>
            <a:spLocks noGrp="1"/>
          </p:cNvSpPr>
          <p:nvPr>
            <p:ph idx="1"/>
          </p:nvPr>
        </p:nvSpPr>
        <p:spPr/>
        <p:txBody>
          <a:bodyPr>
            <a:normAutofit fontScale="92500" lnSpcReduction="10000"/>
          </a:bodyPr>
          <a:lstStyle/>
          <a:p>
            <a:r>
              <a:rPr lang="en-US" sz="2400" dirty="0" smtClean="0">
                <a:latin typeface="Times New Roman" panose="02020603050405020304" pitchFamily="18" charset="0"/>
                <a:cs typeface="Times New Roman" panose="02020603050405020304" pitchFamily="18" charset="0"/>
              </a:rPr>
              <a:t>Intra-arterial injection</a:t>
            </a:r>
          </a:p>
          <a:p>
            <a:r>
              <a:rPr lang="en-US" sz="2400" dirty="0" smtClean="0">
                <a:latin typeface="Times New Roman" panose="02020603050405020304" pitchFamily="18" charset="0"/>
                <a:cs typeface="Times New Roman" panose="02020603050405020304" pitchFamily="18" charset="0"/>
              </a:rPr>
              <a:t>Intrathecal injection</a:t>
            </a:r>
          </a:p>
          <a:p>
            <a:r>
              <a:rPr lang="en-US" sz="2400" dirty="0" smtClean="0">
                <a:latin typeface="Times New Roman" panose="02020603050405020304" pitchFamily="18" charset="0"/>
                <a:cs typeface="Times New Roman" panose="02020603050405020304" pitchFamily="18" charset="0"/>
              </a:rPr>
              <a:t>Intracardiac injection</a:t>
            </a:r>
          </a:p>
          <a:p>
            <a:r>
              <a:rPr lang="en-US" sz="2400" dirty="0" smtClean="0">
                <a:latin typeface="Times New Roman" panose="02020603050405020304" pitchFamily="18" charset="0"/>
                <a:cs typeface="Times New Roman" panose="02020603050405020304" pitchFamily="18" charset="0"/>
              </a:rPr>
              <a:t>Injection into bone-marrow</a:t>
            </a:r>
          </a:p>
          <a:p>
            <a:r>
              <a:rPr lang="en-US" sz="2400" dirty="0" smtClean="0">
                <a:latin typeface="Times New Roman" panose="02020603050405020304" pitchFamily="18" charset="0"/>
                <a:cs typeface="Times New Roman" panose="02020603050405020304" pitchFamily="18" charset="0"/>
              </a:rPr>
              <a:t>Intrapleural injection</a:t>
            </a:r>
          </a:p>
          <a:p>
            <a:r>
              <a:rPr lang="en-US" sz="2400" dirty="0" smtClean="0">
                <a:latin typeface="Times New Roman" panose="02020603050405020304" pitchFamily="18" charset="0"/>
                <a:cs typeface="Times New Roman" panose="02020603050405020304" pitchFamily="18" charset="0"/>
              </a:rPr>
              <a:t>Intraperitoneal injection</a:t>
            </a:r>
          </a:p>
          <a:p>
            <a:r>
              <a:rPr lang="en-US" sz="2400" dirty="0" smtClean="0">
                <a:latin typeface="Times New Roman" panose="02020603050405020304" pitchFamily="18" charset="0"/>
                <a:cs typeface="Times New Roman" panose="02020603050405020304" pitchFamily="18" charset="0"/>
              </a:rPr>
              <a:t>Intra-articular injection</a:t>
            </a:r>
          </a:p>
          <a:p>
            <a:r>
              <a:rPr lang="en-US" sz="2400" dirty="0" smtClean="0">
                <a:latin typeface="Times New Roman" panose="02020603050405020304" pitchFamily="18" charset="0"/>
                <a:cs typeface="Times New Roman" panose="02020603050405020304" pitchFamily="18" charset="0"/>
              </a:rPr>
              <a:t>Intradermal(</a:t>
            </a:r>
            <a:r>
              <a:rPr lang="en-US" sz="2400" dirty="0" err="1" smtClean="0">
                <a:latin typeface="Times New Roman" panose="02020603050405020304" pitchFamily="18" charset="0"/>
                <a:cs typeface="Times New Roman" panose="02020603050405020304" pitchFamily="18" charset="0"/>
              </a:rPr>
              <a:t>Intracutaneous</a:t>
            </a:r>
            <a:r>
              <a:rPr lang="en-US" sz="2400"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9758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192000" cy="6858000"/>
          </a:xfrm>
          <a:prstGeom prst="rect">
            <a:avLst/>
          </a:prstGeom>
        </p:spPr>
      </p:pic>
    </p:spTree>
    <p:extLst>
      <p:ext uri="{BB962C8B-B14F-4D97-AF65-F5344CB8AC3E}">
        <p14:creationId xmlns:p14="http://schemas.microsoft.com/office/powerpoint/2010/main" val="40299005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3964734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Other Routes of Administration</a:t>
            </a:r>
            <a:endParaRPr lang="en-US" dirty="0"/>
          </a:p>
        </p:txBody>
      </p:sp>
      <p:sp>
        <p:nvSpPr>
          <p:cNvPr id="3" name="Content Placeholder 2"/>
          <p:cNvSpPr>
            <a:spLocks noGrp="1"/>
          </p:cNvSpPr>
          <p:nvPr>
            <p:ph idx="1"/>
          </p:nvPr>
        </p:nvSpPr>
        <p:spPr>
          <a:xfrm>
            <a:off x="1154954" y="2603500"/>
            <a:ext cx="8825659" cy="4254500"/>
          </a:xfrm>
        </p:spPr>
        <p:txBody>
          <a:bodyPr>
            <a:normAutofit/>
          </a:bodyPr>
          <a:lstStyle/>
          <a:p>
            <a:pPr marL="0" indent="0">
              <a:buNone/>
            </a:pPr>
            <a:r>
              <a:rPr lang="en-US" sz="2400" dirty="0">
                <a:latin typeface="Times New Roman" panose="02020603050405020304" pitchFamily="18" charset="0"/>
                <a:cs typeface="Times New Roman" panose="02020603050405020304" pitchFamily="18" charset="0"/>
              </a:rPr>
              <a:t>Other routes of administration are:</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Oral inhalation</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Nasal inhalation</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Intrathecal/intraventricular</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Topical</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Transdermal</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Rectal</a:t>
            </a:r>
          </a:p>
          <a:p>
            <a:pPr marL="0" indent="0">
              <a:buNone/>
            </a:pPr>
            <a:endParaRPr lang="en-US" sz="2400" dirty="0"/>
          </a:p>
        </p:txBody>
      </p:sp>
    </p:spTree>
    <p:extLst>
      <p:ext uri="{BB962C8B-B14F-4D97-AF65-F5344CB8AC3E}">
        <p14:creationId xmlns:p14="http://schemas.microsoft.com/office/powerpoint/2010/main" val="2042825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bg1"/>
                </a:solidFill>
                <a:latin typeface="Times New Roman" panose="02020603050405020304" pitchFamily="18" charset="0"/>
                <a:cs typeface="Times New Roman" panose="02020603050405020304" pitchFamily="18" charset="0"/>
              </a:rPr>
              <a:t>O</a:t>
            </a:r>
            <a:r>
              <a:rPr lang="en-US" b="1" dirty="0" smtClean="0">
                <a:solidFill>
                  <a:schemeClr val="bg1"/>
                </a:solidFill>
                <a:latin typeface="Times New Roman" panose="02020603050405020304" pitchFamily="18" charset="0"/>
                <a:cs typeface="Times New Roman" panose="02020603050405020304" pitchFamily="18" charset="0"/>
              </a:rPr>
              <a:t>ral Inhalation</a:t>
            </a:r>
            <a:endParaRPr lang="en-US" b="1" dirty="0">
              <a:solidFill>
                <a:schemeClr val="bg1"/>
              </a:solidFill>
            </a:endParaRPr>
          </a:p>
        </p:txBody>
      </p:sp>
      <p:sp>
        <p:nvSpPr>
          <p:cNvPr id="6" name="Content Placeholder 5"/>
          <p:cNvSpPr>
            <a:spLocks noGrp="1"/>
          </p:cNvSpPr>
          <p:nvPr>
            <p:ph sz="half" idx="1"/>
          </p:nvPr>
        </p:nvSpPr>
        <p:spPr>
          <a:xfrm>
            <a:off x="838200" y="2347415"/>
            <a:ext cx="5334000" cy="4367284"/>
          </a:xfrm>
        </p:spPr>
        <p:txBody>
          <a:bodyPr>
            <a:normAutofit/>
          </a:bodyPr>
          <a:lstStyle/>
          <a:p>
            <a:pPr algn="just">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Oral Inhalation route provides rapid delivery of a drug across the large surface area of the mucous membranes of the respiratory tract and pulmonary epithelium, producing an effect almost as rapidly as does IV injection.</a:t>
            </a:r>
          </a:p>
          <a:p>
            <a:pPr algn="just">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This route of administration is used for drugs that are gases and those that can be dispersed in an aerosol.</a:t>
            </a:r>
          </a:p>
          <a:p>
            <a:endParaRPr lang="en-US" dirty="0"/>
          </a:p>
        </p:txBody>
      </p:sp>
      <p:pic>
        <p:nvPicPr>
          <p:cNvPr id="8" name="Content Placeholder 7"/>
          <p:cNvPicPr>
            <a:picLocks noGrp="1" noChangeAspect="1"/>
          </p:cNvPicPr>
          <p:nvPr>
            <p:ph sz="half" idx="2"/>
          </p:nvPr>
        </p:nvPicPr>
        <p:blipFill>
          <a:blip r:embed="rId2"/>
          <a:stretch>
            <a:fillRect/>
          </a:stretch>
        </p:blipFill>
        <p:spPr>
          <a:xfrm>
            <a:off x="6673755" y="2347414"/>
            <a:ext cx="5008729" cy="4067033"/>
          </a:xfrm>
          <a:prstGeom prst="rect">
            <a:avLst/>
          </a:prstGeom>
        </p:spPr>
      </p:pic>
    </p:spTree>
    <p:extLst>
      <p:ext uri="{BB962C8B-B14F-4D97-AF65-F5344CB8AC3E}">
        <p14:creationId xmlns:p14="http://schemas.microsoft.com/office/powerpoint/2010/main" val="15622696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Oral Inhalation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1154954" y="2603500"/>
            <a:ext cx="4825158" cy="3933778"/>
          </a:xfrm>
        </p:spPr>
        <p:txBody>
          <a:bodyPr>
            <a:normAutofit/>
          </a:bodyPr>
          <a:lstStyle/>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This route is particularly effective and convenient for patients with respiratory complaints (such as asthma or chronic obstructive pulmonary disease), because the drug is delivered directly to the site of action, thereby minimizing systemic side effects.</a:t>
            </a:r>
          </a:p>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Examples of drugs administered via this route include bronchodilators, such as </a:t>
            </a:r>
            <a:r>
              <a:rPr lang="en-US" sz="2000" i="1" dirty="0">
                <a:latin typeface="Times New Roman" panose="02020603050405020304" pitchFamily="18" charset="0"/>
                <a:cs typeface="Times New Roman" panose="02020603050405020304" pitchFamily="18" charset="0"/>
              </a:rPr>
              <a:t>albuterol</a:t>
            </a:r>
            <a:r>
              <a:rPr lang="en-US" sz="2000" dirty="0">
                <a:latin typeface="Times New Roman" panose="02020603050405020304" pitchFamily="18" charset="0"/>
                <a:cs typeface="Times New Roman" panose="02020603050405020304" pitchFamily="18" charset="0"/>
              </a:rPr>
              <a:t>, and corticosteroids, such as </a:t>
            </a:r>
            <a:r>
              <a:rPr lang="en-US" sz="2000" i="1" dirty="0">
                <a:latin typeface="Times New Roman" panose="02020603050405020304" pitchFamily="18" charset="0"/>
                <a:cs typeface="Times New Roman" panose="02020603050405020304" pitchFamily="18" charset="0"/>
              </a:rPr>
              <a:t>fluticasone</a:t>
            </a:r>
            <a:endParaRPr lang="en-US" sz="20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66270" y="1976284"/>
            <a:ext cx="3978983" cy="4451812"/>
          </a:xfrm>
        </p:spPr>
      </p:pic>
    </p:spTree>
    <p:extLst>
      <p:ext uri="{BB962C8B-B14F-4D97-AF65-F5344CB8AC3E}">
        <p14:creationId xmlns:p14="http://schemas.microsoft.com/office/powerpoint/2010/main" val="3395107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latin typeface="Times New Roman" panose="02020603050405020304" pitchFamily="18" charset="0"/>
                <a:cs typeface="Times New Roman" panose="02020603050405020304" pitchFamily="18" charset="0"/>
              </a:rPr>
              <a:t>Nasal Inhalation</a:t>
            </a:r>
            <a:endParaRPr lang="en-US" b="1" dirty="0">
              <a:solidFill>
                <a:schemeClr val="bg1"/>
              </a:solidFill>
            </a:endParaRPr>
          </a:p>
        </p:txBody>
      </p:sp>
      <p:sp>
        <p:nvSpPr>
          <p:cNvPr id="3" name="Content Placeholder 2"/>
          <p:cNvSpPr>
            <a:spLocks noGrp="1"/>
          </p:cNvSpPr>
          <p:nvPr>
            <p:ph sz="half" idx="1"/>
          </p:nvPr>
        </p:nvSpPr>
        <p:spPr/>
        <p:txBody>
          <a:bodyPr>
            <a:normAutofit lnSpcReduction="10000"/>
          </a:bodyPr>
          <a:lstStyle/>
          <a:p>
            <a:pPr algn="just">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This route involves administration of drugs  directly into the nose. </a:t>
            </a:r>
          </a:p>
          <a:p>
            <a:pPr algn="just">
              <a:lnSpc>
                <a:spcPct val="100000"/>
              </a:lnSpc>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For </a:t>
            </a:r>
            <a:r>
              <a:rPr lang="en-US" sz="2400" dirty="0" err="1">
                <a:latin typeface="Times New Roman" panose="02020603050405020304" pitchFamily="18" charset="0"/>
                <a:cs typeface="Times New Roman" panose="02020603050405020304" pitchFamily="18" charset="0"/>
              </a:rPr>
              <a:t>example,nasal</a:t>
            </a:r>
            <a:r>
              <a:rPr lang="en-US" sz="2400" dirty="0">
                <a:latin typeface="Times New Roman" panose="02020603050405020304" pitchFamily="18" charset="0"/>
                <a:cs typeface="Times New Roman" panose="02020603050405020304" pitchFamily="18" charset="0"/>
              </a:rPr>
              <a:t> decongestants, such as </a:t>
            </a:r>
            <a:r>
              <a:rPr lang="en-US" sz="2400" i="1" dirty="0" err="1">
                <a:latin typeface="Times New Roman" panose="02020603050405020304" pitchFamily="18" charset="0"/>
                <a:cs typeface="Times New Roman" panose="02020603050405020304" pitchFamily="18" charset="0"/>
              </a:rPr>
              <a:t>oxymetazoline</a:t>
            </a:r>
            <a:r>
              <a:rPr lang="en-US" sz="2400" dirty="0">
                <a:latin typeface="Times New Roman" panose="02020603050405020304" pitchFamily="18" charset="0"/>
                <a:cs typeface="Times New Roman" panose="02020603050405020304" pitchFamily="18" charset="0"/>
              </a:rPr>
              <a:t>, and anti-inflammatory corticosteroids such as </a:t>
            </a:r>
            <a:r>
              <a:rPr lang="en-US" sz="2400" i="1" dirty="0" err="1">
                <a:latin typeface="Times New Roman" panose="02020603050405020304" pitchFamily="18" charset="0"/>
                <a:cs typeface="Times New Roman" panose="02020603050405020304" pitchFamily="18" charset="0"/>
              </a:rPr>
              <a:t>mometasone</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furoate</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Desmopressin </a:t>
            </a:r>
            <a:r>
              <a:rPr lang="en-US" sz="2400" dirty="0">
                <a:latin typeface="Times New Roman" panose="02020603050405020304" pitchFamily="18" charset="0"/>
                <a:cs typeface="Times New Roman" panose="02020603050405020304" pitchFamily="18" charset="0"/>
              </a:rPr>
              <a:t>is administered </a:t>
            </a:r>
            <a:r>
              <a:rPr lang="en-US" sz="2400" dirty="0" err="1">
                <a:latin typeface="Times New Roman" panose="02020603050405020304" pitchFamily="18" charset="0"/>
                <a:cs typeface="Times New Roman" panose="02020603050405020304" pitchFamily="18" charset="0"/>
              </a:rPr>
              <a:t>intranasally</a:t>
            </a:r>
            <a:r>
              <a:rPr lang="en-US" sz="2400" dirty="0">
                <a:latin typeface="Times New Roman" panose="02020603050405020304" pitchFamily="18" charset="0"/>
                <a:cs typeface="Times New Roman" panose="02020603050405020304" pitchFamily="18" charset="0"/>
              </a:rPr>
              <a:t> in the treatment of diabetes insipidus</a:t>
            </a:r>
            <a:r>
              <a:rPr lang="en-US" sz="2400" dirty="0" smtClean="0"/>
              <a:t>.</a:t>
            </a:r>
            <a:endParaRPr lang="en-US" sz="2400" dirty="0" smtClean="0">
              <a:latin typeface="Times New Roman" panose="02020603050405020304" pitchFamily="18" charset="0"/>
              <a:cs typeface="Times New Roman" panose="02020603050405020304" pitchFamily="18" charset="0"/>
            </a:endParaRPr>
          </a:p>
          <a:p>
            <a:endParaRPr lang="en-US" dirty="0"/>
          </a:p>
        </p:txBody>
      </p:sp>
      <p:pic>
        <p:nvPicPr>
          <p:cNvPr id="1026" name="Picture 2" descr="Image result for nasal inhalation"/>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6428096" y="2603501"/>
            <a:ext cx="5268035" cy="3633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378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tx1"/>
                </a:solidFill>
                <a:latin typeface="Times New Roman" panose="02020603050405020304" pitchFamily="18" charset="0"/>
                <a:cs typeface="Times New Roman" panose="02020603050405020304" pitchFamily="18" charset="0"/>
              </a:rPr>
              <a:t>Inhalation</a:t>
            </a:r>
            <a:endParaRPr lang="en-US" sz="4000" dirty="0"/>
          </a:p>
        </p:txBody>
      </p:sp>
      <p:sp>
        <p:nvSpPr>
          <p:cNvPr id="3" name="Content Placeholder 2"/>
          <p:cNvSpPr>
            <a:spLocks noGrp="1"/>
          </p:cNvSpPr>
          <p:nvPr>
            <p:ph sz="half" idx="1"/>
          </p:nvPr>
        </p:nvSpPr>
        <p:spPr>
          <a:xfrm>
            <a:off x="1154954" y="2603500"/>
            <a:ext cx="4825158" cy="3892834"/>
          </a:xfrm>
        </p:spPr>
        <p:txBody>
          <a:bodyPr>
            <a:normAutofit/>
          </a:bodyPr>
          <a:lstStyle/>
          <a:p>
            <a:pPr marL="0" indent="0">
              <a:buNone/>
            </a:pPr>
            <a:r>
              <a:rPr lang="en-US" sz="2400" b="1" dirty="0" smtClean="0">
                <a:latin typeface="Times New Roman" panose="02020603050405020304" pitchFamily="18" charset="0"/>
                <a:cs typeface="Times New Roman" panose="02020603050405020304" pitchFamily="18" charset="0"/>
              </a:rPr>
              <a:t>ADVANTAGES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Absorption is rapid; can have immediate eﬀects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Ideal for gases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Eﬀective for patients with respiratory problems</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Dose can be titrated</a:t>
            </a:r>
          </a:p>
          <a:p>
            <a:pPr lvl="1">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Localized eﬀect to target lungs: lower doses used compared to that with oral or parental administration</a:t>
            </a:r>
            <a:endParaRPr lang="en-US" sz="2000"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6208712" y="2603500"/>
            <a:ext cx="4825159" cy="3892834"/>
          </a:xfrm>
        </p:spPr>
        <p:txBody>
          <a:bodyPr>
            <a:normAutofit/>
          </a:bodyPr>
          <a:lstStyle/>
          <a:p>
            <a:pPr marL="0" indent="0">
              <a:buNone/>
            </a:pPr>
            <a:r>
              <a:rPr lang="en-US" sz="2400" b="1" dirty="0" smtClean="0">
                <a:latin typeface="Times New Roman" panose="02020603050405020304" pitchFamily="18" charset="0"/>
                <a:cs typeface="Times New Roman" panose="02020603050405020304" pitchFamily="18" charset="0"/>
              </a:rPr>
              <a:t>DISADVANTAGES</a:t>
            </a:r>
          </a:p>
          <a:p>
            <a:pPr lvl="0">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Most addictive route (drug can enter the brain quickly)</a:t>
            </a:r>
          </a:p>
          <a:p>
            <a:pPr lvl="0">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Patient may have diﬃculty regulating dose</a:t>
            </a:r>
          </a:p>
          <a:p>
            <a:pPr lvl="0">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Some patients may have diﬃculty in using inhalers</a:t>
            </a:r>
          </a:p>
          <a:p>
            <a:pPr marL="0" indent="0">
              <a:buNone/>
            </a:pPr>
            <a:endParaRPr lang="en-US" sz="240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5493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latin typeface="Times New Roman" panose="02020603050405020304" pitchFamily="18" charset="0"/>
                <a:cs typeface="Times New Roman" panose="02020603050405020304" pitchFamily="18" charset="0"/>
              </a:rPr>
              <a:t>Intrathecal Route of Administration</a:t>
            </a:r>
            <a:endParaRPr lang="en-US" b="1" dirty="0">
              <a:solidFill>
                <a:schemeClr val="bg1"/>
              </a:solidFill>
            </a:endParaRPr>
          </a:p>
        </p:txBody>
      </p:sp>
      <p:sp>
        <p:nvSpPr>
          <p:cNvPr id="3" name="Content Placeholder 2"/>
          <p:cNvSpPr>
            <a:spLocks noGrp="1"/>
          </p:cNvSpPr>
          <p:nvPr>
            <p:ph sz="half" idx="1"/>
          </p:nvPr>
        </p:nvSpPr>
        <p:spPr/>
        <p:txBody>
          <a:bodyPr>
            <a:normAutofit/>
          </a:bodyPr>
          <a:lstStyle/>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Intrathecal administration is a route of administration for drugs via an injection into the spinal canal, or into the subarachnoid space so that it reaches the cerebrospinal fluid and is useful in spinal anesthesia, chemotherapy, or pain management applications.</a:t>
            </a:r>
          </a:p>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For example, </a:t>
            </a:r>
            <a:r>
              <a:rPr lang="en-US" sz="2000" dirty="0" err="1">
                <a:latin typeface="Times New Roman" panose="02020603050405020304" pitchFamily="18" charset="0"/>
                <a:cs typeface="Times New Roman" panose="02020603050405020304" pitchFamily="18" charset="0"/>
              </a:rPr>
              <a:t>intrathecal</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amphotericin B </a:t>
            </a:r>
            <a:r>
              <a:rPr lang="en-US" sz="2000" dirty="0">
                <a:latin typeface="Times New Roman" panose="02020603050405020304" pitchFamily="18" charset="0"/>
                <a:cs typeface="Times New Roman" panose="02020603050405020304" pitchFamily="18" charset="0"/>
              </a:rPr>
              <a:t>is used in treating </a:t>
            </a:r>
            <a:r>
              <a:rPr lang="en-US" sz="2000" dirty="0" err="1">
                <a:latin typeface="Times New Roman" panose="02020603050405020304" pitchFamily="18" charset="0"/>
                <a:cs typeface="Times New Roman" panose="02020603050405020304" pitchFamily="18" charset="0"/>
              </a:rPr>
              <a:t>cryptococcal</a:t>
            </a:r>
            <a:r>
              <a:rPr lang="en-US" sz="2000" dirty="0">
                <a:latin typeface="Times New Roman" panose="02020603050405020304" pitchFamily="18" charset="0"/>
                <a:cs typeface="Times New Roman" panose="02020603050405020304" pitchFamily="18" charset="0"/>
              </a:rPr>
              <a:t> meningitis.</a:t>
            </a:r>
          </a:p>
          <a:p>
            <a:endParaRPr lang="en-US" sz="2000" dirty="0"/>
          </a:p>
        </p:txBody>
      </p:sp>
      <p:pic>
        <p:nvPicPr>
          <p:cNvPr id="5" name="Content Placeholder 4"/>
          <p:cNvPicPr>
            <a:picLocks noGrp="1" noChangeAspect="1"/>
          </p:cNvPicPr>
          <p:nvPr>
            <p:ph sz="half" idx="2"/>
          </p:nvPr>
        </p:nvPicPr>
        <p:blipFill>
          <a:blip r:embed="rId2"/>
          <a:stretch>
            <a:fillRect/>
          </a:stretch>
        </p:blipFill>
        <p:spPr>
          <a:xfrm>
            <a:off x="6237027" y="2603500"/>
            <a:ext cx="5049672" cy="3647175"/>
          </a:xfrm>
          <a:prstGeom prst="rect">
            <a:avLst/>
          </a:prstGeom>
        </p:spPr>
      </p:pic>
    </p:spTree>
    <p:extLst>
      <p:ext uri="{BB962C8B-B14F-4D97-AF65-F5344CB8AC3E}">
        <p14:creationId xmlns:p14="http://schemas.microsoft.com/office/powerpoint/2010/main" val="2749599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Topical Route of Administration</a:t>
            </a:r>
            <a:endParaRPr lang="en-US" dirty="0"/>
          </a:p>
        </p:txBody>
      </p:sp>
      <p:sp>
        <p:nvSpPr>
          <p:cNvPr id="3" name="Content Placeholder 2"/>
          <p:cNvSpPr>
            <a:spLocks noGrp="1"/>
          </p:cNvSpPr>
          <p:nvPr>
            <p:ph sz="half" idx="1"/>
          </p:nvPr>
        </p:nvSpPr>
        <p:spPr/>
        <p:txBody>
          <a:bodyPr>
            <a:normAutofit fontScale="92500" lnSpcReduction="20000"/>
          </a:bodyPr>
          <a:lstStyle/>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Topical application is used when a local effect of the drug is desired.</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Most often topical administration means application to body surfaces such as the skin or mucous membranes to treat ailments via a large range of classes including creams, gels, lotions, and ointments.</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For example, </a:t>
            </a:r>
            <a:r>
              <a:rPr lang="en-US" sz="2400" i="1" dirty="0" err="1" smtClean="0">
                <a:solidFill>
                  <a:schemeClr val="tx1"/>
                </a:solidFill>
                <a:latin typeface="Times New Roman" panose="02020603050405020304" pitchFamily="18" charset="0"/>
                <a:cs typeface="Times New Roman" panose="02020603050405020304" pitchFamily="18" charset="0"/>
              </a:rPr>
              <a:t>clotrimazole</a:t>
            </a:r>
            <a:r>
              <a:rPr lang="en-US" sz="2400" i="1" dirty="0" smtClean="0">
                <a:solidFill>
                  <a:schemeClr val="tx1"/>
                </a:solidFill>
                <a:latin typeface="Times New Roman" panose="02020603050405020304" pitchFamily="18" charset="0"/>
                <a:cs typeface="Times New Roman" panose="02020603050405020304" pitchFamily="18" charset="0"/>
              </a:rPr>
              <a:t> </a:t>
            </a:r>
            <a:r>
              <a:rPr lang="en-US" sz="2400" dirty="0" smtClean="0">
                <a:solidFill>
                  <a:schemeClr val="tx1"/>
                </a:solidFill>
                <a:latin typeface="Times New Roman" panose="02020603050405020304" pitchFamily="18" charset="0"/>
                <a:cs typeface="Times New Roman" panose="02020603050405020304" pitchFamily="18" charset="0"/>
              </a:rPr>
              <a:t>is applied as a cream directly to the skin in the treatment of </a:t>
            </a:r>
            <a:r>
              <a:rPr lang="en-US" sz="2400" dirty="0" err="1" smtClean="0">
                <a:solidFill>
                  <a:schemeClr val="tx1"/>
                </a:solidFill>
                <a:latin typeface="Times New Roman" panose="02020603050405020304" pitchFamily="18" charset="0"/>
                <a:cs typeface="Times New Roman" panose="02020603050405020304" pitchFamily="18" charset="0"/>
              </a:rPr>
              <a:t>dermatophytosis</a:t>
            </a:r>
            <a:r>
              <a:rPr lang="en-US" sz="2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
            </a:pP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82544" y="2816225"/>
            <a:ext cx="4476750" cy="2990850"/>
          </a:xfrm>
        </p:spPr>
      </p:pic>
    </p:spTree>
    <p:extLst>
      <p:ext uri="{BB962C8B-B14F-4D97-AF65-F5344CB8AC3E}">
        <p14:creationId xmlns:p14="http://schemas.microsoft.com/office/powerpoint/2010/main" val="3360852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88"/>
          </a:xfrm>
        </p:spPr>
        <p:txBody>
          <a:bodyPr>
            <a:normAutofit fontScale="90000"/>
          </a:bodyPr>
          <a:lstStyle/>
          <a:p>
            <a:pPr algn="ctr"/>
            <a:r>
              <a:rPr lang="en-US" sz="5400" b="1" dirty="0" smtClean="0">
                <a:latin typeface="Times New Roman" panose="02020603050405020304" pitchFamily="18" charset="0"/>
                <a:cs typeface="Times New Roman" panose="02020603050405020304" pitchFamily="18" charset="0"/>
              </a:rPr>
              <a:t>General Pharmacology</a:t>
            </a:r>
            <a:endParaRPr lang="en-US" sz="5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637730"/>
            <a:ext cx="12192000" cy="5220269"/>
          </a:xfrm>
        </p:spPr>
        <p:txBody>
          <a:bodyPr>
            <a:normAutofit fontScale="25000" lnSpcReduction="20000"/>
          </a:bodyPr>
          <a:lstStyle/>
          <a:p>
            <a:pPr marL="0" indent="0">
              <a:lnSpc>
                <a:spcPct val="170000"/>
              </a:lnSpc>
              <a:buNone/>
            </a:pPr>
            <a:endParaRPr lang="en-US" sz="9600" dirty="0" smtClean="0">
              <a:latin typeface="Times New Roman" panose="02020603050405020304" pitchFamily="18" charset="0"/>
              <a:cs typeface="Times New Roman" panose="02020603050405020304" pitchFamily="18" charset="0"/>
            </a:endParaRPr>
          </a:p>
          <a:p>
            <a:pPr marL="0" indent="0">
              <a:lnSpc>
                <a:spcPct val="170000"/>
              </a:lnSpc>
              <a:buNone/>
            </a:pPr>
            <a:r>
              <a:rPr lang="en-US" sz="9600" dirty="0" smtClean="0">
                <a:latin typeface="Times New Roman" panose="02020603050405020304" pitchFamily="18" charset="0"/>
                <a:cs typeface="Times New Roman" panose="02020603050405020304" pitchFamily="18" charset="0"/>
              </a:rPr>
              <a:t>Pharmacology-Branch of Pharmaceutical Sciences (Science of drugs)</a:t>
            </a:r>
          </a:p>
          <a:p>
            <a:pPr marL="0" indent="0">
              <a:lnSpc>
                <a:spcPct val="170000"/>
              </a:lnSpc>
              <a:buNone/>
            </a:pPr>
            <a:r>
              <a:rPr lang="en-US" sz="9600" dirty="0" smtClean="0">
                <a:latin typeface="Times New Roman" panose="02020603050405020304" pitchFamily="18" charset="0"/>
                <a:cs typeface="Times New Roman" panose="02020603050405020304" pitchFamily="18" charset="0"/>
              </a:rPr>
              <a:t>     Derived from Greek Pharmakon→drug &amp; logos→study</a:t>
            </a:r>
          </a:p>
          <a:p>
            <a:pPr marL="0" indent="0">
              <a:lnSpc>
                <a:spcPct val="170000"/>
              </a:lnSpc>
              <a:buNone/>
            </a:pPr>
            <a:r>
              <a:rPr lang="en-US" sz="8000" dirty="0" smtClean="0">
                <a:latin typeface="Times New Roman" panose="02020603050405020304" pitchFamily="18" charset="0"/>
                <a:cs typeface="Times New Roman" panose="02020603050405020304" pitchFamily="18" charset="0"/>
              </a:rPr>
              <a:t>  </a:t>
            </a:r>
            <a:r>
              <a:rPr lang="en-US" sz="8800" b="1" u="sng" dirty="0" smtClean="0">
                <a:latin typeface="Times New Roman" panose="02020603050405020304" pitchFamily="18" charset="0"/>
                <a:cs typeface="Times New Roman" panose="02020603050405020304" pitchFamily="18" charset="0"/>
              </a:rPr>
              <a:t>Definition:</a:t>
            </a:r>
          </a:p>
          <a:p>
            <a:pPr marL="0" indent="0" algn="just">
              <a:lnSpc>
                <a:spcPct val="120000"/>
              </a:lnSpc>
              <a:buNone/>
            </a:pPr>
            <a:r>
              <a:rPr lang="en-US" sz="9600" b="1" dirty="0" smtClean="0">
                <a:latin typeface="Times New Roman" panose="02020603050405020304" pitchFamily="18" charset="0"/>
                <a:cs typeface="Times New Roman" panose="02020603050405020304" pitchFamily="18" charset="0"/>
              </a:rPr>
              <a:t> </a:t>
            </a:r>
            <a:r>
              <a:rPr lang="en-US" sz="9600" b="1" dirty="0" smtClean="0">
                <a:solidFill>
                  <a:schemeClr val="tx1"/>
                </a:solidFill>
                <a:latin typeface="Times New Roman" panose="02020603050405020304" pitchFamily="18" charset="0"/>
                <a:cs typeface="Times New Roman" panose="02020603050405020304" pitchFamily="18" charset="0"/>
              </a:rPr>
              <a:t>“</a:t>
            </a:r>
            <a:r>
              <a:rPr lang="en-US" sz="9600" dirty="0" smtClean="0">
                <a:solidFill>
                  <a:schemeClr val="tx1"/>
                </a:solidFill>
                <a:latin typeface="Times New Roman" panose="02020603050405020304" pitchFamily="18" charset="0"/>
                <a:cs typeface="Times New Roman" panose="02020603050405020304" pitchFamily="18" charset="0"/>
              </a:rPr>
              <a:t>It is the study of substances that interact with living systems through chemical processes, especially by binding to regulatory molecules and activating or inhibiting normal body processes”. </a:t>
            </a:r>
          </a:p>
          <a:p>
            <a:pPr marL="0" indent="0" algn="just">
              <a:lnSpc>
                <a:spcPct val="170000"/>
              </a:lnSpc>
              <a:buNone/>
            </a:pPr>
            <a:r>
              <a:rPr lang="en-US" sz="9600" b="1" dirty="0" smtClean="0">
                <a:solidFill>
                  <a:schemeClr val="tx1"/>
                </a:solidFill>
                <a:latin typeface="Times New Roman" panose="02020603050405020304" pitchFamily="18" charset="0"/>
                <a:cs typeface="Times New Roman" panose="02020603050405020304" pitchFamily="18" charset="0"/>
              </a:rPr>
              <a:t>Or it may also be defined as:</a:t>
            </a:r>
            <a:endParaRPr lang="en-US" sz="9600" dirty="0" smtClean="0">
              <a:solidFill>
                <a:schemeClr val="tx1"/>
              </a:solidFill>
              <a:latin typeface="Times New Roman" panose="02020603050405020304" pitchFamily="18" charset="0"/>
              <a:cs typeface="Times New Roman" panose="02020603050405020304" pitchFamily="18" charset="0"/>
            </a:endParaRPr>
          </a:p>
          <a:p>
            <a:pPr marL="0" indent="0" algn="just">
              <a:lnSpc>
                <a:spcPct val="170000"/>
              </a:lnSpc>
              <a:buNone/>
            </a:pPr>
            <a:r>
              <a:rPr lang="en-US" sz="9600" dirty="0" smtClean="0">
                <a:latin typeface="Times New Roman" panose="02020603050405020304" pitchFamily="18" charset="0"/>
                <a:cs typeface="Times New Roman" panose="02020603050405020304" pitchFamily="18" charset="0"/>
              </a:rPr>
              <a:t>“It is the body of Knowledge concerned with action of chemicals on biologic system.</a:t>
            </a:r>
            <a:endParaRPr lang="en-US" sz="9600" dirty="0" smtClean="0">
              <a:solidFill>
                <a:schemeClr val="tx1"/>
              </a:solidFill>
              <a:latin typeface="Times New Roman" panose="02020603050405020304" pitchFamily="18" charset="0"/>
              <a:cs typeface="Times New Roman" panose="02020603050405020304" pitchFamily="18" charset="0"/>
            </a:endParaRPr>
          </a:p>
          <a:p>
            <a:pPr marL="0" indent="0" algn="just">
              <a:lnSpc>
                <a:spcPct val="170000"/>
              </a:lnSpc>
              <a:buNone/>
            </a:pPr>
            <a:r>
              <a:rPr lang="en-US" sz="9600" b="1" dirty="0" smtClean="0">
                <a:latin typeface="Times New Roman" panose="02020603050405020304" pitchFamily="18" charset="0"/>
                <a:cs typeface="Times New Roman" panose="02020603050405020304" pitchFamily="18" charset="0"/>
              </a:rPr>
              <a:t> </a:t>
            </a:r>
          </a:p>
          <a:p>
            <a:pPr marL="0" indent="0" algn="just">
              <a:buNone/>
            </a:pPr>
            <a:endParaRPr lang="en-US" sz="2400" dirty="0" smtClean="0">
              <a:latin typeface="Times New Roman" panose="02020603050405020304" pitchFamily="18" charset="0"/>
              <a:cs typeface="Times New Roman" panose="02020603050405020304" pitchFamily="18" charset="0"/>
            </a:endParaRPr>
          </a:p>
          <a:p>
            <a:pPr marL="0" indent="0" algn="just">
              <a:buNone/>
            </a:pPr>
            <a:endParaRPr lang="en-US" sz="2400" b="1" dirty="0" smtClean="0">
              <a:latin typeface="Times New Roman" panose="02020603050405020304" pitchFamily="18" charset="0"/>
              <a:cs typeface="Times New Roman" panose="02020603050405020304" pitchFamily="18" charset="0"/>
            </a:endParaRPr>
          </a:p>
          <a:p>
            <a:pPr marL="0" indent="0" algn="just">
              <a:buNone/>
            </a:pPr>
            <a:endParaRPr lang="en-US" sz="2400" dirty="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78280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Transdermal Route Of Administration</a:t>
            </a:r>
            <a:endParaRPr lang="en-US" dirty="0"/>
          </a:p>
        </p:txBody>
      </p:sp>
      <p:sp>
        <p:nvSpPr>
          <p:cNvPr id="3" name="Content Placeholder 2"/>
          <p:cNvSpPr>
            <a:spLocks noGrp="1"/>
          </p:cNvSpPr>
          <p:nvPr>
            <p:ph sz="half" idx="1"/>
          </p:nvPr>
        </p:nvSpPr>
        <p:spPr>
          <a:xfrm>
            <a:off x="1154954" y="2603500"/>
            <a:ext cx="4825158" cy="4254500"/>
          </a:xfrm>
        </p:spPr>
        <p:txBody>
          <a:bodyPr>
            <a:normAutofit/>
          </a:bodyPr>
          <a:lstStyle/>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This route of administration achieves systemic effects by application of drugs to the skin, usually via a transdermal patch.</a:t>
            </a:r>
          </a:p>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The rate of absorption can  vary markedly,  depending on the physical characteristics of the skin at the site of application    as well as the lipid solubility of the drug.</a:t>
            </a:r>
          </a:p>
          <a:p>
            <a:pPr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For example, antianginal drug </a:t>
            </a:r>
            <a:r>
              <a:rPr lang="en-US" sz="2000" i="1" dirty="0">
                <a:latin typeface="Times New Roman" panose="02020603050405020304" pitchFamily="18" charset="0"/>
                <a:cs typeface="Times New Roman" panose="02020603050405020304" pitchFamily="18" charset="0"/>
              </a:rPr>
              <a:t>nitroglycerin</a:t>
            </a:r>
            <a:r>
              <a:rPr lang="en-US" sz="2000" dirty="0">
                <a:latin typeface="Times New Roman" panose="02020603050405020304" pitchFamily="18" charset="0"/>
                <a:cs typeface="Times New Roman" panose="02020603050405020304" pitchFamily="18" charset="0"/>
              </a:rPr>
              <a:t>, the antiemetic </a:t>
            </a:r>
            <a:r>
              <a:rPr lang="en-US" sz="2000" i="1" dirty="0">
                <a:latin typeface="Times New Roman" panose="02020603050405020304" pitchFamily="18" charset="0"/>
                <a:cs typeface="Times New Roman" panose="02020603050405020304" pitchFamily="18" charset="0"/>
              </a:rPr>
              <a:t>scopolamine</a:t>
            </a:r>
            <a:r>
              <a:rPr lang="en-US" sz="2000" dirty="0">
                <a:latin typeface="Times New Roman" panose="02020603050405020304" pitchFamily="18" charset="0"/>
                <a:cs typeface="Times New Roman" panose="02020603050405020304" pitchFamily="18" charset="0"/>
              </a:rPr>
              <a:t>, and nicotine transdermal patches, which are used to facilitate smoking cessation.</a:t>
            </a:r>
          </a:p>
          <a:p>
            <a:pPr>
              <a:buFont typeface="Wingdings" panose="05000000000000000000" pitchFamily="2" charset="2"/>
              <a:buChar char="§"/>
            </a:pPr>
            <a:endParaRPr lang="en-US" dirty="0" smtClean="0">
              <a:latin typeface="Times New Roman" panose="02020603050405020304" pitchFamily="18" charset="0"/>
              <a:cs typeface="Times New Roman" panose="02020603050405020304" pitchFamily="18" charset="0"/>
            </a:endParaRPr>
          </a:p>
          <a:p>
            <a:endParaRPr lang="en-US" dirty="0"/>
          </a:p>
        </p:txBody>
      </p:sp>
      <p:pic>
        <p:nvPicPr>
          <p:cNvPr id="6"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294120" y="2603500"/>
            <a:ext cx="4937760" cy="4097550"/>
          </a:xfrm>
        </p:spPr>
      </p:pic>
    </p:spTree>
    <p:extLst>
      <p:ext uri="{BB962C8B-B14F-4D97-AF65-F5344CB8AC3E}">
        <p14:creationId xmlns:p14="http://schemas.microsoft.com/office/powerpoint/2010/main" val="35704731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Transdermal Route Of Administration</a:t>
            </a:r>
            <a:endParaRPr lang="en-US" dirty="0"/>
          </a:p>
        </p:txBody>
      </p:sp>
      <p:sp>
        <p:nvSpPr>
          <p:cNvPr id="5" name="Text Placeholder 4"/>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half" idx="2"/>
          </p:nvPr>
        </p:nvSpPr>
        <p:spPr>
          <a:xfrm>
            <a:off x="1154954" y="3179762"/>
            <a:ext cx="4825158" cy="3453050"/>
          </a:xfrm>
        </p:spPr>
        <p:txBody>
          <a:bodyPr>
            <a:normAutofit/>
          </a:bodyPr>
          <a:lstStyle/>
          <a:p>
            <a:pPr lvl="1">
              <a:lnSpc>
                <a:spcPct val="100000"/>
              </a:lnSpc>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Bypasses the ﬁrst-pass eﬀect</a:t>
            </a:r>
          </a:p>
          <a:p>
            <a:pPr lvl="1">
              <a:lnSpc>
                <a:spcPct val="100000"/>
              </a:lnSpc>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Convenient and painless</a:t>
            </a:r>
          </a:p>
          <a:p>
            <a:pPr lvl="1">
              <a:lnSpc>
                <a:spcPct val="100000"/>
              </a:lnSpc>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Ideal for drugs that are lipophilic, thus requiring prolonged administration</a:t>
            </a:r>
          </a:p>
          <a:p>
            <a:pPr lvl="1">
              <a:lnSpc>
                <a:spcPct val="100000"/>
              </a:lnSpc>
              <a:buFont typeface="Wingdings" panose="05000000000000000000" pitchFamily="2" charset="2"/>
              <a:buChar char="§"/>
            </a:pPr>
            <a:r>
              <a:rPr lang="en-US" sz="2200" dirty="0">
                <a:latin typeface="Times New Roman" panose="02020603050405020304" pitchFamily="18" charset="0"/>
                <a:cs typeface="Times New Roman" panose="02020603050405020304" pitchFamily="18" charset="0"/>
              </a:rPr>
              <a:t>Ideal for drugs that are quickly eliminated from the body</a:t>
            </a:r>
          </a:p>
          <a:p>
            <a:endParaRPr lang="en-US" sz="2200" dirty="0"/>
          </a:p>
        </p:txBody>
      </p:sp>
      <p:sp>
        <p:nvSpPr>
          <p:cNvPr id="7" name="Text Placeholder 6"/>
          <p:cNvSpPr>
            <a:spLocks noGrp="1"/>
          </p:cNvSpPr>
          <p:nvPr>
            <p:ph type="body" sz="quarter" idx="3"/>
          </p:nvPr>
        </p:nvSpPr>
        <p:spPr/>
        <p:txBody>
          <a:bodyPr/>
          <a:lstStyle/>
          <a:p>
            <a:r>
              <a:rPr lang="en-US" dirty="0" smtClean="0">
                <a:latin typeface="Times New Roman" panose="02020603050405020304" pitchFamily="18" charset="0"/>
                <a:cs typeface="Times New Roman" panose="02020603050405020304" pitchFamily="18" charset="0"/>
              </a:rPr>
              <a:t>DISADVANTAGES</a:t>
            </a:r>
            <a:endParaRPr lang="en-US"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quarter" idx="4"/>
          </p:nvPr>
        </p:nvSpPr>
        <p:spPr/>
        <p:txBody>
          <a:bodyPr>
            <a:normAutofit/>
          </a:bodyPr>
          <a:lstStyle/>
          <a:p>
            <a:pPr lvl="0"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Some patients are allergic to patches, which can cause irritation</a:t>
            </a:r>
          </a:p>
          <a:p>
            <a:pPr lvl="0"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Drug must be highly lipophilic</a:t>
            </a:r>
          </a:p>
          <a:p>
            <a:pPr lvl="0"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May cause delayed delivery of drug to pharmacological site of action</a:t>
            </a:r>
          </a:p>
          <a:p>
            <a:pPr lvl="0" algn="just">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Limited to drugs that can be taken in small daily doses</a:t>
            </a:r>
          </a:p>
          <a:p>
            <a:pPr marL="0" indent="0">
              <a:buNone/>
            </a:pPr>
            <a:endParaRPr lang="en-US" dirty="0"/>
          </a:p>
        </p:txBody>
      </p:sp>
    </p:spTree>
    <p:extLst>
      <p:ext uri="{BB962C8B-B14F-4D97-AF65-F5344CB8AC3E}">
        <p14:creationId xmlns:p14="http://schemas.microsoft.com/office/powerpoint/2010/main" val="3802844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solidFill>
                  <a:schemeClr val="bg1"/>
                </a:solidFill>
                <a:latin typeface="Times New Roman" panose="02020603050405020304" pitchFamily="18" charset="0"/>
                <a:cs typeface="Times New Roman" panose="02020603050405020304" pitchFamily="18" charset="0"/>
              </a:rPr>
              <a:t>Rectal Route of Administration</a:t>
            </a:r>
            <a:endParaRPr lang="en-US" b="1" dirty="0">
              <a:solidFill>
                <a:schemeClr val="bg1"/>
              </a:solidFill>
            </a:endParaRPr>
          </a:p>
        </p:txBody>
      </p:sp>
      <p:sp>
        <p:nvSpPr>
          <p:cNvPr id="8" name="Content Placeholder 7"/>
          <p:cNvSpPr>
            <a:spLocks noGrp="1"/>
          </p:cNvSpPr>
          <p:nvPr>
            <p:ph sz="half" idx="1"/>
          </p:nvPr>
        </p:nvSpPr>
        <p:spPr>
          <a:xfrm>
            <a:off x="1154954" y="2074460"/>
            <a:ext cx="4825158" cy="4783540"/>
          </a:xfrm>
        </p:spPr>
        <p:txBody>
          <a:bodyPr>
            <a:noAutofit/>
          </a:bodyPr>
          <a:lstStyle/>
          <a:p>
            <a:pPr algn="just">
              <a:lnSpc>
                <a:spcPct val="10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Rectal administration uses the rectum as a route of administration for medication and other fluids, which are absorbed by the rectum's blood vessels, and flow into the body's circulatory system, which distributes the drug to the body's organs and bodily systems.</a:t>
            </a:r>
          </a:p>
          <a:p>
            <a:pPr algn="just">
              <a:lnSpc>
                <a:spcPct val="10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Like  the  sublingual route of administration, the rectal route has the additional advantage of preventing the destruction of the drug by intestinal enzymes or by low pH in the stomach.</a:t>
            </a:r>
          </a:p>
          <a:p>
            <a:pPr algn="just">
              <a:lnSpc>
                <a:spcPct val="10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The rectal route is commonly used to administer antiemetic agents.</a:t>
            </a:r>
          </a:p>
          <a:p>
            <a:pPr algn="just">
              <a:lnSpc>
                <a:spcPct val="100000"/>
              </a:lnSpc>
              <a:buFont typeface="Wingdings" panose="05000000000000000000" pitchFamily="2" charset="2"/>
              <a:buChar char="§"/>
            </a:pPr>
            <a:r>
              <a:rPr lang="en-US" dirty="0" smtClean="0">
                <a:solidFill>
                  <a:schemeClr val="tx1"/>
                </a:solidFill>
                <a:latin typeface="Times New Roman" panose="02020603050405020304" pitchFamily="18" charset="0"/>
                <a:cs typeface="Times New Roman" panose="02020603050405020304" pitchFamily="18" charset="0"/>
              </a:rPr>
              <a:t>For example, suppositories, rectum capsules, enemas etc.</a:t>
            </a:r>
          </a:p>
          <a:p>
            <a:pPr marL="0" indent="0">
              <a:buNone/>
            </a:pPr>
            <a:endParaRPr lang="en-US" sz="1800" dirty="0"/>
          </a:p>
        </p:txBody>
      </p:sp>
      <p:pic>
        <p:nvPicPr>
          <p:cNvPr id="2050" name="Picture 2" descr="Image result for rectal route of drug administra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71303" y="2251881"/>
            <a:ext cx="5188351" cy="4531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527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Rectal Route of Administration</a:t>
            </a:r>
            <a:endParaRPr lang="en-US" dirty="0">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p:txBody>
          <a:bodyPr>
            <a:normAutofit/>
          </a:bodyPr>
          <a:lstStyle/>
          <a:p>
            <a:r>
              <a:rPr lang="en-US" dirty="0" smtClean="0">
                <a:latin typeface="Times New Roman" panose="02020603050405020304" pitchFamily="18" charset="0"/>
                <a:cs typeface="Times New Roman" panose="02020603050405020304" pitchFamily="18" charset="0"/>
              </a:rPr>
              <a:t>ADVANTAGES</a:t>
            </a:r>
            <a:endParaRPr lang="en-US"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p:txBody>
          <a:bodyPr>
            <a:normAutofit/>
          </a:bodyPr>
          <a:lstStyle/>
          <a:p>
            <a:pPr lvl="1">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Partially bypasses ﬁrst-pass eﬀect</a:t>
            </a:r>
          </a:p>
          <a:p>
            <a:pPr lvl="1">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Bypasses destruction by stomach acid</a:t>
            </a:r>
          </a:p>
          <a:p>
            <a:pPr lvl="1">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Ideal if drug causes vomiting</a:t>
            </a:r>
          </a:p>
          <a:p>
            <a:pPr lvl="1">
              <a:lnSpc>
                <a:spcPct val="100000"/>
              </a:lnSpc>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Ideal in patients who are vomiting</a:t>
            </a:r>
            <a:endParaRPr lang="en-US" sz="2000" dirty="0"/>
          </a:p>
        </p:txBody>
      </p:sp>
      <p:sp>
        <p:nvSpPr>
          <p:cNvPr id="5" name="Text Placeholder 4"/>
          <p:cNvSpPr>
            <a:spLocks noGrp="1"/>
          </p:cNvSpPr>
          <p:nvPr>
            <p:ph type="body" sz="quarter" idx="3"/>
          </p:nvPr>
        </p:nvSpPr>
        <p:spPr/>
        <p:txBody>
          <a:bodyPr>
            <a:normAutofit/>
          </a:bodyPr>
          <a:lstStyle/>
          <a:p>
            <a:r>
              <a:rPr lang="en-US" sz="2800" dirty="0" smtClean="0">
                <a:latin typeface="Times New Roman" panose="02020603050405020304" pitchFamily="18" charset="0"/>
                <a:cs typeface="Times New Roman" panose="02020603050405020304" pitchFamily="18" charset="0"/>
              </a:rPr>
              <a:t>DISADVANTAGES</a:t>
            </a:r>
            <a:endParaRPr lang="en-US" sz="2800"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4"/>
          </p:nvPr>
        </p:nvSpPr>
        <p:spPr/>
        <p:txBody>
          <a:bodyPr/>
          <a:lstStyle/>
          <a:p>
            <a:pPr lvl="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Drugs may irritate the rectal mucosa</a:t>
            </a:r>
          </a:p>
          <a:p>
            <a:pPr lvl="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Not a well-accepted route</a:t>
            </a:r>
          </a:p>
          <a:p>
            <a:endParaRPr lang="en-US" dirty="0"/>
          </a:p>
        </p:txBody>
      </p:sp>
    </p:spTree>
    <p:extLst>
      <p:ext uri="{BB962C8B-B14F-4D97-AF65-F5344CB8AC3E}">
        <p14:creationId xmlns:p14="http://schemas.microsoft.com/office/powerpoint/2010/main" val="32770401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err="1" smtClean="0">
                <a:latin typeface="Times New Roman" panose="02020603050405020304" pitchFamily="18" charset="0"/>
                <a:cs typeface="Times New Roman" panose="02020603050405020304" pitchFamily="18" charset="0"/>
              </a:rPr>
              <a:t>Refrences</a:t>
            </a:r>
            <a:r>
              <a:rPr lang="en-US" sz="4000" b="1" dirty="0" smtClean="0">
                <a:latin typeface="Times New Roman" panose="02020603050405020304" pitchFamily="18" charset="0"/>
                <a:cs typeface="Times New Roman" panose="02020603050405020304" pitchFamily="18" charset="0"/>
              </a:rPr>
              <a:t>:</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Lippincott Illustrated reviews-Pharmacology 6</a:t>
            </a:r>
            <a:r>
              <a:rPr lang="en-US" sz="2400" baseline="30000" dirty="0" smtClean="0">
                <a:latin typeface="Times New Roman" panose="02020603050405020304" pitchFamily="18" charset="0"/>
                <a:cs typeface="Times New Roman" panose="02020603050405020304" pitchFamily="18" charset="0"/>
              </a:rPr>
              <a:t>th</a:t>
            </a:r>
            <a:r>
              <a:rPr lang="en-US" sz="2400" dirty="0" smtClean="0">
                <a:latin typeface="Times New Roman" panose="02020603050405020304" pitchFamily="18" charset="0"/>
                <a:cs typeface="Times New Roman" panose="02020603050405020304" pitchFamily="18" charset="0"/>
              </a:rPr>
              <a:t> edition-editor: Karen </a:t>
            </a:r>
            <a:r>
              <a:rPr lang="en-US" sz="2400" dirty="0" err="1" smtClean="0">
                <a:latin typeface="Times New Roman" panose="02020603050405020304" pitchFamily="18" charset="0"/>
                <a:cs typeface="Times New Roman" panose="02020603050405020304" pitchFamily="18" charset="0"/>
              </a:rPr>
              <a:t>whalen</a:t>
            </a:r>
            <a:r>
              <a:rPr lang="en-US" sz="2400" dirty="0" smtClean="0">
                <a:latin typeface="Times New Roman" panose="02020603050405020304" pitchFamily="18" charset="0"/>
                <a:cs typeface="Times New Roman" panose="02020603050405020304" pitchFamily="18" charset="0"/>
              </a:rPr>
              <a:t>, Richard </a:t>
            </a:r>
            <a:r>
              <a:rPr lang="en-US" sz="2400" dirty="0" err="1" smtClean="0">
                <a:latin typeface="Times New Roman" panose="02020603050405020304" pitchFamily="18" charset="0"/>
                <a:cs typeface="Times New Roman" panose="02020603050405020304" pitchFamily="18" charset="0"/>
              </a:rPr>
              <a:t>A.Harvey</a:t>
            </a:r>
            <a:r>
              <a:rPr lang="en-US" sz="2400" dirty="0" smtClean="0">
                <a:latin typeface="Times New Roman" panose="02020603050405020304" pitchFamily="18" charset="0"/>
                <a:cs typeface="Times New Roman" panose="02020603050405020304" pitchFamily="18" charset="0"/>
              </a:rPr>
              <a:t>, Richard </a:t>
            </a:r>
            <a:r>
              <a:rPr lang="en-US" sz="2400" dirty="0" err="1" smtClean="0">
                <a:latin typeface="Times New Roman" panose="02020603050405020304" pitchFamily="18" charset="0"/>
                <a:cs typeface="Times New Roman" panose="02020603050405020304" pitchFamily="18" charset="0"/>
              </a:rPr>
              <a:t>Finkel</a:t>
            </a:r>
            <a:r>
              <a:rPr lang="en-US" sz="2400" dirty="0" smtClean="0">
                <a:latin typeface="Times New Roman" panose="02020603050405020304" pitchFamily="18" charset="0"/>
                <a:cs typeface="Times New Roman" panose="02020603050405020304" pitchFamily="18" charset="0"/>
              </a:rPr>
              <a:t>, Thomas </a:t>
            </a:r>
            <a:r>
              <a:rPr lang="en-US" sz="2400" dirty="0" err="1" smtClean="0">
                <a:latin typeface="Times New Roman" panose="02020603050405020304" pitchFamily="18" charset="0"/>
                <a:cs typeface="Times New Roman" panose="02020603050405020304" pitchFamily="18" charset="0"/>
              </a:rPr>
              <a:t>A.Panavelil</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Textbook of Pharmacology &amp; Therapeutics by Multi-author(</a:t>
            </a:r>
            <a:r>
              <a:rPr lang="en-US" sz="2400" dirty="0" err="1" smtClean="0">
                <a:latin typeface="Times New Roman" panose="02020603050405020304" pitchFamily="18" charset="0"/>
                <a:cs typeface="Times New Roman" panose="02020603050405020304" pitchFamily="18" charset="0"/>
              </a:rPr>
              <a:t>Prof.Maqsood</a:t>
            </a:r>
            <a:r>
              <a:rPr lang="en-US" sz="2400" dirty="0" smtClean="0">
                <a:latin typeface="Times New Roman" panose="02020603050405020304" pitchFamily="18" charset="0"/>
                <a:cs typeface="Times New Roman" panose="02020603050405020304" pitchFamily="18" charset="0"/>
              </a:rPr>
              <a:t> Cheema, </a:t>
            </a:r>
            <a:r>
              <a:rPr lang="en-US" sz="2400" dirty="0" err="1" smtClean="0">
                <a:latin typeface="Times New Roman" panose="02020603050405020304" pitchFamily="18" charset="0"/>
                <a:cs typeface="Times New Roman" panose="02020603050405020304" pitchFamily="18" charset="0"/>
              </a:rPr>
              <a:t>prof.Akhlaq</a:t>
            </a:r>
            <a:r>
              <a:rPr lang="en-US" sz="2400" dirty="0" smtClean="0">
                <a:latin typeface="Times New Roman" panose="02020603050405020304" pitchFamily="18" charset="0"/>
                <a:cs typeface="Times New Roman" panose="02020603050405020304" pitchFamily="18" charset="0"/>
              </a:rPr>
              <a:t>-un-</a:t>
            </a:r>
            <a:r>
              <a:rPr lang="en-US" sz="2400" dirty="0" err="1" smtClean="0">
                <a:latin typeface="Times New Roman" panose="02020603050405020304" pitchFamily="18" charset="0"/>
                <a:cs typeface="Times New Roman" panose="02020603050405020304" pitchFamily="18" charset="0"/>
              </a:rPr>
              <a:t>nabi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khan,Prof</a:t>
            </a:r>
            <a:r>
              <a:rPr lang="en-US" sz="2400" dirty="0" smtClean="0">
                <a:latin typeface="Times New Roman" panose="02020603050405020304" pitchFamily="18" charset="0"/>
                <a:cs typeface="Times New Roman" panose="02020603050405020304" pitchFamily="18" charset="0"/>
              </a:rPr>
              <a:t>. S.M </a:t>
            </a:r>
            <a:r>
              <a:rPr lang="en-US" sz="2400" dirty="0" err="1" smtClean="0">
                <a:latin typeface="Times New Roman" panose="02020603050405020304" pitchFamily="18" charset="0"/>
                <a:cs typeface="Times New Roman" panose="02020603050405020304" pitchFamily="18" charset="0"/>
              </a:rPr>
              <a:t>yusuf</a:t>
            </a:r>
            <a:r>
              <a:rPr lang="en-US" sz="2400" dirty="0" smtClean="0">
                <a:latin typeface="Times New Roman" panose="02020603050405020304" pitchFamily="18" charset="0"/>
                <a:cs typeface="Times New Roman" panose="02020603050405020304" pitchFamily="18" charset="0"/>
              </a:rPr>
              <a:t>)-National publications Lahore.</a:t>
            </a:r>
          </a:p>
          <a:p>
            <a:r>
              <a:rPr lang="en-US" sz="2400" dirty="0" smtClean="0">
                <a:latin typeface="Times New Roman" panose="02020603050405020304" pitchFamily="18" charset="0"/>
                <a:cs typeface="Times New Roman" panose="02020603050405020304" pitchFamily="18" charset="0"/>
              </a:rPr>
              <a:t>Internet sources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93744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3648"/>
            <a:ext cx="12192000" cy="6741993"/>
          </a:xfrm>
          <a:prstGeom prst="rect">
            <a:avLst/>
          </a:prstGeom>
        </p:spPr>
      </p:pic>
    </p:spTree>
    <p:extLst>
      <p:ext uri="{BB962C8B-B14F-4D97-AF65-F5344CB8AC3E}">
        <p14:creationId xmlns:p14="http://schemas.microsoft.com/office/powerpoint/2010/main" val="902246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Drug:   (French:</a:t>
            </a:r>
            <a:r>
              <a:rPr lang="en-US" dirty="0">
                <a:latin typeface="Times New Roman" panose="02020603050405020304" pitchFamily="18" charset="0"/>
                <a:cs typeface="Times New Roman" panose="02020603050405020304" pitchFamily="18" charset="0"/>
              </a:rPr>
              <a:t>   </a:t>
            </a:r>
            <a:r>
              <a:rPr lang="en-US" b="1" i="1" dirty="0">
                <a:latin typeface="Times New Roman" panose="02020603050405020304" pitchFamily="18" charset="0"/>
                <a:cs typeface="Times New Roman" panose="02020603050405020304" pitchFamily="18" charset="0"/>
              </a:rPr>
              <a:t>Drogue</a:t>
            </a:r>
            <a:r>
              <a:rPr lang="en-US" i="1" dirty="0">
                <a:latin typeface="Times New Roman" panose="02020603050405020304" pitchFamily="18" charset="0"/>
                <a:cs typeface="Times New Roman" panose="02020603050405020304" pitchFamily="18" charset="0"/>
              </a:rPr>
              <a:t> - a dry herb</a:t>
            </a:r>
            <a:r>
              <a:rPr lang="en-US" b="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p>
        </p:txBody>
      </p:sp>
      <p:sp>
        <p:nvSpPr>
          <p:cNvPr id="8" name="Content Placeholder 7"/>
          <p:cNvSpPr>
            <a:spLocks noGrp="1"/>
          </p:cNvSpPr>
          <p:nvPr>
            <p:ph idx="1"/>
          </p:nvPr>
        </p:nvSpPr>
        <p:spPr/>
        <p:txBody>
          <a:bodyPr>
            <a:normAutofit/>
          </a:bodyPr>
          <a:lstStyle/>
          <a:p>
            <a:r>
              <a:rPr lang="en-US" sz="2800" dirty="0">
                <a:latin typeface="Times New Roman" panose="02020603050405020304" pitchFamily="18" charset="0"/>
                <a:cs typeface="Times New Roman" panose="02020603050405020304" pitchFamily="18" charset="0"/>
              </a:rPr>
              <a:t>Drug is the </a:t>
            </a:r>
            <a:r>
              <a:rPr lang="en-US" sz="2800" b="1" i="1" dirty="0">
                <a:latin typeface="Times New Roman" panose="02020603050405020304" pitchFamily="18" charset="0"/>
                <a:cs typeface="Times New Roman" panose="02020603050405020304" pitchFamily="18" charset="0"/>
              </a:rPr>
              <a:t>single active chemical </a:t>
            </a:r>
            <a:r>
              <a:rPr lang="en-US" sz="2800" dirty="0">
                <a:latin typeface="Times New Roman" panose="02020603050405020304" pitchFamily="18" charset="0"/>
                <a:cs typeface="Times New Roman" panose="02020603050405020304" pitchFamily="18" charset="0"/>
              </a:rPr>
              <a:t>entity present in </a:t>
            </a:r>
            <a:r>
              <a:rPr lang="en-US" sz="2800" dirty="0" smtClean="0">
                <a:latin typeface="Times New Roman" panose="02020603050405020304" pitchFamily="18" charset="0"/>
                <a:cs typeface="Times New Roman" panose="02020603050405020304" pitchFamily="18" charset="0"/>
              </a:rPr>
              <a:t>minute quantity </a:t>
            </a:r>
            <a:r>
              <a:rPr lang="en-US" sz="2800" dirty="0">
                <a:latin typeface="Times New Roman" panose="02020603050405020304" pitchFamily="18" charset="0"/>
                <a:cs typeface="Times New Roman" panose="02020603050405020304" pitchFamily="18" charset="0"/>
              </a:rPr>
              <a:t>that is used for </a:t>
            </a:r>
            <a:r>
              <a:rPr lang="en-US" sz="2800" b="1" i="1" dirty="0">
                <a:latin typeface="Times New Roman" panose="02020603050405020304" pitchFamily="18" charset="0"/>
                <a:cs typeface="Times New Roman" panose="02020603050405020304" pitchFamily="18" charset="0"/>
              </a:rPr>
              <a:t>diagnosis</a:t>
            </a:r>
            <a:r>
              <a:rPr lang="en-US" sz="2800" i="1" dirty="0">
                <a:latin typeface="Times New Roman" panose="02020603050405020304" pitchFamily="18" charset="0"/>
                <a:cs typeface="Times New Roman" panose="02020603050405020304" pitchFamily="18" charset="0"/>
              </a:rPr>
              <a:t>, </a:t>
            </a:r>
            <a:r>
              <a:rPr lang="en-US" sz="2800" b="1" i="1" dirty="0">
                <a:latin typeface="Times New Roman" panose="02020603050405020304" pitchFamily="18" charset="0"/>
                <a:cs typeface="Times New Roman" panose="02020603050405020304" pitchFamily="18" charset="0"/>
              </a:rPr>
              <a:t>prevention, mitigation, treatment,</a:t>
            </a:r>
            <a:r>
              <a:rPr lang="en-US" sz="2800" i="1" dirty="0">
                <a:latin typeface="Times New Roman" panose="02020603050405020304" pitchFamily="18" charset="0"/>
                <a:cs typeface="Times New Roman" panose="02020603050405020304" pitchFamily="18" charset="0"/>
              </a:rPr>
              <a:t> and /or </a:t>
            </a:r>
            <a:r>
              <a:rPr lang="en-US" sz="2800" b="1" i="1" dirty="0">
                <a:latin typeface="Times New Roman" panose="02020603050405020304" pitchFamily="18" charset="0"/>
                <a:cs typeface="Times New Roman" panose="02020603050405020304" pitchFamily="18" charset="0"/>
              </a:rPr>
              <a:t>cure</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of a disease. </a:t>
            </a:r>
            <a:endParaRPr lang="en-US" sz="2800" dirty="0" smtClean="0">
              <a:latin typeface="Times New Roman" panose="02020603050405020304" pitchFamily="18" charset="0"/>
              <a:cs typeface="Times New Roman" panose="02020603050405020304" pitchFamily="18" charset="0"/>
            </a:endParaRPr>
          </a:p>
          <a:p>
            <a:pPr marL="0" indent="0">
              <a:buNone/>
            </a:pPr>
            <a:r>
              <a:rPr lang="en-US" sz="2800" b="1" dirty="0">
                <a:latin typeface="Times New Roman" panose="02020603050405020304" pitchFamily="18" charset="0"/>
                <a:cs typeface="Times New Roman" panose="02020603050405020304" pitchFamily="18" charset="0"/>
              </a:rPr>
              <a:t>Or it may also be defined as:</a:t>
            </a:r>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Any substance that bring about a change in biological function through its chemical action.</a:t>
            </a: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5301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Pharmacokinetics</a:t>
            </a:r>
            <a:endParaRPr lang="en-US" b="1" dirty="0">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sz="half" idx="1"/>
          </p:nvPr>
        </p:nvSpPr>
        <p:spPr/>
        <p:txBody>
          <a:bodyPr>
            <a:normAutofit fontScale="92500"/>
          </a:bodyPr>
          <a:lstStyle/>
          <a:p>
            <a:pPr algn="just"/>
            <a:r>
              <a:rPr lang="en-US" sz="2400" dirty="0">
                <a:solidFill>
                  <a:schemeClr val="tx1"/>
                </a:solidFill>
                <a:latin typeface="Times New Roman" panose="02020603050405020304" pitchFamily="18" charset="0"/>
                <a:cs typeface="Times New Roman" panose="02020603050405020304" pitchFamily="18" charset="0"/>
              </a:rPr>
              <a:t>“It is a branch of pharmacology that deals with the movement of drug in, and alteration of the drug, by the body and includes absorption, distribution, metabolism, and excretion [ADME]”. </a:t>
            </a:r>
            <a:r>
              <a:rPr lang="en-US" sz="2400" dirty="0" smtClean="0">
                <a:solidFill>
                  <a:schemeClr val="tx1"/>
                </a:solidFill>
                <a:latin typeface="Times New Roman" panose="02020603050405020304" pitchFamily="18" charset="0"/>
                <a:cs typeface="Times New Roman" panose="02020603050405020304" pitchFamily="18" charset="0"/>
              </a:rPr>
              <a:t>            OR</a:t>
            </a:r>
            <a:endParaRPr lang="en-US" sz="2400" dirty="0">
              <a:solidFill>
                <a:schemeClr val="tx1"/>
              </a:solidFill>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Branch which studies the fate or time-course of Pharmacological substances in the body as their ADME processes.</a:t>
            </a:r>
            <a:endParaRPr lang="en-US" sz="2400" dirty="0">
              <a:latin typeface="Times New Roman" panose="02020603050405020304" pitchFamily="18" charset="0"/>
              <a:cs typeface="Times New Roman" panose="02020603050405020304" pitchFamily="18" charset="0"/>
            </a:endParaRPr>
          </a:p>
        </p:txBody>
      </p:sp>
      <p:pic>
        <p:nvPicPr>
          <p:cNvPr id="7"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43386" y="2402006"/>
            <a:ext cx="4555066" cy="3617794"/>
          </a:xfrm>
        </p:spPr>
      </p:pic>
    </p:spTree>
    <p:extLst>
      <p:ext uri="{BB962C8B-B14F-4D97-AF65-F5344CB8AC3E}">
        <p14:creationId xmlns:p14="http://schemas.microsoft.com/office/powerpoint/2010/main" val="28848676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Pharmacokinetics</a:t>
            </a:r>
            <a:endParaRPr lang="en-US" dirty="0"/>
          </a:p>
        </p:txBody>
      </p:sp>
      <p:sp>
        <p:nvSpPr>
          <p:cNvPr id="3" name="Content Placeholder 2"/>
          <p:cNvSpPr>
            <a:spLocks noGrp="1"/>
          </p:cNvSpPr>
          <p:nvPr>
            <p:ph sz="half" idx="1"/>
          </p:nvPr>
        </p:nvSpPr>
        <p:spPr>
          <a:xfrm>
            <a:off x="1002889" y="2603500"/>
            <a:ext cx="5265175" cy="4254500"/>
          </a:xfrm>
        </p:spPr>
        <p:txBody>
          <a:bodyPr>
            <a:normAutofit lnSpcReduction="10000"/>
          </a:bodyPr>
          <a:lstStyle/>
          <a:p>
            <a:pPr algn="just"/>
            <a:r>
              <a:rPr lang="en-US" sz="2000" b="1" dirty="0">
                <a:solidFill>
                  <a:schemeClr val="tx1"/>
                </a:solidFill>
                <a:latin typeface="Times New Roman" panose="02020603050405020304" pitchFamily="18" charset="0"/>
                <a:cs typeface="Times New Roman" panose="02020603050405020304" pitchFamily="18" charset="0"/>
              </a:rPr>
              <a:t>Absorption:</a:t>
            </a:r>
            <a:r>
              <a:rPr lang="en-US" sz="2000" dirty="0">
                <a:solidFill>
                  <a:schemeClr val="tx1"/>
                </a:solidFill>
                <a:latin typeface="Times New Roman" panose="02020603050405020304" pitchFamily="18" charset="0"/>
                <a:cs typeface="Times New Roman" panose="02020603050405020304" pitchFamily="18" charset="0"/>
              </a:rPr>
              <a:t> First, absorption from the site of administration permits  entry of the drug into the plasma.</a:t>
            </a:r>
          </a:p>
          <a:p>
            <a:pPr algn="just"/>
            <a:r>
              <a:rPr lang="en-US" sz="2000" b="1" dirty="0">
                <a:solidFill>
                  <a:schemeClr val="tx1"/>
                </a:solidFill>
                <a:latin typeface="Times New Roman" panose="02020603050405020304" pitchFamily="18" charset="0"/>
                <a:cs typeface="Times New Roman" panose="02020603050405020304" pitchFamily="18" charset="0"/>
              </a:rPr>
              <a:t>Distribution:</a:t>
            </a:r>
            <a:r>
              <a:rPr lang="en-US" sz="2000" dirty="0">
                <a:solidFill>
                  <a:schemeClr val="tx1"/>
                </a:solidFill>
                <a:latin typeface="Times New Roman" panose="02020603050405020304" pitchFamily="18" charset="0"/>
                <a:cs typeface="Times New Roman" panose="02020603050405020304" pitchFamily="18" charset="0"/>
              </a:rPr>
              <a:t> Second, the drug may then reversibly leave the bloodstream and distribute into the interstitial and intracellular fluids.</a:t>
            </a:r>
          </a:p>
          <a:p>
            <a:pPr algn="just"/>
            <a:r>
              <a:rPr lang="en-US" sz="2000" b="1" dirty="0">
                <a:solidFill>
                  <a:schemeClr val="tx1"/>
                </a:solidFill>
                <a:latin typeface="Times New Roman" panose="02020603050405020304" pitchFamily="18" charset="0"/>
                <a:cs typeface="Times New Roman" panose="02020603050405020304" pitchFamily="18" charset="0"/>
              </a:rPr>
              <a:t>Metabolism:</a:t>
            </a:r>
            <a:r>
              <a:rPr lang="en-US" sz="2000" dirty="0">
                <a:solidFill>
                  <a:schemeClr val="tx1"/>
                </a:solidFill>
                <a:latin typeface="Times New Roman" panose="02020603050405020304" pitchFamily="18" charset="0"/>
                <a:cs typeface="Times New Roman" panose="02020603050405020304" pitchFamily="18" charset="0"/>
              </a:rPr>
              <a:t> Third, the drug may be bio-transformed by metabolism by  the liver or other tissues.</a:t>
            </a:r>
          </a:p>
          <a:p>
            <a:pPr algn="just"/>
            <a:r>
              <a:rPr lang="en-US" sz="2000" b="1" dirty="0">
                <a:solidFill>
                  <a:schemeClr val="tx1"/>
                </a:solidFill>
                <a:latin typeface="Times New Roman" panose="02020603050405020304" pitchFamily="18" charset="0"/>
                <a:cs typeface="Times New Roman" panose="02020603050405020304" pitchFamily="18" charset="0"/>
              </a:rPr>
              <a:t>Elimination:</a:t>
            </a:r>
            <a:r>
              <a:rPr lang="en-US" sz="2000" dirty="0">
                <a:solidFill>
                  <a:schemeClr val="tx1"/>
                </a:solidFill>
                <a:latin typeface="Times New Roman" panose="02020603050405020304" pitchFamily="18" charset="0"/>
                <a:cs typeface="Times New Roman" panose="02020603050405020304" pitchFamily="18" charset="0"/>
              </a:rPr>
              <a:t> Finally, the drug and its metabolites are eliminated from  the body in urine, bile, or feces.</a:t>
            </a:r>
          </a:p>
          <a:p>
            <a:endParaRPr lang="en-US" dirty="0"/>
          </a:p>
        </p:txBody>
      </p:sp>
      <p:pic>
        <p:nvPicPr>
          <p:cNvPr id="5" name="Content Placeholder 4"/>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6568" b="4689"/>
          <a:stretch/>
        </p:blipFill>
        <p:spPr>
          <a:xfrm>
            <a:off x="6715918" y="2603500"/>
            <a:ext cx="4707257" cy="3775588"/>
          </a:xfrm>
        </p:spPr>
      </p:pic>
    </p:spTree>
    <p:extLst>
      <p:ext uri="{BB962C8B-B14F-4D97-AF65-F5344CB8AC3E}">
        <p14:creationId xmlns:p14="http://schemas.microsoft.com/office/powerpoint/2010/main" val="474530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Pharmacodynamics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756747" y="2532689"/>
            <a:ext cx="5000186" cy="3920129"/>
          </a:xfrm>
        </p:spPr>
        <p:txBody>
          <a:bodyPr>
            <a:normAutofit/>
          </a:bodyPr>
          <a:lstStyle/>
          <a:p>
            <a:pPr marL="0" indent="0" algn="just">
              <a:lnSpc>
                <a:spcPct val="150000"/>
              </a:lnSpc>
              <a:buNone/>
            </a:pPr>
            <a:r>
              <a:rPr lang="en-US" sz="2400" dirty="0" smtClean="0">
                <a:latin typeface="Times New Roman" panose="02020603050405020304" pitchFamily="18" charset="0"/>
                <a:cs typeface="Times New Roman" panose="02020603050405020304" pitchFamily="18" charset="0"/>
              </a:rPr>
              <a:t>“ Pharmacodynamics is the study of biochemical and physiological effects of drugs and their mechanism of action. It deals with what the drug does to body, as well as, where the drug acts and how the drug acts”.</a:t>
            </a:r>
            <a:endParaRPr lang="en-US" sz="2400" dirty="0">
              <a:latin typeface="Times New Roman" panose="02020603050405020304" pitchFamily="18" charset="0"/>
              <a:cs typeface="Times New Roman" panose="02020603050405020304" pitchFamily="18" charset="0"/>
            </a:endParaRPr>
          </a:p>
        </p:txBody>
      </p:sp>
      <p:pic>
        <p:nvPicPr>
          <p:cNvPr id="7"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155140" y="2448232"/>
            <a:ext cx="5437092" cy="4089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1034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smtClean="0">
                <a:latin typeface="Times New Roman" panose="02020603050405020304" pitchFamily="18" charset="0"/>
                <a:cs typeface="Times New Roman" panose="02020603050405020304" pitchFamily="18" charset="0"/>
              </a:rPr>
              <a:t>Routes Of Administration</a:t>
            </a:r>
            <a:endParaRPr lang="en-US" sz="3600" b="1" dirty="0">
              <a:latin typeface="Times New Roman" panose="02020603050405020304" pitchFamily="18" charset="0"/>
              <a:cs typeface="Times New Roman" panose="02020603050405020304" pitchFamily="18" charset="0"/>
            </a:endParaRPr>
          </a:p>
        </p:txBody>
      </p:sp>
      <p:pic>
        <p:nvPicPr>
          <p:cNvPr id="7" name="Content Placeholder 6"/>
          <p:cNvPicPr>
            <a:picLocks noGrp="1" noChangeAspect="1"/>
          </p:cNvPicPr>
          <p:nvPr>
            <p:ph sz="half" idx="1"/>
          </p:nvPr>
        </p:nvPicPr>
        <p:blipFill>
          <a:blip r:embed="rId2"/>
          <a:stretch>
            <a:fillRect/>
          </a:stretch>
        </p:blipFill>
        <p:spPr>
          <a:xfrm>
            <a:off x="7152968" y="2359743"/>
            <a:ext cx="4829198" cy="4247534"/>
          </a:xfrm>
          <a:prstGeom prst="rect">
            <a:avLst/>
          </a:prstGeom>
        </p:spPr>
      </p:pic>
      <p:sp>
        <p:nvSpPr>
          <p:cNvPr id="6" name="Text Placeholder 5"/>
          <p:cNvSpPr>
            <a:spLocks noGrp="1"/>
          </p:cNvSpPr>
          <p:nvPr>
            <p:ph sz="half" idx="2"/>
          </p:nvPr>
        </p:nvSpPr>
        <p:spPr>
          <a:xfrm>
            <a:off x="887104" y="2603500"/>
            <a:ext cx="5926651" cy="3738306"/>
          </a:xfrm>
        </p:spPr>
        <p:txBody>
          <a:bodyPr>
            <a:noAutofit/>
          </a:bodyPr>
          <a:lstStyle/>
          <a:p>
            <a:pPr algn="just">
              <a:lnSpc>
                <a:spcPct val="150000"/>
              </a:lnSpc>
            </a:pPr>
            <a:r>
              <a:rPr lang="en-US" sz="2800" dirty="0" smtClean="0">
                <a:latin typeface="Times New Roman" panose="02020603050405020304" pitchFamily="18" charset="0"/>
                <a:cs typeface="Times New Roman" panose="02020603050405020304" pitchFamily="18" charset="0"/>
              </a:rPr>
              <a:t>A route of administration is the path by which a drug, fluid, poison or other substance is brought into contact with the body.</a:t>
            </a:r>
          </a:p>
          <a:p>
            <a:pPr marL="0" indent="0" algn="just">
              <a:buNone/>
            </a:pP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22423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2800</TotalTime>
  <Words>2195</Words>
  <Application>Microsoft Office PowerPoint</Application>
  <PresentationFormat>Widescreen</PresentationFormat>
  <Paragraphs>265</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Century Gothic</vt:lpstr>
      <vt:lpstr>Times New Roman</vt:lpstr>
      <vt:lpstr>Wingdings</vt:lpstr>
      <vt:lpstr>Wingdings 3</vt:lpstr>
      <vt:lpstr>Ion Boardroom</vt:lpstr>
      <vt:lpstr>PowerPoint Presentation</vt:lpstr>
      <vt:lpstr>General Pharmacology &amp;Routes of Administration</vt:lpstr>
      <vt:lpstr>Contents</vt:lpstr>
      <vt:lpstr>General Pharmacology</vt:lpstr>
      <vt:lpstr>Drug:   (French:   Drogue - a dry herb) </vt:lpstr>
      <vt:lpstr>Pharmacokinetics</vt:lpstr>
      <vt:lpstr>Pharmacokinetics</vt:lpstr>
      <vt:lpstr>Pharmacodynamics</vt:lpstr>
      <vt:lpstr>Routes Of Administration</vt:lpstr>
      <vt:lpstr>Routes Of Administration</vt:lpstr>
      <vt:lpstr>Choosing particular route of drug administration</vt:lpstr>
      <vt:lpstr>Enteral Routes of Administration</vt:lpstr>
      <vt:lpstr>Enteral Route of Administration</vt:lpstr>
      <vt:lpstr>Oral Route of Administration</vt:lpstr>
      <vt:lpstr>Oral Route of Administration</vt:lpstr>
      <vt:lpstr>Oral Route of Administration</vt:lpstr>
      <vt:lpstr>Oral Route of Administration</vt:lpstr>
      <vt:lpstr>Enteral Route of Administration</vt:lpstr>
      <vt:lpstr>Need of Sublingual/Buccal Administration: </vt:lpstr>
      <vt:lpstr>Sublingual Route of Administration</vt:lpstr>
      <vt:lpstr>Parenteral Route of Administration</vt:lpstr>
      <vt:lpstr>Parenteral Route of Administration</vt:lpstr>
      <vt:lpstr>Parenteral Route of Administration</vt:lpstr>
      <vt:lpstr>1.Intravenous (IV)</vt:lpstr>
      <vt:lpstr>1.Intravenous (IV)</vt:lpstr>
      <vt:lpstr>Parenteral Route of Administration</vt:lpstr>
      <vt:lpstr>2) Intramuscular(IM):</vt:lpstr>
      <vt:lpstr>Parenteral Route of Administration</vt:lpstr>
      <vt:lpstr>3. Subcutaneous (SC): </vt:lpstr>
      <vt:lpstr>Parenteral Route of Administration</vt:lpstr>
      <vt:lpstr>PowerPoint Presentation</vt:lpstr>
      <vt:lpstr>PowerPoint Presentation</vt:lpstr>
      <vt:lpstr>Other Routes of Administration</vt:lpstr>
      <vt:lpstr>Oral Inhalation</vt:lpstr>
      <vt:lpstr>Oral Inhalation</vt:lpstr>
      <vt:lpstr>Nasal Inhalation</vt:lpstr>
      <vt:lpstr>Inhalation</vt:lpstr>
      <vt:lpstr>Intrathecal Route of Administration</vt:lpstr>
      <vt:lpstr>Topical Route of Administration</vt:lpstr>
      <vt:lpstr>Transdermal Route Of Administration</vt:lpstr>
      <vt:lpstr>Transdermal Route Of Administration</vt:lpstr>
      <vt:lpstr>Rectal Route of Administration</vt:lpstr>
      <vt:lpstr>Rectal Route of Administration</vt:lpstr>
      <vt:lpstr>Refrences: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Hafiz Muhammad Imaduddin Zangi</dc:creator>
  <cp:lastModifiedBy>Hafiz Muhammad Imaduddin Zangi</cp:lastModifiedBy>
  <cp:revision>86</cp:revision>
  <dcterms:created xsi:type="dcterms:W3CDTF">2020-02-29T06:06:50Z</dcterms:created>
  <dcterms:modified xsi:type="dcterms:W3CDTF">2020-03-03T18:22:13Z</dcterms:modified>
</cp:coreProperties>
</file>