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321"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3" r:id="rId16"/>
    <p:sldId id="274" r:id="rId17"/>
    <p:sldId id="275" r:id="rId18"/>
    <p:sldId id="276" r:id="rId19"/>
    <p:sldId id="277" r:id="rId20"/>
    <p:sldId id="278" r:id="rId21"/>
    <p:sldId id="279" r:id="rId22"/>
    <p:sldId id="286" r:id="rId23"/>
    <p:sldId id="322" r:id="rId24"/>
    <p:sldId id="323" r:id="rId25"/>
    <p:sldId id="324"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0214" autoAdjust="0"/>
  </p:normalViewPr>
  <p:slideViewPr>
    <p:cSldViewPr>
      <p:cViewPr varScale="1">
        <p:scale>
          <a:sx n="73" d="100"/>
          <a:sy n="73" d="100"/>
        </p:scale>
        <p:origin x="-1296" y="-102"/>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7C906C8-11A5-40BB-9911-B1751A7D03B9}" type="datetimeFigureOut">
              <a:rPr lang="en-US" smtClean="0"/>
              <a:pPr/>
              <a:t>4/1/2020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43C92B-05A9-4199-8672-78DB639EF54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C906C8-11A5-40BB-9911-B1751A7D03B9}" type="datetimeFigureOut">
              <a:rPr lang="en-US" smtClean="0"/>
              <a:pPr/>
              <a:t>4/1/2020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43C92B-05A9-4199-8672-78DB639EF54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C906C8-11A5-40BB-9911-B1751A7D03B9}" type="datetimeFigureOut">
              <a:rPr lang="en-US" smtClean="0"/>
              <a:pPr/>
              <a:t>4/1/2020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43C92B-05A9-4199-8672-78DB639EF54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C906C8-11A5-40BB-9911-B1751A7D03B9}" type="datetimeFigureOut">
              <a:rPr lang="en-US" smtClean="0"/>
              <a:pPr/>
              <a:t>4/1/2020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43C92B-05A9-4199-8672-78DB639EF54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C906C8-11A5-40BB-9911-B1751A7D03B9}" type="datetimeFigureOut">
              <a:rPr lang="en-US" smtClean="0"/>
              <a:pPr/>
              <a:t>4/1/2020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43C92B-05A9-4199-8672-78DB639EF54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7C906C8-11A5-40BB-9911-B1751A7D03B9}" type="datetimeFigureOut">
              <a:rPr lang="en-US" smtClean="0"/>
              <a:pPr/>
              <a:t>4/1/2020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43C92B-05A9-4199-8672-78DB639EF54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7C906C8-11A5-40BB-9911-B1751A7D03B9}" type="datetimeFigureOut">
              <a:rPr lang="en-US" smtClean="0"/>
              <a:pPr/>
              <a:t>4/1/2020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43C92B-05A9-4199-8672-78DB639EF54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7C906C8-11A5-40BB-9911-B1751A7D03B9}" type="datetimeFigureOut">
              <a:rPr lang="en-US" smtClean="0"/>
              <a:pPr/>
              <a:t>4/1/2020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43C92B-05A9-4199-8672-78DB639EF54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C906C8-11A5-40BB-9911-B1751A7D03B9}" type="datetimeFigureOut">
              <a:rPr lang="en-US" smtClean="0"/>
              <a:pPr/>
              <a:t>4/1/2020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43C92B-05A9-4199-8672-78DB639EF54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C906C8-11A5-40BB-9911-B1751A7D03B9}" type="datetimeFigureOut">
              <a:rPr lang="en-US" smtClean="0"/>
              <a:pPr/>
              <a:t>4/1/2020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43C92B-05A9-4199-8672-78DB639EF54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C906C8-11A5-40BB-9911-B1751A7D03B9}" type="datetimeFigureOut">
              <a:rPr lang="en-US" smtClean="0"/>
              <a:pPr/>
              <a:t>4/1/2020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43C92B-05A9-4199-8672-78DB639EF54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1000" r="-1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C906C8-11A5-40BB-9911-B1751A7D03B9}" type="datetimeFigureOut">
              <a:rPr lang="en-US" smtClean="0"/>
              <a:pPr/>
              <a:t>4/1/2020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43C92B-05A9-4199-8672-78DB639EF54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8000" b="-2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121664"/>
          </a:xfrm>
        </p:spPr>
        <p:txBody>
          <a:bodyPr>
            <a:noAutofit/>
          </a:bodyPr>
          <a:lstStyle/>
          <a:p>
            <a:pPr algn="ctr"/>
            <a:r>
              <a:rPr sz="8000" smtClean="0">
                <a:solidFill>
                  <a:srgbClr val="7030A0"/>
                </a:solidFill>
              </a:rPr>
              <a:t>Posology</a:t>
            </a:r>
            <a:endParaRPr lang="en-US" sz="8000" dirty="0">
              <a:solidFill>
                <a:srgbClr val="7030A0"/>
              </a:solidFill>
            </a:endParaRPr>
          </a:p>
        </p:txBody>
      </p:sp>
      <p:sp>
        <p:nvSpPr>
          <p:cNvPr id="3" name="Text Placeholder 2"/>
          <p:cNvSpPr>
            <a:spLocks noGrp="1"/>
          </p:cNvSpPr>
          <p:nvPr>
            <p:ph type="body" idx="1"/>
          </p:nvPr>
        </p:nvSpPr>
        <p:spPr>
          <a:xfrm>
            <a:off x="0" y="3962400"/>
            <a:ext cx="8763000" cy="2667000"/>
          </a:xfrm>
        </p:spPr>
        <p:txBody>
          <a:bodyPr>
            <a:normAutofit fontScale="47500" lnSpcReduction="20000"/>
          </a:bodyPr>
          <a:lstStyle/>
          <a:p>
            <a:endParaRPr lang="en-US" dirty="0" smtClean="0"/>
          </a:p>
          <a:p>
            <a:endParaRPr lang="en-US" dirty="0" smtClean="0">
              <a:solidFill>
                <a:schemeClr val="bg1"/>
              </a:solidFill>
            </a:endParaRPr>
          </a:p>
          <a:p>
            <a:endParaRPr lang="en-US" dirty="0" smtClean="0"/>
          </a:p>
          <a:p>
            <a:endParaRPr lang="en-US" dirty="0" smtClean="0"/>
          </a:p>
          <a:p>
            <a:endParaRPr lang="en-US" dirty="0" smtClean="0"/>
          </a:p>
          <a:p>
            <a:endParaRPr lang="en-US" dirty="0" smtClean="0">
              <a:solidFill>
                <a:srgbClr val="FF0000"/>
              </a:solidFill>
            </a:endParaRPr>
          </a:p>
          <a:p>
            <a:pPr algn="r"/>
            <a:r>
              <a:rPr lang="en-US" sz="5100" b="1" dirty="0" smtClean="0">
                <a:solidFill>
                  <a:srgbClr val="7030A0"/>
                </a:solidFill>
              </a:rPr>
              <a:t>Submitted to</a:t>
            </a:r>
          </a:p>
          <a:p>
            <a:pPr algn="r"/>
            <a:r>
              <a:rPr lang="en-US" sz="5100" b="1" dirty="0" err="1" smtClean="0">
                <a:solidFill>
                  <a:srgbClr val="7030A0"/>
                </a:solidFill>
              </a:rPr>
              <a:t>Mam</a:t>
            </a:r>
            <a:r>
              <a:rPr lang="en-US" sz="5100" b="1" dirty="0" smtClean="0">
                <a:solidFill>
                  <a:srgbClr val="7030A0"/>
                </a:solidFill>
              </a:rPr>
              <a:t> </a:t>
            </a:r>
            <a:r>
              <a:rPr lang="en-US" sz="5100" b="1" dirty="0" err="1" smtClean="0">
                <a:solidFill>
                  <a:srgbClr val="7030A0"/>
                </a:solidFill>
              </a:rPr>
              <a:t>qaiser</a:t>
            </a:r>
            <a:r>
              <a:rPr lang="en-US" sz="5100" b="1" dirty="0" smtClean="0">
                <a:solidFill>
                  <a:srgbClr val="7030A0"/>
                </a:solidFill>
              </a:rPr>
              <a:t> </a:t>
            </a:r>
            <a:r>
              <a:rPr lang="en-US" sz="5100" b="1" dirty="0" err="1" smtClean="0">
                <a:solidFill>
                  <a:srgbClr val="7030A0"/>
                </a:solidFill>
              </a:rPr>
              <a:t>jabeen</a:t>
            </a:r>
            <a:endParaRPr lang="en-US" sz="5100" b="1" dirty="0" smtClean="0">
              <a:solidFill>
                <a:srgbClr val="7030A0"/>
              </a:solidFill>
            </a:endParaRPr>
          </a:p>
          <a:p>
            <a:pPr algn="r"/>
            <a:r>
              <a:rPr lang="en-US" sz="5100" b="1" dirty="0" smtClean="0">
                <a:solidFill>
                  <a:srgbClr val="7030A0"/>
                </a:solidFill>
              </a:rPr>
              <a:t>Submitted by</a:t>
            </a:r>
          </a:p>
          <a:p>
            <a:pPr algn="r"/>
            <a:r>
              <a:rPr lang="en-US" sz="5100" b="1" dirty="0" smtClean="0">
                <a:solidFill>
                  <a:srgbClr val="7030A0"/>
                </a:solidFill>
              </a:rPr>
              <a:t>    </a:t>
            </a:r>
            <a:r>
              <a:rPr lang="en-US" sz="5100" b="1" dirty="0" err="1" smtClean="0">
                <a:solidFill>
                  <a:srgbClr val="7030A0"/>
                </a:solidFill>
              </a:rPr>
              <a:t>ifrahhussain</a:t>
            </a:r>
            <a:endParaRPr lang="en-US" sz="5100" b="1" dirty="0">
              <a:solidFill>
                <a:srgbClr val="7030A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Gender</a:t>
            </a:r>
          </a:p>
        </p:txBody>
      </p:sp>
      <p:sp>
        <p:nvSpPr>
          <p:cNvPr id="3" name="Content Placeholder 2"/>
          <p:cNvSpPr>
            <a:spLocks noGrp="1"/>
          </p:cNvSpPr>
          <p:nvPr>
            <p:ph idx="1"/>
          </p:nvPr>
        </p:nvSpPr>
        <p:spPr>
          <a:xfrm>
            <a:off x="457200" y="1143000"/>
            <a:ext cx="8229600" cy="5181600"/>
          </a:xfrm>
        </p:spPr>
        <p:txBody>
          <a:bodyPr>
            <a:normAutofit fontScale="77500" lnSpcReduction="20000"/>
          </a:bodyPr>
          <a:lstStyle/>
          <a:p>
            <a:r>
              <a:rPr lang="en-US" dirty="0"/>
              <a:t> </a:t>
            </a:r>
            <a:r>
              <a:rPr lang="en-US" sz="3600" b="1" dirty="0">
                <a:solidFill>
                  <a:schemeClr val="tx1">
                    <a:lumMod val="95000"/>
                    <a:lumOff val="5000"/>
                  </a:schemeClr>
                </a:solidFill>
              </a:rPr>
              <a:t>Women do not always respond to the action of drug in the same manner as it does in men.</a:t>
            </a:r>
          </a:p>
          <a:p>
            <a:r>
              <a:rPr lang="en-US" sz="3600" b="1" dirty="0">
                <a:solidFill>
                  <a:schemeClr val="tx1">
                    <a:lumMod val="95000"/>
                    <a:lumOff val="5000"/>
                  </a:schemeClr>
                </a:solidFill>
              </a:rPr>
              <a:t>Special care should be taken when drugs are administered during menstruation, pregnancy &amp; lactation.</a:t>
            </a:r>
          </a:p>
          <a:p>
            <a:r>
              <a:rPr lang="en-US" sz="3600" b="1" dirty="0">
                <a:solidFill>
                  <a:schemeClr val="tx1">
                    <a:lumMod val="95000"/>
                    <a:lumOff val="5000"/>
                  </a:schemeClr>
                </a:solidFill>
              </a:rPr>
              <a:t>The strong purgative </a:t>
            </a:r>
            <a:r>
              <a:rPr lang="en-US" sz="3600" b="1" dirty="0" err="1">
                <a:solidFill>
                  <a:schemeClr val="tx1">
                    <a:lumMod val="95000"/>
                    <a:lumOff val="5000"/>
                  </a:schemeClr>
                </a:solidFill>
              </a:rPr>
              <a:t>eg</a:t>
            </a:r>
            <a:r>
              <a:rPr lang="en-US" sz="3600" b="1" dirty="0">
                <a:solidFill>
                  <a:schemeClr val="tx1">
                    <a:lumMod val="95000"/>
                    <a:lumOff val="5000"/>
                  </a:schemeClr>
                </a:solidFill>
              </a:rPr>
              <a:t>. Aloes should be avoided during </a:t>
            </a:r>
            <a:r>
              <a:rPr lang="en-US" sz="3600" b="1" dirty="0">
                <a:solidFill>
                  <a:schemeClr val="accent2">
                    <a:lumMod val="75000"/>
                  </a:schemeClr>
                </a:solidFill>
              </a:rPr>
              <a:t>menstruation</a:t>
            </a:r>
            <a:r>
              <a:rPr lang="en-US" sz="3600" b="1" dirty="0">
                <a:solidFill>
                  <a:schemeClr val="tx1">
                    <a:lumMod val="95000"/>
                    <a:lumOff val="5000"/>
                  </a:schemeClr>
                </a:solidFill>
              </a:rPr>
              <a:t>.</a:t>
            </a:r>
          </a:p>
          <a:p>
            <a:r>
              <a:rPr lang="en-US" sz="3600" b="1" dirty="0">
                <a:solidFill>
                  <a:schemeClr val="tx1">
                    <a:lumMod val="95000"/>
                    <a:lumOff val="5000"/>
                  </a:schemeClr>
                </a:solidFill>
              </a:rPr>
              <a:t>Similarly the drugs which may stimulate the uterine smooth muscles e.g. drastic purgative, antimalarial drugs, ergot alkaloids are contra indicated during pregnancy.</a:t>
            </a:r>
          </a:p>
          <a:p>
            <a:r>
              <a:rPr lang="en-US" sz="3600" b="1" dirty="0">
                <a:solidFill>
                  <a:schemeClr val="tx1">
                    <a:lumMod val="95000"/>
                    <a:lumOff val="5000"/>
                  </a:schemeClr>
                </a:solidFill>
              </a:rPr>
              <a:t>Alcohol, barbiturate, narcotic drugs acts on </a:t>
            </a:r>
            <a:r>
              <a:rPr lang="en-US" sz="3600" b="1" dirty="0" err="1">
                <a:solidFill>
                  <a:schemeClr val="tx1">
                    <a:lumMod val="95000"/>
                    <a:lumOff val="5000"/>
                  </a:schemeClr>
                </a:solidFill>
              </a:rPr>
              <a:t>foetus</a:t>
            </a:r>
            <a:r>
              <a:rPr lang="en-US" sz="3600" b="1" dirty="0">
                <a:solidFill>
                  <a:schemeClr val="tx1">
                    <a:lumMod val="95000"/>
                    <a:lumOff val="5000"/>
                  </a:schemeClr>
                </a:solidFill>
              </a:rPr>
              <a:t> through placenta.</a:t>
            </a:r>
          </a:p>
        </p:txBody>
      </p:sp>
    </p:spTree>
    <p:extLst>
      <p:ext uri="{BB962C8B-B14F-4D97-AF65-F5344CB8AC3E}">
        <p14:creationId xmlns:p14="http://schemas.microsoft.com/office/powerpoint/2010/main" xmlns="" val="40955420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Pathological Condition</a:t>
            </a:r>
          </a:p>
        </p:txBody>
      </p:sp>
      <p:sp>
        <p:nvSpPr>
          <p:cNvPr id="3" name="Content Placeholder 2"/>
          <p:cNvSpPr>
            <a:spLocks noGrp="1"/>
          </p:cNvSpPr>
          <p:nvPr>
            <p:ph idx="1"/>
          </p:nvPr>
        </p:nvSpPr>
        <p:spPr>
          <a:xfrm>
            <a:off x="0" y="1600200"/>
            <a:ext cx="8991600" cy="4953000"/>
          </a:xfrm>
        </p:spPr>
        <p:txBody>
          <a:bodyPr>
            <a:normAutofit fontScale="92500" lnSpcReduction="10000"/>
          </a:bodyPr>
          <a:lstStyle/>
          <a:p>
            <a:r>
              <a:rPr lang="en-US" b="1" dirty="0"/>
              <a:t>If the organs, through which biotransformation(Liver) or excretion(Kidney) takes place, are not functioning properly, Intensity and duration of action is increased.</a:t>
            </a:r>
          </a:p>
          <a:p>
            <a:r>
              <a:rPr lang="en-US" b="1" dirty="0"/>
              <a:t>Under such circumstances dose of drug is decreased to avoid toxic effects.</a:t>
            </a:r>
          </a:p>
          <a:p>
            <a:r>
              <a:rPr lang="en-US" b="1" dirty="0" err="1"/>
              <a:t>E.g</a:t>
            </a:r>
            <a:r>
              <a:rPr lang="en-US" b="1" dirty="0"/>
              <a:t> In case of renal insufficiency,  </a:t>
            </a:r>
            <a:r>
              <a:rPr lang="en-US" b="1" dirty="0" err="1"/>
              <a:t>phenobarbitone</a:t>
            </a:r>
            <a:r>
              <a:rPr lang="en-US" b="1" dirty="0"/>
              <a:t> (mainly excreted by the kidneys) should be given in smaller dose and in case of patients suffering from liver diseases, morphine should be given in smaller dose (morphine is mainly inactivated in liver).</a:t>
            </a:r>
          </a:p>
          <a:p>
            <a:endParaRPr lang="en-US" dirty="0"/>
          </a:p>
        </p:txBody>
      </p:sp>
    </p:spTree>
    <p:extLst>
      <p:ext uri="{BB962C8B-B14F-4D97-AF65-F5344CB8AC3E}">
        <p14:creationId xmlns:p14="http://schemas.microsoft.com/office/powerpoint/2010/main" xmlns="" val="1272350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tx1">
                    <a:lumMod val="95000"/>
                    <a:lumOff val="5000"/>
                  </a:schemeClr>
                </a:solidFill>
              </a:rPr>
              <a:t>Tolerance</a:t>
            </a:r>
          </a:p>
        </p:txBody>
      </p:sp>
      <p:sp>
        <p:nvSpPr>
          <p:cNvPr id="3" name="Content Placeholder 2"/>
          <p:cNvSpPr>
            <a:spLocks noGrp="1"/>
          </p:cNvSpPr>
          <p:nvPr>
            <p:ph idx="1"/>
          </p:nvPr>
        </p:nvSpPr>
        <p:spPr/>
        <p:txBody>
          <a:bodyPr>
            <a:normAutofit/>
          </a:bodyPr>
          <a:lstStyle/>
          <a:p>
            <a:r>
              <a:rPr lang="en-US" b="1" dirty="0"/>
              <a:t>When an unusually large dose of a drug is required to elicit an affect ordinarily produced by the normal therapeutic dose of the drug, the phenomenon is called as drug tolerance. </a:t>
            </a:r>
          </a:p>
          <a:p>
            <a:r>
              <a:rPr lang="en-US" b="1" dirty="0"/>
              <a:t>E.g. smokers can tolerate nicotine, alcoholic  can tolerate large quantity of alcohol.</a:t>
            </a:r>
          </a:p>
        </p:txBody>
      </p:sp>
    </p:spTree>
    <p:extLst>
      <p:ext uri="{BB962C8B-B14F-4D97-AF65-F5344CB8AC3E}">
        <p14:creationId xmlns:p14="http://schemas.microsoft.com/office/powerpoint/2010/main" xmlns="" val="10695136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Routes </a:t>
            </a:r>
            <a:r>
              <a:rPr lang="en-US" b="1" dirty="0"/>
              <a:t>of Administration</a:t>
            </a:r>
          </a:p>
        </p:txBody>
      </p:sp>
      <p:sp>
        <p:nvSpPr>
          <p:cNvPr id="3" name="Content Placeholder 2"/>
          <p:cNvSpPr>
            <a:spLocks noGrp="1"/>
          </p:cNvSpPr>
          <p:nvPr>
            <p:ph idx="1"/>
          </p:nvPr>
        </p:nvSpPr>
        <p:spPr>
          <a:xfrm>
            <a:off x="457200" y="1600200"/>
            <a:ext cx="8229600" cy="4953000"/>
          </a:xfrm>
        </p:spPr>
        <p:txBody>
          <a:bodyPr>
            <a:normAutofit fontScale="92500" lnSpcReduction="20000"/>
          </a:bodyPr>
          <a:lstStyle/>
          <a:p>
            <a:pPr fontAlgn="base"/>
            <a:r>
              <a:rPr lang="en-US" b="1" dirty="0"/>
              <a:t>In general, the rapidity of absorption of a drug decreases with route of administration in the following order:</a:t>
            </a:r>
          </a:p>
          <a:p>
            <a:pPr fontAlgn="base"/>
            <a:r>
              <a:rPr lang="en-US" b="1" dirty="0">
                <a:solidFill>
                  <a:srgbClr val="FF0000"/>
                </a:solidFill>
              </a:rPr>
              <a:t>Intravenous &gt; Intramuscular &gt; Subcutaneous &gt; Oral</a:t>
            </a:r>
          </a:p>
          <a:p>
            <a:pPr fontAlgn="base"/>
            <a:r>
              <a:rPr lang="en-US" b="1" dirty="0" smtClean="0"/>
              <a:t>Example </a:t>
            </a:r>
            <a:r>
              <a:rPr lang="en-US" b="1" dirty="0"/>
              <a:t>: Doses </a:t>
            </a:r>
            <a:r>
              <a:rPr lang="en-US" b="1" dirty="0" smtClean="0"/>
              <a:t>of </a:t>
            </a:r>
            <a:r>
              <a:rPr lang="en-US" b="1" dirty="0"/>
              <a:t>ergotamine for various routes are as follows.</a:t>
            </a:r>
          </a:p>
          <a:p>
            <a:pPr fontAlgn="base"/>
            <a:r>
              <a:rPr lang="en-US" b="1" dirty="0"/>
              <a:t>Oral : 2 to 5 mg</a:t>
            </a:r>
          </a:p>
          <a:p>
            <a:pPr fontAlgn="base"/>
            <a:r>
              <a:rPr lang="en-US" b="1" dirty="0"/>
              <a:t>Intramuscular : 1 mg (about to 1/2 of oral dose)</a:t>
            </a:r>
          </a:p>
          <a:p>
            <a:pPr fontAlgn="base"/>
            <a:r>
              <a:rPr lang="en-US" b="1" dirty="0"/>
              <a:t>Intravenous : 0.25 mg (about to 1/8 of oral dose and % of IM dose)</a:t>
            </a:r>
          </a:p>
        </p:txBody>
      </p:sp>
    </p:spTree>
    <p:extLst>
      <p:ext uri="{BB962C8B-B14F-4D97-AF65-F5344CB8AC3E}">
        <p14:creationId xmlns:p14="http://schemas.microsoft.com/office/powerpoint/2010/main" xmlns="" val="5334432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 Time and frequency of drug administration</a:t>
            </a:r>
          </a:p>
        </p:txBody>
      </p:sp>
      <p:sp>
        <p:nvSpPr>
          <p:cNvPr id="3" name="Content Placeholder 2"/>
          <p:cNvSpPr>
            <a:spLocks noGrp="1"/>
          </p:cNvSpPr>
          <p:nvPr>
            <p:ph idx="1"/>
          </p:nvPr>
        </p:nvSpPr>
        <p:spPr/>
        <p:txBody>
          <a:bodyPr/>
          <a:lstStyle/>
          <a:p>
            <a:r>
              <a:rPr lang="en-US" b="1" dirty="0"/>
              <a:t>Biological half-life of a drug i.e. the time required for the blood level to drop down to 50 % of the initial peak level, is the main factor governing frequency of drug administration. For example, if the biological half-life of </a:t>
            </a:r>
            <a:r>
              <a:rPr lang="en-US" b="1" dirty="0" err="1"/>
              <a:t>sulphadiazine</a:t>
            </a:r>
            <a:r>
              <a:rPr lang="en-US" b="1" dirty="0"/>
              <a:t> is 4 hours, 1 g of the drug has to be given every 4 hours after initial dose of 2 g.</a:t>
            </a:r>
          </a:p>
        </p:txBody>
      </p:sp>
    </p:spTree>
    <p:extLst>
      <p:ext uri="{BB962C8B-B14F-4D97-AF65-F5344CB8AC3E}">
        <p14:creationId xmlns:p14="http://schemas.microsoft.com/office/powerpoint/2010/main" xmlns="" val="25292743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Additive Effect</a:t>
            </a:r>
          </a:p>
        </p:txBody>
      </p:sp>
      <p:sp>
        <p:nvSpPr>
          <p:cNvPr id="3" name="Content Placeholder 2"/>
          <p:cNvSpPr>
            <a:spLocks noGrp="1"/>
          </p:cNvSpPr>
          <p:nvPr>
            <p:ph idx="1"/>
          </p:nvPr>
        </p:nvSpPr>
        <p:spPr>
          <a:xfrm>
            <a:off x="457200" y="1600200"/>
            <a:ext cx="8229600" cy="5257800"/>
          </a:xfrm>
        </p:spPr>
        <p:txBody>
          <a:bodyPr>
            <a:normAutofit/>
          </a:bodyPr>
          <a:lstStyle/>
          <a:p>
            <a:r>
              <a:rPr lang="en-US" sz="2800" b="1" dirty="0"/>
              <a:t>When two or more drugs administered together is equivalent to sum of their individual pharmacological action, the phenomenon is called as additive effect.</a:t>
            </a:r>
          </a:p>
          <a:p>
            <a:r>
              <a:rPr lang="en-US" sz="2800" b="1" dirty="0" err="1"/>
              <a:t>E.g</a:t>
            </a:r>
            <a:r>
              <a:rPr lang="en-US" sz="2800" b="1" dirty="0"/>
              <a:t> ephedrine &amp; aminophylline in the treatment of bronchial </a:t>
            </a:r>
            <a:r>
              <a:rPr lang="en-US" sz="2800" b="1" dirty="0" err="1"/>
              <a:t>ashtma</a:t>
            </a:r>
            <a:r>
              <a:rPr lang="en-US" sz="2800" b="1" dirty="0"/>
              <a:t>.</a:t>
            </a:r>
          </a:p>
          <a:p>
            <a:r>
              <a:rPr lang="en-US" sz="2800" b="1" dirty="0"/>
              <a:t>Synergism: Interaction of two or more drug substances that produces affect greater than the sum of their individual effect, this phenomenon is called synergism</a:t>
            </a:r>
            <a:r>
              <a:rPr lang="en-US" sz="2800" b="1" dirty="0" smtClean="0"/>
              <a:t>.</a:t>
            </a:r>
            <a:endParaRPr lang="en-US" sz="2800" b="1" dirty="0"/>
          </a:p>
        </p:txBody>
      </p:sp>
    </p:spTree>
    <p:extLst>
      <p:ext uri="{BB962C8B-B14F-4D97-AF65-F5344CB8AC3E}">
        <p14:creationId xmlns:p14="http://schemas.microsoft.com/office/powerpoint/2010/main" xmlns="" val="11210401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Antagonism</a:t>
            </a:r>
          </a:p>
        </p:txBody>
      </p:sp>
      <p:sp>
        <p:nvSpPr>
          <p:cNvPr id="3" name="Content Placeholder 2"/>
          <p:cNvSpPr>
            <a:spLocks noGrp="1"/>
          </p:cNvSpPr>
          <p:nvPr>
            <p:ph idx="1"/>
          </p:nvPr>
        </p:nvSpPr>
        <p:spPr/>
        <p:txBody>
          <a:bodyPr>
            <a:normAutofit lnSpcReduction="10000"/>
          </a:bodyPr>
          <a:lstStyle/>
          <a:p>
            <a:r>
              <a:rPr lang="en-US" b="1" dirty="0"/>
              <a:t>When the action of one drug is opposed by the other drug on the same physiological system is known as drug antagonism. The use of antagonistic response to drugs is valuable in the treatment of poisoning.</a:t>
            </a:r>
          </a:p>
          <a:p>
            <a:r>
              <a:rPr lang="en-US" b="1" dirty="0"/>
              <a:t>E.g. milk of magnesia is given in acid poisoning where alkaline effect of milk of magnesia </a:t>
            </a:r>
            <a:r>
              <a:rPr lang="en-US" b="1" dirty="0" err="1"/>
              <a:t>neutralise</a:t>
            </a:r>
            <a:r>
              <a:rPr lang="en-US" b="1" dirty="0"/>
              <a:t> the effect of acid poisoning.</a:t>
            </a:r>
          </a:p>
        </p:txBody>
      </p:sp>
    </p:spTree>
    <p:extLst>
      <p:ext uri="{BB962C8B-B14F-4D97-AF65-F5344CB8AC3E}">
        <p14:creationId xmlns:p14="http://schemas.microsoft.com/office/powerpoint/2010/main" xmlns="" val="13876367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53400" cy="1020762"/>
          </a:xfrm>
        </p:spPr>
        <p:txBody>
          <a:bodyPr>
            <a:normAutofit fontScale="90000"/>
          </a:bodyPr>
          <a:lstStyle/>
          <a:p>
            <a:r>
              <a:rPr lang="en-US" b="1" dirty="0"/>
              <a:t>Pharmaceutical dosage form &amp; drug physical state</a:t>
            </a:r>
          </a:p>
        </p:txBody>
      </p:sp>
      <p:sp>
        <p:nvSpPr>
          <p:cNvPr id="3" name="Content Placeholder 2"/>
          <p:cNvSpPr>
            <a:spLocks noGrp="1"/>
          </p:cNvSpPr>
          <p:nvPr>
            <p:ph idx="1"/>
          </p:nvPr>
        </p:nvSpPr>
        <p:spPr/>
        <p:txBody>
          <a:bodyPr/>
          <a:lstStyle/>
          <a:p>
            <a:r>
              <a:rPr lang="en-US" b="1" dirty="0"/>
              <a:t>Increasing the surface area of a drug by reducing the particles size has significant effect on the rate of absorption.</a:t>
            </a:r>
          </a:p>
          <a:p>
            <a:r>
              <a:rPr lang="en-US" b="1" dirty="0"/>
              <a:t>Dose can be minimized by reducing the particle size.</a:t>
            </a:r>
          </a:p>
        </p:txBody>
      </p:sp>
    </p:spTree>
    <p:extLst>
      <p:ext uri="{BB962C8B-B14F-4D97-AF65-F5344CB8AC3E}">
        <p14:creationId xmlns:p14="http://schemas.microsoft.com/office/powerpoint/2010/main" xmlns="" val="37969249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2.Principles of Therapeutics</a:t>
            </a:r>
          </a:p>
        </p:txBody>
      </p:sp>
      <p:sp>
        <p:nvSpPr>
          <p:cNvPr id="3" name="Content Placeholder 2"/>
          <p:cNvSpPr>
            <a:spLocks noGrp="1"/>
          </p:cNvSpPr>
          <p:nvPr>
            <p:ph idx="1"/>
          </p:nvPr>
        </p:nvSpPr>
        <p:spPr/>
        <p:txBody>
          <a:bodyPr>
            <a:normAutofit/>
          </a:bodyPr>
          <a:lstStyle/>
          <a:p>
            <a:r>
              <a:rPr lang="en-US" b="1" dirty="0"/>
              <a:t>Therapeutics: </a:t>
            </a:r>
          </a:p>
          <a:p>
            <a:pPr marL="0" indent="0">
              <a:buNone/>
            </a:pPr>
            <a:r>
              <a:rPr lang="en-US" b="1" dirty="0" smtClean="0"/>
              <a:t>The </a:t>
            </a:r>
            <a:r>
              <a:rPr lang="en-US" b="1" dirty="0"/>
              <a:t>branch of medicine concerned with  the treatment of disease.</a:t>
            </a:r>
          </a:p>
        </p:txBody>
      </p:sp>
    </p:spTree>
    <p:extLst>
      <p:ext uri="{BB962C8B-B14F-4D97-AF65-F5344CB8AC3E}">
        <p14:creationId xmlns:p14="http://schemas.microsoft.com/office/powerpoint/2010/main" xmlns="" val="28085077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Therapeutics</a:t>
            </a:r>
          </a:p>
        </p:txBody>
      </p:sp>
      <p:sp>
        <p:nvSpPr>
          <p:cNvPr id="3" name="Content Placeholder 2"/>
          <p:cNvSpPr>
            <a:spLocks noGrp="1"/>
          </p:cNvSpPr>
          <p:nvPr>
            <p:ph idx="1"/>
          </p:nvPr>
        </p:nvSpPr>
        <p:spPr/>
        <p:txBody>
          <a:bodyPr/>
          <a:lstStyle/>
          <a:p>
            <a:pPr marL="0" indent="0">
              <a:buNone/>
            </a:pPr>
            <a:endParaRPr lang="en-US" dirty="0"/>
          </a:p>
          <a:p>
            <a:pPr marL="0" indent="0">
              <a:buNone/>
            </a:pPr>
            <a:r>
              <a:rPr lang="en-US" dirty="0"/>
              <a:t>   </a:t>
            </a:r>
            <a:r>
              <a:rPr lang="en-US" b="1" dirty="0"/>
              <a:t>Drug:</a:t>
            </a:r>
          </a:p>
          <a:p>
            <a:pPr marL="0" indent="0">
              <a:buNone/>
            </a:pPr>
            <a:r>
              <a:rPr lang="en-US" dirty="0"/>
              <a:t>   </a:t>
            </a:r>
            <a:r>
              <a:rPr lang="en-US" b="1" dirty="0"/>
              <a:t>     A chemical substance of known structure, which, when administered to a living organism, produces a biological effect.</a:t>
            </a:r>
          </a:p>
        </p:txBody>
      </p:sp>
    </p:spTree>
    <p:extLst>
      <p:ext uri="{BB962C8B-B14F-4D97-AF65-F5344CB8AC3E}">
        <p14:creationId xmlns:p14="http://schemas.microsoft.com/office/powerpoint/2010/main" xmlns="" val="35016959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694688"/>
          </a:xfrm>
        </p:spPr>
        <p:txBody>
          <a:bodyPr>
            <a:normAutofit fontScale="90000"/>
          </a:bodyPr>
          <a:lstStyle/>
          <a:p>
            <a:r>
              <a:rPr lang="en-US" sz="6000" dirty="0"/>
              <a:t/>
            </a:r>
            <a:br>
              <a:rPr lang="en-US" sz="6000" dirty="0"/>
            </a:br>
            <a:r>
              <a:rPr lang="en-US" sz="6000" b="1" dirty="0">
                <a:solidFill>
                  <a:schemeClr val="tx2">
                    <a:lumMod val="10000"/>
                  </a:schemeClr>
                </a:solidFill>
              </a:rPr>
              <a:t>Posology</a:t>
            </a:r>
            <a:r>
              <a:rPr lang="en-US" dirty="0"/>
              <a:t/>
            </a:r>
            <a:br>
              <a:rPr lang="en-US" dirty="0"/>
            </a:br>
            <a:endParaRPr lang="en-US" dirty="0"/>
          </a:p>
        </p:txBody>
      </p:sp>
      <p:sp>
        <p:nvSpPr>
          <p:cNvPr id="3" name="Content Placeholder 2"/>
          <p:cNvSpPr>
            <a:spLocks noGrp="1"/>
          </p:cNvSpPr>
          <p:nvPr>
            <p:ph idx="1"/>
          </p:nvPr>
        </p:nvSpPr>
        <p:spPr/>
        <p:txBody>
          <a:bodyPr>
            <a:noAutofit/>
          </a:bodyPr>
          <a:lstStyle/>
          <a:p>
            <a:r>
              <a:rPr lang="en-US" sz="2800" dirty="0"/>
              <a:t>Posology: (Derived from the </a:t>
            </a:r>
            <a:r>
              <a:rPr lang="en-US" sz="2800" dirty="0" err="1"/>
              <a:t>greek</a:t>
            </a:r>
            <a:r>
              <a:rPr lang="en-US" sz="2800" dirty="0"/>
              <a:t> words </a:t>
            </a:r>
            <a:r>
              <a:rPr lang="en-US" sz="2800" dirty="0" err="1"/>
              <a:t>Posos</a:t>
            </a:r>
            <a:r>
              <a:rPr lang="en-US" sz="2800" dirty="0"/>
              <a:t>- how much, and logos means science). Posology is a branch of medical science which deals with dose or quantity of drugs which can be administered to a </a:t>
            </a:r>
            <a:r>
              <a:rPr lang="en-US" sz="2800" dirty="0" err="1"/>
              <a:t>patient.The</a:t>
            </a:r>
            <a:r>
              <a:rPr lang="en-US" sz="2800" dirty="0"/>
              <a:t> dose of a drug cannot be fixed rigidly because various factors are responsible </a:t>
            </a:r>
            <a:r>
              <a:rPr lang="en-US" sz="2800" dirty="0" err="1"/>
              <a:t>i.e</a:t>
            </a:r>
            <a:r>
              <a:rPr lang="en-US" sz="2800" dirty="0"/>
              <a:t> age, sex, severity of the disease etc.</a:t>
            </a:r>
          </a:p>
        </p:txBody>
      </p:sp>
    </p:spTree>
    <p:extLst>
      <p:ext uri="{BB962C8B-B14F-4D97-AF65-F5344CB8AC3E}">
        <p14:creationId xmlns:p14="http://schemas.microsoft.com/office/powerpoint/2010/main" xmlns="" val="41155999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4525963"/>
          </a:xfrm>
        </p:spPr>
        <p:txBody>
          <a:bodyPr/>
          <a:lstStyle/>
          <a:p>
            <a:pPr marL="0" indent="0">
              <a:buNone/>
            </a:pPr>
            <a:r>
              <a:rPr lang="en-US" dirty="0"/>
              <a:t>Most common parameters evaluated to check the action and therapeutic activity of the drug. </a:t>
            </a:r>
          </a:p>
          <a:p>
            <a:r>
              <a:rPr lang="en-US" dirty="0" err="1"/>
              <a:t>Pharmacodynamic</a:t>
            </a:r>
            <a:r>
              <a:rPr lang="en-US" dirty="0"/>
              <a:t> </a:t>
            </a:r>
          </a:p>
          <a:p>
            <a:r>
              <a:rPr lang="en-US" dirty="0"/>
              <a:t>Pharmacokinetics </a:t>
            </a:r>
          </a:p>
        </p:txBody>
      </p:sp>
    </p:spTree>
    <p:extLst>
      <p:ext uri="{BB962C8B-B14F-4D97-AF65-F5344CB8AC3E}">
        <p14:creationId xmlns:p14="http://schemas.microsoft.com/office/powerpoint/2010/main" xmlns="" val="31123113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Pharmacodynamics</a:t>
            </a:r>
          </a:p>
        </p:txBody>
      </p:sp>
      <p:sp>
        <p:nvSpPr>
          <p:cNvPr id="3" name="Content Placeholder 2"/>
          <p:cNvSpPr>
            <a:spLocks noGrp="1"/>
          </p:cNvSpPr>
          <p:nvPr>
            <p:ph idx="1"/>
          </p:nvPr>
        </p:nvSpPr>
        <p:spPr/>
        <p:txBody>
          <a:bodyPr/>
          <a:lstStyle/>
          <a:p>
            <a:r>
              <a:rPr lang="en-US" b="1" dirty="0"/>
              <a:t> The Study of how drug act on living body. </a:t>
            </a:r>
          </a:p>
          <a:p>
            <a:pPr marL="0" indent="0">
              <a:buNone/>
            </a:pPr>
            <a:r>
              <a:rPr lang="en-US" b="1" dirty="0"/>
              <a:t>                              How drug act… </a:t>
            </a:r>
          </a:p>
        </p:txBody>
      </p:sp>
    </p:spTree>
    <p:extLst>
      <p:ext uri="{BB962C8B-B14F-4D97-AF65-F5344CB8AC3E}">
        <p14:creationId xmlns:p14="http://schemas.microsoft.com/office/powerpoint/2010/main" xmlns="" val="4988956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Pharmacokinetics</a:t>
            </a:r>
          </a:p>
        </p:txBody>
      </p:sp>
      <p:sp>
        <p:nvSpPr>
          <p:cNvPr id="3" name="Content Placeholder 2"/>
          <p:cNvSpPr>
            <a:spLocks noGrp="1"/>
          </p:cNvSpPr>
          <p:nvPr>
            <p:ph idx="1"/>
          </p:nvPr>
        </p:nvSpPr>
        <p:spPr/>
        <p:txBody>
          <a:bodyPr/>
          <a:lstStyle/>
          <a:p>
            <a:r>
              <a:rPr lang="en-US" b="1" dirty="0"/>
              <a:t>Absorption </a:t>
            </a:r>
            <a:endParaRPr lang="en-US" b="1" dirty="0" smtClean="0"/>
          </a:p>
          <a:p>
            <a:r>
              <a:rPr lang="en-US" b="1" dirty="0"/>
              <a:t>Absorption is used to described the journey of a drug travelling from the site of administration to site of </a:t>
            </a:r>
            <a:r>
              <a:rPr lang="en-US" b="1" dirty="0" smtClean="0"/>
              <a:t>action</a:t>
            </a:r>
            <a:endParaRPr lang="en-US" b="1" dirty="0"/>
          </a:p>
        </p:txBody>
      </p:sp>
    </p:spTree>
    <p:extLst>
      <p:ext uri="{BB962C8B-B14F-4D97-AF65-F5344CB8AC3E}">
        <p14:creationId xmlns:p14="http://schemas.microsoft.com/office/powerpoint/2010/main" xmlns="" val="8974269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dirty="0" smtClean="0"/>
              <a:t>Distribution</a:t>
            </a:r>
          </a:p>
          <a:p>
            <a:pPr>
              <a:buFont typeface="Wingdings" pitchFamily="2" charset="2"/>
              <a:buChar char="Ø"/>
            </a:pPr>
            <a:r>
              <a:rPr lang="en-US" b="1" dirty="0"/>
              <a:t> the reversible transfer of a drug from one location to another within the body</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dirty="0" smtClean="0"/>
              <a:t>Metabolism </a:t>
            </a:r>
          </a:p>
          <a:p>
            <a:pPr>
              <a:buFont typeface="Wingdings" pitchFamily="2" charset="2"/>
              <a:buChar char="Ø"/>
            </a:pPr>
            <a:r>
              <a:rPr lang="en-US" b="1" dirty="0"/>
              <a:t>Drug metabolism is the </a:t>
            </a:r>
            <a:r>
              <a:rPr lang="en-US" b="1" dirty="0" smtClean="0"/>
              <a:t>metabolic breakdown</a:t>
            </a:r>
            <a:r>
              <a:rPr lang="en-US" b="1" dirty="0"/>
              <a:t> of </a:t>
            </a:r>
            <a:r>
              <a:rPr lang="en-US" b="1" dirty="0" smtClean="0"/>
              <a:t>drugs</a:t>
            </a:r>
            <a:r>
              <a:rPr lang="en-US" b="1" dirty="0"/>
              <a:t> by living </a:t>
            </a:r>
            <a:r>
              <a:rPr lang="en-US" b="1" dirty="0" err="1" smtClean="0"/>
              <a:t>organisims</a:t>
            </a:r>
            <a:r>
              <a:rPr lang="en-US" b="1" dirty="0" smtClean="0"/>
              <a:t>, </a:t>
            </a:r>
            <a:r>
              <a:rPr lang="en-US" b="1" dirty="0"/>
              <a:t>usually </a:t>
            </a:r>
            <a:r>
              <a:rPr lang="en-US" b="1" dirty="0" smtClean="0"/>
              <a:t>through specialized enzymatic</a:t>
            </a:r>
            <a:r>
              <a:rPr lang="en-US" b="1" dirty="0"/>
              <a:t> </a:t>
            </a:r>
            <a:endParaRPr lang="en-US" b="1" dirty="0" smtClean="0"/>
          </a:p>
          <a:p>
            <a:pPr>
              <a:buNone/>
            </a:pPr>
            <a:r>
              <a:rPr lang="en-US" b="1" dirty="0" smtClean="0"/>
              <a:t>    systems</a:t>
            </a:r>
            <a:r>
              <a:rPr lang="en-US" b="1" dirty="0"/>
              <a: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b="1" dirty="0" smtClean="0"/>
          </a:p>
          <a:p>
            <a:r>
              <a:rPr lang="en-US" b="1" dirty="0" smtClean="0"/>
              <a:t>Excretion</a:t>
            </a:r>
          </a:p>
          <a:p>
            <a:pPr>
              <a:buFont typeface="Wingdings" pitchFamily="2" charset="2"/>
              <a:buChar char="Ø"/>
            </a:pPr>
            <a:r>
              <a:rPr lang="en-US" dirty="0"/>
              <a:t> </a:t>
            </a:r>
            <a:r>
              <a:rPr lang="en-US" b="1" dirty="0"/>
              <a:t>elimination or excretion of a drug is understood to be any one of a number of processes by which a drug is eliminated (that </a:t>
            </a:r>
            <a:r>
              <a:rPr lang="en-US" b="1" dirty="0" smtClean="0"/>
              <a:t>is</a:t>
            </a:r>
            <a:r>
              <a:rPr lang="en-US" b="1" dirty="0"/>
              <a:t> </a:t>
            </a:r>
            <a:r>
              <a:rPr lang="en-US" b="1" dirty="0" smtClean="0"/>
              <a:t>cleared</a:t>
            </a:r>
            <a:r>
              <a:rPr lang="en-US" b="1" dirty="0"/>
              <a:t> and </a:t>
            </a:r>
            <a:r>
              <a:rPr lang="en-US" b="1" dirty="0" smtClean="0"/>
              <a:t>excreted) </a:t>
            </a:r>
            <a:r>
              <a:rPr lang="en-US" b="1" dirty="0"/>
              <a:t>from an organism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Factors affecting doses of Drug</a:t>
            </a:r>
          </a:p>
        </p:txBody>
      </p:sp>
      <p:sp>
        <p:nvSpPr>
          <p:cNvPr id="3" name="Content Placeholder 2"/>
          <p:cNvSpPr>
            <a:spLocks noGrp="1"/>
          </p:cNvSpPr>
          <p:nvPr>
            <p:ph idx="1"/>
          </p:nvPr>
        </p:nvSpPr>
        <p:spPr/>
        <p:txBody>
          <a:bodyPr>
            <a:normAutofit fontScale="92500" lnSpcReduction="20000"/>
          </a:bodyPr>
          <a:lstStyle/>
          <a:p>
            <a:r>
              <a:rPr lang="en-US" dirty="0"/>
              <a:t>Age</a:t>
            </a:r>
          </a:p>
          <a:p>
            <a:r>
              <a:rPr lang="en-US" dirty="0"/>
              <a:t>Gender</a:t>
            </a:r>
          </a:p>
          <a:p>
            <a:r>
              <a:rPr lang="en-US" dirty="0"/>
              <a:t>Pathological Conditions</a:t>
            </a:r>
          </a:p>
          <a:p>
            <a:r>
              <a:rPr lang="en-US" dirty="0"/>
              <a:t>Tolerance</a:t>
            </a:r>
          </a:p>
          <a:p>
            <a:r>
              <a:rPr lang="en-US" dirty="0"/>
              <a:t>Route of Administration</a:t>
            </a:r>
          </a:p>
          <a:p>
            <a:r>
              <a:rPr lang="en-US" dirty="0"/>
              <a:t>Time and frequency of drug administration</a:t>
            </a:r>
          </a:p>
          <a:p>
            <a:r>
              <a:rPr lang="en-US" dirty="0"/>
              <a:t>Additive effect</a:t>
            </a:r>
          </a:p>
          <a:p>
            <a:r>
              <a:rPr lang="en-US" dirty="0"/>
              <a:t>Antagonism</a:t>
            </a:r>
          </a:p>
          <a:p>
            <a:r>
              <a:rPr lang="en-US" dirty="0"/>
              <a:t>Pharmaceutical dosage form &amp; physical states.</a:t>
            </a:r>
          </a:p>
        </p:txBody>
      </p:sp>
    </p:spTree>
    <p:extLst>
      <p:ext uri="{BB962C8B-B14F-4D97-AF65-F5344CB8AC3E}">
        <p14:creationId xmlns:p14="http://schemas.microsoft.com/office/powerpoint/2010/main" xmlns="" val="22353520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Age</a:t>
            </a:r>
          </a:p>
        </p:txBody>
      </p:sp>
      <p:sp>
        <p:nvSpPr>
          <p:cNvPr id="3" name="Content Placeholder 2"/>
          <p:cNvSpPr>
            <a:spLocks noGrp="1"/>
          </p:cNvSpPr>
          <p:nvPr>
            <p:ph idx="1"/>
          </p:nvPr>
        </p:nvSpPr>
        <p:spPr/>
        <p:txBody>
          <a:bodyPr>
            <a:normAutofit lnSpcReduction="10000"/>
          </a:bodyPr>
          <a:lstStyle/>
          <a:p>
            <a:r>
              <a:rPr lang="en-US" sz="2800" b="1" dirty="0"/>
              <a:t>The pharmacokinetics of many drugs changes with age.</a:t>
            </a:r>
          </a:p>
          <a:p>
            <a:r>
              <a:rPr lang="en-US" sz="2800" b="1" dirty="0"/>
              <a:t>Newborn infants (pediatric) are abnormally sensitive to certain drugs because of the immature state of their hepatic and renal function by which drugs are inactivated and eliminated from the body. Failure to detoxify and eliminate drugs results in their accumulation in the tissues to a toxic level. </a:t>
            </a:r>
          </a:p>
          <a:p>
            <a:r>
              <a:rPr lang="en-US" sz="2800" b="1" dirty="0"/>
              <a:t>Whereas, elderly patients are more sensitive to some drug effect e.g. hypnotics which may produce confusion state in them.</a:t>
            </a:r>
          </a:p>
        </p:txBody>
      </p:sp>
    </p:spTree>
    <p:extLst>
      <p:ext uri="{BB962C8B-B14F-4D97-AF65-F5344CB8AC3E}">
        <p14:creationId xmlns:p14="http://schemas.microsoft.com/office/powerpoint/2010/main" xmlns="" val="20480615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Different Methods used to calculate dose</a:t>
            </a:r>
          </a:p>
        </p:txBody>
      </p:sp>
      <p:sp>
        <p:nvSpPr>
          <p:cNvPr id="3" name="Content Placeholder 2"/>
          <p:cNvSpPr>
            <a:spLocks noGrp="1"/>
          </p:cNvSpPr>
          <p:nvPr>
            <p:ph idx="1"/>
          </p:nvPr>
        </p:nvSpPr>
        <p:spPr>
          <a:xfrm>
            <a:off x="457200" y="1524000"/>
            <a:ext cx="8382000" cy="4830763"/>
          </a:xfrm>
        </p:spPr>
        <p:txBody>
          <a:bodyPr>
            <a:normAutofit lnSpcReduction="10000"/>
          </a:bodyPr>
          <a:lstStyle/>
          <a:p>
            <a:pPr marL="0" indent="0">
              <a:buNone/>
            </a:pPr>
            <a:r>
              <a:rPr lang="en-US" dirty="0"/>
              <a:t> </a:t>
            </a:r>
            <a:endParaRPr lang="en-US" b="1" dirty="0"/>
          </a:p>
          <a:p>
            <a:pPr marL="0" indent="0">
              <a:buNone/>
            </a:pPr>
            <a:r>
              <a:rPr lang="en-US" b="1" dirty="0"/>
              <a:t>Based on Child Age:</a:t>
            </a:r>
          </a:p>
          <a:p>
            <a:pPr marL="514350" indent="-514350">
              <a:buFont typeface="+mj-lt"/>
              <a:buAutoNum type="arabicPeriod"/>
            </a:pPr>
            <a:r>
              <a:rPr lang="en-US" b="1" dirty="0" err="1"/>
              <a:t>Fried’s</a:t>
            </a:r>
            <a:r>
              <a:rPr lang="en-US" b="1" dirty="0"/>
              <a:t> Rule (less than 1 Year)</a:t>
            </a:r>
          </a:p>
          <a:p>
            <a:pPr marL="0" indent="0">
              <a:buNone/>
            </a:pPr>
            <a:r>
              <a:rPr lang="en-US" b="1" dirty="0"/>
              <a:t> Dose for Infants</a:t>
            </a:r>
          </a:p>
          <a:p>
            <a:pPr marL="0" indent="0">
              <a:buNone/>
            </a:pPr>
            <a:endParaRPr lang="en-US" b="1" dirty="0"/>
          </a:p>
          <a:p>
            <a:pPr marL="0" indent="0">
              <a:buNone/>
            </a:pPr>
            <a:r>
              <a:rPr lang="en-US" b="1" dirty="0"/>
              <a:t>                              ̿</a:t>
            </a:r>
          </a:p>
          <a:p>
            <a:pPr marL="0" indent="0">
              <a:buNone/>
            </a:pPr>
            <a:r>
              <a:rPr lang="en-US" b="1" dirty="0"/>
              <a:t>For Example:</a:t>
            </a:r>
          </a:p>
          <a:p>
            <a:pPr marL="0" indent="0">
              <a:buNone/>
            </a:pPr>
            <a:r>
              <a:rPr lang="en-US" b="1" dirty="0"/>
              <a:t>Dose of infant of 3 </a:t>
            </a:r>
            <a:r>
              <a:rPr lang="en-US" b="1" dirty="0" err="1"/>
              <a:t>months,Adult</a:t>
            </a:r>
            <a:r>
              <a:rPr lang="en-US" b="1" dirty="0"/>
              <a:t> dose is 500mg</a:t>
            </a:r>
          </a:p>
          <a:p>
            <a:pPr marL="0" indent="0">
              <a:buNone/>
            </a:pPr>
            <a:r>
              <a:rPr lang="en-US" b="1" dirty="0"/>
              <a:t>                             =3/150   500=10mg</a:t>
            </a:r>
          </a:p>
        </p:txBody>
      </p:sp>
      <p:pic>
        <p:nvPicPr>
          <p:cNvPr id="5" name="Picture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429000" y="2971800"/>
            <a:ext cx="4063606" cy="1842656"/>
          </a:xfrm>
          <a:prstGeom prst="rect">
            <a:avLst/>
          </a:prstGeom>
        </p:spPr>
      </p:pic>
      <p:cxnSp>
        <p:nvCxnSpPr>
          <p:cNvPr id="7" name="Straight Connector 6"/>
          <p:cNvCxnSpPr/>
          <p:nvPr/>
        </p:nvCxnSpPr>
        <p:spPr>
          <a:xfrm>
            <a:off x="3876675" y="5566625"/>
            <a:ext cx="228600" cy="190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3962400" y="5562600"/>
            <a:ext cx="57150" cy="1905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2294253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Young’s Rule</a:t>
            </a:r>
          </a:p>
        </p:txBody>
      </p:sp>
      <p:sp>
        <p:nvSpPr>
          <p:cNvPr id="5" name="Content Placeholder 4"/>
          <p:cNvSpPr>
            <a:spLocks noGrp="1"/>
          </p:cNvSpPr>
          <p:nvPr>
            <p:ph idx="1"/>
          </p:nvPr>
        </p:nvSpPr>
        <p:spPr/>
        <p:txBody>
          <a:bodyPr/>
          <a:lstStyle/>
          <a:p>
            <a:r>
              <a:rPr lang="en-US" b="1" dirty="0"/>
              <a:t>Based on Child age</a:t>
            </a:r>
          </a:p>
          <a:p>
            <a:pPr marL="0" indent="0">
              <a:buNone/>
            </a:pP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828800" y="2615045"/>
            <a:ext cx="6147619" cy="3124200"/>
          </a:xfrm>
          <a:prstGeom prst="rect">
            <a:avLst/>
          </a:prstGeom>
        </p:spPr>
      </p:pic>
    </p:spTree>
    <p:extLst>
      <p:ext uri="{BB962C8B-B14F-4D97-AF65-F5344CB8AC3E}">
        <p14:creationId xmlns:p14="http://schemas.microsoft.com/office/powerpoint/2010/main" xmlns="" val="4213128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Method based on weight of Child</a:t>
            </a:r>
          </a:p>
        </p:txBody>
      </p:sp>
      <p:sp>
        <p:nvSpPr>
          <p:cNvPr id="3" name="Content Placeholder 2"/>
          <p:cNvSpPr>
            <a:spLocks noGrp="1"/>
          </p:cNvSpPr>
          <p:nvPr>
            <p:ph idx="1"/>
          </p:nvPr>
        </p:nvSpPr>
        <p:spPr/>
        <p:txBody>
          <a:bodyPr/>
          <a:lstStyle/>
          <a:p>
            <a:r>
              <a:rPr lang="en-US" b="1" dirty="0"/>
              <a:t>Clark’s Rule</a:t>
            </a:r>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295400" y="2438400"/>
            <a:ext cx="6598023" cy="3505200"/>
          </a:xfrm>
          <a:prstGeom prst="rect">
            <a:avLst/>
          </a:prstGeom>
        </p:spPr>
      </p:pic>
    </p:spTree>
    <p:extLst>
      <p:ext uri="{BB962C8B-B14F-4D97-AF65-F5344CB8AC3E}">
        <p14:creationId xmlns:p14="http://schemas.microsoft.com/office/powerpoint/2010/main" xmlns="" val="4221188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Method Based On BSA</a:t>
            </a:r>
          </a:p>
        </p:txBody>
      </p:sp>
      <p:sp>
        <p:nvSpPr>
          <p:cNvPr id="3" name="Content Placeholder 2"/>
          <p:cNvSpPr>
            <a:spLocks noGrp="1"/>
          </p:cNvSpPr>
          <p:nvPr>
            <p:ph idx="1"/>
          </p:nvPr>
        </p:nvSpPr>
        <p:spPr/>
        <p:txBody>
          <a:bodyPr/>
          <a:lstStyle/>
          <a:p>
            <a:pPr marL="0" indent="0">
              <a:buNone/>
            </a:pPr>
            <a:endParaRPr lang="en-US" dirty="0"/>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1524000"/>
            <a:ext cx="9144000" cy="5334000"/>
          </a:xfrm>
          <a:prstGeom prst="rect">
            <a:avLst/>
          </a:prstGeom>
        </p:spPr>
      </p:pic>
    </p:spTree>
    <p:extLst>
      <p:ext uri="{BB962C8B-B14F-4D97-AF65-F5344CB8AC3E}">
        <p14:creationId xmlns:p14="http://schemas.microsoft.com/office/powerpoint/2010/main" xmlns="" val="3008085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Geriatrics</a:t>
            </a:r>
          </a:p>
        </p:txBody>
      </p:sp>
      <p:sp>
        <p:nvSpPr>
          <p:cNvPr id="3" name="Content Placeholder 2"/>
          <p:cNvSpPr>
            <a:spLocks noGrp="1"/>
          </p:cNvSpPr>
          <p:nvPr>
            <p:ph idx="1"/>
          </p:nvPr>
        </p:nvSpPr>
        <p:spPr/>
        <p:txBody>
          <a:bodyPr/>
          <a:lstStyle/>
          <a:p>
            <a:r>
              <a:rPr lang="en-US" b="1" dirty="0"/>
              <a:t>Persons above age 60 are more affected by drugs than the younger persons so persons above 60 should take ¾ of adult dose and above 85y roughly ½ of adult dose.</a:t>
            </a:r>
          </a:p>
        </p:txBody>
      </p:sp>
    </p:spTree>
    <p:extLst>
      <p:ext uri="{BB962C8B-B14F-4D97-AF65-F5344CB8AC3E}">
        <p14:creationId xmlns:p14="http://schemas.microsoft.com/office/powerpoint/2010/main" xmlns="" val="10925295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7068</TotalTime>
  <Words>811</Words>
  <Application>Microsoft Office PowerPoint</Application>
  <PresentationFormat>On-screen Show (4:3)</PresentationFormat>
  <Paragraphs>100</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Posology</vt:lpstr>
      <vt:lpstr> Posology </vt:lpstr>
      <vt:lpstr>Factors affecting doses of Drug</vt:lpstr>
      <vt:lpstr>Age</vt:lpstr>
      <vt:lpstr>Different Methods used to calculate dose</vt:lpstr>
      <vt:lpstr>Young’s Rule</vt:lpstr>
      <vt:lpstr>Method based on weight of Child</vt:lpstr>
      <vt:lpstr>Method Based On BSA</vt:lpstr>
      <vt:lpstr>Geriatrics</vt:lpstr>
      <vt:lpstr>Gender</vt:lpstr>
      <vt:lpstr>Pathological Condition</vt:lpstr>
      <vt:lpstr>Tolerance</vt:lpstr>
      <vt:lpstr>Routes of Administration</vt:lpstr>
      <vt:lpstr> Time and frequency of drug administration</vt:lpstr>
      <vt:lpstr>Additive Effect</vt:lpstr>
      <vt:lpstr>Antagonism</vt:lpstr>
      <vt:lpstr>Pharmaceutical dosage form &amp; drug physical state</vt:lpstr>
      <vt:lpstr>2.Principles of Therapeutics</vt:lpstr>
      <vt:lpstr>Therapeutics</vt:lpstr>
      <vt:lpstr>Slide 20</vt:lpstr>
      <vt:lpstr>Pharmacodynamics</vt:lpstr>
      <vt:lpstr>Pharmacokinetics</vt:lpstr>
      <vt:lpstr>Slide 23</vt:lpstr>
      <vt:lpstr>Slide 24</vt:lpstr>
      <vt:lpstr>Slide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iram</dc:creator>
  <cp:lastModifiedBy>Ifrah Amin</cp:lastModifiedBy>
  <cp:revision>97</cp:revision>
  <dcterms:created xsi:type="dcterms:W3CDTF">2019-11-22T10:33:45Z</dcterms:created>
  <dcterms:modified xsi:type="dcterms:W3CDTF">2020-04-01T10:59:05Z</dcterms:modified>
</cp:coreProperties>
</file>