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media/image6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80" r:id="rId23"/>
    <p:sldId id="281" r:id="rId24"/>
    <p:sldId id="283" r:id="rId25"/>
    <p:sldId id="284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90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3/24/2020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>
                <a:latin typeface="Aharoni" panose="02010803020104030203" pitchFamily="2" charset="-79"/>
                <a:cs typeface="Aharoni" panose="02010803020104030203" pitchFamily="2" charset="-79"/>
              </a:rPr>
              <a:t>Biotransformation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                    presenter                  Maria Nasir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                    presented to             Dr</a:t>
            </a:r>
            <a:r>
              <a:rPr lang="en-US" dirty="0"/>
              <a:t>.</a:t>
            </a:r>
            <a:r>
              <a:rPr lang="en-US" dirty="0" smtClean="0"/>
              <a:t> qaiser jabeen</a:t>
            </a:r>
          </a:p>
        </p:txBody>
      </p:sp>
    </p:spTree>
    <p:extLst>
      <p:ext uri="{BB962C8B-B14F-4D97-AF65-F5344CB8AC3E}">
        <p14:creationId xmlns:p14="http://schemas.microsoft.com/office/powerpoint/2010/main" val="14138085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4"/>
                </a:solidFill>
              </a:rPr>
              <a:t>Why do drugs need to be </a:t>
            </a:r>
            <a:r>
              <a:rPr lang="en-US" b="1" dirty="0" err="1">
                <a:solidFill>
                  <a:schemeClr val="accent4"/>
                </a:solidFill>
              </a:rPr>
              <a:t>biotransformed</a:t>
            </a: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b="1" dirty="0"/>
              <a:t>Mostly drugs are lipophilic in nature so they prefer to stay in body.</a:t>
            </a:r>
          </a:p>
          <a:p>
            <a:r>
              <a:rPr lang="en-US" b="1" dirty="0"/>
              <a:t> To eliminate drug out of body, they need to be changed into hydrophilic moieties</a:t>
            </a:r>
          </a:p>
          <a:p>
            <a:r>
              <a:rPr lang="en-US" b="1" dirty="0"/>
              <a:t>That’s the reason drug passes through metabolism/biotransformation.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95696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4"/>
                </a:solidFill>
              </a:rPr>
              <a:t>Types of metabolic reactions</a:t>
            </a: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b="1" dirty="0"/>
              <a:t>Phase 1 reactions</a:t>
            </a:r>
          </a:p>
          <a:p>
            <a:r>
              <a:rPr lang="en-US" b="1" dirty="0"/>
              <a:t>PHASE 2 </a:t>
            </a:r>
            <a:r>
              <a:rPr lang="en-US" b="1" dirty="0" smtClean="0"/>
              <a:t>REACTIONS</a:t>
            </a:r>
          </a:p>
          <a:p>
            <a:endParaRPr lang="en-US" b="1" dirty="0"/>
          </a:p>
          <a:p>
            <a:r>
              <a:rPr lang="en-US" sz="2800" b="1" dirty="0">
                <a:solidFill>
                  <a:schemeClr val="accent4"/>
                </a:solidFill>
              </a:rPr>
              <a:t>Phase 1 </a:t>
            </a:r>
            <a:r>
              <a:rPr lang="en-US" sz="2800" b="1" dirty="0" smtClean="0">
                <a:solidFill>
                  <a:schemeClr val="accent4"/>
                </a:solidFill>
              </a:rPr>
              <a:t>reactions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600" b="1" dirty="0"/>
              <a:t>They are called </a:t>
            </a:r>
            <a:r>
              <a:rPr lang="en-US" sz="2600" b="1" dirty="0">
                <a:solidFill>
                  <a:schemeClr val="accent1"/>
                </a:solidFill>
              </a:rPr>
              <a:t>functionalization </a:t>
            </a:r>
            <a:r>
              <a:rPr lang="en-US" sz="2600" b="1" dirty="0"/>
              <a:t>reactions.</a:t>
            </a:r>
          </a:p>
          <a:p>
            <a:pPr marL="0" indent="0">
              <a:buNone/>
            </a:pPr>
            <a:r>
              <a:rPr lang="en-US" sz="2600" b="1" dirty="0" smtClean="0"/>
              <a:t>They </a:t>
            </a:r>
            <a:r>
              <a:rPr lang="en-US" sz="2600" b="1" dirty="0"/>
              <a:t>either add or reveal a polar functional group such as  –OH or –NH2 to a molecule to make it hydrophilic by inducing polarity</a:t>
            </a:r>
            <a:r>
              <a:rPr lang="en-US" sz="2800" b="1" dirty="0"/>
              <a:t>.</a:t>
            </a:r>
          </a:p>
          <a:p>
            <a:endParaRPr lang="en-US" sz="2800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11384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b="1" dirty="0">
                <a:latin typeface="Arial Black" panose="020B0A04020102020204" pitchFamily="34" charset="0"/>
              </a:rPr>
              <a:t>Phase 1 reactions </a:t>
            </a:r>
            <a:r>
              <a:rPr lang="en-US" b="1" dirty="0"/>
              <a:t>may be enzymatic or non-enzymatic in nature.</a:t>
            </a:r>
          </a:p>
          <a:p>
            <a:r>
              <a:rPr lang="en-US" b="1" dirty="0"/>
              <a:t>Three effects are possible after phase 1 reactions</a:t>
            </a:r>
          </a:p>
          <a:p>
            <a:pPr marL="0" indent="0">
              <a:buNone/>
            </a:pPr>
            <a:r>
              <a:rPr lang="en-US" b="1" dirty="0"/>
              <a:t>      </a:t>
            </a:r>
          </a:p>
          <a:p>
            <a:pPr marL="457200" indent="-457200">
              <a:buFont typeface="+mj-lt"/>
              <a:buAutoNum type="arabicPeriod"/>
            </a:pPr>
            <a:r>
              <a:rPr lang="en-US" b="1" dirty="0"/>
              <a:t>Activation of a prodrug</a:t>
            </a:r>
          </a:p>
          <a:p>
            <a:pPr marL="457200" indent="-457200">
              <a:buFont typeface="+mj-lt"/>
              <a:buAutoNum type="arabicPeriod"/>
            </a:pPr>
            <a:r>
              <a:rPr lang="en-US" b="1" dirty="0"/>
              <a:t>Inactivation of active drug</a:t>
            </a:r>
          </a:p>
          <a:p>
            <a:pPr marL="457200" indent="-457200">
              <a:buFont typeface="+mj-lt"/>
              <a:buAutoNum type="arabicPeriod"/>
            </a:pPr>
            <a:r>
              <a:rPr lang="en-US" b="1" dirty="0"/>
              <a:t>Unchanged             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06370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</a:t>
            </a:r>
            <a:r>
              <a:rPr lang="en-US" b="1" dirty="0" smtClean="0">
                <a:solidFill>
                  <a:schemeClr val="accent4"/>
                </a:solidFill>
              </a:rPr>
              <a:t>REACTION INVOLVED IN PHASE 1 </a:t>
            </a:r>
            <a:endParaRPr lang="en-US" b="1" dirty="0">
              <a:solidFill>
                <a:schemeClr val="accent4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b="1" dirty="0"/>
              <a:t>Oxidation reactions  [involve CYP450 enzyme system]</a:t>
            </a:r>
          </a:p>
          <a:p>
            <a:r>
              <a:rPr lang="en-US" b="1" dirty="0"/>
              <a:t>Reduction reactions </a:t>
            </a:r>
          </a:p>
          <a:p>
            <a:r>
              <a:rPr lang="en-US" b="1" dirty="0"/>
              <a:t>Hydrolysis</a:t>
            </a:r>
          </a:p>
          <a:p>
            <a:endParaRPr lang="en-US" dirty="0"/>
          </a:p>
        </p:txBody>
      </p:sp>
      <p:pic>
        <p:nvPicPr>
          <p:cNvPr id="4" name="Content Placeholder 4"/>
          <p:cNvPicPr>
            <a:picLocks noGrp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8739" y="2820473"/>
            <a:ext cx="7869699" cy="3406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385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4"/>
                </a:solidFill>
              </a:rPr>
              <a:t>Cytochrome P450 enzyme system:</a:t>
            </a: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b="1" dirty="0"/>
              <a:t>Cytochrome P450 designated as </a:t>
            </a:r>
            <a:r>
              <a:rPr lang="en-US" b="1" dirty="0" smtClean="0"/>
              <a:t>CYP,</a:t>
            </a:r>
            <a:r>
              <a:rPr lang="en-US" b="1" dirty="0"/>
              <a:t> is a </a:t>
            </a:r>
            <a:r>
              <a:rPr lang="en-US" b="1" u="sng" dirty="0">
                <a:solidFill>
                  <a:schemeClr val="accent1"/>
                </a:solidFill>
              </a:rPr>
              <a:t>superfamily</a:t>
            </a:r>
            <a:r>
              <a:rPr lang="en-US" b="1" dirty="0"/>
              <a:t> of </a:t>
            </a:r>
            <a:r>
              <a:rPr lang="en-US" b="1" dirty="0" err="1"/>
              <a:t>heme</a:t>
            </a:r>
            <a:r>
              <a:rPr lang="en-US" b="1" dirty="0"/>
              <a:t>-containing isozymes that are located in most cells but are primarily found in liver and GIT.</a:t>
            </a:r>
          </a:p>
          <a:p>
            <a:pPr marL="0" indent="0">
              <a:buNone/>
            </a:pPr>
            <a:r>
              <a:rPr lang="en-US" b="1" dirty="0" smtClean="0"/>
              <a:t>Commonly </a:t>
            </a:r>
            <a:r>
              <a:rPr lang="en-US" b="1" dirty="0"/>
              <a:t>in </a:t>
            </a:r>
            <a:r>
              <a:rPr lang="en-US" b="1" dirty="0" smtClean="0"/>
              <a:t>microsomes, </a:t>
            </a:r>
            <a:r>
              <a:rPr lang="en-US" b="1" dirty="0"/>
              <a:t>This is a group of enzymes called </a:t>
            </a:r>
            <a:r>
              <a:rPr lang="en-US" b="1" dirty="0">
                <a:solidFill>
                  <a:schemeClr val="accent1"/>
                </a:solidFill>
              </a:rPr>
              <a:t>microsomal mixed function oxidases</a:t>
            </a:r>
            <a:r>
              <a:rPr lang="en-US" b="1" dirty="0"/>
              <a:t>.</a:t>
            </a:r>
          </a:p>
          <a:p>
            <a:r>
              <a:rPr lang="en-US" b="1" dirty="0"/>
              <a:t> At sub cellular level, they are present in endoplasmic reticulum.</a:t>
            </a:r>
          </a:p>
          <a:p>
            <a:r>
              <a:rPr lang="en-US" b="1" dirty="0"/>
              <a:t> Phase 1 reactions are catalyzed by this enzyme system.</a:t>
            </a:r>
          </a:p>
          <a:p>
            <a:pPr marL="0" indent="0">
              <a:buNone/>
            </a:pPr>
            <a:r>
              <a:rPr lang="en-US" b="1" dirty="0" smtClean="0"/>
              <a:t>P450 </a:t>
            </a:r>
            <a:r>
              <a:rPr lang="en-US" b="1" dirty="0"/>
              <a:t>system is important for the metabolism of many endogenous compounds [ such as steroids, lipids </a:t>
            </a:r>
            <a:r>
              <a:rPr lang="en-US" b="1" dirty="0" err="1"/>
              <a:t>etc</a:t>
            </a:r>
            <a:r>
              <a:rPr lang="en-US" b="1" dirty="0"/>
              <a:t> ]and for the biotransformation of exogenous substances [xenobiotics</a:t>
            </a:r>
            <a:r>
              <a:rPr lang="en-US" b="1" dirty="0" smtClean="0"/>
              <a:t>]</a:t>
            </a:r>
            <a:r>
              <a:rPr lang="en-US" dirty="0" smtClean="0"/>
              <a:t>.</a:t>
            </a:r>
            <a:endParaRPr lang="en-US" b="1" dirty="0"/>
          </a:p>
          <a:p>
            <a:r>
              <a:rPr lang="en-US" b="1" dirty="0" smtClean="0"/>
              <a:t>expressed </a:t>
            </a:r>
            <a:r>
              <a:rPr lang="en-US" b="1" dirty="0"/>
              <a:t>in mammals mainly in the </a:t>
            </a:r>
            <a:r>
              <a:rPr lang="en-US" b="1" dirty="0" err="1" smtClean="0"/>
              <a:t>lIVER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87018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4"/>
                </a:solidFill>
              </a:rPr>
              <a:t>Nomenclature</a:t>
            </a:r>
            <a:r>
              <a:rPr lang="en-US" dirty="0">
                <a:solidFill>
                  <a:schemeClr val="accent4"/>
                </a:solidFill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b="1" dirty="0"/>
              <a:t>Nomenclature of CYP isozymes consists of following components.</a:t>
            </a:r>
          </a:p>
          <a:p>
            <a:pPr marL="457200" indent="-457200">
              <a:buFont typeface="+mj-lt"/>
              <a:buAutoNum type="arabicPeriod"/>
            </a:pPr>
            <a:r>
              <a:rPr lang="en-US" b="1" dirty="0"/>
              <a:t>Family name  (CYP1, CYP2, CYP3…)</a:t>
            </a:r>
          </a:p>
          <a:p>
            <a:pPr marL="457200" indent="-457200">
              <a:buFont typeface="+mj-lt"/>
              <a:buAutoNum type="arabicPeriod"/>
            </a:pPr>
            <a:r>
              <a:rPr lang="en-US" b="1" dirty="0"/>
              <a:t>Sub-family name (represented by capital letter </a:t>
            </a:r>
            <a:r>
              <a:rPr lang="en-US" b="1" dirty="0" err="1"/>
              <a:t>i</a:t>
            </a:r>
            <a:r>
              <a:rPr lang="en-US" b="1" dirty="0"/>
              <a:t>-e A,B,C..)</a:t>
            </a:r>
          </a:p>
          <a:p>
            <a:pPr marL="457200" indent="-457200">
              <a:buFont typeface="+mj-lt"/>
              <a:buAutoNum type="arabicPeriod"/>
            </a:pPr>
            <a:r>
              <a:rPr lang="en-US" b="1" dirty="0"/>
              <a:t>Specific isozyme  (shown by a number </a:t>
            </a:r>
            <a:r>
              <a:rPr lang="en-US" b="1" dirty="0" err="1"/>
              <a:t>i</a:t>
            </a:r>
            <a:r>
              <a:rPr lang="en-US" b="1" dirty="0"/>
              <a:t>-e 1,2,3…)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b="1" dirty="0"/>
              <a:t>Hence in CYP3A4, CYP is superfamily, 3 shows the family, A shows sub family and last Arabic number shows the specific isozyme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76748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4"/>
                </a:solidFill>
                <a:latin typeface="Arial Black" panose="020B0A04020102020204" pitchFamily="34" charset="0"/>
              </a:rPr>
              <a:t>Specificity</a:t>
            </a: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Multiple enzymes are encoded by a number of genes, so there are many different types of P450 isoforms. </a:t>
            </a: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An individual drug may be the substrate of for more than one isozyme. </a:t>
            </a: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Four isozymes are responsible for vast majority of P450 catalyzed reactions. They are  CYP3A4/5, CYP2D6, CYP2C8/9, CYP1A2.</a:t>
            </a: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CYP3A4 are found in intestinal mucosa in considerable amounts and are responsible for first pass metabolism of drugs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-e </a:t>
            </a:r>
            <a:r>
              <a:rPr lang="en-US" b="1" i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Chlorpromazine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[ anti-emetic] and </a:t>
            </a:r>
            <a:r>
              <a:rPr lang="en-US" b="1" i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Clonazepam </a:t>
            </a:r>
            <a:r>
              <a:rPr lang="en-US" b="1" i="1" dirty="0"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en-US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Benzodiazepine)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80216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4"/>
                </a:solidFill>
              </a:rPr>
              <a:t>GENETIC VARIABILITY</a:t>
            </a: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b="1" dirty="0"/>
              <a:t>Variability of CYP450 depends upon individuals and racial groups. This variation may alter drug’s effect or adverse effects.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/>
          </a:p>
          <a:p>
            <a:r>
              <a:rPr lang="en-US" b="1" dirty="0">
                <a:latin typeface="Arial Black" panose="020B0A04020102020204" pitchFamily="34" charset="0"/>
              </a:rPr>
              <a:t>CYP2D6 </a:t>
            </a:r>
            <a:r>
              <a:rPr lang="en-US" b="1" dirty="0"/>
              <a:t>is the enzyme which shows most genetic polymorphism. For example if an individual lacks CYP2D6 he may not take any benefit from </a:t>
            </a:r>
            <a:r>
              <a:rPr lang="en-US" b="1" i="1" dirty="0">
                <a:solidFill>
                  <a:schemeClr val="accent1"/>
                </a:solidFill>
              </a:rPr>
              <a:t>codeine</a:t>
            </a:r>
            <a:r>
              <a:rPr lang="en-US" b="1" dirty="0"/>
              <a:t> [an opioid analgesic] because 2D6 is required for codeine activation.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14216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4"/>
                </a:solidFill>
              </a:rPr>
              <a:t>INDUCERS:</a:t>
            </a: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b="1" u="sng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Xenobiotics 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>
                <a:latin typeface="Candara" panose="020E0502030303020204" pitchFamily="34" charset="0"/>
                <a:cs typeface="Arial" panose="020B0604020202020204" pitchFamily="34" charset="0"/>
              </a:rPr>
              <a:t>{chemicals not naturally produced or expected to be present in body}  may induce the activity of CYP450 enzymes by inducing the expressions of the genes encoding the enzymes or by stabilizing the enzymes.</a:t>
            </a:r>
          </a:p>
          <a:p>
            <a:r>
              <a:rPr lang="en-US" b="1" dirty="0">
                <a:latin typeface="Candara" panose="020E0502030303020204" pitchFamily="34" charset="0"/>
                <a:cs typeface="Arial" panose="020B0604020202020204" pitchFamily="34" charset="0"/>
              </a:rPr>
              <a:t>Such drugs can cause pharmacokinetic drug interactions by increasing the metabolism of substrates of these enzymes.</a:t>
            </a:r>
          </a:p>
          <a:p>
            <a:pPr marL="0" indent="0">
              <a:buNone/>
            </a:pPr>
            <a:endParaRPr lang="en-US" b="1" dirty="0">
              <a:latin typeface="Candara" panose="020E0502030303020204" pitchFamily="34" charset="0"/>
              <a:cs typeface="Arial" panose="020B0604020202020204" pitchFamily="34" charset="0"/>
            </a:endParaRPr>
          </a:p>
          <a:p>
            <a:r>
              <a:rPr lang="en-US" b="1" dirty="0">
                <a:latin typeface="Candara" panose="020E0502030303020204" pitchFamily="34" charset="0"/>
                <a:cs typeface="Arial" panose="020B0604020202020204" pitchFamily="34" charset="0"/>
              </a:rPr>
              <a:t>For example </a:t>
            </a:r>
            <a:r>
              <a:rPr lang="en-US" sz="2400" b="1" i="1" dirty="0">
                <a:solidFill>
                  <a:schemeClr val="accent1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Phenobarbital</a:t>
            </a:r>
            <a:r>
              <a:rPr lang="en-US" b="1" dirty="0">
                <a:latin typeface="Candara" panose="020E0502030303020204" pitchFamily="34" charset="0"/>
                <a:cs typeface="Arial" panose="020B0604020202020204" pitchFamily="34" charset="0"/>
              </a:rPr>
              <a:t> [barbiturate], </a:t>
            </a:r>
            <a:r>
              <a:rPr lang="en-US" sz="2400" b="1" i="1" dirty="0">
                <a:solidFill>
                  <a:schemeClr val="accent1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Rifampin</a:t>
            </a:r>
            <a:r>
              <a:rPr lang="en-US" b="1" dirty="0">
                <a:latin typeface="Candara" panose="020E0502030303020204" pitchFamily="34" charset="0"/>
                <a:cs typeface="Arial" panose="020B0604020202020204" pitchFamily="34" charset="0"/>
              </a:rPr>
              <a:t> [anti-tuberculosis], and </a:t>
            </a:r>
            <a:r>
              <a:rPr lang="en-US" sz="2400" b="1" i="1" dirty="0">
                <a:solidFill>
                  <a:schemeClr val="accent1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Carbamazepin</a:t>
            </a:r>
            <a:r>
              <a:rPr lang="en-US" b="1" dirty="0">
                <a:solidFill>
                  <a:schemeClr val="accent1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e</a:t>
            </a:r>
            <a:r>
              <a:rPr lang="en-US" b="1" dirty="0">
                <a:latin typeface="Candara" panose="020E0502030303020204" pitchFamily="34" charset="0"/>
                <a:cs typeface="Arial" panose="020B0604020202020204" pitchFamily="34" charset="0"/>
              </a:rPr>
              <a:t> [anti epilepsy]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80928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b="1" dirty="0"/>
              <a:t>Consequences of increased drug metabolism due to induction of enzymes can result into:</a:t>
            </a:r>
          </a:p>
          <a:p>
            <a:pPr marL="0" indent="0">
              <a:buNone/>
            </a:pPr>
            <a:endParaRPr lang="en-US" b="1" dirty="0"/>
          </a:p>
          <a:p>
            <a:pPr marL="457200" indent="-457200">
              <a:buFont typeface="+mj-lt"/>
              <a:buAutoNum type="arabicPeriod"/>
            </a:pPr>
            <a:r>
              <a:rPr lang="en-US" b="1" dirty="0"/>
              <a:t>Decreased plasma drug concentration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b="1" dirty="0"/>
              <a:t>Decreased drug activity (if metabolite is inactive)</a:t>
            </a:r>
          </a:p>
          <a:p>
            <a:pPr marL="457200" indent="-457200">
              <a:buFont typeface="+mj-lt"/>
              <a:buAutoNum type="arabicPeriod"/>
            </a:pPr>
            <a:r>
              <a:rPr lang="en-US" b="1" dirty="0"/>
              <a:t>Increased drug activity (if metabolite is active)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81756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>
                <a:solidFill>
                  <a:schemeClr val="accent4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CONTENTS</a:t>
            </a: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BIOTRANSFORMATION</a:t>
            </a:r>
          </a:p>
          <a:p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SITES OF METABOLISM</a:t>
            </a:r>
          </a:p>
          <a:p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KINETICS OF METABOLISM</a:t>
            </a:r>
          </a:p>
          <a:p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TYPES OF METABOLIC 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REACTIONS</a:t>
            </a: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REVERSAL OF ORDER OF PHASES</a:t>
            </a:r>
            <a:endParaRPr lang="en-US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1244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4"/>
                </a:solidFill>
              </a:rPr>
              <a:t>Inhibitors</a:t>
            </a:r>
            <a:r>
              <a:rPr lang="en-US" b="1" dirty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dirty="0"/>
              <a:t>Inhibition is also an important source of drug interactions leading to serious ADRs.</a:t>
            </a:r>
          </a:p>
          <a:p>
            <a:pPr marL="0" indent="0">
              <a:buNone/>
            </a:pPr>
            <a:endParaRPr lang="en-US" b="1" dirty="0"/>
          </a:p>
          <a:p>
            <a:r>
              <a:rPr lang="en-US" b="1" dirty="0"/>
              <a:t>For example a number of drugs have been shown to inhibit one or more CYP dependent biotransformation pathways of </a:t>
            </a:r>
            <a:r>
              <a:rPr lang="en-US" b="1" i="1" dirty="0">
                <a:solidFill>
                  <a:schemeClr val="accent1"/>
                </a:solidFill>
              </a:rPr>
              <a:t>WARFARIN</a:t>
            </a:r>
            <a:r>
              <a:rPr lang="en-US" b="1" dirty="0"/>
              <a:t> (anti-coagulant).</a:t>
            </a:r>
          </a:p>
          <a:p>
            <a:pPr marL="0" indent="0">
              <a:buNone/>
            </a:pPr>
            <a:endParaRPr lang="en-US" b="1" dirty="0"/>
          </a:p>
          <a:p>
            <a:r>
              <a:rPr lang="en-US" b="1" dirty="0"/>
              <a:t>It  results in increased concentration of </a:t>
            </a:r>
            <a:r>
              <a:rPr lang="en-US" b="1" i="1" dirty="0">
                <a:solidFill>
                  <a:schemeClr val="accent1"/>
                </a:solidFill>
              </a:rPr>
              <a:t>WARFARIN</a:t>
            </a:r>
            <a:r>
              <a:rPr lang="en-US" b="1" dirty="0"/>
              <a:t> and hence greater inhibition of coagulation which an can be the reason of hemorrhage and other bleeding reactions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50347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4"/>
                </a:solidFill>
              </a:rPr>
              <a:t>Important inducers and inhibitors</a:t>
            </a:r>
            <a:endParaRPr lang="en-US" dirty="0">
              <a:solidFill>
                <a:schemeClr val="accent4"/>
              </a:solidFill>
            </a:endParaRPr>
          </a:p>
        </p:txBody>
      </p:sp>
      <p:pic>
        <p:nvPicPr>
          <p:cNvPr id="4" name="table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2651461" y="2381198"/>
            <a:ext cx="6889077" cy="3395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7278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4"/>
                </a:solidFill>
              </a:rPr>
              <a:t>PHASE 2 REACTIONS</a:t>
            </a: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b="1" dirty="0"/>
              <a:t>It involves </a:t>
            </a:r>
            <a:r>
              <a:rPr lang="en-US" b="1" dirty="0">
                <a:solidFill>
                  <a:schemeClr val="accent1"/>
                </a:solidFill>
              </a:rPr>
              <a:t>CONJUGATION</a:t>
            </a:r>
            <a:r>
              <a:rPr lang="en-US" b="1" dirty="0"/>
              <a:t> reactions.</a:t>
            </a:r>
          </a:p>
          <a:p>
            <a:r>
              <a:rPr lang="en-US" b="1" dirty="0"/>
              <a:t>If metabolites from phase 1 reactions are sufficiently polar, they can be excreted by kidneys. However many phase 1 metabolites are too lipophilic to be excreted</a:t>
            </a:r>
          </a:p>
          <a:p>
            <a:r>
              <a:rPr lang="en-US" b="1" dirty="0"/>
              <a:t>So conjugation reactions with endogenous substances result into polarity of molecule .</a:t>
            </a:r>
          </a:p>
          <a:p>
            <a:r>
              <a:rPr lang="en-US" b="1" dirty="0"/>
              <a:t>Phase 2 metabolites are usually inactive except few ,for example </a:t>
            </a:r>
            <a:r>
              <a:rPr lang="en-US" b="1" i="1" dirty="0">
                <a:solidFill>
                  <a:schemeClr val="accent1"/>
                </a:solidFill>
              </a:rPr>
              <a:t>morphine-6-glucuronide </a:t>
            </a:r>
            <a:r>
              <a:rPr lang="en-US" b="1" dirty="0"/>
              <a:t> is more potent than </a:t>
            </a:r>
            <a:r>
              <a:rPr lang="en-US" b="1" i="1" dirty="0">
                <a:solidFill>
                  <a:schemeClr val="accent1"/>
                </a:solidFill>
              </a:rPr>
              <a:t>Morphine.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4671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400" b="1" dirty="0"/>
              <a:t>Phase 2 reactions include</a:t>
            </a:r>
            <a:r>
              <a:rPr lang="en-US" sz="1800" b="1" dirty="0"/>
              <a:t>:</a:t>
            </a:r>
          </a:p>
          <a:p>
            <a:pPr marL="0" indent="0">
              <a:buNone/>
            </a:pPr>
            <a:endParaRPr lang="en-US" sz="1800" b="1" dirty="0"/>
          </a:p>
          <a:p>
            <a:pPr>
              <a:buFont typeface="Wingdings" panose="05000000000000000000" pitchFamily="2" charset="2"/>
              <a:buChar char="v"/>
            </a:pPr>
            <a:r>
              <a:rPr lang="en-US" b="1" dirty="0" err="1"/>
              <a:t>Glucuronidation</a:t>
            </a:r>
            <a:endParaRPr lang="en-US" b="1" dirty="0"/>
          </a:p>
          <a:p>
            <a:pPr>
              <a:buFont typeface="Wingdings" panose="05000000000000000000" pitchFamily="2" charset="2"/>
              <a:buChar char="v"/>
            </a:pPr>
            <a:r>
              <a:rPr lang="en-US" b="1" dirty="0" err="1"/>
              <a:t>Sulfation</a:t>
            </a:r>
            <a:r>
              <a:rPr lang="en-US" b="1" dirty="0"/>
              <a:t>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b="1" dirty="0"/>
              <a:t>Amino acid conjugation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b="1" dirty="0"/>
              <a:t>Glutathione conjugation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b="1" dirty="0"/>
              <a:t> Methylation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b="1" dirty="0"/>
              <a:t>Acetylation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96531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4"/>
                </a:solidFill>
              </a:rPr>
              <a:t>Reversal of order of phases</a:t>
            </a: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 </a:t>
            </a:r>
            <a:r>
              <a:rPr lang="en-US" b="1" dirty="0"/>
              <a:t>Most drugs undergo phase 1 reactions  and then phase 2 reactions respectively, but this is not always necessary to follow this sequence. </a:t>
            </a:r>
          </a:p>
          <a:p>
            <a:pPr marL="0" indent="0">
              <a:buNone/>
            </a:pPr>
            <a:endParaRPr lang="en-US" b="1" dirty="0"/>
          </a:p>
          <a:p>
            <a:r>
              <a:rPr lang="en-US" b="1" dirty="0"/>
              <a:t>Some drugs may enter phase 2 and then undergo phase 1 reactions. This is called reversal of phases.</a:t>
            </a:r>
          </a:p>
          <a:p>
            <a:pPr marL="0" indent="0">
              <a:buNone/>
            </a:pPr>
            <a:endParaRPr lang="en-US" b="1" dirty="0"/>
          </a:p>
          <a:p>
            <a:r>
              <a:rPr lang="en-US" b="1" dirty="0"/>
              <a:t>For example </a:t>
            </a:r>
            <a:r>
              <a:rPr lang="en-US" b="1" i="1" dirty="0">
                <a:solidFill>
                  <a:schemeClr val="accent1"/>
                </a:solidFill>
              </a:rPr>
              <a:t>Isoniazid</a:t>
            </a:r>
            <a:r>
              <a:rPr lang="en-US" b="1" dirty="0"/>
              <a:t> is first acetylated and then hydrolyzed to </a:t>
            </a:r>
            <a:r>
              <a:rPr lang="en-US" b="1" dirty="0" err="1"/>
              <a:t>isonicotinic</a:t>
            </a:r>
            <a:r>
              <a:rPr lang="en-US" b="1" dirty="0"/>
              <a:t> acid.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53571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5"/>
          <p:cNvPicPr>
            <a:picLocks noGrp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4142" y="2044526"/>
            <a:ext cx="7803715" cy="2768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904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4"/>
                </a:solidFill>
                <a:latin typeface="Arial Black" panose="020B0A04020102020204" pitchFamily="34" charset="0"/>
              </a:rPr>
              <a:t>Biotransformation</a:t>
            </a: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algn="just"/>
            <a:endParaRPr lang="en-US" b="1" dirty="0" smtClean="0">
              <a:latin typeface="Arial Black" panose="020B0A04020102020204" pitchFamily="34" charset="0"/>
            </a:endParaRPr>
          </a:p>
          <a:p>
            <a:pPr algn="just"/>
            <a:endParaRPr lang="en-US" b="1" dirty="0">
              <a:latin typeface="Arial Black" panose="020B0A04020102020204" pitchFamily="34" charset="0"/>
            </a:endParaRPr>
          </a:p>
          <a:p>
            <a:pPr algn="just"/>
            <a:r>
              <a:rPr lang="en-US" b="1" dirty="0" smtClean="0">
                <a:latin typeface="Arial Black" panose="020B0A04020102020204" pitchFamily="34" charset="0"/>
              </a:rPr>
              <a:t>Biotransformation </a:t>
            </a:r>
            <a:r>
              <a:rPr lang="en-US" b="1" dirty="0">
                <a:latin typeface="Arial Black" panose="020B0A04020102020204" pitchFamily="34" charset="0"/>
              </a:rPr>
              <a:t>is the process by which a drug/substance changes from one chemical to another by a chemical reaction within the body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47203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>
                <a:solidFill>
                  <a:schemeClr val="accent4"/>
                </a:solidFill>
              </a:rPr>
              <a:t>Metabolism</a:t>
            </a:r>
            <a:endParaRPr lang="en-US" sz="4800" b="1" dirty="0">
              <a:solidFill>
                <a:schemeClr val="accent4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sz="2500" b="1" dirty="0">
                <a:latin typeface="Arial Black" panose="020B0A04020102020204" pitchFamily="34" charset="0"/>
              </a:rPr>
              <a:t>Metabolic breakdown of drugs by living organisms usually through specialized enzymatic system is called metabolism</a:t>
            </a:r>
            <a:r>
              <a:rPr lang="en-US" sz="2500" b="1" dirty="0" smtClean="0">
                <a:latin typeface="Arial Black" panose="020B0A04020102020204" pitchFamily="34" charset="0"/>
              </a:rPr>
              <a:t>.</a:t>
            </a:r>
          </a:p>
          <a:p>
            <a:r>
              <a:rPr lang="en-US" sz="4400" b="1" dirty="0">
                <a:solidFill>
                  <a:schemeClr val="accent3"/>
                </a:solidFill>
              </a:rPr>
              <a:t>site for metabolism</a:t>
            </a:r>
            <a:endParaRPr lang="en-US" sz="4400" b="1" dirty="0" smtClean="0">
              <a:solidFill>
                <a:schemeClr val="accent3"/>
              </a:solidFill>
              <a:latin typeface="Arial Black" panose="020B0A04020102020204" pitchFamily="34" charset="0"/>
            </a:endParaRPr>
          </a:p>
          <a:p>
            <a:pPr marL="914400" lvl="2" indent="0">
              <a:buNone/>
            </a:pPr>
            <a:r>
              <a:rPr lang="en-US" sz="2500" b="1" dirty="0">
                <a:solidFill>
                  <a:schemeClr val="accent1"/>
                </a:solidFill>
              </a:rPr>
              <a:t>Liver</a:t>
            </a:r>
            <a:r>
              <a:rPr lang="en-US" sz="2500" dirty="0"/>
              <a:t> </a:t>
            </a:r>
            <a:r>
              <a:rPr lang="en-US" sz="2500" b="1" dirty="0"/>
              <a:t>is the main site for metabolism of drugs but each and every tissue of body can take place in metabolism</a:t>
            </a:r>
          </a:p>
          <a:p>
            <a:pPr marL="0" indent="0">
              <a:buNone/>
            </a:pPr>
            <a:r>
              <a:rPr lang="en-US" sz="2500" b="1" dirty="0"/>
              <a:t>  Sites other than liver are  </a:t>
            </a:r>
          </a:p>
          <a:p>
            <a:r>
              <a:rPr lang="en-US" sz="2500" b="1" dirty="0"/>
              <a:t> Kidneys  </a:t>
            </a:r>
          </a:p>
          <a:p>
            <a:r>
              <a:rPr lang="en-US" sz="2500" dirty="0"/>
              <a:t> </a:t>
            </a:r>
            <a:r>
              <a:rPr lang="en-US" sz="2500" b="1" dirty="0"/>
              <a:t>Gastrointestinal tract</a:t>
            </a:r>
          </a:p>
          <a:p>
            <a:r>
              <a:rPr lang="en-US" sz="2500" b="1" dirty="0"/>
              <a:t> Skin </a:t>
            </a:r>
          </a:p>
          <a:p>
            <a:r>
              <a:rPr lang="en-US" sz="2500" b="1" dirty="0"/>
              <a:t> Lungs </a:t>
            </a:r>
          </a:p>
          <a:p>
            <a:endParaRPr lang="en-US" b="1" dirty="0">
              <a:latin typeface="Arial Black" panose="020B0A04020102020204" pitchFamily="34" charset="0"/>
            </a:endParaRPr>
          </a:p>
          <a:p>
            <a:pPr marL="0" indent="0">
              <a:buNone/>
            </a:pPr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90686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4"/>
                </a:solidFill>
              </a:rPr>
              <a:t>Kinetics of metabolism</a:t>
            </a: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Font typeface="+mj-lt"/>
              <a:buAutoNum type="arabicPeriod"/>
            </a:pPr>
            <a:r>
              <a:rPr lang="en-US" b="1" dirty="0"/>
              <a:t>First order kinetics</a:t>
            </a:r>
          </a:p>
          <a:p>
            <a:pPr>
              <a:buFont typeface="+mj-lt"/>
              <a:buAutoNum type="arabicPeriod"/>
            </a:pPr>
            <a:r>
              <a:rPr lang="en-US" b="1" dirty="0"/>
              <a:t>Zero  order kinetics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b="1" dirty="0">
                <a:solidFill>
                  <a:schemeClr val="accent4"/>
                </a:solidFill>
              </a:rPr>
              <a:t>First order </a:t>
            </a:r>
            <a:r>
              <a:rPr lang="en-US" b="1" dirty="0" smtClean="0">
                <a:solidFill>
                  <a:schemeClr val="accent4"/>
                </a:solidFill>
              </a:rPr>
              <a:t>kinetics</a:t>
            </a:r>
          </a:p>
          <a:p>
            <a:pPr marL="0" indent="0">
              <a:buNone/>
            </a:pPr>
            <a:r>
              <a:rPr lang="en-US" b="1" dirty="0" smtClean="0"/>
              <a:t>First </a:t>
            </a:r>
            <a:r>
              <a:rPr lang="en-US" b="1" dirty="0"/>
              <a:t>order kinetics are those in which drug transformation is catalyzed by enzymes and most of them obey  Michaelis-Menten </a:t>
            </a:r>
            <a:r>
              <a:rPr lang="en-US" b="1" dirty="0" smtClean="0"/>
              <a:t>kinetics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28505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361235" y="360939"/>
            <a:ext cx="10882647" cy="248640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613787" y="3233710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/>
              <a:t>v= rate of metabolism</a:t>
            </a:r>
          </a:p>
          <a:p>
            <a:r>
              <a:rPr lang="en-US" b="1" dirty="0"/>
              <a:t>Vmax= maximum rate</a:t>
            </a:r>
          </a:p>
          <a:p>
            <a:r>
              <a:rPr lang="en-US" b="1" dirty="0"/>
              <a:t>Km= Michaelis-Menten constant</a:t>
            </a:r>
          </a:p>
          <a:p>
            <a:r>
              <a:rPr lang="en-US" b="1" dirty="0"/>
              <a:t>[S]= Concentration of drug</a:t>
            </a:r>
          </a:p>
          <a:p>
            <a:r>
              <a:rPr lang="en-US" b="1" dirty="0"/>
              <a:t>                               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b="1" dirty="0"/>
              <a:t> First order kinetics are </a:t>
            </a:r>
            <a:r>
              <a:rPr lang="en-US" b="1" dirty="0">
                <a:solidFill>
                  <a:schemeClr val="accent1"/>
                </a:solidFill>
                <a:latin typeface="Arial Black" panose="020B0A04020102020204" pitchFamily="34" charset="0"/>
              </a:rPr>
              <a:t>concentration</a:t>
            </a:r>
            <a:r>
              <a:rPr lang="en-US" b="1" dirty="0">
                <a:latin typeface="Arial Black" panose="020B0A04020102020204" pitchFamily="34" charset="0"/>
              </a:rPr>
              <a:t> </a:t>
            </a:r>
            <a:r>
              <a:rPr lang="en-US" b="1" dirty="0"/>
              <a:t>dependent.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b="1" dirty="0"/>
              <a:t> A constant </a:t>
            </a:r>
            <a:r>
              <a:rPr lang="en-US" b="1" dirty="0">
                <a:solidFill>
                  <a:schemeClr val="accent1"/>
                </a:solidFill>
                <a:latin typeface="Arial Black" panose="020B0A04020102020204" pitchFamily="34" charset="0"/>
              </a:rPr>
              <a:t>fraction</a:t>
            </a:r>
            <a:r>
              <a:rPr lang="en-US" b="1" dirty="0"/>
              <a:t> of drug is eliminated per unit time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40372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b="1" dirty="0"/>
              <a:t>It shows that drug metabolism and elimination is directly proportional to concentration of free drug.</a:t>
            </a:r>
          </a:p>
          <a:p>
            <a:pPr marL="0" indent="0">
              <a:buNone/>
            </a:pPr>
            <a:endParaRPr lang="en-US" b="1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b="1" dirty="0"/>
              <a:t> First order kinetics is called </a:t>
            </a:r>
            <a:r>
              <a:rPr lang="en-US" b="1" dirty="0">
                <a:solidFill>
                  <a:schemeClr val="accent1"/>
                </a:solidFill>
                <a:latin typeface="Arial Black" panose="020B0A04020102020204" pitchFamily="34" charset="0"/>
              </a:rPr>
              <a:t>linear</a:t>
            </a:r>
            <a:r>
              <a:rPr lang="en-US" b="1" dirty="0">
                <a:solidFill>
                  <a:schemeClr val="accent1"/>
                </a:solidFill>
              </a:rPr>
              <a:t> </a:t>
            </a:r>
            <a:r>
              <a:rPr lang="en-US" b="1" dirty="0"/>
              <a:t>kinetics. Mostly elimination reactions follow first order kinetics</a:t>
            </a:r>
            <a:r>
              <a:rPr lang="en-US" b="1" dirty="0" smtClean="0"/>
              <a:t>.</a:t>
            </a:r>
          </a:p>
          <a:p>
            <a:r>
              <a:rPr lang="en-US" b="1" dirty="0">
                <a:latin typeface="Arial Black" panose="020B0A04020102020204" pitchFamily="34" charset="0"/>
              </a:rPr>
              <a:t>Aspirin , phenytoin and ethanol </a:t>
            </a:r>
            <a:r>
              <a:rPr lang="en-US" b="1" dirty="0"/>
              <a:t>follow zero order kinetics for elimination because of high doses.</a:t>
            </a:r>
          </a:p>
          <a:p>
            <a:pPr marL="0" indent="0">
              <a:buNone/>
            </a:pPr>
            <a:endParaRPr lang="en-US" b="1" dirty="0"/>
          </a:p>
          <a:p>
            <a:r>
              <a:rPr lang="en-US" b="1" dirty="0"/>
              <a:t>Zero order kinetics is known as </a:t>
            </a:r>
            <a:r>
              <a:rPr lang="en-US" b="1" dirty="0">
                <a:solidFill>
                  <a:schemeClr val="accent1"/>
                </a:solidFill>
              </a:rPr>
              <a:t>non-linear </a:t>
            </a:r>
            <a:r>
              <a:rPr lang="en-US" b="1" dirty="0"/>
              <a:t>kinetics.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80169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4"/>
                </a:solidFill>
                <a:latin typeface="Arial Black" panose="020B0A04020102020204" pitchFamily="34" charset="0"/>
              </a:rPr>
              <a:t>Zero order kinetics</a:t>
            </a: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Zero order kinetics do not depend upon concentration. They are dependent upon time. When doses are very large as compared to Km, then Km can be ignored and Michaelis-Menten equation becomes</a:t>
            </a:r>
          </a:p>
          <a:p>
            <a:pPr marL="0" indent="0">
              <a:buNone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               </a:t>
            </a:r>
          </a:p>
          <a:p>
            <a:pPr marL="0" indent="0">
              <a:buNone/>
            </a:pPr>
            <a:r>
              <a:rPr lang="en-US" b="1" dirty="0"/>
              <a:t>                                </a:t>
            </a:r>
            <a:r>
              <a:rPr lang="en-US" b="1" dirty="0">
                <a:latin typeface="Arial Black" panose="020B0A04020102020204" pitchFamily="34" charset="0"/>
              </a:rPr>
              <a:t>v= Vmax[S]/[S]</a:t>
            </a:r>
          </a:p>
          <a:p>
            <a:pPr marL="0" indent="0">
              <a:buNone/>
            </a:pPr>
            <a:r>
              <a:rPr lang="en-US" b="1" dirty="0">
                <a:latin typeface="Arial Black" panose="020B0A04020102020204" pitchFamily="34" charset="0"/>
              </a:rPr>
              <a:t>                                v= Vmax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So there is no involvement of concentration. A constant amount of drug is metabolized in constant time.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75242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V="1">
            <a:off x="913775" y="566670"/>
            <a:ext cx="10364451" cy="51847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52314" cy="6731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069591"/>
      </p:ext>
    </p:extLst>
  </p:cSld>
  <p:clrMapOvr>
    <a:masterClrMapping/>
  </p:clrMapOvr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TM04033925[[fn=Droplet]]</Template>
  <TotalTime>80</TotalTime>
  <Words>1078</Words>
  <Application>Microsoft Office PowerPoint</Application>
  <PresentationFormat>Widescreen</PresentationFormat>
  <Paragraphs>132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3" baseType="lpstr">
      <vt:lpstr>Aharoni</vt:lpstr>
      <vt:lpstr>Arial</vt:lpstr>
      <vt:lpstr>Arial Black</vt:lpstr>
      <vt:lpstr>Calibri</vt:lpstr>
      <vt:lpstr>Candara</vt:lpstr>
      <vt:lpstr>Tw Cen MT</vt:lpstr>
      <vt:lpstr>Wingdings</vt:lpstr>
      <vt:lpstr>Droplet</vt:lpstr>
      <vt:lpstr>Biotransformation</vt:lpstr>
      <vt:lpstr>CONTENTS</vt:lpstr>
      <vt:lpstr>Biotransformation</vt:lpstr>
      <vt:lpstr>Metabolism</vt:lpstr>
      <vt:lpstr>Kinetics of metabolism</vt:lpstr>
      <vt:lpstr>PowerPoint Presentation</vt:lpstr>
      <vt:lpstr>PowerPoint Presentation</vt:lpstr>
      <vt:lpstr>Zero order kinetics</vt:lpstr>
      <vt:lpstr>PowerPoint Presentation</vt:lpstr>
      <vt:lpstr>Why do drugs need to be biotransformed</vt:lpstr>
      <vt:lpstr>Types of metabolic reactions</vt:lpstr>
      <vt:lpstr>PowerPoint Presentation</vt:lpstr>
      <vt:lpstr>   REACTION INVOLVED IN PHASE 1 </vt:lpstr>
      <vt:lpstr>Cytochrome P450 enzyme system:</vt:lpstr>
      <vt:lpstr>Nomenclature </vt:lpstr>
      <vt:lpstr>Specificity</vt:lpstr>
      <vt:lpstr>GENETIC VARIABILITY</vt:lpstr>
      <vt:lpstr>INDUCERS:</vt:lpstr>
      <vt:lpstr>PowerPoint Presentation</vt:lpstr>
      <vt:lpstr>Inhibitors </vt:lpstr>
      <vt:lpstr>Important inducers and inhibitors</vt:lpstr>
      <vt:lpstr>PHASE 2 REACTIONS</vt:lpstr>
      <vt:lpstr>PowerPoint Presentation</vt:lpstr>
      <vt:lpstr>Reversal of order of phases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Biotransformation</dc:title>
  <dc:creator>Rana Irumghan</dc:creator>
  <cp:lastModifiedBy>Rana Irumghan</cp:lastModifiedBy>
  <cp:revision>9</cp:revision>
  <dcterms:created xsi:type="dcterms:W3CDTF">2020-03-24T18:48:56Z</dcterms:created>
  <dcterms:modified xsi:type="dcterms:W3CDTF">2020-03-24T20:09:51Z</dcterms:modified>
</cp:coreProperties>
</file>