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4" r:id="rId1"/>
  </p:sldMasterIdLst>
  <p:sldIdLst>
    <p:sldId id="304" r:id="rId2"/>
    <p:sldId id="257" r:id="rId3"/>
    <p:sldId id="259" r:id="rId4"/>
    <p:sldId id="260" r:id="rId5"/>
    <p:sldId id="286" r:id="rId6"/>
    <p:sldId id="287" r:id="rId7"/>
    <p:sldId id="288" r:id="rId8"/>
    <p:sldId id="289" r:id="rId9"/>
    <p:sldId id="265" r:id="rId10"/>
    <p:sldId id="290" r:id="rId11"/>
    <p:sldId id="298" r:id="rId12"/>
    <p:sldId id="297" r:id="rId13"/>
    <p:sldId id="301" r:id="rId14"/>
    <p:sldId id="264" r:id="rId15"/>
    <p:sldId id="275" r:id="rId16"/>
    <p:sldId id="277" r:id="rId17"/>
    <p:sldId id="303" r:id="rId18"/>
    <p:sldId id="278" r:id="rId19"/>
    <p:sldId id="282" r:id="rId20"/>
    <p:sldId id="283" r:id="rId21"/>
    <p:sldId id="266" r:id="rId22"/>
    <p:sldId id="267" r:id="rId23"/>
    <p:sldId id="306" r:id="rId24"/>
    <p:sldId id="268" r:id="rId25"/>
    <p:sldId id="269" r:id="rId26"/>
    <p:sldId id="335" r:id="rId27"/>
    <p:sldId id="340" r:id="rId28"/>
    <p:sldId id="337" r:id="rId29"/>
    <p:sldId id="336" r:id="rId30"/>
    <p:sldId id="270" r:id="rId31"/>
    <p:sldId id="341" r:id="rId32"/>
    <p:sldId id="271" r:id="rId33"/>
    <p:sldId id="272" r:id="rId34"/>
    <p:sldId id="342" r:id="rId35"/>
    <p:sldId id="345" r:id="rId36"/>
    <p:sldId id="343" r:id="rId37"/>
    <p:sldId id="344" r:id="rId38"/>
    <p:sldId id="347" r:id="rId39"/>
    <p:sldId id="346" r:id="rId40"/>
    <p:sldId id="273" r:id="rId41"/>
    <p:sldId id="348" r:id="rId42"/>
    <p:sldId id="349" r:id="rId43"/>
    <p:sldId id="274" r:id="rId44"/>
    <p:sldId id="276" r:id="rId45"/>
    <p:sldId id="302" r:id="rId4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AEA167-5FD7-41EB-87C8-6C1701581AA2}" v="892" dt="2019-10-19T17:36:15.794"/>
    <p1510:client id="{735007FE-9F6C-407A-B50F-F03D3C522705}" v="25" dt="2019-10-19T19:04:29.397"/>
    <p1510:client id="{827596FA-43A9-4F6E-9F77-15DD2B674A7A}" v="2480" dt="2019-10-20T09:14:36.573"/>
    <p1510:client id="{E3D6DAF0-3B2D-4256-9556-A6744A62B277}" v="627" dt="2019-10-20T10:18:55.3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2" autoAdjust="0"/>
    <p:restoredTop sz="94660"/>
  </p:normalViewPr>
  <p:slideViewPr>
    <p:cSldViewPr snapToGrid="0">
      <p:cViewPr varScale="1">
        <p:scale>
          <a:sx n="73" d="100"/>
          <a:sy n="73" d="100"/>
        </p:scale>
        <p:origin x="41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213F38-B653-4698-A5A4-0281D8C1F46C}" type="doc">
      <dgm:prSet loTypeId="urn:microsoft.com/office/officeart/2005/8/layout/hierarchy1" loCatId="hierarchy" qsTypeId="urn:microsoft.com/office/officeart/2005/8/quickstyle/simple1" qsCatId="simple" csTypeId="urn:microsoft.com/office/officeart/2005/8/colors/accent1_5" csCatId="accent1" phldr="1"/>
      <dgm:spPr/>
      <dgm:t>
        <a:bodyPr/>
        <a:lstStyle/>
        <a:p>
          <a:endParaRPr lang="en-US"/>
        </a:p>
      </dgm:t>
    </dgm:pt>
    <dgm:pt modelId="{15C543BF-8DAE-4A99-AD81-50D6B24671AA}">
      <dgm:prSet custT="1"/>
      <dgm:spPr/>
      <dgm:t>
        <a:bodyPr/>
        <a:lstStyle/>
        <a:p>
          <a:r>
            <a:rPr lang="en-US" sz="2400" b="1" dirty="0">
              <a:latin typeface="Times New Roman"/>
              <a:cs typeface="Times New Roman"/>
            </a:rPr>
            <a:t>Molecular size.</a:t>
          </a:r>
          <a:endParaRPr lang="en-US" sz="2400" b="1" i="0" u="none" strike="noStrike" cap="none" baseline="0" noProof="0" dirty="0">
            <a:latin typeface="Times New Roman"/>
            <a:cs typeface="Times New Roman"/>
          </a:endParaRPr>
        </a:p>
      </dgm:t>
    </dgm:pt>
    <dgm:pt modelId="{977CEDAA-2365-4D47-9072-B9FD257AA275}" type="parTrans" cxnId="{63246FCE-4E60-4C03-A51E-2F8303BBA791}">
      <dgm:prSet/>
      <dgm:spPr/>
      <dgm:t>
        <a:bodyPr/>
        <a:lstStyle/>
        <a:p>
          <a:endParaRPr lang="en-US"/>
        </a:p>
      </dgm:t>
    </dgm:pt>
    <dgm:pt modelId="{6BA17761-BA41-4005-B521-E99F8A123000}" type="sibTrans" cxnId="{63246FCE-4E60-4C03-A51E-2F8303BBA791}">
      <dgm:prSet/>
      <dgm:spPr/>
      <dgm:t>
        <a:bodyPr/>
        <a:lstStyle/>
        <a:p>
          <a:endParaRPr lang="en-US"/>
        </a:p>
      </dgm:t>
    </dgm:pt>
    <dgm:pt modelId="{D5B29BF9-15CF-47BA-A692-2409A026DD2B}">
      <dgm:prSet custT="1"/>
      <dgm:spPr/>
      <dgm:t>
        <a:bodyPr/>
        <a:lstStyle/>
        <a:p>
          <a:r>
            <a:rPr lang="en-US" sz="2400" b="1" dirty="0">
              <a:latin typeface="Times New Roman"/>
              <a:cs typeface="Times New Roman"/>
            </a:rPr>
            <a:t>Concentration Gradient.</a:t>
          </a:r>
        </a:p>
      </dgm:t>
    </dgm:pt>
    <dgm:pt modelId="{19CD1224-0D27-47E4-AD13-05E7B4EC0445}" type="parTrans" cxnId="{D4A0E1C7-FF2F-4FD7-8B4A-FCBCAD539051}">
      <dgm:prSet/>
      <dgm:spPr/>
      <dgm:t>
        <a:bodyPr/>
        <a:lstStyle/>
        <a:p>
          <a:endParaRPr lang="en-US"/>
        </a:p>
      </dgm:t>
    </dgm:pt>
    <dgm:pt modelId="{B04E6964-3C12-4D95-AC20-6FB7A335EAAE}" type="sibTrans" cxnId="{D4A0E1C7-FF2F-4FD7-8B4A-FCBCAD539051}">
      <dgm:prSet/>
      <dgm:spPr/>
      <dgm:t>
        <a:bodyPr/>
        <a:lstStyle/>
        <a:p>
          <a:endParaRPr lang="en-US"/>
        </a:p>
      </dgm:t>
    </dgm:pt>
    <dgm:pt modelId="{A8E7700F-E638-4C08-93E9-1B4A227990E1}">
      <dgm:prSet custT="1"/>
      <dgm:spPr/>
      <dgm:t>
        <a:bodyPr/>
        <a:lstStyle/>
        <a:p>
          <a:r>
            <a:rPr lang="en-US" sz="2400" b="1" dirty="0">
              <a:latin typeface="Times New Roman"/>
              <a:cs typeface="Times New Roman"/>
            </a:rPr>
            <a:t>Ionization.</a:t>
          </a:r>
          <a:r>
            <a:rPr lang="en-US" sz="1800" dirty="0">
              <a:latin typeface="Times New Roman"/>
              <a:cs typeface="Times New Roman"/>
            </a:rPr>
            <a:t> </a:t>
          </a:r>
        </a:p>
      </dgm:t>
    </dgm:pt>
    <dgm:pt modelId="{93167A2C-EFEA-4381-B0F0-384EA7426909}" type="parTrans" cxnId="{8F1C93CB-1AE6-40AD-9BB5-2F84D0DBB676}">
      <dgm:prSet/>
      <dgm:spPr/>
      <dgm:t>
        <a:bodyPr/>
        <a:lstStyle/>
        <a:p>
          <a:endParaRPr lang="en-US"/>
        </a:p>
      </dgm:t>
    </dgm:pt>
    <dgm:pt modelId="{D0BEDFC2-E5EF-4F1D-BE9F-E5F4048E52E9}" type="sibTrans" cxnId="{8F1C93CB-1AE6-40AD-9BB5-2F84D0DBB676}">
      <dgm:prSet/>
      <dgm:spPr/>
      <dgm:t>
        <a:bodyPr/>
        <a:lstStyle/>
        <a:p>
          <a:endParaRPr lang="en-US"/>
        </a:p>
      </dgm:t>
    </dgm:pt>
    <dgm:pt modelId="{CF1849B8-A0F4-4A06-84EF-97FAADB08B59}">
      <dgm:prSet custT="1"/>
      <dgm:spPr/>
      <dgm:t>
        <a:bodyPr/>
        <a:lstStyle/>
        <a:p>
          <a:r>
            <a:rPr lang="en-US" sz="2400" b="1" dirty="0">
              <a:latin typeface="Times New Roman"/>
              <a:cs typeface="Times New Roman"/>
            </a:rPr>
            <a:t>Lipid Solubility</a:t>
          </a:r>
          <a:r>
            <a:rPr lang="en-US" sz="1800" dirty="0">
              <a:latin typeface="Times New Roman"/>
              <a:cs typeface="Times New Roman"/>
            </a:rPr>
            <a:t>.</a:t>
          </a:r>
        </a:p>
      </dgm:t>
    </dgm:pt>
    <dgm:pt modelId="{0916BEAA-BBA0-40D3-9019-BF19CA684EAC}" type="parTrans" cxnId="{06C32DAC-75D5-42D2-9F41-7F2493D9C7A9}">
      <dgm:prSet/>
      <dgm:spPr/>
      <dgm:t>
        <a:bodyPr/>
        <a:lstStyle/>
        <a:p>
          <a:endParaRPr lang="en-US"/>
        </a:p>
      </dgm:t>
    </dgm:pt>
    <dgm:pt modelId="{5CAB530B-59A1-4E8A-A6AA-D87702AFBE45}" type="sibTrans" cxnId="{06C32DAC-75D5-42D2-9F41-7F2493D9C7A9}">
      <dgm:prSet/>
      <dgm:spPr/>
      <dgm:t>
        <a:bodyPr/>
        <a:lstStyle/>
        <a:p>
          <a:endParaRPr lang="en-US"/>
        </a:p>
      </dgm:t>
    </dgm:pt>
    <dgm:pt modelId="{8FC0AAD3-70AF-4F53-9650-06D939AA6113}">
      <dgm:prSet phldrT="[Text]"/>
      <dgm:spPr/>
      <dgm:t>
        <a:bodyPr/>
        <a:lstStyle/>
        <a:p>
          <a:r>
            <a:rPr lang="en-US" b="0" i="0" u="none" baseline="0" dirty="0">
              <a:latin typeface="Times New Roman"/>
              <a:cs typeface="Times New Roman"/>
            </a:rPr>
            <a:t>(Peck &amp; Hill, 2014)</a:t>
          </a:r>
        </a:p>
      </dgm:t>
    </dgm:pt>
    <dgm:pt modelId="{B4EE2EE6-F454-4055-8ECC-3F262D8AA999}" type="parTrans" cxnId="{34306F6C-87C4-432C-AB57-EEC54BB6A5F3}">
      <dgm:prSet/>
      <dgm:spPr/>
      <dgm:t>
        <a:bodyPr/>
        <a:lstStyle/>
        <a:p>
          <a:endParaRPr lang="en-GB"/>
        </a:p>
      </dgm:t>
    </dgm:pt>
    <dgm:pt modelId="{06AF5CF4-AAB6-4E8B-AA7D-7A032F5A8D01}" type="sibTrans" cxnId="{34306F6C-87C4-432C-AB57-EEC54BB6A5F3}">
      <dgm:prSet/>
      <dgm:spPr/>
      <dgm:t>
        <a:bodyPr/>
        <a:lstStyle/>
        <a:p>
          <a:endParaRPr lang="en-GB"/>
        </a:p>
      </dgm:t>
    </dgm:pt>
    <dgm:pt modelId="{BEBDB358-6AA2-4A06-9F6F-5DF130FEF6D4}" type="pres">
      <dgm:prSet presAssocID="{DF213F38-B653-4698-A5A4-0281D8C1F46C}" presName="hierChild1" presStyleCnt="0">
        <dgm:presLayoutVars>
          <dgm:chPref val="1"/>
          <dgm:dir/>
          <dgm:animOne val="branch"/>
          <dgm:animLvl val="lvl"/>
          <dgm:resizeHandles/>
        </dgm:presLayoutVars>
      </dgm:prSet>
      <dgm:spPr/>
      <dgm:t>
        <a:bodyPr/>
        <a:lstStyle/>
        <a:p>
          <a:endParaRPr lang="en-US"/>
        </a:p>
      </dgm:t>
    </dgm:pt>
    <dgm:pt modelId="{0ED7F92B-1C7E-406A-9E6D-12D9E7C287E1}" type="pres">
      <dgm:prSet presAssocID="{15C543BF-8DAE-4A99-AD81-50D6B24671AA}" presName="hierRoot1" presStyleCnt="0"/>
      <dgm:spPr/>
      <dgm:t>
        <a:bodyPr/>
        <a:lstStyle/>
        <a:p>
          <a:endParaRPr lang="en-US"/>
        </a:p>
      </dgm:t>
    </dgm:pt>
    <dgm:pt modelId="{10A5D655-9426-4571-85E7-E0A69A2435F6}" type="pres">
      <dgm:prSet presAssocID="{15C543BF-8DAE-4A99-AD81-50D6B24671AA}" presName="composite" presStyleCnt="0"/>
      <dgm:spPr/>
      <dgm:t>
        <a:bodyPr/>
        <a:lstStyle/>
        <a:p>
          <a:endParaRPr lang="en-US"/>
        </a:p>
      </dgm:t>
    </dgm:pt>
    <dgm:pt modelId="{22DE7F3C-FE49-4989-8DD2-C0C51AA91B33}" type="pres">
      <dgm:prSet presAssocID="{15C543BF-8DAE-4A99-AD81-50D6B24671AA}" presName="background" presStyleLbl="node0" presStyleIdx="0" presStyleCnt="5"/>
      <dgm:spPr/>
      <dgm:t>
        <a:bodyPr/>
        <a:lstStyle/>
        <a:p>
          <a:endParaRPr lang="en-US"/>
        </a:p>
      </dgm:t>
    </dgm:pt>
    <dgm:pt modelId="{D6A47D76-E36D-4BAE-B8C2-6A8E5525A2E8}" type="pres">
      <dgm:prSet presAssocID="{15C543BF-8DAE-4A99-AD81-50D6B24671AA}" presName="text" presStyleLbl="fgAcc0" presStyleIdx="0" presStyleCnt="5" custScaleX="197770" custScaleY="215642" custLinFactY="-25260" custLinFactNeighborX="7031" custLinFactNeighborY="-100000">
        <dgm:presLayoutVars>
          <dgm:chPref val="3"/>
        </dgm:presLayoutVars>
      </dgm:prSet>
      <dgm:spPr/>
      <dgm:t>
        <a:bodyPr/>
        <a:lstStyle/>
        <a:p>
          <a:endParaRPr lang="en-US"/>
        </a:p>
      </dgm:t>
    </dgm:pt>
    <dgm:pt modelId="{701B7F9F-BC0F-41B9-A09B-6FEAF2E053FE}" type="pres">
      <dgm:prSet presAssocID="{15C543BF-8DAE-4A99-AD81-50D6B24671AA}" presName="hierChild2" presStyleCnt="0"/>
      <dgm:spPr/>
      <dgm:t>
        <a:bodyPr/>
        <a:lstStyle/>
        <a:p>
          <a:endParaRPr lang="en-US"/>
        </a:p>
      </dgm:t>
    </dgm:pt>
    <dgm:pt modelId="{60A47CC9-7860-4CB2-A0B0-F01F9316F998}" type="pres">
      <dgm:prSet presAssocID="{D5B29BF9-15CF-47BA-A692-2409A026DD2B}" presName="hierRoot1" presStyleCnt="0"/>
      <dgm:spPr/>
      <dgm:t>
        <a:bodyPr/>
        <a:lstStyle/>
        <a:p>
          <a:endParaRPr lang="en-US"/>
        </a:p>
      </dgm:t>
    </dgm:pt>
    <dgm:pt modelId="{5ADC6B29-C377-4CE7-BD4F-EF08EB45B533}" type="pres">
      <dgm:prSet presAssocID="{D5B29BF9-15CF-47BA-A692-2409A026DD2B}" presName="composite" presStyleCnt="0"/>
      <dgm:spPr/>
      <dgm:t>
        <a:bodyPr/>
        <a:lstStyle/>
        <a:p>
          <a:endParaRPr lang="en-US"/>
        </a:p>
      </dgm:t>
    </dgm:pt>
    <dgm:pt modelId="{6E8FB39D-F170-4C4E-8330-5CF820E9F7BE}" type="pres">
      <dgm:prSet presAssocID="{D5B29BF9-15CF-47BA-A692-2409A026DD2B}" presName="background" presStyleLbl="node0" presStyleIdx="1" presStyleCnt="5"/>
      <dgm:spPr/>
      <dgm:t>
        <a:bodyPr/>
        <a:lstStyle/>
        <a:p>
          <a:endParaRPr lang="en-US"/>
        </a:p>
      </dgm:t>
    </dgm:pt>
    <dgm:pt modelId="{C4EB145D-80AE-4019-9AC0-6DEA83EA5906}" type="pres">
      <dgm:prSet presAssocID="{D5B29BF9-15CF-47BA-A692-2409A026DD2B}" presName="text" presStyleLbl="fgAcc0" presStyleIdx="1" presStyleCnt="5" custScaleX="189138" custScaleY="198999" custLinFactNeighborX="22029" custLinFactNeighborY="-20301">
        <dgm:presLayoutVars>
          <dgm:chPref val="3"/>
        </dgm:presLayoutVars>
      </dgm:prSet>
      <dgm:spPr/>
      <dgm:t>
        <a:bodyPr/>
        <a:lstStyle/>
        <a:p>
          <a:endParaRPr lang="en-US"/>
        </a:p>
      </dgm:t>
    </dgm:pt>
    <dgm:pt modelId="{0A11A147-F57B-435A-8669-B0C9D8F9DCE7}" type="pres">
      <dgm:prSet presAssocID="{D5B29BF9-15CF-47BA-A692-2409A026DD2B}" presName="hierChild2" presStyleCnt="0"/>
      <dgm:spPr/>
      <dgm:t>
        <a:bodyPr/>
        <a:lstStyle/>
        <a:p>
          <a:endParaRPr lang="en-US"/>
        </a:p>
      </dgm:t>
    </dgm:pt>
    <dgm:pt modelId="{C64E3A8F-A274-424A-9F8C-68BDE6814EFC}" type="pres">
      <dgm:prSet presAssocID="{A8E7700F-E638-4C08-93E9-1B4A227990E1}" presName="hierRoot1" presStyleCnt="0"/>
      <dgm:spPr/>
      <dgm:t>
        <a:bodyPr/>
        <a:lstStyle/>
        <a:p>
          <a:endParaRPr lang="en-US"/>
        </a:p>
      </dgm:t>
    </dgm:pt>
    <dgm:pt modelId="{75282CBC-2871-41C8-A951-28D2BCF18FD8}" type="pres">
      <dgm:prSet presAssocID="{A8E7700F-E638-4C08-93E9-1B4A227990E1}" presName="composite" presStyleCnt="0"/>
      <dgm:spPr/>
      <dgm:t>
        <a:bodyPr/>
        <a:lstStyle/>
        <a:p>
          <a:endParaRPr lang="en-US"/>
        </a:p>
      </dgm:t>
    </dgm:pt>
    <dgm:pt modelId="{C6375EAE-D3F3-4A3C-8ABC-6D22BD22A119}" type="pres">
      <dgm:prSet presAssocID="{A8E7700F-E638-4C08-93E9-1B4A227990E1}" presName="background" presStyleLbl="node0" presStyleIdx="2" presStyleCnt="5"/>
      <dgm:spPr/>
      <dgm:t>
        <a:bodyPr/>
        <a:lstStyle/>
        <a:p>
          <a:endParaRPr lang="en-US"/>
        </a:p>
      </dgm:t>
    </dgm:pt>
    <dgm:pt modelId="{E48EF9AB-2F9E-43B4-AD60-A80ACFAB2DBE}" type="pres">
      <dgm:prSet presAssocID="{A8E7700F-E638-4C08-93E9-1B4A227990E1}" presName="text" presStyleLbl="fgAcc0" presStyleIdx="2" presStyleCnt="5" custScaleX="179164" custScaleY="205921" custLinFactNeighborX="25721" custLinFactNeighborY="-33264">
        <dgm:presLayoutVars>
          <dgm:chPref val="3"/>
        </dgm:presLayoutVars>
      </dgm:prSet>
      <dgm:spPr/>
      <dgm:t>
        <a:bodyPr/>
        <a:lstStyle/>
        <a:p>
          <a:endParaRPr lang="en-US"/>
        </a:p>
      </dgm:t>
    </dgm:pt>
    <dgm:pt modelId="{848EF983-44AF-4F3E-AFB1-B1226BBCEBC4}" type="pres">
      <dgm:prSet presAssocID="{A8E7700F-E638-4C08-93E9-1B4A227990E1}" presName="hierChild2" presStyleCnt="0"/>
      <dgm:spPr/>
      <dgm:t>
        <a:bodyPr/>
        <a:lstStyle/>
        <a:p>
          <a:endParaRPr lang="en-US"/>
        </a:p>
      </dgm:t>
    </dgm:pt>
    <dgm:pt modelId="{180727D7-47CC-42F8-8F8D-6ED0F1F8D0A0}" type="pres">
      <dgm:prSet presAssocID="{CF1849B8-A0F4-4A06-84EF-97FAADB08B59}" presName="hierRoot1" presStyleCnt="0"/>
      <dgm:spPr/>
      <dgm:t>
        <a:bodyPr/>
        <a:lstStyle/>
        <a:p>
          <a:endParaRPr lang="en-US"/>
        </a:p>
      </dgm:t>
    </dgm:pt>
    <dgm:pt modelId="{8C930012-7FA7-4B69-878A-0B1D3CFE9E5A}" type="pres">
      <dgm:prSet presAssocID="{CF1849B8-A0F4-4A06-84EF-97FAADB08B59}" presName="composite" presStyleCnt="0"/>
      <dgm:spPr/>
      <dgm:t>
        <a:bodyPr/>
        <a:lstStyle/>
        <a:p>
          <a:endParaRPr lang="en-US"/>
        </a:p>
      </dgm:t>
    </dgm:pt>
    <dgm:pt modelId="{C101F60A-08AB-4A7A-8FC5-076FD95AC395}" type="pres">
      <dgm:prSet presAssocID="{CF1849B8-A0F4-4A06-84EF-97FAADB08B59}" presName="background" presStyleLbl="node0" presStyleIdx="3" presStyleCnt="5"/>
      <dgm:spPr/>
      <dgm:t>
        <a:bodyPr/>
        <a:lstStyle/>
        <a:p>
          <a:endParaRPr lang="en-US"/>
        </a:p>
      </dgm:t>
    </dgm:pt>
    <dgm:pt modelId="{5CE8EF93-DD4D-4E83-9536-5FAFAD0EB97F}" type="pres">
      <dgm:prSet presAssocID="{CF1849B8-A0F4-4A06-84EF-97FAADB08B59}" presName="text" presStyleLbl="fgAcc0" presStyleIdx="3" presStyleCnt="5" custScaleX="197682" custScaleY="225415" custLinFactY="-25517" custLinFactNeighborX="27340" custLinFactNeighborY="-100000">
        <dgm:presLayoutVars>
          <dgm:chPref val="3"/>
        </dgm:presLayoutVars>
      </dgm:prSet>
      <dgm:spPr/>
      <dgm:t>
        <a:bodyPr/>
        <a:lstStyle/>
        <a:p>
          <a:endParaRPr lang="en-US"/>
        </a:p>
      </dgm:t>
    </dgm:pt>
    <dgm:pt modelId="{57EBBAA1-71EB-47C9-9C8F-5D6587E3A8EF}" type="pres">
      <dgm:prSet presAssocID="{CF1849B8-A0F4-4A06-84EF-97FAADB08B59}" presName="hierChild2" presStyleCnt="0"/>
      <dgm:spPr/>
      <dgm:t>
        <a:bodyPr/>
        <a:lstStyle/>
        <a:p>
          <a:endParaRPr lang="en-US"/>
        </a:p>
      </dgm:t>
    </dgm:pt>
    <dgm:pt modelId="{770DFC92-20A1-402C-A1FB-61AFCB7C854D}" type="pres">
      <dgm:prSet presAssocID="{8FC0AAD3-70AF-4F53-9650-06D939AA6113}" presName="hierRoot1" presStyleCnt="0"/>
      <dgm:spPr/>
      <dgm:t>
        <a:bodyPr/>
        <a:lstStyle/>
        <a:p>
          <a:endParaRPr lang="en-US"/>
        </a:p>
      </dgm:t>
    </dgm:pt>
    <dgm:pt modelId="{0B42F863-3D30-4358-8D29-0BAA11139012}" type="pres">
      <dgm:prSet presAssocID="{8FC0AAD3-70AF-4F53-9650-06D939AA6113}" presName="composite" presStyleCnt="0"/>
      <dgm:spPr/>
      <dgm:t>
        <a:bodyPr/>
        <a:lstStyle/>
        <a:p>
          <a:endParaRPr lang="en-US"/>
        </a:p>
      </dgm:t>
    </dgm:pt>
    <dgm:pt modelId="{5399C53D-94A0-4946-8DD8-C72373A237C5}" type="pres">
      <dgm:prSet presAssocID="{8FC0AAD3-70AF-4F53-9650-06D939AA6113}" presName="background" presStyleLbl="node0" presStyleIdx="4" presStyleCnt="5"/>
      <dgm:spPr/>
      <dgm:t>
        <a:bodyPr/>
        <a:lstStyle/>
        <a:p>
          <a:endParaRPr lang="en-US"/>
        </a:p>
      </dgm:t>
    </dgm:pt>
    <dgm:pt modelId="{53E64EAD-7064-46E5-AF5A-680416506C14}" type="pres">
      <dgm:prSet presAssocID="{8FC0AAD3-70AF-4F53-9650-06D939AA6113}" presName="text" presStyleLbl="fgAcc0" presStyleIdx="4" presStyleCnt="5" custLinFactY="100000" custLinFactNeighborX="-21747" custLinFactNeighborY="152953">
        <dgm:presLayoutVars>
          <dgm:chPref val="3"/>
        </dgm:presLayoutVars>
      </dgm:prSet>
      <dgm:spPr/>
      <dgm:t>
        <a:bodyPr/>
        <a:lstStyle/>
        <a:p>
          <a:endParaRPr lang="en-US"/>
        </a:p>
      </dgm:t>
    </dgm:pt>
    <dgm:pt modelId="{CEA6E9C9-600E-45C5-A063-D08DA5BC1F17}" type="pres">
      <dgm:prSet presAssocID="{8FC0AAD3-70AF-4F53-9650-06D939AA6113}" presName="hierChild2" presStyleCnt="0"/>
      <dgm:spPr/>
      <dgm:t>
        <a:bodyPr/>
        <a:lstStyle/>
        <a:p>
          <a:endParaRPr lang="en-US"/>
        </a:p>
      </dgm:t>
    </dgm:pt>
  </dgm:ptLst>
  <dgm:cxnLst>
    <dgm:cxn modelId="{38C568AE-D112-4649-AE61-8C256D5A00B2}" type="presOf" srcId="{CF1849B8-A0F4-4A06-84EF-97FAADB08B59}" destId="{5CE8EF93-DD4D-4E83-9536-5FAFAD0EB97F}" srcOrd="0" destOrd="0" presId="urn:microsoft.com/office/officeart/2005/8/layout/hierarchy1"/>
    <dgm:cxn modelId="{34306F6C-87C4-432C-AB57-EEC54BB6A5F3}" srcId="{DF213F38-B653-4698-A5A4-0281D8C1F46C}" destId="{8FC0AAD3-70AF-4F53-9650-06D939AA6113}" srcOrd="4" destOrd="0" parTransId="{B4EE2EE6-F454-4055-8ECC-3F262D8AA999}" sibTransId="{06AF5CF4-AAB6-4E8B-AA7D-7A032F5A8D01}"/>
    <dgm:cxn modelId="{14B86521-4E38-4828-938A-3833A40A3E50}" type="presOf" srcId="{A8E7700F-E638-4C08-93E9-1B4A227990E1}" destId="{E48EF9AB-2F9E-43B4-AD60-A80ACFAB2DBE}" srcOrd="0" destOrd="0" presId="urn:microsoft.com/office/officeart/2005/8/layout/hierarchy1"/>
    <dgm:cxn modelId="{4ED6086B-EAC2-4A36-9C16-C48088FB4657}" type="presOf" srcId="{D5B29BF9-15CF-47BA-A692-2409A026DD2B}" destId="{C4EB145D-80AE-4019-9AC0-6DEA83EA5906}" srcOrd="0" destOrd="0" presId="urn:microsoft.com/office/officeart/2005/8/layout/hierarchy1"/>
    <dgm:cxn modelId="{63246FCE-4E60-4C03-A51E-2F8303BBA791}" srcId="{DF213F38-B653-4698-A5A4-0281D8C1F46C}" destId="{15C543BF-8DAE-4A99-AD81-50D6B24671AA}" srcOrd="0" destOrd="0" parTransId="{977CEDAA-2365-4D47-9072-B9FD257AA275}" sibTransId="{6BA17761-BA41-4005-B521-E99F8A123000}"/>
    <dgm:cxn modelId="{D4A0E1C7-FF2F-4FD7-8B4A-FCBCAD539051}" srcId="{DF213F38-B653-4698-A5A4-0281D8C1F46C}" destId="{D5B29BF9-15CF-47BA-A692-2409A026DD2B}" srcOrd="1" destOrd="0" parTransId="{19CD1224-0D27-47E4-AD13-05E7B4EC0445}" sibTransId="{B04E6964-3C12-4D95-AC20-6FB7A335EAAE}"/>
    <dgm:cxn modelId="{8A824977-0888-4F8F-9561-B3F21A751D56}" type="presOf" srcId="{15C543BF-8DAE-4A99-AD81-50D6B24671AA}" destId="{D6A47D76-E36D-4BAE-B8C2-6A8E5525A2E8}" srcOrd="0" destOrd="0" presId="urn:microsoft.com/office/officeart/2005/8/layout/hierarchy1"/>
    <dgm:cxn modelId="{8F1C93CB-1AE6-40AD-9BB5-2F84D0DBB676}" srcId="{DF213F38-B653-4698-A5A4-0281D8C1F46C}" destId="{A8E7700F-E638-4C08-93E9-1B4A227990E1}" srcOrd="2" destOrd="0" parTransId="{93167A2C-EFEA-4381-B0F0-384EA7426909}" sibTransId="{D0BEDFC2-E5EF-4F1D-BE9F-E5F4048E52E9}"/>
    <dgm:cxn modelId="{06C32DAC-75D5-42D2-9F41-7F2493D9C7A9}" srcId="{DF213F38-B653-4698-A5A4-0281D8C1F46C}" destId="{CF1849B8-A0F4-4A06-84EF-97FAADB08B59}" srcOrd="3" destOrd="0" parTransId="{0916BEAA-BBA0-40D3-9019-BF19CA684EAC}" sibTransId="{5CAB530B-59A1-4E8A-A6AA-D87702AFBE45}"/>
    <dgm:cxn modelId="{A0165DAC-1C4F-4745-89D3-1F5AA1017CB7}" type="presOf" srcId="{8FC0AAD3-70AF-4F53-9650-06D939AA6113}" destId="{53E64EAD-7064-46E5-AF5A-680416506C14}" srcOrd="0" destOrd="0" presId="urn:microsoft.com/office/officeart/2005/8/layout/hierarchy1"/>
    <dgm:cxn modelId="{BDECE752-0768-48BC-A4B1-0CADEB53CC3C}" type="presOf" srcId="{DF213F38-B653-4698-A5A4-0281D8C1F46C}" destId="{BEBDB358-6AA2-4A06-9F6F-5DF130FEF6D4}" srcOrd="0" destOrd="0" presId="urn:microsoft.com/office/officeart/2005/8/layout/hierarchy1"/>
    <dgm:cxn modelId="{4FD25143-DC2F-4FDC-B869-6ECB065869EF}" type="presParOf" srcId="{BEBDB358-6AA2-4A06-9F6F-5DF130FEF6D4}" destId="{0ED7F92B-1C7E-406A-9E6D-12D9E7C287E1}" srcOrd="0" destOrd="0" presId="urn:microsoft.com/office/officeart/2005/8/layout/hierarchy1"/>
    <dgm:cxn modelId="{01BBDE58-759A-4E8C-A175-065DDD14819E}" type="presParOf" srcId="{0ED7F92B-1C7E-406A-9E6D-12D9E7C287E1}" destId="{10A5D655-9426-4571-85E7-E0A69A2435F6}" srcOrd="0" destOrd="0" presId="urn:microsoft.com/office/officeart/2005/8/layout/hierarchy1"/>
    <dgm:cxn modelId="{8348AF04-EDEC-4706-A10E-BE9952E1BD4F}" type="presParOf" srcId="{10A5D655-9426-4571-85E7-E0A69A2435F6}" destId="{22DE7F3C-FE49-4989-8DD2-C0C51AA91B33}" srcOrd="0" destOrd="0" presId="urn:microsoft.com/office/officeart/2005/8/layout/hierarchy1"/>
    <dgm:cxn modelId="{CBFEAC88-D5C6-4DBF-A1CA-55D5C274974A}" type="presParOf" srcId="{10A5D655-9426-4571-85E7-E0A69A2435F6}" destId="{D6A47D76-E36D-4BAE-B8C2-6A8E5525A2E8}" srcOrd="1" destOrd="0" presId="urn:microsoft.com/office/officeart/2005/8/layout/hierarchy1"/>
    <dgm:cxn modelId="{7850A19F-7F62-4552-B6AF-63C48BBEB92F}" type="presParOf" srcId="{0ED7F92B-1C7E-406A-9E6D-12D9E7C287E1}" destId="{701B7F9F-BC0F-41B9-A09B-6FEAF2E053FE}" srcOrd="1" destOrd="0" presId="urn:microsoft.com/office/officeart/2005/8/layout/hierarchy1"/>
    <dgm:cxn modelId="{89FA0BEE-C26B-4AB7-933E-43B73DB1117B}" type="presParOf" srcId="{BEBDB358-6AA2-4A06-9F6F-5DF130FEF6D4}" destId="{60A47CC9-7860-4CB2-A0B0-F01F9316F998}" srcOrd="1" destOrd="0" presId="urn:microsoft.com/office/officeart/2005/8/layout/hierarchy1"/>
    <dgm:cxn modelId="{FAC081ED-D2A0-465D-8F04-C06779688BCC}" type="presParOf" srcId="{60A47CC9-7860-4CB2-A0B0-F01F9316F998}" destId="{5ADC6B29-C377-4CE7-BD4F-EF08EB45B533}" srcOrd="0" destOrd="0" presId="urn:microsoft.com/office/officeart/2005/8/layout/hierarchy1"/>
    <dgm:cxn modelId="{F836FFED-1ABD-42F7-A0A1-DB4BE6FAB831}" type="presParOf" srcId="{5ADC6B29-C377-4CE7-BD4F-EF08EB45B533}" destId="{6E8FB39D-F170-4C4E-8330-5CF820E9F7BE}" srcOrd="0" destOrd="0" presId="urn:microsoft.com/office/officeart/2005/8/layout/hierarchy1"/>
    <dgm:cxn modelId="{F5FF6CBA-3D1F-476E-8C29-DCEBC0560193}" type="presParOf" srcId="{5ADC6B29-C377-4CE7-BD4F-EF08EB45B533}" destId="{C4EB145D-80AE-4019-9AC0-6DEA83EA5906}" srcOrd="1" destOrd="0" presId="urn:microsoft.com/office/officeart/2005/8/layout/hierarchy1"/>
    <dgm:cxn modelId="{8BBC0CE6-1E47-45A1-B360-CDA85713617D}" type="presParOf" srcId="{60A47CC9-7860-4CB2-A0B0-F01F9316F998}" destId="{0A11A147-F57B-435A-8669-B0C9D8F9DCE7}" srcOrd="1" destOrd="0" presId="urn:microsoft.com/office/officeart/2005/8/layout/hierarchy1"/>
    <dgm:cxn modelId="{CEE79CDA-CB91-4C84-AD6B-C0204A34ADC0}" type="presParOf" srcId="{BEBDB358-6AA2-4A06-9F6F-5DF130FEF6D4}" destId="{C64E3A8F-A274-424A-9F8C-68BDE6814EFC}" srcOrd="2" destOrd="0" presId="urn:microsoft.com/office/officeart/2005/8/layout/hierarchy1"/>
    <dgm:cxn modelId="{427619BF-F87C-469D-A617-F0C6E32EC4BB}" type="presParOf" srcId="{C64E3A8F-A274-424A-9F8C-68BDE6814EFC}" destId="{75282CBC-2871-41C8-A951-28D2BCF18FD8}" srcOrd="0" destOrd="0" presId="urn:microsoft.com/office/officeart/2005/8/layout/hierarchy1"/>
    <dgm:cxn modelId="{AF988E2E-C571-40D4-B1CF-74E377ADDD18}" type="presParOf" srcId="{75282CBC-2871-41C8-A951-28D2BCF18FD8}" destId="{C6375EAE-D3F3-4A3C-8ABC-6D22BD22A119}" srcOrd="0" destOrd="0" presId="urn:microsoft.com/office/officeart/2005/8/layout/hierarchy1"/>
    <dgm:cxn modelId="{E72B70C9-AA77-4585-8779-4AA6C9F049C9}" type="presParOf" srcId="{75282CBC-2871-41C8-A951-28D2BCF18FD8}" destId="{E48EF9AB-2F9E-43B4-AD60-A80ACFAB2DBE}" srcOrd="1" destOrd="0" presId="urn:microsoft.com/office/officeart/2005/8/layout/hierarchy1"/>
    <dgm:cxn modelId="{59C3DB6A-81DE-4688-9AC8-A157229EA583}" type="presParOf" srcId="{C64E3A8F-A274-424A-9F8C-68BDE6814EFC}" destId="{848EF983-44AF-4F3E-AFB1-B1226BBCEBC4}" srcOrd="1" destOrd="0" presId="urn:microsoft.com/office/officeart/2005/8/layout/hierarchy1"/>
    <dgm:cxn modelId="{8053F69B-F3BA-439D-9CA1-068D56102EFE}" type="presParOf" srcId="{BEBDB358-6AA2-4A06-9F6F-5DF130FEF6D4}" destId="{180727D7-47CC-42F8-8F8D-6ED0F1F8D0A0}" srcOrd="3" destOrd="0" presId="urn:microsoft.com/office/officeart/2005/8/layout/hierarchy1"/>
    <dgm:cxn modelId="{C49FC93B-A090-41B9-BD81-5DB68F4DE521}" type="presParOf" srcId="{180727D7-47CC-42F8-8F8D-6ED0F1F8D0A0}" destId="{8C930012-7FA7-4B69-878A-0B1D3CFE9E5A}" srcOrd="0" destOrd="0" presId="urn:microsoft.com/office/officeart/2005/8/layout/hierarchy1"/>
    <dgm:cxn modelId="{7B10F2BD-3616-4EB6-809C-559DEE940211}" type="presParOf" srcId="{8C930012-7FA7-4B69-878A-0B1D3CFE9E5A}" destId="{C101F60A-08AB-4A7A-8FC5-076FD95AC395}" srcOrd="0" destOrd="0" presId="urn:microsoft.com/office/officeart/2005/8/layout/hierarchy1"/>
    <dgm:cxn modelId="{58F0F83F-3254-45DA-95F9-DB950F37676C}" type="presParOf" srcId="{8C930012-7FA7-4B69-878A-0B1D3CFE9E5A}" destId="{5CE8EF93-DD4D-4E83-9536-5FAFAD0EB97F}" srcOrd="1" destOrd="0" presId="urn:microsoft.com/office/officeart/2005/8/layout/hierarchy1"/>
    <dgm:cxn modelId="{91EAEC17-D18C-473A-BCB1-AE7B28C95B7C}" type="presParOf" srcId="{180727D7-47CC-42F8-8F8D-6ED0F1F8D0A0}" destId="{57EBBAA1-71EB-47C9-9C8F-5D6587E3A8EF}" srcOrd="1" destOrd="0" presId="urn:microsoft.com/office/officeart/2005/8/layout/hierarchy1"/>
    <dgm:cxn modelId="{9CD7CCF0-C6AA-43F7-B931-FB763B6314B9}" type="presParOf" srcId="{BEBDB358-6AA2-4A06-9F6F-5DF130FEF6D4}" destId="{770DFC92-20A1-402C-A1FB-61AFCB7C854D}" srcOrd="4" destOrd="0" presId="urn:microsoft.com/office/officeart/2005/8/layout/hierarchy1"/>
    <dgm:cxn modelId="{62E5A67C-3D6D-4E15-87B1-1F93DCFFCB6E}" type="presParOf" srcId="{770DFC92-20A1-402C-A1FB-61AFCB7C854D}" destId="{0B42F863-3D30-4358-8D29-0BAA11139012}" srcOrd="0" destOrd="0" presId="urn:microsoft.com/office/officeart/2005/8/layout/hierarchy1"/>
    <dgm:cxn modelId="{F402917B-F99D-45DF-917E-300244A45FBA}" type="presParOf" srcId="{0B42F863-3D30-4358-8D29-0BAA11139012}" destId="{5399C53D-94A0-4946-8DD8-C72373A237C5}" srcOrd="0" destOrd="0" presId="urn:microsoft.com/office/officeart/2005/8/layout/hierarchy1"/>
    <dgm:cxn modelId="{6FC4B31F-102D-4E75-98B2-87DD9E00D653}" type="presParOf" srcId="{0B42F863-3D30-4358-8D29-0BAA11139012}" destId="{53E64EAD-7064-46E5-AF5A-680416506C14}" srcOrd="1" destOrd="0" presId="urn:microsoft.com/office/officeart/2005/8/layout/hierarchy1"/>
    <dgm:cxn modelId="{0407DFA2-4735-4D6E-AF7B-4DB0006F68ED}" type="presParOf" srcId="{770DFC92-20A1-402C-A1FB-61AFCB7C854D}" destId="{CEA6E9C9-600E-45C5-A063-D08DA5BC1F1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DE7F3C-FE49-4989-8DD2-C0C51AA91B33}">
      <dsp:nvSpPr>
        <dsp:cNvPr id="0" name=""/>
        <dsp:cNvSpPr/>
      </dsp:nvSpPr>
      <dsp:spPr>
        <a:xfrm>
          <a:off x="86479" y="216948"/>
          <a:ext cx="2354753" cy="1630392"/>
        </a:xfrm>
        <a:prstGeom prst="roundRect">
          <a:avLst>
            <a:gd name="adj" fmla="val 10000"/>
          </a:avLst>
        </a:prstGeom>
        <a:solidFill>
          <a:schemeClr val="accent1">
            <a:alpha val="8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A47D76-E36D-4BAE-B8C2-6A8E5525A2E8}">
      <dsp:nvSpPr>
        <dsp:cNvPr id="0" name=""/>
        <dsp:cNvSpPr/>
      </dsp:nvSpPr>
      <dsp:spPr>
        <a:xfrm>
          <a:off x="218774" y="342628"/>
          <a:ext cx="2354753" cy="1630392"/>
        </a:xfrm>
        <a:prstGeom prst="roundRect">
          <a:avLst>
            <a:gd name="adj" fmla="val 10000"/>
          </a:avLst>
        </a:prstGeom>
        <a:solidFill>
          <a:schemeClr val="lt1">
            <a:alpha val="90000"/>
            <a:hueOff val="0"/>
            <a:satOff val="0"/>
            <a:lumOff val="0"/>
            <a:alphaOff val="0"/>
          </a:schemeClr>
        </a:solidFill>
        <a:ln w="1905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a:latin typeface="Times New Roman"/>
              <a:cs typeface="Times New Roman"/>
            </a:rPr>
            <a:t>Molecular size.</a:t>
          </a:r>
          <a:endParaRPr lang="en-US" sz="2400" b="1" i="0" u="none" strike="noStrike" kern="1200" cap="none" baseline="0" noProof="0" dirty="0">
            <a:latin typeface="Times New Roman"/>
            <a:cs typeface="Times New Roman"/>
          </a:endParaRPr>
        </a:p>
      </dsp:txBody>
      <dsp:txXfrm>
        <a:off x="266527" y="390381"/>
        <a:ext cx="2259247" cy="1534886"/>
      </dsp:txXfrm>
    </dsp:sp>
    <dsp:sp modelId="{6E8FB39D-F170-4C4E-8330-5CF820E9F7BE}">
      <dsp:nvSpPr>
        <dsp:cNvPr id="0" name=""/>
        <dsp:cNvSpPr/>
      </dsp:nvSpPr>
      <dsp:spPr>
        <a:xfrm>
          <a:off x="2884397" y="1010506"/>
          <a:ext cx="2251976" cy="1504560"/>
        </a:xfrm>
        <a:prstGeom prst="roundRect">
          <a:avLst>
            <a:gd name="adj" fmla="val 10000"/>
          </a:avLst>
        </a:prstGeom>
        <a:solidFill>
          <a:schemeClr val="accent1">
            <a:alpha val="8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4EB145D-80AE-4019-9AC0-6DEA83EA5906}">
      <dsp:nvSpPr>
        <dsp:cNvPr id="0" name=""/>
        <dsp:cNvSpPr/>
      </dsp:nvSpPr>
      <dsp:spPr>
        <a:xfrm>
          <a:off x="3016691" y="1136186"/>
          <a:ext cx="2251976" cy="1504560"/>
        </a:xfrm>
        <a:prstGeom prst="roundRect">
          <a:avLst>
            <a:gd name="adj" fmla="val 10000"/>
          </a:avLst>
        </a:prstGeom>
        <a:solidFill>
          <a:schemeClr val="lt1">
            <a:alpha val="90000"/>
            <a:hueOff val="0"/>
            <a:satOff val="0"/>
            <a:lumOff val="0"/>
            <a:alphaOff val="0"/>
          </a:schemeClr>
        </a:solidFill>
        <a:ln w="1905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a:latin typeface="Times New Roman"/>
              <a:cs typeface="Times New Roman"/>
            </a:rPr>
            <a:t>Concentration Gradient.</a:t>
          </a:r>
        </a:p>
      </dsp:txBody>
      <dsp:txXfrm>
        <a:off x="3060758" y="1180253"/>
        <a:ext cx="2163842" cy="1416426"/>
      </dsp:txXfrm>
    </dsp:sp>
    <dsp:sp modelId="{C6375EAE-D3F3-4A3C-8ABC-6D22BD22A119}">
      <dsp:nvSpPr>
        <dsp:cNvPr id="0" name=""/>
        <dsp:cNvSpPr/>
      </dsp:nvSpPr>
      <dsp:spPr>
        <a:xfrm>
          <a:off x="5444922" y="912497"/>
          <a:ext cx="2133220" cy="1556895"/>
        </a:xfrm>
        <a:prstGeom prst="roundRect">
          <a:avLst>
            <a:gd name="adj" fmla="val 10000"/>
          </a:avLst>
        </a:prstGeom>
        <a:solidFill>
          <a:schemeClr val="accent1">
            <a:alpha val="8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8EF9AB-2F9E-43B4-AD60-A80ACFAB2DBE}">
      <dsp:nvSpPr>
        <dsp:cNvPr id="0" name=""/>
        <dsp:cNvSpPr/>
      </dsp:nvSpPr>
      <dsp:spPr>
        <a:xfrm>
          <a:off x="5577217" y="1038177"/>
          <a:ext cx="2133220" cy="1556895"/>
        </a:xfrm>
        <a:prstGeom prst="roundRect">
          <a:avLst>
            <a:gd name="adj" fmla="val 10000"/>
          </a:avLst>
        </a:prstGeom>
        <a:solidFill>
          <a:schemeClr val="lt1">
            <a:alpha val="90000"/>
            <a:hueOff val="0"/>
            <a:satOff val="0"/>
            <a:lumOff val="0"/>
            <a:alphaOff val="0"/>
          </a:schemeClr>
        </a:solidFill>
        <a:ln w="1905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a:latin typeface="Times New Roman"/>
              <a:cs typeface="Times New Roman"/>
            </a:rPr>
            <a:t>Ionization.</a:t>
          </a:r>
          <a:r>
            <a:rPr lang="en-US" sz="1800" kern="1200" dirty="0">
              <a:latin typeface="Times New Roman"/>
              <a:cs typeface="Times New Roman"/>
            </a:rPr>
            <a:t> </a:t>
          </a:r>
        </a:p>
      </dsp:txBody>
      <dsp:txXfrm>
        <a:off x="5622817" y="1083777"/>
        <a:ext cx="2042020" cy="1465695"/>
      </dsp:txXfrm>
    </dsp:sp>
    <dsp:sp modelId="{C101F60A-08AB-4A7A-8FC5-076FD95AC395}">
      <dsp:nvSpPr>
        <dsp:cNvPr id="0" name=""/>
        <dsp:cNvSpPr/>
      </dsp:nvSpPr>
      <dsp:spPr>
        <a:xfrm>
          <a:off x="7862009" y="215005"/>
          <a:ext cx="2353706" cy="1704282"/>
        </a:xfrm>
        <a:prstGeom prst="roundRect">
          <a:avLst>
            <a:gd name="adj" fmla="val 10000"/>
          </a:avLst>
        </a:prstGeom>
        <a:solidFill>
          <a:schemeClr val="accent1">
            <a:alpha val="8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CE8EF93-DD4D-4E83-9536-5FAFAD0EB97F}">
      <dsp:nvSpPr>
        <dsp:cNvPr id="0" name=""/>
        <dsp:cNvSpPr/>
      </dsp:nvSpPr>
      <dsp:spPr>
        <a:xfrm>
          <a:off x="7994304" y="340685"/>
          <a:ext cx="2353706" cy="1704282"/>
        </a:xfrm>
        <a:prstGeom prst="roundRect">
          <a:avLst>
            <a:gd name="adj" fmla="val 10000"/>
          </a:avLst>
        </a:prstGeom>
        <a:solidFill>
          <a:schemeClr val="lt1">
            <a:alpha val="90000"/>
            <a:hueOff val="0"/>
            <a:satOff val="0"/>
            <a:lumOff val="0"/>
            <a:alphaOff val="0"/>
          </a:schemeClr>
        </a:solidFill>
        <a:ln w="1905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a:latin typeface="Times New Roman"/>
              <a:cs typeface="Times New Roman"/>
            </a:rPr>
            <a:t>Lipid Solubility</a:t>
          </a:r>
          <a:r>
            <a:rPr lang="en-US" sz="1800" kern="1200" dirty="0">
              <a:latin typeface="Times New Roman"/>
              <a:cs typeface="Times New Roman"/>
            </a:rPr>
            <a:t>.</a:t>
          </a:r>
        </a:p>
      </dsp:txBody>
      <dsp:txXfrm>
        <a:off x="8044221" y="390602"/>
        <a:ext cx="2253872" cy="1604448"/>
      </dsp:txXfrm>
    </dsp:sp>
    <dsp:sp modelId="{5399C53D-94A0-4946-8DD8-C72373A237C5}">
      <dsp:nvSpPr>
        <dsp:cNvPr id="0" name=""/>
        <dsp:cNvSpPr/>
      </dsp:nvSpPr>
      <dsp:spPr>
        <a:xfrm>
          <a:off x="9895849" y="3076482"/>
          <a:ext cx="1190652" cy="756064"/>
        </a:xfrm>
        <a:prstGeom prst="roundRect">
          <a:avLst>
            <a:gd name="adj" fmla="val 10000"/>
          </a:avLst>
        </a:prstGeom>
        <a:solidFill>
          <a:schemeClr val="accent1">
            <a:alpha val="8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E64EAD-7064-46E5-AF5A-680416506C14}">
      <dsp:nvSpPr>
        <dsp:cNvPr id="0" name=""/>
        <dsp:cNvSpPr/>
      </dsp:nvSpPr>
      <dsp:spPr>
        <a:xfrm>
          <a:off x="10028144" y="3202162"/>
          <a:ext cx="1190652" cy="756064"/>
        </a:xfrm>
        <a:prstGeom prst="roundRect">
          <a:avLst>
            <a:gd name="adj" fmla="val 10000"/>
          </a:avLst>
        </a:prstGeom>
        <a:solidFill>
          <a:schemeClr val="lt1">
            <a:alpha val="90000"/>
            <a:hueOff val="0"/>
            <a:satOff val="0"/>
            <a:lumOff val="0"/>
            <a:alphaOff val="0"/>
          </a:schemeClr>
        </a:solidFill>
        <a:ln w="1905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0" i="0" u="none" kern="1200" baseline="0" dirty="0">
              <a:latin typeface="Times New Roman"/>
              <a:cs typeface="Times New Roman"/>
            </a:rPr>
            <a:t>(Peck &amp; Hill, 2014)</a:t>
          </a:r>
        </a:p>
      </dsp:txBody>
      <dsp:txXfrm>
        <a:off x="10050288" y="3224306"/>
        <a:ext cx="1146364" cy="71177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1530262"/>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874674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56733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039399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3/12/2020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6191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8" y="1845734"/>
            <a:ext cx="4937760" cy="402335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3/12/2020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269760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lumMod val="9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lumMod val="9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3/12/2020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1709552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3/12/2020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69830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846CE7D5-CF57-46EF-B807-FDD0502418D4}" type="datetimeFigureOut">
              <a:rPr lang="en-US" smtClean="0"/>
              <a:t>3/12/2020</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936571355"/>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4050791"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846CE7D5-CF57-46EF-B807-FDD0502418D4}" type="datetimeFigureOut">
              <a:rPr lang="en-US" smtClean="0"/>
              <a:t>3/12/2020</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4034955700"/>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chemeClr val="tx1"/>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1">
              <a:lumMod val="50000"/>
              <a:lumOff val="5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lvl1pPr>
              <a:defRPr>
                <a:solidFill>
                  <a:schemeClr val="tx2"/>
                </a:solidFill>
              </a:defRPr>
            </a:lvl1pPr>
          </a:lstStyle>
          <a:p>
            <a:fld id="{846CE7D5-CF57-46EF-B807-FDD0502418D4}" type="datetimeFigureOut">
              <a:rPr lang="en-US" smtClean="0"/>
              <a:t>3/12/2020</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37627821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846CE7D5-CF57-46EF-B807-FDD0502418D4}" type="datetimeFigureOut">
              <a:rPr lang="en-US" smtClean="0"/>
              <a:t>3/12/2020</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330EA680-D336-4FF7-8B7A-9848BB0A1C32}"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9979007"/>
      </p:ext>
    </p:extLst>
  </p:cSld>
  <p:clrMap bg1="dk1" tx1="lt1" bg2="dk2" tx2="lt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3"/>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3"/>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6.svg"/></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3429" r="1642"/>
          <a:stretch/>
        </p:blipFill>
        <p:spPr>
          <a:xfrm>
            <a:off x="0" y="0"/>
            <a:ext cx="12192000" cy="6374674"/>
          </a:xfrm>
          <a:prstGeom prst="rect">
            <a:avLst/>
          </a:prstGeom>
        </p:spPr>
      </p:pic>
    </p:spTree>
    <p:extLst>
      <p:ext uri="{BB962C8B-B14F-4D97-AF65-F5344CB8AC3E}">
        <p14:creationId xmlns:p14="http://schemas.microsoft.com/office/powerpoint/2010/main" val="22707143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658"/>
            <a:ext cx="12192000" cy="6186309"/>
          </a:xfrm>
          <a:prstGeom prst="rect">
            <a:avLst/>
          </a:prstGeom>
        </p:spPr>
        <p:txBody>
          <a:bodyPr wrap="square">
            <a:spAutoFit/>
          </a:bodyPr>
          <a:lstStyle/>
          <a:p>
            <a:pPr algn="ctr"/>
            <a:r>
              <a:rPr lang="en-US" sz="4400" b="1" dirty="0">
                <a:latin typeface="Times New Roman" pitchFamily="18" charset="0"/>
                <a:cs typeface="Times New Roman" pitchFamily="18" charset="0"/>
              </a:rPr>
              <a:t>Clinical pharmacokinetics:</a:t>
            </a:r>
          </a:p>
          <a:p>
            <a:r>
              <a:rPr lang="en-US" sz="3200" dirty="0">
                <a:latin typeface="Times New Roman" pitchFamily="18" charset="0"/>
                <a:cs typeface="Times New Roman" pitchFamily="18" charset="0"/>
              </a:rPr>
              <a:t>Clinical pharmacokinetics may be defined as the study of the time course of the absorption, distribution, metabolism, and excretion of drugs and their corresponding pharmacological response.</a:t>
            </a:r>
          </a:p>
          <a:p>
            <a:endParaRPr lang="en-US" sz="3200" b="1" dirty="0" smtClean="0">
              <a:latin typeface="Times New Roman" pitchFamily="18" charset="0"/>
              <a:cs typeface="Times New Roman" pitchFamily="18" charset="0"/>
            </a:endParaRPr>
          </a:p>
          <a:p>
            <a:r>
              <a:rPr lang="en-US" sz="3200" b="1" dirty="0" smtClean="0">
                <a:latin typeface="Times New Roman" pitchFamily="18" charset="0"/>
                <a:cs typeface="Times New Roman" pitchFamily="18" charset="0"/>
              </a:rPr>
              <a:t>General </a:t>
            </a:r>
            <a:r>
              <a:rPr lang="en-US" sz="3200" b="1" dirty="0">
                <a:latin typeface="Times New Roman" pitchFamily="18" charset="0"/>
                <a:cs typeface="Times New Roman" pitchFamily="18" charset="0"/>
              </a:rPr>
              <a:t>applications</a:t>
            </a:r>
          </a:p>
          <a:p>
            <a:r>
              <a:rPr lang="en-US" sz="3200" dirty="0" smtClean="0">
                <a:latin typeface="Times New Roman" pitchFamily="18" charset="0"/>
                <a:cs typeface="Times New Roman" pitchFamily="18" charset="0"/>
              </a:rPr>
              <a:t>Clinical </a:t>
            </a:r>
            <a:r>
              <a:rPr lang="en-US" sz="3200" dirty="0">
                <a:latin typeface="Times New Roman" pitchFamily="18" charset="0"/>
                <a:cs typeface="Times New Roman" pitchFamily="18" charset="0"/>
              </a:rPr>
              <a:t>pharmacokinetics can be applied in daily practice to drugs with a low therapeutic index, even if drug level monitoring is not required.</a:t>
            </a:r>
          </a:p>
          <a:p>
            <a:pPr marL="457200" indent="-457200">
              <a:buFont typeface="Arial" panose="020B0604020202020204" pitchFamily="34" charset="0"/>
              <a:buChar char="•"/>
            </a:pPr>
            <a:r>
              <a:rPr lang="en-US" sz="3200" b="1" dirty="0">
                <a:latin typeface="Times New Roman" pitchFamily="18" charset="0"/>
                <a:cs typeface="Times New Roman" pitchFamily="18" charset="0"/>
              </a:rPr>
              <a:t>Time to maximal response </a:t>
            </a:r>
          </a:p>
          <a:p>
            <a:r>
              <a:rPr lang="en-US" sz="3200" dirty="0">
                <a:latin typeface="Times New Roman" pitchFamily="18" charset="0"/>
                <a:cs typeface="Times New Roman" pitchFamily="18" charset="0"/>
              </a:rPr>
              <a:t>By knowing the half-life of a drug, the time to reach a steady state may be estimated and also when the maximal therapeutic response is likely to occur</a:t>
            </a:r>
            <a:r>
              <a:rPr lang="en-US" sz="3200" dirty="0" smtClean="0">
                <a:latin typeface="Times New Roman" pitchFamily="18" charset="0"/>
                <a:cs typeface="Times New Roman" pitchFamily="18" charset="0"/>
              </a:rPr>
              <a:t>.</a:t>
            </a:r>
            <a:r>
              <a:rPr lang="en-US" sz="3200" b="1" dirty="0">
                <a:latin typeface="Times New Roman" panose="02020603050405020304" pitchFamily="18" charset="0"/>
                <a:cs typeface="Times New Roman" pitchFamily="18" charset="0"/>
              </a:rPr>
              <a:t> </a:t>
            </a:r>
            <a:endParaRPr lang="en-US" sz="3200" b="1" dirty="0" smtClean="0">
              <a:latin typeface="Times New Roman" panose="02020603050405020304" pitchFamily="18" charset="0"/>
              <a:cs typeface="Times New Roman" pitchFamily="18" charset="0"/>
            </a:endParaRPr>
          </a:p>
        </p:txBody>
      </p:sp>
    </p:spTree>
    <p:extLst>
      <p:ext uri="{BB962C8B-B14F-4D97-AF65-F5344CB8AC3E}">
        <p14:creationId xmlns:p14="http://schemas.microsoft.com/office/powerpoint/2010/main" val="25985263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001643"/>
          </a:xfrm>
          <a:prstGeom prst="rect">
            <a:avLst/>
          </a:prstGeom>
        </p:spPr>
        <p:txBody>
          <a:bodyPr wrap="square">
            <a:spAutoFit/>
          </a:bodyPr>
          <a:lstStyle/>
          <a:p>
            <a:pPr marL="457200" indent="-457200">
              <a:buFont typeface="Arial" panose="020B0604020202020204" pitchFamily="34" charset="0"/>
              <a:buChar char="•"/>
            </a:pPr>
            <a:r>
              <a:rPr lang="en-US" sz="3200" b="1" dirty="0">
                <a:latin typeface="Times New Roman" panose="02020603050405020304" pitchFamily="18" charset="0"/>
                <a:cs typeface="Times New Roman" pitchFamily="18" charset="0"/>
              </a:rPr>
              <a:t>Need for a loading dose </a:t>
            </a:r>
          </a:p>
          <a:p>
            <a:r>
              <a:rPr lang="en-US" sz="3200" dirty="0">
                <a:latin typeface="Times New Roman" pitchFamily="18" charset="0"/>
                <a:cs typeface="Times New Roman" pitchFamily="18" charset="0"/>
              </a:rPr>
              <a:t>The same type of information can be used to determine whether the loading dose </a:t>
            </a:r>
            <a:r>
              <a:rPr lang="en-US" sz="3200" dirty="0" smtClean="0">
                <a:latin typeface="Times New Roman" pitchFamily="18" charset="0"/>
                <a:cs typeface="Times New Roman" pitchFamily="18" charset="0"/>
              </a:rPr>
              <a:t>of a </a:t>
            </a:r>
            <a:r>
              <a:rPr lang="en-US" sz="3200" dirty="0">
                <a:latin typeface="Times New Roman" pitchFamily="18" charset="0"/>
                <a:cs typeface="Times New Roman" pitchFamily="18" charset="0"/>
              </a:rPr>
              <a:t>drug is necessary, since drugs with longer half-lives are more likely to require loading doses for acute treatment.</a:t>
            </a:r>
          </a:p>
          <a:p>
            <a:pPr marL="457200" indent="-457200">
              <a:buFont typeface="Arial" panose="020B0604020202020204" pitchFamily="34" charset="0"/>
              <a:buChar char="•"/>
            </a:pPr>
            <a:r>
              <a:rPr lang="en-US" sz="3200" b="1" dirty="0">
                <a:latin typeface="Times New Roman" pitchFamily="18" charset="0"/>
                <a:cs typeface="Times New Roman" pitchFamily="18" charset="0"/>
              </a:rPr>
              <a:t>Dosage alterations</a:t>
            </a:r>
          </a:p>
          <a:p>
            <a:r>
              <a:rPr lang="en-US" sz="3200" dirty="0" smtClean="0">
                <a:latin typeface="Times New Roman" pitchFamily="18" charset="0"/>
                <a:cs typeface="Times New Roman" pitchFamily="18" charset="0"/>
              </a:rPr>
              <a:t>Clinical </a:t>
            </a:r>
            <a:r>
              <a:rPr lang="en-US" sz="3200" dirty="0">
                <a:latin typeface="Times New Roman" pitchFamily="18" charset="0"/>
                <a:cs typeface="Times New Roman" pitchFamily="18" charset="0"/>
              </a:rPr>
              <a:t>pharmacokinetics can be useful in determining dosage alteration if the route of elimination is impaired through end organ failure (e.g. renal failure).</a:t>
            </a:r>
          </a:p>
          <a:p>
            <a:pPr marL="457200" indent="-457200">
              <a:buFont typeface="Arial" panose="020B0604020202020204" pitchFamily="34" charset="0"/>
              <a:buChar char="•"/>
            </a:pPr>
            <a:r>
              <a:rPr lang="en-US" sz="3200" b="1" dirty="0">
                <a:latin typeface="Times New Roman" pitchFamily="18" charset="0"/>
                <a:cs typeface="Times New Roman" pitchFamily="18" charset="0"/>
              </a:rPr>
              <a:t>Choosing a formulation</a:t>
            </a:r>
          </a:p>
          <a:p>
            <a:r>
              <a:rPr lang="en-US" sz="3200" dirty="0" smtClean="0">
                <a:latin typeface="Times New Roman" pitchFamily="18" charset="0"/>
                <a:cs typeface="Times New Roman" pitchFamily="18" charset="0"/>
              </a:rPr>
              <a:t>An </a:t>
            </a:r>
            <a:r>
              <a:rPr lang="en-US" sz="3200" dirty="0">
                <a:latin typeface="Times New Roman" pitchFamily="18" charset="0"/>
                <a:cs typeface="Times New Roman" pitchFamily="18" charset="0"/>
              </a:rPr>
              <a:t>understanding of the pharmacokinetics of absorption may also be useful in evaluating the appropriateness of particular formulations of a drug in a patient.</a:t>
            </a:r>
          </a:p>
        </p:txBody>
      </p:sp>
    </p:spTree>
    <p:extLst>
      <p:ext uri="{BB962C8B-B14F-4D97-AF65-F5344CB8AC3E}">
        <p14:creationId xmlns:p14="http://schemas.microsoft.com/office/powerpoint/2010/main" val="23518612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0" y="117566"/>
            <a:ext cx="12192000" cy="5943600"/>
          </a:xfrm>
          <a:prstGeom prst="rect">
            <a:avLst/>
          </a:prstGeom>
        </p:spPr>
        <p:txBody>
          <a:bodyPr>
            <a:noAutofit/>
          </a:bodyPr>
          <a:lstStyle>
            <a:lvl1pPr marL="91440" indent="-91440" algn="l" defTabSz="914400" rtl="0" eaLnBrk="1" latinLnBrk="0" hangingPunct="1">
              <a:lnSpc>
                <a:spcPct val="90000"/>
              </a:lnSpc>
              <a:spcBef>
                <a:spcPts val="1200"/>
              </a:spcBef>
              <a:spcAft>
                <a:spcPts val="200"/>
              </a:spcAft>
              <a:buClr>
                <a:schemeClr val="accent3"/>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3"/>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buFont typeface="Calibri" panose="020F0502020204030204" pitchFamily="34" charset="0"/>
              <a:buNone/>
            </a:pPr>
            <a:r>
              <a:rPr lang="en-US" sz="4000" b="1" u="sng" dirty="0">
                <a:latin typeface="Times New Roman" pitchFamily="18" charset="0"/>
                <a:cs typeface="Times New Roman" pitchFamily="18" charset="0"/>
              </a:rPr>
              <a:t>T</a:t>
            </a:r>
            <a:r>
              <a:rPr lang="en-US" sz="4000" b="1" u="sng" dirty="0" smtClean="0">
                <a:latin typeface="Times New Roman" pitchFamily="18" charset="0"/>
                <a:cs typeface="Times New Roman" pitchFamily="18" charset="0"/>
              </a:rPr>
              <a:t>herapeutic </a:t>
            </a:r>
            <a:r>
              <a:rPr lang="en-US" sz="4000" b="1" u="sng" dirty="0" smtClean="0">
                <a:latin typeface="Times New Roman" pitchFamily="18" charset="0"/>
                <a:cs typeface="Times New Roman" pitchFamily="18" charset="0"/>
              </a:rPr>
              <a:t>drug monitoring </a:t>
            </a:r>
          </a:p>
          <a:p>
            <a:pPr>
              <a:buClr>
                <a:schemeClr val="tx1"/>
              </a:buClr>
              <a:buFont typeface="Wingdings" panose="05000000000000000000" pitchFamily="2" charset="2"/>
              <a:buChar char="Ø"/>
            </a:pPr>
            <a:r>
              <a:rPr lang="en-US" sz="3600" dirty="0" smtClean="0">
                <a:latin typeface="Times New Roman" pitchFamily="18" charset="0"/>
                <a:cs typeface="Times New Roman" pitchFamily="18" charset="0"/>
              </a:rPr>
              <a:t>Clinical pharmacokinetics is usually associated with therapeutic drug monitoring (TDM), and its subsequent utilization. </a:t>
            </a:r>
          </a:p>
          <a:p>
            <a:pPr>
              <a:buClr>
                <a:schemeClr val="tx1"/>
              </a:buClr>
              <a:buFont typeface="Wingdings" panose="05000000000000000000" pitchFamily="2" charset="2"/>
              <a:buChar char="Ø"/>
            </a:pPr>
            <a:r>
              <a:rPr lang="en-US" sz="3600" dirty="0" smtClean="0">
                <a:latin typeface="Times New Roman" pitchFamily="18" charset="0"/>
                <a:cs typeface="Times New Roman" pitchFamily="18" charset="0"/>
              </a:rPr>
              <a:t>When TDM is used appropriately, it has been demonstrated that patients suffer fewer side effects than those who are not monitored. A study with aminoglycosides  demonstrated shorter hospital stays for patients where TDM was used. </a:t>
            </a:r>
          </a:p>
          <a:p>
            <a:pPr>
              <a:buClr>
                <a:schemeClr val="tx1"/>
              </a:buClr>
              <a:buFont typeface="Wingdings" panose="05000000000000000000" pitchFamily="2" charset="2"/>
              <a:buChar char="Ø"/>
            </a:pPr>
            <a:r>
              <a:rPr lang="en-US" sz="3600" dirty="0" smtClean="0">
                <a:latin typeface="Times New Roman" pitchFamily="18" charset="0"/>
                <a:cs typeface="Times New Roman" pitchFamily="18" charset="0"/>
              </a:rPr>
              <a:t>A study on the use of anticonvulsants  showed better epilepsy control in those patients where TDM was used.</a:t>
            </a:r>
            <a:endParaRPr lang="en-US" sz="3600" dirty="0" smtClean="0"/>
          </a:p>
          <a:p>
            <a:endParaRPr lang="en-US" sz="3600" dirty="0" smtClean="0">
              <a:latin typeface="Times New Roman" pitchFamily="18" charset="0"/>
              <a:cs typeface="Times New Roman" pitchFamily="18" charset="0"/>
            </a:endParaRPr>
          </a:p>
          <a:p>
            <a:pPr marL="0" indent="0">
              <a:buFont typeface="Calibri" panose="020F0502020204030204" pitchFamily="34" charset="0"/>
              <a:buNone/>
            </a:pP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5769649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744"/>
            <a:ext cx="12192000" cy="1446550"/>
          </a:xfrm>
          <a:prstGeom prst="rect">
            <a:avLst/>
          </a:prstGeom>
        </p:spPr>
        <p:txBody>
          <a:bodyPr wrap="square">
            <a:spAutoFit/>
          </a:bodyPr>
          <a:lstStyle/>
          <a:p>
            <a:pPr algn="ctr"/>
            <a:r>
              <a:rPr lang="en-US" sz="4400" b="1" u="sng" dirty="0" smtClean="0">
                <a:latin typeface="Times New Roman" panose="02020603050405020304" pitchFamily="18" charset="0"/>
                <a:cs typeface="Times New Roman" panose="02020603050405020304" pitchFamily="18" charset="0"/>
              </a:rPr>
              <a:t>Comparison Of Linear And Non Linear Pharmacokinetics</a:t>
            </a:r>
            <a:endParaRPr lang="en-US" sz="4400" b="1" u="sng" dirty="0">
              <a:latin typeface="Times New Roman" panose="02020603050405020304" pitchFamily="18" charset="0"/>
              <a:cs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112706335"/>
              </p:ext>
            </p:extLst>
          </p:nvPr>
        </p:nvGraphicFramePr>
        <p:xfrm>
          <a:off x="0" y="1451294"/>
          <a:ext cx="12192000" cy="4923381"/>
        </p:xfrm>
        <a:graphic>
          <a:graphicData uri="http://schemas.openxmlformats.org/drawingml/2006/table">
            <a:tbl>
              <a:tblPr firstRow="1" bandRow="1">
                <a:tableStyleId>{5C22544A-7EE6-4342-B048-85BDC9FD1C3A}</a:tableStyleId>
              </a:tblPr>
              <a:tblGrid>
                <a:gridCol w="6074229">
                  <a:extLst>
                    <a:ext uri="{9D8B030D-6E8A-4147-A177-3AD203B41FA5}">
                      <a16:colId xmlns:a16="http://schemas.microsoft.com/office/drawing/2014/main" val="1552026502"/>
                    </a:ext>
                  </a:extLst>
                </a:gridCol>
                <a:gridCol w="6117771">
                  <a:extLst>
                    <a:ext uri="{9D8B030D-6E8A-4147-A177-3AD203B41FA5}">
                      <a16:colId xmlns:a16="http://schemas.microsoft.com/office/drawing/2014/main" val="1613404966"/>
                    </a:ext>
                  </a:extLst>
                </a:gridCol>
              </a:tblGrid>
              <a:tr h="6879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dirty="0" smtClean="0">
                          <a:latin typeface="Times New Roman" panose="02020603050405020304" pitchFamily="18" charset="0"/>
                          <a:cs typeface="Times New Roman" panose="02020603050405020304" pitchFamily="18" charset="0"/>
                        </a:rPr>
                        <a:t>Linear Pharmacokinetics</a:t>
                      </a:r>
                    </a:p>
                  </a:txBody>
                  <a:tcPr>
                    <a:lnR w="762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dirty="0" smtClean="0">
                          <a:latin typeface="Times New Roman" panose="02020603050405020304" pitchFamily="18" charset="0"/>
                          <a:cs typeface="Times New Roman" panose="02020603050405020304" pitchFamily="18" charset="0"/>
                        </a:rPr>
                        <a:t>Non Linear Pharmacokinetics</a:t>
                      </a:r>
                    </a:p>
                  </a:txBody>
                  <a:tcPr>
                    <a:lnL w="762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748786021"/>
                  </a:ext>
                </a:extLst>
              </a:tr>
              <a:tr h="687963">
                <a:tc>
                  <a:txBody>
                    <a:bodyPr/>
                    <a:lstStyle/>
                    <a:p>
                      <a:pPr marL="457200" indent="-457200">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Dose-Independent</a:t>
                      </a:r>
                    </a:p>
                  </a:txBody>
                  <a:tcPr>
                    <a:lnR w="76200" cap="flat" cmpd="sng" algn="ctr">
                      <a:solidFill>
                        <a:schemeClr val="tx1"/>
                      </a:solidFill>
                      <a:prstDash val="solid"/>
                      <a:round/>
                      <a:headEnd type="none" w="med" len="med"/>
                      <a:tailEnd type="none" w="med" len="med"/>
                    </a:lnR>
                  </a:tcPr>
                </a:tc>
                <a:tc>
                  <a:txBody>
                    <a:bodyPr/>
                    <a:lstStyle/>
                    <a:p>
                      <a:pPr marL="457200" indent="-457200">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Dose-dependent</a:t>
                      </a:r>
                      <a:endParaRPr lang="en-US" sz="2800" dirty="0">
                        <a:latin typeface="Times New Roman" panose="02020603050405020304" pitchFamily="18" charset="0"/>
                        <a:cs typeface="Times New Roman" panose="02020603050405020304" pitchFamily="18" charset="0"/>
                      </a:endParaRPr>
                    </a:p>
                  </a:txBody>
                  <a:tcPr>
                    <a:lnL w="762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349809415"/>
                  </a:ext>
                </a:extLst>
              </a:tr>
              <a:tr h="953164">
                <a:tc>
                  <a:txBody>
                    <a:bodyPr/>
                    <a:lstStyle/>
                    <a:p>
                      <a:pPr marL="457200" indent="-457200">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ADME all obey first order kinetics</a:t>
                      </a:r>
                      <a:endParaRPr lang="en-US" sz="2800" dirty="0">
                        <a:latin typeface="Times New Roman" panose="02020603050405020304" pitchFamily="18" charset="0"/>
                        <a:cs typeface="Times New Roman" panose="02020603050405020304" pitchFamily="18" charset="0"/>
                      </a:endParaRPr>
                    </a:p>
                  </a:txBody>
                  <a:tcPr>
                    <a:lnR w="76200" cap="flat" cmpd="sng" algn="ctr">
                      <a:solidFill>
                        <a:schemeClr val="tx1"/>
                      </a:solidFill>
                      <a:prstDash val="solid"/>
                      <a:round/>
                      <a:headEnd type="none" w="med" len="med"/>
                      <a:tailEnd type="none" w="med" len="med"/>
                    </a:lnR>
                  </a:tcPr>
                </a:tc>
                <a:tc>
                  <a:txBody>
                    <a:bodyPr/>
                    <a:lstStyle/>
                    <a:p>
                      <a:pPr marL="457200" indent="-457200">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At least one of the ADME process </a:t>
                      </a:r>
                      <a:r>
                        <a:rPr lang="en-US" sz="2800" dirty="0" err="1" smtClean="0">
                          <a:latin typeface="Times New Roman" panose="02020603050405020304" pitchFamily="18" charset="0"/>
                          <a:cs typeface="Times New Roman" panose="02020603050405020304" pitchFamily="18" charset="0"/>
                        </a:rPr>
                        <a:t>saturable</a:t>
                      </a:r>
                      <a:endParaRPr lang="en-US" sz="2800" dirty="0">
                        <a:latin typeface="Times New Roman" panose="02020603050405020304" pitchFamily="18" charset="0"/>
                        <a:cs typeface="Times New Roman" panose="02020603050405020304" pitchFamily="18" charset="0"/>
                      </a:endParaRPr>
                    </a:p>
                  </a:txBody>
                  <a:tcPr>
                    <a:lnL w="762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189539638"/>
                  </a:ext>
                </a:extLst>
              </a:tr>
              <a:tr h="953164">
                <a:tc>
                  <a:txBody>
                    <a:bodyPr/>
                    <a:lstStyle/>
                    <a:p>
                      <a:pPr marL="457200" indent="-457200">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PK</a:t>
                      </a:r>
                      <a:r>
                        <a:rPr lang="en-US" sz="2800" baseline="0" dirty="0" smtClean="0">
                          <a:latin typeface="Times New Roman" panose="02020603050405020304" pitchFamily="18" charset="0"/>
                          <a:cs typeface="Times New Roman" panose="02020603050405020304" pitchFamily="18" charset="0"/>
                        </a:rPr>
                        <a:t> parameters (Cl,Vd,F,Ka and </a:t>
                      </a:r>
                      <a:r>
                        <a:rPr lang="en-US" sz="2800" b="0" i="0" kern="1200" dirty="0" smtClean="0">
                          <a:solidFill>
                            <a:schemeClr val="dk1"/>
                          </a:solidFill>
                          <a:effectLst/>
                          <a:latin typeface="Times New Roman" panose="02020603050405020304" pitchFamily="18" charset="0"/>
                          <a:ea typeface="+mn-ea"/>
                          <a:cs typeface="Times New Roman" panose="02020603050405020304" pitchFamily="18" charset="0"/>
                        </a:rPr>
                        <a:t> t</a:t>
                      </a:r>
                      <a:r>
                        <a:rPr lang="en-US" sz="2800" b="0" i="0" kern="1200" baseline="-25000" dirty="0" smtClean="0">
                          <a:solidFill>
                            <a:schemeClr val="dk1"/>
                          </a:solidFill>
                          <a:effectLst/>
                          <a:latin typeface="Times New Roman" panose="02020603050405020304" pitchFamily="18" charset="0"/>
                          <a:ea typeface="+mn-ea"/>
                          <a:cs typeface="Times New Roman" panose="02020603050405020304" pitchFamily="18" charset="0"/>
                        </a:rPr>
                        <a:t>1⁄2</a:t>
                      </a:r>
                      <a:r>
                        <a:rPr lang="en-US" sz="2800" b="0" i="0" kern="1200" baseline="0" dirty="0" smtClean="0">
                          <a:solidFill>
                            <a:schemeClr val="dk1"/>
                          </a:solidFill>
                          <a:effectLst/>
                          <a:latin typeface="Times New Roman" panose="02020603050405020304" pitchFamily="18" charset="0"/>
                          <a:ea typeface="+mn-ea"/>
                          <a:cs typeface="Times New Roman" panose="02020603050405020304" pitchFamily="18" charset="0"/>
                        </a:rPr>
                        <a:t> ) are constant</a:t>
                      </a:r>
                      <a:endParaRPr lang="en-US" sz="2800" dirty="0">
                        <a:latin typeface="Times New Roman" panose="02020603050405020304" pitchFamily="18" charset="0"/>
                        <a:cs typeface="Times New Roman" panose="02020603050405020304" pitchFamily="18" charset="0"/>
                      </a:endParaRPr>
                    </a:p>
                  </a:txBody>
                  <a:tcPr>
                    <a:lnR w="76200" cap="flat" cmpd="sng" algn="ctr">
                      <a:solidFill>
                        <a:schemeClr val="tx1"/>
                      </a:solidFill>
                      <a:prstDash val="solid"/>
                      <a:round/>
                      <a:headEnd type="none" w="med" len="med"/>
                      <a:tailEnd type="none" w="med" len="med"/>
                    </a:lnR>
                  </a:tcPr>
                </a:tc>
                <a:tc>
                  <a:txBody>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800" b="0" i="0" kern="1200" dirty="0" smtClean="0">
                          <a:solidFill>
                            <a:schemeClr val="dk1"/>
                          </a:solidFill>
                          <a:effectLst/>
                          <a:latin typeface="Times New Roman" panose="02020603050405020304" pitchFamily="18" charset="0"/>
                          <a:ea typeface="+mn-ea"/>
                          <a:cs typeface="Times New Roman" panose="02020603050405020304" pitchFamily="18" charset="0"/>
                        </a:rPr>
                        <a:t>≥ 1 PK </a:t>
                      </a:r>
                      <a:r>
                        <a:rPr lang="en-US" sz="2800" baseline="0" dirty="0" smtClean="0">
                          <a:latin typeface="Times New Roman" panose="02020603050405020304" pitchFamily="18" charset="0"/>
                          <a:cs typeface="Times New Roman" panose="02020603050405020304" pitchFamily="18" charset="0"/>
                        </a:rPr>
                        <a:t>parameters </a:t>
                      </a:r>
                      <a:r>
                        <a:rPr lang="en-US" sz="2800" b="0" i="0" kern="1200" baseline="0" dirty="0" smtClean="0">
                          <a:solidFill>
                            <a:schemeClr val="dk1"/>
                          </a:solidFill>
                          <a:effectLst/>
                          <a:latin typeface="Times New Roman" panose="02020603050405020304" pitchFamily="18" charset="0"/>
                          <a:ea typeface="+mn-ea"/>
                          <a:cs typeface="Times New Roman" panose="02020603050405020304" pitchFamily="18" charset="0"/>
                        </a:rPr>
                        <a:t>are not constant and depends on dose</a:t>
                      </a:r>
                      <a:endParaRPr lang="en-US" sz="2800" dirty="0" smtClean="0">
                        <a:latin typeface="Times New Roman" panose="02020603050405020304" pitchFamily="18" charset="0"/>
                        <a:cs typeface="Times New Roman" panose="02020603050405020304" pitchFamily="18" charset="0"/>
                      </a:endParaRPr>
                    </a:p>
                  </a:txBody>
                  <a:tcPr>
                    <a:lnL w="762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743932855"/>
                  </a:ext>
                </a:extLst>
              </a:tr>
              <a:tr h="687963">
                <a:tc>
                  <a:txBody>
                    <a:bodyPr/>
                    <a:lstStyle/>
                    <a:p>
                      <a:pPr marL="457200" indent="-457200">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AUC is directly proportional to dose</a:t>
                      </a:r>
                      <a:endParaRPr lang="en-US" sz="2800" dirty="0">
                        <a:latin typeface="Times New Roman" panose="02020603050405020304" pitchFamily="18" charset="0"/>
                        <a:cs typeface="Times New Roman" panose="02020603050405020304" pitchFamily="18" charset="0"/>
                      </a:endParaRPr>
                    </a:p>
                  </a:txBody>
                  <a:tcPr>
                    <a:lnR w="76200" cap="flat" cmpd="sng" algn="ctr">
                      <a:solidFill>
                        <a:schemeClr val="tx1"/>
                      </a:solidFill>
                      <a:prstDash val="solid"/>
                      <a:round/>
                      <a:headEnd type="none" w="med" len="med"/>
                      <a:tailEnd type="none" w="med" len="med"/>
                    </a:lnR>
                  </a:tcPr>
                </a:tc>
                <a:tc>
                  <a:txBody>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800" dirty="0" smtClean="0">
                          <a:latin typeface="Times New Roman" panose="02020603050405020304" pitchFamily="18" charset="0"/>
                          <a:cs typeface="Times New Roman" panose="02020603050405020304" pitchFamily="18" charset="0"/>
                        </a:rPr>
                        <a:t>AUC is proportional to dose</a:t>
                      </a:r>
                    </a:p>
                  </a:txBody>
                  <a:tcPr>
                    <a:lnL w="762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481689634"/>
                  </a:ext>
                </a:extLst>
              </a:tr>
              <a:tr h="953164">
                <a:tc>
                  <a:txBody>
                    <a:bodyPr/>
                    <a:lstStyle/>
                    <a:p>
                      <a:pPr marL="457200" indent="-457200">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Concentration Vs Time</a:t>
                      </a:r>
                      <a:r>
                        <a:rPr lang="en-US" sz="2800" baseline="0" dirty="0" smtClean="0">
                          <a:latin typeface="Times New Roman" panose="02020603050405020304" pitchFamily="18" charset="0"/>
                          <a:cs typeface="Times New Roman" panose="02020603050405020304" pitchFamily="18" charset="0"/>
                        </a:rPr>
                        <a:t> profile is superimposable for all doses</a:t>
                      </a:r>
                      <a:endParaRPr lang="en-US" sz="2800" dirty="0">
                        <a:latin typeface="Times New Roman" panose="02020603050405020304" pitchFamily="18" charset="0"/>
                        <a:cs typeface="Times New Roman" panose="02020603050405020304" pitchFamily="18" charset="0"/>
                      </a:endParaRPr>
                    </a:p>
                  </a:txBody>
                  <a:tcPr>
                    <a:lnR w="76200" cap="flat" cmpd="sng" algn="ctr">
                      <a:solidFill>
                        <a:schemeClr val="tx1"/>
                      </a:solidFill>
                      <a:prstDash val="solid"/>
                      <a:round/>
                      <a:headEnd type="none" w="med" len="med"/>
                      <a:tailEnd type="none" w="med" len="med"/>
                    </a:lnR>
                  </a:tcPr>
                </a:tc>
                <a:tc>
                  <a:txBody>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800" dirty="0" smtClean="0">
                          <a:latin typeface="Times New Roman" panose="02020603050405020304" pitchFamily="18" charset="0"/>
                          <a:cs typeface="Times New Roman" panose="02020603050405020304" pitchFamily="18" charset="0"/>
                        </a:rPr>
                        <a:t>Concentration Vs Time</a:t>
                      </a:r>
                      <a:r>
                        <a:rPr lang="en-US" sz="2800" baseline="0" dirty="0" smtClean="0">
                          <a:latin typeface="Times New Roman" panose="02020603050405020304" pitchFamily="18" charset="0"/>
                          <a:cs typeface="Times New Roman" panose="02020603050405020304" pitchFamily="18" charset="0"/>
                        </a:rPr>
                        <a:t> profile is not superimposable for different doses</a:t>
                      </a:r>
                      <a:endParaRPr lang="en-US" sz="2800" dirty="0" smtClean="0">
                        <a:latin typeface="Times New Roman" panose="02020603050405020304" pitchFamily="18" charset="0"/>
                        <a:cs typeface="Times New Roman" panose="02020603050405020304" pitchFamily="18" charset="0"/>
                      </a:endParaRPr>
                    </a:p>
                  </a:txBody>
                  <a:tcPr>
                    <a:lnL w="762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046840095"/>
                  </a:ext>
                </a:extLst>
              </a:tr>
            </a:tbl>
          </a:graphicData>
        </a:graphic>
      </p:graphicFrame>
    </p:spTree>
    <p:extLst>
      <p:ext uri="{BB962C8B-B14F-4D97-AF65-F5344CB8AC3E}">
        <p14:creationId xmlns:p14="http://schemas.microsoft.com/office/powerpoint/2010/main" val="20826976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6F54C-E43B-4A05-8335-B7D79CAFF66B}"/>
              </a:ext>
            </a:extLst>
          </p:cNvPr>
          <p:cNvSpPr>
            <a:spLocks noGrp="1"/>
          </p:cNvSpPr>
          <p:nvPr>
            <p:ph type="title"/>
          </p:nvPr>
        </p:nvSpPr>
        <p:spPr>
          <a:xfrm>
            <a:off x="1179226" y="356417"/>
            <a:ext cx="9833548" cy="1325563"/>
          </a:xfrm>
        </p:spPr>
        <p:txBody>
          <a:bodyPr>
            <a:normAutofit/>
          </a:bodyPr>
          <a:lstStyle/>
          <a:p>
            <a:pPr algn="ctr"/>
            <a:r>
              <a:rPr lang="en-US" sz="4000" b="1" dirty="0">
                <a:solidFill>
                  <a:srgbClr val="FFFFFF"/>
                </a:solidFill>
                <a:latin typeface="Times New Roman"/>
                <a:cs typeface="Times New Roman"/>
              </a:rPr>
              <a:t>Physicochemical factors in transfer of drugs across the membranes:</a:t>
            </a:r>
            <a:endParaRPr lang="en-US" sz="4000" b="1" dirty="0">
              <a:solidFill>
                <a:srgbClr val="FFFFFF"/>
              </a:solidFill>
            </a:endParaRPr>
          </a:p>
        </p:txBody>
      </p:sp>
      <p:graphicFrame>
        <p:nvGraphicFramePr>
          <p:cNvPr id="5" name="Content Placeholder 2">
            <a:extLst>
              <a:ext uri="{FF2B5EF4-FFF2-40B4-BE49-F238E27FC236}">
                <a16:creationId xmlns:a16="http://schemas.microsoft.com/office/drawing/2014/main" id="{A080D594-8267-4B81-AB47-14F30D4B8327}"/>
              </a:ext>
            </a:extLst>
          </p:cNvPr>
          <p:cNvGraphicFramePr>
            <a:graphicFrameLocks noGrp="1"/>
          </p:cNvGraphicFramePr>
          <p:nvPr>
            <p:ph idx="1"/>
            <p:extLst>
              <p:ext uri="{D42A27DB-BD31-4B8C-83A1-F6EECF244321}">
                <p14:modId xmlns:p14="http://schemas.microsoft.com/office/powerpoint/2010/main" val="2503742732"/>
              </p:ext>
            </p:extLst>
          </p:nvPr>
        </p:nvGraphicFramePr>
        <p:xfrm>
          <a:off x="355753" y="1893557"/>
          <a:ext cx="11480493" cy="41579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032565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11070-2D20-4B9E-B7E9-51C51216BE2A}"/>
              </a:ext>
            </a:extLst>
          </p:cNvPr>
          <p:cNvSpPr>
            <a:spLocks noGrp="1"/>
          </p:cNvSpPr>
          <p:nvPr>
            <p:ph type="title" idx="4294967295"/>
          </p:nvPr>
        </p:nvSpPr>
        <p:spPr>
          <a:xfrm>
            <a:off x="0" y="2149259"/>
            <a:ext cx="4506686" cy="1092563"/>
          </a:xfrm>
        </p:spPr>
        <p:txBody>
          <a:bodyPr>
            <a:normAutofit/>
          </a:bodyPr>
          <a:lstStyle/>
          <a:p>
            <a:r>
              <a:rPr lang="en-US" b="1" u="sng" dirty="0">
                <a:solidFill>
                  <a:srgbClr val="FFFFFF"/>
                </a:solidFill>
                <a:latin typeface="Times New Roman"/>
                <a:cs typeface="Times New Roman"/>
              </a:rPr>
              <a:t>Molecular size</a:t>
            </a:r>
            <a:r>
              <a:rPr lang="en-US" sz="4400" b="1" u="sng" dirty="0">
                <a:solidFill>
                  <a:srgbClr val="FFFFFF"/>
                </a:solidFill>
                <a:latin typeface="Times New Roman"/>
                <a:cs typeface="Times New Roman"/>
              </a:rPr>
              <a:t>:</a:t>
            </a:r>
            <a:endParaRPr lang="en-US" sz="4400" u="sng" dirty="0">
              <a:solidFill>
                <a:srgbClr val="FFFFFF"/>
              </a:solidFill>
            </a:endParaRPr>
          </a:p>
        </p:txBody>
      </p:sp>
      <p:sp>
        <p:nvSpPr>
          <p:cNvPr id="3" name="Content Placeholder 2">
            <a:extLst>
              <a:ext uri="{FF2B5EF4-FFF2-40B4-BE49-F238E27FC236}">
                <a16:creationId xmlns:a16="http://schemas.microsoft.com/office/drawing/2014/main" id="{32CB7F78-97F3-443B-A49D-80BF8CE5FD3A}"/>
              </a:ext>
            </a:extLst>
          </p:cNvPr>
          <p:cNvSpPr>
            <a:spLocks noGrp="1"/>
          </p:cNvSpPr>
          <p:nvPr>
            <p:ph idx="4294967295"/>
          </p:nvPr>
        </p:nvSpPr>
        <p:spPr>
          <a:xfrm>
            <a:off x="4201478" y="0"/>
            <a:ext cx="7990522" cy="6322423"/>
          </a:xfrm>
        </p:spPr>
        <p:txBody>
          <a:bodyPr vert="horz" lIns="91440" tIns="45720" rIns="91440" bIns="45720" rtlCol="0" anchor="ctr">
            <a:noAutofit/>
          </a:bodyPr>
          <a:lstStyle/>
          <a:p>
            <a:pPr algn="just">
              <a:buClr>
                <a:schemeClr val="tx1"/>
              </a:buClr>
              <a:buFont typeface="Wingdings" panose="05000000000000000000" pitchFamily="2" charset="2"/>
              <a:buChar char="Ø"/>
            </a:pPr>
            <a:r>
              <a:rPr lang="en-US" sz="3600" dirty="0" smtClean="0">
                <a:solidFill>
                  <a:schemeClr val="tx1"/>
                </a:solidFill>
                <a:latin typeface="Times New Roman"/>
                <a:cs typeface="Times New Roman"/>
              </a:rPr>
              <a:t>In </a:t>
            </a:r>
            <a:r>
              <a:rPr lang="en-US" sz="3600" dirty="0">
                <a:solidFill>
                  <a:schemeClr val="tx1"/>
                </a:solidFill>
                <a:latin typeface="Times New Roman"/>
                <a:cs typeface="Times New Roman"/>
              </a:rPr>
              <a:t>general, small molecules will diffuse much more readily than large ones. </a:t>
            </a:r>
            <a:endParaRPr lang="en-US" sz="3600" dirty="0" smtClean="0">
              <a:solidFill>
                <a:schemeClr val="tx1"/>
              </a:solidFill>
              <a:latin typeface="Times New Roman"/>
              <a:cs typeface="Times New Roman"/>
            </a:endParaRPr>
          </a:p>
          <a:p>
            <a:pPr algn="just">
              <a:buClr>
                <a:schemeClr val="tx1"/>
              </a:buClr>
              <a:buFont typeface="Wingdings" panose="05000000000000000000" pitchFamily="2" charset="2"/>
              <a:buChar char="Ø"/>
            </a:pPr>
            <a:r>
              <a:rPr lang="en-US" sz="3600" dirty="0">
                <a:solidFill>
                  <a:schemeClr val="tx1"/>
                </a:solidFill>
                <a:latin typeface="Times New Roman"/>
                <a:cs typeface="Times New Roman"/>
              </a:rPr>
              <a:t>The rate of passive diffusion is inversely proportional to the square root of molecular size (Graham’s law</a:t>
            </a:r>
            <a:r>
              <a:rPr lang="en-US" sz="3600" dirty="0" smtClean="0">
                <a:solidFill>
                  <a:schemeClr val="tx1"/>
                </a:solidFill>
                <a:latin typeface="Times New Roman"/>
                <a:cs typeface="Times New Roman"/>
              </a:rPr>
              <a:t>).</a:t>
            </a:r>
            <a:endParaRPr lang="en-US" sz="3600" dirty="0">
              <a:solidFill>
                <a:schemeClr val="tx1"/>
              </a:solidFill>
              <a:latin typeface="Times New Roman"/>
              <a:cs typeface="Times New Roman"/>
            </a:endParaRPr>
          </a:p>
          <a:p>
            <a:pPr algn="just">
              <a:buClr>
                <a:schemeClr val="tx1"/>
              </a:buClr>
              <a:buFont typeface="Wingdings" panose="05000000000000000000" pitchFamily="2" charset="2"/>
              <a:buChar char="Ø"/>
            </a:pPr>
            <a:r>
              <a:rPr lang="en-US" sz="3600" dirty="0">
                <a:solidFill>
                  <a:schemeClr val="tx1"/>
                </a:solidFill>
                <a:latin typeface="Times New Roman"/>
                <a:cs typeface="Times New Roman"/>
              </a:rPr>
              <a:t>The molecular weight of anesthetic agents are relatively small and anesthetic agents diffuse rapidly through lipid membranes to exert their effects</a:t>
            </a:r>
            <a:r>
              <a:rPr lang="en-US" sz="3600" dirty="0" smtClean="0">
                <a:solidFill>
                  <a:schemeClr val="tx1"/>
                </a:solidFill>
                <a:latin typeface="Times New Roman"/>
                <a:cs typeface="Times New Roman"/>
              </a:rPr>
              <a:t>.</a:t>
            </a:r>
            <a:endParaRPr lang="en-US" sz="3600" dirty="0">
              <a:solidFill>
                <a:schemeClr val="tx1"/>
              </a:solidFill>
              <a:latin typeface="Times New Roman"/>
              <a:cs typeface="Times New Roman"/>
            </a:endParaRPr>
          </a:p>
          <a:p>
            <a:pPr marL="0" indent="0" algn="r">
              <a:buClr>
                <a:schemeClr val="tx1"/>
              </a:buClr>
              <a:buNone/>
            </a:pPr>
            <a:r>
              <a:rPr lang="en-US" sz="3600" dirty="0">
                <a:solidFill>
                  <a:schemeClr val="tx1"/>
                </a:solidFill>
                <a:latin typeface="Times New Roman"/>
                <a:cs typeface="Times New Roman"/>
              </a:rPr>
              <a:t>(Peck &amp; Hill, 2014)</a:t>
            </a:r>
            <a:endParaRPr lang="en-US" sz="3600" dirty="0">
              <a:solidFill>
                <a:schemeClr val="tx1"/>
              </a:solidFill>
              <a:cs typeface="Calibri"/>
            </a:endParaRPr>
          </a:p>
        </p:txBody>
      </p:sp>
    </p:spTree>
    <p:extLst>
      <p:ext uri="{BB962C8B-B14F-4D97-AF65-F5344CB8AC3E}">
        <p14:creationId xmlns:p14="http://schemas.microsoft.com/office/powerpoint/2010/main" val="5207645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2A3D6-EA70-4203-9A77-EB92C2B6A74C}"/>
              </a:ext>
            </a:extLst>
          </p:cNvPr>
          <p:cNvSpPr>
            <a:spLocks noGrp="1"/>
          </p:cNvSpPr>
          <p:nvPr>
            <p:ph type="title" idx="4294967295"/>
          </p:nvPr>
        </p:nvSpPr>
        <p:spPr>
          <a:xfrm>
            <a:off x="0" y="4127183"/>
            <a:ext cx="7385853" cy="1625600"/>
          </a:xfrm>
        </p:spPr>
        <p:txBody>
          <a:bodyPr>
            <a:normAutofit/>
          </a:bodyPr>
          <a:lstStyle/>
          <a:p>
            <a:pPr algn="r"/>
            <a:r>
              <a:rPr lang="en-US" sz="5400" b="1" dirty="0">
                <a:solidFill>
                  <a:srgbClr val="FFFFFF"/>
                </a:solidFill>
                <a:latin typeface="Times New Roman"/>
                <a:ea typeface="+mj-lt"/>
                <a:cs typeface="Times New Roman"/>
              </a:rPr>
              <a:t>Concentration Gradient:</a:t>
            </a:r>
            <a:endParaRPr lang="en-US" sz="5400" dirty="0">
              <a:solidFill>
                <a:srgbClr val="FFFFFF"/>
              </a:solidFill>
              <a:latin typeface="Calibri Light" panose="020F0302020204030204"/>
              <a:cs typeface="Calibri Light" panose="020F0302020204030204"/>
            </a:endParaRPr>
          </a:p>
        </p:txBody>
      </p:sp>
      <p:sp>
        <p:nvSpPr>
          <p:cNvPr id="3" name="Content Placeholder 2">
            <a:extLst>
              <a:ext uri="{FF2B5EF4-FFF2-40B4-BE49-F238E27FC236}">
                <a16:creationId xmlns:a16="http://schemas.microsoft.com/office/drawing/2014/main" id="{FC8C9779-5764-4639-ADA9-F627F3B39D0C}"/>
              </a:ext>
            </a:extLst>
          </p:cNvPr>
          <p:cNvSpPr>
            <a:spLocks noGrp="1"/>
          </p:cNvSpPr>
          <p:nvPr>
            <p:ph idx="4294967295"/>
          </p:nvPr>
        </p:nvSpPr>
        <p:spPr>
          <a:xfrm>
            <a:off x="7820433" y="34350"/>
            <a:ext cx="4214812" cy="6130925"/>
          </a:xfrm>
        </p:spPr>
        <p:txBody>
          <a:bodyPr vert="horz" lIns="91440" tIns="45720" rIns="91440" bIns="45720" rtlCol="0" anchor="ctr">
            <a:normAutofit/>
          </a:bodyPr>
          <a:lstStyle/>
          <a:p>
            <a:pPr algn="just"/>
            <a:r>
              <a:rPr lang="en-US" sz="2600" dirty="0">
                <a:solidFill>
                  <a:srgbClr val="FFFFFF"/>
                </a:solidFill>
                <a:latin typeface="Times New Roman"/>
                <a:ea typeface="+mn-lt"/>
                <a:cs typeface="+mn-lt"/>
              </a:rPr>
              <a:t>Fick’s law states that the rate of transfer across a membrane is proportional to the concentration gradient across the membrane. Thus increasing the plasma concentration of the unbound fraction of drug will increase its rate of transfer across the membrane and will accelerate the onset of its pharmacological effect.</a:t>
            </a:r>
          </a:p>
          <a:p>
            <a:pPr marL="0" indent="0" algn="r">
              <a:buNone/>
            </a:pPr>
            <a:r>
              <a:rPr lang="en-US" sz="2600" dirty="0">
                <a:solidFill>
                  <a:srgbClr val="FFFFFF"/>
                </a:solidFill>
                <a:latin typeface="Times New Roman"/>
                <a:ea typeface="+mn-lt"/>
                <a:cs typeface="+mn-lt"/>
              </a:rPr>
              <a:t>(Peck &amp; Hill, 2014)</a:t>
            </a:r>
            <a:endParaRPr lang="en-US" sz="2600" dirty="0">
              <a:solidFill>
                <a:srgbClr val="FFFFFF"/>
              </a:solidFill>
              <a:latin typeface="Times New Roman"/>
            </a:endParaRPr>
          </a:p>
        </p:txBody>
      </p:sp>
      <p:pic>
        <p:nvPicPr>
          <p:cNvPr id="4" name="Picture 4">
            <a:extLst>
              <a:ext uri="{FF2B5EF4-FFF2-40B4-BE49-F238E27FC236}">
                <a16:creationId xmlns:a16="http://schemas.microsoft.com/office/drawing/2014/main" id="{412C8EEE-10EC-4B18-A50E-DD747631A10E}"/>
              </a:ext>
            </a:extLst>
          </p:cNvPr>
          <p:cNvPicPr>
            <a:picLocks noChangeAspect="1"/>
          </p:cNvPicPr>
          <p:nvPr/>
        </p:nvPicPr>
        <p:blipFill rotWithShape="1">
          <a:blip r:embed="rId2"/>
          <a:srcRect l="52066"/>
          <a:stretch/>
        </p:blipFill>
        <p:spPr>
          <a:xfrm>
            <a:off x="327547" y="321733"/>
            <a:ext cx="7058306" cy="4107392"/>
          </a:xfrm>
          <a:prstGeom prst="rect">
            <a:avLst/>
          </a:prstGeom>
        </p:spPr>
      </p:pic>
    </p:spTree>
    <p:extLst>
      <p:ext uri="{BB962C8B-B14F-4D97-AF65-F5344CB8AC3E}">
        <p14:creationId xmlns:p14="http://schemas.microsoft.com/office/powerpoint/2010/main" val="3816005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0"/>
            <a:ext cx="12192000" cy="6374674"/>
          </a:xfrm>
        </p:spPr>
        <p:txBody>
          <a:bodyPr>
            <a:noAutofit/>
          </a:bodyPr>
          <a:lstStyle/>
          <a:p>
            <a:r>
              <a:rPr lang="sr-Cyrl-CS" sz="4800" b="1" u="sng" dirty="0">
                <a:latin typeface="Times New Roman" panose="02020603050405020304" pitchFamily="18" charset="0"/>
                <a:cs typeface="Times New Roman" panose="02020603050405020304" pitchFamily="18" charset="0"/>
              </a:rPr>
              <a:t>Ionization of weak acids and weak bases</a:t>
            </a:r>
            <a:endParaRPr lang="en-US" sz="4800" b="1" u="sng" dirty="0" smtClean="0">
              <a:latin typeface="Times New Roman" panose="02020603050405020304" pitchFamily="18" charset="0"/>
              <a:cs typeface="Times New Roman" panose="02020603050405020304" pitchFamily="18" charset="0"/>
            </a:endParaRPr>
          </a:p>
          <a:p>
            <a:r>
              <a:rPr lang="sr-Cyrl-CS" sz="3200" dirty="0" smtClean="0">
                <a:latin typeface="Times New Roman" panose="02020603050405020304" pitchFamily="18" charset="0"/>
                <a:cs typeface="Times New Roman" panose="02020603050405020304" pitchFamily="18" charset="0"/>
              </a:rPr>
              <a:t>For </a:t>
            </a:r>
            <a:r>
              <a:rPr lang="sr-Cyrl-CS" sz="3200" dirty="0">
                <a:latin typeface="Times New Roman" panose="02020603050405020304" pitchFamily="18" charset="0"/>
                <a:cs typeface="Times New Roman" panose="02020603050405020304" pitchFamily="18" charset="0"/>
              </a:rPr>
              <a:t>drugs, a weak acid is best defined as a neutral molecule that can reversibly dissociate into an anion (a negatively charged molecule) and a proton (a hydrogen ion). </a:t>
            </a:r>
            <a:endParaRPr lang="en-US" sz="3200" dirty="0" smtClean="0">
              <a:latin typeface="Times New Roman" panose="02020603050405020304" pitchFamily="18" charset="0"/>
              <a:cs typeface="Times New Roman" panose="02020603050405020304" pitchFamily="18" charset="0"/>
            </a:endParaRPr>
          </a:p>
          <a:p>
            <a:r>
              <a:rPr lang="sr-Cyrl-CS" sz="3200" dirty="0">
                <a:latin typeface="Times New Roman" panose="02020603050405020304" pitchFamily="18" charset="0"/>
                <a:cs typeface="Times New Roman" panose="02020603050405020304" pitchFamily="18" charset="0"/>
              </a:rPr>
              <a:t>A drug that is a weak base can be defined as a neutral molecule that can form a cation (a positively charged molecule) by combining with a proton</a:t>
            </a:r>
            <a:r>
              <a:rPr lang="sr-Cyrl-CS" sz="3200" dirty="0" smtClean="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 </a:t>
            </a:r>
            <a:endParaRPr lang="en-US" sz="3200" dirty="0" smtClean="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Most </a:t>
            </a:r>
            <a:r>
              <a:rPr lang="en-US" sz="3200" dirty="0">
                <a:latin typeface="Times New Roman" panose="02020603050405020304" pitchFamily="18" charset="0"/>
                <a:cs typeface="Times New Roman" panose="02020603050405020304" pitchFamily="18" charset="0"/>
              </a:rPr>
              <a:t>drugs are weak acids or bases that are present in solution as both the non-ionized and ionized species. </a:t>
            </a:r>
            <a:endParaRPr lang="en-US" sz="3200" dirty="0" smtClean="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The </a:t>
            </a:r>
            <a:r>
              <a:rPr lang="en-US" sz="3200" dirty="0">
                <a:latin typeface="Times New Roman" panose="02020603050405020304" pitchFamily="18" charset="0"/>
                <a:cs typeface="Times New Roman" panose="02020603050405020304" pitchFamily="18" charset="0"/>
              </a:rPr>
              <a:t>non-ionized molecules usually are more lipid-soluble and can diffuse readily across the cell </a:t>
            </a:r>
            <a:r>
              <a:rPr lang="en-US" sz="3200" dirty="0" smtClean="0">
                <a:latin typeface="Times New Roman" panose="02020603050405020304" pitchFamily="18" charset="0"/>
                <a:cs typeface="Times New Roman" panose="02020603050405020304" pitchFamily="18" charset="0"/>
              </a:rPr>
              <a:t>membrane.</a:t>
            </a:r>
          </a:p>
          <a:p>
            <a:pPr marL="0" indent="0">
              <a:buNone/>
            </a:pP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47716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1F25DB-52D4-4211-B764-CD72A71F75AC}"/>
              </a:ext>
            </a:extLst>
          </p:cNvPr>
          <p:cNvSpPr>
            <a:spLocks noGrp="1"/>
          </p:cNvSpPr>
          <p:nvPr>
            <p:ph idx="4294967295"/>
          </p:nvPr>
        </p:nvSpPr>
        <p:spPr>
          <a:xfrm>
            <a:off x="0" y="0"/>
            <a:ext cx="12192000" cy="6335486"/>
          </a:xfrm>
        </p:spPr>
        <p:txBody>
          <a:bodyPr vert="horz" lIns="91440" tIns="45720" rIns="91440" bIns="45720" rtlCol="0" anchor="t">
            <a:noAutofit/>
          </a:bodyPr>
          <a:lstStyle/>
          <a:p>
            <a:r>
              <a:rPr lang="en-US" sz="3200" dirty="0">
                <a:latin typeface="Times New Roman" panose="02020603050405020304" pitchFamily="18" charset="0"/>
                <a:cs typeface="Times New Roman" panose="02020603050405020304" pitchFamily="18" charset="0"/>
              </a:rPr>
              <a:t>The ionized molecules usually are unable to penetrate the lipid membrane because of their low lipid solubility. </a:t>
            </a:r>
          </a:p>
          <a:p>
            <a:pPr marL="0" indent="0">
              <a:buNone/>
            </a:pPr>
            <a:r>
              <a:rPr lang="en-US" sz="3200" dirty="0" smtClean="0">
                <a:latin typeface="Times New Roman" panose="02020603050405020304" pitchFamily="18" charset="0"/>
                <a:ea typeface="+mn-lt"/>
                <a:cs typeface="Times New Roman" panose="02020603050405020304" pitchFamily="18" charset="0"/>
              </a:rPr>
              <a:t>The </a:t>
            </a:r>
            <a:r>
              <a:rPr lang="en-US" sz="3200" dirty="0">
                <a:latin typeface="Times New Roman" panose="02020603050405020304" pitchFamily="18" charset="0"/>
                <a:ea typeface="+mn-lt"/>
                <a:cs typeface="Times New Roman" panose="02020603050405020304" pitchFamily="18" charset="0"/>
              </a:rPr>
              <a:t>lipophilic nature of the cell membrane only permits the passage of the uncharged fraction of any drug.</a:t>
            </a:r>
          </a:p>
          <a:p>
            <a:r>
              <a:rPr lang="en-US" sz="3200" dirty="0" smtClean="0">
                <a:latin typeface="Times New Roman" panose="02020603050405020304" pitchFamily="18" charset="0"/>
                <a:ea typeface="+mn-lt"/>
                <a:cs typeface="Times New Roman" panose="02020603050405020304" pitchFamily="18" charset="0"/>
              </a:rPr>
              <a:t>The </a:t>
            </a:r>
            <a:r>
              <a:rPr lang="en-US" sz="3200" dirty="0">
                <a:latin typeface="Times New Roman" panose="02020603050405020304" pitchFamily="18" charset="0"/>
                <a:ea typeface="+mn-lt"/>
                <a:cs typeface="Times New Roman" panose="02020603050405020304" pitchFamily="18" charset="0"/>
              </a:rPr>
              <a:t>ratio of nonionized to ionized drug at each pH is readily calculated from the </a:t>
            </a:r>
            <a:r>
              <a:rPr lang="en-US" sz="3200" dirty="0" err="1" smtClean="0">
                <a:latin typeface="Times New Roman" panose="02020603050405020304" pitchFamily="18" charset="0"/>
                <a:ea typeface="+mn-lt"/>
                <a:cs typeface="Times New Roman" panose="02020603050405020304" pitchFamily="18" charset="0"/>
              </a:rPr>
              <a:t>The</a:t>
            </a:r>
            <a:r>
              <a:rPr lang="en-US" sz="3200" dirty="0" smtClean="0">
                <a:latin typeface="Times New Roman" panose="02020603050405020304" pitchFamily="18" charset="0"/>
                <a:ea typeface="+mn-lt"/>
                <a:cs typeface="Times New Roman" panose="02020603050405020304" pitchFamily="18" charset="0"/>
              </a:rPr>
              <a:t> </a:t>
            </a:r>
            <a:r>
              <a:rPr lang="en-US" sz="3200" dirty="0">
                <a:latin typeface="Times New Roman" panose="02020603050405020304" pitchFamily="18" charset="0"/>
                <a:ea typeface="+mn-lt"/>
                <a:cs typeface="Times New Roman" panose="02020603050405020304" pitchFamily="18" charset="0"/>
              </a:rPr>
              <a:t>Henderson–</a:t>
            </a:r>
            <a:r>
              <a:rPr lang="en-US" sz="3200" dirty="0" err="1">
                <a:latin typeface="Times New Roman" panose="02020603050405020304" pitchFamily="18" charset="0"/>
                <a:ea typeface="+mn-lt"/>
                <a:cs typeface="Times New Roman" panose="02020603050405020304" pitchFamily="18" charset="0"/>
              </a:rPr>
              <a:t>Hasselbalch</a:t>
            </a:r>
            <a:r>
              <a:rPr lang="en-US" sz="3200" dirty="0">
                <a:latin typeface="Times New Roman" panose="02020603050405020304" pitchFamily="18" charset="0"/>
                <a:ea typeface="+mn-lt"/>
                <a:cs typeface="Times New Roman" panose="02020603050405020304" pitchFamily="18" charset="0"/>
              </a:rPr>
              <a:t> equation; is most simply expressed as: </a:t>
            </a:r>
            <a:endParaRPr lang="en-US" sz="3200" dirty="0" smtClean="0">
              <a:latin typeface="Times New Roman" panose="02020603050405020304" pitchFamily="18" charset="0"/>
              <a:ea typeface="+mn-lt"/>
              <a:cs typeface="Times New Roman" panose="02020603050405020304" pitchFamily="18" charset="0"/>
            </a:endParaRPr>
          </a:p>
          <a:p>
            <a:r>
              <a:rPr lang="en-US" sz="3200" dirty="0">
                <a:latin typeface="Times New Roman" panose="02020603050405020304" pitchFamily="18" charset="0"/>
                <a:ea typeface="+mn-lt"/>
                <a:cs typeface="Times New Roman" panose="02020603050405020304" pitchFamily="18" charset="0"/>
              </a:rPr>
              <a:t>pH = </a:t>
            </a:r>
            <a:r>
              <a:rPr lang="en-US" sz="3200" dirty="0" err="1">
                <a:latin typeface="Times New Roman" panose="02020603050405020304" pitchFamily="18" charset="0"/>
                <a:ea typeface="+mn-lt"/>
                <a:cs typeface="Times New Roman" panose="02020603050405020304" pitchFamily="18" charset="0"/>
              </a:rPr>
              <a:t>pKa</a:t>
            </a:r>
            <a:r>
              <a:rPr lang="en-US" sz="3200" dirty="0">
                <a:latin typeface="Times New Roman" panose="02020603050405020304" pitchFamily="18" charset="0"/>
                <a:ea typeface="+mn-lt"/>
                <a:cs typeface="Times New Roman" panose="02020603050405020304" pitchFamily="18" charset="0"/>
              </a:rPr>
              <a:t> + log [Proton acceptor(base)]/[proton donor(acid</a:t>
            </a:r>
            <a:r>
              <a:rPr lang="en-US" sz="3200" dirty="0" smtClean="0">
                <a:latin typeface="Times New Roman" panose="02020603050405020304" pitchFamily="18" charset="0"/>
                <a:ea typeface="+mn-lt"/>
                <a:cs typeface="Times New Roman" panose="02020603050405020304" pitchFamily="18" charset="0"/>
              </a:rPr>
              <a:t>)</a:t>
            </a:r>
          </a:p>
        </p:txBody>
      </p:sp>
      <p:pic>
        <p:nvPicPr>
          <p:cNvPr id="4" name="Picture 4" descr="A screenshot of a cell phone&#10;&#10;Description generated with high confidence">
            <a:extLst>
              <a:ext uri="{FF2B5EF4-FFF2-40B4-BE49-F238E27FC236}">
                <a16:creationId xmlns:a16="http://schemas.microsoft.com/office/drawing/2014/main" id="{6F7ED971-A88A-4968-A9C0-259D77E54F01}"/>
              </a:ext>
            </a:extLst>
          </p:cNvPr>
          <p:cNvPicPr>
            <a:picLocks noChangeAspect="1"/>
          </p:cNvPicPr>
          <p:nvPr/>
        </p:nvPicPr>
        <p:blipFill rotWithShape="1">
          <a:blip r:embed="rId2"/>
          <a:srcRect b="23904"/>
          <a:stretch/>
        </p:blipFill>
        <p:spPr>
          <a:xfrm>
            <a:off x="0" y="4219303"/>
            <a:ext cx="12192000" cy="2638696"/>
          </a:xfrm>
          <a:prstGeom prst="rect">
            <a:avLst/>
          </a:prstGeom>
        </p:spPr>
      </p:pic>
    </p:spTree>
    <p:extLst>
      <p:ext uri="{BB962C8B-B14F-4D97-AF65-F5344CB8AC3E}">
        <p14:creationId xmlns:p14="http://schemas.microsoft.com/office/powerpoint/2010/main" val="38547492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screenshot of a cell phone&#10;&#10;Description generated with very high confidence">
            <a:extLst>
              <a:ext uri="{FF2B5EF4-FFF2-40B4-BE49-F238E27FC236}">
                <a16:creationId xmlns:a16="http://schemas.microsoft.com/office/drawing/2014/main" id="{27F2AFA9-2385-4144-A85C-821FC52369A0}"/>
              </a:ext>
            </a:extLst>
          </p:cNvPr>
          <p:cNvPicPr>
            <a:picLocks noGrp="1" noChangeAspect="1"/>
          </p:cNvPicPr>
          <p:nvPr>
            <p:ph idx="1"/>
          </p:nvPr>
        </p:nvPicPr>
        <p:blipFill rotWithShape="1">
          <a:blip r:embed="rId2"/>
          <a:srcRect l="335" t="1695" r="667" b="2754"/>
          <a:stretch/>
        </p:blipFill>
        <p:spPr>
          <a:xfrm>
            <a:off x="248194" y="274320"/>
            <a:ext cx="11691258" cy="5956664"/>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6159636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622C8-6B14-46E1-AF66-B831DD834012}"/>
              </a:ext>
            </a:extLst>
          </p:cNvPr>
          <p:cNvSpPr>
            <a:spLocks noGrp="1"/>
          </p:cNvSpPr>
          <p:nvPr>
            <p:ph type="ctrTitle" idx="4294967295"/>
          </p:nvPr>
        </p:nvSpPr>
        <p:spPr>
          <a:xfrm>
            <a:off x="0" y="2162175"/>
            <a:ext cx="7158038" cy="2246313"/>
          </a:xfrm>
        </p:spPr>
        <p:txBody>
          <a:bodyPr anchor="b">
            <a:normAutofit/>
          </a:bodyPr>
          <a:lstStyle/>
          <a:p>
            <a:pPr algn="ctr"/>
            <a:r>
              <a:rPr lang="en-US" sz="6600" b="1" u="sng" dirty="0">
                <a:solidFill>
                  <a:srgbClr val="C00000"/>
                </a:solidFill>
                <a:latin typeface="Times New Roman"/>
                <a:cs typeface="Calibri Light"/>
              </a:rPr>
              <a:t>Pharmacokinetics</a:t>
            </a:r>
            <a:endParaRPr lang="en-US" sz="6600" b="1" u="sng" dirty="0">
              <a:solidFill>
                <a:srgbClr val="C00000"/>
              </a:solidFill>
              <a:latin typeface="Times New Roman"/>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310859"/>
          </a:xfrm>
          <a:prstGeom prst="rect">
            <a:avLst/>
          </a:prstGeom>
        </p:spPr>
      </p:pic>
      <p:sp>
        <p:nvSpPr>
          <p:cNvPr id="4" name="TextBox 3"/>
          <p:cNvSpPr txBox="1"/>
          <p:nvPr/>
        </p:nvSpPr>
        <p:spPr>
          <a:xfrm>
            <a:off x="7334055" y="3386982"/>
            <a:ext cx="4681928" cy="2923877"/>
          </a:xfrm>
          <a:prstGeom prst="rect">
            <a:avLst/>
          </a:prstGeom>
          <a:noFill/>
        </p:spPr>
        <p:txBody>
          <a:bodyPr wrap="square" rtlCol="0">
            <a:spAutoFit/>
          </a:bodyPr>
          <a:lstStyle/>
          <a:p>
            <a:r>
              <a:rPr lang="en-US" sz="3200" u="sng" dirty="0" err="1">
                <a:solidFill>
                  <a:schemeClr val="bg1"/>
                </a:solidFill>
                <a:latin typeface="Times New Roman" panose="02020603050405020304" pitchFamily="18" charset="0"/>
                <a:cs typeface="Times New Roman" panose="02020603050405020304" pitchFamily="18" charset="0"/>
              </a:rPr>
              <a:t>Prsented</a:t>
            </a:r>
            <a:r>
              <a:rPr lang="en-US" sz="3200" dirty="0">
                <a:solidFill>
                  <a:schemeClr val="bg1"/>
                </a:solidFill>
                <a:latin typeface="Times New Roman" panose="02020603050405020304" pitchFamily="18" charset="0"/>
                <a:cs typeface="Times New Roman" panose="02020603050405020304" pitchFamily="18" charset="0"/>
              </a:rPr>
              <a:t> </a:t>
            </a:r>
            <a:r>
              <a:rPr lang="en-US" sz="3200" u="sng" dirty="0">
                <a:solidFill>
                  <a:schemeClr val="bg1"/>
                </a:solidFill>
                <a:latin typeface="Times New Roman" panose="02020603050405020304" pitchFamily="18" charset="0"/>
                <a:cs typeface="Times New Roman" panose="02020603050405020304" pitchFamily="18" charset="0"/>
              </a:rPr>
              <a:t>by</a:t>
            </a:r>
            <a:r>
              <a:rPr lang="en-US" sz="3200" dirty="0">
                <a:solidFill>
                  <a:schemeClr val="bg1"/>
                </a:solidFill>
                <a:latin typeface="Times New Roman" panose="02020603050405020304" pitchFamily="18" charset="0"/>
                <a:cs typeface="Times New Roman" panose="02020603050405020304" pitchFamily="18" charset="0"/>
              </a:rPr>
              <a:t>:</a:t>
            </a:r>
          </a:p>
          <a:p>
            <a:r>
              <a:rPr lang="en-US" sz="3600" dirty="0" smtClean="0">
                <a:solidFill>
                  <a:schemeClr val="bg1"/>
                </a:solidFill>
                <a:latin typeface="Times New Roman" panose="02020603050405020304" pitchFamily="18" charset="0"/>
                <a:cs typeface="Times New Roman" panose="02020603050405020304" pitchFamily="18" charset="0"/>
              </a:rPr>
              <a:t>	Hafiz Muhammad 	Zubair</a:t>
            </a:r>
            <a:endParaRPr lang="en-US" sz="3600" dirty="0">
              <a:solidFill>
                <a:schemeClr val="bg1"/>
              </a:solidFill>
              <a:latin typeface="Times New Roman" panose="02020603050405020304" pitchFamily="18" charset="0"/>
              <a:cs typeface="Times New Roman" panose="02020603050405020304" pitchFamily="18" charset="0"/>
            </a:endParaRPr>
          </a:p>
          <a:p>
            <a:r>
              <a:rPr lang="en-US" sz="3200" u="sng" dirty="0" smtClean="0">
                <a:solidFill>
                  <a:schemeClr val="bg1"/>
                </a:solidFill>
                <a:latin typeface="Times New Roman" panose="02020603050405020304" pitchFamily="18" charset="0"/>
                <a:cs typeface="Times New Roman" panose="02020603050405020304" pitchFamily="18" charset="0"/>
              </a:rPr>
              <a:t>Presented</a:t>
            </a:r>
            <a:r>
              <a:rPr lang="en-US" sz="3200" dirty="0" smtClean="0">
                <a:solidFill>
                  <a:schemeClr val="bg1"/>
                </a:solidFill>
                <a:latin typeface="Times New Roman" panose="02020603050405020304" pitchFamily="18" charset="0"/>
                <a:cs typeface="Times New Roman" panose="02020603050405020304" pitchFamily="18" charset="0"/>
              </a:rPr>
              <a:t> </a:t>
            </a:r>
            <a:r>
              <a:rPr lang="en-US" sz="3200" u="sng" dirty="0" smtClean="0">
                <a:solidFill>
                  <a:schemeClr val="bg1"/>
                </a:solidFill>
                <a:latin typeface="Times New Roman" panose="02020603050405020304" pitchFamily="18" charset="0"/>
                <a:cs typeface="Times New Roman" panose="02020603050405020304" pitchFamily="18" charset="0"/>
              </a:rPr>
              <a:t>to</a:t>
            </a:r>
            <a:r>
              <a:rPr lang="en-US" sz="3200" dirty="0" smtClean="0">
                <a:solidFill>
                  <a:schemeClr val="bg1"/>
                </a:solidFill>
                <a:latin typeface="Times New Roman" panose="02020603050405020304" pitchFamily="18" charset="0"/>
                <a:cs typeface="Times New Roman" panose="02020603050405020304" pitchFamily="18" charset="0"/>
              </a:rPr>
              <a:t>:</a:t>
            </a:r>
          </a:p>
          <a:p>
            <a:r>
              <a:rPr lang="en-US" sz="4800" dirty="0">
                <a:solidFill>
                  <a:schemeClr val="bg1"/>
                </a:solidFill>
                <a:latin typeface="Times New Roman" panose="02020603050405020304" pitchFamily="18" charset="0"/>
                <a:cs typeface="Times New Roman" panose="02020603050405020304" pitchFamily="18" charset="0"/>
              </a:rPr>
              <a:t> </a:t>
            </a:r>
            <a:r>
              <a:rPr lang="en-US" sz="4800" dirty="0" smtClean="0">
                <a:solidFill>
                  <a:schemeClr val="bg1"/>
                </a:solidFill>
                <a:latin typeface="Times New Roman" panose="02020603050405020304" pitchFamily="18" charset="0"/>
                <a:cs typeface="Times New Roman" panose="02020603050405020304" pitchFamily="18" charset="0"/>
              </a:rPr>
              <a:t> </a:t>
            </a:r>
            <a:r>
              <a:rPr lang="en-US" sz="4800" dirty="0" err="1" smtClean="0">
                <a:solidFill>
                  <a:schemeClr val="bg1"/>
                </a:solidFill>
                <a:latin typeface="Times New Roman" panose="02020603050405020304" pitchFamily="18" charset="0"/>
                <a:cs typeface="Times New Roman" panose="02020603050405020304" pitchFamily="18" charset="0"/>
              </a:rPr>
              <a:t>Dr.Qaiser</a:t>
            </a:r>
            <a:r>
              <a:rPr lang="en-US" sz="4800" dirty="0" smtClean="0">
                <a:solidFill>
                  <a:schemeClr val="bg1"/>
                </a:solidFill>
                <a:latin typeface="Times New Roman" panose="02020603050405020304" pitchFamily="18" charset="0"/>
                <a:cs typeface="Times New Roman" panose="02020603050405020304" pitchFamily="18" charset="0"/>
              </a:rPr>
              <a:t> </a:t>
            </a:r>
            <a:r>
              <a:rPr lang="en-US" sz="4800" dirty="0" err="1" smtClean="0">
                <a:solidFill>
                  <a:schemeClr val="bg1"/>
                </a:solidFill>
                <a:latin typeface="Times New Roman" panose="02020603050405020304" pitchFamily="18" charset="0"/>
                <a:cs typeface="Times New Roman" panose="02020603050405020304" pitchFamily="18" charset="0"/>
              </a:rPr>
              <a:t>Jabeen</a:t>
            </a:r>
            <a:endParaRPr lang="en-US" sz="4800" dirty="0" smtClean="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926203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5C3F9-57CB-406C-A6B7-0E37793246F6}"/>
              </a:ext>
            </a:extLst>
          </p:cNvPr>
          <p:cNvSpPr>
            <a:spLocks noGrp="1"/>
          </p:cNvSpPr>
          <p:nvPr>
            <p:ph type="title" idx="4294967295"/>
          </p:nvPr>
        </p:nvSpPr>
        <p:spPr>
          <a:xfrm>
            <a:off x="7052235" y="0"/>
            <a:ext cx="4978400" cy="1143000"/>
          </a:xfrm>
        </p:spPr>
        <p:txBody>
          <a:bodyPr>
            <a:normAutofit/>
          </a:bodyPr>
          <a:lstStyle/>
          <a:p>
            <a:r>
              <a:rPr lang="en-US" sz="5400" b="1" dirty="0">
                <a:solidFill>
                  <a:schemeClr val="tx1"/>
                </a:solidFill>
                <a:latin typeface="Times New Roman"/>
                <a:cs typeface="Calibri Light"/>
              </a:rPr>
              <a:t>Lipid solubility:</a:t>
            </a:r>
            <a:endParaRPr lang="en-US" sz="5400" b="1" dirty="0">
              <a:solidFill>
                <a:schemeClr val="tx1"/>
              </a:solidFill>
              <a:latin typeface="Times New Roman"/>
            </a:endParaRPr>
          </a:p>
        </p:txBody>
      </p:sp>
      <p:sp>
        <p:nvSpPr>
          <p:cNvPr id="3" name="Content Placeholder 2">
            <a:extLst>
              <a:ext uri="{FF2B5EF4-FFF2-40B4-BE49-F238E27FC236}">
                <a16:creationId xmlns:a16="http://schemas.microsoft.com/office/drawing/2014/main" id="{ADF4EB54-B8E7-4275-B625-A7E1B76DC0FB}"/>
              </a:ext>
            </a:extLst>
          </p:cNvPr>
          <p:cNvSpPr>
            <a:spLocks noGrp="1"/>
          </p:cNvSpPr>
          <p:nvPr>
            <p:ph idx="4294967295"/>
          </p:nvPr>
        </p:nvSpPr>
        <p:spPr>
          <a:xfrm>
            <a:off x="6905906" y="970183"/>
            <a:ext cx="4976812" cy="5537200"/>
          </a:xfrm>
        </p:spPr>
        <p:txBody>
          <a:bodyPr vert="horz" lIns="91440" tIns="45720" rIns="91440" bIns="45720" rtlCol="0" anchor="ctr">
            <a:normAutofit/>
          </a:bodyPr>
          <a:lstStyle/>
          <a:p>
            <a:pPr>
              <a:buClr>
                <a:schemeClr val="tx1"/>
              </a:buClr>
              <a:buFont typeface="Wingdings" panose="05000000000000000000" pitchFamily="2" charset="2"/>
              <a:buChar char="Ø"/>
            </a:pPr>
            <a:r>
              <a:rPr lang="en-US" sz="3200" dirty="0">
                <a:solidFill>
                  <a:schemeClr val="tx1"/>
                </a:solidFill>
                <a:latin typeface="Times New Roman"/>
                <a:ea typeface="+mn-lt"/>
                <a:cs typeface="+mn-lt"/>
              </a:rPr>
              <a:t>The lipid solubility of a drug reflects its ability to pass through the cell membrane; this property is independent of the </a:t>
            </a:r>
            <a:r>
              <a:rPr lang="en-US" sz="3200" dirty="0" err="1">
                <a:solidFill>
                  <a:schemeClr val="tx1"/>
                </a:solidFill>
                <a:latin typeface="Times New Roman"/>
                <a:ea typeface="+mn-lt"/>
                <a:cs typeface="+mn-lt"/>
              </a:rPr>
              <a:t>pKa</a:t>
            </a:r>
            <a:r>
              <a:rPr lang="en-US" sz="3200" dirty="0">
                <a:solidFill>
                  <a:schemeClr val="tx1"/>
                </a:solidFill>
                <a:latin typeface="Times New Roman"/>
                <a:ea typeface="+mn-lt"/>
                <a:cs typeface="+mn-lt"/>
              </a:rPr>
              <a:t> of the drug.</a:t>
            </a:r>
          </a:p>
          <a:p>
            <a:pPr>
              <a:buClr>
                <a:schemeClr val="tx1"/>
              </a:buClr>
              <a:buFont typeface="Wingdings" panose="05000000000000000000" pitchFamily="2" charset="2"/>
              <a:buChar char="Ø"/>
            </a:pPr>
            <a:r>
              <a:rPr lang="en-US" sz="3200" dirty="0">
                <a:solidFill>
                  <a:schemeClr val="tx1"/>
                </a:solidFill>
                <a:latin typeface="Times New Roman"/>
                <a:ea typeface="+mn-lt"/>
                <a:cs typeface="+mn-lt"/>
              </a:rPr>
              <a:t>Lipid solubility affects the rate of absorption from the site of administration</a:t>
            </a:r>
            <a:r>
              <a:rPr lang="en-US" sz="3200" dirty="0" smtClean="0">
                <a:solidFill>
                  <a:schemeClr val="tx1"/>
                </a:solidFill>
                <a:latin typeface="Times New Roman"/>
                <a:ea typeface="+mn-lt"/>
                <a:cs typeface="+mn-lt"/>
              </a:rPr>
              <a:t>.</a:t>
            </a:r>
            <a:endParaRPr lang="en-US" sz="3200" dirty="0">
              <a:solidFill>
                <a:schemeClr val="tx1"/>
              </a:solidFill>
              <a:latin typeface="Times New Roman"/>
              <a:cs typeface="Calibri"/>
            </a:endParaRPr>
          </a:p>
          <a:p>
            <a:pPr algn="r">
              <a:buClr>
                <a:schemeClr val="tx1"/>
              </a:buClr>
              <a:buFont typeface="Wingdings" panose="05000000000000000000" pitchFamily="2" charset="2"/>
              <a:buChar char="Ø"/>
            </a:pPr>
            <a:r>
              <a:rPr lang="en-US" sz="3200" dirty="0">
                <a:solidFill>
                  <a:schemeClr val="tx1"/>
                </a:solidFill>
                <a:latin typeface="Times New Roman"/>
                <a:cs typeface="Calibri"/>
              </a:rPr>
              <a:t>(Peck &amp; Hill, 2014)</a:t>
            </a:r>
          </a:p>
        </p:txBody>
      </p:sp>
      <p:pic>
        <p:nvPicPr>
          <p:cNvPr id="7" name="Graphic 6" descr="Pill">
            <a:extLst>
              <a:ext uri="{FF2B5EF4-FFF2-40B4-BE49-F238E27FC236}">
                <a16:creationId xmlns:a16="http://schemas.microsoft.com/office/drawing/2014/main" id="{C6672554-75A0-4AFD-8A8E-17F16DC616F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477148" y="970183"/>
            <a:ext cx="3620021" cy="3620021"/>
          </a:xfrm>
          <a:prstGeom prst="rect">
            <a:avLst/>
          </a:prstGeom>
        </p:spPr>
      </p:pic>
    </p:spTree>
    <p:extLst>
      <p:ext uri="{BB962C8B-B14F-4D97-AF65-F5344CB8AC3E}">
        <p14:creationId xmlns:p14="http://schemas.microsoft.com/office/powerpoint/2010/main" val="26367967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5D8E5-ABCC-4B46-90E7-C41947C9CA36}"/>
              </a:ext>
            </a:extLst>
          </p:cNvPr>
          <p:cNvSpPr>
            <a:spLocks noGrp="1"/>
          </p:cNvSpPr>
          <p:nvPr>
            <p:ph type="title" idx="4294967295"/>
          </p:nvPr>
        </p:nvSpPr>
        <p:spPr>
          <a:xfrm>
            <a:off x="0" y="1"/>
            <a:ext cx="12191999" cy="1672046"/>
          </a:xfrm>
        </p:spPr>
        <p:txBody>
          <a:bodyPr>
            <a:noAutofit/>
          </a:bodyPr>
          <a:lstStyle/>
          <a:p>
            <a:pPr algn="ctr"/>
            <a:r>
              <a:rPr lang="en-US" sz="5400" b="1" dirty="0">
                <a:solidFill>
                  <a:srgbClr val="FFFFFF"/>
                </a:solidFill>
                <a:latin typeface="Times New Roman"/>
                <a:cs typeface="Times New Roman"/>
              </a:rPr>
              <a:t>Mechanism of absorption of drugs from GIT</a:t>
            </a:r>
            <a:r>
              <a:rPr lang="en-US" sz="5400" b="1" dirty="0" smtClean="0">
                <a:solidFill>
                  <a:srgbClr val="FFFFFF"/>
                </a:solidFill>
                <a:latin typeface="Times New Roman"/>
                <a:cs typeface="Times New Roman"/>
              </a:rPr>
              <a:t>:</a:t>
            </a:r>
            <a:endParaRPr lang="en-US" sz="5400" b="1" dirty="0">
              <a:solidFill>
                <a:srgbClr val="FFFFFF"/>
              </a:solidFill>
              <a:ea typeface="+mj-lt"/>
              <a:cs typeface="+mj-lt"/>
            </a:endParaRPr>
          </a:p>
        </p:txBody>
      </p:sp>
      <p:sp>
        <p:nvSpPr>
          <p:cNvPr id="3" name="Content Placeholder 2">
            <a:extLst>
              <a:ext uri="{FF2B5EF4-FFF2-40B4-BE49-F238E27FC236}">
                <a16:creationId xmlns:a16="http://schemas.microsoft.com/office/drawing/2014/main" id="{800EACBD-D257-46F1-8523-20E3242F71D1}"/>
              </a:ext>
            </a:extLst>
          </p:cNvPr>
          <p:cNvSpPr>
            <a:spLocks noGrp="1"/>
          </p:cNvSpPr>
          <p:nvPr>
            <p:ph idx="4294967295"/>
          </p:nvPr>
        </p:nvSpPr>
        <p:spPr>
          <a:xfrm>
            <a:off x="0" y="1672046"/>
            <a:ext cx="4989920" cy="3814353"/>
          </a:xfrm>
        </p:spPr>
        <p:txBody>
          <a:bodyPr vert="horz" lIns="91440" tIns="45720" rIns="91440" bIns="45720" rtlCol="0" anchor="ctr">
            <a:noAutofit/>
          </a:bodyPr>
          <a:lstStyle/>
          <a:p>
            <a:pPr marL="0" indent="0">
              <a:buNone/>
            </a:pPr>
            <a:r>
              <a:rPr lang="en-US" sz="3600" b="1" dirty="0" smtClean="0">
                <a:solidFill>
                  <a:srgbClr val="FFFFFF"/>
                </a:solidFill>
                <a:latin typeface="Times New Roman" panose="02020603050405020304" pitchFamily="18" charset="0"/>
                <a:ea typeface="+mn-lt"/>
                <a:cs typeface="Times New Roman" panose="02020603050405020304" pitchFamily="18" charset="0"/>
              </a:rPr>
              <a:t>Drugs </a:t>
            </a:r>
            <a:r>
              <a:rPr lang="en-US" sz="3600" b="1" dirty="0">
                <a:solidFill>
                  <a:srgbClr val="FFFFFF"/>
                </a:solidFill>
                <a:latin typeface="Times New Roman" panose="02020603050405020304" pitchFamily="18" charset="0"/>
                <a:ea typeface="+mn-lt"/>
                <a:cs typeface="Times New Roman" panose="02020603050405020304" pitchFamily="18" charset="0"/>
              </a:rPr>
              <a:t>may be absorbed from the GIT by:</a:t>
            </a:r>
            <a:endParaRPr lang="en-US" sz="3600" dirty="0">
              <a:solidFill>
                <a:srgbClr val="FFFFFF"/>
              </a:solidFill>
              <a:latin typeface="Times New Roman" panose="02020603050405020304" pitchFamily="18" charset="0"/>
              <a:cs typeface="Times New Roman" panose="02020603050405020304" pitchFamily="18" charset="0"/>
            </a:endParaRPr>
          </a:p>
          <a:p>
            <a:pPr lvl="1">
              <a:buClr>
                <a:schemeClr val="tx1"/>
              </a:buClr>
              <a:buFont typeface="Arial" panose="020B0604020202020204" pitchFamily="34" charset="0"/>
              <a:buChar char="•"/>
            </a:pPr>
            <a:r>
              <a:rPr lang="en-US" sz="3600" dirty="0">
                <a:solidFill>
                  <a:srgbClr val="FFFFFF"/>
                </a:solidFill>
                <a:latin typeface="Times New Roman" panose="02020603050405020304" pitchFamily="18" charset="0"/>
                <a:cs typeface="Times New Roman" panose="02020603050405020304" pitchFamily="18" charset="0"/>
              </a:rPr>
              <a:t>Passive diffusion</a:t>
            </a:r>
          </a:p>
          <a:p>
            <a:pPr lvl="1">
              <a:buClr>
                <a:schemeClr val="tx1"/>
              </a:buClr>
              <a:buFont typeface="Arial" panose="020B0604020202020204" pitchFamily="34" charset="0"/>
              <a:buChar char="•"/>
            </a:pPr>
            <a:r>
              <a:rPr lang="en-US" sz="3600" dirty="0">
                <a:solidFill>
                  <a:srgbClr val="FFFFFF"/>
                </a:solidFill>
                <a:latin typeface="Times New Roman" panose="02020603050405020304" pitchFamily="18" charset="0"/>
                <a:cs typeface="Times New Roman" panose="02020603050405020304" pitchFamily="18" charset="0"/>
              </a:rPr>
              <a:t>Facilitated diffusion</a:t>
            </a:r>
          </a:p>
          <a:p>
            <a:pPr lvl="1">
              <a:buClr>
                <a:schemeClr val="tx1"/>
              </a:buClr>
              <a:buFont typeface="Arial" panose="020B0604020202020204" pitchFamily="34" charset="0"/>
              <a:buChar char="•"/>
            </a:pPr>
            <a:r>
              <a:rPr lang="en-US" sz="3600" dirty="0">
                <a:solidFill>
                  <a:srgbClr val="FFFFFF"/>
                </a:solidFill>
                <a:latin typeface="Times New Roman" panose="02020603050405020304" pitchFamily="18" charset="0"/>
                <a:cs typeface="Times New Roman" panose="02020603050405020304" pitchFamily="18" charset="0"/>
              </a:rPr>
              <a:t>Active transport </a:t>
            </a:r>
          </a:p>
          <a:p>
            <a:pPr lvl="1">
              <a:buClr>
                <a:schemeClr val="tx1"/>
              </a:buClr>
              <a:buFont typeface="Arial" panose="020B0604020202020204" pitchFamily="34" charset="0"/>
              <a:buChar char="•"/>
            </a:pPr>
            <a:r>
              <a:rPr lang="en-US" sz="3600" dirty="0" smtClean="0">
                <a:solidFill>
                  <a:srgbClr val="FFFFFF"/>
                </a:solidFill>
                <a:latin typeface="Times New Roman" panose="02020603050405020304" pitchFamily="18" charset="0"/>
                <a:cs typeface="Times New Roman" panose="02020603050405020304" pitchFamily="18" charset="0"/>
              </a:rPr>
              <a:t>Endocytosis/Exocytosis</a:t>
            </a:r>
            <a:endParaRPr lang="en-US" sz="3600" dirty="0">
              <a:solidFill>
                <a:srgbClr val="FFFFFF"/>
              </a:solidFill>
              <a:latin typeface="Times New Roman" panose="02020603050405020304" pitchFamily="18" charset="0"/>
              <a:cs typeface="Times New Roman" panose="02020603050405020304" pitchFamily="18" charset="0"/>
            </a:endParaRPr>
          </a:p>
        </p:txBody>
      </p:sp>
      <p:pic>
        <p:nvPicPr>
          <p:cNvPr id="8" name="Picture 8" descr="A close up of a logo&#10;&#10;Description generated with very high confidence">
            <a:extLst>
              <a:ext uri="{FF2B5EF4-FFF2-40B4-BE49-F238E27FC236}">
                <a16:creationId xmlns:a16="http://schemas.microsoft.com/office/drawing/2014/main" id="{1F83DAFB-F734-48CA-814B-1032F8678822}"/>
              </a:ext>
            </a:extLst>
          </p:cNvPr>
          <p:cNvPicPr>
            <a:picLocks noChangeAspect="1"/>
          </p:cNvPicPr>
          <p:nvPr/>
        </p:nvPicPr>
        <p:blipFill rotWithShape="1">
          <a:blip r:embed="rId2"/>
          <a:srcRect t="6282" r="1" b="18389"/>
          <a:stretch/>
        </p:blipFill>
        <p:spPr>
          <a:xfrm>
            <a:off x="4989921" y="1672047"/>
            <a:ext cx="7202079" cy="4663917"/>
          </a:xfrm>
          <a:prstGeom prst="rect">
            <a:avLst/>
          </a:prstGeom>
        </p:spPr>
      </p:pic>
    </p:spTree>
    <p:extLst>
      <p:ext uri="{BB962C8B-B14F-4D97-AF65-F5344CB8AC3E}">
        <p14:creationId xmlns:p14="http://schemas.microsoft.com/office/powerpoint/2010/main" val="18823770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screenshot of a cell phone&#10;&#10;Description generated with high confidence">
            <a:extLst>
              <a:ext uri="{FF2B5EF4-FFF2-40B4-BE49-F238E27FC236}">
                <a16:creationId xmlns:a16="http://schemas.microsoft.com/office/drawing/2014/main" id="{0ECAA412-7A2E-4D1B-B0A1-389541A46294}"/>
              </a:ext>
            </a:extLst>
          </p:cNvPr>
          <p:cNvPicPr>
            <a:picLocks noGrp="1" noChangeAspect="1"/>
          </p:cNvPicPr>
          <p:nvPr>
            <p:ph idx="1"/>
          </p:nvPr>
        </p:nvPicPr>
        <p:blipFill>
          <a:blip r:embed="rId2"/>
          <a:stretch>
            <a:fillRect/>
          </a:stretch>
        </p:blipFill>
        <p:spPr>
          <a:xfrm>
            <a:off x="0" y="0"/>
            <a:ext cx="12192000" cy="6387061"/>
          </a:xfrm>
          <a:prstGeom prst="rect">
            <a:avLst/>
          </a:prstGeom>
        </p:spPr>
      </p:pic>
    </p:spTree>
    <p:extLst>
      <p:ext uri="{BB962C8B-B14F-4D97-AF65-F5344CB8AC3E}">
        <p14:creationId xmlns:p14="http://schemas.microsoft.com/office/powerpoint/2010/main" val="6772457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56" t="32559"/>
          <a:stretch/>
        </p:blipFill>
        <p:spPr>
          <a:xfrm>
            <a:off x="0" y="-26127"/>
            <a:ext cx="12192000" cy="6479177"/>
          </a:xfrm>
          <a:prstGeom prst="rect">
            <a:avLst/>
          </a:prstGeom>
        </p:spPr>
      </p:pic>
    </p:spTree>
    <p:extLst>
      <p:ext uri="{BB962C8B-B14F-4D97-AF65-F5344CB8AC3E}">
        <p14:creationId xmlns:p14="http://schemas.microsoft.com/office/powerpoint/2010/main" val="34748153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320A1-5BD1-4351-B512-97B2F39A7590}"/>
              </a:ext>
            </a:extLst>
          </p:cNvPr>
          <p:cNvSpPr>
            <a:spLocks noGrp="1"/>
          </p:cNvSpPr>
          <p:nvPr>
            <p:ph type="title" idx="4294967295"/>
          </p:nvPr>
        </p:nvSpPr>
        <p:spPr>
          <a:xfrm>
            <a:off x="0" y="-1"/>
            <a:ext cx="12192000" cy="979715"/>
          </a:xfrm>
        </p:spPr>
        <p:txBody>
          <a:bodyPr anchor="b">
            <a:normAutofit/>
          </a:bodyPr>
          <a:lstStyle/>
          <a:p>
            <a:r>
              <a:rPr lang="en-US" sz="6000" b="1" dirty="0">
                <a:latin typeface="Times New Roman"/>
                <a:cs typeface="Calibri Light"/>
              </a:rPr>
              <a:t>Passive Diffusion:</a:t>
            </a:r>
            <a:r>
              <a:rPr lang="en-US" sz="4400" b="1" dirty="0">
                <a:latin typeface="Times New Roman"/>
                <a:cs typeface="Calibri Light"/>
              </a:rPr>
              <a:t> </a:t>
            </a:r>
            <a:endParaRPr lang="en-US" sz="4400" dirty="0">
              <a:latin typeface="Times New Roman"/>
              <a:cs typeface="Times New Roman"/>
            </a:endParaRPr>
          </a:p>
        </p:txBody>
      </p:sp>
      <p:sp>
        <p:nvSpPr>
          <p:cNvPr id="3" name="Content Placeholder 2">
            <a:extLst>
              <a:ext uri="{FF2B5EF4-FFF2-40B4-BE49-F238E27FC236}">
                <a16:creationId xmlns:a16="http://schemas.microsoft.com/office/drawing/2014/main" id="{C9027B22-DF50-4B8B-88E0-3939E4A0522E}"/>
              </a:ext>
            </a:extLst>
          </p:cNvPr>
          <p:cNvSpPr>
            <a:spLocks noGrp="1"/>
          </p:cNvSpPr>
          <p:nvPr>
            <p:ph idx="4294967295"/>
          </p:nvPr>
        </p:nvSpPr>
        <p:spPr>
          <a:xfrm>
            <a:off x="0" y="679268"/>
            <a:ext cx="5904411" cy="5682343"/>
          </a:xfrm>
        </p:spPr>
        <p:txBody>
          <a:bodyPr vert="horz" lIns="91440" tIns="45720" rIns="91440" bIns="45720" rtlCol="0" anchor="ctr">
            <a:noAutofit/>
          </a:bodyPr>
          <a:lstStyle/>
          <a:p>
            <a:pPr>
              <a:buClr>
                <a:schemeClr val="tx1"/>
              </a:buClr>
              <a:buFont typeface="Wingdings" panose="05000000000000000000" pitchFamily="2" charset="2"/>
              <a:buChar char="Ø"/>
            </a:pPr>
            <a:r>
              <a:rPr lang="en-US" sz="3200" dirty="0">
                <a:latin typeface="Times New Roman"/>
                <a:cs typeface="Calibri"/>
              </a:rPr>
              <a:t>The driving force for passive absorption of a drug is the concentration gradient across the membrane. </a:t>
            </a:r>
            <a:endParaRPr lang="en-US" sz="3200" dirty="0" smtClean="0">
              <a:latin typeface="Times New Roman"/>
              <a:cs typeface="Calibri"/>
            </a:endParaRPr>
          </a:p>
          <a:p>
            <a:pPr>
              <a:buClr>
                <a:schemeClr val="tx1"/>
              </a:buClr>
              <a:buFont typeface="Wingdings" panose="05000000000000000000" pitchFamily="2" charset="2"/>
              <a:buChar char="Ø"/>
            </a:pPr>
            <a:r>
              <a:rPr lang="en-US" sz="3200" dirty="0" smtClean="0">
                <a:latin typeface="Times New Roman"/>
                <a:cs typeface="Calibri"/>
              </a:rPr>
              <a:t>In </a:t>
            </a:r>
            <a:r>
              <a:rPr lang="en-US" sz="3200" dirty="0">
                <a:latin typeface="Times New Roman"/>
                <a:cs typeface="Calibri"/>
              </a:rPr>
              <a:t>other words, the drug moves from higher concentration to lower concentration. </a:t>
            </a:r>
          </a:p>
          <a:p>
            <a:pPr>
              <a:buClr>
                <a:schemeClr val="tx1"/>
              </a:buClr>
              <a:buFont typeface="Wingdings" panose="05000000000000000000" pitchFamily="2" charset="2"/>
              <a:buChar char="Ø"/>
            </a:pPr>
            <a:r>
              <a:rPr lang="en-US" sz="3200" dirty="0">
                <a:latin typeface="Times New Roman"/>
                <a:cs typeface="Calibri"/>
              </a:rPr>
              <a:t>It doesn’t involve any carrier, doesn’t require energy, and shows a low structural specificity</a:t>
            </a:r>
            <a:r>
              <a:rPr lang="en-US" sz="3200" dirty="0" smtClean="0">
                <a:latin typeface="Times New Roman"/>
                <a:cs typeface="Calibri"/>
              </a:rPr>
              <a:t>.</a:t>
            </a:r>
            <a:endParaRPr lang="en-US" sz="3200" dirty="0">
              <a:latin typeface="Times New Roman"/>
              <a:cs typeface="Calibri"/>
            </a:endParaRPr>
          </a:p>
        </p:txBody>
      </p:sp>
      <p:pic>
        <p:nvPicPr>
          <p:cNvPr id="4" name="Picture 4" descr="A close up of a logo&#10;&#10;Description generated with very high confidence">
            <a:extLst>
              <a:ext uri="{FF2B5EF4-FFF2-40B4-BE49-F238E27FC236}">
                <a16:creationId xmlns:a16="http://schemas.microsoft.com/office/drawing/2014/main" id="{DE0A711C-CDDE-4D8C-A245-E11FAF2F8CB8}"/>
              </a:ext>
            </a:extLst>
          </p:cNvPr>
          <p:cNvPicPr>
            <a:picLocks noChangeAspect="1"/>
          </p:cNvPicPr>
          <p:nvPr/>
        </p:nvPicPr>
        <p:blipFill rotWithShape="1">
          <a:blip r:embed="rId2"/>
          <a:srcRect t="2719" b="9284"/>
          <a:stretch/>
        </p:blipFill>
        <p:spPr>
          <a:xfrm>
            <a:off x="5812971" y="-1"/>
            <a:ext cx="6379029" cy="6361612"/>
          </a:xfrm>
          <a:prstGeom prst="rect">
            <a:avLst/>
          </a:prstGeom>
        </p:spPr>
      </p:pic>
    </p:spTree>
    <p:extLst>
      <p:ext uri="{BB962C8B-B14F-4D97-AF65-F5344CB8AC3E}">
        <p14:creationId xmlns:p14="http://schemas.microsoft.com/office/powerpoint/2010/main" val="16616096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23F417-0E9B-4D24-AD64-0A1AAB50AB0B}"/>
              </a:ext>
            </a:extLst>
          </p:cNvPr>
          <p:cNvSpPr>
            <a:spLocks noGrp="1"/>
          </p:cNvSpPr>
          <p:nvPr>
            <p:ph idx="4294967295"/>
          </p:nvPr>
        </p:nvSpPr>
        <p:spPr>
          <a:xfrm>
            <a:off x="4153989" y="11"/>
            <a:ext cx="8038011" cy="6705590"/>
          </a:xfrm>
        </p:spPr>
        <p:txBody>
          <a:bodyPr vert="horz" lIns="91440" tIns="45720" rIns="91440" bIns="45720" rtlCol="0" anchor="t">
            <a:normAutofit/>
          </a:bodyPr>
          <a:lstStyle/>
          <a:p>
            <a:pPr>
              <a:buClr>
                <a:schemeClr val="tx1"/>
              </a:buClr>
              <a:buFont typeface="Wingdings" panose="05000000000000000000" pitchFamily="2" charset="2"/>
              <a:buChar char="Ø"/>
            </a:pPr>
            <a:r>
              <a:rPr lang="en-US" sz="2800" dirty="0">
                <a:latin typeface="Times New Roman"/>
                <a:ea typeface="+mn-lt"/>
                <a:cs typeface="+mn-lt"/>
              </a:rPr>
              <a:t>Many drugs are weak acids or weak bases and can exist in either the unionized or ionized form, depending on the </a:t>
            </a:r>
            <a:r>
              <a:rPr lang="en-US" sz="2800" dirty="0" err="1">
                <a:latin typeface="Times New Roman"/>
                <a:ea typeface="+mn-lt"/>
                <a:cs typeface="+mn-lt"/>
              </a:rPr>
              <a:t>pH.</a:t>
            </a:r>
            <a:endParaRPr lang="en-US" sz="2800" dirty="0">
              <a:latin typeface="Times New Roman"/>
              <a:ea typeface="+mn-lt"/>
              <a:cs typeface="+mn-lt"/>
            </a:endParaRPr>
          </a:p>
          <a:p>
            <a:pPr>
              <a:buClr>
                <a:schemeClr val="tx1"/>
              </a:buClr>
              <a:buFont typeface="Wingdings" panose="05000000000000000000" pitchFamily="2" charset="2"/>
              <a:buChar char="Ø"/>
            </a:pPr>
            <a:r>
              <a:rPr lang="en-US" sz="2800" dirty="0">
                <a:latin typeface="Times New Roman"/>
                <a:ea typeface="+mn-lt"/>
                <a:cs typeface="+mn-lt"/>
              </a:rPr>
              <a:t>The unionized form of a drug is lipid-soluble and diffuses easily by dissolution in the lipid bilayer.</a:t>
            </a:r>
          </a:p>
          <a:p>
            <a:pPr>
              <a:buClr>
                <a:schemeClr val="tx1"/>
              </a:buClr>
              <a:buFont typeface="Wingdings" panose="05000000000000000000" pitchFamily="2" charset="2"/>
              <a:buChar char="Ø"/>
            </a:pPr>
            <a:r>
              <a:rPr lang="en-US" sz="2800" dirty="0">
                <a:latin typeface="Times New Roman"/>
                <a:cs typeface="Calibri"/>
              </a:rPr>
              <a:t>Water soluble drugs penetrate the cell membrane through aqueous channels or pores, whereas lipid soluble drugs readily move across most biologic membranes due to their solubility in the membrane lipid bilayer.</a:t>
            </a:r>
          </a:p>
          <a:p>
            <a:pPr algn="r">
              <a:buClr>
                <a:schemeClr val="tx1"/>
              </a:buClr>
              <a:buFont typeface="Wingdings" panose="05000000000000000000" pitchFamily="2" charset="2"/>
              <a:buChar char="Ø"/>
            </a:pPr>
            <a:endParaRPr lang="en-US" sz="2800" dirty="0">
              <a:latin typeface="Times New Roman"/>
              <a:cs typeface="Calibri"/>
            </a:endParaRPr>
          </a:p>
          <a:p>
            <a:pPr algn="r">
              <a:buClr>
                <a:schemeClr val="tx1"/>
              </a:buClr>
              <a:buFont typeface="Wingdings" panose="05000000000000000000" pitchFamily="2" charset="2"/>
              <a:buChar char="Ø"/>
            </a:pPr>
            <a:r>
              <a:rPr lang="en-US" sz="2800" dirty="0">
                <a:latin typeface="Times New Roman"/>
                <a:cs typeface="Calibri"/>
              </a:rPr>
              <a:t>(</a:t>
            </a:r>
            <a:r>
              <a:rPr lang="en-US" sz="2800" i="1" dirty="0">
                <a:latin typeface="Times New Roman"/>
                <a:cs typeface="Calibri"/>
              </a:rPr>
              <a:t>Pharmacology (Lippincott's Illustrated Reviews</a:t>
            </a:r>
            <a:r>
              <a:rPr lang="en-US" sz="2800" i="1" dirty="0" smtClean="0">
                <a:latin typeface="Times New Roman"/>
                <a:cs typeface="Calibri"/>
              </a:rPr>
              <a:t>)</a:t>
            </a:r>
            <a:r>
              <a:rPr lang="en-US" sz="2800" dirty="0" smtClean="0">
                <a:latin typeface="Times New Roman"/>
                <a:cs typeface="Calibri"/>
              </a:rPr>
              <a:t>)</a:t>
            </a:r>
            <a:endParaRPr lang="en-US" sz="2800" dirty="0">
              <a:latin typeface="Times New Roman"/>
              <a:cs typeface="Calibri"/>
            </a:endParaRPr>
          </a:p>
        </p:txBody>
      </p:sp>
      <p:pic>
        <p:nvPicPr>
          <p:cNvPr id="2" name="Picture 1"/>
          <p:cNvPicPr>
            <a:picLocks noChangeAspect="1"/>
          </p:cNvPicPr>
          <p:nvPr/>
        </p:nvPicPr>
        <p:blipFill rotWithShape="1">
          <a:blip r:embed="rId2"/>
          <a:srcRect r="3927"/>
          <a:stretch/>
        </p:blipFill>
        <p:spPr>
          <a:xfrm>
            <a:off x="0" y="11"/>
            <a:ext cx="4153989" cy="6453040"/>
          </a:xfrm>
          <a:prstGeom prst="rect">
            <a:avLst/>
          </a:prstGeom>
        </p:spPr>
      </p:pic>
    </p:spTree>
    <p:extLst>
      <p:ext uri="{BB962C8B-B14F-4D97-AF65-F5344CB8AC3E}">
        <p14:creationId xmlns:p14="http://schemas.microsoft.com/office/powerpoint/2010/main" val="24012769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
            <a:ext cx="12192000" cy="6439988"/>
          </a:xfrm>
        </p:spPr>
        <p:txBody>
          <a:bodyPr>
            <a:noAutofit/>
          </a:bodyPr>
          <a:lstStyle/>
          <a:p>
            <a:pPr algn="ctr"/>
            <a:endParaRPr lang="en-US" sz="3200" b="1" dirty="0" smtClean="0">
              <a:solidFill>
                <a:schemeClr val="tx1"/>
              </a:solidFill>
              <a:latin typeface="Times New Roman" panose="02020603050405020304" pitchFamily="18" charset="0"/>
              <a:cs typeface="Times New Roman" panose="02020603050405020304" pitchFamily="18" charset="0"/>
            </a:endParaRPr>
          </a:p>
          <a:p>
            <a:pPr algn="ctr"/>
            <a:r>
              <a:rPr lang="sr-Cyrl-CS" sz="5400" b="1" u="sng" dirty="0" smtClean="0">
                <a:solidFill>
                  <a:schemeClr val="tx1"/>
                </a:solidFill>
                <a:latin typeface="Times New Roman" panose="02020603050405020304" pitchFamily="18" charset="0"/>
                <a:cs typeface="Times New Roman" panose="02020603050405020304" pitchFamily="18" charset="0"/>
              </a:rPr>
              <a:t>Aqueous </a:t>
            </a:r>
            <a:r>
              <a:rPr lang="sr-Cyrl-CS" sz="5400" b="1" u="sng" dirty="0">
                <a:solidFill>
                  <a:schemeClr val="tx1"/>
                </a:solidFill>
                <a:latin typeface="Times New Roman" panose="02020603050405020304" pitchFamily="18" charset="0"/>
                <a:cs typeface="Times New Roman" panose="02020603050405020304" pitchFamily="18" charset="0"/>
              </a:rPr>
              <a:t>Diffusion</a:t>
            </a:r>
            <a:endParaRPr lang="en-US" sz="5400" b="1" u="sng" dirty="0">
              <a:solidFill>
                <a:schemeClr val="tx1"/>
              </a:solidFill>
              <a:latin typeface="Times New Roman" panose="02020603050405020304" pitchFamily="18" charset="0"/>
              <a:cs typeface="Times New Roman" panose="02020603050405020304" pitchFamily="18" charset="0"/>
            </a:endParaRPr>
          </a:p>
          <a:p>
            <a:pPr>
              <a:buClr>
                <a:schemeClr val="tx1"/>
              </a:buClr>
              <a:buFont typeface="Wingdings" panose="05000000000000000000" pitchFamily="2" charset="2"/>
              <a:buChar char="Ø"/>
            </a:pPr>
            <a:r>
              <a:rPr lang="sr-Cyrl-CS" sz="3200" dirty="0">
                <a:solidFill>
                  <a:schemeClr val="tx1"/>
                </a:solidFill>
                <a:latin typeface="Times New Roman" panose="02020603050405020304" pitchFamily="18" charset="0"/>
                <a:cs typeface="Times New Roman" panose="02020603050405020304" pitchFamily="18" charset="0"/>
              </a:rPr>
              <a:t>Aqueous diffusion occurs within the larger aqueous compartments of the body (interstitial space, cytosol, etc) and across epithelial membrane tight junctions and the endothelial lining of blood vessels through aqueous pores that</a:t>
            </a:r>
            <a:r>
              <a:rPr lang="en-US" sz="3200" dirty="0">
                <a:solidFill>
                  <a:schemeClr val="tx1"/>
                </a:solidFill>
                <a:latin typeface="Times New Roman" panose="02020603050405020304" pitchFamily="18" charset="0"/>
                <a:cs typeface="Times New Roman" panose="02020603050405020304" pitchFamily="18" charset="0"/>
              </a:rPr>
              <a:t> </a:t>
            </a:r>
            <a:r>
              <a:rPr lang="sr-Cyrl-CS" sz="3200" dirty="0">
                <a:solidFill>
                  <a:schemeClr val="tx1"/>
                </a:solidFill>
                <a:latin typeface="Times New Roman" panose="02020603050405020304" pitchFamily="18" charset="0"/>
                <a:cs typeface="Times New Roman" panose="02020603050405020304" pitchFamily="18" charset="0"/>
              </a:rPr>
              <a:t>in some tissues</a:t>
            </a:r>
            <a:r>
              <a:rPr lang="en-US" sz="3200" dirty="0">
                <a:solidFill>
                  <a:schemeClr val="tx1"/>
                </a:solidFill>
                <a:latin typeface="Times New Roman" panose="02020603050405020304" pitchFamily="18" charset="0"/>
                <a:cs typeface="Times New Roman" panose="02020603050405020304" pitchFamily="18" charset="0"/>
              </a:rPr>
              <a:t> </a:t>
            </a:r>
            <a:r>
              <a:rPr lang="sr-Cyrl-CS" sz="3200" dirty="0">
                <a:solidFill>
                  <a:schemeClr val="tx1"/>
                </a:solidFill>
                <a:latin typeface="Times New Roman" panose="02020603050405020304" pitchFamily="18" charset="0"/>
                <a:cs typeface="Times New Roman" panose="02020603050405020304" pitchFamily="18" charset="0"/>
              </a:rPr>
              <a:t>permit the passage of molecules as large as MW 20,000–30,000</a:t>
            </a:r>
            <a:r>
              <a:rPr lang="sr-Cyrl-CS" sz="3200" dirty="0" smtClean="0">
                <a:solidFill>
                  <a:schemeClr val="tx1"/>
                </a:solidFill>
                <a:latin typeface="Times New Roman" panose="02020603050405020304" pitchFamily="18" charset="0"/>
                <a:cs typeface="Times New Roman" panose="02020603050405020304" pitchFamily="18" charset="0"/>
              </a:rPr>
              <a:t>.*</a:t>
            </a:r>
            <a:endParaRPr lang="en-US" sz="3200" dirty="0" smtClean="0">
              <a:solidFill>
                <a:schemeClr val="tx1"/>
              </a:solidFill>
              <a:latin typeface="Times New Roman" panose="02020603050405020304" pitchFamily="18" charset="0"/>
              <a:cs typeface="Times New Roman" panose="02020603050405020304" pitchFamily="18" charset="0"/>
            </a:endParaRPr>
          </a:p>
          <a:p>
            <a:pPr>
              <a:buClr>
                <a:schemeClr val="tx1"/>
              </a:buClr>
              <a:buFont typeface="Wingdings" panose="05000000000000000000" pitchFamily="2" charset="2"/>
              <a:buChar char="Ø"/>
            </a:pPr>
            <a:r>
              <a:rPr lang="sr-Cyrl-CS" sz="3200" dirty="0">
                <a:latin typeface="Times New Roman" panose="02020603050405020304" pitchFamily="18" charset="0"/>
                <a:cs typeface="Times New Roman" panose="02020603050405020304" pitchFamily="18" charset="0"/>
              </a:rPr>
              <a:t>flux is also influenced by electrical fields (eg, the membrane potential and—in parts of the nephron—the transtubular potential).</a:t>
            </a:r>
            <a:endParaRPr lang="en-US" sz="3200" dirty="0">
              <a:latin typeface="Times New Roman" panose="02020603050405020304" pitchFamily="18" charset="0"/>
              <a:cs typeface="Times New Roman" panose="02020603050405020304" pitchFamily="18" charset="0"/>
            </a:endParaRPr>
          </a:p>
          <a:p>
            <a:pPr>
              <a:buClr>
                <a:schemeClr val="tx1"/>
              </a:buClr>
              <a:buFont typeface="Wingdings" panose="05000000000000000000" pitchFamily="2" charset="2"/>
              <a:buChar char="Ø"/>
            </a:pPr>
            <a:r>
              <a:rPr lang="sr-Cyrl-CS" sz="3200" dirty="0">
                <a:latin typeface="Times New Roman" panose="02020603050405020304" pitchFamily="18" charset="0"/>
                <a:cs typeface="Times New Roman" panose="02020603050405020304" pitchFamily="18" charset="0"/>
              </a:rPr>
              <a:t>The capillaries of the brain, the testes, and some other tissues are characterized by the absence of pores that permit aqueous diffusion</a:t>
            </a:r>
            <a:r>
              <a:rPr lang="sr-Cyrl-CS" sz="3200" dirty="0" smtClean="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550730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1732"/>
            <a:ext cx="4047344" cy="5816977"/>
          </a:xfrm>
          <a:prstGeom prst="rect">
            <a:avLst/>
          </a:prstGeom>
        </p:spPr>
        <p:txBody>
          <a:bodyPr wrap="square">
            <a:spAutoFit/>
          </a:bodyPr>
          <a:lstStyle/>
          <a:p>
            <a:r>
              <a:rPr lang="sr-Cyrl-CS" sz="3600" b="1" u="sng" dirty="0">
                <a:latin typeface="Times New Roman" panose="02020603050405020304" pitchFamily="18" charset="0"/>
                <a:cs typeface="Times New Roman" panose="02020603050405020304" pitchFamily="18" charset="0"/>
              </a:rPr>
              <a:t>Lipid Diffusion</a:t>
            </a:r>
            <a:r>
              <a:rPr lang="en-US" sz="2800" b="1" dirty="0">
                <a:latin typeface="Times New Roman" panose="02020603050405020304" pitchFamily="18" charset="0"/>
                <a:cs typeface="Times New Roman" panose="02020603050405020304" pitchFamily="18" charset="0"/>
              </a:rPr>
              <a:t/>
            </a:r>
            <a:br>
              <a:rPr lang="en-US" sz="2800" b="1"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M</a:t>
            </a:r>
            <a:r>
              <a:rPr lang="sr-Cyrl-CS" sz="2800" dirty="0">
                <a:latin typeface="Times New Roman" panose="02020603050405020304" pitchFamily="18" charset="0"/>
                <a:cs typeface="Times New Roman" panose="02020603050405020304" pitchFamily="18" charset="0"/>
              </a:rPr>
              <a:t>ost</a:t>
            </a:r>
            <a:r>
              <a:rPr lang="en-US" sz="2800" dirty="0">
                <a:latin typeface="Times New Roman" panose="02020603050405020304" pitchFamily="18" charset="0"/>
                <a:cs typeface="Times New Roman" panose="02020603050405020304" pitchFamily="18" charset="0"/>
              </a:rPr>
              <a:t> </a:t>
            </a:r>
            <a:r>
              <a:rPr lang="sr-Cyrl-CS" sz="2800" dirty="0">
                <a:latin typeface="Times New Roman" panose="02020603050405020304" pitchFamily="18" charset="0"/>
                <a:cs typeface="Times New Roman" panose="02020603050405020304" pitchFamily="18" charset="0"/>
              </a:rPr>
              <a:t> important limiting factor for drug permeation because of the large number of lipid barriers that separate the compartments of the body. </a:t>
            </a:r>
            <a:r>
              <a:rPr lang="en-US" sz="2800" dirty="0">
                <a:latin typeface="Times New Roman" panose="02020603050405020304" pitchFamily="18" charset="0"/>
                <a:cs typeface="Times New Roman" panose="02020603050405020304" pitchFamily="18" charset="0"/>
              </a:rPr>
              <a:t/>
            </a:r>
            <a:br>
              <a:rPr lang="en-US" sz="2800" dirty="0">
                <a:latin typeface="Times New Roman" panose="02020603050405020304" pitchFamily="18" charset="0"/>
                <a:cs typeface="Times New Roman" panose="02020603050405020304" pitchFamily="18" charset="0"/>
              </a:rPr>
            </a:br>
            <a:r>
              <a:rPr lang="sr-Cyrl-CS" sz="2800" b="1" dirty="0">
                <a:latin typeface="Times New Roman" panose="02020603050405020304" pitchFamily="18" charset="0"/>
                <a:cs typeface="Times New Roman" panose="02020603050405020304" pitchFamily="18" charset="0"/>
              </a:rPr>
              <a:t>the lipid:aqueous partition coefficient</a:t>
            </a:r>
            <a:r>
              <a:rPr lang="sr-Cyrl-CS" sz="2800" dirty="0">
                <a:latin typeface="Times New Roman" panose="02020603050405020304" pitchFamily="18" charset="0"/>
                <a:cs typeface="Times New Roman" panose="02020603050405020304" pitchFamily="18" charset="0"/>
              </a:rPr>
              <a:t> of a drug determines</a:t>
            </a:r>
            <a:r>
              <a:rPr lang="en-US" sz="2800" dirty="0">
                <a:latin typeface="Times New Roman" panose="02020603050405020304" pitchFamily="18" charset="0"/>
                <a:cs typeface="Times New Roman" panose="02020603050405020304" pitchFamily="18" charset="0"/>
              </a:rPr>
              <a:t> </a:t>
            </a:r>
            <a:r>
              <a:rPr lang="sr-Cyrl-CS" sz="2800" dirty="0">
                <a:latin typeface="Times New Roman" panose="02020603050405020304" pitchFamily="18" charset="0"/>
                <a:cs typeface="Times New Roman" panose="02020603050405020304" pitchFamily="18" charset="0"/>
              </a:rPr>
              <a:t>how readily the drug enters the lipid membrane from the aqueous medium</a:t>
            </a:r>
            <a:r>
              <a:rPr lang="sr-Cyrl-CS" sz="2800" dirty="0" smtClean="0">
                <a:latin typeface="Times New Roman" panose="02020603050405020304" pitchFamily="18" charset="0"/>
                <a:cs typeface="Times New Roman" panose="02020603050405020304" pitchFamily="18" charset="0"/>
              </a:rPr>
              <a:t>.</a:t>
            </a:r>
            <a:endParaRPr lang="en-US" sz="2800" dirty="0" smtClean="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rotWithShape="1">
          <a:blip r:embed="rId2"/>
          <a:srcRect t="1978" r="28579" b="2819"/>
          <a:stretch/>
        </p:blipFill>
        <p:spPr>
          <a:xfrm>
            <a:off x="4047344" y="1732"/>
            <a:ext cx="8144655" cy="6346817"/>
          </a:xfrm>
          <a:prstGeom prst="rect">
            <a:avLst/>
          </a:prstGeom>
        </p:spPr>
      </p:pic>
    </p:spTree>
    <p:extLst>
      <p:ext uri="{BB962C8B-B14F-4D97-AF65-F5344CB8AC3E}">
        <p14:creationId xmlns:p14="http://schemas.microsoft.com/office/powerpoint/2010/main" val="12345741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
            <a:ext cx="12192000" cy="3170099"/>
          </a:xfrm>
          <a:prstGeom prst="rect">
            <a:avLst/>
          </a:prstGeom>
        </p:spPr>
        <p:txBody>
          <a:bodyPr wrap="square">
            <a:spAutoFit/>
          </a:bodyPr>
          <a:lstStyle/>
          <a:p>
            <a:endParaRPr lang="en-US" sz="3600" b="1" u="sng" dirty="0" smtClean="0">
              <a:latin typeface="Times New Roman" panose="02020603050405020304" pitchFamily="18" charset="0"/>
              <a:cs typeface="Times New Roman" panose="02020603050405020304" pitchFamily="18" charset="0"/>
            </a:endParaRPr>
          </a:p>
          <a:p>
            <a:r>
              <a:rPr lang="en-US" sz="3600" b="1" u="sng" dirty="0" smtClean="0">
                <a:latin typeface="Times New Roman" panose="02020603050405020304" pitchFamily="18" charset="0"/>
                <a:cs typeface="Times New Roman" panose="02020603050405020304" pitchFamily="18" charset="0"/>
              </a:rPr>
              <a:t>Factors </a:t>
            </a:r>
            <a:r>
              <a:rPr lang="en-US" sz="3600" b="1" u="sng" dirty="0">
                <a:latin typeface="Times New Roman" panose="02020603050405020304" pitchFamily="18" charset="0"/>
                <a:cs typeface="Times New Roman" panose="02020603050405020304" pitchFamily="18" charset="0"/>
              </a:rPr>
              <a:t>affecting Magnitude of </a:t>
            </a:r>
            <a:r>
              <a:rPr lang="en-US" sz="3600" b="1" u="sng" dirty="0" smtClean="0">
                <a:latin typeface="Times New Roman" panose="02020603050405020304" pitchFamily="18" charset="0"/>
                <a:cs typeface="Times New Roman" panose="02020603050405020304" pitchFamily="18" charset="0"/>
              </a:rPr>
              <a:t>diffusion</a:t>
            </a:r>
            <a:endParaRPr lang="en-US" sz="2800" dirty="0" smtClean="0">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Ø"/>
            </a:pPr>
            <a:r>
              <a:rPr lang="en-US" sz="3200" dirty="0" smtClean="0">
                <a:latin typeface="Times New Roman" panose="02020603050405020304" pitchFamily="18" charset="0"/>
                <a:cs typeface="Times New Roman" panose="02020603050405020304" pitchFamily="18" charset="0"/>
              </a:rPr>
              <a:t>Concentration difference</a:t>
            </a:r>
          </a:p>
          <a:p>
            <a:pPr marL="457200" indent="-457200" algn="just">
              <a:buFont typeface="Wingdings" panose="05000000000000000000" pitchFamily="2" charset="2"/>
              <a:buChar char="Ø"/>
            </a:pPr>
            <a:r>
              <a:rPr lang="en-US" sz="3200" dirty="0" smtClean="0">
                <a:latin typeface="Times New Roman" panose="02020603050405020304" pitchFamily="18" charset="0"/>
                <a:cs typeface="Times New Roman" panose="02020603050405020304" pitchFamily="18" charset="0"/>
              </a:rPr>
              <a:t>Mass </a:t>
            </a:r>
            <a:r>
              <a:rPr lang="en-US" sz="3200" dirty="0">
                <a:latin typeface="Times New Roman" panose="02020603050405020304" pitchFamily="18" charset="0"/>
                <a:cs typeface="Times New Roman" panose="02020603050405020304" pitchFamily="18" charset="0"/>
              </a:rPr>
              <a:t>of the molecule </a:t>
            </a:r>
            <a:endParaRPr lang="en-US" sz="3200" dirty="0" smtClean="0">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Ø"/>
            </a:pPr>
            <a:r>
              <a:rPr lang="en-US" sz="3200" dirty="0" smtClean="0">
                <a:latin typeface="Times New Roman" panose="02020603050405020304" pitchFamily="18" charset="0"/>
                <a:cs typeface="Times New Roman" panose="02020603050405020304" pitchFamily="18" charset="0"/>
              </a:rPr>
              <a:t>Surface </a:t>
            </a:r>
            <a:r>
              <a:rPr lang="en-US" sz="3200" dirty="0">
                <a:latin typeface="Times New Roman" panose="02020603050405020304" pitchFamily="18" charset="0"/>
                <a:cs typeface="Times New Roman" panose="02020603050405020304" pitchFamily="18" charset="0"/>
              </a:rPr>
              <a:t>area </a:t>
            </a:r>
            <a:endParaRPr lang="en-US" sz="3200" dirty="0" smtClean="0">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Ø"/>
            </a:pPr>
            <a:r>
              <a:rPr lang="en-US" sz="3200" dirty="0" smtClean="0">
                <a:latin typeface="Times New Roman" panose="02020603050405020304" pitchFamily="18" charset="0"/>
                <a:cs typeface="Times New Roman" panose="02020603050405020304" pitchFamily="18" charset="0"/>
              </a:rPr>
              <a:t>Membrane thickness</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293612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061" y="1732"/>
            <a:ext cx="4807129" cy="523220"/>
          </a:xfrm>
          <a:prstGeom prst="rect">
            <a:avLst/>
          </a:prstGeom>
        </p:spPr>
        <p:txBody>
          <a:bodyPr wrap="square">
            <a:spAutoFit/>
          </a:bodyPr>
          <a:lstStyle/>
          <a:p>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
        <p:nvSpPr>
          <p:cNvPr id="4" name="Rectangle 3"/>
          <p:cNvSpPr/>
          <p:nvPr/>
        </p:nvSpPr>
        <p:spPr>
          <a:xfrm>
            <a:off x="0" y="1732"/>
            <a:ext cx="12192000" cy="5878532"/>
          </a:xfrm>
          <a:prstGeom prst="rect">
            <a:avLst/>
          </a:prstGeom>
        </p:spPr>
        <p:txBody>
          <a:bodyPr wrap="square">
            <a:spAutoFit/>
          </a:bodyPr>
          <a:lstStyle/>
          <a:p>
            <a:pPr algn="ctr"/>
            <a:r>
              <a:rPr lang="sr-Cyrl-CS" sz="4000" u="sng" cap="all" dirty="0" smtClean="0">
                <a:latin typeface="Times New Roman" panose="02020603050405020304" pitchFamily="18" charset="0"/>
                <a:cs typeface="Times New Roman" panose="02020603050405020304" pitchFamily="18" charset="0"/>
              </a:rPr>
              <a:t>Fick's </a:t>
            </a:r>
            <a:r>
              <a:rPr lang="sr-Cyrl-CS" sz="4000" u="sng" cap="all" dirty="0">
                <a:latin typeface="Times New Roman" panose="02020603050405020304" pitchFamily="18" charset="0"/>
                <a:cs typeface="Times New Roman" panose="02020603050405020304" pitchFamily="18" charset="0"/>
              </a:rPr>
              <a:t>Law of Diffusion</a:t>
            </a:r>
            <a:endParaRPr lang="en-US" sz="4000" u="sng" dirty="0">
              <a:latin typeface="Times New Roman" panose="02020603050405020304" pitchFamily="18" charset="0"/>
              <a:cs typeface="Times New Roman" panose="02020603050405020304" pitchFamily="18" charset="0"/>
            </a:endParaRPr>
          </a:p>
          <a:p>
            <a:pPr lvl="0" defTabSz="914400" eaLnBrk="0" fontAlgn="base" hangingPunct="0">
              <a:spcBef>
                <a:spcPct val="0"/>
              </a:spcBef>
              <a:spcAft>
                <a:spcPct val="0"/>
              </a:spcAft>
            </a:pPr>
            <a:r>
              <a:rPr lang="en-US" altLang="en-US" sz="2800" dirty="0" smtClean="0">
                <a:latin typeface="Times New Roman" panose="02020603050405020304" pitchFamily="18" charset="0"/>
                <a:cs typeface="Times New Roman" panose="02020603050405020304" pitchFamily="18" charset="0"/>
              </a:rPr>
              <a:t>Fick's </a:t>
            </a:r>
            <a:r>
              <a:rPr lang="en-US" altLang="en-US" sz="2800" dirty="0">
                <a:latin typeface="Times New Roman" panose="02020603050405020304" pitchFamily="18" charset="0"/>
                <a:cs typeface="Times New Roman" panose="02020603050405020304" pitchFamily="18" charset="0"/>
              </a:rPr>
              <a:t>Law describes the relationship between the rate of diffusion and the three factors that affect diffusion. It states that 'the rate of diffusion is proportional to both the surface area and concentration difference and is inversely proportional to the thickness of the </a:t>
            </a:r>
            <a:r>
              <a:rPr lang="en-US" altLang="en-US" sz="2800" dirty="0" smtClean="0">
                <a:latin typeface="Times New Roman" panose="02020603050405020304" pitchFamily="18" charset="0"/>
                <a:cs typeface="Times New Roman" panose="02020603050405020304" pitchFamily="18" charset="0"/>
              </a:rPr>
              <a:t>membrane.</a:t>
            </a:r>
            <a:endParaRPr lang="en-US" altLang="en-US" sz="2800" dirty="0">
              <a:latin typeface="Times New Roman" panose="02020603050405020304" pitchFamily="18" charset="0"/>
              <a:cs typeface="Times New Roman" panose="02020603050405020304" pitchFamily="18" charset="0"/>
            </a:endParaRPr>
          </a:p>
          <a:p>
            <a:pPr lvl="0" defTabSz="914400" eaLnBrk="0" fontAlgn="base" hangingPunct="0">
              <a:spcBef>
                <a:spcPct val="0"/>
              </a:spcBef>
              <a:spcAft>
                <a:spcPct val="0"/>
              </a:spcAft>
            </a:pPr>
            <a:r>
              <a:rPr lang="en-US" altLang="en-US" sz="2800" dirty="0">
                <a:latin typeface="Times New Roman" panose="02020603050405020304" pitchFamily="18" charset="0"/>
                <a:cs typeface="Times New Roman" panose="02020603050405020304" pitchFamily="18" charset="0"/>
              </a:rPr>
              <a:t>Fick's law can be written </a:t>
            </a:r>
            <a:r>
              <a:rPr lang="en-US" altLang="en-US" sz="2800" dirty="0" smtClean="0">
                <a:latin typeface="Times New Roman" panose="02020603050405020304" pitchFamily="18" charset="0"/>
                <a:cs typeface="Times New Roman" panose="02020603050405020304" pitchFamily="18" charset="0"/>
              </a:rPr>
              <a:t>as:</a:t>
            </a:r>
          </a:p>
          <a:p>
            <a:pPr lvl="0" defTabSz="914400" eaLnBrk="0" fontAlgn="base" hangingPunct="0">
              <a:spcBef>
                <a:spcPct val="0"/>
              </a:spcBef>
              <a:spcAft>
                <a:spcPct val="0"/>
              </a:spcAft>
            </a:pPr>
            <a:endParaRPr lang="en-US" altLang="en-US" sz="2800" dirty="0" smtClean="0">
              <a:latin typeface="Times New Roman" panose="02020603050405020304" pitchFamily="18" charset="0"/>
              <a:cs typeface="Times New Roman" panose="02020603050405020304" pitchFamily="18" charset="0"/>
            </a:endParaRPr>
          </a:p>
          <a:p>
            <a:pPr lvl="0" defTabSz="914400" eaLnBrk="0" fontAlgn="base" hangingPunct="0">
              <a:spcBef>
                <a:spcPct val="0"/>
              </a:spcBef>
              <a:spcAft>
                <a:spcPct val="0"/>
              </a:spcAft>
            </a:pPr>
            <a:endParaRPr lang="en-US" altLang="en-US" sz="2800" dirty="0" smtClean="0">
              <a:latin typeface="Times New Roman" panose="02020603050405020304" pitchFamily="18" charset="0"/>
              <a:cs typeface="Times New Roman" panose="02020603050405020304" pitchFamily="18" charset="0"/>
            </a:endParaRPr>
          </a:p>
          <a:p>
            <a:pPr lvl="0" defTabSz="914400" eaLnBrk="0" fontAlgn="base" hangingPunct="0">
              <a:spcBef>
                <a:spcPct val="0"/>
              </a:spcBef>
              <a:spcAft>
                <a:spcPct val="0"/>
              </a:spcAft>
            </a:pPr>
            <a:r>
              <a:rPr lang="en-US" altLang="en-US" sz="2800" dirty="0" smtClean="0">
                <a:latin typeface="Times New Roman" panose="02020603050405020304" pitchFamily="18" charset="0"/>
                <a:cs typeface="Times New Roman" panose="02020603050405020304" pitchFamily="18" charset="0"/>
              </a:rPr>
              <a:t>The </a:t>
            </a:r>
            <a:r>
              <a:rPr lang="en-US" altLang="en-US" sz="2800" dirty="0">
                <a:latin typeface="Times New Roman" panose="02020603050405020304" pitchFamily="18" charset="0"/>
                <a:cs typeface="Times New Roman" panose="02020603050405020304" pitchFamily="18" charset="0"/>
              </a:rPr>
              <a:t>rate of diffusion will double if:</a:t>
            </a:r>
          </a:p>
          <a:p>
            <a:pPr lvl="0" defTabSz="914400" eaLnBrk="0" fontAlgn="base" hangingPunct="0">
              <a:spcBef>
                <a:spcPct val="0"/>
              </a:spcBef>
              <a:spcAft>
                <a:spcPct val="0"/>
              </a:spcAft>
              <a:buFontTx/>
              <a:buAutoNum type="arabicPeriod"/>
            </a:pPr>
            <a:r>
              <a:rPr lang="en-US" altLang="en-US" sz="2800" dirty="0">
                <a:latin typeface="Times New Roman" panose="02020603050405020304" pitchFamily="18" charset="0"/>
                <a:cs typeface="Times New Roman" panose="02020603050405020304" pitchFamily="18" charset="0"/>
              </a:rPr>
              <a:t>surface area or concentration difference is doubled or</a:t>
            </a:r>
          </a:p>
          <a:p>
            <a:pPr lvl="0" defTabSz="914400" eaLnBrk="0" fontAlgn="base" hangingPunct="0">
              <a:spcBef>
                <a:spcPct val="0"/>
              </a:spcBef>
              <a:spcAft>
                <a:spcPct val="0"/>
              </a:spcAft>
              <a:buFontTx/>
              <a:buAutoNum type="arabicPeriod" startAt="2"/>
            </a:pPr>
            <a:r>
              <a:rPr lang="en-US" altLang="en-US" sz="2800" dirty="0">
                <a:latin typeface="Times New Roman" panose="02020603050405020304" pitchFamily="18" charset="0"/>
                <a:cs typeface="Times New Roman" panose="02020603050405020304" pitchFamily="18" charset="0"/>
              </a:rPr>
              <a:t>thickness of the exchange membrane is halved.</a:t>
            </a:r>
          </a:p>
          <a:p>
            <a:pPr lvl="0" defTabSz="914400" eaLnBrk="0" fontAlgn="base" hangingPunct="0">
              <a:spcBef>
                <a:spcPct val="0"/>
              </a:spcBef>
              <a:spcAft>
                <a:spcPct val="0"/>
              </a:spcAft>
            </a:pPr>
            <a:r>
              <a:rPr lang="en-US" altLang="en-US" sz="2800" dirty="0">
                <a:latin typeface="Times New Roman" panose="02020603050405020304" pitchFamily="18" charset="0"/>
                <a:cs typeface="Times New Roman" panose="02020603050405020304" pitchFamily="18" charset="0"/>
              </a:rPr>
              <a:t>All of the exchange surfaces consist of cell membranes which are very thin. This explains why diffusion is very fast across membranes</a:t>
            </a:r>
            <a:r>
              <a:rPr lang="en-US" altLang="en-US" sz="2800" dirty="0" smtClean="0">
                <a:latin typeface="Times New Roman" panose="02020603050405020304" pitchFamily="18" charset="0"/>
                <a:cs typeface="Times New Roman" panose="02020603050405020304" pitchFamily="18" charset="0"/>
              </a:rPr>
              <a:t>.</a:t>
            </a:r>
            <a:endParaRPr lang="en-US" altLang="en-US" sz="2800" dirty="0">
              <a:latin typeface="Times New Roman" panose="02020603050405020304" pitchFamily="18" charset="0"/>
              <a:cs typeface="Times New Roman" panose="02020603050405020304" pitchFamily="18" charset="0"/>
            </a:endParaRPr>
          </a:p>
        </p:txBody>
      </p:sp>
      <p:pic>
        <p:nvPicPr>
          <p:cNvPr id="5" name="Picture 2" descr="\text{Rate of diffusion} \propto \frac{\text{surface area} \times \text{concentration difference}}{\text{thickness of membrane}}"/>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9704" y="2940998"/>
            <a:ext cx="6865495" cy="728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94618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49F1E-12AF-4DD5-8FDB-EC72BCE77ED5}"/>
              </a:ext>
            </a:extLst>
          </p:cNvPr>
          <p:cNvSpPr>
            <a:spLocks noGrp="1"/>
          </p:cNvSpPr>
          <p:nvPr>
            <p:ph type="title"/>
          </p:nvPr>
        </p:nvSpPr>
        <p:spPr>
          <a:xfrm>
            <a:off x="1194287" y="518634"/>
            <a:ext cx="6204984" cy="1344975"/>
          </a:xfrm>
        </p:spPr>
        <p:txBody>
          <a:bodyPr>
            <a:normAutofit/>
          </a:bodyPr>
          <a:lstStyle/>
          <a:p>
            <a:r>
              <a:rPr lang="en-US" sz="6000" b="1" dirty="0">
                <a:latin typeface="Times New Roman"/>
                <a:cs typeface="Times New Roman"/>
              </a:rPr>
              <a:t>Content:</a:t>
            </a:r>
            <a:endParaRPr lang="en-US" sz="6000" b="1" dirty="0"/>
          </a:p>
        </p:txBody>
      </p:sp>
      <p:sp>
        <p:nvSpPr>
          <p:cNvPr id="3" name="Content Placeholder 2">
            <a:extLst>
              <a:ext uri="{FF2B5EF4-FFF2-40B4-BE49-F238E27FC236}">
                <a16:creationId xmlns:a16="http://schemas.microsoft.com/office/drawing/2014/main" id="{4DC552AB-9EAA-4B21-9DA5-F4F1D68EB1F9}"/>
              </a:ext>
            </a:extLst>
          </p:cNvPr>
          <p:cNvSpPr>
            <a:spLocks noGrp="1"/>
          </p:cNvSpPr>
          <p:nvPr>
            <p:ph idx="1"/>
          </p:nvPr>
        </p:nvSpPr>
        <p:spPr>
          <a:xfrm>
            <a:off x="648986" y="1863609"/>
            <a:ext cx="8220693" cy="4544403"/>
          </a:xfrm>
        </p:spPr>
        <p:txBody>
          <a:bodyPr vert="horz" lIns="91440" tIns="45720" rIns="91440" bIns="45720" rtlCol="0" anchor="t">
            <a:noAutofit/>
          </a:bodyPr>
          <a:lstStyle/>
          <a:p>
            <a:pPr>
              <a:buClr>
                <a:schemeClr val="tx1"/>
              </a:buClr>
              <a:buFont typeface="Wingdings" panose="05000000000000000000" pitchFamily="2" charset="2"/>
              <a:buChar char="Ø"/>
            </a:pPr>
            <a:r>
              <a:rPr lang="en-US" sz="3200" dirty="0">
                <a:latin typeface="Times New Roman" panose="02020603050405020304" pitchFamily="18" charset="0"/>
                <a:cs typeface="Times New Roman" panose="02020603050405020304" pitchFamily="18" charset="0"/>
              </a:rPr>
              <a:t>Pharmacokinetics</a:t>
            </a:r>
          </a:p>
          <a:p>
            <a:pPr>
              <a:buClr>
                <a:schemeClr val="tx1"/>
              </a:buClr>
              <a:buFont typeface="Wingdings" panose="05000000000000000000" pitchFamily="2" charset="2"/>
              <a:buChar char="Ø"/>
            </a:pPr>
            <a:r>
              <a:rPr lang="en-US" sz="3200" dirty="0">
                <a:latin typeface="Times New Roman" panose="02020603050405020304" pitchFamily="18" charset="0"/>
                <a:cs typeface="Times New Roman" panose="02020603050405020304" pitchFamily="18" charset="0"/>
              </a:rPr>
              <a:t>Physicochemical factors in transfer of drugs across the </a:t>
            </a:r>
            <a:r>
              <a:rPr lang="en-US" sz="3200" dirty="0" smtClean="0">
                <a:latin typeface="Times New Roman" panose="02020603050405020304" pitchFamily="18" charset="0"/>
                <a:cs typeface="Times New Roman" panose="02020603050405020304" pitchFamily="18" charset="0"/>
              </a:rPr>
              <a:t>membranes</a:t>
            </a:r>
            <a:endParaRPr lang="en-US" sz="3200" dirty="0">
              <a:latin typeface="Times New Roman"/>
              <a:cs typeface="Calibri"/>
            </a:endParaRPr>
          </a:p>
          <a:p>
            <a:pPr>
              <a:buClr>
                <a:schemeClr val="tx1"/>
              </a:buClr>
              <a:buFont typeface="Wingdings" panose="05000000000000000000" pitchFamily="2" charset="2"/>
              <a:buChar char="Ø"/>
            </a:pPr>
            <a:r>
              <a:rPr lang="en-US" sz="3200" dirty="0" smtClean="0">
                <a:latin typeface="Times New Roman" panose="02020603050405020304" pitchFamily="18" charset="0"/>
                <a:cs typeface="Times New Roman" panose="02020603050405020304" pitchFamily="18" charset="0"/>
              </a:rPr>
              <a:t>Mechanism </a:t>
            </a:r>
            <a:r>
              <a:rPr lang="en-US" sz="3200" dirty="0">
                <a:latin typeface="Times New Roman" panose="02020603050405020304" pitchFamily="18" charset="0"/>
                <a:cs typeface="Times New Roman" panose="02020603050405020304" pitchFamily="18" charset="0"/>
              </a:rPr>
              <a:t>of absorption of drugs from </a:t>
            </a:r>
            <a:r>
              <a:rPr lang="en-US" sz="3200" dirty="0" smtClean="0">
                <a:latin typeface="Times New Roman" panose="02020603050405020304" pitchFamily="18" charset="0"/>
                <a:cs typeface="Times New Roman" panose="02020603050405020304" pitchFamily="18" charset="0"/>
              </a:rPr>
              <a:t>GIT :</a:t>
            </a:r>
            <a:endParaRPr lang="en-US" sz="3200" dirty="0">
              <a:latin typeface="Times New Roman" panose="02020603050405020304" pitchFamily="18" charset="0"/>
              <a:ea typeface="+mn-lt"/>
              <a:cs typeface="Times New Roman" panose="02020603050405020304" pitchFamily="18" charset="0"/>
            </a:endParaRPr>
          </a:p>
          <a:p>
            <a:pPr lvl="1">
              <a:buClr>
                <a:schemeClr val="tx1"/>
              </a:buClr>
              <a:buSzPct val="100000"/>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Passive diffusion </a:t>
            </a:r>
            <a:endParaRPr lang="en-US" sz="3200" dirty="0">
              <a:latin typeface="Times New Roman" panose="02020603050405020304" pitchFamily="18" charset="0"/>
              <a:ea typeface="+mn-lt"/>
              <a:cs typeface="Times New Roman" panose="02020603050405020304" pitchFamily="18" charset="0"/>
            </a:endParaRPr>
          </a:p>
          <a:p>
            <a:pPr lvl="1">
              <a:buClr>
                <a:schemeClr val="tx1"/>
              </a:buClr>
              <a:buSzPct val="100000"/>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Facilitated diffusion</a:t>
            </a:r>
            <a:endParaRPr lang="en-US" sz="3200" dirty="0">
              <a:latin typeface="Times New Roman" panose="02020603050405020304" pitchFamily="18" charset="0"/>
              <a:ea typeface="+mn-lt"/>
              <a:cs typeface="Times New Roman" panose="02020603050405020304" pitchFamily="18" charset="0"/>
            </a:endParaRPr>
          </a:p>
          <a:p>
            <a:pPr lvl="1">
              <a:buClr>
                <a:schemeClr val="tx1"/>
              </a:buClr>
              <a:buSzPct val="100000"/>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Active transport</a:t>
            </a:r>
            <a:endParaRPr lang="en-US" sz="3200" dirty="0">
              <a:latin typeface="Times New Roman" panose="02020603050405020304" pitchFamily="18" charset="0"/>
              <a:ea typeface="+mn-lt"/>
              <a:cs typeface="Times New Roman" panose="02020603050405020304" pitchFamily="18" charset="0"/>
            </a:endParaRPr>
          </a:p>
          <a:p>
            <a:pPr lvl="1">
              <a:buClr>
                <a:schemeClr val="tx1"/>
              </a:buClr>
              <a:buSzPct val="100000"/>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Endocytosis/Exocytosis</a:t>
            </a:r>
          </a:p>
          <a:p>
            <a:endParaRPr lang="en-US" sz="2800" dirty="0">
              <a:latin typeface="Times New Roman"/>
              <a:cs typeface="Calibri"/>
            </a:endParaRPr>
          </a:p>
        </p:txBody>
      </p:sp>
    </p:spTree>
    <p:extLst>
      <p:ext uri="{BB962C8B-B14F-4D97-AF65-F5344CB8AC3E}">
        <p14:creationId xmlns:p14="http://schemas.microsoft.com/office/powerpoint/2010/main" val="11344346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35B38-C692-4E36-B1D0-901FECF5CAC2}"/>
              </a:ext>
            </a:extLst>
          </p:cNvPr>
          <p:cNvSpPr>
            <a:spLocks noGrp="1"/>
          </p:cNvSpPr>
          <p:nvPr>
            <p:ph type="title" idx="4294967295"/>
          </p:nvPr>
        </p:nvSpPr>
        <p:spPr>
          <a:xfrm>
            <a:off x="171574" y="105702"/>
            <a:ext cx="3517143" cy="1917970"/>
          </a:xfrm>
          <a:prstGeom prst="ellipse">
            <a:avLst/>
          </a:prstGeom>
          <a:solidFill>
            <a:srgbClr val="262626"/>
          </a:solidFill>
          <a:ln w="174625" cmpd="thinThick">
            <a:solidFill>
              <a:srgbClr val="262626"/>
            </a:solidFill>
          </a:ln>
        </p:spPr>
        <p:txBody>
          <a:bodyPr>
            <a:noAutofit/>
          </a:bodyPr>
          <a:lstStyle/>
          <a:p>
            <a:r>
              <a:rPr lang="en-US" sz="4000" b="1" dirty="0">
                <a:solidFill>
                  <a:srgbClr val="FFFFFF"/>
                </a:solidFill>
                <a:latin typeface="Times New Roman"/>
                <a:cs typeface="Calibri Light"/>
              </a:rPr>
              <a:t>Facilitated Diffusion:</a:t>
            </a:r>
            <a:endParaRPr lang="en-US" sz="4000" b="1" dirty="0">
              <a:solidFill>
                <a:srgbClr val="FFFFFF"/>
              </a:solidFill>
              <a:latin typeface="Times New Roman"/>
            </a:endParaRPr>
          </a:p>
        </p:txBody>
      </p:sp>
      <p:sp>
        <p:nvSpPr>
          <p:cNvPr id="3" name="Content Placeholder 2">
            <a:extLst>
              <a:ext uri="{FF2B5EF4-FFF2-40B4-BE49-F238E27FC236}">
                <a16:creationId xmlns:a16="http://schemas.microsoft.com/office/drawing/2014/main" id="{047F814F-827D-46F2-9E3D-4398878D54B6}"/>
              </a:ext>
            </a:extLst>
          </p:cNvPr>
          <p:cNvSpPr>
            <a:spLocks noGrp="1"/>
          </p:cNvSpPr>
          <p:nvPr>
            <p:ph idx="4294967295"/>
          </p:nvPr>
        </p:nvSpPr>
        <p:spPr>
          <a:xfrm>
            <a:off x="3868599" y="254833"/>
            <a:ext cx="8503283" cy="4549018"/>
          </a:xfrm>
        </p:spPr>
        <p:txBody>
          <a:bodyPr vert="horz" lIns="91440" tIns="45720" rIns="91440" bIns="45720" rtlCol="0" anchor="t">
            <a:noAutofit/>
          </a:bodyPr>
          <a:lstStyle/>
          <a:p>
            <a:pPr marL="0" indent="0">
              <a:buNone/>
            </a:pPr>
            <a:r>
              <a:rPr lang="en-US" sz="3200" dirty="0" smtClean="0">
                <a:latin typeface="Times New Roman" panose="02020603050405020304" pitchFamily="18" charset="0"/>
                <a:ea typeface="+mn-lt"/>
                <a:cs typeface="Times New Roman" panose="02020603050405020304" pitchFamily="18" charset="0"/>
              </a:rPr>
              <a:t>Facilitated </a:t>
            </a:r>
            <a:r>
              <a:rPr lang="en-US" sz="3200" dirty="0">
                <a:latin typeface="Times New Roman" panose="02020603050405020304" pitchFamily="18" charset="0"/>
                <a:ea typeface="+mn-lt"/>
                <a:cs typeface="Times New Roman" panose="02020603050405020304" pitchFamily="18" charset="0"/>
              </a:rPr>
              <a:t>diffusion refers to the process where molecules combine with membrane bound carrier proteins to cross the membrane.</a:t>
            </a:r>
            <a:endParaRPr lang="en-US" sz="3200" dirty="0">
              <a:latin typeface="Times New Roman" panose="02020603050405020304" pitchFamily="18" charset="0"/>
              <a:cs typeface="Times New Roman" panose="02020603050405020304" pitchFamily="18" charset="0"/>
            </a:endParaRPr>
          </a:p>
          <a:p>
            <a:pPr marL="0" indent="0">
              <a:buNone/>
            </a:pPr>
            <a:endParaRPr lang="en-US" sz="3200" dirty="0">
              <a:latin typeface="Times New Roman" panose="02020603050405020304" pitchFamily="18" charset="0"/>
              <a:cs typeface="Times New Roman" panose="02020603050405020304" pitchFamily="18" charset="0"/>
            </a:endParaRPr>
          </a:p>
        </p:txBody>
      </p:sp>
      <p:sp>
        <p:nvSpPr>
          <p:cNvPr id="6" name="Rectangle 5"/>
          <p:cNvSpPr/>
          <p:nvPr/>
        </p:nvSpPr>
        <p:spPr>
          <a:xfrm>
            <a:off x="0" y="2023672"/>
            <a:ext cx="12192000" cy="4524315"/>
          </a:xfrm>
          <a:prstGeom prst="rect">
            <a:avLst/>
          </a:prstGeom>
        </p:spPr>
        <p:txBody>
          <a:bodyPr wrap="square">
            <a:spAutoFit/>
          </a:bodyPr>
          <a:lstStyle/>
          <a:p>
            <a:pPr marL="457200" indent="-457200">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These carrier proteins undergo conformational changes, allowing the passage of drugs or endogenous molecules into interior of cells and moving them from an area of higher concentration to the area of lower concentration</a:t>
            </a:r>
            <a:r>
              <a:rPr lang="en-US" sz="2800" dirty="0" smtClean="0">
                <a:latin typeface="Times New Roman" panose="02020603050405020304" pitchFamily="18" charset="0"/>
                <a:cs typeface="Times New Roman" panose="02020603050405020304" pitchFamily="18" charset="0"/>
              </a:rPr>
              <a:t>.</a:t>
            </a:r>
          </a:p>
          <a:p>
            <a:pPr marL="457200" indent="-457200">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It </a:t>
            </a:r>
            <a:r>
              <a:rPr lang="en-US" sz="2800" i="1" dirty="0">
                <a:latin typeface="Times New Roman" panose="02020603050405020304" pitchFamily="18" charset="0"/>
                <a:cs typeface="Times New Roman" panose="02020603050405020304" pitchFamily="18" charset="0"/>
              </a:rPr>
              <a:t>does not require energy</a:t>
            </a:r>
            <a:r>
              <a:rPr lang="en-US" sz="2800" dirty="0">
                <a:latin typeface="Times New Roman" panose="02020603050405020304" pitchFamily="18" charset="0"/>
                <a:cs typeface="Times New Roman" panose="02020603050405020304" pitchFamily="18" charset="0"/>
              </a:rPr>
              <a:t>, can be </a:t>
            </a:r>
            <a:r>
              <a:rPr lang="en-US" sz="2800" i="1" dirty="0">
                <a:latin typeface="Times New Roman" panose="02020603050405020304" pitchFamily="18" charset="0"/>
                <a:cs typeface="Times New Roman" panose="02020603050405020304" pitchFamily="18" charset="0"/>
              </a:rPr>
              <a:t>saturated</a:t>
            </a:r>
            <a:r>
              <a:rPr lang="en-US" sz="2800" dirty="0">
                <a:latin typeface="Times New Roman" panose="02020603050405020304" pitchFamily="18" charset="0"/>
                <a:cs typeface="Times New Roman" panose="02020603050405020304" pitchFamily="18" charset="0"/>
              </a:rPr>
              <a:t>, and may be </a:t>
            </a:r>
            <a:r>
              <a:rPr lang="en-US" sz="2800" i="1" dirty="0">
                <a:latin typeface="Times New Roman" panose="02020603050405020304" pitchFamily="18" charset="0"/>
                <a:cs typeface="Times New Roman" panose="02020603050405020304" pitchFamily="18" charset="0"/>
              </a:rPr>
              <a:t>inhibited</a:t>
            </a:r>
            <a:r>
              <a:rPr lang="en-US" sz="2800" dirty="0">
                <a:latin typeface="Times New Roman" panose="02020603050405020304" pitchFamily="18" charset="0"/>
                <a:cs typeface="Times New Roman" panose="02020603050405020304" pitchFamily="18" charset="0"/>
              </a:rPr>
              <a:t> by compounds that compete for the carrier </a:t>
            </a:r>
          </a:p>
          <a:p>
            <a:r>
              <a:rPr lang="en-US" sz="3600" b="1" dirty="0">
                <a:latin typeface="Times New Roman" panose="02020603050405020304" pitchFamily="18" charset="0"/>
                <a:cs typeface="Times New Roman" panose="02020603050405020304" pitchFamily="18" charset="0"/>
              </a:rPr>
              <a:t>Glucose Transporters</a:t>
            </a:r>
          </a:p>
          <a:p>
            <a:pPr marL="457200" indent="-457200">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Glucose cannot cross cell membranes on its own because it is not lipid soluble and is too large to fit through a </a:t>
            </a:r>
            <a:r>
              <a:rPr lang="en-US" sz="2800" dirty="0" err="1" smtClean="0">
                <a:latin typeface="Times New Roman" panose="02020603050405020304" pitchFamily="18" charset="0"/>
                <a:cs typeface="Times New Roman" panose="02020603050405020304" pitchFamily="18" charset="0"/>
              </a:rPr>
              <a:t>channel.Glucose</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uses carrier molecules (glucose transporters, or GLUT; to facilitate membrane transport</a:t>
            </a:r>
            <a:r>
              <a:rPr lang="en-US" sz="2800" dirty="0" smtClean="0">
                <a:latin typeface="Times New Roman" panose="02020603050405020304" pitchFamily="18" charset="0"/>
                <a:cs typeface="Times New Roman" panose="02020603050405020304" pitchFamily="18" charset="0"/>
              </a:rPr>
              <a:t>.</a:t>
            </a:r>
          </a:p>
          <a:p>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848986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12085320" cy="6858000"/>
          </a:xfrm>
          <a:prstGeom prst="rect">
            <a:avLst/>
          </a:prstGeom>
        </p:spPr>
      </p:pic>
    </p:spTree>
    <p:extLst>
      <p:ext uri="{BB962C8B-B14F-4D97-AF65-F5344CB8AC3E}">
        <p14:creationId xmlns:p14="http://schemas.microsoft.com/office/powerpoint/2010/main" val="19775107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502171" y="-21715"/>
            <a:ext cx="5576340" cy="13806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325BB43-79C5-4DF3-B0DA-7D595819DFC6}"/>
              </a:ext>
            </a:extLst>
          </p:cNvPr>
          <p:cNvSpPr>
            <a:spLocks noGrp="1"/>
          </p:cNvSpPr>
          <p:nvPr>
            <p:ph type="title" idx="4294967295"/>
          </p:nvPr>
        </p:nvSpPr>
        <p:spPr>
          <a:xfrm>
            <a:off x="0" y="214873"/>
            <a:ext cx="6580682" cy="907460"/>
          </a:xfrm>
          <a:prstGeom prst="ellipse">
            <a:avLst/>
          </a:prstGeom>
        </p:spPr>
        <p:txBody>
          <a:bodyPr>
            <a:normAutofit fontScale="90000"/>
          </a:bodyPr>
          <a:lstStyle/>
          <a:p>
            <a:pPr algn="ctr"/>
            <a:r>
              <a:rPr lang="en-US" sz="5400" b="1" dirty="0">
                <a:solidFill>
                  <a:srgbClr val="FFFFFF"/>
                </a:solidFill>
                <a:latin typeface="Times New Roman"/>
                <a:cs typeface="Calibri Light"/>
              </a:rPr>
              <a:t>Active </a:t>
            </a:r>
            <a:r>
              <a:rPr lang="en-US" sz="5400" b="1" dirty="0" smtClean="0">
                <a:solidFill>
                  <a:srgbClr val="FFFFFF"/>
                </a:solidFill>
                <a:latin typeface="Times New Roman"/>
                <a:cs typeface="Calibri Light"/>
              </a:rPr>
              <a:t>Transport</a:t>
            </a:r>
            <a:endParaRPr lang="en-US" sz="5400" dirty="0">
              <a:solidFill>
                <a:srgbClr val="FFFFFF"/>
              </a:solidFill>
              <a:latin typeface="Times New Roman"/>
            </a:endParaRP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9424" t="8974" r="16502" b="3501"/>
          <a:stretch/>
        </p:blipFill>
        <p:spPr>
          <a:xfrm>
            <a:off x="6078510" y="0"/>
            <a:ext cx="6113489" cy="6441368"/>
          </a:xfrm>
          <a:prstGeom prst="rect">
            <a:avLst/>
          </a:prstGeom>
        </p:spPr>
      </p:pic>
      <p:sp>
        <p:nvSpPr>
          <p:cNvPr id="4" name="Rectangle 3"/>
          <p:cNvSpPr/>
          <p:nvPr/>
        </p:nvSpPr>
        <p:spPr>
          <a:xfrm>
            <a:off x="0" y="1122333"/>
            <a:ext cx="6078511" cy="5016758"/>
          </a:xfrm>
          <a:prstGeom prst="rect">
            <a:avLst/>
          </a:prstGeom>
        </p:spPr>
        <p:txBody>
          <a:bodyPr wrap="square">
            <a:spAutoFit/>
          </a:bodyPr>
          <a:lstStyle/>
          <a:p>
            <a:pPr marL="457200" indent="-457200">
              <a:buFont typeface="Wingdings" panose="05000000000000000000" pitchFamily="2" charset="2"/>
              <a:buChar char="Ø"/>
            </a:pPr>
            <a:r>
              <a:rPr lang="en-US" sz="3200" dirty="0">
                <a:latin typeface="Times New Roman" panose="02020603050405020304" pitchFamily="18" charset="0"/>
                <a:ea typeface="+mn-lt"/>
                <a:cs typeface="Times New Roman" panose="02020603050405020304" pitchFamily="18" charset="0"/>
              </a:rPr>
              <a:t>Active transport is an energy requiring </a:t>
            </a:r>
            <a:r>
              <a:rPr lang="en-US" sz="3200" dirty="0" smtClean="0">
                <a:latin typeface="Times New Roman" panose="02020603050405020304" pitchFamily="18" charset="0"/>
                <a:ea typeface="+mn-lt"/>
                <a:cs typeface="Times New Roman" panose="02020603050405020304" pitchFamily="18" charset="0"/>
              </a:rPr>
              <a:t>process.</a:t>
            </a:r>
          </a:p>
          <a:p>
            <a:pPr marL="457200" indent="-457200">
              <a:buFont typeface="Wingdings" panose="05000000000000000000" pitchFamily="2" charset="2"/>
              <a:buChar char="Ø"/>
            </a:pPr>
            <a:r>
              <a:rPr lang="en-US" sz="3200" dirty="0" smtClean="0">
                <a:latin typeface="Times New Roman" panose="02020603050405020304" pitchFamily="18" charset="0"/>
                <a:ea typeface="+mn-lt"/>
                <a:cs typeface="Times New Roman" panose="02020603050405020304" pitchFamily="18" charset="0"/>
              </a:rPr>
              <a:t>The </a:t>
            </a:r>
            <a:r>
              <a:rPr lang="en-US" sz="3200" dirty="0">
                <a:latin typeface="Times New Roman" panose="02020603050405020304" pitchFamily="18" charset="0"/>
                <a:ea typeface="+mn-lt"/>
                <a:cs typeface="Times New Roman" panose="02020603050405020304" pitchFamily="18" charset="0"/>
              </a:rPr>
              <a:t>molecule is transported against its concentration gradient by a molecular pump, which requires energy to function</a:t>
            </a:r>
            <a:r>
              <a:rPr lang="en-US" sz="3200" dirty="0" smtClean="0">
                <a:latin typeface="Times New Roman" panose="02020603050405020304" pitchFamily="18" charset="0"/>
                <a:ea typeface="+mn-lt"/>
                <a:cs typeface="Times New Roman" panose="02020603050405020304" pitchFamily="18" charset="0"/>
              </a:rPr>
              <a:t>.</a:t>
            </a:r>
          </a:p>
          <a:p>
            <a:pPr marL="457200" indent="-457200">
              <a:buFont typeface="Wingdings" panose="05000000000000000000" pitchFamily="2" charset="2"/>
              <a:buChar char="Ø"/>
            </a:pPr>
            <a:r>
              <a:rPr lang="en-US" sz="3200" dirty="0" smtClean="0">
                <a:latin typeface="Times New Roman" panose="02020603050405020304" pitchFamily="18" charset="0"/>
                <a:cs typeface="Times New Roman" panose="02020603050405020304" pitchFamily="18" charset="0"/>
              </a:rPr>
              <a:t>Energy </a:t>
            </a:r>
            <a:r>
              <a:rPr lang="en-US" sz="3200" dirty="0">
                <a:latin typeface="Times New Roman" panose="02020603050405020304" pitchFamily="18" charset="0"/>
                <a:cs typeface="Times New Roman" panose="02020603050405020304" pitchFamily="18" charset="0"/>
              </a:rPr>
              <a:t>dependent active transport is driven by the hydrolysis of adenosine triphosphate (ATP</a:t>
            </a:r>
            <a:r>
              <a:rPr lang="en-US" sz="3200"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386828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
            <a:ext cx="12192000" cy="5201424"/>
          </a:xfrm>
          <a:prstGeom prst="rect">
            <a:avLst/>
          </a:prstGeom>
        </p:spPr>
        <p:txBody>
          <a:bodyPr wrap="square">
            <a:spAutoFit/>
          </a:bodyPr>
          <a:lstStyle/>
          <a:p>
            <a:pPr>
              <a:buClr>
                <a:schemeClr val="tx1"/>
              </a:buClr>
            </a:pPr>
            <a:endParaRPr lang="en-US" sz="3200" dirty="0" smtClean="0">
              <a:latin typeface="Times New Roman" panose="02020603050405020304" pitchFamily="18" charset="0"/>
              <a:cs typeface="Times New Roman" panose="02020603050405020304" pitchFamily="18" charset="0"/>
            </a:endParaRPr>
          </a:p>
          <a:p>
            <a:pPr marL="457200" indent="-457200">
              <a:buClr>
                <a:schemeClr val="tx1"/>
              </a:buClr>
              <a:buFont typeface="Wingdings" panose="05000000000000000000" pitchFamily="2" charset="2"/>
              <a:buChar char="Ø"/>
            </a:pPr>
            <a:r>
              <a:rPr lang="en-US" sz="3200" dirty="0" smtClean="0">
                <a:latin typeface="Times New Roman" panose="02020603050405020304" pitchFamily="18" charset="0"/>
                <a:cs typeface="Times New Roman" panose="02020603050405020304" pitchFamily="18" charset="0"/>
              </a:rPr>
              <a:t>A</a:t>
            </a:r>
            <a:r>
              <a:rPr lang="en-GB" sz="3200" dirty="0" err="1">
                <a:latin typeface="Times New Roman" panose="02020603050405020304" pitchFamily="18" charset="0"/>
                <a:cs typeface="Times New Roman" panose="02020603050405020304" pitchFamily="18" charset="0"/>
              </a:rPr>
              <a:t>ctive</a:t>
            </a:r>
            <a:r>
              <a:rPr lang="en-GB" sz="3200" dirty="0">
                <a:latin typeface="Times New Roman" panose="02020603050405020304" pitchFamily="18" charset="0"/>
                <a:cs typeface="Times New Roman" panose="02020603050405020304" pitchFamily="18" charset="0"/>
              </a:rPr>
              <a:t> transport is characterized by the direct transport of energy, movement against an electrochemical gradient, selectivity.</a:t>
            </a:r>
          </a:p>
          <a:p>
            <a:pPr marL="457200" indent="-457200">
              <a:buClr>
                <a:schemeClr val="tx1"/>
              </a:buClr>
              <a:buFont typeface="Wingdings" panose="05000000000000000000" pitchFamily="2" charset="2"/>
              <a:buChar char="Ø"/>
            </a:pPr>
            <a:r>
              <a:rPr lang="en-GB" sz="3200" dirty="0">
                <a:latin typeface="Times New Roman" panose="02020603050405020304" pitchFamily="18" charset="0"/>
                <a:cs typeface="Times New Roman" panose="02020603050405020304" pitchFamily="18" charset="0"/>
              </a:rPr>
              <a:t>Sodium, Potassium-ATPase is an active transport mechanism. </a:t>
            </a:r>
          </a:p>
          <a:p>
            <a:pPr marL="457200" indent="-457200">
              <a:buClr>
                <a:schemeClr val="tx1"/>
              </a:buClr>
              <a:buFont typeface="Wingdings" panose="05000000000000000000" pitchFamily="2" charset="2"/>
              <a:buChar char="Ø"/>
            </a:pPr>
            <a:r>
              <a:rPr lang="en-US" sz="3200" dirty="0">
                <a:latin typeface="Times New Roman" panose="02020603050405020304" pitchFamily="18" charset="0"/>
                <a:cs typeface="Times New Roman" panose="02020603050405020304" pitchFamily="18" charset="0"/>
              </a:rPr>
              <a:t>Minerals, some sugars and most amino acids move against a concentration gradient with an input of </a:t>
            </a:r>
            <a:r>
              <a:rPr lang="en-US" sz="3200" dirty="0" smtClean="0">
                <a:latin typeface="Times New Roman" panose="02020603050405020304" pitchFamily="18" charset="0"/>
                <a:cs typeface="Times New Roman" panose="02020603050405020304" pitchFamily="18" charset="0"/>
              </a:rPr>
              <a:t>energy.</a:t>
            </a:r>
          </a:p>
          <a:p>
            <a:pPr>
              <a:buClr>
                <a:schemeClr val="tx1"/>
              </a:buClr>
            </a:pPr>
            <a:endParaRPr lang="en-US" sz="3200" dirty="0">
              <a:latin typeface="Times New Roman" panose="02020603050405020304" pitchFamily="18" charset="0"/>
              <a:cs typeface="Times New Roman" panose="02020603050405020304" pitchFamily="18" charset="0"/>
            </a:endParaRPr>
          </a:p>
          <a:p>
            <a:pPr>
              <a:buClr>
                <a:schemeClr val="tx1"/>
              </a:buClr>
            </a:pPr>
            <a:r>
              <a:rPr lang="en-US" sz="4400" b="1" dirty="0">
                <a:latin typeface="Times New Roman" panose="02020603050405020304" pitchFamily="18" charset="0"/>
                <a:cs typeface="Times New Roman" panose="02020603050405020304" pitchFamily="18" charset="0"/>
              </a:rPr>
              <a:t>Types of Active Transport</a:t>
            </a:r>
          </a:p>
          <a:p>
            <a:r>
              <a:rPr lang="en-US" sz="3200" dirty="0">
                <a:latin typeface="Times New Roman" panose="02020603050405020304" pitchFamily="18" charset="0"/>
                <a:cs typeface="Times New Roman" panose="02020603050405020304" pitchFamily="18" charset="0"/>
              </a:rPr>
              <a:t>1. Primary Active Transport </a:t>
            </a:r>
          </a:p>
          <a:p>
            <a:r>
              <a:rPr lang="en-US" sz="3200" dirty="0">
                <a:latin typeface="Times New Roman" panose="02020603050405020304" pitchFamily="18" charset="0"/>
                <a:cs typeface="Times New Roman" panose="02020603050405020304" pitchFamily="18" charset="0"/>
              </a:rPr>
              <a:t>2.Secondary Active Transport </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62616605"/>
      </p:ext>
    </p:extLst>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0"/>
            <a:ext cx="12192000" cy="6949439"/>
          </a:xfrm>
        </p:spPr>
        <p:txBody>
          <a:bodyPr>
            <a:normAutofit lnSpcReduction="10000"/>
          </a:bodyPr>
          <a:lstStyle/>
          <a:p>
            <a:pPr algn="ctr"/>
            <a:r>
              <a:rPr lang="en-US" dirty="0">
                <a:latin typeface="Times New Roman" panose="02020603050405020304" pitchFamily="18" charset="0"/>
                <a:cs typeface="Times New Roman" panose="02020603050405020304" pitchFamily="18" charset="0"/>
              </a:rPr>
              <a:t> </a:t>
            </a:r>
            <a:endParaRPr lang="en-US" dirty="0" smtClean="0">
              <a:latin typeface="Times New Roman" panose="02020603050405020304" pitchFamily="18" charset="0"/>
              <a:cs typeface="Times New Roman" panose="02020603050405020304" pitchFamily="18" charset="0"/>
            </a:endParaRPr>
          </a:p>
          <a:p>
            <a:pPr algn="ctr"/>
            <a:r>
              <a:rPr lang="en-US" sz="5400" dirty="0" smtClean="0">
                <a:latin typeface="Times New Roman" panose="02020603050405020304" pitchFamily="18" charset="0"/>
                <a:cs typeface="Times New Roman" panose="02020603050405020304" pitchFamily="18" charset="0"/>
              </a:rPr>
              <a:t>Primary </a:t>
            </a:r>
            <a:r>
              <a:rPr lang="en-US" sz="5400" dirty="0">
                <a:latin typeface="Times New Roman" panose="02020603050405020304" pitchFamily="18" charset="0"/>
                <a:cs typeface="Times New Roman" panose="02020603050405020304" pitchFamily="18" charset="0"/>
              </a:rPr>
              <a:t>Active Transport </a:t>
            </a:r>
          </a:p>
          <a:p>
            <a:pPr>
              <a:lnSpc>
                <a:spcPct val="100000"/>
              </a:lnSpc>
            </a:pPr>
            <a:r>
              <a:rPr lang="en-US" sz="3200" dirty="0" smtClean="0">
                <a:latin typeface="Times New Roman" panose="02020603050405020304" pitchFamily="18" charset="0"/>
                <a:cs typeface="Times New Roman" panose="02020603050405020304" pitchFamily="18" charset="0"/>
              </a:rPr>
              <a:t>The </a:t>
            </a:r>
            <a:r>
              <a:rPr lang="en-US" sz="3200" dirty="0">
                <a:latin typeface="Times New Roman" panose="02020603050405020304" pitchFamily="18" charset="0"/>
                <a:cs typeface="Times New Roman" panose="02020603050405020304" pitchFamily="18" charset="0"/>
              </a:rPr>
              <a:t>hydrolysis of ATP by a transporter provides the energy for primary active transport</a:t>
            </a:r>
            <a:r>
              <a:rPr lang="en-US" sz="3200" dirty="0" smtClean="0">
                <a:latin typeface="Times New Roman" panose="02020603050405020304" pitchFamily="18" charset="0"/>
                <a:cs typeface="Times New Roman" panose="02020603050405020304" pitchFamily="18" charset="0"/>
              </a:rPr>
              <a:t>.</a:t>
            </a:r>
          </a:p>
          <a:p>
            <a:pPr>
              <a:lnSpc>
                <a:spcPct val="100000"/>
              </a:lnSpc>
            </a:pPr>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The transporter is an enzyme called an ATPase that catalyzes the breakdown of ATP and, in the process, phosphorylates itself. </a:t>
            </a:r>
            <a:r>
              <a:rPr lang="en-US" sz="3200" dirty="0" smtClean="0">
                <a:latin typeface="Times New Roman" panose="02020603050405020304" pitchFamily="18" charset="0"/>
                <a:cs typeface="Times New Roman" panose="02020603050405020304" pitchFamily="18" charset="0"/>
              </a:rPr>
              <a:t>Phosphorylation </a:t>
            </a:r>
            <a:r>
              <a:rPr lang="en-US" sz="3200" dirty="0">
                <a:latin typeface="Times New Roman" panose="02020603050405020304" pitchFamily="18" charset="0"/>
                <a:cs typeface="Times New Roman" panose="02020603050405020304" pitchFamily="18" charset="0"/>
              </a:rPr>
              <a:t>leads to covalent modulation of the transporter</a:t>
            </a:r>
            <a:r>
              <a:rPr lang="en-US" sz="3200" dirty="0" smtClean="0">
                <a:latin typeface="Times New Roman" panose="02020603050405020304" pitchFamily="18" charset="0"/>
                <a:cs typeface="Times New Roman" panose="02020603050405020304" pitchFamily="18" charset="0"/>
              </a:rPr>
              <a:t>.</a:t>
            </a:r>
          </a:p>
          <a:p>
            <a:pPr>
              <a:buClr>
                <a:schemeClr val="tx1"/>
              </a:buClr>
              <a:buFont typeface="Wingdings" panose="05000000000000000000" pitchFamily="2" charset="2"/>
              <a:buChar char="Ø"/>
            </a:pPr>
            <a:r>
              <a:rPr lang="en-US" sz="3500" b="1" dirty="0" smtClean="0">
                <a:latin typeface="Times New Roman" panose="02020603050405020304" pitchFamily="18" charset="0"/>
                <a:cs typeface="Times New Roman" panose="02020603050405020304" pitchFamily="18" charset="0"/>
              </a:rPr>
              <a:t>Na</a:t>
            </a:r>
            <a:r>
              <a:rPr lang="en-US" sz="3500" b="1" baseline="30000" dirty="0">
                <a:latin typeface="Times New Roman" panose="02020603050405020304" pitchFamily="18" charset="0"/>
                <a:cs typeface="Times New Roman" panose="02020603050405020304" pitchFamily="18" charset="0"/>
              </a:rPr>
              <a:t>+</a:t>
            </a:r>
            <a:r>
              <a:rPr lang="en-US" sz="3500" b="1" dirty="0">
                <a:latin typeface="Times New Roman" panose="02020603050405020304" pitchFamily="18" charset="0"/>
                <a:cs typeface="Times New Roman" panose="02020603050405020304" pitchFamily="18" charset="0"/>
              </a:rPr>
              <a:t>/K</a:t>
            </a:r>
            <a:r>
              <a:rPr lang="en-US" sz="3500" b="1" baseline="30000" dirty="0">
                <a:latin typeface="Times New Roman" panose="02020603050405020304" pitchFamily="18" charset="0"/>
                <a:cs typeface="Times New Roman" panose="02020603050405020304" pitchFamily="18" charset="0"/>
              </a:rPr>
              <a:t>+</a:t>
            </a:r>
            <a:r>
              <a:rPr lang="en-US" sz="3500" b="1" dirty="0">
                <a:latin typeface="Times New Roman" panose="02020603050405020304" pitchFamily="18" charset="0"/>
                <a:cs typeface="Times New Roman" panose="02020603050405020304" pitchFamily="18" charset="0"/>
              </a:rPr>
              <a:t>-ATPase Pump</a:t>
            </a:r>
          </a:p>
          <a:p>
            <a:r>
              <a:rPr lang="en-US" sz="3500" dirty="0">
                <a:latin typeface="Times New Roman" panose="02020603050405020304" pitchFamily="18" charset="0"/>
                <a:cs typeface="Times New Roman" panose="02020603050405020304" pitchFamily="18" charset="0"/>
              </a:rPr>
              <a:t>The movement of sodium and potassium ions across plasma membranes mediated by the Na</a:t>
            </a:r>
            <a:r>
              <a:rPr lang="en-US" sz="3500" baseline="30000" dirty="0">
                <a:latin typeface="Times New Roman" panose="02020603050405020304" pitchFamily="18" charset="0"/>
                <a:cs typeface="Times New Roman" panose="02020603050405020304" pitchFamily="18" charset="0"/>
              </a:rPr>
              <a:t>+</a:t>
            </a:r>
            <a:r>
              <a:rPr lang="en-US" sz="3500" dirty="0">
                <a:latin typeface="Times New Roman" panose="02020603050405020304" pitchFamily="18" charset="0"/>
                <a:cs typeface="Times New Roman" panose="02020603050405020304" pitchFamily="18" charset="0"/>
              </a:rPr>
              <a:t>/K</a:t>
            </a:r>
            <a:r>
              <a:rPr lang="en-US" sz="3500" baseline="30000" dirty="0">
                <a:latin typeface="Times New Roman" panose="02020603050405020304" pitchFamily="18" charset="0"/>
                <a:cs typeface="Times New Roman" panose="02020603050405020304" pitchFamily="18" charset="0"/>
              </a:rPr>
              <a:t>+</a:t>
            </a:r>
            <a:r>
              <a:rPr lang="en-US" sz="3500" dirty="0">
                <a:latin typeface="Times New Roman" panose="02020603050405020304" pitchFamily="18" charset="0"/>
                <a:cs typeface="Times New Roman" panose="02020603050405020304" pitchFamily="18" charset="0"/>
              </a:rPr>
              <a:t>-ATPase </a:t>
            </a:r>
            <a:r>
              <a:rPr lang="en-US" sz="3500" dirty="0" err="1" smtClean="0">
                <a:latin typeface="Times New Roman" panose="02020603050405020304" pitchFamily="18" charset="0"/>
                <a:cs typeface="Times New Roman" panose="02020603050405020304" pitchFamily="18" charset="0"/>
              </a:rPr>
              <a:t>pump.This</a:t>
            </a:r>
            <a:r>
              <a:rPr lang="en-US" sz="3500" dirty="0" smtClean="0">
                <a:latin typeface="Times New Roman" panose="02020603050405020304" pitchFamily="18" charset="0"/>
                <a:cs typeface="Times New Roman" panose="02020603050405020304" pitchFamily="18" charset="0"/>
              </a:rPr>
              <a:t> </a:t>
            </a:r>
            <a:r>
              <a:rPr lang="en-US" sz="3500" dirty="0">
                <a:latin typeface="Times New Roman" panose="02020603050405020304" pitchFamily="18" charset="0"/>
                <a:cs typeface="Times New Roman" panose="02020603050405020304" pitchFamily="18" charset="0"/>
              </a:rPr>
              <a:t>transporter moves sodium ions from intracellular to extracellular fluid, and potassium ions in the opposite direction. </a:t>
            </a:r>
            <a:endParaRPr lang="en-US" sz="3500" dirty="0" smtClean="0">
              <a:latin typeface="Times New Roman" panose="02020603050405020304" pitchFamily="18" charset="0"/>
              <a:cs typeface="Times New Roman" panose="02020603050405020304" pitchFamily="18" charset="0"/>
            </a:endParaRPr>
          </a:p>
          <a:p>
            <a:r>
              <a:rPr lang="en-US" sz="3500" dirty="0" smtClean="0">
                <a:latin typeface="Times New Roman" panose="02020603050405020304" pitchFamily="18" charset="0"/>
                <a:cs typeface="Times New Roman" panose="02020603050405020304" pitchFamily="18" charset="0"/>
              </a:rPr>
              <a:t> </a:t>
            </a:r>
            <a:endParaRPr lang="en-US" sz="35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465683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494085"/>
          </a:xfrm>
          <a:prstGeom prst="rect">
            <a:avLst/>
          </a:prstGeom>
        </p:spPr>
        <p:txBody>
          <a:bodyPr wrap="square">
            <a:spAutoFit/>
          </a:bodyPr>
          <a:lstStyle/>
          <a:p>
            <a:pPr marL="457200" indent="-457200">
              <a:buFont typeface="Wingdings" panose="05000000000000000000" pitchFamily="2" charset="2"/>
              <a:buChar char="Ø"/>
            </a:pPr>
            <a:r>
              <a:rPr lang="en-US" sz="3200" b="1" u="sng" dirty="0">
                <a:latin typeface="Times New Roman" panose="02020603050405020304" pitchFamily="18" charset="0"/>
                <a:cs typeface="Times New Roman" panose="02020603050405020304" pitchFamily="18" charset="0"/>
              </a:rPr>
              <a:t>Ca</a:t>
            </a:r>
            <a:r>
              <a:rPr lang="en-US" sz="3200" b="1" u="sng" baseline="30000" dirty="0">
                <a:latin typeface="Times New Roman" panose="02020603050405020304" pitchFamily="18" charset="0"/>
                <a:cs typeface="Times New Roman" panose="02020603050405020304" pitchFamily="18" charset="0"/>
              </a:rPr>
              <a:t>2+</a:t>
            </a:r>
            <a:r>
              <a:rPr lang="en-US" sz="3200" b="1" u="sng" dirty="0">
                <a:latin typeface="Times New Roman" panose="02020603050405020304" pitchFamily="18" charset="0"/>
                <a:cs typeface="Times New Roman" panose="02020603050405020304" pitchFamily="18" charset="0"/>
              </a:rPr>
              <a:t>-ATPase</a:t>
            </a:r>
            <a:r>
              <a:rPr lang="en-US" sz="3200" b="1"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is found in the plasma membrane and organelle membranes.</a:t>
            </a:r>
            <a:endParaRPr lang="en-US" sz="3200" dirty="0" smtClean="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	In </a:t>
            </a:r>
            <a:r>
              <a:rPr lang="en-US" sz="3200" dirty="0">
                <a:latin typeface="Times New Roman" panose="02020603050405020304" pitchFamily="18" charset="0"/>
                <a:cs typeface="Times New Roman" panose="02020603050405020304" pitchFamily="18" charset="0"/>
              </a:rPr>
              <a:t>the plasma membrane, the direction of active calcium transport is </a:t>
            </a:r>
            <a:r>
              <a:rPr lang="en-US" sz="3200" dirty="0" smtClean="0">
                <a:latin typeface="Times New Roman" panose="02020603050405020304" pitchFamily="18" charset="0"/>
                <a:cs typeface="Times New Roman" panose="02020603050405020304" pitchFamily="18" charset="0"/>
              </a:rPr>
              <a:t>	from </a:t>
            </a:r>
            <a:r>
              <a:rPr lang="en-US" sz="3200" dirty="0">
                <a:latin typeface="Times New Roman" panose="02020603050405020304" pitchFamily="18" charset="0"/>
                <a:cs typeface="Times New Roman" panose="02020603050405020304" pitchFamily="18" charset="0"/>
              </a:rPr>
              <a:t>cytosol to extracellular fluid.  In organelle membranes, it is from </a:t>
            </a:r>
            <a:r>
              <a:rPr lang="en-US" sz="3200" dirty="0" smtClean="0">
                <a:latin typeface="Times New Roman" panose="02020603050405020304" pitchFamily="18" charset="0"/>
                <a:cs typeface="Times New Roman" panose="02020603050405020304" pitchFamily="18" charset="0"/>
              </a:rPr>
              <a:t>	cytosol </a:t>
            </a:r>
            <a:r>
              <a:rPr lang="en-US" sz="3200" dirty="0">
                <a:latin typeface="Times New Roman" panose="02020603050405020304" pitchFamily="18" charset="0"/>
                <a:cs typeface="Times New Roman" panose="02020603050405020304" pitchFamily="18" charset="0"/>
              </a:rPr>
              <a:t>into the organelle lumen.</a:t>
            </a:r>
          </a:p>
          <a:p>
            <a:endParaRPr lang="en-US" sz="3200" b="1" dirty="0" smtClean="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Ø"/>
            </a:pPr>
            <a:r>
              <a:rPr lang="en-US" sz="3200" b="1" u="sng" dirty="0" smtClean="0">
                <a:latin typeface="Times New Roman" panose="02020603050405020304" pitchFamily="18" charset="0"/>
                <a:cs typeface="Times New Roman" panose="02020603050405020304" pitchFamily="18" charset="0"/>
              </a:rPr>
              <a:t>H</a:t>
            </a:r>
            <a:r>
              <a:rPr lang="en-US" sz="3200" b="1" u="sng" baseline="30000" dirty="0">
                <a:latin typeface="Times New Roman" panose="02020603050405020304" pitchFamily="18" charset="0"/>
                <a:cs typeface="Times New Roman" panose="02020603050405020304" pitchFamily="18" charset="0"/>
              </a:rPr>
              <a:t>+</a:t>
            </a:r>
            <a:r>
              <a:rPr lang="en-US" sz="3200" b="1" u="sng" dirty="0">
                <a:latin typeface="Times New Roman" panose="02020603050405020304" pitchFamily="18" charset="0"/>
                <a:cs typeface="Times New Roman" panose="02020603050405020304" pitchFamily="18" charset="0"/>
              </a:rPr>
              <a:t>-</a:t>
            </a:r>
            <a:r>
              <a:rPr lang="en-US" sz="3200" b="1" u="sng" dirty="0" smtClean="0">
                <a:latin typeface="Times New Roman" panose="02020603050405020304" pitchFamily="18" charset="0"/>
                <a:cs typeface="Times New Roman" panose="02020603050405020304" pitchFamily="18" charset="0"/>
              </a:rPr>
              <a:t>ATPase</a:t>
            </a:r>
            <a:r>
              <a:rPr lang="en-US" sz="3200" b="1"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is </a:t>
            </a:r>
            <a:r>
              <a:rPr lang="en-US" sz="3200" dirty="0">
                <a:latin typeface="Times New Roman" panose="02020603050405020304" pitchFamily="18" charset="0"/>
                <a:cs typeface="Times New Roman" panose="02020603050405020304" pitchFamily="18" charset="0"/>
              </a:rPr>
              <a:t>in the plasma membrane and organelle membranes.  </a:t>
            </a:r>
          </a:p>
          <a:p>
            <a:r>
              <a:rPr lang="en-US" sz="3200" dirty="0" smtClean="0">
                <a:latin typeface="Times New Roman" panose="02020603050405020304" pitchFamily="18" charset="0"/>
                <a:cs typeface="Times New Roman" panose="02020603050405020304" pitchFamily="18" charset="0"/>
              </a:rPr>
              <a:t>	In </a:t>
            </a:r>
            <a:r>
              <a:rPr lang="en-US" sz="3200" dirty="0">
                <a:latin typeface="Times New Roman" panose="02020603050405020304" pitchFamily="18" charset="0"/>
                <a:cs typeface="Times New Roman" panose="02020603050405020304" pitchFamily="18" charset="0"/>
              </a:rPr>
              <a:t>the plasma membrane, the H</a:t>
            </a:r>
            <a:r>
              <a:rPr lang="en-US" sz="3200" baseline="30000" dirty="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-ATPase moves hydrogen ions out of </a:t>
            </a:r>
            <a:r>
              <a:rPr lang="en-US" sz="3200" dirty="0" smtClean="0">
                <a:latin typeface="Times New Roman" panose="02020603050405020304" pitchFamily="18" charset="0"/>
                <a:cs typeface="Times New Roman" panose="02020603050405020304" pitchFamily="18" charset="0"/>
              </a:rPr>
              <a:t>	cells</a:t>
            </a:r>
            <a:r>
              <a:rPr lang="en-US" sz="3200" dirty="0">
                <a:latin typeface="Times New Roman" panose="02020603050405020304" pitchFamily="18" charset="0"/>
                <a:cs typeface="Times New Roman" panose="02020603050405020304" pitchFamily="18" charset="0"/>
              </a:rPr>
              <a:t>, and in this way helps maintain cellular </a:t>
            </a:r>
            <a:r>
              <a:rPr lang="en-US" sz="3200" dirty="0" err="1">
                <a:latin typeface="Times New Roman" panose="02020603050405020304" pitchFamily="18" charset="0"/>
                <a:cs typeface="Times New Roman" panose="02020603050405020304" pitchFamily="18" charset="0"/>
              </a:rPr>
              <a:t>pH.</a:t>
            </a:r>
            <a:endParaRPr lang="en-US" sz="32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Ø"/>
            </a:pPr>
            <a:r>
              <a:rPr lang="en-US" sz="3200" b="1" u="sng" dirty="0">
                <a:latin typeface="Times New Roman" panose="02020603050405020304" pitchFamily="18" charset="0"/>
                <a:cs typeface="Times New Roman" panose="02020603050405020304" pitchFamily="18" charset="0"/>
              </a:rPr>
              <a:t>H</a:t>
            </a:r>
            <a:r>
              <a:rPr lang="en-US" sz="3200" b="1" u="sng" baseline="30000" dirty="0">
                <a:latin typeface="Times New Roman" panose="02020603050405020304" pitchFamily="18" charset="0"/>
                <a:cs typeface="Times New Roman" panose="02020603050405020304" pitchFamily="18" charset="0"/>
              </a:rPr>
              <a:t>+</a:t>
            </a:r>
            <a:r>
              <a:rPr lang="en-US" sz="3200" b="1" u="sng" dirty="0">
                <a:latin typeface="Times New Roman" panose="02020603050405020304" pitchFamily="18" charset="0"/>
                <a:cs typeface="Times New Roman" panose="02020603050405020304" pitchFamily="18" charset="0"/>
              </a:rPr>
              <a:t>/K</a:t>
            </a:r>
            <a:r>
              <a:rPr lang="en-US" sz="3200" b="1" u="sng" baseline="30000" dirty="0">
                <a:latin typeface="Times New Roman" panose="02020603050405020304" pitchFamily="18" charset="0"/>
                <a:cs typeface="Times New Roman" panose="02020603050405020304" pitchFamily="18" charset="0"/>
              </a:rPr>
              <a:t>+</a:t>
            </a:r>
            <a:r>
              <a:rPr lang="en-US" sz="3200" b="1" u="sng" dirty="0">
                <a:latin typeface="Times New Roman" panose="02020603050405020304" pitchFamily="18" charset="0"/>
                <a:cs typeface="Times New Roman" panose="02020603050405020304" pitchFamily="18" charset="0"/>
              </a:rPr>
              <a:t>-ATPase</a:t>
            </a:r>
            <a:r>
              <a:rPr lang="en-US" sz="3200" b="1"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is in the plasma membranes of the acid secreting cells in the stomach and kidneys. </a:t>
            </a:r>
            <a:endParaRPr lang="en-US" sz="3200" dirty="0" smtClean="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It </a:t>
            </a:r>
            <a:r>
              <a:rPr lang="en-US" sz="3200" dirty="0">
                <a:latin typeface="Times New Roman" panose="02020603050405020304" pitchFamily="18" charset="0"/>
                <a:cs typeface="Times New Roman" panose="02020603050405020304" pitchFamily="18" charset="0"/>
              </a:rPr>
              <a:t>pumps one hydrogen ion out of the cell and moves one potassium in </a:t>
            </a:r>
            <a:r>
              <a:rPr lang="en-US" sz="3200" dirty="0" smtClean="0">
                <a:latin typeface="Times New Roman" panose="02020603050405020304" pitchFamily="18" charset="0"/>
                <a:cs typeface="Times New Roman" panose="02020603050405020304" pitchFamily="18" charset="0"/>
              </a:rPr>
              <a:t>	for </a:t>
            </a:r>
            <a:r>
              <a:rPr lang="en-US" sz="3200" dirty="0">
                <a:latin typeface="Times New Roman" panose="02020603050405020304" pitchFamily="18" charset="0"/>
                <a:cs typeface="Times New Roman" panose="02020603050405020304" pitchFamily="18" charset="0"/>
              </a:rPr>
              <a:t>each molecule of ATP hydrolyzed.</a:t>
            </a:r>
          </a:p>
        </p:txBody>
      </p:sp>
    </p:spTree>
    <p:extLst>
      <p:ext uri="{BB962C8B-B14F-4D97-AF65-F5344CB8AC3E}">
        <p14:creationId xmlns:p14="http://schemas.microsoft.com/office/powerpoint/2010/main" val="10582404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
            <a:ext cx="12192000" cy="6355830"/>
          </a:xfrm>
        </p:spPr>
        <p:txBody>
          <a:bodyPr>
            <a:normAutofit lnSpcReduction="10000"/>
          </a:bodyPr>
          <a:lstStyle/>
          <a:p>
            <a:pPr algn="ctr"/>
            <a:r>
              <a:rPr lang="en-US" sz="4800" b="1" u="sng" dirty="0">
                <a:latin typeface="Times New Roman" panose="02020603050405020304" pitchFamily="18" charset="0"/>
                <a:cs typeface="Times New Roman" panose="02020603050405020304" pitchFamily="18" charset="0"/>
              </a:rPr>
              <a:t>Secondary Active Transport</a:t>
            </a:r>
          </a:p>
          <a:p>
            <a:pPr>
              <a:buClr>
                <a:schemeClr val="tx1"/>
              </a:buClr>
              <a:buFont typeface="Wingdings" panose="05000000000000000000" pitchFamily="2" charset="2"/>
              <a:buChar char="Ø"/>
            </a:pPr>
            <a:r>
              <a:rPr lang="en-US" sz="3600" dirty="0" smtClean="0">
                <a:latin typeface="Times New Roman" panose="02020603050405020304" pitchFamily="18" charset="0"/>
                <a:cs typeface="Times New Roman" panose="02020603050405020304" pitchFamily="18" charset="0"/>
              </a:rPr>
              <a:t>Secondary </a:t>
            </a:r>
            <a:r>
              <a:rPr lang="en-US" sz="3600" dirty="0">
                <a:latin typeface="Times New Roman" panose="02020603050405020304" pitchFamily="18" charset="0"/>
                <a:cs typeface="Times New Roman" panose="02020603050405020304" pitchFamily="18" charset="0"/>
              </a:rPr>
              <a:t>active transport uses an electrochemical gradient across a plasma membrane as its energy source. </a:t>
            </a:r>
            <a:endParaRPr lang="en-US" sz="3600" dirty="0" smtClean="0">
              <a:latin typeface="Times New Roman" panose="02020603050405020304" pitchFamily="18" charset="0"/>
              <a:cs typeface="Times New Roman" panose="02020603050405020304" pitchFamily="18" charset="0"/>
            </a:endParaRPr>
          </a:p>
          <a:p>
            <a:pPr>
              <a:buClr>
                <a:schemeClr val="tx1"/>
              </a:buClr>
              <a:buFont typeface="Wingdings" panose="05000000000000000000" pitchFamily="2" charset="2"/>
              <a:buChar char="Ø"/>
            </a:pPr>
            <a:r>
              <a:rPr lang="en-US" sz="3600" dirty="0" smtClean="0">
                <a:latin typeface="Times New Roman" panose="02020603050405020304" pitchFamily="18" charset="0"/>
                <a:cs typeface="Times New Roman" panose="02020603050405020304" pitchFamily="18" charset="0"/>
              </a:rPr>
              <a:t>The </a:t>
            </a:r>
            <a:r>
              <a:rPr lang="en-US" sz="3600" dirty="0">
                <a:latin typeface="Times New Roman" panose="02020603050405020304" pitchFamily="18" charset="0"/>
                <a:cs typeface="Times New Roman" panose="02020603050405020304" pitchFamily="18" charset="0"/>
              </a:rPr>
              <a:t>movement of an ion down its electrochemical gradient is coupled to the transport of solute molecule against its concentration gradient. </a:t>
            </a:r>
            <a:endParaRPr lang="en-US" sz="3600" dirty="0" smtClean="0">
              <a:latin typeface="Times New Roman" panose="02020603050405020304" pitchFamily="18" charset="0"/>
              <a:cs typeface="Times New Roman" panose="02020603050405020304" pitchFamily="18" charset="0"/>
            </a:endParaRPr>
          </a:p>
          <a:p>
            <a:pPr>
              <a:buClr>
                <a:schemeClr val="tx1"/>
              </a:buClr>
              <a:buFont typeface="Wingdings" panose="05000000000000000000" pitchFamily="2" charset="2"/>
              <a:buChar char="Ø"/>
            </a:pPr>
            <a:r>
              <a:rPr lang="en-US" sz="3600" dirty="0" smtClean="0">
                <a:latin typeface="Times New Roman" panose="02020603050405020304" pitchFamily="18" charset="0"/>
                <a:cs typeface="Times New Roman" panose="02020603050405020304" pitchFamily="18" charset="0"/>
              </a:rPr>
              <a:t>Transporters </a:t>
            </a:r>
            <a:r>
              <a:rPr lang="en-US" sz="3600" dirty="0">
                <a:latin typeface="Times New Roman" panose="02020603050405020304" pitchFamily="18" charset="0"/>
                <a:cs typeface="Times New Roman" panose="02020603050405020304" pitchFamily="18" charset="0"/>
              </a:rPr>
              <a:t>that mediate secondary active transport have two binding sites, one for an ion and another for the </a:t>
            </a:r>
            <a:r>
              <a:rPr lang="en-US" sz="3600" dirty="0" err="1">
                <a:latin typeface="Times New Roman" panose="02020603050405020304" pitchFamily="18" charset="0"/>
                <a:cs typeface="Times New Roman" panose="02020603050405020304" pitchFamily="18" charset="0"/>
              </a:rPr>
              <a:t>cotransported</a:t>
            </a:r>
            <a:r>
              <a:rPr lang="en-US" sz="3600" dirty="0">
                <a:latin typeface="Times New Roman" panose="02020603050405020304" pitchFamily="18" charset="0"/>
                <a:cs typeface="Times New Roman" panose="02020603050405020304" pitchFamily="18" charset="0"/>
              </a:rPr>
              <a:t> molecule. </a:t>
            </a:r>
            <a:endParaRPr lang="en-US" sz="3600" dirty="0" smtClean="0">
              <a:latin typeface="Times New Roman" panose="02020603050405020304" pitchFamily="18" charset="0"/>
              <a:cs typeface="Times New Roman" panose="02020603050405020304" pitchFamily="18" charset="0"/>
            </a:endParaRPr>
          </a:p>
          <a:p>
            <a:pPr>
              <a:buClr>
                <a:schemeClr val="tx1"/>
              </a:buClr>
              <a:buFont typeface="Wingdings" panose="05000000000000000000" pitchFamily="2" charset="2"/>
              <a:buChar char="Ø"/>
            </a:pPr>
            <a:r>
              <a:rPr lang="en-US" sz="3600" dirty="0" smtClean="0">
                <a:latin typeface="Times New Roman" panose="02020603050405020304" pitchFamily="18" charset="0"/>
                <a:cs typeface="Times New Roman" panose="02020603050405020304" pitchFamily="18" charset="0"/>
              </a:rPr>
              <a:t>Secondary </a:t>
            </a:r>
            <a:r>
              <a:rPr lang="en-US" sz="3600" dirty="0">
                <a:latin typeface="Times New Roman" panose="02020603050405020304" pitchFamily="18" charset="0"/>
                <a:cs typeface="Times New Roman" panose="02020603050405020304" pitchFamily="18" charset="0"/>
              </a:rPr>
              <a:t>active transport occurs by two mechanisms </a:t>
            </a:r>
            <a:r>
              <a:rPr lang="en-US" sz="3600" dirty="0" err="1">
                <a:latin typeface="Times New Roman" panose="02020603050405020304" pitchFamily="18" charset="0"/>
                <a:cs typeface="Times New Roman" panose="02020603050405020304" pitchFamily="18" charset="0"/>
              </a:rPr>
              <a:t>symport</a:t>
            </a:r>
            <a:r>
              <a:rPr lang="en-US" sz="3600" dirty="0">
                <a:latin typeface="Times New Roman" panose="02020603050405020304" pitchFamily="18" charset="0"/>
                <a:cs typeface="Times New Roman" panose="02020603050405020304" pitchFamily="18" charset="0"/>
              </a:rPr>
              <a:t> and </a:t>
            </a:r>
            <a:r>
              <a:rPr lang="en-US" sz="3600" dirty="0" err="1">
                <a:latin typeface="Times New Roman" panose="02020603050405020304" pitchFamily="18" charset="0"/>
                <a:cs typeface="Times New Roman" panose="02020603050405020304" pitchFamily="18" charset="0"/>
              </a:rPr>
              <a:t>antiport</a:t>
            </a:r>
            <a:r>
              <a:rPr lang="en-US" sz="3600" dirty="0">
                <a:latin typeface="Times New Roman" panose="02020603050405020304" pitchFamily="18" charset="0"/>
                <a:cs typeface="Times New Roman" panose="02020603050405020304" pitchFamily="18" charset="0"/>
              </a:rPr>
              <a:t> depending on the direction the transported solute moves in relation to ion </a:t>
            </a:r>
            <a:r>
              <a:rPr lang="en-US" sz="3600" dirty="0" smtClean="0">
                <a:latin typeface="Times New Roman" panose="02020603050405020304" pitchFamily="18" charset="0"/>
                <a:cs typeface="Times New Roman" panose="02020603050405020304" pitchFamily="18" charset="0"/>
              </a:rPr>
              <a:t>movement</a:t>
            </a: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5365043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5943600"/>
            <a:ext cx="7086600" cy="715963"/>
          </a:xfrm>
        </p:spPr>
        <p:txBody>
          <a:bodyPr>
            <a:noAutofit/>
          </a:bodyPr>
          <a:lstStyle/>
          <a:p>
            <a:r>
              <a:rPr lang="en-US" sz="2800" dirty="0">
                <a:solidFill>
                  <a:srgbClr val="FF0000"/>
                </a:solidFill>
              </a:rPr>
              <a:t>Primary and secondary active transport</a:t>
            </a:r>
          </a:p>
        </p:txBody>
      </p:sp>
      <p:sp>
        <p:nvSpPr>
          <p:cNvPr id="3" name="Rectangle 2"/>
          <p:cNvSpPr/>
          <p:nvPr/>
        </p:nvSpPr>
        <p:spPr>
          <a:xfrm>
            <a:off x="0" y="0"/>
            <a:ext cx="5846164" cy="5570756"/>
          </a:xfrm>
          <a:prstGeom prst="rect">
            <a:avLst/>
          </a:prstGeom>
        </p:spPr>
        <p:txBody>
          <a:bodyPr wrap="square">
            <a:spAutoFit/>
          </a:bodyPr>
          <a:lstStyle/>
          <a:p>
            <a:pPr algn="ctr"/>
            <a:r>
              <a:rPr lang="en-US" sz="3600" b="1" u="sng" dirty="0" err="1">
                <a:latin typeface="Times New Roman" panose="02020603050405020304" pitchFamily="18" charset="0"/>
                <a:cs typeface="Times New Roman" panose="02020603050405020304" pitchFamily="18" charset="0"/>
              </a:rPr>
              <a:t>Symport</a:t>
            </a:r>
            <a:endParaRPr lang="en-US" sz="3600" b="1" u="sng"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In </a:t>
            </a:r>
            <a:r>
              <a:rPr lang="en-US" sz="3200" dirty="0" err="1">
                <a:latin typeface="Times New Roman" panose="02020603050405020304" pitchFamily="18" charset="0"/>
                <a:cs typeface="Times New Roman" panose="02020603050405020304" pitchFamily="18" charset="0"/>
              </a:rPr>
              <a:t>symport</a:t>
            </a:r>
            <a:r>
              <a:rPr lang="en-US" sz="3200" dirty="0">
                <a:latin typeface="Times New Roman" panose="02020603050405020304" pitchFamily="18" charset="0"/>
                <a:cs typeface="Times New Roman" panose="02020603050405020304" pitchFamily="18" charset="0"/>
              </a:rPr>
              <a:t> (cotransport), the solute and ion move through the membrane in the same direction (</a:t>
            </a:r>
            <a:r>
              <a:rPr lang="en-US" sz="3200" dirty="0" err="1">
                <a:latin typeface="Times New Roman" panose="02020603050405020304" pitchFamily="18" charset="0"/>
                <a:cs typeface="Times New Roman" panose="02020603050405020304" pitchFamily="18" charset="0"/>
              </a:rPr>
              <a:t>sym</a:t>
            </a:r>
            <a:r>
              <a:rPr lang="en-US" sz="3200" dirty="0">
                <a:latin typeface="Times New Roman" panose="02020603050405020304" pitchFamily="18" charset="0"/>
                <a:cs typeface="Times New Roman" panose="02020603050405020304" pitchFamily="18" charset="0"/>
              </a:rPr>
              <a:t> means “together;” co means “with”).  </a:t>
            </a:r>
          </a:p>
          <a:p>
            <a:r>
              <a:rPr lang="en-US" sz="3200" dirty="0">
                <a:latin typeface="Times New Roman" panose="02020603050405020304" pitchFamily="18" charset="0"/>
                <a:cs typeface="Times New Roman" panose="02020603050405020304" pitchFamily="18" charset="0"/>
              </a:rPr>
              <a:t> Glucose and amino acids are examples of molecules transported by </a:t>
            </a:r>
            <a:r>
              <a:rPr lang="en-US" sz="3200" dirty="0" err="1">
                <a:latin typeface="Times New Roman" panose="02020603050405020304" pitchFamily="18" charset="0"/>
                <a:cs typeface="Times New Roman" panose="02020603050405020304" pitchFamily="18" charset="0"/>
              </a:rPr>
              <a:t>symport</a:t>
            </a:r>
            <a:r>
              <a:rPr lang="en-US" sz="3200" dirty="0">
                <a:latin typeface="Times New Roman" panose="02020603050405020304" pitchFamily="18" charset="0"/>
                <a:cs typeface="Times New Roman" panose="02020603050405020304" pitchFamily="18" charset="0"/>
              </a:rPr>
              <a:t> in intestinal and kidney cells</a:t>
            </a:r>
            <a:r>
              <a:rPr lang="en-US" sz="3200" dirty="0" smtClean="0">
                <a:latin typeface="Times New Roman" panose="02020603050405020304" pitchFamily="18" charset="0"/>
                <a:cs typeface="Times New Roman" panose="02020603050405020304" pitchFamily="18" charset="0"/>
              </a:rPr>
              <a:t>.</a:t>
            </a:r>
          </a:p>
          <a:p>
            <a:endParaRPr lang="en-US" sz="3200" dirty="0">
              <a:latin typeface="Times New Roman" panose="02020603050405020304" pitchFamily="18" charset="0"/>
              <a:cs typeface="Times New Roman" panose="02020603050405020304" pitchFamily="18" charset="0"/>
            </a:endParaRPr>
          </a:p>
        </p:txBody>
      </p:sp>
      <p:pic>
        <p:nvPicPr>
          <p:cNvPr id="5"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46164" y="30163"/>
            <a:ext cx="6345836" cy="6629400"/>
          </a:xfrm>
          <a:prstGeom prst="rect">
            <a:avLst/>
          </a:prstGeom>
        </p:spPr>
      </p:pic>
    </p:spTree>
    <p:extLst>
      <p:ext uri="{BB962C8B-B14F-4D97-AF65-F5344CB8AC3E}">
        <p14:creationId xmlns:p14="http://schemas.microsoft.com/office/powerpoint/2010/main" val="38849594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5801193" cy="4585871"/>
          </a:xfrm>
          <a:prstGeom prst="rect">
            <a:avLst/>
          </a:prstGeom>
        </p:spPr>
        <p:txBody>
          <a:bodyPr wrap="square">
            <a:spAutoFit/>
          </a:bodyPr>
          <a:lstStyle/>
          <a:p>
            <a:pPr algn="ctr"/>
            <a:r>
              <a:rPr lang="en-US" sz="4000" b="1" u="sng" dirty="0" err="1">
                <a:latin typeface="Times New Roman" panose="02020603050405020304" pitchFamily="18" charset="0"/>
                <a:cs typeface="Times New Roman" panose="02020603050405020304" pitchFamily="18" charset="0"/>
              </a:rPr>
              <a:t>Antiport</a:t>
            </a:r>
            <a:endParaRPr lang="en-US" sz="4000" b="1" u="sng" dirty="0">
              <a:latin typeface="Times New Roman" panose="02020603050405020304" pitchFamily="18" charset="0"/>
              <a:cs typeface="Times New Roman" panose="02020603050405020304" pitchFamily="18" charset="0"/>
            </a:endParaRPr>
          </a:p>
          <a:p>
            <a:pPr marL="571500" indent="-571500">
              <a:buFont typeface="Wingdings" panose="05000000000000000000" pitchFamily="2" charset="2"/>
              <a:buChar char="Ø"/>
            </a:pPr>
            <a:r>
              <a:rPr lang="en-US" sz="3600" dirty="0">
                <a:latin typeface="Times New Roman" panose="02020603050405020304" pitchFamily="18" charset="0"/>
                <a:cs typeface="Times New Roman" panose="02020603050405020304" pitchFamily="18" charset="0"/>
              </a:rPr>
              <a:t>In </a:t>
            </a:r>
            <a:r>
              <a:rPr lang="en-US" sz="3600" dirty="0" err="1">
                <a:latin typeface="Times New Roman" panose="02020603050405020304" pitchFamily="18" charset="0"/>
                <a:cs typeface="Times New Roman" panose="02020603050405020304" pitchFamily="18" charset="0"/>
              </a:rPr>
              <a:t>antiport</a:t>
            </a:r>
            <a:r>
              <a:rPr lang="en-US" sz="3600" dirty="0">
                <a:latin typeface="Times New Roman" panose="02020603050405020304" pitchFamily="18" charset="0"/>
                <a:cs typeface="Times New Roman" panose="02020603050405020304" pitchFamily="18" charset="0"/>
              </a:rPr>
              <a:t> (counter-transport or exchange), the solute and ion move through the membrane in opposite directions. </a:t>
            </a:r>
          </a:p>
          <a:p>
            <a:pPr marL="571500" indent="-571500">
              <a:buFont typeface="Wingdings" panose="05000000000000000000" pitchFamily="2" charset="2"/>
              <a:buChar char="Ø"/>
            </a:pPr>
            <a:r>
              <a:rPr lang="en-US" sz="3600" dirty="0" smtClean="0">
                <a:latin typeface="Times New Roman" panose="02020603050405020304" pitchFamily="18" charset="0"/>
                <a:cs typeface="Times New Roman" panose="02020603050405020304" pitchFamily="18" charset="0"/>
              </a:rPr>
              <a:t>Cells </a:t>
            </a:r>
            <a:r>
              <a:rPr lang="en-US" sz="3600" dirty="0">
                <a:latin typeface="Times New Roman" panose="02020603050405020304" pitchFamily="18" charset="0"/>
                <a:cs typeface="Times New Roman" panose="02020603050405020304" pitchFamily="18" charset="0"/>
              </a:rPr>
              <a:t>exchange Na+ and H+ by means of </a:t>
            </a:r>
            <a:r>
              <a:rPr lang="en-US" sz="3600" dirty="0" err="1">
                <a:latin typeface="Times New Roman" panose="02020603050405020304" pitchFamily="18" charset="0"/>
                <a:cs typeface="Times New Roman" panose="02020603050405020304" pitchFamily="18" charset="0"/>
              </a:rPr>
              <a:t>antiport</a:t>
            </a:r>
            <a:r>
              <a:rPr lang="en-US" sz="3600" dirty="0">
                <a:latin typeface="Times New Roman" panose="02020603050405020304" pitchFamily="18" charset="0"/>
                <a:cs typeface="Times New Roman" panose="02020603050405020304" pitchFamily="18" charset="0"/>
              </a:rPr>
              <a:t>. </a:t>
            </a:r>
          </a:p>
        </p:txBody>
      </p:sp>
      <p:pic>
        <p:nvPicPr>
          <p:cNvPr id="6146" name="Picture 2" descr="Image result for secondary active transport"/>
          <p:cNvPicPr>
            <a:picLocks noChangeAspect="1" noChangeArrowheads="1"/>
          </p:cNvPicPr>
          <p:nvPr/>
        </p:nvPicPr>
        <p:blipFill rotWithShape="1">
          <a:blip r:embed="rId2">
            <a:extLst>
              <a:ext uri="{28A0092B-C50C-407E-A947-70E740481C1C}">
                <a14:useLocalDpi xmlns:a14="http://schemas.microsoft.com/office/drawing/2010/main" val="0"/>
              </a:ext>
            </a:extLst>
          </a:blip>
          <a:srcRect t="16818"/>
          <a:stretch/>
        </p:blipFill>
        <p:spPr bwMode="auto">
          <a:xfrm>
            <a:off x="5936105" y="0"/>
            <a:ext cx="6478614" cy="6328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256059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3"/>
          <p:cNvPicPr>
            <a:picLocks noChangeAspect="1"/>
          </p:cNvPicPr>
          <p:nvPr/>
        </p:nvPicPr>
        <p:blipFill rotWithShape="1">
          <a:blip r:embed="rId2">
            <a:extLst>
              <a:ext uri="{28A0092B-C50C-407E-A947-70E740481C1C}">
                <a14:useLocalDpi xmlns:a14="http://schemas.microsoft.com/office/drawing/2010/main" val="0"/>
              </a:ext>
            </a:extLst>
          </a:blip>
          <a:srcRect r="2675" b="13279"/>
          <a:stretch/>
        </p:blipFill>
        <p:spPr>
          <a:xfrm>
            <a:off x="0" y="0"/>
            <a:ext cx="12191999" cy="6689726"/>
          </a:xfrm>
          <a:prstGeom prst="rect">
            <a:avLst/>
          </a:prstGeom>
        </p:spPr>
      </p:pic>
    </p:spTree>
    <p:extLst>
      <p:ext uri="{BB962C8B-B14F-4D97-AF65-F5344CB8AC3E}">
        <p14:creationId xmlns:p14="http://schemas.microsoft.com/office/powerpoint/2010/main" val="1791962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08850-63DF-4BF5-9AB6-F561EE3270C2}"/>
              </a:ext>
            </a:extLst>
          </p:cNvPr>
          <p:cNvSpPr>
            <a:spLocks noGrp="1"/>
          </p:cNvSpPr>
          <p:nvPr>
            <p:ph type="title"/>
          </p:nvPr>
        </p:nvSpPr>
        <p:spPr>
          <a:xfrm>
            <a:off x="339635" y="130628"/>
            <a:ext cx="7197634" cy="1606732"/>
          </a:xfrm>
        </p:spPr>
        <p:txBody>
          <a:bodyPr>
            <a:noAutofit/>
          </a:bodyPr>
          <a:lstStyle/>
          <a:p>
            <a:r>
              <a:rPr lang="en-US" sz="7200" b="1" u="sng" dirty="0" smtClean="0">
                <a:solidFill>
                  <a:schemeClr val="tx1"/>
                </a:solidFill>
                <a:latin typeface="Times New Roman"/>
                <a:cs typeface="Calibri Light"/>
              </a:rPr>
              <a:t>Pharmacokinetics</a:t>
            </a:r>
            <a:endParaRPr lang="en-US" sz="7200" b="1" u="sng" dirty="0">
              <a:solidFill>
                <a:schemeClr val="tx1"/>
              </a:solidFill>
              <a:latin typeface="Times New Roman"/>
            </a:endParaRPr>
          </a:p>
        </p:txBody>
      </p:sp>
      <p:sp>
        <p:nvSpPr>
          <p:cNvPr id="9" name="Freeform 8"/>
          <p:cNvSpPr/>
          <p:nvPr/>
        </p:nvSpPr>
        <p:spPr>
          <a:xfrm>
            <a:off x="0" y="1737360"/>
            <a:ext cx="7347489" cy="5115639"/>
          </a:xfrm>
          <a:custGeom>
            <a:avLst/>
            <a:gdLst>
              <a:gd name="connsiteX0" fmla="*/ 0 w 7347489"/>
              <a:gd name="connsiteY0" fmla="*/ 852624 h 5115639"/>
              <a:gd name="connsiteX1" fmla="*/ 852624 w 7347489"/>
              <a:gd name="connsiteY1" fmla="*/ 0 h 5115639"/>
              <a:gd name="connsiteX2" fmla="*/ 6494865 w 7347489"/>
              <a:gd name="connsiteY2" fmla="*/ 0 h 5115639"/>
              <a:gd name="connsiteX3" fmla="*/ 7347489 w 7347489"/>
              <a:gd name="connsiteY3" fmla="*/ 852624 h 5115639"/>
              <a:gd name="connsiteX4" fmla="*/ 7347489 w 7347489"/>
              <a:gd name="connsiteY4" fmla="*/ 4263015 h 5115639"/>
              <a:gd name="connsiteX5" fmla="*/ 6494865 w 7347489"/>
              <a:gd name="connsiteY5" fmla="*/ 5115639 h 5115639"/>
              <a:gd name="connsiteX6" fmla="*/ 852624 w 7347489"/>
              <a:gd name="connsiteY6" fmla="*/ 5115639 h 5115639"/>
              <a:gd name="connsiteX7" fmla="*/ 0 w 7347489"/>
              <a:gd name="connsiteY7" fmla="*/ 4263015 h 5115639"/>
              <a:gd name="connsiteX8" fmla="*/ 0 w 7347489"/>
              <a:gd name="connsiteY8" fmla="*/ 852624 h 511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47489" h="5115639">
                <a:moveTo>
                  <a:pt x="0" y="852624"/>
                </a:moveTo>
                <a:cubicBezTo>
                  <a:pt x="0" y="381733"/>
                  <a:pt x="381733" y="0"/>
                  <a:pt x="852624" y="0"/>
                </a:cubicBezTo>
                <a:lnTo>
                  <a:pt x="6494865" y="0"/>
                </a:lnTo>
                <a:cubicBezTo>
                  <a:pt x="6965756" y="0"/>
                  <a:pt x="7347489" y="381733"/>
                  <a:pt x="7347489" y="852624"/>
                </a:cubicBezTo>
                <a:lnTo>
                  <a:pt x="7347489" y="4263015"/>
                </a:lnTo>
                <a:cubicBezTo>
                  <a:pt x="7347489" y="4733906"/>
                  <a:pt x="6965756" y="5115639"/>
                  <a:pt x="6494865" y="5115639"/>
                </a:cubicBezTo>
                <a:lnTo>
                  <a:pt x="852624" y="5115639"/>
                </a:lnTo>
                <a:cubicBezTo>
                  <a:pt x="381733" y="5115639"/>
                  <a:pt x="0" y="4733906"/>
                  <a:pt x="0" y="4263015"/>
                </a:cubicBezTo>
                <a:lnTo>
                  <a:pt x="0" y="852624"/>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268775" tIns="268775" rIns="268775" bIns="268775" numCol="1" spcCol="1270" anchor="t" anchorCtr="0">
            <a:noAutofit/>
          </a:bodyPr>
          <a:lstStyle/>
          <a:p>
            <a:pPr marL="457200" lvl="0" indent="-457200" algn="l" defTabSz="1422400">
              <a:lnSpc>
                <a:spcPct val="90000"/>
              </a:lnSpc>
              <a:spcBef>
                <a:spcPct val="0"/>
              </a:spcBef>
              <a:spcAft>
                <a:spcPct val="35000"/>
              </a:spcAft>
              <a:buFont typeface="Wingdings" panose="05000000000000000000" pitchFamily="2" charset="2"/>
              <a:buChar char="Ø"/>
            </a:pPr>
            <a:r>
              <a:rPr lang="en-US" sz="2800" kern="1200" dirty="0" smtClean="0">
                <a:latin typeface="Times New Roman" panose="02020603050405020304" pitchFamily="18" charset="0"/>
                <a:cs typeface="Times New Roman" panose="02020603050405020304" pitchFamily="18" charset="0"/>
              </a:rPr>
              <a:t>Pharmacokinetics (PK) is the study of the time course of the absorption, distribution, metabolism and excretion (ADME) of a drug, compound or new chemical entity (NCE) after its administration to the body.</a:t>
            </a:r>
          </a:p>
          <a:p>
            <a:pPr marL="457200" lvl="0" indent="-457200" algn="l" defTabSz="1422400">
              <a:lnSpc>
                <a:spcPct val="90000"/>
              </a:lnSpc>
              <a:spcBef>
                <a:spcPct val="0"/>
              </a:spcBef>
              <a:spcAft>
                <a:spcPct val="35000"/>
              </a:spcAft>
              <a:buFont typeface="Wingdings" panose="05000000000000000000" pitchFamily="2" charset="2"/>
              <a:buChar char="Ø"/>
            </a:pPr>
            <a:r>
              <a:rPr lang="en-US" sz="2800" kern="1200" dirty="0" smtClean="0">
                <a:latin typeface="Times New Roman" panose="02020603050405020304" pitchFamily="18" charset="0"/>
                <a:cs typeface="Times New Roman" panose="02020603050405020304" pitchFamily="18" charset="0"/>
              </a:rPr>
              <a:t>Simply it is “what the body does to the drug”.</a:t>
            </a:r>
          </a:p>
          <a:p>
            <a:pPr marL="457200" lvl="0" indent="-457200" algn="l" defTabSz="1422400">
              <a:lnSpc>
                <a:spcPct val="90000"/>
              </a:lnSpc>
              <a:spcBef>
                <a:spcPct val="0"/>
              </a:spcBef>
              <a:spcAft>
                <a:spcPct val="35000"/>
              </a:spcAft>
              <a:buFont typeface="Wingdings" panose="05000000000000000000" pitchFamily="2" charset="2"/>
              <a:buChar char="Ø"/>
            </a:pPr>
            <a:r>
              <a:rPr lang="en-US" sz="2800" b="0" i="0" kern="1200" dirty="0" smtClean="0">
                <a:latin typeface="Times New Roman" panose="02020603050405020304" pitchFamily="18" charset="0"/>
                <a:cs typeface="Times New Roman" panose="02020603050405020304" pitchFamily="18" charset="0"/>
              </a:rPr>
              <a:t>Originated from Ancient Greek word </a:t>
            </a:r>
            <a:r>
              <a:rPr lang="en-US" sz="2800" b="0" i="1" kern="1200" dirty="0" err="1" smtClean="0">
                <a:latin typeface="Times New Roman" panose="02020603050405020304" pitchFamily="18" charset="0"/>
                <a:cs typeface="Times New Roman" panose="02020603050405020304" pitchFamily="18" charset="0"/>
              </a:rPr>
              <a:t>pharmakon</a:t>
            </a:r>
            <a:r>
              <a:rPr lang="en-US" sz="2800" b="0" i="0" kern="1200" dirty="0" smtClean="0">
                <a:latin typeface="Times New Roman" panose="02020603050405020304" pitchFamily="18" charset="0"/>
                <a:cs typeface="Times New Roman" panose="02020603050405020304" pitchFamily="18" charset="0"/>
              </a:rPr>
              <a:t> "drug" and </a:t>
            </a:r>
            <a:r>
              <a:rPr lang="en-US" sz="2800" b="0" i="1" kern="1200" dirty="0" err="1" smtClean="0">
                <a:latin typeface="Times New Roman" panose="02020603050405020304" pitchFamily="18" charset="0"/>
                <a:cs typeface="Times New Roman" panose="02020603050405020304" pitchFamily="18" charset="0"/>
              </a:rPr>
              <a:t>kinetikos</a:t>
            </a:r>
            <a:r>
              <a:rPr lang="en-US" sz="2800" b="0" i="0" kern="1200" dirty="0" smtClean="0">
                <a:latin typeface="Times New Roman" panose="02020603050405020304" pitchFamily="18" charset="0"/>
                <a:cs typeface="Times New Roman" panose="02020603050405020304" pitchFamily="18" charset="0"/>
              </a:rPr>
              <a:t> "</a:t>
            </a:r>
            <a:r>
              <a:rPr lang="en-US" sz="2800" b="0" i="0" kern="1200" dirty="0" smtClean="0">
                <a:latin typeface="Times New Roman" panose="02020603050405020304" pitchFamily="18" charset="0"/>
                <a:cs typeface="Times New Roman" panose="02020603050405020304" pitchFamily="18" charset="0"/>
              </a:rPr>
              <a:t>moving or putting </a:t>
            </a:r>
            <a:r>
              <a:rPr lang="en-US" sz="2800" b="0" i="0" kern="1200" dirty="0" smtClean="0">
                <a:latin typeface="Times New Roman" panose="02020603050405020304" pitchFamily="18" charset="0"/>
                <a:cs typeface="Times New Roman" panose="02020603050405020304" pitchFamily="18" charset="0"/>
              </a:rPr>
              <a:t>in motion“.</a:t>
            </a:r>
            <a:endParaRPr lang="en-US" sz="2800" kern="1200" dirty="0" smtClean="0">
              <a:latin typeface="Times New Roman" panose="02020603050405020304" pitchFamily="18" charset="0"/>
              <a:cs typeface="Times New Roman" panose="02020603050405020304" pitchFamily="18" charset="0"/>
            </a:endParaRPr>
          </a:p>
        </p:txBody>
      </p:sp>
      <p:pic>
        <p:nvPicPr>
          <p:cNvPr id="6" name="Picture 2" descr="https://toxtutor.nlm.nih.gov/img/adme_diagram_all2_lr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4937" y="0"/>
            <a:ext cx="5334002"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898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51BC0-7A96-4B23-825C-70E2E1A3EC0C}"/>
              </a:ext>
            </a:extLst>
          </p:cNvPr>
          <p:cNvSpPr>
            <a:spLocks noGrp="1"/>
          </p:cNvSpPr>
          <p:nvPr>
            <p:ph type="title" idx="4294967295"/>
          </p:nvPr>
        </p:nvSpPr>
        <p:spPr>
          <a:xfrm>
            <a:off x="0" y="0"/>
            <a:ext cx="8229600" cy="979714"/>
          </a:xfrm>
        </p:spPr>
        <p:txBody>
          <a:bodyPr>
            <a:normAutofit/>
          </a:bodyPr>
          <a:lstStyle/>
          <a:p>
            <a:pPr algn="ctr"/>
            <a:r>
              <a:rPr lang="en-US" sz="5400" b="1" u="sng" dirty="0">
                <a:solidFill>
                  <a:schemeClr val="tx1"/>
                </a:solidFill>
                <a:latin typeface="Times New Roman"/>
                <a:cs typeface="Calibri Light"/>
              </a:rPr>
              <a:t>Endocytosis/Exocytosis: </a:t>
            </a:r>
            <a:endParaRPr lang="en-US" sz="5400" b="1" u="sng" dirty="0">
              <a:solidFill>
                <a:schemeClr val="tx1"/>
              </a:solidFill>
              <a:latin typeface="Times New Roman"/>
            </a:endParaRPr>
          </a:p>
        </p:txBody>
      </p:sp>
      <p:sp>
        <p:nvSpPr>
          <p:cNvPr id="3" name="Content Placeholder 2">
            <a:extLst>
              <a:ext uri="{FF2B5EF4-FFF2-40B4-BE49-F238E27FC236}">
                <a16:creationId xmlns:a16="http://schemas.microsoft.com/office/drawing/2014/main" id="{F39000A2-0211-4160-8973-61AC91025AA7}"/>
              </a:ext>
            </a:extLst>
          </p:cNvPr>
          <p:cNvSpPr>
            <a:spLocks noGrp="1"/>
          </p:cNvSpPr>
          <p:nvPr>
            <p:ph idx="4294967295"/>
          </p:nvPr>
        </p:nvSpPr>
        <p:spPr>
          <a:xfrm>
            <a:off x="0" y="1162593"/>
            <a:ext cx="12192000" cy="4911634"/>
          </a:xfrm>
        </p:spPr>
        <p:txBody>
          <a:bodyPr vert="horz" lIns="91440" tIns="45720" rIns="91440" bIns="45720" rtlCol="0" anchor="ctr">
            <a:noAutofit/>
          </a:bodyPr>
          <a:lstStyle/>
          <a:p>
            <a:pPr>
              <a:buClr>
                <a:schemeClr val="tx1"/>
              </a:buClr>
              <a:buFont typeface="Wingdings" panose="05000000000000000000" pitchFamily="2" charset="2"/>
              <a:buChar char="Ø"/>
            </a:pPr>
            <a:r>
              <a:rPr lang="en-US" sz="3200" dirty="0">
                <a:latin typeface="Times New Roman" panose="02020603050405020304" pitchFamily="18" charset="0"/>
                <a:cs typeface="Times New Roman" panose="02020603050405020304" pitchFamily="18" charset="0"/>
              </a:rPr>
              <a:t>These types of drug delivery systems transport drugs of exceptionally large size across the cell membrane. </a:t>
            </a:r>
            <a:endParaRPr lang="en-US" sz="3200" dirty="0" smtClean="0">
              <a:latin typeface="Times New Roman" panose="02020603050405020304" pitchFamily="18" charset="0"/>
              <a:cs typeface="Times New Roman" panose="02020603050405020304" pitchFamily="18" charset="0"/>
            </a:endParaRPr>
          </a:p>
          <a:p>
            <a:pPr>
              <a:buClr>
                <a:schemeClr val="tx1"/>
              </a:buClr>
              <a:buFont typeface="Wingdings" panose="05000000000000000000" pitchFamily="2" charset="2"/>
              <a:buChar char="Ø"/>
            </a:pPr>
            <a:r>
              <a:rPr lang="en-US" sz="4400" b="1" dirty="0" smtClean="0">
                <a:latin typeface="Times New Roman" panose="02020603050405020304" pitchFamily="18" charset="0"/>
                <a:cs typeface="Times New Roman" panose="02020603050405020304" pitchFamily="18" charset="0"/>
              </a:rPr>
              <a:t>Endocytosis</a:t>
            </a:r>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involves engulfment of a drug molecule by the cell membrane and transport into the cell by pinching off  the drug filled vesicle </a:t>
            </a:r>
            <a:endParaRPr lang="en-US" sz="3200" dirty="0" smtClean="0">
              <a:latin typeface="Times New Roman" panose="02020603050405020304" pitchFamily="18" charset="0"/>
              <a:cs typeface="Times New Roman" panose="02020603050405020304" pitchFamily="18" charset="0"/>
            </a:endParaRPr>
          </a:p>
          <a:p>
            <a:pPr>
              <a:buClr>
                <a:schemeClr val="tx1"/>
              </a:buClr>
              <a:buFont typeface="Wingdings" panose="05000000000000000000" pitchFamily="2" charset="2"/>
              <a:buChar char="Ø"/>
            </a:pPr>
            <a:r>
              <a:rPr lang="en-US" sz="3600" b="1" dirty="0">
                <a:latin typeface="Times New Roman" panose="02020603050405020304" pitchFamily="18" charset="0"/>
                <a:cs typeface="Times New Roman" panose="02020603050405020304" pitchFamily="18" charset="0"/>
              </a:rPr>
              <a:t>Phagocytosis</a:t>
            </a:r>
            <a:r>
              <a:rPr lang="en-US" sz="3200" dirty="0">
                <a:latin typeface="Times New Roman" panose="02020603050405020304" pitchFamily="18" charset="0"/>
                <a:cs typeface="Times New Roman" panose="02020603050405020304" pitchFamily="18" charset="0"/>
              </a:rPr>
              <a:t> means “cellular eating” while </a:t>
            </a:r>
            <a:r>
              <a:rPr lang="en-US" sz="3600" b="1" dirty="0">
                <a:latin typeface="Times New Roman" panose="02020603050405020304" pitchFamily="18" charset="0"/>
                <a:cs typeface="Times New Roman" panose="02020603050405020304" pitchFamily="18" charset="0"/>
              </a:rPr>
              <a:t>Pinocytosis</a:t>
            </a:r>
            <a:r>
              <a:rPr lang="en-US" sz="3200" dirty="0">
                <a:latin typeface="Times New Roman" panose="02020603050405020304" pitchFamily="18" charset="0"/>
                <a:cs typeface="Times New Roman" panose="02020603050405020304" pitchFamily="18" charset="0"/>
              </a:rPr>
              <a:t> means “cellular drinking”. </a:t>
            </a:r>
            <a:endParaRPr lang="en-US" sz="3200" dirty="0" smtClean="0">
              <a:latin typeface="Times New Roman" panose="02020603050405020304" pitchFamily="18" charset="0"/>
              <a:cs typeface="Times New Roman" panose="02020603050405020304" pitchFamily="18" charset="0"/>
            </a:endParaRPr>
          </a:p>
          <a:p>
            <a:pPr>
              <a:buClr>
                <a:schemeClr val="tx1"/>
              </a:buClr>
              <a:buFont typeface="Wingdings" panose="05000000000000000000" pitchFamily="2" charset="2"/>
              <a:buChar char="Ø"/>
            </a:pPr>
            <a:r>
              <a:rPr lang="en-US" sz="3200" dirty="0" smtClean="0">
                <a:latin typeface="Times New Roman" panose="02020603050405020304" pitchFamily="18" charset="0"/>
                <a:cs typeface="Times New Roman" panose="02020603050405020304" pitchFamily="18" charset="0"/>
              </a:rPr>
              <a:t>Pinocytosis </a:t>
            </a:r>
            <a:r>
              <a:rPr lang="en-US" sz="3200" dirty="0">
                <a:latin typeface="Times New Roman" panose="02020603050405020304" pitchFamily="18" charset="0"/>
                <a:cs typeface="Times New Roman" panose="02020603050405020304" pitchFamily="18" charset="0"/>
              </a:rPr>
              <a:t>and Phagocytosis are the two categories of Endocytosis. Both are the active process and requires energy (ATP) as adenosine triphosphate for the uptake of materials. </a:t>
            </a:r>
          </a:p>
        </p:txBody>
      </p:sp>
    </p:spTree>
    <p:extLst>
      <p:ext uri="{BB962C8B-B14F-4D97-AF65-F5344CB8AC3E}">
        <p14:creationId xmlns:p14="http://schemas.microsoft.com/office/powerpoint/2010/main" val="217325522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4862870"/>
          </a:xfrm>
          <a:prstGeom prst="rect">
            <a:avLst/>
          </a:prstGeom>
        </p:spPr>
        <p:txBody>
          <a:bodyPr wrap="square">
            <a:spAutoFit/>
          </a:bodyPr>
          <a:lstStyle/>
          <a:p>
            <a:pPr>
              <a:buClr>
                <a:schemeClr val="tx1"/>
              </a:buClr>
              <a:buFont typeface="Wingdings" panose="05000000000000000000" pitchFamily="2" charset="2"/>
              <a:buChar char="Ø"/>
            </a:pPr>
            <a:r>
              <a:rPr lang="en-US" sz="3200" dirty="0"/>
              <a:t>Phagocytosis is an intake of </a:t>
            </a:r>
            <a:r>
              <a:rPr lang="en-US" sz="3200" b="1" dirty="0"/>
              <a:t>solid particles</a:t>
            </a:r>
            <a:r>
              <a:rPr lang="en-US" sz="3200" dirty="0"/>
              <a:t> with the formation of vesicles called phagosomes, while pinocytosis is the intake of</a:t>
            </a:r>
            <a:r>
              <a:rPr lang="en-US" sz="3200" b="1" dirty="0"/>
              <a:t> liquid particles</a:t>
            </a:r>
            <a:r>
              <a:rPr lang="en-US" sz="3200" dirty="0"/>
              <a:t> with the formation of vesicles called </a:t>
            </a:r>
            <a:r>
              <a:rPr lang="en-US" sz="3200" dirty="0" err="1"/>
              <a:t>pinosomes</a:t>
            </a:r>
            <a:r>
              <a:rPr lang="en-US" sz="3200" dirty="0" smtClean="0"/>
              <a:t>.</a:t>
            </a:r>
          </a:p>
          <a:p>
            <a:pPr>
              <a:buClr>
                <a:schemeClr val="tx1"/>
              </a:buClr>
              <a:buFont typeface="Wingdings" panose="05000000000000000000" pitchFamily="2" charset="2"/>
              <a:buChar char="Ø"/>
            </a:pPr>
            <a:r>
              <a:rPr lang="en-US" sz="3200" dirty="0">
                <a:latin typeface="Times New Roman"/>
                <a:cs typeface="Calibri"/>
              </a:rPr>
              <a:t>Vitamin B12 is transported across the gut wall by endocytosis.</a:t>
            </a:r>
          </a:p>
          <a:p>
            <a:pPr>
              <a:buClr>
                <a:schemeClr val="tx1"/>
              </a:buClr>
            </a:pPr>
            <a:endParaRPr lang="en-US" sz="3200" dirty="0" smtClean="0">
              <a:latin typeface="Times New Roman"/>
              <a:cs typeface="Calibri"/>
            </a:endParaRPr>
          </a:p>
          <a:p>
            <a:pPr>
              <a:buClr>
                <a:schemeClr val="tx1"/>
              </a:buClr>
              <a:buFont typeface="Wingdings" panose="05000000000000000000" pitchFamily="2" charset="2"/>
              <a:buChar char="Ø"/>
            </a:pPr>
            <a:r>
              <a:rPr lang="en-US" sz="5400" b="1" dirty="0" smtClean="0">
                <a:latin typeface="Times New Roman"/>
                <a:cs typeface="Calibri"/>
              </a:rPr>
              <a:t>Exocytosis</a:t>
            </a:r>
            <a:r>
              <a:rPr lang="en-US" sz="3200" dirty="0" smtClean="0">
                <a:latin typeface="Times New Roman"/>
                <a:cs typeface="Calibri"/>
              </a:rPr>
              <a:t> </a:t>
            </a:r>
            <a:r>
              <a:rPr lang="en-US" sz="3200" dirty="0">
                <a:latin typeface="Times New Roman"/>
                <a:cs typeface="Calibri"/>
              </a:rPr>
              <a:t>is the reverse of endocytosis and is used by the cell to excrete many substances by a similar vesicle formation process. </a:t>
            </a:r>
          </a:p>
          <a:p>
            <a:pPr>
              <a:buClr>
                <a:schemeClr val="tx1"/>
              </a:buClr>
              <a:buFont typeface="Wingdings" panose="05000000000000000000" pitchFamily="2" charset="2"/>
              <a:buChar char="Ø"/>
            </a:pPr>
            <a:r>
              <a:rPr lang="en-US" sz="3200" dirty="0" smtClean="0">
                <a:latin typeface="Times New Roman"/>
                <a:cs typeface="Calibri"/>
              </a:rPr>
              <a:t>Certain </a:t>
            </a:r>
            <a:r>
              <a:rPr lang="en-US" sz="3200" dirty="0">
                <a:latin typeface="Times New Roman"/>
                <a:cs typeface="Calibri"/>
              </a:rPr>
              <a:t>neurotransmitters are stored in intracellular membrane-bound vesicles in nerve terminal and are released by exocytosis</a:t>
            </a:r>
            <a:r>
              <a:rPr lang="en-US" sz="3200" dirty="0" smtClean="0">
                <a:latin typeface="Times New Roman"/>
                <a:cs typeface="Calibri"/>
              </a:rPr>
              <a:t>.</a:t>
            </a:r>
          </a:p>
        </p:txBody>
      </p:sp>
    </p:spTree>
    <p:extLst>
      <p:ext uri="{BB962C8B-B14F-4D97-AF65-F5344CB8AC3E}">
        <p14:creationId xmlns:p14="http://schemas.microsoft.com/office/powerpoint/2010/main" val="4498368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1" y="0"/>
            <a:ext cx="6250898" cy="6324600"/>
          </a:xfrm>
        </p:spPr>
      </p:pic>
      <p:pic>
        <p:nvPicPr>
          <p:cNvPr id="3"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0898" y="0"/>
            <a:ext cx="5941101" cy="6324600"/>
          </a:xfrm>
          <a:prstGeom prst="rect">
            <a:avLst/>
          </a:prstGeom>
        </p:spPr>
      </p:pic>
    </p:spTree>
    <p:extLst>
      <p:ext uri="{BB962C8B-B14F-4D97-AF65-F5344CB8AC3E}">
        <p14:creationId xmlns:p14="http://schemas.microsoft.com/office/powerpoint/2010/main" val="34603190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picture containing shirt&#10;&#10;Description generated with very high confidence">
            <a:extLst>
              <a:ext uri="{FF2B5EF4-FFF2-40B4-BE49-F238E27FC236}">
                <a16:creationId xmlns:a16="http://schemas.microsoft.com/office/drawing/2014/main" id="{35F71CFE-611A-49E2-B334-415F850A5136}"/>
              </a:ext>
            </a:extLst>
          </p:cNvPr>
          <p:cNvPicPr>
            <a:picLocks noGrp="1" noChangeAspect="1"/>
          </p:cNvPicPr>
          <p:nvPr>
            <p:ph idx="4294967295"/>
          </p:nvPr>
        </p:nvPicPr>
        <p:blipFill>
          <a:blip r:embed="rId2"/>
          <a:stretch>
            <a:fillRect/>
          </a:stretch>
        </p:blipFill>
        <p:spPr>
          <a:xfrm>
            <a:off x="7903028" y="0"/>
            <a:ext cx="4288971" cy="6386513"/>
          </a:xfrm>
          <a:prstGeom prst="rect">
            <a:avLst/>
          </a:prstGeom>
        </p:spPr>
      </p:pic>
      <p:pic>
        <p:nvPicPr>
          <p:cNvPr id="3" name="Picture 4" descr="A picture containing text, map&#10;&#10;Description generated with very high confidence">
            <a:extLst>
              <a:ext uri="{FF2B5EF4-FFF2-40B4-BE49-F238E27FC236}">
                <a16:creationId xmlns:a16="http://schemas.microsoft.com/office/drawing/2014/main" id="{EE9C4942-CC64-472D-8871-0EF4BBF4B0E6}"/>
              </a:ext>
            </a:extLst>
          </p:cNvPr>
          <p:cNvPicPr>
            <a:picLocks noChangeAspect="1"/>
          </p:cNvPicPr>
          <p:nvPr/>
        </p:nvPicPr>
        <p:blipFill>
          <a:blip r:embed="rId3"/>
          <a:stretch>
            <a:fillRect/>
          </a:stretch>
        </p:blipFill>
        <p:spPr>
          <a:xfrm>
            <a:off x="0" y="1"/>
            <a:ext cx="7903027" cy="6386512"/>
          </a:xfrm>
          <a:prstGeom prst="rect">
            <a:avLst/>
          </a:prstGeom>
        </p:spPr>
      </p:pic>
    </p:spTree>
    <p:extLst>
      <p:ext uri="{BB962C8B-B14F-4D97-AF65-F5344CB8AC3E}">
        <p14:creationId xmlns:p14="http://schemas.microsoft.com/office/powerpoint/2010/main" val="256161411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29161"/>
            <a:ext cx="12192000" cy="3847207"/>
          </a:xfrm>
          <a:prstGeom prst="rect">
            <a:avLst/>
          </a:prstGeom>
        </p:spPr>
        <p:txBody>
          <a:bodyPr wrap="square">
            <a:spAutoFit/>
          </a:bodyPr>
          <a:lstStyle/>
          <a:p>
            <a:r>
              <a:rPr lang="en-GB" sz="4800" b="1" dirty="0">
                <a:latin typeface="Times New Roman" panose="02020603050405020304" pitchFamily="18" charset="0"/>
                <a:cs typeface="Times New Roman" panose="02020603050405020304" pitchFamily="18" charset="0"/>
              </a:rPr>
              <a:t>References:</a:t>
            </a:r>
            <a:endParaRPr lang="en-GB" sz="4800" dirty="0" smtClean="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Ø"/>
            </a:pPr>
            <a:r>
              <a:rPr lang="en-GB" sz="2800" dirty="0" smtClean="0">
                <a:latin typeface="Times New Roman" panose="02020603050405020304" pitchFamily="18" charset="0"/>
                <a:cs typeface="Times New Roman" panose="02020603050405020304" pitchFamily="18" charset="0"/>
              </a:rPr>
              <a:t>Peck</a:t>
            </a:r>
            <a:r>
              <a:rPr lang="en-GB" sz="2800" dirty="0">
                <a:latin typeface="Times New Roman" panose="02020603050405020304" pitchFamily="18" charset="0"/>
                <a:cs typeface="Times New Roman" panose="02020603050405020304" pitchFamily="18" charset="0"/>
              </a:rPr>
              <a:t>, T. E., &amp; Hill, S. A. (2014). </a:t>
            </a:r>
            <a:r>
              <a:rPr lang="en-GB" sz="2800" i="1" dirty="0">
                <a:latin typeface="Times New Roman" panose="02020603050405020304" pitchFamily="18" charset="0"/>
                <a:cs typeface="Times New Roman" panose="02020603050405020304" pitchFamily="18" charset="0"/>
              </a:rPr>
              <a:t>Pharmacology for anaesthesia and intensive care</a:t>
            </a:r>
            <a:r>
              <a:rPr lang="en-GB" sz="2800" dirty="0">
                <a:latin typeface="Times New Roman" panose="02020603050405020304" pitchFamily="18" charset="0"/>
                <a:cs typeface="Times New Roman" panose="02020603050405020304" pitchFamily="18" charset="0"/>
              </a:rPr>
              <a:t>: Cambridge University Press.</a:t>
            </a:r>
          </a:p>
          <a:p>
            <a:pPr marL="457200" indent="-457200">
              <a:buFont typeface="Wingdings" panose="05000000000000000000" pitchFamily="2" charset="2"/>
              <a:buChar char="Ø"/>
            </a:pPr>
            <a:r>
              <a:rPr lang="en-GB" sz="2800" dirty="0">
                <a:latin typeface="Times New Roman" panose="02020603050405020304" pitchFamily="18" charset="0"/>
                <a:cs typeface="Times New Roman" panose="02020603050405020304" pitchFamily="18" charset="0"/>
              </a:rPr>
              <a:t>Clark, M. A., </a:t>
            </a:r>
            <a:r>
              <a:rPr lang="en-GB" sz="2800" dirty="0" err="1">
                <a:latin typeface="Times New Roman" panose="02020603050405020304" pitchFamily="18" charset="0"/>
                <a:cs typeface="Times New Roman" panose="02020603050405020304" pitchFamily="18" charset="0"/>
              </a:rPr>
              <a:t>Finkel</a:t>
            </a:r>
            <a:r>
              <a:rPr lang="en-GB" sz="2800" dirty="0">
                <a:latin typeface="Times New Roman" panose="02020603050405020304" pitchFamily="18" charset="0"/>
                <a:cs typeface="Times New Roman" panose="02020603050405020304" pitchFamily="18" charset="0"/>
              </a:rPr>
              <a:t>, R., Rey, J. A., &amp; Whalen, K. </a:t>
            </a:r>
            <a:r>
              <a:rPr lang="en-GB" sz="2800" i="1" dirty="0">
                <a:latin typeface="Times New Roman" panose="02020603050405020304" pitchFamily="18" charset="0"/>
                <a:cs typeface="Times New Roman" panose="02020603050405020304" pitchFamily="18" charset="0"/>
              </a:rPr>
              <a:t>Pharmacology (Lippincott's Illustrated Reviews)</a:t>
            </a:r>
            <a:r>
              <a:rPr lang="en-GB" sz="2800" dirty="0">
                <a:latin typeface="Times New Roman" panose="02020603050405020304" pitchFamily="18" charset="0"/>
                <a:cs typeface="Times New Roman" panose="02020603050405020304" pitchFamily="18" charset="0"/>
              </a:rPr>
              <a:t> (5th ed.): Lippincott Williams &amp; Wilkins.</a:t>
            </a:r>
          </a:p>
          <a:p>
            <a:pPr marL="457200" indent="-457200">
              <a:buFont typeface="Wingdings" panose="05000000000000000000" pitchFamily="2" charset="2"/>
              <a:buChar char="Ø"/>
            </a:pPr>
            <a:r>
              <a:rPr lang="en-GB" sz="2800" dirty="0">
                <a:latin typeface="Times New Roman" panose="02020603050405020304" pitchFamily="18" charset="0"/>
                <a:cs typeface="Times New Roman" panose="02020603050405020304" pitchFamily="18" charset="0"/>
              </a:rPr>
              <a:t>Goodman, L. S., &amp; Gilman, A. </a:t>
            </a:r>
            <a:r>
              <a:rPr lang="en-GB" sz="2800" i="1" dirty="0">
                <a:latin typeface="Times New Roman" panose="02020603050405020304" pitchFamily="18" charset="0"/>
                <a:cs typeface="Times New Roman" panose="02020603050405020304" pitchFamily="18" charset="0"/>
              </a:rPr>
              <a:t>Goodman &amp; Gilman's The Pharmacological basis of Therapeutics </a:t>
            </a:r>
            <a:r>
              <a:rPr lang="en-GB" sz="2800" dirty="0">
                <a:latin typeface="Times New Roman" panose="02020603050405020304" pitchFamily="18" charset="0"/>
                <a:cs typeface="Times New Roman" panose="02020603050405020304" pitchFamily="18" charset="0"/>
              </a:rPr>
              <a:t>(11th ed.): </a:t>
            </a:r>
            <a:r>
              <a:rPr lang="en-GB" sz="2800" dirty="0" err="1">
                <a:latin typeface="Times New Roman" panose="02020603050405020304" pitchFamily="18" charset="0"/>
                <a:cs typeface="Times New Roman" panose="02020603050405020304" pitchFamily="18" charset="0"/>
              </a:rPr>
              <a:t>McCGRAW</a:t>
            </a:r>
            <a:r>
              <a:rPr lang="en-GB" sz="2800" dirty="0">
                <a:latin typeface="Times New Roman" panose="02020603050405020304" pitchFamily="18" charset="0"/>
                <a:cs typeface="Times New Roman" panose="02020603050405020304" pitchFamily="18" charset="0"/>
              </a:rPr>
              <a:t>-HILL.</a:t>
            </a:r>
          </a:p>
          <a:p>
            <a:endParaRPr lang="en-GB" sz="2800" i="1" dirty="0"/>
          </a:p>
        </p:txBody>
      </p:sp>
    </p:spTree>
    <p:extLst>
      <p:ext uri="{BB962C8B-B14F-4D97-AF65-F5344CB8AC3E}">
        <p14:creationId xmlns:p14="http://schemas.microsoft.com/office/powerpoint/2010/main" val="318333951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413862"/>
          </a:xfrm>
          <a:prstGeom prst="rect">
            <a:avLst/>
          </a:prstGeom>
        </p:spPr>
      </p:pic>
    </p:spTree>
    <p:extLst>
      <p:ext uri="{BB962C8B-B14F-4D97-AF65-F5344CB8AC3E}">
        <p14:creationId xmlns:p14="http://schemas.microsoft.com/office/powerpoint/2010/main" val="13574016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0"/>
            <a:ext cx="12192001" cy="6124754"/>
          </a:xfrm>
          <a:prstGeom prst="rect">
            <a:avLst/>
          </a:prstGeom>
        </p:spPr>
        <p:txBody>
          <a:bodyPr wrap="square">
            <a:spAutoFit/>
          </a:bodyPr>
          <a:lstStyle/>
          <a:p>
            <a:endParaRPr lang="en-US" sz="28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A </a:t>
            </a:r>
            <a:r>
              <a:rPr lang="en-US" sz="2800" dirty="0" smtClean="0">
                <a:latin typeface="Times New Roman" panose="02020603050405020304" pitchFamily="18" charset="0"/>
                <a:cs typeface="Times New Roman" panose="02020603050405020304" pitchFamily="18" charset="0"/>
              </a:rPr>
              <a:t>chemical cannot </a:t>
            </a:r>
            <a:r>
              <a:rPr lang="en-US" sz="2800" dirty="0">
                <a:latin typeface="Times New Roman" panose="02020603050405020304" pitchFamily="18" charset="0"/>
                <a:cs typeface="Times New Roman" panose="02020603050405020304" pitchFamily="18" charset="0"/>
              </a:rPr>
              <a:t>be a drug, no matter how active </a:t>
            </a:r>
            <a:r>
              <a:rPr lang="en-US" sz="2800" dirty="0" smtClean="0">
                <a:latin typeface="Times New Roman" panose="02020603050405020304" pitchFamily="18" charset="0"/>
                <a:cs typeface="Times New Roman" panose="02020603050405020304" pitchFamily="18" charset="0"/>
              </a:rPr>
              <a:t>or </a:t>
            </a:r>
            <a:r>
              <a:rPr lang="en-US" sz="2800" dirty="0">
                <a:latin typeface="Times New Roman" panose="02020603050405020304" pitchFamily="18" charset="0"/>
                <a:cs typeface="Times New Roman" panose="02020603050405020304" pitchFamily="18" charset="0"/>
              </a:rPr>
              <a:t>how specific </a:t>
            </a:r>
            <a:r>
              <a:rPr lang="en-US" sz="2800" dirty="0" smtClean="0">
                <a:latin typeface="Times New Roman" panose="02020603050405020304" pitchFamily="18" charset="0"/>
                <a:cs typeface="Times New Roman" panose="02020603050405020304" pitchFamily="18" charset="0"/>
              </a:rPr>
              <a:t>it has actions, </a:t>
            </a:r>
            <a:r>
              <a:rPr lang="en-US" sz="2800" dirty="0">
                <a:latin typeface="Times New Roman" panose="02020603050405020304" pitchFamily="18" charset="0"/>
                <a:cs typeface="Times New Roman" panose="02020603050405020304" pitchFamily="18" charset="0"/>
              </a:rPr>
              <a:t>unless it is also taken appropriately into the </a:t>
            </a:r>
            <a:r>
              <a:rPr lang="en-US" sz="2800" dirty="0" smtClean="0">
                <a:latin typeface="Times New Roman" panose="02020603050405020304" pitchFamily="18" charset="0"/>
                <a:cs typeface="Times New Roman" panose="02020603050405020304" pitchFamily="18" charset="0"/>
              </a:rPr>
              <a:t>body (absorption</a:t>
            </a:r>
            <a:r>
              <a:rPr lang="en-US" sz="2800" dirty="0">
                <a:latin typeface="Times New Roman" panose="02020603050405020304" pitchFamily="18" charset="0"/>
                <a:cs typeface="Times New Roman" panose="02020603050405020304" pitchFamily="18" charset="0"/>
              </a:rPr>
              <a:t>), distributed to the right parts of the </a:t>
            </a:r>
            <a:r>
              <a:rPr lang="en-US" sz="2800" dirty="0" smtClean="0">
                <a:latin typeface="Times New Roman" panose="02020603050405020304" pitchFamily="18" charset="0"/>
                <a:cs typeface="Times New Roman" panose="02020603050405020304" pitchFamily="18" charset="0"/>
              </a:rPr>
              <a:t>body, metabolized </a:t>
            </a:r>
            <a:r>
              <a:rPr lang="en-US" sz="2800" dirty="0">
                <a:latin typeface="Times New Roman" panose="02020603050405020304" pitchFamily="18" charset="0"/>
                <a:cs typeface="Times New Roman" panose="02020603050405020304" pitchFamily="18" charset="0"/>
              </a:rPr>
              <a:t>in a way that does not instantly remove its </a:t>
            </a:r>
            <a:r>
              <a:rPr lang="en-US" sz="2800" dirty="0" smtClean="0">
                <a:latin typeface="Times New Roman" panose="02020603050405020304" pitchFamily="18" charset="0"/>
                <a:cs typeface="Times New Roman" panose="02020603050405020304" pitchFamily="18" charset="0"/>
              </a:rPr>
              <a:t>activity, and </a:t>
            </a:r>
            <a:r>
              <a:rPr lang="en-US" sz="2800" dirty="0">
                <a:latin typeface="Times New Roman" panose="02020603050405020304" pitchFamily="18" charset="0"/>
                <a:cs typeface="Times New Roman" panose="02020603050405020304" pitchFamily="18" charset="0"/>
              </a:rPr>
              <a:t>eliminated in a suitable manner – a compound must get </a:t>
            </a:r>
            <a:r>
              <a:rPr lang="en-US" sz="2800" dirty="0" smtClean="0">
                <a:latin typeface="Times New Roman" panose="02020603050405020304" pitchFamily="18" charset="0"/>
                <a:cs typeface="Times New Roman" panose="02020603050405020304" pitchFamily="18" charset="0"/>
              </a:rPr>
              <a:t>in, move </a:t>
            </a:r>
            <a:r>
              <a:rPr lang="en-US" sz="2800" dirty="0">
                <a:latin typeface="Times New Roman" panose="02020603050405020304" pitchFamily="18" charset="0"/>
                <a:cs typeface="Times New Roman" panose="02020603050405020304" pitchFamily="18" charset="0"/>
              </a:rPr>
              <a:t>about, hang around, and then get out</a:t>
            </a:r>
            <a:r>
              <a:rPr lang="en-US" sz="2800" dirty="0" smtClean="0">
                <a:latin typeface="Times New Roman" panose="02020603050405020304" pitchFamily="18" charset="0"/>
                <a:cs typeface="Times New Roman" panose="02020603050405020304" pitchFamily="18" charset="0"/>
              </a:rPr>
              <a:t>.’’</a:t>
            </a:r>
          </a:p>
          <a:p>
            <a:pPr marL="342900" indent="-342900">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T</a:t>
            </a:r>
            <a:r>
              <a:rPr lang="en-US" sz="2800" dirty="0" smtClean="0">
                <a:latin typeface="Times New Roman" panose="02020603050405020304" pitchFamily="18" charset="0"/>
                <a:cs typeface="Times New Roman" panose="02020603050405020304" pitchFamily="18" charset="0"/>
              </a:rPr>
              <a:t>hus</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evaluating the </a:t>
            </a:r>
            <a:r>
              <a:rPr lang="en-US" sz="2800" dirty="0">
                <a:latin typeface="Times New Roman" panose="02020603050405020304" pitchFamily="18" charset="0"/>
                <a:cs typeface="Times New Roman" panose="02020603050405020304" pitchFamily="18" charset="0"/>
              </a:rPr>
              <a:t>properties of a compound, especially </a:t>
            </a:r>
            <a:r>
              <a:rPr lang="en-US" sz="2800" dirty="0" smtClean="0">
                <a:latin typeface="Times New Roman" panose="02020603050405020304" pitchFamily="18" charset="0"/>
                <a:cs typeface="Times New Roman" panose="02020603050405020304" pitchFamily="18" charset="0"/>
              </a:rPr>
              <a:t>a </a:t>
            </a:r>
            <a:r>
              <a:rPr lang="en-US" sz="2800" dirty="0">
                <a:latin typeface="Times New Roman" panose="02020603050405020304" pitchFamily="18" charset="0"/>
                <a:cs typeface="Times New Roman" panose="02020603050405020304" pitchFamily="18" charset="0"/>
              </a:rPr>
              <a:t>new chemical entity</a:t>
            </a:r>
            <a:r>
              <a:rPr lang="en-US" sz="2800" dirty="0" smtClean="0">
                <a:latin typeface="Times New Roman" panose="02020603050405020304" pitchFamily="18" charset="0"/>
                <a:cs typeface="Times New Roman" panose="02020603050405020304" pitchFamily="18" charset="0"/>
              </a:rPr>
              <a:t> (NCE),in </a:t>
            </a:r>
            <a:r>
              <a:rPr lang="en-US" sz="2800" dirty="0">
                <a:latin typeface="Times New Roman" panose="02020603050405020304" pitchFamily="18" charset="0"/>
                <a:cs typeface="Times New Roman" panose="02020603050405020304" pitchFamily="18" charset="0"/>
              </a:rPr>
              <a:t>vivo </a:t>
            </a:r>
            <a:r>
              <a:rPr lang="en-US" sz="2800" b="1" dirty="0" smtClean="0">
                <a:latin typeface="Times New Roman" panose="02020603050405020304" pitchFamily="18" charset="0"/>
                <a:cs typeface="Times New Roman" panose="02020603050405020304" pitchFamily="18" charset="0"/>
              </a:rPr>
              <a:t>without</a:t>
            </a:r>
            <a:r>
              <a:rPr lang="en-US" sz="2800" dirty="0" smtClean="0">
                <a:latin typeface="Times New Roman" panose="02020603050405020304" pitchFamily="18" charset="0"/>
                <a:cs typeface="Times New Roman" panose="02020603050405020304" pitchFamily="18" charset="0"/>
              </a:rPr>
              <a:t> knowledge </a:t>
            </a:r>
            <a:r>
              <a:rPr lang="en-US" sz="2800" dirty="0">
                <a:latin typeface="Times New Roman" panose="02020603050405020304" pitchFamily="18" charset="0"/>
                <a:cs typeface="Times New Roman" panose="02020603050405020304" pitchFamily="18" charset="0"/>
              </a:rPr>
              <a:t>of its PK properties – even at </a:t>
            </a:r>
            <a:r>
              <a:rPr lang="en-US" sz="2800" dirty="0" smtClean="0">
                <a:latin typeface="Times New Roman" panose="02020603050405020304" pitchFamily="18" charset="0"/>
                <a:cs typeface="Times New Roman" panose="02020603050405020304" pitchFamily="18" charset="0"/>
              </a:rPr>
              <a:t>initial </a:t>
            </a:r>
            <a:r>
              <a:rPr lang="en-US" sz="2800" dirty="0">
                <a:latin typeface="Times New Roman" panose="02020603050405020304" pitchFamily="18" charset="0"/>
                <a:cs typeface="Times New Roman" panose="02020603050405020304" pitchFamily="18" charset="0"/>
              </a:rPr>
              <a:t>level – </a:t>
            </a:r>
            <a:r>
              <a:rPr lang="en-US" sz="2800" dirty="0" smtClean="0">
                <a:latin typeface="Times New Roman" panose="02020603050405020304" pitchFamily="18" charset="0"/>
                <a:cs typeface="Times New Roman" panose="02020603050405020304" pitchFamily="18" charset="0"/>
              </a:rPr>
              <a:t>is a useless activity.</a:t>
            </a:r>
          </a:p>
          <a:p>
            <a:pPr marL="342900" indent="-342900">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High </a:t>
            </a:r>
            <a:r>
              <a:rPr lang="en-US" sz="2800" dirty="0">
                <a:latin typeface="Times New Roman" panose="02020603050405020304" pitchFamily="18" charset="0"/>
                <a:cs typeface="Times New Roman" panose="02020603050405020304" pitchFamily="18" charset="0"/>
              </a:rPr>
              <a:t>pharmacokinetic variability can make it difficult to predict how a patient will respond to a drug. </a:t>
            </a:r>
            <a:endParaRPr lang="en-US" sz="2800" dirty="0" smtClean="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Moreover</a:t>
            </a:r>
            <a:r>
              <a:rPr lang="en-US" sz="2800" dirty="0">
                <a:latin typeface="Times New Roman" panose="02020603050405020304" pitchFamily="18" charset="0"/>
                <a:cs typeface="Times New Roman" panose="02020603050405020304" pitchFamily="18" charset="0"/>
              </a:rPr>
              <a:t>, with decreased predictability comes increased risks of both toxicity and </a:t>
            </a:r>
            <a:r>
              <a:rPr lang="en-US" sz="2800" dirty="0" err="1">
                <a:latin typeface="Times New Roman" panose="02020603050405020304" pitchFamily="18" charset="0"/>
                <a:cs typeface="Times New Roman" panose="02020603050405020304" pitchFamily="18" charset="0"/>
              </a:rPr>
              <a:t>subtherapeutic</a:t>
            </a:r>
            <a:r>
              <a:rPr lang="en-US" sz="2800" dirty="0">
                <a:latin typeface="Times New Roman" panose="02020603050405020304" pitchFamily="18" charset="0"/>
                <a:cs typeface="Times New Roman" panose="02020603050405020304" pitchFamily="18" charset="0"/>
              </a:rPr>
              <a:t> dosing in the individual patient.</a:t>
            </a:r>
          </a:p>
          <a:p>
            <a:pPr marL="342900" indent="-342900">
              <a:buFont typeface="Wingdings" panose="05000000000000000000" pitchFamily="2" charset="2"/>
              <a:buChar char="Ø"/>
            </a:pPr>
            <a:endParaRPr lang="en-US" sz="2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801939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6823" y="0"/>
            <a:ext cx="4955177" cy="4801314"/>
          </a:xfrm>
          <a:prstGeom prst="rect">
            <a:avLst/>
          </a:prstGeom>
        </p:spPr>
      </p:pic>
      <p:sp>
        <p:nvSpPr>
          <p:cNvPr id="3" name="Rectangle 2"/>
          <p:cNvSpPr/>
          <p:nvPr/>
        </p:nvSpPr>
        <p:spPr>
          <a:xfrm>
            <a:off x="17415" y="0"/>
            <a:ext cx="7219408" cy="4401205"/>
          </a:xfrm>
          <a:prstGeom prst="rect">
            <a:avLst/>
          </a:prstGeom>
        </p:spPr>
        <p:txBody>
          <a:bodyPr wrap="square">
            <a:spAutoFit/>
          </a:bodyPr>
          <a:lstStyle/>
          <a:p>
            <a:pPr algn="just"/>
            <a:r>
              <a:rPr lang="en-US" sz="2800" b="1" u="sng" dirty="0" smtClean="0">
                <a:latin typeface="Times New Roman" panose="02020603050405020304" pitchFamily="18" charset="0"/>
                <a:cs typeface="Times New Roman" panose="02020603050405020304" pitchFamily="18" charset="0"/>
              </a:rPr>
              <a:t>IMPORTANCE OF PHARMACOKINETCIS</a:t>
            </a:r>
          </a:p>
          <a:p>
            <a:pPr marL="457200" indent="-457200">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It determines </a:t>
            </a:r>
            <a:r>
              <a:rPr lang="en-US" sz="2800" dirty="0">
                <a:latin typeface="Times New Roman" panose="02020603050405020304" pitchFamily="18" charset="0"/>
                <a:cs typeface="Times New Roman" panose="02020603050405020304" pitchFamily="18" charset="0"/>
              </a:rPr>
              <a:t>what happens to a drug from the time it is administered throughout its circulation within the body and to the moment when it is ultimately eliminated from the body</a:t>
            </a:r>
            <a:r>
              <a:rPr lang="en-US" sz="2800" dirty="0" smtClean="0">
                <a:latin typeface="Times New Roman" panose="02020603050405020304" pitchFamily="18" charset="0"/>
                <a:cs typeface="Times New Roman" panose="02020603050405020304" pitchFamily="18" charset="0"/>
              </a:rPr>
              <a:t>. </a:t>
            </a:r>
          </a:p>
          <a:p>
            <a:pPr marL="457200" indent="-457200">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It describes </a:t>
            </a:r>
            <a:r>
              <a:rPr lang="en-US" sz="2800" dirty="0">
                <a:latin typeface="Times New Roman" panose="02020603050405020304" pitchFamily="18" charset="0"/>
                <a:cs typeface="Times New Roman" panose="02020603050405020304" pitchFamily="18" charset="0"/>
              </a:rPr>
              <a:t>how the concentration of a dosed </a:t>
            </a:r>
            <a:r>
              <a:rPr lang="en-US" sz="2800" b="1" dirty="0">
                <a:latin typeface="Times New Roman" panose="02020603050405020304" pitchFamily="18" charset="0"/>
                <a:cs typeface="Times New Roman" panose="02020603050405020304" pitchFamily="18" charset="0"/>
              </a:rPr>
              <a:t>drug</a:t>
            </a:r>
            <a:r>
              <a:rPr lang="en-US" sz="2800" dirty="0">
                <a:latin typeface="Times New Roman" panose="02020603050405020304" pitchFamily="18" charset="0"/>
                <a:cs typeface="Times New Roman" panose="02020603050405020304" pitchFamily="18" charset="0"/>
              </a:rPr>
              <a:t> and its metabolites in body fluids and tissues changes with </a:t>
            </a:r>
            <a:r>
              <a:rPr lang="en-US" sz="2800" dirty="0" smtClean="0">
                <a:latin typeface="Times New Roman" panose="02020603050405020304" pitchFamily="18" charset="0"/>
                <a:cs typeface="Times New Roman" panose="02020603050405020304" pitchFamily="18" charset="0"/>
              </a:rPr>
              <a:t>time.</a:t>
            </a:r>
            <a:r>
              <a:rPr lang="en-US" sz="2800" dirty="0">
                <a:latin typeface="Times New Roman" panose="02020603050405020304" pitchFamily="18" charset="0"/>
                <a:cs typeface="Times New Roman" panose="02020603050405020304" pitchFamily="18" charset="0"/>
              </a:rPr>
              <a:t> </a:t>
            </a:r>
            <a:endParaRPr lang="en-US" sz="2800" dirty="0" smtClean="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Ø"/>
            </a:pPr>
            <a:endParaRPr lang="en-US" sz="2800" dirty="0" smtClean="0">
              <a:latin typeface="Times New Roman" panose="02020603050405020304" pitchFamily="18" charset="0"/>
              <a:cs typeface="Times New Roman" panose="02020603050405020304" pitchFamily="18" charset="0"/>
            </a:endParaRPr>
          </a:p>
        </p:txBody>
      </p:sp>
      <p:sp>
        <p:nvSpPr>
          <p:cNvPr id="5" name="Rectangle 4"/>
          <p:cNvSpPr/>
          <p:nvPr/>
        </p:nvSpPr>
        <p:spPr>
          <a:xfrm>
            <a:off x="0" y="4963554"/>
            <a:ext cx="12174585" cy="1384995"/>
          </a:xfrm>
          <a:prstGeom prst="rect">
            <a:avLst/>
          </a:prstGeom>
        </p:spPr>
        <p:txBody>
          <a:bodyPr wrap="square">
            <a:spAutoFit/>
          </a:bodyPr>
          <a:lstStyle/>
          <a:p>
            <a:pPr marL="457200" indent="-457200">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Using </a:t>
            </a:r>
            <a:r>
              <a:rPr lang="en-US" sz="2800" dirty="0">
                <a:latin typeface="Times New Roman" panose="02020603050405020304" pitchFamily="18" charset="0"/>
                <a:cs typeface="Times New Roman" panose="02020603050405020304" pitchFamily="18" charset="0"/>
              </a:rPr>
              <a:t>knowledge of pharmacokinetic parameters, clinicians can </a:t>
            </a:r>
            <a:r>
              <a:rPr lang="en-US" sz="2800" dirty="0" smtClean="0">
                <a:latin typeface="Times New Roman" panose="02020603050405020304" pitchFamily="18" charset="0"/>
                <a:cs typeface="Times New Roman" panose="02020603050405020304" pitchFamily="18" charset="0"/>
              </a:rPr>
              <a:t>design optimal </a:t>
            </a:r>
            <a:r>
              <a:rPr lang="en-US" sz="2800" dirty="0">
                <a:latin typeface="Times New Roman" panose="02020603050405020304" pitchFamily="18" charset="0"/>
                <a:cs typeface="Times New Roman" panose="02020603050405020304" pitchFamily="18" charset="0"/>
              </a:rPr>
              <a:t>drug regimens, including the route of administration, the </a:t>
            </a:r>
            <a:r>
              <a:rPr lang="en-US" sz="2800" dirty="0" err="1" smtClean="0">
                <a:latin typeface="Times New Roman" panose="02020603050405020304" pitchFamily="18" charset="0"/>
                <a:cs typeface="Times New Roman" panose="02020603050405020304" pitchFamily="18" charset="0"/>
              </a:rPr>
              <a:t>dose,the</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frequency, and the duration of treatment. </a:t>
            </a:r>
          </a:p>
        </p:txBody>
      </p:sp>
    </p:spTree>
    <p:extLst>
      <p:ext uri="{BB962C8B-B14F-4D97-AF65-F5344CB8AC3E}">
        <p14:creationId xmlns:p14="http://schemas.microsoft.com/office/powerpoint/2010/main" val="18160141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0"/>
            <a:ext cx="5891349" cy="5262979"/>
          </a:xfrm>
          <a:prstGeom prst="rect">
            <a:avLst/>
          </a:prstGeom>
        </p:spPr>
        <p:txBody>
          <a:bodyPr wrap="square">
            <a:spAutoFit/>
          </a:bodyPr>
          <a:lstStyle/>
          <a:p>
            <a:pPr marL="457200" indent="-457200">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Four </a:t>
            </a:r>
            <a:r>
              <a:rPr lang="en-US" sz="2800" dirty="0">
                <a:latin typeface="Times New Roman" panose="02020603050405020304" pitchFamily="18" charset="0"/>
                <a:cs typeface="Times New Roman" panose="02020603050405020304" pitchFamily="18" charset="0"/>
              </a:rPr>
              <a:t>fundamental processes which influence the in vivo </a:t>
            </a:r>
            <a:r>
              <a:rPr lang="en-US" sz="2800" dirty="0" smtClean="0">
                <a:latin typeface="Times New Roman" panose="02020603050405020304" pitchFamily="18" charset="0"/>
                <a:cs typeface="Times New Roman" panose="02020603050405020304" pitchFamily="18" charset="0"/>
              </a:rPr>
              <a:t>PK of </a:t>
            </a:r>
            <a:r>
              <a:rPr lang="en-US" sz="2800" dirty="0">
                <a:latin typeface="Times New Roman" panose="02020603050405020304" pitchFamily="18" charset="0"/>
                <a:cs typeface="Times New Roman" panose="02020603050405020304" pitchFamily="18" charset="0"/>
              </a:rPr>
              <a:t>a compound are </a:t>
            </a:r>
            <a:r>
              <a:rPr lang="en-US" sz="2800" dirty="0" smtClean="0">
                <a:latin typeface="Times New Roman" panose="02020603050405020304" pitchFamily="18" charset="0"/>
                <a:cs typeface="Times New Roman" panose="02020603050405020304" pitchFamily="18" charset="0"/>
              </a:rPr>
              <a:t>:</a:t>
            </a:r>
          </a:p>
          <a:p>
            <a:pPr marL="571500" indent="-571500">
              <a:buFont typeface="+mj-lt"/>
              <a:buAutoNum type="romanUcPeriod"/>
            </a:pPr>
            <a:r>
              <a:rPr lang="en-US" sz="2800" dirty="0" smtClean="0">
                <a:latin typeface="Times New Roman" panose="02020603050405020304" pitchFamily="18" charset="0"/>
                <a:cs typeface="Times New Roman" panose="02020603050405020304" pitchFamily="18" charset="0"/>
              </a:rPr>
              <a:t>Absorption</a:t>
            </a:r>
          </a:p>
          <a:p>
            <a:pPr marL="571500" indent="-571500">
              <a:buFont typeface="+mj-lt"/>
              <a:buAutoNum type="romanUcPeriod"/>
            </a:pPr>
            <a:r>
              <a:rPr lang="en-US" sz="2800" dirty="0" smtClean="0">
                <a:latin typeface="Times New Roman" panose="02020603050405020304" pitchFamily="18" charset="0"/>
                <a:cs typeface="Times New Roman" panose="02020603050405020304" pitchFamily="18" charset="0"/>
              </a:rPr>
              <a:t>Distribution</a:t>
            </a:r>
          </a:p>
          <a:p>
            <a:pPr marL="571500" indent="-571500">
              <a:buFont typeface="+mj-lt"/>
              <a:buAutoNum type="romanUcPeriod"/>
            </a:pPr>
            <a:r>
              <a:rPr lang="en-US" sz="2800" dirty="0" smtClean="0">
                <a:latin typeface="Times New Roman" panose="02020603050405020304" pitchFamily="18" charset="0"/>
                <a:cs typeface="Times New Roman" panose="02020603050405020304" pitchFamily="18" charset="0"/>
              </a:rPr>
              <a:t>Metabolism</a:t>
            </a:r>
          </a:p>
          <a:p>
            <a:pPr marL="571500" indent="-571500">
              <a:buFont typeface="+mj-lt"/>
              <a:buAutoNum type="romanUcPeriod"/>
            </a:pPr>
            <a:r>
              <a:rPr lang="en-US" sz="2800" dirty="0" smtClean="0">
                <a:latin typeface="Times New Roman" panose="02020603050405020304" pitchFamily="18" charset="0"/>
                <a:cs typeface="Times New Roman" panose="02020603050405020304" pitchFamily="18" charset="0"/>
              </a:rPr>
              <a:t>Excretion </a:t>
            </a:r>
          </a:p>
          <a:p>
            <a:pPr marL="457200" indent="-457200">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These </a:t>
            </a:r>
            <a:r>
              <a:rPr lang="en-US" sz="2800" dirty="0">
                <a:latin typeface="Times New Roman" panose="02020603050405020304" pitchFamily="18" charset="0"/>
                <a:cs typeface="Times New Roman" panose="02020603050405020304" pitchFamily="18" charset="0"/>
              </a:rPr>
              <a:t>are distinct, although in many </a:t>
            </a:r>
            <a:r>
              <a:rPr lang="en-US" sz="2800" dirty="0" smtClean="0">
                <a:latin typeface="Times New Roman" panose="02020603050405020304" pitchFamily="18" charset="0"/>
                <a:cs typeface="Times New Roman" panose="02020603050405020304" pitchFamily="18" charset="0"/>
              </a:rPr>
              <a:t>respects, interrelated </a:t>
            </a:r>
            <a:r>
              <a:rPr lang="en-US" sz="2800" dirty="0">
                <a:latin typeface="Times New Roman" panose="02020603050405020304" pitchFamily="18" charset="0"/>
                <a:cs typeface="Times New Roman" panose="02020603050405020304" pitchFamily="18" charset="0"/>
              </a:rPr>
              <a:t>processes which occur between the </a:t>
            </a:r>
            <a:r>
              <a:rPr lang="en-US" sz="2800" dirty="0" smtClean="0">
                <a:latin typeface="Times New Roman" panose="02020603050405020304" pitchFamily="18" charset="0"/>
                <a:cs typeface="Times New Roman" panose="02020603050405020304" pitchFamily="18" charset="0"/>
              </a:rPr>
              <a:t>administration and </a:t>
            </a:r>
            <a:r>
              <a:rPr lang="en-US" sz="2800" dirty="0">
                <a:latin typeface="Times New Roman" panose="02020603050405020304" pitchFamily="18" charset="0"/>
                <a:cs typeface="Times New Roman" panose="02020603050405020304" pitchFamily="18" charset="0"/>
              </a:rPr>
              <a:t>elimination of a compound from the body.</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6202" y="0"/>
            <a:ext cx="6405797" cy="6858000"/>
          </a:xfrm>
          <a:prstGeom prst="rect">
            <a:avLst/>
          </a:prstGeom>
        </p:spPr>
      </p:pic>
    </p:spTree>
    <p:extLst>
      <p:ext uri="{BB962C8B-B14F-4D97-AF65-F5344CB8AC3E}">
        <p14:creationId xmlns:p14="http://schemas.microsoft.com/office/powerpoint/2010/main" val="31808748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941138"/>
            <a:ext cx="6455230" cy="5693866"/>
          </a:xfrm>
          <a:prstGeom prst="rect">
            <a:avLst/>
          </a:prstGeom>
        </p:spPr>
        <p:txBody>
          <a:bodyPr wrap="square">
            <a:spAutoFit/>
          </a:bodyPr>
          <a:lstStyle/>
          <a:p>
            <a:r>
              <a:rPr lang="en-US" sz="2800" b="1" dirty="0">
                <a:latin typeface="Times New Roman" panose="02020603050405020304" pitchFamily="18" charset="0"/>
                <a:cs typeface="Times New Roman" panose="02020603050405020304" pitchFamily="18" charset="0"/>
              </a:rPr>
              <a:t>Absorption:</a:t>
            </a:r>
            <a:r>
              <a:rPr lang="en-US" sz="2800" dirty="0">
                <a:latin typeface="Times New Roman" panose="02020603050405020304" pitchFamily="18" charset="0"/>
                <a:cs typeface="Times New Roman" panose="02020603050405020304" pitchFamily="18" charset="0"/>
              </a:rPr>
              <a:t> Drug absorption is the transfer of drug from its site of administration to the bloodstream.</a:t>
            </a:r>
          </a:p>
          <a:p>
            <a:r>
              <a:rPr lang="en-US" sz="2800" b="1" dirty="0">
                <a:latin typeface="Times New Roman" panose="02020603050405020304" pitchFamily="18" charset="0"/>
                <a:cs typeface="Times New Roman" panose="02020603050405020304" pitchFamily="18" charset="0"/>
              </a:rPr>
              <a:t>Distribution: </a:t>
            </a:r>
            <a:r>
              <a:rPr lang="en-US" sz="2800" dirty="0">
                <a:latin typeface="Times New Roman" panose="02020603050405020304" pitchFamily="18" charset="0"/>
                <a:cs typeface="Times New Roman" panose="02020603050405020304" pitchFamily="18" charset="0"/>
              </a:rPr>
              <a:t>The drug may then reversibly leave the bloodstream and distribute into interstitial and intracellular fluids.</a:t>
            </a:r>
          </a:p>
          <a:p>
            <a:r>
              <a:rPr lang="en-US" sz="2800" b="1" dirty="0">
                <a:latin typeface="Times New Roman" panose="02020603050405020304" pitchFamily="18" charset="0"/>
                <a:cs typeface="Times New Roman" panose="02020603050405020304" pitchFamily="18" charset="0"/>
              </a:rPr>
              <a:t>Metabolism: </a:t>
            </a:r>
            <a:r>
              <a:rPr lang="en-US" sz="2800" dirty="0">
                <a:latin typeface="Times New Roman" panose="02020603050405020304" pitchFamily="18" charset="0"/>
                <a:cs typeface="Times New Roman" panose="02020603050405020304" pitchFamily="18" charset="0"/>
              </a:rPr>
              <a:t>The drug may be bio-transformed by metabolism by liver or other tissues.</a:t>
            </a:r>
          </a:p>
          <a:p>
            <a:r>
              <a:rPr lang="en-US" sz="2800" b="1" dirty="0">
                <a:latin typeface="Times New Roman" panose="02020603050405020304" pitchFamily="18" charset="0"/>
                <a:cs typeface="Times New Roman" panose="02020603050405020304" pitchFamily="18" charset="0"/>
              </a:rPr>
              <a:t>Excretion: </a:t>
            </a:r>
            <a:r>
              <a:rPr lang="en-US" sz="2800" dirty="0">
                <a:latin typeface="Times New Roman" panose="02020603050405020304" pitchFamily="18" charset="0"/>
                <a:cs typeface="Times New Roman" panose="02020603050405020304" pitchFamily="18" charset="0"/>
              </a:rPr>
              <a:t>Finally the drug and its metabolites are eliminated from the body in urine, bile and feces. </a:t>
            </a:r>
          </a:p>
          <a:p>
            <a:endParaRPr lang="en-US" sz="2800" dirty="0">
              <a:latin typeface="Times New Roman" panose="02020603050405020304" pitchFamily="18" charset="0"/>
              <a:cs typeface="Times New Roman" panose="02020603050405020304" pitchFamily="18" charset="0"/>
            </a:endParaRPr>
          </a:p>
        </p:txBody>
      </p:sp>
      <p:sp>
        <p:nvSpPr>
          <p:cNvPr id="3" name="Rectangle 2"/>
          <p:cNvSpPr/>
          <p:nvPr/>
        </p:nvSpPr>
        <p:spPr>
          <a:xfrm>
            <a:off x="487680" y="135374"/>
            <a:ext cx="4859383" cy="923330"/>
          </a:xfrm>
          <a:prstGeom prst="rect">
            <a:avLst/>
          </a:prstGeom>
        </p:spPr>
        <p:txBody>
          <a:bodyPr wrap="square">
            <a:spAutoFit/>
          </a:bodyPr>
          <a:lstStyle/>
          <a:p>
            <a:r>
              <a:rPr lang="en-US" sz="5400" b="1" u="sng" dirty="0">
                <a:latin typeface="Times New Roman"/>
                <a:cs typeface="Calibri Light"/>
              </a:rPr>
              <a:t>ADME:</a:t>
            </a:r>
            <a:endParaRPr lang="en-US" sz="5400" u="sng"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5230" y="0"/>
            <a:ext cx="5736770" cy="6858000"/>
          </a:xfrm>
          <a:prstGeom prst="rect">
            <a:avLst/>
          </a:prstGeom>
        </p:spPr>
      </p:pic>
    </p:spTree>
    <p:extLst>
      <p:ext uri="{BB962C8B-B14F-4D97-AF65-F5344CB8AC3E}">
        <p14:creationId xmlns:p14="http://schemas.microsoft.com/office/powerpoint/2010/main" val="18928855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5816977"/>
          </a:xfrm>
          <a:prstGeom prst="rect">
            <a:avLst/>
          </a:prstGeom>
        </p:spPr>
        <p:txBody>
          <a:bodyPr wrap="square">
            <a:spAutoFit/>
          </a:bodyPr>
          <a:lstStyle/>
          <a:p>
            <a:r>
              <a:rPr lang="en-US" sz="3600" b="1" dirty="0">
                <a:latin typeface="Times New Roman" panose="02020603050405020304" pitchFamily="18" charset="0"/>
                <a:cs typeface="Times New Roman" panose="02020603050405020304" pitchFamily="18" charset="0"/>
              </a:rPr>
              <a:t>Determination of in vivo PK </a:t>
            </a:r>
            <a:r>
              <a:rPr lang="en-US" sz="3600" b="1" dirty="0" smtClean="0">
                <a:latin typeface="Times New Roman" panose="02020603050405020304" pitchFamily="18" charset="0"/>
                <a:cs typeface="Times New Roman" panose="02020603050405020304" pitchFamily="18" charset="0"/>
              </a:rPr>
              <a:t>parameters</a:t>
            </a:r>
          </a:p>
          <a:p>
            <a:r>
              <a:rPr lang="en-US" sz="2800" dirty="0" smtClean="0">
                <a:latin typeface="Times New Roman" panose="02020603050405020304" pitchFamily="18" charset="0"/>
                <a:cs typeface="Times New Roman" panose="02020603050405020304" pitchFamily="18" charset="0"/>
              </a:rPr>
              <a:t>There </a:t>
            </a:r>
            <a:r>
              <a:rPr lang="en-US" sz="2800" dirty="0">
                <a:latin typeface="Times New Roman" panose="02020603050405020304" pitchFamily="18" charset="0"/>
                <a:cs typeface="Times New Roman" panose="02020603050405020304" pitchFamily="18" charset="0"/>
              </a:rPr>
              <a:t>are four PK parameters which are the most useful </a:t>
            </a:r>
            <a:r>
              <a:rPr lang="en-US" sz="2800" dirty="0" smtClean="0">
                <a:latin typeface="Times New Roman" panose="02020603050405020304" pitchFamily="18" charset="0"/>
                <a:cs typeface="Times New Roman" panose="02020603050405020304" pitchFamily="18" charset="0"/>
              </a:rPr>
              <a:t>in characterizing </a:t>
            </a:r>
            <a:r>
              <a:rPr lang="en-US" sz="2800" dirty="0">
                <a:latin typeface="Times New Roman" panose="02020603050405020304" pitchFamily="18" charset="0"/>
                <a:cs typeface="Times New Roman" panose="02020603050405020304" pitchFamily="18" charset="0"/>
              </a:rPr>
              <a:t>the in vivo disposition of a compound .</a:t>
            </a:r>
            <a:r>
              <a:rPr lang="en-US" sz="2800" dirty="0" smtClean="0">
                <a:latin typeface="Times New Roman" panose="02020603050405020304" pitchFamily="18" charset="0"/>
                <a:cs typeface="Times New Roman" panose="02020603050405020304" pitchFamily="18" charset="0"/>
              </a:rPr>
              <a:t> These are</a:t>
            </a:r>
            <a:r>
              <a:rPr lang="en-US" sz="2800" dirty="0">
                <a:latin typeface="Times New Roman" panose="02020603050405020304" pitchFamily="18" charset="0"/>
                <a:cs typeface="Times New Roman" panose="02020603050405020304" pitchFamily="18" charset="0"/>
              </a:rPr>
              <a:t>: </a:t>
            </a:r>
            <a:endParaRPr lang="en-US" sz="2800" dirty="0" smtClean="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i</a:t>
            </a:r>
            <a:r>
              <a:rPr lang="en-US" sz="2800" dirty="0">
                <a:latin typeface="Times New Roman" panose="02020603050405020304" pitchFamily="18" charset="0"/>
                <a:cs typeface="Times New Roman" panose="02020603050405020304" pitchFamily="18" charset="0"/>
              </a:rPr>
              <a:t>) </a:t>
            </a:r>
            <a:r>
              <a:rPr lang="en-US" sz="2800" b="1" dirty="0" smtClean="0">
                <a:latin typeface="Times New Roman" panose="02020603050405020304" pitchFamily="18" charset="0"/>
                <a:cs typeface="Times New Roman" panose="02020603050405020304" pitchFamily="18" charset="0"/>
              </a:rPr>
              <a:t>Clearance</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(CL, units of volume/time, e.g., L/min), a measure</a:t>
            </a:r>
          </a:p>
          <a:p>
            <a:r>
              <a:rPr lang="en-US" sz="2800" dirty="0">
                <a:latin typeface="Times New Roman" panose="02020603050405020304" pitchFamily="18" charset="0"/>
                <a:cs typeface="Times New Roman" panose="02020603050405020304" pitchFamily="18" charset="0"/>
              </a:rPr>
              <a:t>of the ability of the body to eliminate a </a:t>
            </a:r>
            <a:r>
              <a:rPr lang="en-US" sz="2800" dirty="0" smtClean="0">
                <a:latin typeface="Times New Roman" panose="02020603050405020304" pitchFamily="18" charset="0"/>
                <a:cs typeface="Times New Roman" panose="02020603050405020304" pitchFamily="18" charset="0"/>
              </a:rPr>
              <a:t>compound</a:t>
            </a:r>
            <a:endParaRPr lang="en-US" sz="2800" dirty="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(ii</a:t>
            </a:r>
            <a:r>
              <a:rPr lang="en-US" sz="2800" dirty="0">
                <a:latin typeface="Times New Roman" panose="02020603050405020304" pitchFamily="18" charset="0"/>
                <a:cs typeface="Times New Roman" panose="02020603050405020304" pitchFamily="18" charset="0"/>
              </a:rPr>
              <a:t>) </a:t>
            </a:r>
            <a:r>
              <a:rPr lang="en-US" sz="2800" b="1" dirty="0" smtClean="0">
                <a:latin typeface="Times New Roman" panose="02020603050405020304" pitchFamily="18" charset="0"/>
                <a:cs typeface="Times New Roman" panose="02020603050405020304" pitchFamily="18" charset="0"/>
              </a:rPr>
              <a:t>Volume of distribution </a:t>
            </a:r>
            <a:r>
              <a:rPr lang="en-US" sz="2800" dirty="0" smtClean="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V or </a:t>
            </a:r>
            <a:r>
              <a:rPr lang="en-US" sz="2800" dirty="0" err="1">
                <a:latin typeface="Times New Roman" panose="02020603050405020304" pitchFamily="18" charset="0"/>
                <a:cs typeface="Times New Roman" panose="02020603050405020304" pitchFamily="18" charset="0"/>
              </a:rPr>
              <a:t>Vd</a:t>
            </a:r>
            <a:r>
              <a:rPr lang="en-US" sz="2800" dirty="0">
                <a:latin typeface="Times New Roman" panose="02020603050405020304" pitchFamily="18" charset="0"/>
                <a:cs typeface="Times New Roman" panose="02020603050405020304" pitchFamily="18" charset="0"/>
              </a:rPr>
              <a:t>, units of volume, e.g., L), a measure of the</a:t>
            </a:r>
          </a:p>
          <a:p>
            <a:r>
              <a:rPr lang="en-US" sz="2800" dirty="0">
                <a:latin typeface="Times New Roman" panose="02020603050405020304" pitchFamily="18" charset="0"/>
                <a:cs typeface="Times New Roman" panose="02020603050405020304" pitchFamily="18" charset="0"/>
              </a:rPr>
              <a:t>apparent volume/space in the body which contains the compound,</a:t>
            </a:r>
          </a:p>
          <a:p>
            <a:r>
              <a:rPr lang="en-US" sz="2800" dirty="0">
                <a:latin typeface="Times New Roman" panose="02020603050405020304" pitchFamily="18" charset="0"/>
                <a:cs typeface="Times New Roman" panose="02020603050405020304" pitchFamily="18" charset="0"/>
              </a:rPr>
              <a:t>(iii) </a:t>
            </a:r>
            <a:r>
              <a:rPr lang="en-US" sz="2800" b="1" dirty="0" smtClean="0">
                <a:latin typeface="Times New Roman" panose="02020603050405020304" pitchFamily="18" charset="0"/>
                <a:cs typeface="Times New Roman" panose="02020603050405020304" pitchFamily="18" charset="0"/>
              </a:rPr>
              <a:t>Half-life </a:t>
            </a:r>
            <a:r>
              <a:rPr lang="en-US" sz="2800" dirty="0" smtClean="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t1/2, units of time, e.g., min), a measure of the time it</a:t>
            </a:r>
          </a:p>
          <a:p>
            <a:r>
              <a:rPr lang="en-US" sz="2800" dirty="0">
                <a:latin typeface="Times New Roman" panose="02020603050405020304" pitchFamily="18" charset="0"/>
                <a:cs typeface="Times New Roman" panose="02020603050405020304" pitchFamily="18" charset="0"/>
              </a:rPr>
              <a:t>takes for a compound to decrease to half of its initial concentration</a:t>
            </a:r>
          </a:p>
          <a:p>
            <a:r>
              <a:rPr lang="en-US" sz="2800" dirty="0">
                <a:latin typeface="Times New Roman" panose="02020603050405020304" pitchFamily="18" charset="0"/>
                <a:cs typeface="Times New Roman" panose="02020603050405020304" pitchFamily="18" charset="0"/>
              </a:rPr>
              <a:t>in the fluid or tissue in which it is measured in (e.g., plasma</a:t>
            </a:r>
            <a:r>
              <a:rPr lang="en-US" sz="2800" dirty="0" smtClean="0">
                <a:latin typeface="Times New Roman" panose="02020603050405020304" pitchFamily="18" charset="0"/>
                <a:cs typeface="Times New Roman" panose="02020603050405020304" pitchFamily="18" charset="0"/>
              </a:rPr>
              <a:t>).</a:t>
            </a:r>
          </a:p>
          <a:p>
            <a:r>
              <a:rPr lang="en-US" sz="2800" dirty="0" smtClean="0">
                <a:latin typeface="Times New Roman" panose="02020603050405020304" pitchFamily="18" charset="0"/>
                <a:cs typeface="Times New Roman" panose="02020603050405020304" pitchFamily="18" charset="0"/>
              </a:rPr>
              <a:t>(iv) </a:t>
            </a:r>
            <a:r>
              <a:rPr lang="en-US" sz="2800" b="1" dirty="0" smtClean="0">
                <a:latin typeface="Times New Roman" panose="02020603050405020304" pitchFamily="18" charset="0"/>
                <a:cs typeface="Times New Roman" panose="02020603050405020304" pitchFamily="18" charset="0"/>
              </a:rPr>
              <a:t>Bioavailability</a:t>
            </a:r>
            <a:r>
              <a:rPr lang="en-US" sz="2800" dirty="0" smtClean="0">
                <a:latin typeface="Times New Roman" panose="02020603050405020304" pitchFamily="18" charset="0"/>
                <a:cs typeface="Times New Roman" panose="02020603050405020304" pitchFamily="18" charset="0"/>
              </a:rPr>
              <a:t> (F, </a:t>
            </a:r>
            <a:r>
              <a:rPr lang="en-US" sz="2800" dirty="0" err="1" smtClean="0">
                <a:latin typeface="Times New Roman" panose="02020603050405020304" pitchFamily="18" charset="0"/>
                <a:cs typeface="Times New Roman" panose="02020603050405020304" pitchFamily="18" charset="0"/>
              </a:rPr>
              <a:t>unitless</a:t>
            </a:r>
            <a:r>
              <a:rPr lang="en-US" sz="2800" dirty="0" smtClean="0">
                <a:latin typeface="Times New Roman" panose="02020603050405020304" pitchFamily="18" charset="0"/>
                <a:cs typeface="Times New Roman" panose="02020603050405020304" pitchFamily="18" charset="0"/>
              </a:rPr>
              <a:t>, often expressed as %, e.g., %F), the</a:t>
            </a:r>
          </a:p>
          <a:p>
            <a:r>
              <a:rPr lang="en-US" sz="2800" dirty="0" smtClean="0">
                <a:latin typeface="Times New Roman" panose="02020603050405020304" pitchFamily="18" charset="0"/>
                <a:cs typeface="Times New Roman" panose="02020603050405020304" pitchFamily="18" charset="0"/>
              </a:rPr>
              <a:t>fraction </a:t>
            </a:r>
            <a:r>
              <a:rPr lang="en-US" sz="2800" dirty="0">
                <a:latin typeface="Times New Roman" panose="02020603050405020304" pitchFamily="18" charset="0"/>
                <a:cs typeface="Times New Roman" panose="02020603050405020304" pitchFamily="18" charset="0"/>
              </a:rPr>
              <a:t>of a compound that reaches the systemic circulation</a:t>
            </a:r>
          </a:p>
          <a:p>
            <a:r>
              <a:rPr lang="en-US" sz="2800" dirty="0">
                <a:latin typeface="Times New Roman" panose="02020603050405020304" pitchFamily="18" charset="0"/>
                <a:cs typeface="Times New Roman" panose="02020603050405020304" pitchFamily="18" charset="0"/>
              </a:rPr>
              <a:t>following non-parenteral (e.g., </a:t>
            </a:r>
            <a:r>
              <a:rPr lang="en-US" sz="2800" dirty="0" err="1">
                <a:latin typeface="Times New Roman" panose="02020603050405020304" pitchFamily="18" charset="0"/>
                <a:cs typeface="Times New Roman" panose="02020603050405020304" pitchFamily="18" charset="0"/>
              </a:rPr>
              <a:t>p.o.</a:t>
            </a:r>
            <a:r>
              <a:rPr lang="en-US" sz="2800" dirty="0">
                <a:latin typeface="Times New Roman" panose="02020603050405020304" pitchFamily="18" charset="0"/>
                <a:cs typeface="Times New Roman" panose="02020603050405020304" pitchFamily="18" charset="0"/>
              </a:rPr>
              <a:t>) administration.</a:t>
            </a:r>
          </a:p>
        </p:txBody>
      </p:sp>
    </p:spTree>
    <p:extLst>
      <p:ext uri="{BB962C8B-B14F-4D97-AF65-F5344CB8AC3E}">
        <p14:creationId xmlns:p14="http://schemas.microsoft.com/office/powerpoint/2010/main" val="3474961748"/>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anded Edge">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17779" dir="5400000" rotWithShape="0">
              <a:srgbClr val="000000">
                <a:alpha val="4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E3DA18C2-75F1-4980-A5F0-165F6F71DE6D}"/>
    </a:ext>
  </a:extLst>
</a:theme>
</file>

<file path=docProps/app.xml><?xml version="1.0" encoding="utf-8"?>
<Properties xmlns="http://schemas.openxmlformats.org/officeDocument/2006/extended-properties" xmlns:vt="http://schemas.openxmlformats.org/officeDocument/2006/docPropsVTypes">
  <Template>TM02900769[[fn=Retrospect]]</Template>
  <TotalTime>5744</TotalTime>
  <Words>2730</Words>
  <Application>Microsoft Office PowerPoint</Application>
  <PresentationFormat>Widescreen</PresentationFormat>
  <Paragraphs>201</Paragraphs>
  <Slides>45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Calibri</vt:lpstr>
      <vt:lpstr>Calibri Light</vt:lpstr>
      <vt:lpstr>Times New Roman</vt:lpstr>
      <vt:lpstr>Wingdings</vt:lpstr>
      <vt:lpstr>Retrospect</vt:lpstr>
      <vt:lpstr>PowerPoint Presentation</vt:lpstr>
      <vt:lpstr>Pharmacokinetics</vt:lpstr>
      <vt:lpstr>Content:</vt:lpstr>
      <vt:lpstr>Pharmacokinetics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Physicochemical factors in transfer of drugs across the membranes:</vt:lpstr>
      <vt:lpstr>Molecular size:</vt:lpstr>
      <vt:lpstr>Concentration Gradient:</vt:lpstr>
      <vt:lpstr>PowerPoint Presentation</vt:lpstr>
      <vt:lpstr>PowerPoint Presentation</vt:lpstr>
      <vt:lpstr>PowerPoint Presentation</vt:lpstr>
      <vt:lpstr>Lipid solubility:</vt:lpstr>
      <vt:lpstr>Mechanism of absorption of drugs from GIT:</vt:lpstr>
      <vt:lpstr>PowerPoint Presentation</vt:lpstr>
      <vt:lpstr>PowerPoint Presentation</vt:lpstr>
      <vt:lpstr>Passive Diffusion: </vt:lpstr>
      <vt:lpstr>PowerPoint Presentation</vt:lpstr>
      <vt:lpstr>PowerPoint Presentation</vt:lpstr>
      <vt:lpstr>PowerPoint Presentation</vt:lpstr>
      <vt:lpstr>PowerPoint Presentation</vt:lpstr>
      <vt:lpstr>PowerPoint Presentation</vt:lpstr>
      <vt:lpstr>Facilitated Diffusion:</vt:lpstr>
      <vt:lpstr>PowerPoint Presentation</vt:lpstr>
      <vt:lpstr>Active Transport</vt:lpstr>
      <vt:lpstr>PowerPoint Presentation</vt:lpstr>
      <vt:lpstr>PowerPoint Presentation</vt:lpstr>
      <vt:lpstr>PowerPoint Presentation</vt:lpstr>
      <vt:lpstr>PowerPoint Presentation</vt:lpstr>
      <vt:lpstr>Primary and secondary active transport</vt:lpstr>
      <vt:lpstr>PowerPoint Presentation</vt:lpstr>
      <vt:lpstr>PowerPoint Presentation</vt:lpstr>
      <vt:lpstr>Endocytosis/Exocytosis: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ZUBAIR MANZOOR</dc:creator>
  <cp:lastModifiedBy>zubair manzoor</cp:lastModifiedBy>
  <cp:revision>878</cp:revision>
  <dcterms:created xsi:type="dcterms:W3CDTF">2013-07-15T20:26:40Z</dcterms:created>
  <dcterms:modified xsi:type="dcterms:W3CDTF">2020-03-12T03:08:01Z</dcterms:modified>
</cp:coreProperties>
</file>