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321" r:id="rId2"/>
    <p:sldId id="288" r:id="rId3"/>
    <p:sldId id="289" r:id="rId4"/>
    <p:sldId id="290" r:id="rId5"/>
    <p:sldId id="293" r:id="rId6"/>
    <p:sldId id="294" r:id="rId7"/>
    <p:sldId id="318" r:id="rId8"/>
    <p:sldId id="319" r:id="rId9"/>
    <p:sldId id="317" r:id="rId10"/>
    <p:sldId id="295" r:id="rId11"/>
    <p:sldId id="296" r:id="rId12"/>
    <p:sldId id="297" r:id="rId13"/>
    <p:sldId id="298" r:id="rId14"/>
    <p:sldId id="301" r:id="rId15"/>
    <p:sldId id="305" r:id="rId16"/>
    <p:sldId id="306" r:id="rId17"/>
    <p:sldId id="309" r:id="rId18"/>
    <p:sldId id="310" r:id="rId19"/>
    <p:sldId id="311" r:id="rId20"/>
    <p:sldId id="313" r:id="rId21"/>
    <p:sldId id="314" r:id="rId22"/>
    <p:sldId id="315" r:id="rId23"/>
    <p:sldId id="316" r:id="rId24"/>
    <p:sldId id="32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0214" autoAdjust="0"/>
  </p:normalViewPr>
  <p:slideViewPr>
    <p:cSldViewPr>
      <p:cViewPr varScale="1">
        <p:scale>
          <a:sx n="74" d="100"/>
          <a:sy n="74" d="100"/>
        </p:scale>
        <p:origin x="126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presProps" Target="presProps.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theme" Target="theme/theme1.xml" /><Relationship Id="rId10" Type="http://schemas.openxmlformats.org/officeDocument/2006/relationships/slide" Target="slides/slide9.xml" /><Relationship Id="rId19" Type="http://schemas.openxmlformats.org/officeDocument/2006/relationships/slide" Target="slides/slide18.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viewProps" Target="view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E7C906C8-11A5-40BB-9911-B1751A7D03B9}" type="datetimeFigureOut">
              <a:rPr lang="en-US" smtClean="0"/>
              <a:pPr/>
              <a:t>4/1/2020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143C92B-05A9-4199-8672-78DB639EF54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7C906C8-11A5-40BB-9911-B1751A7D03B9}" type="datetimeFigureOut">
              <a:rPr lang="en-US" smtClean="0"/>
              <a:pPr/>
              <a:t>4/1/2020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E7C906C8-11A5-40BB-9911-B1751A7D03B9}" type="datetimeFigureOut">
              <a:rPr lang="en-US" smtClean="0"/>
              <a:pPr/>
              <a:t>4/1/2020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C906C8-11A5-40BB-9911-B1751A7D03B9}" type="datetimeFigureOut">
              <a:rPr lang="en-US" smtClean="0"/>
              <a:pPr/>
              <a:t>4/1/2020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143C92B-05A9-4199-8672-78DB639EF541}"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7C906C8-11A5-40BB-9911-B1751A7D03B9}" type="datetimeFigureOut">
              <a:rPr lang="en-US" smtClean="0"/>
              <a:pPr/>
              <a:t>4/1/2020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143C92B-05A9-4199-8672-78DB639EF541}"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2" Type="http://schemas.openxmlformats.org/officeDocument/2006/relationships/image" Target="../media/image7.pn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9600" dirty="0"/>
              <a:t>posology</a:t>
            </a:r>
          </a:p>
        </p:txBody>
      </p:sp>
      <p:sp>
        <p:nvSpPr>
          <p:cNvPr id="3" name="Subtitle 2"/>
          <p:cNvSpPr>
            <a:spLocks noGrp="1"/>
          </p:cNvSpPr>
          <p:nvPr>
            <p:ph type="subTitle" idx="1"/>
          </p:nvPr>
        </p:nvSpPr>
        <p:spPr/>
        <p:txBody>
          <a:bodyPr/>
          <a:lstStyle/>
          <a:p>
            <a:r>
              <a:rPr lang="en-US" dirty="0"/>
              <a:t>Presented by Maria Nair</a:t>
            </a:r>
          </a:p>
          <a:p>
            <a:r>
              <a:rPr lang="en-US" dirty="0"/>
              <a:t>Presented to  Mam </a:t>
            </a:r>
            <a:r>
              <a:rPr lang="en-US" dirty="0" err="1"/>
              <a:t>Qaiser</a:t>
            </a:r>
            <a:endParaRPr lang="en-US" dirty="0"/>
          </a:p>
        </p:txBody>
      </p:sp>
    </p:spTree>
    <p:extLst>
      <p:ext uri="{BB962C8B-B14F-4D97-AF65-F5344CB8AC3E}">
        <p14:creationId xmlns:p14="http://schemas.microsoft.com/office/powerpoint/2010/main" val="1308590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Disease</a:t>
            </a:r>
          </a:p>
        </p:txBody>
      </p:sp>
      <p:sp>
        <p:nvSpPr>
          <p:cNvPr id="3" name="Content Placeholder 2"/>
          <p:cNvSpPr>
            <a:spLocks noGrp="1"/>
          </p:cNvSpPr>
          <p:nvPr>
            <p:ph idx="1"/>
          </p:nvPr>
        </p:nvSpPr>
        <p:spPr/>
        <p:txBody>
          <a:bodyPr/>
          <a:lstStyle/>
          <a:p>
            <a:r>
              <a:rPr lang="en-US" dirty="0"/>
              <a:t>Chronicity and severity of the disease and presence or absence of complications </a:t>
            </a:r>
          </a:p>
          <a:p>
            <a:r>
              <a:rPr lang="en-US" dirty="0"/>
              <a:t> For example, in a patient with a chronic disease with few or no symptoms, adherence to a certain regimen is very poor.</a:t>
            </a:r>
          </a:p>
          <a:p>
            <a:pPr marL="0" indent="0">
              <a:buNone/>
            </a:pPr>
            <a:endParaRPr lang="en-US" dirty="0"/>
          </a:p>
        </p:txBody>
      </p:sp>
    </p:spTree>
    <p:extLst>
      <p:ext uri="{BB962C8B-B14F-4D97-AF65-F5344CB8AC3E}">
        <p14:creationId xmlns:p14="http://schemas.microsoft.com/office/powerpoint/2010/main" val="1228009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Therapeutic regimen </a:t>
            </a:r>
          </a:p>
        </p:txBody>
      </p:sp>
      <p:sp>
        <p:nvSpPr>
          <p:cNvPr id="3" name="Content Placeholder 2"/>
          <p:cNvSpPr>
            <a:spLocks noGrp="1"/>
          </p:cNvSpPr>
          <p:nvPr>
            <p:ph idx="1"/>
          </p:nvPr>
        </p:nvSpPr>
        <p:spPr/>
        <p:txBody>
          <a:bodyPr/>
          <a:lstStyle/>
          <a:p>
            <a:r>
              <a:rPr lang="en-US" dirty="0"/>
              <a:t>Longer and more frequent administration – less patient compliance.</a:t>
            </a:r>
          </a:p>
          <a:p>
            <a:r>
              <a:rPr lang="en-US" dirty="0"/>
              <a:t>Multiple drug therapy and complex treatments that interfere with the daily life.</a:t>
            </a:r>
          </a:p>
          <a:p>
            <a:pPr marL="0" indent="0">
              <a:buNone/>
            </a:pPr>
            <a:endParaRPr lang="en-US" dirty="0"/>
          </a:p>
        </p:txBody>
      </p:sp>
    </p:spTree>
    <p:extLst>
      <p:ext uri="{BB962C8B-B14F-4D97-AF65-F5344CB8AC3E}">
        <p14:creationId xmlns:p14="http://schemas.microsoft.com/office/powerpoint/2010/main" val="2747870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Interaction between patient and healthcare professional </a:t>
            </a:r>
          </a:p>
        </p:txBody>
      </p:sp>
      <p:sp>
        <p:nvSpPr>
          <p:cNvPr id="3" name="Content Placeholder 2"/>
          <p:cNvSpPr>
            <a:spLocks noGrp="1"/>
          </p:cNvSpPr>
          <p:nvPr>
            <p:ph idx="1"/>
          </p:nvPr>
        </p:nvSpPr>
        <p:spPr/>
        <p:txBody>
          <a:bodyPr/>
          <a:lstStyle/>
          <a:p>
            <a:r>
              <a:rPr lang="en-US" dirty="0"/>
              <a:t>Caring, concerned and supportive healthcare professional will increase the patient compliance </a:t>
            </a:r>
          </a:p>
          <a:p>
            <a:r>
              <a:rPr lang="en-US" dirty="0"/>
              <a:t>Good communication and counseling and increase in patient’s understanding of the therapy have good effect on compliance. </a:t>
            </a:r>
          </a:p>
        </p:txBody>
      </p:sp>
    </p:spTree>
    <p:extLst>
      <p:ext uri="{BB962C8B-B14F-4D97-AF65-F5344CB8AC3E}">
        <p14:creationId xmlns:p14="http://schemas.microsoft.com/office/powerpoint/2010/main" val="3814517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Socio-economic factors</a:t>
            </a:r>
          </a:p>
        </p:txBody>
      </p:sp>
      <p:sp>
        <p:nvSpPr>
          <p:cNvPr id="3" name="Content Placeholder 2"/>
          <p:cNvSpPr>
            <a:spLocks noGrp="1"/>
          </p:cNvSpPr>
          <p:nvPr>
            <p:ph idx="1"/>
          </p:nvPr>
        </p:nvSpPr>
        <p:spPr/>
        <p:txBody>
          <a:bodyPr/>
          <a:lstStyle/>
          <a:p>
            <a:r>
              <a:rPr lang="en-US" dirty="0"/>
              <a:t>Age extremes, lack of material resources, interference with work schedule and lack of family support </a:t>
            </a:r>
          </a:p>
          <a:p>
            <a:r>
              <a:rPr lang="en-US" dirty="0"/>
              <a:t>Old people living alone, with limited finances and requiring multiple drugs</a:t>
            </a:r>
          </a:p>
        </p:txBody>
      </p:sp>
    </p:spTree>
    <p:extLst>
      <p:ext uri="{BB962C8B-B14F-4D97-AF65-F5344CB8AC3E}">
        <p14:creationId xmlns:p14="http://schemas.microsoft.com/office/powerpoint/2010/main" val="1613595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Botanicals And Nutritional Supplements</a:t>
            </a:r>
          </a:p>
        </p:txBody>
      </p:sp>
    </p:spTree>
    <p:extLst>
      <p:ext uri="{BB962C8B-B14F-4D97-AF65-F5344CB8AC3E}">
        <p14:creationId xmlns:p14="http://schemas.microsoft.com/office/powerpoint/2010/main" val="2051053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Botanicals</a:t>
            </a:r>
          </a:p>
        </p:txBody>
      </p:sp>
      <p:sp>
        <p:nvSpPr>
          <p:cNvPr id="3" name="Content Placeholder 2"/>
          <p:cNvSpPr>
            <a:spLocks noGrp="1"/>
          </p:cNvSpPr>
          <p:nvPr>
            <p:ph idx="1"/>
          </p:nvPr>
        </p:nvSpPr>
        <p:spPr/>
        <p:txBody>
          <a:bodyPr>
            <a:normAutofit fontScale="92500" lnSpcReduction="10000"/>
          </a:bodyPr>
          <a:lstStyle/>
          <a:p>
            <a:r>
              <a:rPr lang="en-US" dirty="0"/>
              <a:t>Botanicals are plant preparations which have become widely available in the form of food </a:t>
            </a:r>
            <a:r>
              <a:rPr lang="en-US" dirty="0" err="1"/>
              <a:t>suppliments</a:t>
            </a:r>
            <a:r>
              <a:rPr lang="en-US" dirty="0"/>
              <a:t>.</a:t>
            </a:r>
          </a:p>
          <a:p>
            <a:pPr marL="0" indent="0">
              <a:buNone/>
            </a:pPr>
            <a:r>
              <a:rPr lang="en-US" dirty="0"/>
              <a:t> </a:t>
            </a:r>
          </a:p>
          <a:p>
            <a:pPr marL="0" indent="0">
              <a:buNone/>
            </a:pPr>
            <a:r>
              <a:rPr lang="en-US" dirty="0"/>
              <a:t>Examples: </a:t>
            </a:r>
          </a:p>
          <a:p>
            <a:r>
              <a:rPr lang="en-US" dirty="0"/>
              <a:t>Garlics</a:t>
            </a:r>
          </a:p>
          <a:p>
            <a:r>
              <a:rPr lang="en-US" dirty="0"/>
              <a:t>Ginkgo </a:t>
            </a:r>
          </a:p>
          <a:p>
            <a:r>
              <a:rPr lang="en-US" dirty="0"/>
              <a:t>Green Tea</a:t>
            </a:r>
          </a:p>
          <a:p>
            <a:r>
              <a:rPr lang="en-US" dirty="0"/>
              <a:t>Ephedra </a:t>
            </a:r>
          </a:p>
          <a:p>
            <a:r>
              <a:rPr lang="en-US" dirty="0"/>
              <a:t>St. John </a:t>
            </a:r>
            <a:r>
              <a:rPr lang="en-US" dirty="0" err="1"/>
              <a:t>Wort</a:t>
            </a:r>
            <a:r>
              <a:rPr lang="en-US" dirty="0"/>
              <a:t> </a:t>
            </a:r>
          </a:p>
          <a:p>
            <a:r>
              <a:rPr lang="en-US" dirty="0"/>
              <a:t>Ginseng</a:t>
            </a:r>
            <a:br>
              <a:rPr lang="en-US" dirty="0"/>
            </a:br>
            <a:endParaRPr lang="en-US" dirty="0"/>
          </a:p>
        </p:txBody>
      </p:sp>
    </p:spTree>
    <p:extLst>
      <p:ext uri="{BB962C8B-B14F-4D97-AF65-F5344CB8AC3E}">
        <p14:creationId xmlns:p14="http://schemas.microsoft.com/office/powerpoint/2010/main" val="680223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Garlic</a:t>
            </a:r>
          </a:p>
        </p:txBody>
      </p:sp>
      <p:sp>
        <p:nvSpPr>
          <p:cNvPr id="3" name="Content Placeholder 2"/>
          <p:cNvSpPr>
            <a:spLocks noGrp="1"/>
          </p:cNvSpPr>
          <p:nvPr>
            <p:ph idx="1"/>
          </p:nvPr>
        </p:nvSpPr>
        <p:spPr/>
        <p:txBody>
          <a:bodyPr/>
          <a:lstStyle/>
          <a:p>
            <a:r>
              <a:rPr lang="en-US" dirty="0"/>
              <a:t>Garlic is a natural product </a:t>
            </a:r>
          </a:p>
          <a:p>
            <a:pPr marL="0" indent="0">
              <a:buNone/>
            </a:pPr>
            <a:r>
              <a:rPr lang="en-US" dirty="0"/>
              <a:t>            </a:t>
            </a:r>
          </a:p>
          <a:p>
            <a:pPr marL="0" indent="0">
              <a:buNone/>
            </a:pPr>
            <a:r>
              <a:rPr lang="en-US" dirty="0"/>
              <a:t> It has cardiovascular effects:</a:t>
            </a:r>
          </a:p>
          <a:p>
            <a:r>
              <a:rPr lang="en-US" dirty="0"/>
              <a:t>It is used to lower Cholesterol </a:t>
            </a:r>
          </a:p>
          <a:p>
            <a:r>
              <a:rPr lang="en-US" dirty="0"/>
              <a:t>It has antiplatelet activity.</a:t>
            </a:r>
          </a:p>
          <a:p>
            <a:r>
              <a:rPr lang="en-US" dirty="0"/>
              <a:t>It also lowers BP</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1371600"/>
            <a:ext cx="1905000" cy="4141304"/>
          </a:xfrm>
          <a:prstGeom prst="rect">
            <a:avLst/>
          </a:prstGeom>
        </p:spPr>
      </p:pic>
    </p:spTree>
    <p:extLst>
      <p:ext uri="{BB962C8B-B14F-4D97-AF65-F5344CB8AC3E}">
        <p14:creationId xmlns:p14="http://schemas.microsoft.com/office/powerpoint/2010/main" val="1667352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Green Tea</a:t>
            </a:r>
          </a:p>
        </p:txBody>
      </p:sp>
      <p:sp>
        <p:nvSpPr>
          <p:cNvPr id="3" name="Content Placeholder 2"/>
          <p:cNvSpPr>
            <a:spLocks noGrp="1"/>
          </p:cNvSpPr>
          <p:nvPr>
            <p:ph sz="half" idx="1"/>
          </p:nvPr>
        </p:nvSpPr>
        <p:spPr/>
        <p:txBody>
          <a:bodyPr/>
          <a:lstStyle/>
          <a:p>
            <a:r>
              <a:rPr lang="en-US" dirty="0"/>
              <a:t>Green Tea has a relationship with metabolism of lipids. It is a natural and useful aid to maintain normal body weight. It regulate cholesterol and boost your immunity.</a:t>
            </a:r>
          </a:p>
        </p:txBody>
      </p:sp>
      <p:pic>
        <p:nvPicPr>
          <p:cNvPr id="5" name="Content Placeholder 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29200" y="1981200"/>
            <a:ext cx="3346344" cy="3585369"/>
          </a:xfrm>
        </p:spPr>
      </p:pic>
    </p:spTree>
    <p:extLst>
      <p:ext uri="{BB962C8B-B14F-4D97-AF65-F5344CB8AC3E}">
        <p14:creationId xmlns:p14="http://schemas.microsoft.com/office/powerpoint/2010/main" val="1864914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Ginkgo(Ginkgo </a:t>
            </a:r>
            <a:r>
              <a:rPr lang="en-US" dirty="0" err="1"/>
              <a:t>Biloba</a:t>
            </a:r>
            <a:r>
              <a:rPr lang="en-US" dirty="0"/>
              <a:t>)</a:t>
            </a:r>
          </a:p>
        </p:txBody>
      </p:sp>
      <p:sp>
        <p:nvSpPr>
          <p:cNvPr id="3" name="Content Placeholder 2"/>
          <p:cNvSpPr>
            <a:spLocks noGrp="1"/>
          </p:cNvSpPr>
          <p:nvPr>
            <p:ph sz="half" idx="1"/>
          </p:nvPr>
        </p:nvSpPr>
        <p:spPr/>
        <p:txBody>
          <a:bodyPr>
            <a:normAutofit/>
          </a:bodyPr>
          <a:lstStyle/>
          <a:p>
            <a:r>
              <a:rPr lang="en-US" dirty="0"/>
              <a:t>Ginkgo has been used to treat circulatory disorders and enhance memory, specially effective in treating Dementia.</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60661" y="1920875"/>
            <a:ext cx="2213678" cy="4433888"/>
          </a:xfrm>
        </p:spPr>
      </p:pic>
    </p:spTree>
    <p:extLst>
      <p:ext uri="{BB962C8B-B14F-4D97-AF65-F5344CB8AC3E}">
        <p14:creationId xmlns:p14="http://schemas.microsoft.com/office/powerpoint/2010/main" val="3940300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 John’s </a:t>
            </a:r>
            <a:r>
              <a:rPr lang="en-US" dirty="0" err="1"/>
              <a:t>Wort</a:t>
            </a:r>
            <a:r>
              <a:rPr lang="en-US" dirty="0"/>
              <a:t>(</a:t>
            </a:r>
            <a:r>
              <a:rPr lang="en-US" dirty="0" err="1"/>
              <a:t>Hypericum</a:t>
            </a:r>
            <a:r>
              <a:rPr lang="en-US" dirty="0"/>
              <a:t> </a:t>
            </a:r>
            <a:r>
              <a:rPr lang="en-US" dirty="0" err="1"/>
              <a:t>Perforatum</a:t>
            </a:r>
            <a:r>
              <a:rPr lang="en-US" dirty="0"/>
              <a:t>)</a:t>
            </a:r>
          </a:p>
        </p:txBody>
      </p:sp>
      <p:sp>
        <p:nvSpPr>
          <p:cNvPr id="3" name="Content Placeholder 2"/>
          <p:cNvSpPr>
            <a:spLocks noGrp="1"/>
          </p:cNvSpPr>
          <p:nvPr>
            <p:ph sz="half" idx="1"/>
          </p:nvPr>
        </p:nvSpPr>
        <p:spPr/>
        <p:txBody>
          <a:bodyPr>
            <a:normAutofit/>
          </a:bodyPr>
          <a:lstStyle/>
          <a:p>
            <a:r>
              <a:rPr lang="en-US" dirty="0"/>
              <a:t>Well known for its anti-</a:t>
            </a:r>
            <a:r>
              <a:rPr lang="en-US" dirty="0" err="1"/>
              <a:t>depressent</a:t>
            </a:r>
            <a:r>
              <a:rPr lang="en-US" dirty="0"/>
              <a:t> effect.</a:t>
            </a:r>
          </a:p>
          <a:p>
            <a:r>
              <a:rPr lang="en-US" dirty="0"/>
              <a:t>Effective treatment for mild to moderate depression. </a:t>
            </a:r>
          </a:p>
          <a:p>
            <a:pPr marL="0" indent="0">
              <a:buNone/>
            </a:pP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62600" y="2057400"/>
            <a:ext cx="2905393" cy="3581400"/>
          </a:xfrm>
        </p:spPr>
      </p:pic>
    </p:spTree>
    <p:extLst>
      <p:ext uri="{BB962C8B-B14F-4D97-AF65-F5344CB8AC3E}">
        <p14:creationId xmlns:p14="http://schemas.microsoft.com/office/powerpoint/2010/main" val="133652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636" y="27708"/>
            <a:ext cx="9097548" cy="6830291"/>
          </a:xfrm>
        </p:spPr>
      </p:pic>
    </p:spTree>
    <p:extLst>
      <p:ext uri="{BB962C8B-B14F-4D97-AF65-F5344CB8AC3E}">
        <p14:creationId xmlns:p14="http://schemas.microsoft.com/office/powerpoint/2010/main" val="343880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Ephedra</a:t>
            </a:r>
          </a:p>
        </p:txBody>
      </p:sp>
      <p:sp>
        <p:nvSpPr>
          <p:cNvPr id="3" name="Content Placeholder 2"/>
          <p:cNvSpPr>
            <a:spLocks noGrp="1"/>
          </p:cNvSpPr>
          <p:nvPr>
            <p:ph idx="1"/>
          </p:nvPr>
        </p:nvSpPr>
        <p:spPr/>
        <p:txBody>
          <a:bodyPr/>
          <a:lstStyle/>
          <a:p>
            <a:pPr marL="0" indent="0">
              <a:buNone/>
            </a:pPr>
            <a:r>
              <a:rPr lang="en-US" dirty="0"/>
              <a:t>   Uses: </a:t>
            </a:r>
          </a:p>
          <a:p>
            <a:r>
              <a:rPr lang="en-US" dirty="0"/>
              <a:t>Bronchial asthma, Athletic Performance Enhancer </a:t>
            </a:r>
          </a:p>
          <a:p>
            <a:r>
              <a:rPr lang="en-US" dirty="0"/>
              <a:t>Likely safe in low doses for 7 days </a:t>
            </a:r>
          </a:p>
          <a:p>
            <a:r>
              <a:rPr lang="en-US" dirty="0"/>
              <a:t>Likely unsafe in higher doses for longer periods, associated with MI, stroke, seizures and death. </a:t>
            </a:r>
          </a:p>
          <a:p>
            <a:r>
              <a:rPr lang="en-US" dirty="0"/>
              <a:t>Interact with drugs including MAO inhibitors, SSRIs, Glycosides and Caffeine. </a:t>
            </a:r>
          </a:p>
          <a:p>
            <a:r>
              <a:rPr lang="en-US" dirty="0"/>
              <a:t>Banned by FDA in February 2004.</a:t>
            </a:r>
          </a:p>
        </p:txBody>
      </p:sp>
    </p:spTree>
    <p:extLst>
      <p:ext uri="{BB962C8B-B14F-4D97-AF65-F5344CB8AC3E}">
        <p14:creationId xmlns:p14="http://schemas.microsoft.com/office/powerpoint/2010/main" val="3008008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Nutritional Supplements</a:t>
            </a:r>
          </a:p>
        </p:txBody>
      </p:sp>
      <p:sp>
        <p:nvSpPr>
          <p:cNvPr id="3" name="Content Placeholder 2"/>
          <p:cNvSpPr>
            <a:spLocks noGrp="1"/>
          </p:cNvSpPr>
          <p:nvPr>
            <p:ph idx="1"/>
          </p:nvPr>
        </p:nvSpPr>
        <p:spPr/>
        <p:txBody>
          <a:bodyPr>
            <a:normAutofit/>
          </a:bodyPr>
          <a:lstStyle/>
          <a:p>
            <a:r>
              <a:rPr lang="en-US" sz="2800" dirty="0"/>
              <a:t>Nutritional supplements are any dietary supplement that is intended to provide nutrients that may otherwise not be consumed in sufficient quantities; for example, vitamins, minerals, proteins etc.</a:t>
            </a:r>
          </a:p>
          <a:p>
            <a:r>
              <a:rPr lang="en-US" sz="2800" b="1" dirty="0"/>
              <a:t>Purpose:  </a:t>
            </a:r>
            <a:r>
              <a:rPr lang="en-US" sz="2800" dirty="0"/>
              <a:t>To boost overall health and energy.</a:t>
            </a:r>
            <a:endParaRPr lang="en-US" sz="2800" b="1" dirty="0"/>
          </a:p>
        </p:txBody>
      </p:sp>
    </p:spTree>
    <p:extLst>
      <p:ext uri="{BB962C8B-B14F-4D97-AF65-F5344CB8AC3E}">
        <p14:creationId xmlns:p14="http://schemas.microsoft.com/office/powerpoint/2010/main" val="2614660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Vitamins</a:t>
            </a:r>
          </a:p>
        </p:txBody>
      </p:sp>
      <p:sp>
        <p:nvSpPr>
          <p:cNvPr id="3" name="Content Placeholder 2"/>
          <p:cNvSpPr>
            <a:spLocks noGrp="1"/>
          </p:cNvSpPr>
          <p:nvPr>
            <p:ph idx="1"/>
          </p:nvPr>
        </p:nvSpPr>
        <p:spPr/>
        <p:txBody>
          <a:bodyPr>
            <a:normAutofit/>
          </a:bodyPr>
          <a:lstStyle/>
          <a:p>
            <a:r>
              <a:rPr lang="en-US" sz="2800" dirty="0"/>
              <a:t>Any of various organic compounds that are needed in small amounts for normal growth and activity of the body. Most vitamins cannot be synthesized by the body, but are found naturally in foods obtained from plants and animals. Vitamins are either water-soluble or fat-soluble.</a:t>
            </a:r>
          </a:p>
          <a:p>
            <a:r>
              <a:rPr lang="en-US" sz="2800" dirty="0"/>
              <a:t>Water </a:t>
            </a:r>
            <a:r>
              <a:rPr lang="en-US" sz="2800" dirty="0" err="1"/>
              <a:t>slouble</a:t>
            </a:r>
            <a:r>
              <a:rPr lang="en-US" sz="2800" dirty="0"/>
              <a:t> ( </a:t>
            </a:r>
            <a:r>
              <a:rPr lang="en-US" sz="2800" dirty="0" err="1"/>
              <a:t>Vit.B</a:t>
            </a:r>
            <a:r>
              <a:rPr lang="en-US" sz="2800" dirty="0"/>
              <a:t> &amp; </a:t>
            </a:r>
            <a:r>
              <a:rPr lang="en-US" sz="2800" dirty="0" err="1"/>
              <a:t>Vit.C</a:t>
            </a:r>
            <a:r>
              <a:rPr lang="en-US" sz="2800" dirty="0"/>
              <a:t>)</a:t>
            </a:r>
          </a:p>
          <a:p>
            <a:r>
              <a:rPr lang="en-US" sz="2800" dirty="0"/>
              <a:t>Fat soluble (</a:t>
            </a:r>
            <a:r>
              <a:rPr lang="en-US" sz="2800" dirty="0" err="1"/>
              <a:t>Vit</a:t>
            </a:r>
            <a:r>
              <a:rPr lang="en-US" sz="2800" dirty="0"/>
              <a:t> A, D K &amp; E)</a:t>
            </a:r>
          </a:p>
        </p:txBody>
      </p:sp>
    </p:spTree>
    <p:extLst>
      <p:ext uri="{BB962C8B-B14F-4D97-AF65-F5344CB8AC3E}">
        <p14:creationId xmlns:p14="http://schemas.microsoft.com/office/powerpoint/2010/main" val="3795119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Minerals</a:t>
            </a:r>
          </a:p>
        </p:txBody>
      </p:sp>
      <p:sp>
        <p:nvSpPr>
          <p:cNvPr id="3" name="Content Placeholder 2"/>
          <p:cNvSpPr>
            <a:spLocks noGrp="1"/>
          </p:cNvSpPr>
          <p:nvPr>
            <p:ph idx="1"/>
          </p:nvPr>
        </p:nvSpPr>
        <p:spPr/>
        <p:txBody>
          <a:bodyPr>
            <a:normAutofit/>
          </a:bodyPr>
          <a:lstStyle/>
          <a:p>
            <a:r>
              <a:rPr lang="en-US" sz="2800" dirty="0"/>
              <a:t>a mineral is a chemical element required as an essential nutrient by organisms to perform functions necessary for life.</a:t>
            </a:r>
          </a:p>
          <a:p>
            <a:r>
              <a:rPr lang="en-US" sz="2800" dirty="0"/>
              <a:t> The five major minerals in the human body are calcium, phosphorus, potassium, sodium, and magnesium.</a:t>
            </a:r>
          </a:p>
        </p:txBody>
      </p:sp>
    </p:spTree>
    <p:extLst>
      <p:ext uri="{BB962C8B-B14F-4D97-AF65-F5344CB8AC3E}">
        <p14:creationId xmlns:p14="http://schemas.microsoft.com/office/powerpoint/2010/main" val="7384724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icture1.png"/>
          <p:cNvPicPr>
            <a:picLocks noGrp="1" noChangeAspect="1"/>
          </p:cNvPicPr>
          <p:nvPr>
            <p:ph idx="1"/>
          </p:nvPr>
        </p:nvPicPr>
        <p:blipFill>
          <a:blip r:embed="rId2"/>
          <a:stretch>
            <a:fillRect/>
          </a:stretch>
        </p:blipFill>
        <p:spPr>
          <a:xfrm>
            <a:off x="0" y="0"/>
            <a:ext cx="9146808" cy="67056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Dosage Individualization</a:t>
            </a:r>
          </a:p>
        </p:txBody>
      </p:sp>
      <p:sp>
        <p:nvSpPr>
          <p:cNvPr id="3" name="Content Placeholder 2"/>
          <p:cNvSpPr>
            <a:spLocks noGrp="1"/>
          </p:cNvSpPr>
          <p:nvPr>
            <p:ph idx="1"/>
          </p:nvPr>
        </p:nvSpPr>
        <p:spPr/>
        <p:txBody>
          <a:bodyPr/>
          <a:lstStyle/>
          <a:p>
            <a:r>
              <a:rPr lang="en-US" dirty="0"/>
              <a:t>Adaptation of the dosage regimen in function of clinical characteristics of the individual aiming to achieve the best possible therapeutic efficacy at the lowest risk of unwanted side effects.</a:t>
            </a:r>
          </a:p>
        </p:txBody>
      </p:sp>
    </p:spTree>
    <p:extLst>
      <p:ext uri="{BB962C8B-B14F-4D97-AF65-F5344CB8AC3E}">
        <p14:creationId xmlns:p14="http://schemas.microsoft.com/office/powerpoint/2010/main" val="1957014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3" name="Content Placeholder 2"/>
          <p:cNvSpPr>
            <a:spLocks noGrp="1"/>
          </p:cNvSpPr>
          <p:nvPr>
            <p:ph idx="1"/>
          </p:nvPr>
        </p:nvSpPr>
        <p:spPr/>
        <p:txBody>
          <a:bodyPr/>
          <a:lstStyle/>
          <a:p>
            <a:pPr marL="0" indent="0">
              <a:buNone/>
            </a:pPr>
            <a:r>
              <a:rPr lang="en-US" dirty="0"/>
              <a:t>Factors responsible for variation in drug response: </a:t>
            </a:r>
          </a:p>
          <a:p>
            <a:pPr>
              <a:buFont typeface="Wingdings" pitchFamily="2" charset="2"/>
              <a:buChar char="Ø"/>
            </a:pPr>
            <a:endParaRPr lang="en-US" dirty="0"/>
          </a:p>
          <a:p>
            <a:pPr>
              <a:buFont typeface="Wingdings" pitchFamily="2" charset="2"/>
              <a:buChar char="Ø"/>
            </a:pPr>
            <a:r>
              <a:rPr lang="en-US" dirty="0"/>
              <a:t>Ethnicity </a:t>
            </a:r>
          </a:p>
          <a:p>
            <a:pPr>
              <a:buFont typeface="Wingdings" pitchFamily="2" charset="2"/>
              <a:buChar char="Ø"/>
            </a:pPr>
            <a:r>
              <a:rPr lang="en-US" dirty="0"/>
              <a:t>Age </a:t>
            </a:r>
          </a:p>
          <a:p>
            <a:pPr>
              <a:buFont typeface="Wingdings" pitchFamily="2" charset="2"/>
              <a:buChar char="Ø"/>
            </a:pPr>
            <a:r>
              <a:rPr lang="en-US" dirty="0"/>
              <a:t>Genetic Factor </a:t>
            </a:r>
          </a:p>
          <a:p>
            <a:pPr>
              <a:buFont typeface="Wingdings" pitchFamily="2" charset="2"/>
              <a:buChar char="Ø"/>
            </a:pPr>
            <a:r>
              <a:rPr lang="en-US" dirty="0"/>
              <a:t>Idiosyncratic Reactions </a:t>
            </a:r>
          </a:p>
          <a:p>
            <a:pPr>
              <a:buFont typeface="Wingdings" pitchFamily="2" charset="2"/>
              <a:buChar char="Ø"/>
            </a:pPr>
            <a:r>
              <a:rPr lang="en-US" dirty="0"/>
              <a:t>Disease </a:t>
            </a:r>
          </a:p>
          <a:p>
            <a:pPr>
              <a:buFont typeface="Wingdings" pitchFamily="2" charset="2"/>
              <a:buChar char="Ø"/>
            </a:pPr>
            <a:r>
              <a:rPr lang="en-US" dirty="0"/>
              <a:t>Drug Interaction</a:t>
            </a:r>
          </a:p>
        </p:txBody>
      </p:sp>
    </p:spTree>
    <p:extLst>
      <p:ext uri="{BB962C8B-B14F-4D97-AF65-F5344CB8AC3E}">
        <p14:creationId xmlns:p14="http://schemas.microsoft.com/office/powerpoint/2010/main" val="3795497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Compliance </a:t>
            </a:r>
          </a:p>
        </p:txBody>
      </p:sp>
      <p:sp>
        <p:nvSpPr>
          <p:cNvPr id="3" name="Content Placeholder 2"/>
          <p:cNvSpPr>
            <a:spLocks noGrp="1"/>
          </p:cNvSpPr>
          <p:nvPr>
            <p:ph idx="1"/>
          </p:nvPr>
        </p:nvSpPr>
        <p:spPr/>
        <p:txBody>
          <a:bodyPr/>
          <a:lstStyle/>
          <a:p>
            <a:r>
              <a:rPr lang="en-US" dirty="0"/>
              <a:t>Compliance is defined as adherence to a prescribed therapeutic regimen because of a perceived self-benefit and a positive outcome.</a:t>
            </a:r>
          </a:p>
          <a:p>
            <a:r>
              <a:rPr lang="en-US" dirty="0"/>
              <a:t>Noncompliance with therapy is one of the biggest threats to successful treatment and one of the most common problems encountered in clinical practice.</a:t>
            </a:r>
          </a:p>
          <a:p>
            <a:endParaRPr lang="en-US" dirty="0"/>
          </a:p>
        </p:txBody>
      </p:sp>
    </p:spTree>
    <p:extLst>
      <p:ext uri="{BB962C8B-B14F-4D97-AF65-F5344CB8AC3E}">
        <p14:creationId xmlns:p14="http://schemas.microsoft.com/office/powerpoint/2010/main" val="233175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Patient non-adherence to medications can be attributed to following key reasons </a:t>
            </a:r>
          </a:p>
        </p:txBody>
      </p:sp>
      <p:sp>
        <p:nvSpPr>
          <p:cNvPr id="3" name="Content Placeholder 2"/>
          <p:cNvSpPr>
            <a:spLocks noGrp="1"/>
          </p:cNvSpPr>
          <p:nvPr>
            <p:ph idx="1"/>
          </p:nvPr>
        </p:nvSpPr>
        <p:spPr/>
        <p:txBody>
          <a:bodyPr/>
          <a:lstStyle/>
          <a:p>
            <a:r>
              <a:rPr lang="en-US" dirty="0"/>
              <a:t>Language barrier </a:t>
            </a:r>
          </a:p>
          <a:p>
            <a:r>
              <a:rPr lang="en-US" dirty="0"/>
              <a:t>Low education level </a:t>
            </a:r>
          </a:p>
          <a:p>
            <a:r>
              <a:rPr lang="en-US" dirty="0"/>
              <a:t>Poor medication knowledge and adherence</a:t>
            </a:r>
          </a:p>
          <a:p>
            <a:r>
              <a:rPr lang="en-US" dirty="0"/>
              <a:t> Characteristics of the disease</a:t>
            </a:r>
          </a:p>
          <a:p>
            <a:r>
              <a:rPr lang="en-US" dirty="0"/>
              <a:t> Characteristics of the therapeutic regimen</a:t>
            </a:r>
          </a:p>
          <a:p>
            <a:r>
              <a:rPr lang="en-US" dirty="0"/>
              <a:t>Poor doctor – patient interaction </a:t>
            </a:r>
          </a:p>
          <a:p>
            <a:r>
              <a:rPr lang="en-US" dirty="0"/>
              <a:t>Socio-economic factors</a:t>
            </a:r>
          </a:p>
          <a:p>
            <a:endParaRPr lang="en-US" dirty="0"/>
          </a:p>
          <a:p>
            <a:endParaRPr lang="en-US" dirty="0"/>
          </a:p>
        </p:txBody>
      </p:sp>
    </p:spTree>
    <p:extLst>
      <p:ext uri="{BB962C8B-B14F-4D97-AF65-F5344CB8AC3E}">
        <p14:creationId xmlns:p14="http://schemas.microsoft.com/office/powerpoint/2010/main" val="739449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Language Barrier</a:t>
            </a:r>
          </a:p>
        </p:txBody>
      </p:sp>
      <p:sp>
        <p:nvSpPr>
          <p:cNvPr id="3" name="Content Placeholder 2"/>
          <p:cNvSpPr>
            <a:spLocks noGrp="1"/>
          </p:cNvSpPr>
          <p:nvPr>
            <p:ph idx="1"/>
          </p:nvPr>
        </p:nvSpPr>
        <p:spPr/>
        <p:txBody>
          <a:bodyPr/>
          <a:lstStyle/>
          <a:p>
            <a:r>
              <a:rPr lang="en-US" dirty="0">
                <a:latin typeface="+mj-lt"/>
              </a:rPr>
              <a:t>Language differences in counseling can lead to miscommunications, misdiagnoses, and misinterpretations</a:t>
            </a:r>
            <a:r>
              <a:rPr lang="en-US" dirty="0"/>
              <a:t>, </a:t>
            </a:r>
            <a:r>
              <a:rPr lang="en-US" dirty="0">
                <a:latin typeface="+mj-lt"/>
              </a:rPr>
              <a:t>which can be cause of non-compliance.</a:t>
            </a:r>
          </a:p>
        </p:txBody>
      </p:sp>
    </p:spTree>
    <p:extLst>
      <p:ext uri="{BB962C8B-B14F-4D97-AF65-F5344CB8AC3E}">
        <p14:creationId xmlns:p14="http://schemas.microsoft.com/office/powerpoint/2010/main" val="1823243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 Education level</a:t>
            </a:r>
          </a:p>
        </p:txBody>
      </p:sp>
      <p:sp>
        <p:nvSpPr>
          <p:cNvPr id="3" name="Content Placeholder 2"/>
          <p:cNvSpPr>
            <a:spLocks noGrp="1"/>
          </p:cNvSpPr>
          <p:nvPr>
            <p:ph idx="1"/>
          </p:nvPr>
        </p:nvSpPr>
        <p:spPr/>
        <p:txBody>
          <a:bodyPr/>
          <a:lstStyle/>
          <a:p>
            <a:r>
              <a:rPr lang="en-US" dirty="0"/>
              <a:t>A significant population of Pakistan is illiterate and for those patients written material is meaningless.</a:t>
            </a:r>
          </a:p>
          <a:p>
            <a:r>
              <a:rPr lang="en-US" dirty="0"/>
              <a:t>Identifying such patients and using pictorial labels increases compliance.</a:t>
            </a:r>
          </a:p>
        </p:txBody>
      </p:sp>
    </p:spTree>
    <p:extLst>
      <p:ext uri="{BB962C8B-B14F-4D97-AF65-F5344CB8AC3E}">
        <p14:creationId xmlns:p14="http://schemas.microsoft.com/office/powerpoint/2010/main" val="2159138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Poor medication Knowledge and Adherence</a:t>
            </a:r>
          </a:p>
        </p:txBody>
      </p:sp>
      <p:sp>
        <p:nvSpPr>
          <p:cNvPr id="3" name="Content Placeholder 2"/>
          <p:cNvSpPr>
            <a:spLocks noGrp="1"/>
          </p:cNvSpPr>
          <p:nvPr>
            <p:ph idx="1"/>
          </p:nvPr>
        </p:nvSpPr>
        <p:spPr/>
        <p:txBody>
          <a:bodyPr/>
          <a:lstStyle/>
          <a:p>
            <a:r>
              <a:rPr lang="en-US" dirty="0"/>
              <a:t>Patients do not always understand prescription instructions and may forget considerable portions of what clinicians tell them. It is well recognized that many patients have a poor understanding of the terminology that is often used by doctors in communicating details about their illness, and many patients have little or no understanding of the details of their medication regimen.</a:t>
            </a:r>
          </a:p>
        </p:txBody>
      </p:sp>
    </p:spTree>
    <p:extLst>
      <p:ext uri="{BB962C8B-B14F-4D97-AF65-F5344CB8AC3E}">
        <p14:creationId xmlns:p14="http://schemas.microsoft.com/office/powerpoint/2010/main" val="20325349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7018</TotalTime>
  <Words>612</Words>
  <Application>Microsoft Office PowerPoint</Application>
  <PresentationFormat>On-screen Show (4:3)</PresentationFormat>
  <Paragraphs>86</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Flow</vt:lpstr>
      <vt:lpstr>posology</vt:lpstr>
      <vt:lpstr>PowerPoint Presentation</vt:lpstr>
      <vt:lpstr>Dosage Individualization</vt:lpstr>
      <vt:lpstr>Factors</vt:lpstr>
      <vt:lpstr>Compliance </vt:lpstr>
      <vt:lpstr>         Patient non-adherence to medications can be attributed to following key reasons </vt:lpstr>
      <vt:lpstr>Language Barrier</vt:lpstr>
      <vt:lpstr>Low Education level</vt:lpstr>
      <vt:lpstr>Poor medication Knowledge and Adherence</vt:lpstr>
      <vt:lpstr> Disease</vt:lpstr>
      <vt:lpstr>Therapeutic regimen </vt:lpstr>
      <vt:lpstr>Interaction between patient and healthcare professional </vt:lpstr>
      <vt:lpstr> Socio-economic factors</vt:lpstr>
      <vt:lpstr>Botanicals And Nutritional Supplements</vt:lpstr>
      <vt:lpstr>Botanicals</vt:lpstr>
      <vt:lpstr>Garlic</vt:lpstr>
      <vt:lpstr>Green Tea</vt:lpstr>
      <vt:lpstr>Ginkgo(Ginkgo Biloba)</vt:lpstr>
      <vt:lpstr>St. John’s Wort(Hypericum Perforatum)</vt:lpstr>
      <vt:lpstr>Ephedra</vt:lpstr>
      <vt:lpstr>Nutritional Supplements</vt:lpstr>
      <vt:lpstr>Vitamins</vt:lpstr>
      <vt:lpstr>Minerals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iram</dc:creator>
  <cp:lastModifiedBy>Unknown User</cp:lastModifiedBy>
  <cp:revision>89</cp:revision>
  <dcterms:created xsi:type="dcterms:W3CDTF">2019-11-22T10:33:45Z</dcterms:created>
  <dcterms:modified xsi:type="dcterms:W3CDTF">2020-04-01T14:20:10Z</dcterms:modified>
</cp:coreProperties>
</file>