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8" r:id="rId4"/>
    <p:sldId id="259" r:id="rId5"/>
    <p:sldId id="260" r:id="rId6"/>
    <p:sldId id="261" r:id="rId7"/>
    <p:sldId id="262" r:id="rId8"/>
    <p:sldId id="263" r:id="rId9"/>
    <p:sldId id="264" r:id="rId10"/>
    <p:sldId id="266" r:id="rId11"/>
    <p:sldId id="267" r:id="rId12"/>
    <p:sldId id="265" r:id="rId13"/>
    <p:sldId id="268" r:id="rId14"/>
    <p:sldId id="303"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9" r:id="rId35"/>
    <p:sldId id="288" r:id="rId36"/>
    <p:sldId id="290" r:id="rId37"/>
    <p:sldId id="291" r:id="rId38"/>
    <p:sldId id="292" r:id="rId39"/>
    <p:sldId id="293" r:id="rId40"/>
    <p:sldId id="294" r:id="rId41"/>
    <p:sldId id="295" r:id="rId42"/>
    <p:sldId id="296" r:id="rId43"/>
    <p:sldId id="297" r:id="rId44"/>
    <p:sldId id="298" r:id="rId45"/>
    <p:sldId id="299" r:id="rId46"/>
    <p:sldId id="301" r:id="rId47"/>
    <p:sldId id="302" r:id="rId48"/>
    <p:sldId id="300" r:id="rId4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0" d="100"/>
          <a:sy n="70" d="100"/>
        </p:scale>
        <p:origin x="498"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AB791DE9-B6CD-437B-B0FE-DD351B7FD0DE}" type="datetimeFigureOut">
              <a:rPr lang="en-US" smtClean="0"/>
              <a:t>3/28/2020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6F18E6-D38A-4F73-B554-D5B3D738B1AB}"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309886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B791DE9-B6CD-437B-B0FE-DD351B7FD0DE}" type="datetimeFigureOut">
              <a:rPr lang="en-US" smtClean="0"/>
              <a:t>3/28/2020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6F18E6-D38A-4F73-B554-D5B3D738B1AB}" type="slidenum">
              <a:rPr lang="en-US" smtClean="0"/>
              <a:t>‹#›</a:t>
            </a:fld>
            <a:endParaRPr lang="en-US"/>
          </a:p>
        </p:txBody>
      </p:sp>
    </p:spTree>
    <p:extLst>
      <p:ext uri="{BB962C8B-B14F-4D97-AF65-F5344CB8AC3E}">
        <p14:creationId xmlns:p14="http://schemas.microsoft.com/office/powerpoint/2010/main" val="18000874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2302"/>
            <a:ext cx="2628900" cy="575989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412302"/>
            <a:ext cx="7734300" cy="5759898"/>
          </a:xfrm>
        </p:spPr>
        <p:txBody>
          <a:bodyPr vert="eaVert" lIns="45720" tIns="0" rIns="4572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B791DE9-B6CD-437B-B0FE-DD351B7FD0DE}" type="datetimeFigureOut">
              <a:rPr lang="en-US" smtClean="0"/>
              <a:t>3/28/2020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6F18E6-D38A-4F73-B554-D5B3D738B1AB}" type="slidenum">
              <a:rPr lang="en-US" smtClean="0"/>
              <a:t>‹#›</a:t>
            </a:fld>
            <a:endParaRPr lang="en-US"/>
          </a:p>
        </p:txBody>
      </p:sp>
    </p:spTree>
    <p:extLst>
      <p:ext uri="{BB962C8B-B14F-4D97-AF65-F5344CB8AC3E}">
        <p14:creationId xmlns:p14="http://schemas.microsoft.com/office/powerpoint/2010/main" val="23099910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B791DE9-B6CD-437B-B0FE-DD351B7FD0DE}" type="datetimeFigureOut">
              <a:rPr lang="en-US" smtClean="0"/>
              <a:t>3/28/2020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6F18E6-D38A-4F73-B554-D5B3D738B1AB}" type="slidenum">
              <a:rPr lang="en-US" smtClean="0"/>
              <a:t>‹#›</a:t>
            </a:fld>
            <a:endParaRPr lang="en-US"/>
          </a:p>
        </p:txBody>
      </p:sp>
    </p:spTree>
    <p:extLst>
      <p:ext uri="{BB962C8B-B14F-4D97-AF65-F5344CB8AC3E}">
        <p14:creationId xmlns:p14="http://schemas.microsoft.com/office/powerpoint/2010/main" val="28424907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B791DE9-B6CD-437B-B0FE-DD351B7FD0DE}" type="datetimeFigureOut">
              <a:rPr lang="en-US" smtClean="0"/>
              <a:t>3/28/2020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6F18E6-D38A-4F73-B554-D5B3D738B1AB}"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033909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097278" y="1845734"/>
            <a:ext cx="4937760" cy="402335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AB791DE9-B6CD-437B-B0FE-DD351B7FD0DE}" type="datetimeFigureOut">
              <a:rPr lang="en-US" smtClean="0"/>
              <a:t>3/28/2020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6F18E6-D38A-4F73-B554-D5B3D738B1AB}" type="slidenum">
              <a:rPr lang="en-US" smtClean="0"/>
              <a:t>‹#›</a:t>
            </a:fld>
            <a:endParaRPr lang="en-US"/>
          </a:p>
        </p:txBody>
      </p:sp>
    </p:spTree>
    <p:extLst>
      <p:ext uri="{BB962C8B-B14F-4D97-AF65-F5344CB8AC3E}">
        <p14:creationId xmlns:p14="http://schemas.microsoft.com/office/powerpoint/2010/main" val="30126254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lumMod val="9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lumMod val="9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AB791DE9-B6CD-437B-B0FE-DD351B7FD0DE}" type="datetimeFigureOut">
              <a:rPr lang="en-US" smtClean="0"/>
              <a:t>3/28/2020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86F18E6-D38A-4F73-B554-D5B3D738B1AB}" type="slidenum">
              <a:rPr lang="en-US" smtClean="0"/>
              <a:t>‹#›</a:t>
            </a:fld>
            <a:endParaRPr lang="en-US"/>
          </a:p>
        </p:txBody>
      </p:sp>
    </p:spTree>
    <p:extLst>
      <p:ext uri="{BB962C8B-B14F-4D97-AF65-F5344CB8AC3E}">
        <p14:creationId xmlns:p14="http://schemas.microsoft.com/office/powerpoint/2010/main" val="968164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AB791DE9-B6CD-437B-B0FE-DD351B7FD0DE}" type="datetimeFigureOut">
              <a:rPr lang="en-US" smtClean="0"/>
              <a:t>3/28/2020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86F18E6-D38A-4F73-B554-D5B3D738B1AB}" type="slidenum">
              <a:rPr lang="en-US" smtClean="0"/>
              <a:t>‹#›</a:t>
            </a:fld>
            <a:endParaRPr lang="en-US"/>
          </a:p>
        </p:txBody>
      </p:sp>
    </p:spTree>
    <p:extLst>
      <p:ext uri="{BB962C8B-B14F-4D97-AF65-F5344CB8AC3E}">
        <p14:creationId xmlns:p14="http://schemas.microsoft.com/office/powerpoint/2010/main" val="30726608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AB791DE9-B6CD-437B-B0FE-DD351B7FD0DE}" type="datetimeFigureOut">
              <a:rPr lang="en-US" smtClean="0"/>
              <a:t>3/28/2020</a:t>
            </a:fld>
            <a:endParaRPr lang="en-US"/>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a:p>
        </p:txBody>
      </p:sp>
      <p:sp>
        <p:nvSpPr>
          <p:cNvPr id="9" name="Slide Number Placeholder 8"/>
          <p:cNvSpPr>
            <a:spLocks noGrp="1"/>
          </p:cNvSpPr>
          <p:nvPr>
            <p:ph type="sldNum" sz="quarter" idx="12"/>
          </p:nvPr>
        </p:nvSpPr>
        <p:spPr/>
        <p:txBody>
          <a:bodyPr/>
          <a:lstStyle/>
          <a:p>
            <a:fld id="{686F18E6-D38A-4F73-B554-D5B3D738B1AB}" type="slidenum">
              <a:rPr lang="en-US" smtClean="0"/>
              <a:t>‹#›</a:t>
            </a:fld>
            <a:endParaRPr lang="en-US"/>
          </a:p>
        </p:txBody>
      </p:sp>
    </p:spTree>
    <p:extLst>
      <p:ext uri="{BB962C8B-B14F-4D97-AF65-F5344CB8AC3E}">
        <p14:creationId xmlns:p14="http://schemas.microsoft.com/office/powerpoint/2010/main" val="39934453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4050791" cy="6858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AB791DE9-B6CD-437B-B0FE-DD351B7FD0DE}" type="datetimeFigureOut">
              <a:rPr lang="en-US" smtClean="0"/>
              <a:t>3/28/2020</a:t>
            </a:fld>
            <a:endParaRPr lang="en-US"/>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686F18E6-D38A-4F73-B554-D5B3D738B1AB}" type="slidenum">
              <a:rPr lang="en-US" smtClean="0"/>
              <a:t>‹#›</a:t>
            </a:fld>
            <a:endParaRPr lang="en-US"/>
          </a:p>
        </p:txBody>
      </p:sp>
    </p:spTree>
    <p:extLst>
      <p:ext uri="{BB962C8B-B14F-4D97-AF65-F5344CB8AC3E}">
        <p14:creationId xmlns:p14="http://schemas.microsoft.com/office/powerpoint/2010/main" val="9899313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645" cy="822960"/>
          </a:xfrm>
        </p:spPr>
        <p:txBody>
          <a:bodyPr tIns="0" bIns="0" anchor="b">
            <a:noAutofit/>
          </a:bodyPr>
          <a:lstStyle>
            <a:lvl1pPr>
              <a:defRPr sz="3600" b="0">
                <a:solidFill>
                  <a:schemeClr val="tx1"/>
                </a:solidFill>
              </a:defRPr>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5" y="0"/>
            <a:ext cx="12191985" cy="4915076"/>
          </a:xfrm>
          <a:solidFill>
            <a:schemeClr val="bg1">
              <a:lumMod val="50000"/>
              <a:lumOff val="5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097280" y="5907024"/>
            <a:ext cx="10113264" cy="594360"/>
          </a:xfrm>
        </p:spPr>
        <p:txBody>
          <a:bodyPr lIns="91440" tIns="0" rIns="91440" bIns="0">
            <a:normAutofit/>
          </a:bodyPr>
          <a:lstStyle>
            <a:lvl1pPr marL="0" indent="0">
              <a:spcBef>
                <a:spcPts val="0"/>
              </a:spcBef>
              <a:spcAft>
                <a:spcPts val="600"/>
              </a:spcAft>
              <a:buNone/>
              <a:defRPr sz="15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solidFill>
                  <a:schemeClr val="tx2"/>
                </a:solidFill>
              </a:defRPr>
            </a:lvl1pPr>
          </a:lstStyle>
          <a:p>
            <a:fld id="{AB791DE9-B6CD-437B-B0FE-DD351B7FD0DE}" type="datetimeFigureOut">
              <a:rPr lang="en-US" smtClean="0"/>
              <a:t>3/28/2020</a:t>
            </a:fld>
            <a:endParaRPr lang="en-US"/>
          </a:p>
        </p:txBody>
      </p:sp>
      <p:sp>
        <p:nvSpPr>
          <p:cNvPr id="6" name="Footer Placeholder 5"/>
          <p:cNvSpPr>
            <a:spLocks noGrp="1"/>
          </p:cNvSpPr>
          <p:nvPr>
            <p:ph type="ftr" sz="quarter" idx="11"/>
          </p:nvPr>
        </p:nvSpPr>
        <p:spPr/>
        <p:txBody>
          <a:bodyPr/>
          <a:lstStyle>
            <a:lvl1pPr>
              <a:defRPr>
                <a:solidFill>
                  <a:schemeClr val="tx2"/>
                </a:solidFill>
              </a:defRPr>
            </a:lvl1pPr>
          </a:lstStyle>
          <a:p>
            <a:endParaRPr 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686F18E6-D38A-4F73-B554-D5B3D738B1AB}" type="slidenum">
              <a:rPr lang="en-US" smtClean="0"/>
              <a:t>‹#›</a:t>
            </a:fld>
            <a:endParaRPr lang="en-US"/>
          </a:p>
        </p:txBody>
      </p:sp>
    </p:spTree>
    <p:extLst>
      <p:ext uri="{BB962C8B-B14F-4D97-AF65-F5344CB8AC3E}">
        <p14:creationId xmlns:p14="http://schemas.microsoft.com/office/powerpoint/2010/main" val="33148497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 y="6334316"/>
            <a:ext cx="12192000"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AB791DE9-B6CD-437B-B0FE-DD351B7FD0DE}" type="datetimeFigureOut">
              <a:rPr lang="en-US" smtClean="0"/>
              <a:t>3/28/2020</a:t>
            </a:fld>
            <a:endParaRPr lang="en-US"/>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686F18E6-D38A-4F73-B554-D5B3D738B1AB}" type="slidenum">
              <a:rPr lang="en-US" smtClean="0"/>
              <a:t>‹#›</a:t>
            </a:fld>
            <a:endParaRPr lang="en-US"/>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71124607"/>
      </p:ext>
    </p:extLst>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3"/>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3"/>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3"/>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3"/>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3"/>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3"/>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3"/>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3"/>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3"/>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1" y="0"/>
            <a:ext cx="12192000" cy="4271749"/>
          </a:xfrm>
        </p:spPr>
        <p:txBody>
          <a:bodyPr>
            <a:normAutofit/>
          </a:bodyPr>
          <a:lstStyle/>
          <a:p>
            <a:r>
              <a:rPr lang="en-US" sz="6000" dirty="0" smtClean="0">
                <a:latin typeface="Britannic Bold" panose="020B0903060703020204" pitchFamily="34" charset="0"/>
              </a:rPr>
              <a:t>Clinical </a:t>
            </a:r>
            <a:r>
              <a:rPr lang="en-US" sz="6000" dirty="0" smtClean="0">
                <a:latin typeface="Britannic Bold" panose="020B0903060703020204" pitchFamily="34" charset="0"/>
              </a:rPr>
              <a:t>pharmacokinetic </a:t>
            </a:r>
            <a:r>
              <a:rPr lang="en-US" sz="6000" dirty="0" smtClean="0">
                <a:latin typeface="Britannic Bold" panose="020B0903060703020204" pitchFamily="34" charset="0"/>
              </a:rPr>
              <a:t>&amp;  </a:t>
            </a:r>
            <a:r>
              <a:rPr lang="en-US" sz="6000" dirty="0" smtClean="0">
                <a:latin typeface="Britannic Bold" panose="020B0903060703020204" pitchFamily="34" charset="0"/>
              </a:rPr>
              <a:t>bioavailability</a:t>
            </a:r>
            <a:endParaRPr lang="en-US" sz="6000" dirty="0">
              <a:latin typeface="Britannic Bold" panose="020B0903060703020204" pitchFamily="34" charset="0"/>
            </a:endParaRPr>
          </a:p>
        </p:txBody>
      </p:sp>
      <p:sp>
        <p:nvSpPr>
          <p:cNvPr id="5" name="Subtitle 4"/>
          <p:cNvSpPr>
            <a:spLocks noGrp="1"/>
          </p:cNvSpPr>
          <p:nvPr>
            <p:ph type="subTitle" idx="1"/>
          </p:nvPr>
        </p:nvSpPr>
        <p:spPr/>
        <p:txBody>
          <a:bodyPr/>
          <a:lstStyle/>
          <a:p>
            <a:r>
              <a:rPr lang="en-US" b="1" dirty="0">
                <a:latin typeface="Times New Roman" pitchFamily="18" charset="0"/>
                <a:cs typeface="Times New Roman" pitchFamily="18" charset="0"/>
              </a:rPr>
              <a:t> </a:t>
            </a:r>
            <a:r>
              <a:rPr lang="en-US" dirty="0">
                <a:latin typeface="Times New Roman" pitchFamily="18" charset="0"/>
                <a:cs typeface="Times New Roman" pitchFamily="18" charset="0"/>
              </a:rPr>
              <a:t>Presented to: Dr. Qaiser Jabeen</a:t>
            </a:r>
          </a:p>
          <a:p>
            <a:r>
              <a:rPr lang="en-US" dirty="0">
                <a:latin typeface="Times New Roman" pitchFamily="18" charset="0"/>
                <a:cs typeface="Times New Roman" pitchFamily="18" charset="0"/>
              </a:rPr>
              <a:t>                     </a:t>
            </a:r>
            <a:r>
              <a:rPr lang="en-US" dirty="0" smtClean="0">
                <a:latin typeface="Times New Roman" pitchFamily="18" charset="0"/>
                <a:cs typeface="Times New Roman" pitchFamily="18" charset="0"/>
              </a:rPr>
              <a:t>                     Presented </a:t>
            </a:r>
            <a:r>
              <a:rPr lang="en-US" dirty="0">
                <a:latin typeface="Times New Roman" pitchFamily="18" charset="0"/>
                <a:cs typeface="Times New Roman" pitchFamily="18" charset="0"/>
              </a:rPr>
              <a:t>by:  </a:t>
            </a:r>
            <a:r>
              <a:rPr lang="en-US" dirty="0" smtClean="0">
                <a:latin typeface="Times New Roman" pitchFamily="18" charset="0"/>
                <a:cs typeface="Times New Roman" pitchFamily="18" charset="0"/>
              </a:rPr>
              <a:t>Sidra Batool</a:t>
            </a:r>
            <a:endParaRPr lang="en-US" dirty="0"/>
          </a:p>
        </p:txBody>
      </p:sp>
      <p:pic>
        <p:nvPicPr>
          <p:cNvPr id="2" name="Picture 1"/>
          <p:cNvPicPr>
            <a:picLocks noChangeAspect="1"/>
          </p:cNvPicPr>
          <p:nvPr/>
        </p:nvPicPr>
        <p:blipFill>
          <a:blip r:embed="rId2"/>
          <a:stretch>
            <a:fillRect/>
          </a:stretch>
        </p:blipFill>
        <p:spPr>
          <a:xfrm>
            <a:off x="9175845" y="177421"/>
            <a:ext cx="3016155" cy="4094328"/>
          </a:xfrm>
          <a:prstGeom prst="rect">
            <a:avLst/>
          </a:prstGeom>
        </p:spPr>
      </p:pic>
    </p:spTree>
    <p:extLst>
      <p:ext uri="{BB962C8B-B14F-4D97-AF65-F5344CB8AC3E}">
        <p14:creationId xmlns:p14="http://schemas.microsoft.com/office/powerpoint/2010/main" val="368037691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latin typeface="Times New Roman" pitchFamily="18" charset="0"/>
                <a:cs typeface="Times New Roman" pitchFamily="18" charset="0"/>
              </a:rPr>
              <a:t>Application to therapeutic drug monitoring </a:t>
            </a:r>
            <a:br>
              <a:rPr lang="en-US" b="1" dirty="0">
                <a:latin typeface="Times New Roman" pitchFamily="18" charset="0"/>
                <a:cs typeface="Times New Roman" pitchFamily="18" charset="0"/>
              </a:rPr>
            </a:br>
            <a:endParaRPr lang="en-US" dirty="0"/>
          </a:p>
        </p:txBody>
      </p:sp>
      <p:sp>
        <p:nvSpPr>
          <p:cNvPr id="3" name="Content Placeholder 2"/>
          <p:cNvSpPr>
            <a:spLocks noGrp="1"/>
          </p:cNvSpPr>
          <p:nvPr>
            <p:ph idx="1"/>
          </p:nvPr>
        </p:nvSpPr>
        <p:spPr>
          <a:xfrm>
            <a:off x="1097280" y="1845734"/>
            <a:ext cx="10058400" cy="4527770"/>
          </a:xfrm>
        </p:spPr>
        <p:txBody>
          <a:bodyPr>
            <a:normAutofit fontScale="92500"/>
          </a:bodyPr>
          <a:lstStyle/>
          <a:p>
            <a:pPr>
              <a:buFont typeface="Courier New" panose="02070309020205020404" pitchFamily="49" charset="0"/>
              <a:buChar char="o"/>
            </a:pPr>
            <a:r>
              <a:rPr lang="en-US" sz="3200" dirty="0">
                <a:latin typeface="Times New Roman" pitchFamily="18" charset="0"/>
                <a:cs typeface="Times New Roman" pitchFamily="18" charset="0"/>
              </a:rPr>
              <a:t>Clinical pharmacokinetics is usually associated with therapeutic drug monitoring (TDM), and its subsequent utilization. </a:t>
            </a:r>
          </a:p>
          <a:p>
            <a:pPr>
              <a:buFont typeface="Courier New" panose="02070309020205020404" pitchFamily="49" charset="0"/>
              <a:buChar char="o"/>
            </a:pPr>
            <a:r>
              <a:rPr lang="en-US" sz="3200" dirty="0">
                <a:latin typeface="Times New Roman" pitchFamily="18" charset="0"/>
                <a:cs typeface="Times New Roman" pitchFamily="18" charset="0"/>
              </a:rPr>
              <a:t>When TDM is used appropriately, it has been demonstrated that patients suffer fewer side effects than those who are not monitored.</a:t>
            </a:r>
          </a:p>
          <a:p>
            <a:pPr>
              <a:buFont typeface="Courier New" panose="02070309020205020404" pitchFamily="49" charset="0"/>
              <a:buChar char="o"/>
            </a:pPr>
            <a:r>
              <a:rPr lang="en-US" sz="3200" dirty="0">
                <a:latin typeface="Times New Roman" pitchFamily="18" charset="0"/>
                <a:cs typeface="Times New Roman" pitchFamily="18" charset="0"/>
              </a:rPr>
              <a:t>A study with aminoglycosides  demonstrated shorter hospital stays for patients where TDM was used. </a:t>
            </a:r>
          </a:p>
          <a:p>
            <a:pPr>
              <a:buFont typeface="Courier New" panose="02070309020205020404" pitchFamily="49" charset="0"/>
              <a:buChar char="o"/>
            </a:pPr>
            <a:r>
              <a:rPr lang="en-US" sz="3200" dirty="0">
                <a:latin typeface="Times New Roman" pitchFamily="18" charset="0"/>
                <a:cs typeface="Times New Roman" pitchFamily="18" charset="0"/>
              </a:rPr>
              <a:t>A study on the use of anticonvulsants  showed better epilepsy control in those patients where TDM was used.</a:t>
            </a:r>
          </a:p>
          <a:p>
            <a:endParaRPr lang="en-US" dirty="0"/>
          </a:p>
        </p:txBody>
      </p:sp>
    </p:spTree>
    <p:extLst>
      <p:ext uri="{BB962C8B-B14F-4D97-AF65-F5344CB8AC3E}">
        <p14:creationId xmlns:p14="http://schemas.microsoft.com/office/powerpoint/2010/main" val="99021141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27296"/>
            <a:ext cx="12191999" cy="6346209"/>
          </a:xfrm>
          <a:prstGeom prst="rect">
            <a:avLst/>
          </a:prstGeom>
        </p:spPr>
      </p:pic>
    </p:spTree>
    <p:extLst>
      <p:ext uri="{BB962C8B-B14F-4D97-AF65-F5344CB8AC3E}">
        <p14:creationId xmlns:p14="http://schemas.microsoft.com/office/powerpoint/2010/main" val="228570482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    </a:t>
            </a:r>
            <a:r>
              <a:rPr lang="en-US" sz="5400" b="1" dirty="0" smtClean="0">
                <a:solidFill>
                  <a:schemeClr val="accent1">
                    <a:lumMod val="50000"/>
                  </a:schemeClr>
                </a:solidFill>
                <a:latin typeface="Times New Roman" panose="02020603050405020304" pitchFamily="18" charset="0"/>
                <a:cs typeface="Times New Roman" panose="02020603050405020304" pitchFamily="18" charset="0"/>
              </a:rPr>
              <a:t>Bioavailability</a:t>
            </a:r>
            <a:endParaRPr lang="en-US" sz="5400" b="1" dirty="0">
              <a:solidFill>
                <a:schemeClr val="accent1">
                  <a:lumMod val="50000"/>
                </a:schemeClr>
              </a:solidFill>
            </a:endParaRPr>
          </a:p>
        </p:txBody>
      </p:sp>
      <p:sp>
        <p:nvSpPr>
          <p:cNvPr id="3" name="Content Placeholder 2"/>
          <p:cNvSpPr>
            <a:spLocks noGrp="1"/>
          </p:cNvSpPr>
          <p:nvPr>
            <p:ph idx="1"/>
          </p:nvPr>
        </p:nvSpPr>
        <p:spPr/>
        <p:txBody>
          <a:bodyPr>
            <a:normAutofit lnSpcReduction="10000"/>
          </a:bodyPr>
          <a:lstStyle/>
          <a:p>
            <a:pPr algn="just">
              <a:buFont typeface="Courier New" panose="02070309020205020404" pitchFamily="49" charset="0"/>
              <a:buChar char="o"/>
            </a:pPr>
            <a:r>
              <a:rPr lang="en-US" sz="3200" dirty="0">
                <a:latin typeface="Times New Roman" pitchFamily="18" charset="0"/>
                <a:cs typeface="Times New Roman" pitchFamily="18" charset="0"/>
              </a:rPr>
              <a:t>The rate and extent to which the active drug ingredient or therapeutic moiety is absorbed from the drug product and becomes available at the site of drug action</a:t>
            </a:r>
            <a:r>
              <a:rPr lang="en-US" sz="3200" dirty="0" smtClean="0">
                <a:latin typeface="Times New Roman" pitchFamily="18" charset="0"/>
                <a:cs typeface="Times New Roman" pitchFamily="18" charset="0"/>
              </a:rPr>
              <a:t>.</a:t>
            </a:r>
          </a:p>
          <a:p>
            <a:pPr algn="just">
              <a:buFont typeface="Courier New" panose="02070309020205020404" pitchFamily="49" charset="0"/>
              <a:buChar char="o"/>
            </a:pPr>
            <a:r>
              <a:rPr lang="en-US" sz="3200" dirty="0">
                <a:latin typeface="Times New Roman" pitchFamily="18" charset="0"/>
                <a:cs typeface="Times New Roman" pitchFamily="18" charset="0"/>
              </a:rPr>
              <a:t>Bioavailability is expressed as the fraction of administered drug that gains access to the systemic circulation in a chemically unchanged form. </a:t>
            </a:r>
          </a:p>
          <a:p>
            <a:pPr algn="just">
              <a:buFont typeface="Courier New" panose="02070309020205020404" pitchFamily="49" charset="0"/>
              <a:buChar char="o"/>
            </a:pPr>
            <a:r>
              <a:rPr lang="en-US" sz="3200" u="sng" dirty="0" smtClean="0">
                <a:latin typeface="Times New Roman" pitchFamily="18" charset="0"/>
                <a:cs typeface="Times New Roman" pitchFamily="18" charset="0"/>
              </a:rPr>
              <a:t>For </a:t>
            </a:r>
            <a:r>
              <a:rPr lang="en-US" sz="3200" u="sng" dirty="0">
                <a:latin typeface="Times New Roman" pitchFamily="18" charset="0"/>
                <a:cs typeface="Times New Roman" pitchFamily="18" charset="0"/>
              </a:rPr>
              <a:t>example</a:t>
            </a:r>
            <a:r>
              <a:rPr lang="en-US" sz="3200" dirty="0">
                <a:latin typeface="Times New Roman" pitchFamily="18" charset="0"/>
                <a:cs typeface="Times New Roman" pitchFamily="18" charset="0"/>
              </a:rPr>
              <a:t>, if 100 mg of a drug are administered orally and 70 mg of this drug are absorbed unchanged, the bioavailability is 0.7 or seventy percent.</a:t>
            </a:r>
          </a:p>
          <a:p>
            <a:pPr>
              <a:buFont typeface="Courier New" panose="02070309020205020404" pitchFamily="49" charset="0"/>
              <a:buChar char="o"/>
            </a:pPr>
            <a:endParaRPr lang="en-US" sz="3200" dirty="0" smtClean="0">
              <a:latin typeface="Times New Roman" pitchFamily="18" charset="0"/>
              <a:cs typeface="Times New Roman" pitchFamily="18" charset="0"/>
            </a:endParaRPr>
          </a:p>
          <a:p>
            <a:endParaRPr lang="en-US" sz="3200" dirty="0">
              <a:latin typeface="Times New Roman" pitchFamily="18" charset="0"/>
              <a:cs typeface="Times New Roman" pitchFamily="18" charset="0"/>
            </a:endParaRPr>
          </a:p>
          <a:p>
            <a:endParaRPr lang="en-US" dirty="0"/>
          </a:p>
        </p:txBody>
      </p:sp>
    </p:spTree>
    <p:extLst>
      <p:ext uri="{BB962C8B-B14F-4D97-AF65-F5344CB8AC3E}">
        <p14:creationId xmlns:p14="http://schemas.microsoft.com/office/powerpoint/2010/main" val="255592367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297"/>
            <a:ext cx="12191999" cy="6858594"/>
          </a:xfrm>
          <a:prstGeom prst="rect">
            <a:avLst/>
          </a:prstGeom>
        </p:spPr>
      </p:pic>
    </p:spTree>
    <p:extLst>
      <p:ext uri="{BB962C8B-B14F-4D97-AF65-F5344CB8AC3E}">
        <p14:creationId xmlns:p14="http://schemas.microsoft.com/office/powerpoint/2010/main" val="405149104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4011202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000" b="1" dirty="0">
                <a:latin typeface="Times New Roman" panose="02020603050405020304" pitchFamily="18" charset="0"/>
                <a:cs typeface="Times New Roman" panose="02020603050405020304" pitchFamily="18" charset="0"/>
              </a:rPr>
              <a:t>OBJECTIVE</a:t>
            </a:r>
          </a:p>
        </p:txBody>
      </p:sp>
      <p:sp>
        <p:nvSpPr>
          <p:cNvPr id="3" name="Content Placeholder 2"/>
          <p:cNvSpPr>
            <a:spLocks noGrp="1"/>
          </p:cNvSpPr>
          <p:nvPr>
            <p:ph idx="1"/>
          </p:nvPr>
        </p:nvSpPr>
        <p:spPr/>
        <p:txBody>
          <a:bodyPr>
            <a:normAutofit/>
          </a:bodyPr>
          <a:lstStyle/>
          <a:p>
            <a:pPr algn="just">
              <a:buFont typeface="Wingdings" panose="05000000000000000000" pitchFamily="2" charset="2"/>
              <a:buChar char="§"/>
            </a:pPr>
            <a:r>
              <a:rPr lang="en-US" sz="2400" dirty="0">
                <a:latin typeface="Times New Roman" panose="02020603050405020304" pitchFamily="18" charset="0"/>
                <a:cs typeface="Times New Roman" panose="02020603050405020304" pitchFamily="18" charset="0"/>
              </a:rPr>
              <a:t> </a:t>
            </a:r>
            <a:r>
              <a:rPr lang="en-US" sz="2800" dirty="0">
                <a:latin typeface="Times New Roman" panose="02020603050405020304" pitchFamily="18" charset="0"/>
                <a:cs typeface="Times New Roman" panose="02020603050405020304" pitchFamily="18" charset="0"/>
              </a:rPr>
              <a:t>In R&amp;D of suitable dosage form. </a:t>
            </a:r>
            <a:endParaRPr lang="en-US" sz="2800" dirty="0" smtClean="0">
              <a:latin typeface="Times New Roman" panose="02020603050405020304" pitchFamily="18" charset="0"/>
              <a:cs typeface="Times New Roman" panose="02020603050405020304" pitchFamily="18" charset="0"/>
            </a:endParaRPr>
          </a:p>
          <a:p>
            <a:pPr algn="just">
              <a:buFont typeface="Wingdings" panose="05000000000000000000" pitchFamily="2" charset="2"/>
              <a:buChar char="§"/>
            </a:pPr>
            <a:r>
              <a:rPr lang="en-US" sz="2800" dirty="0" smtClean="0">
                <a:latin typeface="Times New Roman" panose="02020603050405020304" pitchFamily="18" charset="0"/>
                <a:cs typeface="Times New Roman" panose="02020603050405020304" pitchFamily="18" charset="0"/>
              </a:rPr>
              <a:t> </a:t>
            </a:r>
            <a:r>
              <a:rPr lang="en-US" sz="2800" dirty="0">
                <a:latin typeface="Times New Roman" panose="02020603050405020304" pitchFamily="18" charset="0"/>
                <a:cs typeface="Times New Roman" panose="02020603050405020304" pitchFamily="18" charset="0"/>
              </a:rPr>
              <a:t>Determination of influence of excipient, patient related factors and drug interaction on the efficiency of absorption. </a:t>
            </a:r>
            <a:endParaRPr lang="en-US" sz="2800" dirty="0" smtClean="0">
              <a:latin typeface="Times New Roman" panose="02020603050405020304" pitchFamily="18" charset="0"/>
              <a:cs typeface="Times New Roman" panose="02020603050405020304" pitchFamily="18" charset="0"/>
            </a:endParaRPr>
          </a:p>
          <a:p>
            <a:pPr algn="just">
              <a:buFont typeface="Wingdings" panose="05000000000000000000" pitchFamily="2" charset="2"/>
              <a:buChar char="§"/>
            </a:pPr>
            <a:r>
              <a:rPr lang="en-US" sz="2800" dirty="0" smtClean="0">
                <a:latin typeface="Times New Roman" panose="02020603050405020304" pitchFamily="18" charset="0"/>
                <a:cs typeface="Times New Roman" panose="02020603050405020304" pitchFamily="18" charset="0"/>
              </a:rPr>
              <a:t> </a:t>
            </a:r>
            <a:r>
              <a:rPr lang="en-US" sz="2800" dirty="0">
                <a:latin typeface="Times New Roman" panose="02020603050405020304" pitchFamily="18" charset="0"/>
                <a:cs typeface="Times New Roman" panose="02020603050405020304" pitchFamily="18" charset="0"/>
              </a:rPr>
              <a:t>Development of new formulation of existing drug. </a:t>
            </a:r>
            <a:endParaRPr lang="en-US" sz="2800" dirty="0" smtClean="0">
              <a:latin typeface="Times New Roman" panose="02020603050405020304" pitchFamily="18" charset="0"/>
              <a:cs typeface="Times New Roman" panose="02020603050405020304" pitchFamily="18" charset="0"/>
            </a:endParaRPr>
          </a:p>
          <a:p>
            <a:pPr algn="just">
              <a:buFont typeface="Wingdings" panose="05000000000000000000" pitchFamily="2" charset="2"/>
              <a:buChar char="§"/>
            </a:pPr>
            <a:r>
              <a:rPr lang="en-US" sz="2800" dirty="0" smtClean="0">
                <a:latin typeface="Times New Roman" panose="02020603050405020304" pitchFamily="18" charset="0"/>
                <a:cs typeface="Times New Roman" panose="02020603050405020304" pitchFamily="18" charset="0"/>
              </a:rPr>
              <a:t> </a:t>
            </a:r>
            <a:r>
              <a:rPr lang="en-US" sz="2800" dirty="0">
                <a:latin typeface="Times New Roman" panose="02020603050405020304" pitchFamily="18" charset="0"/>
                <a:cs typeface="Times New Roman" panose="02020603050405020304" pitchFamily="18" charset="0"/>
              </a:rPr>
              <a:t>QC of dosage form. </a:t>
            </a:r>
            <a:endParaRPr lang="en-US" sz="2800" dirty="0" smtClean="0">
              <a:latin typeface="Times New Roman" panose="02020603050405020304" pitchFamily="18" charset="0"/>
              <a:cs typeface="Times New Roman" panose="02020603050405020304" pitchFamily="18" charset="0"/>
            </a:endParaRPr>
          </a:p>
          <a:p>
            <a:pPr algn="just">
              <a:buFont typeface="Wingdings" panose="05000000000000000000" pitchFamily="2" charset="2"/>
              <a:buChar char="§"/>
            </a:pPr>
            <a:r>
              <a:rPr lang="en-US" sz="2800" dirty="0" smtClean="0">
                <a:latin typeface="Times New Roman" panose="02020603050405020304" pitchFamily="18" charset="0"/>
                <a:cs typeface="Times New Roman" panose="02020603050405020304" pitchFamily="18" charset="0"/>
              </a:rPr>
              <a:t> </a:t>
            </a:r>
            <a:r>
              <a:rPr lang="en-US" sz="2800" dirty="0">
                <a:latin typeface="Times New Roman" panose="02020603050405020304" pitchFamily="18" charset="0"/>
                <a:cs typeface="Times New Roman" panose="02020603050405020304" pitchFamily="18" charset="0"/>
              </a:rPr>
              <a:t>Comparison of BA of a drug substance from different dosage forms or from the same dosage form produce by different manufacture.</a:t>
            </a:r>
          </a:p>
        </p:txBody>
      </p:sp>
    </p:spTree>
    <p:extLst>
      <p:ext uri="{BB962C8B-B14F-4D97-AF65-F5344CB8AC3E}">
        <p14:creationId xmlns:p14="http://schemas.microsoft.com/office/powerpoint/2010/main" val="337105563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5400" dirty="0" smtClean="0">
                <a:solidFill>
                  <a:schemeClr val="accent2">
                    <a:lumMod val="50000"/>
                  </a:schemeClr>
                </a:solidFill>
                <a:latin typeface="Times New Roman" panose="02020603050405020304" pitchFamily="18" charset="0"/>
                <a:cs typeface="Times New Roman" panose="02020603050405020304" pitchFamily="18" charset="0"/>
              </a:rPr>
              <a:t>Types</a:t>
            </a:r>
            <a:endParaRPr lang="en-US" sz="5400" dirty="0">
              <a:solidFill>
                <a:schemeClr val="accent2">
                  <a:lumMod val="50000"/>
                </a:schemeClr>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097280" y="1845733"/>
            <a:ext cx="10058400" cy="4486827"/>
          </a:xfrm>
        </p:spPr>
        <p:txBody>
          <a:bodyPr>
            <a:normAutofit/>
          </a:bodyPr>
          <a:lstStyle/>
          <a:p>
            <a:pPr>
              <a:buFont typeface="Wingdings" panose="05000000000000000000" pitchFamily="2" charset="2"/>
              <a:buChar char="v"/>
            </a:pPr>
            <a:r>
              <a:rPr lang="en-US" sz="3600" b="1" u="sng" dirty="0" smtClean="0">
                <a:solidFill>
                  <a:schemeClr val="accent4">
                    <a:lumMod val="75000"/>
                  </a:schemeClr>
                </a:solidFill>
                <a:latin typeface="Times New Roman" panose="02020603050405020304" pitchFamily="18" charset="0"/>
                <a:cs typeface="Times New Roman" panose="02020603050405020304" pitchFamily="18" charset="0"/>
              </a:rPr>
              <a:t>Absolute </a:t>
            </a:r>
            <a:r>
              <a:rPr lang="en-US" sz="3600" b="1" u="sng" dirty="0">
                <a:solidFill>
                  <a:schemeClr val="accent4">
                    <a:lumMod val="75000"/>
                  </a:schemeClr>
                </a:solidFill>
                <a:latin typeface="Times New Roman" panose="02020603050405020304" pitchFamily="18" charset="0"/>
                <a:cs typeface="Times New Roman" panose="02020603050405020304" pitchFamily="18" charset="0"/>
              </a:rPr>
              <a:t>bioavailability (F</a:t>
            </a:r>
            <a:r>
              <a:rPr lang="en-US" sz="3600" b="1" u="sng" dirty="0" smtClean="0">
                <a:solidFill>
                  <a:schemeClr val="accent4">
                    <a:lumMod val="75000"/>
                  </a:schemeClr>
                </a:solidFill>
                <a:latin typeface="Times New Roman" panose="02020603050405020304" pitchFamily="18" charset="0"/>
                <a:cs typeface="Times New Roman" panose="02020603050405020304" pitchFamily="18" charset="0"/>
              </a:rPr>
              <a:t>):</a:t>
            </a:r>
          </a:p>
          <a:p>
            <a:pPr marL="0" indent="0">
              <a:buNone/>
            </a:pPr>
            <a:r>
              <a:rPr lang="en-US" sz="3600" b="1" dirty="0">
                <a:latin typeface="Times New Roman" panose="02020603050405020304" pitchFamily="18" charset="0"/>
                <a:cs typeface="Times New Roman" panose="02020603050405020304" pitchFamily="18" charset="0"/>
              </a:rPr>
              <a:t>   </a:t>
            </a:r>
            <a:r>
              <a:rPr lang="en-US" sz="2800" dirty="0">
                <a:latin typeface="Times New Roman" panose="02020603050405020304" pitchFamily="18" charset="0"/>
                <a:cs typeface="Times New Roman" panose="02020603050405020304" pitchFamily="18" charset="0"/>
              </a:rPr>
              <a:t>When the systemic BA of a drug administer orally is determine to its </a:t>
            </a:r>
            <a:r>
              <a:rPr lang="en-US" sz="2800" dirty="0" err="1">
                <a:latin typeface="Times New Roman" panose="02020603050405020304" pitchFamily="18" charset="0"/>
                <a:cs typeface="Times New Roman" panose="02020603050405020304" pitchFamily="18" charset="0"/>
              </a:rPr>
              <a:t>i.v</a:t>
            </a:r>
            <a:r>
              <a:rPr lang="en-US" sz="2800" dirty="0">
                <a:latin typeface="Times New Roman" panose="02020603050405020304" pitchFamily="18" charset="0"/>
                <a:cs typeface="Times New Roman" panose="02020603050405020304" pitchFamily="18" charset="0"/>
              </a:rPr>
              <a:t> administration, it is called as absolute BA. </a:t>
            </a:r>
          </a:p>
          <a:p>
            <a:pPr>
              <a:buFont typeface="Courier New" panose="02070309020205020404" pitchFamily="49" charset="0"/>
              <a:buChar char="o"/>
            </a:pPr>
            <a:r>
              <a:rPr lang="en-US" sz="2800" b="1" u="sng" dirty="0" smtClean="0">
                <a:solidFill>
                  <a:schemeClr val="accent1">
                    <a:lumMod val="50000"/>
                  </a:schemeClr>
                </a:solidFill>
                <a:latin typeface="Times New Roman" panose="02020603050405020304" pitchFamily="18" charset="0"/>
                <a:cs typeface="Times New Roman" panose="02020603050405020304" pitchFamily="18" charset="0"/>
              </a:rPr>
              <a:t>Importance:</a:t>
            </a:r>
          </a:p>
          <a:p>
            <a:pPr marL="0" indent="0">
              <a:buNone/>
            </a:pPr>
            <a:r>
              <a:rPr lang="en-US" sz="2800" dirty="0" smtClean="0">
                <a:latin typeface="Times New Roman" panose="02020603050405020304" pitchFamily="18" charset="0"/>
                <a:cs typeface="Times New Roman" panose="02020603050405020304" pitchFamily="18" charset="0"/>
              </a:rPr>
              <a:t>   To </a:t>
            </a:r>
            <a:r>
              <a:rPr lang="en-US" sz="2800" dirty="0">
                <a:latin typeface="Times New Roman" panose="02020603050405020304" pitchFamily="18" charset="0"/>
                <a:cs typeface="Times New Roman" panose="02020603050405020304" pitchFamily="18" charset="0"/>
              </a:rPr>
              <a:t>characterize drug’s inherent absorption properties from the </a:t>
            </a:r>
            <a:r>
              <a:rPr lang="en-US" sz="2800" dirty="0" err="1">
                <a:latin typeface="Times New Roman" panose="02020603050405020304" pitchFamily="18" charset="0"/>
                <a:cs typeface="Times New Roman" panose="02020603050405020304" pitchFamily="18" charset="0"/>
              </a:rPr>
              <a:t>i.v</a:t>
            </a:r>
            <a:r>
              <a:rPr lang="en-US" sz="2800" dirty="0">
                <a:latin typeface="Times New Roman" panose="02020603050405020304" pitchFamily="18" charset="0"/>
                <a:cs typeface="Times New Roman" panose="02020603050405020304" pitchFamily="18" charset="0"/>
              </a:rPr>
              <a:t> site</a:t>
            </a:r>
            <a:r>
              <a:rPr lang="en-US" sz="2800" dirty="0" smtClean="0">
                <a:latin typeface="Times New Roman" panose="02020603050405020304" pitchFamily="18" charset="0"/>
                <a:cs typeface="Times New Roman" panose="02020603050405020304" pitchFamily="18" charset="0"/>
              </a:rPr>
              <a:t>.</a:t>
            </a:r>
          </a:p>
          <a:p>
            <a:pPr>
              <a:buFont typeface="Courier New" panose="02070309020205020404" pitchFamily="49" charset="0"/>
              <a:buChar char="o"/>
            </a:pPr>
            <a:r>
              <a:rPr lang="en-US" sz="2800" dirty="0">
                <a:latin typeface="Times New Roman" panose="02020603050405020304" pitchFamily="18" charset="0"/>
                <a:cs typeface="Times New Roman" panose="02020603050405020304" pitchFamily="18" charset="0"/>
              </a:rPr>
              <a:t> </a:t>
            </a:r>
            <a:r>
              <a:rPr lang="en-US" sz="2800" dirty="0" smtClean="0">
                <a:latin typeface="Times New Roman" panose="02020603050405020304" pitchFamily="18" charset="0"/>
                <a:cs typeface="Times New Roman" panose="02020603050405020304" pitchFamily="18" charset="0"/>
              </a:rPr>
              <a:t> </a:t>
            </a:r>
            <a:r>
              <a:rPr lang="en-US" sz="2800" b="1" dirty="0" smtClean="0">
                <a:solidFill>
                  <a:schemeClr val="bg1"/>
                </a:solidFill>
                <a:latin typeface="Times New Roman" panose="02020603050405020304" pitchFamily="18" charset="0"/>
                <a:cs typeface="Times New Roman" panose="02020603050405020304" pitchFamily="18" charset="0"/>
              </a:rPr>
              <a:t>Absolute </a:t>
            </a:r>
            <a:r>
              <a:rPr lang="en-US" sz="2800" b="1" dirty="0">
                <a:solidFill>
                  <a:schemeClr val="bg1"/>
                </a:solidFill>
                <a:latin typeface="Times New Roman" panose="02020603050405020304" pitchFamily="18" charset="0"/>
                <a:cs typeface="Times New Roman" panose="02020603050405020304" pitchFamily="18" charset="0"/>
              </a:rPr>
              <a:t>bioavailability  </a:t>
            </a:r>
            <a:r>
              <a:rPr lang="en-US" sz="2800" dirty="0">
                <a:solidFill>
                  <a:schemeClr val="bg1"/>
                </a:solidFill>
                <a:latin typeface="Times New Roman" panose="02020603050405020304" pitchFamily="18" charset="0"/>
                <a:cs typeface="Times New Roman" panose="02020603050405020304" pitchFamily="18" charset="0"/>
              </a:rPr>
              <a:t>= AUC(oral)/AUC(IV)</a:t>
            </a:r>
          </a:p>
          <a:p>
            <a:pPr marL="0" indent="0">
              <a:buNone/>
            </a:pP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1442427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1097280" y="1845733"/>
            <a:ext cx="10058400" cy="4473179"/>
          </a:xfrm>
        </p:spPr>
        <p:txBody>
          <a:bodyPr/>
          <a:lstStyle/>
          <a:p>
            <a:pPr>
              <a:buFont typeface="Wingdings" panose="05000000000000000000" pitchFamily="2" charset="2"/>
              <a:buChar char="v"/>
            </a:pPr>
            <a:r>
              <a:rPr lang="en-US" sz="3600" b="1" u="sng" dirty="0" smtClean="0">
                <a:solidFill>
                  <a:schemeClr val="accent4">
                    <a:lumMod val="75000"/>
                  </a:schemeClr>
                </a:solidFill>
                <a:latin typeface="Times New Roman" panose="02020603050405020304" pitchFamily="18" charset="0"/>
                <a:cs typeface="Times New Roman" panose="02020603050405020304" pitchFamily="18" charset="0"/>
              </a:rPr>
              <a:t>Relative </a:t>
            </a:r>
            <a:r>
              <a:rPr lang="en-US" sz="3600" b="1" u="sng" dirty="0">
                <a:solidFill>
                  <a:schemeClr val="accent4">
                    <a:lumMod val="75000"/>
                  </a:schemeClr>
                </a:solidFill>
                <a:latin typeface="Times New Roman" panose="02020603050405020304" pitchFamily="18" charset="0"/>
                <a:cs typeface="Times New Roman" panose="02020603050405020304" pitchFamily="18" charset="0"/>
              </a:rPr>
              <a:t>bioavailability (</a:t>
            </a:r>
            <a:r>
              <a:rPr lang="en-US" sz="3600" b="1" u="sng" dirty="0" err="1">
                <a:solidFill>
                  <a:schemeClr val="accent4">
                    <a:lumMod val="75000"/>
                  </a:schemeClr>
                </a:solidFill>
                <a:latin typeface="Times New Roman" panose="02020603050405020304" pitchFamily="18" charset="0"/>
                <a:cs typeface="Times New Roman" panose="02020603050405020304" pitchFamily="18" charset="0"/>
              </a:rPr>
              <a:t>Fr</a:t>
            </a:r>
            <a:r>
              <a:rPr lang="en-US" sz="3600" b="1" u="sng" dirty="0" smtClean="0">
                <a:solidFill>
                  <a:schemeClr val="accent4">
                    <a:lumMod val="75000"/>
                  </a:schemeClr>
                </a:solidFill>
                <a:latin typeface="Times New Roman" panose="02020603050405020304" pitchFamily="18" charset="0"/>
                <a:cs typeface="Times New Roman" panose="02020603050405020304" pitchFamily="18" charset="0"/>
              </a:rPr>
              <a:t>):</a:t>
            </a:r>
          </a:p>
          <a:p>
            <a:r>
              <a:rPr lang="en-US" sz="3200" dirty="0" smtClean="0">
                <a:latin typeface="Times New Roman" panose="02020603050405020304" pitchFamily="18" charset="0"/>
                <a:cs typeface="Times New Roman" panose="02020603050405020304" pitchFamily="18" charset="0"/>
              </a:rPr>
              <a:t>  When </a:t>
            </a:r>
            <a:r>
              <a:rPr lang="en-US" sz="3200" dirty="0">
                <a:latin typeface="Times New Roman" panose="02020603050405020304" pitchFamily="18" charset="0"/>
                <a:cs typeface="Times New Roman" panose="02020603050405020304" pitchFamily="18" charset="0"/>
              </a:rPr>
              <a:t>the systemic availability of a drug after oral administration is compare with that of an oral standard of the same drug it is refer to as comparative or relative bioavailability. </a:t>
            </a:r>
            <a:endParaRPr lang="en-US" sz="3200" dirty="0" smtClean="0">
              <a:latin typeface="Times New Roman" panose="02020603050405020304" pitchFamily="18" charset="0"/>
              <a:cs typeface="Times New Roman" panose="02020603050405020304" pitchFamily="18" charset="0"/>
            </a:endParaRPr>
          </a:p>
          <a:p>
            <a:pPr>
              <a:buFont typeface="Courier New" panose="02070309020205020404" pitchFamily="49" charset="0"/>
              <a:buChar char="o"/>
            </a:pPr>
            <a:r>
              <a:rPr lang="en-US" sz="2800" u="sng" dirty="0" smtClean="0">
                <a:solidFill>
                  <a:schemeClr val="accent1">
                    <a:lumMod val="50000"/>
                  </a:schemeClr>
                </a:solidFill>
                <a:latin typeface="Times New Roman" panose="02020603050405020304" pitchFamily="18" charset="0"/>
                <a:cs typeface="Times New Roman" panose="02020603050405020304" pitchFamily="18" charset="0"/>
              </a:rPr>
              <a:t>Importance:</a:t>
            </a:r>
          </a:p>
          <a:p>
            <a:r>
              <a:rPr lang="en-US" sz="2400" dirty="0"/>
              <a:t> </a:t>
            </a:r>
            <a:r>
              <a:rPr lang="en-US" sz="2400" dirty="0" smtClean="0"/>
              <a:t>                </a:t>
            </a:r>
            <a:r>
              <a:rPr lang="en-US" sz="2600" dirty="0" smtClean="0">
                <a:latin typeface="Times New Roman" panose="02020603050405020304" pitchFamily="18" charset="0"/>
                <a:cs typeface="Times New Roman" panose="02020603050405020304" pitchFamily="18" charset="0"/>
              </a:rPr>
              <a:t>Used </a:t>
            </a:r>
            <a:r>
              <a:rPr lang="en-US" sz="2600" dirty="0">
                <a:latin typeface="Times New Roman" panose="02020603050405020304" pitchFamily="18" charset="0"/>
                <a:cs typeface="Times New Roman" panose="02020603050405020304" pitchFamily="18" charset="0"/>
              </a:rPr>
              <a:t>to characterize absorption of drug from its formulation</a:t>
            </a:r>
            <a:r>
              <a:rPr lang="en-US" sz="2600" dirty="0" smtClean="0">
                <a:latin typeface="Times New Roman" panose="02020603050405020304" pitchFamily="18" charset="0"/>
                <a:cs typeface="Times New Roman" panose="02020603050405020304" pitchFamily="18" charset="0"/>
              </a:rPr>
              <a:t>.</a:t>
            </a:r>
          </a:p>
          <a:p>
            <a:pPr>
              <a:buFont typeface="Courier New" panose="02070309020205020404" pitchFamily="49" charset="0"/>
              <a:buChar char="o"/>
            </a:pPr>
            <a:r>
              <a:rPr lang="en-US" sz="2800" b="1" dirty="0">
                <a:solidFill>
                  <a:schemeClr val="bg1"/>
                </a:solidFill>
                <a:latin typeface="Times New Roman" pitchFamily="18" charset="0"/>
                <a:cs typeface="Times New Roman" pitchFamily="18" charset="0"/>
              </a:rPr>
              <a:t>Relative bioavailability </a:t>
            </a:r>
            <a:r>
              <a:rPr lang="en-US" sz="2800" dirty="0">
                <a:solidFill>
                  <a:schemeClr val="bg1"/>
                </a:solidFill>
                <a:latin typeface="Times New Roman" pitchFamily="18" charset="0"/>
                <a:cs typeface="Times New Roman" pitchFamily="18" charset="0"/>
              </a:rPr>
              <a:t>=AUC(formulation1)/AUC(formulation2</a:t>
            </a:r>
            <a:r>
              <a:rPr lang="en-US" sz="2800" dirty="0">
                <a:solidFill>
                  <a:schemeClr val="bg1"/>
                </a:solidFill>
              </a:rPr>
              <a:t>)</a:t>
            </a:r>
          </a:p>
          <a:p>
            <a:pPr>
              <a:buFont typeface="Courier New" panose="02070309020205020404" pitchFamily="49" charset="0"/>
              <a:buChar char="o"/>
            </a:pPr>
            <a:endParaRPr lang="en-US" sz="2400" dirty="0" smtClean="0">
              <a:latin typeface="Times New Roman" panose="02020603050405020304" pitchFamily="18" charset="0"/>
              <a:cs typeface="Times New Roman" panose="02020603050405020304" pitchFamily="18" charset="0"/>
            </a:endParaRPr>
          </a:p>
          <a:p>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9208952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solidFill>
                  <a:schemeClr val="accent2">
                    <a:lumMod val="50000"/>
                  </a:schemeClr>
                </a:solidFill>
                <a:latin typeface="Times New Roman" panose="02020603050405020304" pitchFamily="18" charset="0"/>
                <a:cs typeface="Times New Roman" panose="02020603050405020304" pitchFamily="18" charset="0"/>
              </a:rPr>
              <a:t>Determination of bioavailability</a:t>
            </a:r>
            <a:r>
              <a:rPr lang="en-US" b="1" dirty="0" smtClean="0">
                <a:solidFill>
                  <a:schemeClr val="accent2">
                    <a:lumMod val="50000"/>
                  </a:schemeClr>
                </a:solidFill>
                <a:latin typeface="Times New Roman" panose="02020603050405020304" pitchFamily="18" charset="0"/>
                <a:cs typeface="Times New Roman" panose="02020603050405020304" pitchFamily="18" charset="0"/>
              </a:rPr>
              <a:t>:</a:t>
            </a:r>
            <a:endParaRPr lang="en-US" dirty="0">
              <a:solidFill>
                <a:schemeClr val="accent2">
                  <a:lumMod val="50000"/>
                </a:schemeClr>
              </a:solidFill>
            </a:endParaRPr>
          </a:p>
        </p:txBody>
      </p:sp>
      <p:sp>
        <p:nvSpPr>
          <p:cNvPr id="3" name="Content Placeholder 2"/>
          <p:cNvSpPr>
            <a:spLocks noGrp="1"/>
          </p:cNvSpPr>
          <p:nvPr>
            <p:ph idx="1"/>
          </p:nvPr>
        </p:nvSpPr>
        <p:spPr/>
        <p:txBody>
          <a:bodyPr/>
          <a:lstStyle/>
          <a:p>
            <a:pPr marL="708660" indent="-571500" algn="just">
              <a:buFont typeface="Courier New" panose="02070309020205020404" pitchFamily="49" charset="0"/>
              <a:buChar char="o"/>
            </a:pPr>
            <a:r>
              <a:rPr lang="en-US" sz="2800" dirty="0">
                <a:latin typeface="Times New Roman" pitchFamily="18" charset="0"/>
                <a:cs typeface="Times New Roman" pitchFamily="18" charset="0"/>
              </a:rPr>
              <a:t>Bioavailability is determined by comparing plasma levels of a drug after a particular route of administration (for example, oral administration) with levels achieved by IV administration. </a:t>
            </a:r>
          </a:p>
          <a:p>
            <a:pPr marL="708660" indent="-571500" algn="just">
              <a:buFont typeface="Courier New" panose="02070309020205020404" pitchFamily="49" charset="0"/>
              <a:buChar char="o"/>
            </a:pPr>
            <a:r>
              <a:rPr lang="en-US" sz="2800" dirty="0">
                <a:latin typeface="Times New Roman" pitchFamily="18" charset="0"/>
                <a:cs typeface="Times New Roman" pitchFamily="18" charset="0"/>
              </a:rPr>
              <a:t>After IV administration, 100% of the drug rapidly enters the circulation. </a:t>
            </a:r>
            <a:endParaRPr lang="en-US" sz="2800" dirty="0" smtClean="0">
              <a:latin typeface="Times New Roman" pitchFamily="18" charset="0"/>
              <a:cs typeface="Times New Roman" pitchFamily="18" charset="0"/>
            </a:endParaRPr>
          </a:p>
          <a:p>
            <a:pPr marL="708660" indent="-571500" algn="just">
              <a:buFont typeface="Courier New" panose="02070309020205020404" pitchFamily="49" charset="0"/>
              <a:buChar char="o"/>
            </a:pPr>
            <a:r>
              <a:rPr lang="en-US" sz="2800" dirty="0" smtClean="0">
                <a:latin typeface="Times New Roman" pitchFamily="18" charset="0"/>
                <a:cs typeface="Times New Roman" pitchFamily="18" charset="0"/>
              </a:rPr>
              <a:t>When </a:t>
            </a:r>
            <a:r>
              <a:rPr lang="en-US" sz="2800" dirty="0">
                <a:latin typeface="Times New Roman" pitchFamily="18" charset="0"/>
                <a:cs typeface="Times New Roman" pitchFamily="18" charset="0"/>
              </a:rPr>
              <a:t>the drug is given orally only part of the administered dose appears in the plasma. </a:t>
            </a:r>
            <a:endParaRPr lang="en-US" sz="2800" dirty="0" smtClean="0">
              <a:latin typeface="Times New Roman" pitchFamily="18" charset="0"/>
              <a:cs typeface="Times New Roman" pitchFamily="18" charset="0"/>
            </a:endParaRPr>
          </a:p>
          <a:p>
            <a:pPr marL="708660" indent="-571500" algn="just">
              <a:buFont typeface="Courier New" panose="02070309020205020404" pitchFamily="49" charset="0"/>
              <a:buChar char="o"/>
            </a:pPr>
            <a:endParaRPr lang="en-US" sz="2800" dirty="0">
              <a:latin typeface="Times New Roman" pitchFamily="18" charset="0"/>
              <a:cs typeface="Times New Roman" pitchFamily="18" charset="0"/>
            </a:endParaRPr>
          </a:p>
          <a:p>
            <a:pPr>
              <a:buFont typeface="Courier New" panose="02070309020205020404" pitchFamily="49" charset="0"/>
              <a:buChar char="o"/>
            </a:pPr>
            <a:endParaRPr lang="en-US" dirty="0"/>
          </a:p>
        </p:txBody>
      </p:sp>
    </p:spTree>
    <p:extLst>
      <p:ext uri="{BB962C8B-B14F-4D97-AF65-F5344CB8AC3E}">
        <p14:creationId xmlns:p14="http://schemas.microsoft.com/office/powerpoint/2010/main" val="165827699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accent2">
                    <a:lumMod val="50000"/>
                  </a:schemeClr>
                </a:solidFill>
                <a:latin typeface="Times New Roman" panose="02020603050405020304" pitchFamily="18" charset="0"/>
                <a:cs typeface="Times New Roman" panose="02020603050405020304" pitchFamily="18" charset="0"/>
              </a:rPr>
              <a:t>Determination of bioavailability:</a:t>
            </a:r>
          </a:p>
        </p:txBody>
      </p:sp>
      <p:sp>
        <p:nvSpPr>
          <p:cNvPr id="3" name="Content Placeholder 2"/>
          <p:cNvSpPr>
            <a:spLocks noGrp="1"/>
          </p:cNvSpPr>
          <p:nvPr>
            <p:ph idx="1"/>
          </p:nvPr>
        </p:nvSpPr>
        <p:spPr/>
        <p:txBody>
          <a:bodyPr>
            <a:normAutofit/>
          </a:bodyPr>
          <a:lstStyle/>
          <a:p>
            <a:r>
              <a:rPr lang="en-US" sz="3200" dirty="0">
                <a:latin typeface="Times New Roman" panose="02020603050405020304" pitchFamily="18" charset="0"/>
                <a:cs typeface="Times New Roman" panose="02020603050405020304" pitchFamily="18" charset="0"/>
              </a:rPr>
              <a:t>By plotting plasma concentrations of the drug versus time, we  can measure the area under the curve (AUC). </a:t>
            </a:r>
          </a:p>
          <a:p>
            <a:r>
              <a:rPr lang="en-US" sz="3200" dirty="0">
                <a:latin typeface="Times New Roman" panose="02020603050405020304" pitchFamily="18" charset="0"/>
                <a:cs typeface="Times New Roman" panose="02020603050405020304" pitchFamily="18" charset="0"/>
              </a:rPr>
              <a:t>This curve reflects the extent of absorption of the drug. [Note: By definition, this is 100 percent for drugs delivered IV.] </a:t>
            </a:r>
          </a:p>
          <a:p>
            <a:r>
              <a:rPr lang="en-US" sz="3200" dirty="0">
                <a:latin typeface="Times New Roman" panose="02020603050405020304" pitchFamily="18" charset="0"/>
                <a:cs typeface="Times New Roman" panose="02020603050405020304" pitchFamily="18" charset="0"/>
              </a:rPr>
              <a:t>Bioavailability of a drug administered orally is the ratio of the area calculated for oral administration compared with the area calculated for IV injection</a:t>
            </a:r>
          </a:p>
        </p:txBody>
      </p:sp>
    </p:spTree>
    <p:extLst>
      <p:ext uri="{BB962C8B-B14F-4D97-AF65-F5344CB8AC3E}">
        <p14:creationId xmlns:p14="http://schemas.microsoft.com/office/powerpoint/2010/main" val="64019102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Times New Roman" panose="02020603050405020304" pitchFamily="18" charset="0"/>
                <a:cs typeface="Times New Roman" panose="02020603050405020304" pitchFamily="18" charset="0"/>
              </a:rPr>
              <a:t>Contents</a:t>
            </a:r>
            <a:endParaRPr lang="en-US"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097280" y="1845733"/>
            <a:ext cx="10058400" cy="4500475"/>
          </a:xfrm>
        </p:spPr>
        <p:txBody>
          <a:bodyPr>
            <a:normAutofit lnSpcReduction="10000"/>
          </a:bodyPr>
          <a:lstStyle/>
          <a:p>
            <a:pPr>
              <a:buFont typeface="Courier New" panose="02070309020205020404" pitchFamily="49" charset="0"/>
              <a:buChar char="o"/>
            </a:pPr>
            <a:r>
              <a:rPr lang="en-US" sz="3200" dirty="0">
                <a:latin typeface="Times New Roman" pitchFamily="18" charset="0"/>
                <a:cs typeface="Times New Roman" pitchFamily="18" charset="0"/>
              </a:rPr>
              <a:t>Clinical pharmacokinetics</a:t>
            </a:r>
          </a:p>
          <a:p>
            <a:pPr>
              <a:buFont typeface="Courier New" panose="02070309020205020404" pitchFamily="49" charset="0"/>
              <a:buChar char="o"/>
            </a:pPr>
            <a:r>
              <a:rPr lang="en-US" sz="3200" dirty="0">
                <a:latin typeface="Times New Roman" pitchFamily="18" charset="0"/>
                <a:cs typeface="Times New Roman" pitchFamily="18" charset="0"/>
              </a:rPr>
              <a:t>Bioavailability</a:t>
            </a:r>
          </a:p>
          <a:p>
            <a:pPr>
              <a:buFont typeface="Courier New" panose="02070309020205020404" pitchFamily="49" charset="0"/>
              <a:buChar char="o"/>
            </a:pPr>
            <a:r>
              <a:rPr lang="en-US" sz="3200" dirty="0">
                <a:latin typeface="Times New Roman" pitchFamily="18" charset="0"/>
                <a:cs typeface="Times New Roman" pitchFamily="18" charset="0"/>
              </a:rPr>
              <a:t>Determination of bioavailability</a:t>
            </a:r>
          </a:p>
          <a:p>
            <a:pPr marL="0" indent="0">
              <a:buNone/>
            </a:pPr>
            <a:r>
              <a:rPr lang="en-US" sz="3200" dirty="0">
                <a:latin typeface="Times New Roman" pitchFamily="18" charset="0"/>
                <a:cs typeface="Times New Roman" pitchFamily="18" charset="0"/>
              </a:rPr>
              <a:t>Factors affecting bioavailability</a:t>
            </a:r>
          </a:p>
          <a:p>
            <a:pPr>
              <a:buFont typeface="Courier New" panose="02070309020205020404" pitchFamily="49" charset="0"/>
              <a:buChar char="o"/>
            </a:pPr>
            <a:r>
              <a:rPr lang="en-US" sz="3200" dirty="0">
                <a:latin typeface="Times New Roman" pitchFamily="18" charset="0"/>
                <a:cs typeface="Times New Roman" pitchFamily="18" charset="0"/>
              </a:rPr>
              <a:t>Half life</a:t>
            </a:r>
          </a:p>
          <a:p>
            <a:pPr>
              <a:buFont typeface="Courier New" panose="02070309020205020404" pitchFamily="49" charset="0"/>
              <a:buChar char="o"/>
            </a:pPr>
            <a:r>
              <a:rPr lang="en-US" sz="3200" dirty="0">
                <a:latin typeface="Times New Roman" pitchFamily="18" charset="0"/>
                <a:cs typeface="Times New Roman" pitchFamily="18" charset="0"/>
              </a:rPr>
              <a:t>Bioequivalence</a:t>
            </a:r>
          </a:p>
          <a:p>
            <a:pPr>
              <a:buFont typeface="Courier New" panose="02070309020205020404" pitchFamily="49" charset="0"/>
              <a:buChar char="o"/>
            </a:pPr>
            <a:r>
              <a:rPr lang="en-US" sz="3200" dirty="0">
                <a:latin typeface="Times New Roman" pitchFamily="18" charset="0"/>
                <a:cs typeface="Times New Roman" pitchFamily="18" charset="0"/>
              </a:rPr>
              <a:t>Therapeutic equivalence</a:t>
            </a:r>
          </a:p>
          <a:p>
            <a:pPr>
              <a:buFont typeface="Courier New" panose="02070309020205020404" pitchFamily="49" charset="0"/>
              <a:buChar char="o"/>
            </a:pPr>
            <a:r>
              <a:rPr lang="en-US" sz="3200" dirty="0">
                <a:latin typeface="Times New Roman" pitchFamily="18" charset="0"/>
                <a:cs typeface="Times New Roman" pitchFamily="18" charset="0"/>
              </a:rPr>
              <a:t>Design and optimization of dosage regimen</a:t>
            </a:r>
          </a:p>
          <a:p>
            <a:pPr>
              <a:buFont typeface="Courier New" panose="02070309020205020404" pitchFamily="49" charset="0"/>
              <a:buChar char="o"/>
            </a:pPr>
            <a:endParaRPr lang="en-US" dirty="0"/>
          </a:p>
        </p:txBody>
      </p:sp>
    </p:spTree>
    <p:extLst>
      <p:ext uri="{BB962C8B-B14F-4D97-AF65-F5344CB8AC3E}">
        <p14:creationId xmlns:p14="http://schemas.microsoft.com/office/powerpoint/2010/main" val="253562269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678674" y="0"/>
            <a:ext cx="8011235" cy="6318913"/>
          </a:xfrm>
          <a:prstGeom prst="rect">
            <a:avLst/>
          </a:prstGeom>
        </p:spPr>
      </p:pic>
    </p:spTree>
    <p:extLst>
      <p:ext uri="{BB962C8B-B14F-4D97-AF65-F5344CB8AC3E}">
        <p14:creationId xmlns:p14="http://schemas.microsoft.com/office/powerpoint/2010/main" val="160632029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chemeClr val="accent2">
                    <a:lumMod val="50000"/>
                  </a:schemeClr>
                </a:solidFill>
                <a:latin typeface="Times New Roman" panose="02020603050405020304" pitchFamily="18" charset="0"/>
                <a:cs typeface="Times New Roman" panose="02020603050405020304" pitchFamily="18" charset="0"/>
              </a:rPr>
              <a:t>Factors that influence bioavailability</a:t>
            </a:r>
          </a:p>
        </p:txBody>
      </p:sp>
      <p:sp>
        <p:nvSpPr>
          <p:cNvPr id="3" name="Content Placeholder 2"/>
          <p:cNvSpPr>
            <a:spLocks noGrp="1"/>
          </p:cNvSpPr>
          <p:nvPr>
            <p:ph idx="1"/>
          </p:nvPr>
        </p:nvSpPr>
        <p:spPr/>
        <p:txBody>
          <a:bodyPr>
            <a:normAutofit/>
          </a:bodyPr>
          <a:lstStyle/>
          <a:p>
            <a:pPr marL="742950" indent="-742950">
              <a:buFont typeface="+mj-lt"/>
              <a:buAutoNum type="alphaLcParenR"/>
            </a:pPr>
            <a:r>
              <a:rPr lang="en-US" sz="3600" b="1" u="sng" dirty="0" smtClean="0">
                <a:solidFill>
                  <a:schemeClr val="tx2">
                    <a:lumMod val="25000"/>
                  </a:schemeClr>
                </a:solidFill>
                <a:latin typeface="Times New Roman" panose="02020603050405020304" pitchFamily="18" charset="0"/>
                <a:cs typeface="Times New Roman" panose="02020603050405020304" pitchFamily="18" charset="0"/>
              </a:rPr>
              <a:t>First pass hepatic metabolism:</a:t>
            </a:r>
          </a:p>
          <a:p>
            <a:pPr algn="just">
              <a:buFont typeface="Courier New" panose="02070309020205020404" pitchFamily="49" charset="0"/>
              <a:buChar char="o"/>
            </a:pPr>
            <a:r>
              <a:rPr lang="en-US" sz="3200" dirty="0" smtClean="0">
                <a:latin typeface="Times New Roman" pitchFamily="18" charset="0"/>
                <a:cs typeface="Times New Roman" pitchFamily="18" charset="0"/>
              </a:rPr>
              <a:t>When </a:t>
            </a:r>
            <a:r>
              <a:rPr lang="en-US" sz="3200" dirty="0">
                <a:latin typeface="Times New Roman" pitchFamily="18" charset="0"/>
                <a:cs typeface="Times New Roman" pitchFamily="18" charset="0"/>
              </a:rPr>
              <a:t>a drug is absorbed from the GI tract it enters the portal circulation before entering the systemic circulation</a:t>
            </a:r>
          </a:p>
          <a:p>
            <a:pPr algn="just">
              <a:buFont typeface="Courier New" panose="02070309020205020404" pitchFamily="49" charset="0"/>
              <a:buChar char="o"/>
            </a:pPr>
            <a:r>
              <a:rPr lang="en-US" sz="3200" dirty="0">
                <a:latin typeface="Times New Roman" pitchFamily="18" charset="0"/>
                <a:cs typeface="Times New Roman" pitchFamily="18" charset="0"/>
              </a:rPr>
              <a:t> If the drug is rapidly metabolized in the liver or gut wall during this initial passage the amount of unchanged drug entering the systemic circulation is decreased. This is referred to as first-pass metabolism.</a:t>
            </a:r>
          </a:p>
          <a:p>
            <a:pPr algn="just">
              <a:buFont typeface="Courier New" panose="02070309020205020404" pitchFamily="49" charset="0"/>
              <a:buChar char="o"/>
            </a:pPr>
            <a:endParaRPr lang="en-US" sz="3200" b="1" u="sng" dirty="0">
              <a:solidFill>
                <a:schemeClr val="tx2">
                  <a:lumMod val="2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7050567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chemeClr val="accent2">
                    <a:lumMod val="50000"/>
                  </a:schemeClr>
                </a:solidFill>
                <a:latin typeface="Times New Roman" panose="02020603050405020304" pitchFamily="18" charset="0"/>
                <a:cs typeface="Times New Roman" panose="02020603050405020304" pitchFamily="18" charset="0"/>
              </a:rPr>
              <a:t>Factors that influence bioavailability</a:t>
            </a:r>
          </a:p>
        </p:txBody>
      </p:sp>
      <p:sp>
        <p:nvSpPr>
          <p:cNvPr id="3" name="Content Placeholder 2"/>
          <p:cNvSpPr>
            <a:spLocks noGrp="1"/>
          </p:cNvSpPr>
          <p:nvPr>
            <p:ph idx="1"/>
          </p:nvPr>
        </p:nvSpPr>
        <p:spPr/>
        <p:txBody>
          <a:bodyPr/>
          <a:lstStyle/>
          <a:p>
            <a:r>
              <a:rPr lang="en-US" sz="3200" b="1" dirty="0">
                <a:solidFill>
                  <a:schemeClr val="tx2">
                    <a:lumMod val="25000"/>
                  </a:schemeClr>
                </a:solidFill>
                <a:latin typeface="Times New Roman" panose="02020603050405020304" pitchFamily="18" charset="0"/>
                <a:cs typeface="Times New Roman" panose="02020603050405020304" pitchFamily="18" charset="0"/>
              </a:rPr>
              <a:t>For example </a:t>
            </a:r>
          </a:p>
          <a:p>
            <a:pPr algn="just"/>
            <a:r>
              <a:rPr lang="en-US" sz="3200" dirty="0" smtClean="0">
                <a:latin typeface="Times New Roman" panose="02020603050405020304" pitchFamily="18" charset="0"/>
                <a:cs typeface="Times New Roman" panose="02020603050405020304" pitchFamily="18" charset="0"/>
              </a:rPr>
              <a:t>-More </a:t>
            </a:r>
            <a:r>
              <a:rPr lang="en-US" sz="3200" dirty="0">
                <a:latin typeface="Times New Roman" panose="02020603050405020304" pitchFamily="18" charset="0"/>
                <a:cs typeface="Times New Roman" panose="02020603050405020304" pitchFamily="18" charset="0"/>
              </a:rPr>
              <a:t>than 90% of nitroglycerin is cleared during first-pass metabolism. Hence, it is primarily administered via the sublingual or transdermal route</a:t>
            </a:r>
            <a:r>
              <a:rPr lang="en-US" sz="3200" dirty="0" smtClean="0">
                <a:latin typeface="Times New Roman" panose="02020603050405020304" pitchFamily="18" charset="0"/>
                <a:cs typeface="Times New Roman" panose="02020603050405020304" pitchFamily="18" charset="0"/>
              </a:rPr>
              <a:t>.</a:t>
            </a:r>
          </a:p>
          <a:p>
            <a:pPr algn="just"/>
            <a:r>
              <a:rPr lang="en-US" sz="3200" dirty="0">
                <a:latin typeface="Times New Roman" panose="02020603050405020304" pitchFamily="18" charset="0"/>
                <a:cs typeface="Times New Roman" panose="02020603050405020304" pitchFamily="18" charset="0"/>
              </a:rPr>
              <a:t>-Many drugs, such as propranolol or </a:t>
            </a:r>
            <a:r>
              <a:rPr lang="en-US" sz="3200" dirty="0" err="1">
                <a:latin typeface="Times New Roman" panose="02020603050405020304" pitchFamily="18" charset="0"/>
                <a:cs typeface="Times New Roman" panose="02020603050405020304" pitchFamily="18" charset="0"/>
              </a:rPr>
              <a:t>lidocaine</a:t>
            </a:r>
            <a:r>
              <a:rPr lang="en-US" sz="3200" dirty="0">
                <a:latin typeface="Times New Roman" panose="02020603050405020304" pitchFamily="18" charset="0"/>
                <a:cs typeface="Times New Roman" panose="02020603050405020304" pitchFamily="18" charset="0"/>
              </a:rPr>
              <a:t>, undergo significant biotransformation during a single passage through the liver.</a:t>
            </a:r>
          </a:p>
          <a:p>
            <a:endParaRPr lang="en-US" dirty="0"/>
          </a:p>
        </p:txBody>
      </p:sp>
    </p:spTree>
    <p:extLst>
      <p:ext uri="{BB962C8B-B14F-4D97-AF65-F5344CB8AC3E}">
        <p14:creationId xmlns:p14="http://schemas.microsoft.com/office/powerpoint/2010/main" val="23327865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879678" y="1"/>
            <a:ext cx="5486399" cy="6858000"/>
          </a:xfrm>
          <a:prstGeom prst="rect">
            <a:avLst/>
          </a:prstGeom>
        </p:spPr>
      </p:pic>
    </p:spTree>
    <p:extLst>
      <p:ext uri="{BB962C8B-B14F-4D97-AF65-F5344CB8AC3E}">
        <p14:creationId xmlns:p14="http://schemas.microsoft.com/office/powerpoint/2010/main" val="416394274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b="1" dirty="0" smtClean="0">
                <a:solidFill>
                  <a:schemeClr val="accent3">
                    <a:lumMod val="50000"/>
                  </a:schemeClr>
                </a:solidFill>
                <a:latin typeface="Times New Roman" panose="02020603050405020304" pitchFamily="18" charset="0"/>
                <a:cs typeface="Times New Roman" panose="02020603050405020304" pitchFamily="18" charset="0"/>
              </a:rPr>
              <a:t>b. Solubility </a:t>
            </a:r>
            <a:r>
              <a:rPr lang="en-US" sz="4400" b="1" dirty="0">
                <a:solidFill>
                  <a:schemeClr val="accent3">
                    <a:lumMod val="50000"/>
                  </a:schemeClr>
                </a:solidFill>
                <a:latin typeface="Times New Roman" panose="02020603050405020304" pitchFamily="18" charset="0"/>
                <a:cs typeface="Times New Roman" panose="02020603050405020304" pitchFamily="18" charset="0"/>
              </a:rPr>
              <a:t>of the drug:</a:t>
            </a:r>
            <a:r>
              <a:rPr lang="en-US" dirty="0"/>
              <a:t/>
            </a:r>
            <a:br>
              <a:rPr lang="en-US" dirty="0"/>
            </a:br>
            <a:endParaRPr lang="en-US" dirty="0"/>
          </a:p>
        </p:txBody>
      </p:sp>
      <p:sp>
        <p:nvSpPr>
          <p:cNvPr id="3" name="Content Placeholder 2"/>
          <p:cNvSpPr>
            <a:spLocks noGrp="1"/>
          </p:cNvSpPr>
          <p:nvPr>
            <p:ph idx="1"/>
          </p:nvPr>
        </p:nvSpPr>
        <p:spPr/>
        <p:txBody>
          <a:bodyPr>
            <a:normAutofit/>
          </a:bodyPr>
          <a:lstStyle/>
          <a:p>
            <a:pPr algn="just">
              <a:buFont typeface="Courier New" panose="02070309020205020404" pitchFamily="49" charset="0"/>
              <a:buChar char="o"/>
            </a:pPr>
            <a:r>
              <a:rPr lang="en-US" sz="2800" dirty="0">
                <a:latin typeface="Times New Roman" panose="02020603050405020304" pitchFamily="18" charset="0"/>
                <a:cs typeface="Times New Roman" panose="02020603050405020304" pitchFamily="18" charset="0"/>
              </a:rPr>
              <a:t>Very hydrophilic drugs are poorly absorbed because of their inability to cross the lipid-rich cell membranes. </a:t>
            </a:r>
            <a:r>
              <a:rPr lang="en-US" sz="2800" dirty="0" smtClean="0">
                <a:latin typeface="Times New Roman" panose="02020603050405020304" pitchFamily="18" charset="0"/>
                <a:cs typeface="Times New Roman" panose="02020603050405020304" pitchFamily="18" charset="0"/>
              </a:rPr>
              <a:t>Paradoxically, drugs that are extremely lipophilic are also poorly absorbed.</a:t>
            </a:r>
            <a:endParaRPr lang="en-US" sz="2800" dirty="0">
              <a:latin typeface="Times New Roman" panose="02020603050405020304" pitchFamily="18" charset="0"/>
              <a:cs typeface="Times New Roman" panose="02020603050405020304" pitchFamily="18" charset="0"/>
            </a:endParaRPr>
          </a:p>
          <a:p>
            <a:pPr algn="just">
              <a:buFont typeface="Courier New" panose="02070309020205020404" pitchFamily="49" charset="0"/>
              <a:buChar char="o"/>
            </a:pPr>
            <a:r>
              <a:rPr lang="en-US" sz="2800" dirty="0">
                <a:latin typeface="Times New Roman" panose="02020603050405020304" pitchFamily="18" charset="0"/>
                <a:cs typeface="Times New Roman" panose="02020603050405020304" pitchFamily="18" charset="0"/>
              </a:rPr>
              <a:t>For a drug to be readily absorbed, it must be largely </a:t>
            </a:r>
            <a:r>
              <a:rPr lang="en-US" sz="2800" dirty="0" smtClean="0">
                <a:latin typeface="Times New Roman" panose="02020603050405020304" pitchFamily="18" charset="0"/>
                <a:cs typeface="Times New Roman" panose="02020603050405020304" pitchFamily="18" charset="0"/>
              </a:rPr>
              <a:t>hydrophobic(lipophilic), </a:t>
            </a:r>
            <a:r>
              <a:rPr lang="en-US" sz="2800" dirty="0">
                <a:latin typeface="Times New Roman" panose="02020603050405020304" pitchFamily="18" charset="0"/>
                <a:cs typeface="Times New Roman" panose="02020603050405020304" pitchFamily="18" charset="0"/>
              </a:rPr>
              <a:t>yet have some solubility in aqueous solutions. This is one reason why many drugs are weak acids or weak bases. There are some drugs that are highly lipid-soluble, and they are transported in the aqueous solutions of the body on carrier proteins such as albumin.</a:t>
            </a:r>
          </a:p>
        </p:txBody>
      </p:sp>
    </p:spTree>
    <p:extLst>
      <p:ext uri="{BB962C8B-B14F-4D97-AF65-F5344CB8AC3E}">
        <p14:creationId xmlns:p14="http://schemas.microsoft.com/office/powerpoint/2010/main" val="324208701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chemeClr val="accent3">
                    <a:lumMod val="50000"/>
                  </a:schemeClr>
                </a:solidFill>
              </a:rPr>
              <a:t>Factors that influence bioavailability</a:t>
            </a:r>
          </a:p>
        </p:txBody>
      </p:sp>
      <p:sp>
        <p:nvSpPr>
          <p:cNvPr id="3" name="Content Placeholder 2"/>
          <p:cNvSpPr>
            <a:spLocks noGrp="1"/>
          </p:cNvSpPr>
          <p:nvPr>
            <p:ph idx="1"/>
          </p:nvPr>
        </p:nvSpPr>
        <p:spPr>
          <a:xfrm>
            <a:off x="1097280" y="1845734"/>
            <a:ext cx="11094720" cy="4459532"/>
          </a:xfrm>
        </p:spPr>
        <p:txBody>
          <a:bodyPr>
            <a:normAutofit fontScale="92500" lnSpcReduction="20000"/>
          </a:bodyPr>
          <a:lstStyle/>
          <a:p>
            <a:pPr marL="0" indent="0">
              <a:buNone/>
            </a:pPr>
            <a:r>
              <a:rPr lang="en-US" sz="3600" dirty="0">
                <a:solidFill>
                  <a:schemeClr val="tx2">
                    <a:lumMod val="75000"/>
                  </a:schemeClr>
                </a:solidFill>
                <a:latin typeface="Times New Roman" panose="02020603050405020304" pitchFamily="18" charset="0"/>
                <a:cs typeface="Times New Roman" panose="02020603050405020304" pitchFamily="18" charset="0"/>
              </a:rPr>
              <a:t>c</a:t>
            </a:r>
            <a:r>
              <a:rPr lang="en-US" sz="3600" dirty="0" smtClean="0">
                <a:solidFill>
                  <a:schemeClr val="tx2">
                    <a:lumMod val="50000"/>
                  </a:schemeClr>
                </a:solidFill>
                <a:latin typeface="Times New Roman" panose="02020603050405020304" pitchFamily="18" charset="0"/>
                <a:cs typeface="Times New Roman" panose="02020603050405020304" pitchFamily="18" charset="0"/>
              </a:rPr>
              <a:t>.</a:t>
            </a:r>
            <a:r>
              <a:rPr lang="en-US" sz="3600" b="1" dirty="0" smtClean="0">
                <a:solidFill>
                  <a:schemeClr val="tx2">
                    <a:lumMod val="50000"/>
                  </a:schemeClr>
                </a:solidFill>
                <a:latin typeface="Times New Roman" panose="02020603050405020304" pitchFamily="18" charset="0"/>
                <a:cs typeface="Times New Roman" panose="02020603050405020304" pitchFamily="18" charset="0"/>
              </a:rPr>
              <a:t>Chemical </a:t>
            </a:r>
            <a:r>
              <a:rPr lang="en-US" sz="3600" b="1" dirty="0">
                <a:solidFill>
                  <a:schemeClr val="tx2">
                    <a:lumMod val="50000"/>
                  </a:schemeClr>
                </a:solidFill>
                <a:latin typeface="Times New Roman" panose="02020603050405020304" pitchFamily="18" charset="0"/>
                <a:cs typeface="Times New Roman" panose="02020603050405020304" pitchFamily="18" charset="0"/>
              </a:rPr>
              <a:t>instability:</a:t>
            </a:r>
          </a:p>
          <a:p>
            <a:pPr algn="just"/>
            <a:r>
              <a:rPr lang="en-US" sz="2800" dirty="0">
                <a:latin typeface="Times New Roman" panose="02020603050405020304" pitchFamily="18" charset="0"/>
                <a:cs typeface="Times New Roman" panose="02020603050405020304" pitchFamily="18" charset="0"/>
              </a:rPr>
              <a:t>The degradation of many acid-labile drugs in the acidic environment of stomach leads to low systemic bioavailability when administered orally.</a:t>
            </a:r>
          </a:p>
          <a:p>
            <a:r>
              <a:rPr lang="en-US" sz="2800" b="1" dirty="0">
                <a:solidFill>
                  <a:schemeClr val="bg1"/>
                </a:solidFill>
                <a:latin typeface="Times New Roman" panose="02020603050405020304" pitchFamily="18" charset="0"/>
                <a:cs typeface="Times New Roman" panose="02020603050405020304" pitchFamily="18" charset="0"/>
              </a:rPr>
              <a:t>For example:</a:t>
            </a:r>
          </a:p>
          <a:p>
            <a:r>
              <a:rPr lang="en-US" dirty="0" smtClean="0"/>
              <a:t>            </a:t>
            </a:r>
            <a:r>
              <a:rPr lang="en-US" sz="2800" dirty="0" smtClean="0">
                <a:latin typeface="Times New Roman" panose="02020603050405020304" pitchFamily="18" charset="0"/>
                <a:cs typeface="Times New Roman" panose="02020603050405020304" pitchFamily="18" charset="0"/>
              </a:rPr>
              <a:t>penicillin </a:t>
            </a:r>
            <a:r>
              <a:rPr lang="en-US" sz="2800" dirty="0">
                <a:latin typeface="Times New Roman" panose="02020603050405020304" pitchFamily="18" charset="0"/>
                <a:cs typeface="Times New Roman" panose="02020603050405020304" pitchFamily="18" charset="0"/>
              </a:rPr>
              <a:t>G are unstable in the pH of the gastric contents. </a:t>
            </a:r>
            <a:endParaRPr lang="en-US" sz="2800" dirty="0" smtClean="0">
              <a:latin typeface="Times New Roman" panose="02020603050405020304" pitchFamily="18" charset="0"/>
              <a:cs typeface="Times New Roman" panose="02020603050405020304" pitchFamily="18" charset="0"/>
            </a:endParaRPr>
          </a:p>
          <a:p>
            <a:pPr marL="0" indent="0">
              <a:buNone/>
            </a:pPr>
            <a:r>
              <a:rPr lang="en-US" sz="3600" dirty="0" smtClean="0">
                <a:solidFill>
                  <a:schemeClr val="tx2">
                    <a:lumMod val="50000"/>
                  </a:schemeClr>
                </a:solidFill>
                <a:latin typeface="Times New Roman" pitchFamily="18" charset="0"/>
                <a:cs typeface="Times New Roman" pitchFamily="18" charset="0"/>
              </a:rPr>
              <a:t>d.</a:t>
            </a:r>
            <a:r>
              <a:rPr lang="en-US" sz="3600" b="1" dirty="0" smtClean="0">
                <a:solidFill>
                  <a:schemeClr val="tx2">
                    <a:lumMod val="50000"/>
                  </a:schemeClr>
                </a:solidFill>
                <a:latin typeface="Times New Roman" pitchFamily="18" charset="0"/>
                <a:cs typeface="Times New Roman" pitchFamily="18" charset="0"/>
              </a:rPr>
              <a:t>Nature </a:t>
            </a:r>
            <a:r>
              <a:rPr lang="en-US" sz="3600" b="1" dirty="0">
                <a:solidFill>
                  <a:schemeClr val="tx2">
                    <a:lumMod val="50000"/>
                  </a:schemeClr>
                </a:solidFill>
                <a:latin typeface="Times New Roman" pitchFamily="18" charset="0"/>
                <a:cs typeface="Times New Roman" pitchFamily="18" charset="0"/>
              </a:rPr>
              <a:t>of drug formulation</a:t>
            </a:r>
            <a:r>
              <a:rPr lang="en-US" sz="3600" b="1" dirty="0" smtClean="0">
                <a:solidFill>
                  <a:schemeClr val="tx2">
                    <a:lumMod val="50000"/>
                  </a:schemeClr>
                </a:solidFill>
                <a:latin typeface="Times New Roman" pitchFamily="18" charset="0"/>
                <a:cs typeface="Times New Roman" pitchFamily="18" charset="0"/>
              </a:rPr>
              <a:t>:</a:t>
            </a:r>
          </a:p>
          <a:p>
            <a:pPr marL="0" indent="0">
              <a:buNone/>
            </a:pPr>
            <a:r>
              <a:rPr lang="en-US" sz="2800" dirty="0" smtClean="0">
                <a:solidFill>
                  <a:schemeClr val="tx2">
                    <a:lumMod val="50000"/>
                  </a:schemeClr>
                </a:solidFill>
                <a:latin typeface="Times New Roman" pitchFamily="18" charset="0"/>
                <a:cs typeface="Times New Roman" pitchFamily="18" charset="0"/>
              </a:rPr>
              <a:t>  </a:t>
            </a:r>
            <a:r>
              <a:rPr lang="en-US" sz="2800" dirty="0">
                <a:latin typeface="Times New Roman" pitchFamily="18" charset="0"/>
                <a:cs typeface="Times New Roman" pitchFamily="18" charset="0"/>
              </a:rPr>
              <a:t>Drug absorption may be altered by factors unrelated to the chemistry of the drug.</a:t>
            </a:r>
          </a:p>
          <a:p>
            <a:pPr marL="137160" indent="0">
              <a:buNone/>
            </a:pPr>
            <a:r>
              <a:rPr lang="en-US" sz="2800" dirty="0" smtClean="0">
                <a:latin typeface="Times New Roman" pitchFamily="18" charset="0"/>
                <a:cs typeface="Times New Roman" pitchFamily="18" charset="0"/>
              </a:rPr>
              <a:t>For </a:t>
            </a:r>
            <a:r>
              <a:rPr lang="en-US" sz="2800" dirty="0">
                <a:latin typeface="Times New Roman" pitchFamily="18" charset="0"/>
                <a:cs typeface="Times New Roman" pitchFamily="18" charset="0"/>
              </a:rPr>
              <a:t>example, particle size, salt form, crystal polymorphism, enteric coating, the presence of </a:t>
            </a:r>
            <a:r>
              <a:rPr lang="en-US" sz="2800" dirty="0" smtClean="0">
                <a:latin typeface="Times New Roman" pitchFamily="18" charset="0"/>
                <a:cs typeface="Times New Roman" pitchFamily="18" charset="0"/>
              </a:rPr>
              <a:t>excipients(such as binders and dispersing agent) </a:t>
            </a:r>
            <a:r>
              <a:rPr lang="en-US" sz="2800" dirty="0">
                <a:latin typeface="Times New Roman" pitchFamily="18" charset="0"/>
                <a:cs typeface="Times New Roman" pitchFamily="18" charset="0"/>
              </a:rPr>
              <a:t>can influence the ease of dissolution and therefore, alter the rate of absorption.</a:t>
            </a:r>
          </a:p>
          <a:p>
            <a:pPr marL="0" indent="0">
              <a:buNone/>
            </a:pPr>
            <a:endParaRPr lang="en-US" sz="2800" dirty="0">
              <a:solidFill>
                <a:schemeClr val="tx2">
                  <a:lumMod val="50000"/>
                </a:schemeClr>
              </a:solidFill>
              <a:latin typeface="Times New Roman" pitchFamily="18" charset="0"/>
              <a:cs typeface="Times New Roman" pitchFamily="18" charset="0"/>
            </a:endParaRPr>
          </a:p>
          <a:p>
            <a:pPr marL="0" indent="0">
              <a:buNone/>
            </a:pPr>
            <a:endParaRPr lang="en-US" sz="2400" dirty="0" smtClean="0">
              <a:latin typeface="Times New Roman" panose="02020603050405020304" pitchFamily="18" charset="0"/>
              <a:cs typeface="Times New Roman" panose="02020603050405020304" pitchFamily="18" charset="0"/>
            </a:endParaRPr>
          </a:p>
          <a:p>
            <a:endParaRPr lang="en-US" sz="2400" dirty="0" smtClean="0">
              <a:latin typeface="Times New Roman" panose="02020603050405020304" pitchFamily="18" charset="0"/>
              <a:cs typeface="Times New Roman" panose="02020603050405020304" pitchFamily="18" charset="0"/>
            </a:endParaRPr>
          </a:p>
          <a:p>
            <a:endParaRPr lang="en-US" sz="2400" dirty="0">
              <a:latin typeface="Times New Roman" panose="02020603050405020304" pitchFamily="18" charset="0"/>
              <a:cs typeface="Times New Roman" panose="02020603050405020304" pitchFamily="18" charset="0"/>
            </a:endParaRPr>
          </a:p>
          <a:p>
            <a:endParaRPr lang="en-US" dirty="0"/>
          </a:p>
        </p:txBody>
      </p:sp>
    </p:spTree>
    <p:extLst>
      <p:ext uri="{BB962C8B-B14F-4D97-AF65-F5344CB8AC3E}">
        <p14:creationId xmlns:p14="http://schemas.microsoft.com/office/powerpoint/2010/main" val="307464056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solidFill>
                  <a:schemeClr val="accent4">
                    <a:lumMod val="50000"/>
                  </a:schemeClr>
                </a:solidFill>
                <a:latin typeface="Times New Roman" pitchFamily="18" charset="0"/>
                <a:cs typeface="Times New Roman" pitchFamily="18" charset="0"/>
              </a:rPr>
              <a:t>Bioequivalence</a:t>
            </a:r>
            <a:r>
              <a:rPr lang="en-US" b="1" dirty="0" smtClean="0">
                <a:solidFill>
                  <a:schemeClr val="accent4">
                    <a:lumMod val="50000"/>
                  </a:schemeClr>
                </a:solidFill>
                <a:latin typeface="Times New Roman" pitchFamily="18" charset="0"/>
                <a:cs typeface="Times New Roman" pitchFamily="18" charset="0"/>
              </a:rPr>
              <a:t>:</a:t>
            </a:r>
            <a:endParaRPr lang="en-US" dirty="0">
              <a:solidFill>
                <a:schemeClr val="accent4">
                  <a:lumMod val="50000"/>
                </a:schemeClr>
              </a:solidFill>
            </a:endParaRPr>
          </a:p>
        </p:txBody>
      </p:sp>
      <p:sp>
        <p:nvSpPr>
          <p:cNvPr id="3" name="Content Placeholder 2"/>
          <p:cNvSpPr>
            <a:spLocks noGrp="1"/>
          </p:cNvSpPr>
          <p:nvPr>
            <p:ph idx="1"/>
          </p:nvPr>
        </p:nvSpPr>
        <p:spPr/>
        <p:txBody>
          <a:bodyPr>
            <a:normAutofit/>
          </a:bodyPr>
          <a:lstStyle/>
          <a:p>
            <a:pPr algn="just"/>
            <a:r>
              <a:rPr lang="en-US" sz="3600" dirty="0">
                <a:latin typeface="Times New Roman" panose="02020603050405020304" pitchFamily="18" charset="0"/>
                <a:cs typeface="Times New Roman" panose="02020603050405020304" pitchFamily="18" charset="0"/>
              </a:rPr>
              <a:t>Two related drugs are bioequivalent if they show comparable bioavailability and similar times to achieve peak </a:t>
            </a:r>
            <a:r>
              <a:rPr lang="en-US" sz="3600" dirty="0">
                <a:solidFill>
                  <a:srgbClr val="C00000"/>
                </a:solidFill>
                <a:latin typeface="Times New Roman" panose="02020603050405020304" pitchFamily="18" charset="0"/>
                <a:cs typeface="Times New Roman" panose="02020603050405020304" pitchFamily="18" charset="0"/>
              </a:rPr>
              <a:t>blood concentrations</a:t>
            </a:r>
            <a:r>
              <a:rPr lang="en-US" sz="3600" dirty="0">
                <a:latin typeface="Times New Roman" panose="02020603050405020304" pitchFamily="18" charset="0"/>
                <a:cs typeface="Times New Roman" panose="02020603050405020304" pitchFamily="18" charset="0"/>
              </a:rPr>
              <a:t>. Two related drugs with a significant difference in bioavailability are said to be </a:t>
            </a:r>
            <a:r>
              <a:rPr lang="en-US" sz="3600" dirty="0" err="1">
                <a:solidFill>
                  <a:srgbClr val="C00000"/>
                </a:solidFill>
                <a:latin typeface="Times New Roman" panose="02020603050405020304" pitchFamily="18" charset="0"/>
                <a:cs typeface="Times New Roman" panose="02020603050405020304" pitchFamily="18" charset="0"/>
              </a:rPr>
              <a:t>bioinequivalent</a:t>
            </a:r>
            <a:r>
              <a:rPr lang="en-US" sz="3600" dirty="0">
                <a:solidFill>
                  <a:srgbClr val="C00000"/>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248941210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 uri="{28A0092B-C50C-407E-A947-70E740481C1C}">
                <a14:useLocalDpi xmlns:a14="http://schemas.microsoft.com/office/drawing/2010/main" val="0"/>
              </a:ext>
            </a:extLst>
          </a:blip>
          <a:stretch>
            <a:fillRect/>
          </a:stretch>
        </p:blipFill>
        <p:spPr>
          <a:xfrm>
            <a:off x="0" y="0"/>
            <a:ext cx="12192000" cy="6318913"/>
          </a:xfrm>
          <a:prstGeom prst="rect">
            <a:avLst/>
          </a:prstGeom>
          <a:ln>
            <a:solidFill>
              <a:schemeClr val="accent3"/>
            </a:solidFill>
          </a:ln>
        </p:spPr>
      </p:pic>
    </p:spTree>
    <p:extLst>
      <p:ext uri="{BB962C8B-B14F-4D97-AF65-F5344CB8AC3E}">
        <p14:creationId xmlns:p14="http://schemas.microsoft.com/office/powerpoint/2010/main" val="260445929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solidFill>
                  <a:schemeClr val="accent4">
                    <a:lumMod val="50000"/>
                  </a:schemeClr>
                </a:solidFill>
                <a:latin typeface="Times New Roman" panose="02020603050405020304" pitchFamily="18" charset="0"/>
                <a:cs typeface="Times New Roman" panose="02020603050405020304" pitchFamily="18" charset="0"/>
              </a:rPr>
              <a:t>Therapeutic equivalence</a:t>
            </a:r>
            <a:r>
              <a:rPr lang="en-US" b="1" dirty="0" smtClean="0">
                <a:solidFill>
                  <a:schemeClr val="accent4">
                    <a:lumMod val="50000"/>
                  </a:schemeClr>
                </a:solidFill>
                <a:latin typeface="Times New Roman" panose="02020603050405020304" pitchFamily="18" charset="0"/>
                <a:cs typeface="Times New Roman" panose="02020603050405020304" pitchFamily="18" charset="0"/>
              </a:rPr>
              <a:t>:</a:t>
            </a:r>
            <a:endParaRPr lang="en-US" dirty="0">
              <a:solidFill>
                <a:schemeClr val="accent4">
                  <a:lumMod val="50000"/>
                </a:schemeClr>
              </a:solidFill>
            </a:endParaRPr>
          </a:p>
        </p:txBody>
      </p:sp>
      <p:sp>
        <p:nvSpPr>
          <p:cNvPr id="3" name="Content Placeholder 2"/>
          <p:cNvSpPr>
            <a:spLocks noGrp="1"/>
          </p:cNvSpPr>
          <p:nvPr>
            <p:ph idx="1"/>
          </p:nvPr>
        </p:nvSpPr>
        <p:spPr/>
        <p:txBody>
          <a:bodyPr/>
          <a:lstStyle/>
          <a:p>
            <a:pPr algn="just">
              <a:buFont typeface="Courier New" panose="02070309020205020404" pitchFamily="49" charset="0"/>
              <a:buChar char="o"/>
            </a:pPr>
            <a:r>
              <a:rPr lang="en-US" sz="2800" dirty="0">
                <a:latin typeface="Times New Roman" panose="02020603050405020304" pitchFamily="18" charset="0"/>
                <a:cs typeface="Times New Roman" panose="02020603050405020304" pitchFamily="18" charset="0"/>
              </a:rPr>
              <a:t>Two similar drugs are therapeutically equivalent if they have comparable efficacy and </a:t>
            </a:r>
            <a:r>
              <a:rPr lang="en-US" sz="2800" dirty="0" smtClean="0">
                <a:latin typeface="Times New Roman" panose="02020603050405020304" pitchFamily="18" charset="0"/>
                <a:cs typeface="Times New Roman" panose="02020603050405020304" pitchFamily="18" charset="0"/>
              </a:rPr>
              <a:t>safety,</a:t>
            </a:r>
            <a:r>
              <a:rPr lang="en-US" sz="2800" dirty="0">
                <a:latin typeface="Times New Roman" pitchFamily="18" charset="0"/>
                <a:cs typeface="Times New Roman" pitchFamily="18" charset="0"/>
              </a:rPr>
              <a:t> if they are pharmaceutically equivalent ( they have the same dosage form, contain the same active ingredient, and use the same route of administration) with similar clinical and safety profiles</a:t>
            </a:r>
            <a:r>
              <a:rPr lang="en-US" sz="2800" dirty="0" smtClean="0">
                <a:latin typeface="Times New Roman" pitchFamily="18" charset="0"/>
                <a:cs typeface="Times New Roman" pitchFamily="18" charset="0"/>
              </a:rPr>
              <a:t>.</a:t>
            </a:r>
          </a:p>
          <a:p>
            <a:pPr algn="just">
              <a:buFont typeface="Courier New" panose="02070309020205020404" pitchFamily="49" charset="0"/>
              <a:buChar char="o"/>
            </a:pPr>
            <a:r>
              <a:rPr lang="en-US" sz="2800" dirty="0">
                <a:latin typeface="Times New Roman" pitchFamily="18" charset="0"/>
                <a:cs typeface="Times New Roman" pitchFamily="18" charset="0"/>
              </a:rPr>
              <a:t>Clinical effectiveness often depends on both the maximum serum drug concentrations and on the time required (after administration) to reach peak concentration. Therefore, two drugs that are bioequivalent may not be therapeutically equivalent.</a:t>
            </a:r>
          </a:p>
          <a:p>
            <a:endParaRPr lang="en-US" dirty="0"/>
          </a:p>
        </p:txBody>
      </p:sp>
    </p:spTree>
    <p:extLst>
      <p:ext uri="{BB962C8B-B14F-4D97-AF65-F5344CB8AC3E}">
        <p14:creationId xmlns:p14="http://schemas.microsoft.com/office/powerpoint/2010/main" val="288138653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12192000" cy="6359857"/>
          </a:xfrm>
          <a:prstGeom prst="rect">
            <a:avLst/>
          </a:prstGeom>
        </p:spPr>
      </p:pic>
    </p:spTree>
    <p:extLst>
      <p:ext uri="{BB962C8B-B14F-4D97-AF65-F5344CB8AC3E}">
        <p14:creationId xmlns:p14="http://schemas.microsoft.com/office/powerpoint/2010/main" val="2162023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latin typeface="Times New Roman" pitchFamily="18" charset="0"/>
                <a:cs typeface="Times New Roman" pitchFamily="18" charset="0"/>
              </a:rPr>
              <a:t>Clinical pharmacokinetics</a:t>
            </a:r>
            <a:r>
              <a:rPr lang="en-US" b="1" dirty="0" smtClean="0">
                <a:latin typeface="Times New Roman" pitchFamily="18" charset="0"/>
                <a:cs typeface="Times New Roman" pitchFamily="18" charset="0"/>
              </a:rPr>
              <a:t>:</a:t>
            </a:r>
            <a:endParaRPr lang="en-US" dirty="0"/>
          </a:p>
        </p:txBody>
      </p:sp>
      <p:sp>
        <p:nvSpPr>
          <p:cNvPr id="3" name="Content Placeholder 2"/>
          <p:cNvSpPr>
            <a:spLocks noGrp="1"/>
          </p:cNvSpPr>
          <p:nvPr>
            <p:ph idx="1"/>
          </p:nvPr>
        </p:nvSpPr>
        <p:spPr>
          <a:xfrm>
            <a:off x="1097280" y="1845734"/>
            <a:ext cx="10058400" cy="4527770"/>
          </a:xfrm>
        </p:spPr>
        <p:txBody>
          <a:bodyPr>
            <a:normAutofit/>
          </a:bodyPr>
          <a:lstStyle/>
          <a:p>
            <a:pPr algn="just"/>
            <a:r>
              <a:rPr lang="en-US" sz="3200" dirty="0">
                <a:latin typeface="Times New Roman" panose="02020603050405020304" pitchFamily="18" charset="0"/>
                <a:cs typeface="Times New Roman" panose="02020603050405020304" pitchFamily="18" charset="0"/>
              </a:rPr>
              <a:t>Clinical pharmacokinetics is the discipline that applies pharmacokinetic principles to individualize dosage regimens, optimize the therapeutic effects of a medication, and minimize the chances of an adverse drug reaction</a:t>
            </a:r>
            <a:r>
              <a:rPr lang="en-US" sz="3200" dirty="0" smtClean="0">
                <a:latin typeface="Times New Roman" panose="02020603050405020304" pitchFamily="18" charset="0"/>
                <a:cs typeface="Times New Roman" panose="02020603050405020304" pitchFamily="18" charset="0"/>
              </a:rPr>
              <a:t>.</a:t>
            </a:r>
          </a:p>
          <a:p>
            <a:pPr algn="just"/>
            <a:r>
              <a:rPr lang="en-US" sz="2800" dirty="0">
                <a:latin typeface="Times New Roman" panose="02020603050405020304" pitchFamily="18" charset="0"/>
                <a:cs typeface="Times New Roman" panose="02020603050405020304" pitchFamily="18" charset="0"/>
              </a:rPr>
              <a:t> </a:t>
            </a:r>
            <a:r>
              <a:rPr lang="en-US" sz="2800" dirty="0" smtClean="0">
                <a:latin typeface="Times New Roman" panose="02020603050405020304" pitchFamily="18" charset="0"/>
                <a:cs typeface="Times New Roman" panose="02020603050405020304" pitchFamily="18" charset="0"/>
              </a:rPr>
              <a:t>                                             OR</a:t>
            </a:r>
          </a:p>
          <a:p>
            <a:pPr algn="just"/>
            <a:r>
              <a:rPr lang="en-US" sz="3200" dirty="0">
                <a:latin typeface="Times New Roman" panose="02020603050405020304" pitchFamily="18" charset="0"/>
                <a:cs typeface="Times New Roman" panose="02020603050405020304" pitchFamily="18" charset="0"/>
              </a:rPr>
              <a:t>Clinical pharmacokinetics may be defined as the study of the time course of the absorption, distribution, metabolism, and excretion of drugs and their corresponding pharmacological response.</a:t>
            </a:r>
          </a:p>
          <a:p>
            <a:pPr algn="just"/>
            <a:endParaRPr lang="en-US"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27011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5400" b="1" dirty="0" smtClean="0">
                <a:solidFill>
                  <a:schemeClr val="accent4">
                    <a:lumMod val="50000"/>
                  </a:schemeClr>
                </a:solidFill>
                <a:latin typeface="Times New Roman" panose="02020603050405020304" pitchFamily="18" charset="0"/>
                <a:cs typeface="Times New Roman" panose="02020603050405020304" pitchFamily="18" charset="0"/>
              </a:rPr>
              <a:t>Plasma half-life (t</a:t>
            </a:r>
            <a:r>
              <a:rPr lang="en-US" sz="4400" b="1" dirty="0" smtClean="0">
                <a:solidFill>
                  <a:schemeClr val="accent4">
                    <a:lumMod val="50000"/>
                  </a:schemeClr>
                </a:solidFill>
                <a:latin typeface="Times New Roman" panose="02020603050405020304" pitchFamily="18" charset="0"/>
                <a:cs typeface="Times New Roman" panose="02020603050405020304" pitchFamily="18" charset="0"/>
              </a:rPr>
              <a:t>1/2</a:t>
            </a:r>
            <a:r>
              <a:rPr lang="en-US" sz="5400" b="1" dirty="0" smtClean="0">
                <a:solidFill>
                  <a:schemeClr val="accent4">
                    <a:lumMod val="50000"/>
                  </a:schemeClr>
                </a:solidFill>
                <a:latin typeface="Times New Roman" panose="02020603050405020304" pitchFamily="18" charset="0"/>
                <a:cs typeface="Times New Roman" panose="02020603050405020304" pitchFamily="18" charset="0"/>
              </a:rPr>
              <a:t>)</a:t>
            </a:r>
            <a:endParaRPr lang="en-US" sz="5400" b="1" dirty="0">
              <a:solidFill>
                <a:schemeClr val="accent4">
                  <a:lumMod val="50000"/>
                </a:schemeClr>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fontScale="92500" lnSpcReduction="20000"/>
          </a:bodyPr>
          <a:lstStyle/>
          <a:p>
            <a:pPr>
              <a:buFont typeface="Wingdings" panose="05000000000000000000" pitchFamily="2" charset="2"/>
              <a:buChar char="q"/>
            </a:pPr>
            <a:r>
              <a:rPr lang="en-US" sz="2400" dirty="0" smtClean="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rPr>
              <a:t>It is defined as the time required for the concentration of drug in </a:t>
            </a:r>
            <a:r>
              <a:rPr lang="en-US" sz="3200" dirty="0" err="1" smtClean="0">
                <a:latin typeface="Times New Roman" panose="02020603050405020304" pitchFamily="18" charset="0"/>
                <a:cs typeface="Times New Roman" panose="02020603050405020304" pitchFamily="18" charset="0"/>
              </a:rPr>
              <a:t>plama</a:t>
            </a:r>
            <a:r>
              <a:rPr lang="en-US" sz="3200" dirty="0" smtClean="0">
                <a:latin typeface="Times New Roman" panose="02020603050405020304" pitchFamily="18" charset="0"/>
                <a:cs typeface="Times New Roman" panose="02020603050405020304" pitchFamily="18" charset="0"/>
              </a:rPr>
              <a:t> to decrease to one half of its initial value.</a:t>
            </a:r>
          </a:p>
          <a:p>
            <a:pPr>
              <a:buFont typeface="Wingdings" panose="05000000000000000000" pitchFamily="2" charset="2"/>
              <a:buChar char="q"/>
            </a:pPr>
            <a:r>
              <a:rPr lang="en-US" sz="2400" u="sng" dirty="0" smtClean="0">
                <a:solidFill>
                  <a:schemeClr val="bg1"/>
                </a:solidFill>
                <a:latin typeface="Times New Roman" panose="02020603050405020304" pitchFamily="18" charset="0"/>
                <a:cs typeface="Times New Roman" panose="02020603050405020304" pitchFamily="18" charset="0"/>
              </a:rPr>
              <a:t>For example: </a:t>
            </a:r>
            <a:r>
              <a:rPr lang="en-US" sz="2400" dirty="0">
                <a:solidFill>
                  <a:schemeClr val="bg1"/>
                </a:solidFill>
                <a:latin typeface="Times New Roman" panose="02020603050405020304" pitchFamily="18" charset="0"/>
                <a:cs typeface="Times New Roman" panose="02020603050405020304" pitchFamily="18" charset="0"/>
              </a:rPr>
              <a:t> </a:t>
            </a:r>
            <a:r>
              <a:rPr lang="en-US" sz="2600" dirty="0" smtClean="0">
                <a:solidFill>
                  <a:schemeClr val="tx1"/>
                </a:solidFill>
                <a:latin typeface="Times New Roman" panose="02020603050405020304" pitchFamily="18" charset="0"/>
                <a:cs typeface="Times New Roman" panose="02020603050405020304" pitchFamily="18" charset="0"/>
              </a:rPr>
              <a:t>If the initial plasma concentration of a drug is 100mg and its half life is one hour only 50mg will remain in the </a:t>
            </a:r>
            <a:r>
              <a:rPr lang="en-US" sz="2600" dirty="0" err="1" smtClean="0">
                <a:solidFill>
                  <a:schemeClr val="tx1"/>
                </a:solidFill>
                <a:latin typeface="Times New Roman" panose="02020603050405020304" pitchFamily="18" charset="0"/>
                <a:cs typeface="Times New Roman" panose="02020603050405020304" pitchFamily="18" charset="0"/>
              </a:rPr>
              <a:t>plama</a:t>
            </a:r>
            <a:r>
              <a:rPr lang="en-US" sz="2600" dirty="0" smtClean="0">
                <a:solidFill>
                  <a:schemeClr val="tx1"/>
                </a:solidFill>
                <a:latin typeface="Times New Roman" panose="02020603050405020304" pitchFamily="18" charset="0"/>
                <a:cs typeface="Times New Roman" panose="02020603050405020304" pitchFamily="18" charset="0"/>
              </a:rPr>
              <a:t> at the end of one hour.</a:t>
            </a:r>
          </a:p>
          <a:p>
            <a:pPr marL="0" indent="0">
              <a:buNone/>
            </a:pPr>
            <a:r>
              <a:rPr lang="en-US" sz="2600" dirty="0" smtClean="0">
                <a:solidFill>
                  <a:schemeClr val="tx1"/>
                </a:solidFill>
                <a:latin typeface="Times New Roman" panose="02020603050405020304" pitchFamily="18" charset="0"/>
                <a:cs typeface="Times New Roman" panose="02020603050405020304" pitchFamily="18" charset="0"/>
              </a:rPr>
              <a:t>- It </a:t>
            </a:r>
            <a:r>
              <a:rPr lang="en-US" sz="2800" dirty="0" smtClean="0">
                <a:latin typeface="Times New Roman" panose="02020603050405020304" pitchFamily="18" charset="0"/>
                <a:cs typeface="Times New Roman" panose="02020603050405020304" pitchFamily="18" charset="0"/>
              </a:rPr>
              <a:t>is </a:t>
            </a:r>
            <a:r>
              <a:rPr lang="en-US" sz="2800" dirty="0">
                <a:latin typeface="Times New Roman" panose="02020603050405020304" pitchFamily="18" charset="0"/>
                <a:cs typeface="Times New Roman" panose="02020603050405020304" pitchFamily="18" charset="0"/>
              </a:rPr>
              <a:t>mainly determined by distribution in tissues and hepatic first‐pass effects and varies between 1 and 1.5 hours </a:t>
            </a:r>
            <a:endParaRPr lang="en-US" sz="2600" dirty="0" smtClean="0">
              <a:solidFill>
                <a:schemeClr val="tx1"/>
              </a:solidFill>
              <a:latin typeface="Times New Roman" panose="02020603050405020304" pitchFamily="18" charset="0"/>
              <a:cs typeface="Times New Roman" panose="02020603050405020304" pitchFamily="18" charset="0"/>
            </a:endParaRPr>
          </a:p>
          <a:p>
            <a:pPr>
              <a:buFont typeface="Wingdings" panose="05000000000000000000" pitchFamily="2" charset="2"/>
              <a:buChar char="q"/>
            </a:pPr>
            <a:r>
              <a:rPr lang="en-US" sz="2800" b="1" dirty="0">
                <a:solidFill>
                  <a:schemeClr val="tx2">
                    <a:lumMod val="50000"/>
                  </a:schemeClr>
                </a:solidFill>
                <a:latin typeface="Times New Roman" pitchFamily="18" charset="0"/>
                <a:cs typeface="Times New Roman" pitchFamily="18" charset="0"/>
              </a:rPr>
              <a:t>Types:</a:t>
            </a:r>
          </a:p>
          <a:p>
            <a:pPr>
              <a:buFont typeface="Courier New" panose="02070309020205020404" pitchFamily="49" charset="0"/>
              <a:buChar char="o"/>
            </a:pPr>
            <a:r>
              <a:rPr lang="en-US" sz="2800" dirty="0">
                <a:latin typeface="Times New Roman" pitchFamily="18" charset="0"/>
                <a:cs typeface="Times New Roman" pitchFamily="18" charset="0"/>
              </a:rPr>
              <a:t>Absorption half life  t1/2abs</a:t>
            </a:r>
          </a:p>
          <a:p>
            <a:pPr>
              <a:buFont typeface="Courier New" panose="02070309020205020404" pitchFamily="49" charset="0"/>
              <a:buChar char="o"/>
            </a:pPr>
            <a:r>
              <a:rPr lang="en-US" sz="2800" dirty="0">
                <a:latin typeface="Times New Roman" pitchFamily="18" charset="0"/>
                <a:cs typeface="Times New Roman" pitchFamily="18" charset="0"/>
              </a:rPr>
              <a:t>Distribution half life t1/2d</a:t>
            </a:r>
          </a:p>
          <a:p>
            <a:pPr>
              <a:buFont typeface="Courier New" panose="02070309020205020404" pitchFamily="49" charset="0"/>
              <a:buChar char="o"/>
            </a:pPr>
            <a:r>
              <a:rPr lang="en-US" sz="2800" dirty="0">
                <a:latin typeface="Times New Roman" pitchFamily="18" charset="0"/>
                <a:cs typeface="Times New Roman" pitchFamily="18" charset="0"/>
              </a:rPr>
              <a:t>Elimination half life  t1/2e</a:t>
            </a:r>
          </a:p>
          <a:p>
            <a:pPr marL="0" indent="0">
              <a:buFont typeface="Monotype Sorts" pitchFamily="2" charset="2"/>
              <a:buNone/>
            </a:pPr>
            <a:endParaRPr lang="en-US" sz="2800" dirty="0"/>
          </a:p>
          <a:p>
            <a:pPr>
              <a:buFont typeface="Wingdings" panose="05000000000000000000" pitchFamily="2" charset="2"/>
              <a:buChar char="q"/>
            </a:pPr>
            <a:endParaRPr lang="en-US" sz="2600" u="sng"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1424135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1097280" y="1845734"/>
            <a:ext cx="11094720" cy="4486827"/>
          </a:xfrm>
        </p:spPr>
        <p:txBody>
          <a:bodyPr>
            <a:normAutofit fontScale="92500" lnSpcReduction="10000"/>
          </a:bodyPr>
          <a:lstStyle/>
          <a:p>
            <a:pPr>
              <a:buFont typeface="Wingdings" panose="05000000000000000000" pitchFamily="2" charset="2"/>
              <a:buChar char="q"/>
            </a:pPr>
            <a:r>
              <a:rPr lang="en-US" sz="3200" b="1" dirty="0">
                <a:solidFill>
                  <a:schemeClr val="tx2">
                    <a:lumMod val="50000"/>
                  </a:schemeClr>
                </a:solidFill>
                <a:latin typeface="Times New Roman" pitchFamily="18" charset="0"/>
                <a:cs typeface="Times New Roman" pitchFamily="18" charset="0"/>
              </a:rPr>
              <a:t>Elimination half life  t1/2e</a:t>
            </a:r>
          </a:p>
          <a:p>
            <a:pPr marL="0" indent="0">
              <a:buNone/>
            </a:pPr>
            <a:r>
              <a:rPr lang="en-US" sz="2400" dirty="0" smtClean="0">
                <a:latin typeface="Times New Roman" pitchFamily="18" charset="0"/>
                <a:cs typeface="Times New Roman" pitchFamily="18" charset="0"/>
              </a:rPr>
              <a:t>-Time </a:t>
            </a:r>
            <a:r>
              <a:rPr lang="en-US" sz="2400" dirty="0">
                <a:latin typeface="Times New Roman" pitchFamily="18" charset="0"/>
                <a:cs typeface="Times New Roman" pitchFamily="18" charset="0"/>
              </a:rPr>
              <a:t>required for the drug amount in the body or the drug blood concentration to decrease by one half(50%) due to elimination of drug</a:t>
            </a:r>
            <a:r>
              <a:rPr lang="en-US" sz="2400" dirty="0" smtClean="0">
                <a:latin typeface="Times New Roman" pitchFamily="18" charset="0"/>
                <a:cs typeface="Times New Roman" pitchFamily="18" charset="0"/>
              </a:rPr>
              <a:t>.</a:t>
            </a:r>
          </a:p>
          <a:p>
            <a:pPr marL="0" indent="0">
              <a:buNone/>
            </a:pPr>
            <a:r>
              <a:rPr lang="en-US" sz="2400" dirty="0">
                <a:latin typeface="Times New Roman" pitchFamily="18" charset="0"/>
                <a:cs typeface="Times New Roman" pitchFamily="18" charset="0"/>
              </a:rPr>
              <a:t> </a:t>
            </a:r>
            <a:r>
              <a:rPr lang="en-US" sz="2400" dirty="0" smtClean="0">
                <a:latin typeface="Times New Roman" pitchFamily="18" charset="0"/>
                <a:cs typeface="Times New Roman" pitchFamily="18" charset="0"/>
              </a:rPr>
              <a:t>-</a:t>
            </a:r>
            <a:r>
              <a:rPr lang="en-US" sz="3200" dirty="0" smtClean="0">
                <a:solidFill>
                  <a:schemeClr val="tx2">
                    <a:lumMod val="50000"/>
                  </a:schemeClr>
                </a:solidFill>
                <a:latin typeface="Times New Roman" pitchFamily="18" charset="0"/>
                <a:cs typeface="Times New Roman" pitchFamily="18" charset="0"/>
              </a:rPr>
              <a:t>Clinical importance:</a:t>
            </a:r>
            <a:endParaRPr lang="en-US" sz="3200" dirty="0">
              <a:solidFill>
                <a:schemeClr val="tx2">
                  <a:lumMod val="50000"/>
                </a:schemeClr>
              </a:solidFill>
              <a:latin typeface="Times New Roman" pitchFamily="18" charset="0"/>
              <a:cs typeface="Times New Roman" pitchFamily="18" charset="0"/>
            </a:endParaRPr>
          </a:p>
          <a:p>
            <a:pPr>
              <a:buFont typeface="Wingdings" panose="05000000000000000000" pitchFamily="2" charset="2"/>
              <a:buChar char="§"/>
            </a:pPr>
            <a:r>
              <a:rPr lang="en-US" sz="2400" dirty="0" smtClean="0"/>
              <a:t> </a:t>
            </a:r>
            <a:r>
              <a:rPr lang="en-US" sz="2600" dirty="0">
                <a:latin typeface="Times New Roman" pitchFamily="18" charset="0"/>
                <a:cs typeface="Times New Roman" pitchFamily="18" charset="0"/>
              </a:rPr>
              <a:t>Drugs that have a short half life are eliminated from the body faster than the drugs with a long half-life.</a:t>
            </a:r>
          </a:p>
          <a:p>
            <a:pPr>
              <a:buFont typeface="Wingdings" panose="05000000000000000000" pitchFamily="2" charset="2"/>
              <a:buChar char="§"/>
            </a:pPr>
            <a:r>
              <a:rPr lang="en-US" sz="2600" dirty="0">
                <a:latin typeface="Times New Roman" pitchFamily="18" charset="0"/>
                <a:cs typeface="Times New Roman" pitchFamily="18" charset="0"/>
              </a:rPr>
              <a:t>Drugs that have a short half-life need to be given more frequently during multiple administration, drugs with a long half-life should be given less frequently</a:t>
            </a:r>
            <a:r>
              <a:rPr lang="en-US" sz="2600" dirty="0" smtClean="0">
                <a:latin typeface="Times New Roman" pitchFamily="18" charset="0"/>
                <a:cs typeface="Times New Roman" pitchFamily="18" charset="0"/>
              </a:rPr>
              <a:t>.</a:t>
            </a:r>
          </a:p>
          <a:p>
            <a:pPr>
              <a:buFont typeface="Wingdings" panose="05000000000000000000" pitchFamily="2" charset="2"/>
              <a:buChar char="§"/>
            </a:pPr>
            <a:r>
              <a:rPr lang="en-US" sz="2600" dirty="0">
                <a:latin typeface="Times New Roman" pitchFamily="18" charset="0"/>
                <a:cs typeface="Times New Roman" pitchFamily="18" charset="0"/>
              </a:rPr>
              <a:t>Drugs given to the patient  who have a dysfunction of the organ responsible for the elimination of a drug have a longer half-life compared to those given to patients with normal function of eliminating organ</a:t>
            </a:r>
          </a:p>
          <a:p>
            <a:endParaRPr lang="en-US" sz="2400" dirty="0">
              <a:latin typeface="Times New Roman" pitchFamily="18" charset="0"/>
              <a:cs typeface="Times New Roman" pitchFamily="18" charset="0"/>
            </a:endParaRPr>
          </a:p>
          <a:p>
            <a:endParaRPr lang="en-US" sz="2400" dirty="0"/>
          </a:p>
        </p:txBody>
      </p:sp>
    </p:spTree>
    <p:extLst>
      <p:ext uri="{BB962C8B-B14F-4D97-AF65-F5344CB8AC3E}">
        <p14:creationId xmlns:p14="http://schemas.microsoft.com/office/powerpoint/2010/main" val="61004990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solidFill>
                  <a:schemeClr val="tx2">
                    <a:lumMod val="50000"/>
                  </a:schemeClr>
                </a:solidFill>
                <a:latin typeface="Times New Roman" panose="02020603050405020304" pitchFamily="18" charset="0"/>
                <a:cs typeface="Times New Roman" panose="02020603050405020304" pitchFamily="18" charset="0"/>
              </a:rPr>
              <a:t>Determination of Half life</a:t>
            </a:r>
            <a:endParaRPr lang="en-US" dirty="0">
              <a:solidFill>
                <a:schemeClr val="tx2">
                  <a:lumMod val="50000"/>
                </a:schemeClr>
              </a:solidFill>
              <a:latin typeface="Times New Roman" panose="02020603050405020304" pitchFamily="18" charset="0"/>
              <a:cs typeface="Times New Roman" panose="02020603050405020304" pitchFamily="18" charset="0"/>
            </a:endParaRPr>
          </a:p>
        </p:txBody>
      </p:sp>
      <p:sp>
        <p:nvSpPr>
          <p:cNvPr id="5" name="Content Placeholder 4"/>
          <p:cNvSpPr>
            <a:spLocks noGrp="1"/>
          </p:cNvSpPr>
          <p:nvPr>
            <p:ph sz="half" idx="1"/>
          </p:nvPr>
        </p:nvSpPr>
        <p:spPr/>
        <p:txBody>
          <a:bodyPr/>
          <a:lstStyle/>
          <a:p>
            <a:pPr algn="just"/>
            <a:r>
              <a:rPr lang="en-US" sz="2400" dirty="0" smtClean="0">
                <a:latin typeface="Times New Roman" panose="02020603050405020304" pitchFamily="18" charset="0"/>
                <a:cs typeface="Times New Roman" panose="02020603050405020304" pitchFamily="18" charset="0"/>
              </a:rPr>
              <a:t>Half-life  can be determined graphically from a plot of the blood level versus time or from the following relationship:</a:t>
            </a:r>
          </a:p>
          <a:p>
            <a:endParaRPr lang="en-US" dirty="0"/>
          </a:p>
          <a:p>
            <a:r>
              <a:rPr lang="en-US" sz="3600" b="1" i="1" dirty="0" smtClean="0">
                <a:latin typeface="Times New Roman" panose="02020603050405020304" pitchFamily="18" charset="0"/>
                <a:cs typeface="Times New Roman" panose="02020603050405020304" pitchFamily="18" charset="0"/>
              </a:rPr>
              <a:t>t</a:t>
            </a:r>
            <a:r>
              <a:rPr lang="en-US" sz="2400" i="1" dirty="0" smtClean="0">
                <a:latin typeface="Times New Roman" panose="02020603050405020304" pitchFamily="18" charset="0"/>
                <a:cs typeface="Times New Roman" panose="02020603050405020304" pitchFamily="18" charset="0"/>
              </a:rPr>
              <a:t>1/2</a:t>
            </a:r>
            <a:r>
              <a:rPr lang="en-US" sz="2400" dirty="0" smtClean="0">
                <a:latin typeface="Times New Roman" panose="02020603050405020304" pitchFamily="18" charset="0"/>
                <a:cs typeface="Times New Roman" panose="02020603050405020304" pitchFamily="18" charset="0"/>
              </a:rPr>
              <a:t>=0.693×V</a:t>
            </a:r>
            <a:r>
              <a:rPr lang="en-US" dirty="0" smtClean="0">
                <a:latin typeface="Times New Roman" panose="02020603050405020304" pitchFamily="18" charset="0"/>
                <a:cs typeface="Times New Roman" panose="02020603050405020304" pitchFamily="18" charset="0"/>
              </a:rPr>
              <a:t>d</a:t>
            </a:r>
            <a:r>
              <a:rPr lang="en-US" sz="3200" dirty="0" smtClean="0">
                <a:latin typeface="Times New Roman" panose="02020603050405020304" pitchFamily="18" charset="0"/>
                <a:cs typeface="Times New Roman" panose="02020603050405020304" pitchFamily="18" charset="0"/>
              </a:rPr>
              <a:t>/</a:t>
            </a:r>
            <a:r>
              <a:rPr lang="en-US" sz="2800" dirty="0" smtClean="0">
                <a:latin typeface="Times New Roman" panose="02020603050405020304" pitchFamily="18" charset="0"/>
                <a:cs typeface="Times New Roman" panose="02020603050405020304" pitchFamily="18" charset="0"/>
              </a:rPr>
              <a:t>CL</a:t>
            </a:r>
          </a:p>
          <a:p>
            <a:r>
              <a:rPr lang="en-US" sz="2800" dirty="0" smtClean="0">
                <a:latin typeface="Times New Roman" panose="02020603050405020304" pitchFamily="18" charset="0"/>
                <a:cs typeface="Times New Roman" panose="02020603050405020304" pitchFamily="18" charset="0"/>
              </a:rPr>
              <a:t>Units=Time</a:t>
            </a:r>
            <a:endParaRPr lang="en-US" sz="2800" dirty="0">
              <a:latin typeface="Times New Roman" panose="02020603050405020304" pitchFamily="18" charset="0"/>
              <a:cs typeface="Times New Roman" panose="02020603050405020304" pitchFamily="18" charset="0"/>
            </a:endParaRPr>
          </a:p>
        </p:txBody>
      </p:sp>
      <p:pic>
        <p:nvPicPr>
          <p:cNvPr id="10" name="Content Placeholder 9"/>
          <p:cNvPicPr>
            <a:picLocks noGrp="1" noChangeAspect="1"/>
          </p:cNvPicPr>
          <p:nvPr>
            <p:ph sz="half" idx="2"/>
          </p:nvPr>
        </p:nvPicPr>
        <p:blipFill>
          <a:blip r:embed="rId2">
            <a:duotone>
              <a:prstClr val="black"/>
              <a:srgbClr val="D9C3A5">
                <a:tint val="50000"/>
                <a:satMod val="180000"/>
              </a:srgbClr>
            </a:duotone>
          </a:blip>
          <a:stretch>
            <a:fillRect/>
          </a:stretch>
        </p:blipFill>
        <p:spPr>
          <a:xfrm>
            <a:off x="6218238" y="1737361"/>
            <a:ext cx="4937125" cy="4608848"/>
          </a:xfrm>
          <a:prstGeom prst="rect">
            <a:avLst/>
          </a:prstGeom>
        </p:spPr>
      </p:pic>
    </p:spTree>
    <p:extLst>
      <p:ext uri="{BB962C8B-B14F-4D97-AF65-F5344CB8AC3E}">
        <p14:creationId xmlns:p14="http://schemas.microsoft.com/office/powerpoint/2010/main" val="178716587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solidFill>
                  <a:schemeClr val="accent2">
                    <a:lumMod val="50000"/>
                  </a:schemeClr>
                </a:solidFill>
                <a:latin typeface="Times New Roman" pitchFamily="18" charset="0"/>
                <a:cs typeface="Times New Roman" pitchFamily="18" charset="0"/>
              </a:rPr>
              <a:t>Design and optimization of dosage regimen</a:t>
            </a:r>
            <a:r>
              <a:rPr lang="en-US" sz="4400" b="1" dirty="0" smtClean="0">
                <a:solidFill>
                  <a:schemeClr val="accent2">
                    <a:lumMod val="50000"/>
                  </a:schemeClr>
                </a:solidFill>
                <a:latin typeface="Times New Roman" pitchFamily="18" charset="0"/>
                <a:cs typeface="Times New Roman" pitchFamily="18" charset="0"/>
              </a:rPr>
              <a:t>:</a:t>
            </a:r>
            <a:endParaRPr lang="en-US" dirty="0">
              <a:solidFill>
                <a:schemeClr val="accent2">
                  <a:lumMod val="50000"/>
                </a:schemeClr>
              </a:solidFill>
            </a:endParaRPr>
          </a:p>
        </p:txBody>
      </p:sp>
      <p:sp>
        <p:nvSpPr>
          <p:cNvPr id="3" name="Content Placeholder 2"/>
          <p:cNvSpPr>
            <a:spLocks noGrp="1"/>
          </p:cNvSpPr>
          <p:nvPr>
            <p:ph idx="1"/>
          </p:nvPr>
        </p:nvSpPr>
        <p:spPr>
          <a:xfrm>
            <a:off x="1097279" y="1845734"/>
            <a:ext cx="10626147" cy="4527770"/>
          </a:xfrm>
        </p:spPr>
        <p:txBody>
          <a:bodyPr>
            <a:normAutofit/>
          </a:bodyPr>
          <a:lstStyle/>
          <a:p>
            <a:pPr algn="just">
              <a:buFont typeface="Courier New" panose="02070309020205020404" pitchFamily="49" charset="0"/>
              <a:buChar char="o"/>
            </a:pPr>
            <a:r>
              <a:rPr lang="en-US" sz="2800" dirty="0">
                <a:latin typeface="Times New Roman" pitchFamily="18" charset="0"/>
                <a:cs typeface="Times New Roman" pitchFamily="18" charset="0"/>
              </a:rPr>
              <a:t>To initiate drug therapy, the clinician must select the appropriate route  of administration, dosage, and dosing interval.</a:t>
            </a:r>
          </a:p>
          <a:p>
            <a:pPr algn="just">
              <a:buFont typeface="Courier New" panose="02070309020205020404" pitchFamily="49" charset="0"/>
              <a:buChar char="o"/>
            </a:pPr>
            <a:r>
              <a:rPr lang="en-US" sz="2800" dirty="0">
                <a:latin typeface="Times New Roman" pitchFamily="18" charset="0"/>
                <a:cs typeface="Times New Roman" pitchFamily="18" charset="0"/>
              </a:rPr>
              <a:t> Selection of a regimen depends on various patient and drug factors, including how rapidly therapeutic levels of a drug must be achieved</a:t>
            </a:r>
            <a:r>
              <a:rPr lang="en-US" sz="2800" dirty="0" smtClean="0">
                <a:latin typeface="Times New Roman" pitchFamily="18" charset="0"/>
                <a:cs typeface="Times New Roman" pitchFamily="18" charset="0"/>
              </a:rPr>
              <a:t>.</a:t>
            </a:r>
          </a:p>
          <a:p>
            <a:pPr algn="just">
              <a:buFont typeface="Courier New" panose="02070309020205020404" pitchFamily="49" charset="0"/>
              <a:buChar char="o"/>
            </a:pPr>
            <a:r>
              <a:rPr lang="en-US" sz="2800" dirty="0" smtClean="0">
                <a:latin typeface="Times New Roman" pitchFamily="18" charset="0"/>
                <a:cs typeface="Times New Roman" pitchFamily="18" charset="0"/>
              </a:rPr>
              <a:t>Regimen is then further refined, optimized, to maximize benefits and minimize adverse effects.</a:t>
            </a:r>
          </a:p>
          <a:p>
            <a:pPr marL="514350" indent="-514350" algn="just">
              <a:buFont typeface="+mj-lt"/>
              <a:buAutoNum type="alphaUcPeriod"/>
            </a:pPr>
            <a:r>
              <a:rPr lang="en-US" sz="2800" dirty="0" smtClean="0">
                <a:latin typeface="Times New Roman" pitchFamily="18" charset="0"/>
                <a:cs typeface="Times New Roman" pitchFamily="18" charset="0"/>
              </a:rPr>
              <a:t> Continuous Infusion regimen</a:t>
            </a:r>
          </a:p>
          <a:p>
            <a:pPr marL="514350" indent="-514350" algn="just">
              <a:buFont typeface="+mj-lt"/>
              <a:buAutoNum type="alphaUcPeriod"/>
            </a:pPr>
            <a:r>
              <a:rPr lang="en-US" sz="2800" dirty="0" smtClean="0">
                <a:latin typeface="Times New Roman" pitchFamily="18" charset="0"/>
                <a:cs typeface="Times New Roman" pitchFamily="18" charset="0"/>
              </a:rPr>
              <a:t>Fixed-dose/fixed time regimens (Multiple IV/Oral administration)</a:t>
            </a:r>
          </a:p>
          <a:p>
            <a:pPr marL="514350" indent="-514350" algn="just">
              <a:buFont typeface="+mj-lt"/>
              <a:buAutoNum type="alphaUcPeriod"/>
            </a:pPr>
            <a:r>
              <a:rPr lang="en-US" sz="2800" dirty="0">
                <a:latin typeface="Times New Roman" pitchFamily="18" charset="0"/>
                <a:cs typeface="Times New Roman" pitchFamily="18" charset="0"/>
              </a:rPr>
              <a:t> </a:t>
            </a:r>
            <a:r>
              <a:rPr lang="en-US" sz="2800" dirty="0" smtClean="0">
                <a:latin typeface="Times New Roman" pitchFamily="18" charset="0"/>
                <a:cs typeface="Times New Roman" pitchFamily="18" charset="0"/>
              </a:rPr>
              <a:t>Optimization of dose</a:t>
            </a:r>
          </a:p>
          <a:p>
            <a:pPr algn="just">
              <a:buFont typeface="Courier New" panose="02070309020205020404" pitchFamily="49" charset="0"/>
              <a:buChar char="o"/>
            </a:pPr>
            <a:endParaRPr lang="en-US" sz="2800" b="1" dirty="0">
              <a:latin typeface="Times New Roman" panose="02020603050405020304" pitchFamily="18" charset="0"/>
              <a:cs typeface="Times New Roman" panose="02020603050405020304" pitchFamily="18" charset="0"/>
            </a:endParaRPr>
          </a:p>
          <a:p>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3119632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accent4">
                    <a:lumMod val="50000"/>
                  </a:schemeClr>
                </a:solidFill>
                <a:latin typeface="Times New Roman" panose="02020603050405020304" pitchFamily="18" charset="0"/>
                <a:cs typeface="Times New Roman" panose="02020603050405020304" pitchFamily="18" charset="0"/>
              </a:rPr>
              <a:t>A. Continuous </a:t>
            </a:r>
            <a:r>
              <a:rPr lang="en-US" b="1" dirty="0">
                <a:solidFill>
                  <a:schemeClr val="accent4">
                    <a:lumMod val="50000"/>
                  </a:schemeClr>
                </a:solidFill>
                <a:latin typeface="Times New Roman" panose="02020603050405020304" pitchFamily="18" charset="0"/>
                <a:cs typeface="Times New Roman" panose="02020603050405020304" pitchFamily="18" charset="0"/>
              </a:rPr>
              <a:t>Infusion regimen</a:t>
            </a:r>
            <a:endParaRPr lang="en-US" b="1" dirty="0"/>
          </a:p>
        </p:txBody>
      </p:sp>
      <p:sp>
        <p:nvSpPr>
          <p:cNvPr id="3" name="Content Placeholder 2"/>
          <p:cNvSpPr>
            <a:spLocks noGrp="1"/>
          </p:cNvSpPr>
          <p:nvPr>
            <p:ph idx="1"/>
          </p:nvPr>
        </p:nvSpPr>
        <p:spPr/>
        <p:txBody>
          <a:bodyPr>
            <a:normAutofit/>
          </a:bodyPr>
          <a:lstStyle/>
          <a:p>
            <a:pPr algn="just"/>
            <a:r>
              <a:rPr lang="en-US" sz="3200" b="1" dirty="0">
                <a:solidFill>
                  <a:schemeClr val="accent2">
                    <a:lumMod val="60000"/>
                    <a:lumOff val="40000"/>
                  </a:schemeClr>
                </a:solidFill>
                <a:latin typeface="Times New Roman" pitchFamily="18" charset="0"/>
                <a:cs typeface="Times New Roman" pitchFamily="18" charset="0"/>
              </a:rPr>
              <a:t>1.Plasma concentration of a drug following IV infusion</a:t>
            </a:r>
            <a:r>
              <a:rPr lang="en-US" sz="3200" b="1" dirty="0" smtClean="0">
                <a:solidFill>
                  <a:schemeClr val="accent2">
                    <a:lumMod val="60000"/>
                    <a:lumOff val="40000"/>
                  </a:schemeClr>
                </a:solidFill>
                <a:latin typeface="Times New Roman" pitchFamily="18" charset="0"/>
                <a:cs typeface="Times New Roman" pitchFamily="18" charset="0"/>
              </a:rPr>
              <a:t>:</a:t>
            </a:r>
            <a:endParaRPr lang="en-US" sz="3200" dirty="0" smtClean="0">
              <a:latin typeface="Times New Roman" pitchFamily="18" charset="0"/>
              <a:cs typeface="Times New Roman" pitchFamily="18" charset="0"/>
            </a:endParaRPr>
          </a:p>
          <a:p>
            <a:pPr algn="just"/>
            <a:r>
              <a:rPr lang="en-US" sz="3200" dirty="0" smtClean="0">
                <a:latin typeface="Times New Roman" pitchFamily="18" charset="0"/>
                <a:cs typeface="Times New Roman" pitchFamily="18" charset="0"/>
              </a:rPr>
              <a:t>With </a:t>
            </a:r>
            <a:r>
              <a:rPr lang="en-US" sz="3200" dirty="0">
                <a:latin typeface="Times New Roman" pitchFamily="18" charset="0"/>
                <a:cs typeface="Times New Roman" pitchFamily="18" charset="0"/>
              </a:rPr>
              <a:t>continuous IV infusion, the rate of drug entry into the body is constant. Most drugs exhibit first-order elimination, that is, a constant fraction of the drug is cleared per unit of time.  </a:t>
            </a:r>
          </a:p>
          <a:p>
            <a:pPr algn="just"/>
            <a:r>
              <a:rPr lang="en-US" sz="3200" dirty="0">
                <a:latin typeface="Times New Roman" pitchFamily="18" charset="0"/>
                <a:cs typeface="Times New Roman" pitchFamily="18" charset="0"/>
              </a:rPr>
              <a:t>Therefore, the rate of drug elimination increases proportionately as the plasma concentration increases. </a:t>
            </a:r>
          </a:p>
          <a:p>
            <a:pPr>
              <a:buFont typeface="Courier New" panose="02070309020205020404" pitchFamily="49" charset="0"/>
              <a:buChar char="o"/>
            </a:pPr>
            <a:endParaRPr lang="en-US" dirty="0"/>
          </a:p>
        </p:txBody>
      </p:sp>
    </p:spTree>
    <p:extLst>
      <p:ext uri="{BB962C8B-B14F-4D97-AF65-F5344CB8AC3E}">
        <p14:creationId xmlns:p14="http://schemas.microsoft.com/office/powerpoint/2010/main" val="163156870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solidFill>
                  <a:schemeClr val="accent4">
                    <a:lumMod val="50000"/>
                  </a:schemeClr>
                </a:solidFill>
                <a:latin typeface="Times New Roman" panose="02020603050405020304" pitchFamily="18" charset="0"/>
                <a:cs typeface="Times New Roman" panose="02020603050405020304" pitchFamily="18" charset="0"/>
              </a:rPr>
              <a:t>Continuous Infusion </a:t>
            </a:r>
            <a:r>
              <a:rPr lang="en-US" dirty="0" smtClean="0">
                <a:solidFill>
                  <a:schemeClr val="accent4">
                    <a:lumMod val="50000"/>
                  </a:schemeClr>
                </a:solidFill>
                <a:latin typeface="Times New Roman" panose="02020603050405020304" pitchFamily="18" charset="0"/>
                <a:cs typeface="Times New Roman" panose="02020603050405020304" pitchFamily="18" charset="0"/>
              </a:rPr>
              <a:t>regimen</a:t>
            </a:r>
            <a:endParaRPr lang="en-US" dirty="0">
              <a:solidFill>
                <a:schemeClr val="accent4">
                  <a:lumMod val="50000"/>
                </a:schemeClr>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half" idx="1"/>
          </p:nvPr>
        </p:nvSpPr>
        <p:spPr>
          <a:xfrm>
            <a:off x="1097277" y="1845734"/>
            <a:ext cx="5508237" cy="4500475"/>
          </a:xfrm>
        </p:spPr>
        <p:txBody>
          <a:bodyPr>
            <a:normAutofit/>
          </a:bodyPr>
          <a:lstStyle/>
          <a:p>
            <a:r>
              <a:rPr lang="en-US" sz="2800" dirty="0" smtClean="0">
                <a:latin typeface="Times New Roman" pitchFamily="18" charset="0"/>
                <a:cs typeface="Times New Roman" pitchFamily="18" charset="0"/>
              </a:rPr>
              <a:t>Following initiation of IV-infusion the plasma concentration of drug rises until the rate of drug eliminated from the body balances the input rate.</a:t>
            </a:r>
          </a:p>
          <a:p>
            <a:pPr marL="0" indent="0">
              <a:buNone/>
            </a:pPr>
            <a:r>
              <a:rPr lang="en-US" sz="2800" dirty="0" smtClean="0">
                <a:latin typeface="Times New Roman" pitchFamily="18" charset="0"/>
                <a:cs typeface="Times New Roman" pitchFamily="18" charset="0"/>
              </a:rPr>
              <a:t>  </a:t>
            </a:r>
            <a:r>
              <a:rPr lang="en-US" sz="3100" dirty="0" smtClean="0">
                <a:solidFill>
                  <a:schemeClr val="accent4">
                    <a:lumMod val="50000"/>
                  </a:schemeClr>
                </a:solidFill>
                <a:latin typeface="Times New Roman" pitchFamily="18" charset="0"/>
                <a:cs typeface="Times New Roman" pitchFamily="18" charset="0"/>
                <a:sym typeface="Wingdings" panose="05000000000000000000" pitchFamily="2" charset="2"/>
              </a:rPr>
              <a:t> </a:t>
            </a:r>
            <a:r>
              <a:rPr lang="en-US" sz="3100" dirty="0" smtClean="0">
                <a:solidFill>
                  <a:schemeClr val="bg1"/>
                </a:solidFill>
                <a:latin typeface="Times New Roman" pitchFamily="18" charset="0"/>
                <a:cs typeface="Times New Roman" pitchFamily="18" charset="0"/>
                <a:sym typeface="Wingdings" panose="05000000000000000000" pitchFamily="2" charset="2"/>
              </a:rPr>
              <a:t>Steady-state is achieved</a:t>
            </a:r>
          </a:p>
          <a:p>
            <a:pPr marL="0" indent="0">
              <a:buNone/>
            </a:pPr>
            <a:r>
              <a:rPr lang="en-US" sz="2800" dirty="0">
                <a:solidFill>
                  <a:schemeClr val="bg1"/>
                </a:solidFill>
                <a:latin typeface="Times New Roman" pitchFamily="18" charset="0"/>
                <a:cs typeface="Times New Roman" pitchFamily="18" charset="0"/>
                <a:sym typeface="Wingdings" panose="05000000000000000000" pitchFamily="2" charset="2"/>
              </a:rPr>
              <a:t> </a:t>
            </a:r>
            <a:r>
              <a:rPr lang="en-US" sz="2800" dirty="0" smtClean="0">
                <a:solidFill>
                  <a:schemeClr val="bg1"/>
                </a:solidFill>
                <a:latin typeface="Times New Roman" pitchFamily="18" charset="0"/>
                <a:cs typeface="Times New Roman" pitchFamily="18" charset="0"/>
                <a:sym typeface="Wingdings" panose="05000000000000000000" pitchFamily="2" charset="2"/>
              </a:rPr>
              <a:t>   </a:t>
            </a:r>
            <a:r>
              <a:rPr lang="en-US" sz="2800" dirty="0" smtClean="0">
                <a:solidFill>
                  <a:schemeClr val="tx1"/>
                </a:solidFill>
                <a:latin typeface="Times New Roman" pitchFamily="18" charset="0"/>
                <a:cs typeface="Times New Roman" pitchFamily="18" charset="0"/>
                <a:sym typeface="Wingdings" panose="05000000000000000000" pitchFamily="2" charset="2"/>
              </a:rPr>
              <a:t>(The plasma concentration of drug remain constant)</a:t>
            </a:r>
          </a:p>
          <a:p>
            <a:pPr marL="0" indent="0">
              <a:buNone/>
            </a:pPr>
            <a:r>
              <a:rPr lang="en-US" sz="2800" dirty="0">
                <a:solidFill>
                  <a:schemeClr val="tx1"/>
                </a:solidFill>
                <a:latin typeface="Times New Roman" pitchFamily="18" charset="0"/>
                <a:cs typeface="Times New Roman" pitchFamily="18" charset="0"/>
                <a:sym typeface="Wingdings" panose="05000000000000000000" pitchFamily="2" charset="2"/>
              </a:rPr>
              <a:t> </a:t>
            </a:r>
            <a:r>
              <a:rPr lang="en-US" sz="2800" dirty="0" smtClean="0">
                <a:solidFill>
                  <a:schemeClr val="tx1"/>
                </a:solidFill>
                <a:latin typeface="Times New Roman" pitchFamily="18" charset="0"/>
                <a:cs typeface="Times New Roman" pitchFamily="18" charset="0"/>
                <a:sym typeface="Wingdings" panose="05000000000000000000" pitchFamily="2" charset="2"/>
              </a:rPr>
              <a:t>   Assuming the drug elimination is first order.</a:t>
            </a:r>
            <a:endParaRPr lang="en-US" sz="2800" dirty="0">
              <a:solidFill>
                <a:schemeClr val="accent4">
                  <a:lumMod val="50000"/>
                </a:schemeClr>
              </a:solidFill>
              <a:latin typeface="Times New Roman" pitchFamily="18" charset="0"/>
              <a:cs typeface="Times New Roman" pitchFamily="18" charset="0"/>
            </a:endParaRPr>
          </a:p>
          <a:p>
            <a:endParaRPr lang="en-US" sz="2800" dirty="0">
              <a:solidFill>
                <a:schemeClr val="accent2">
                  <a:lumMod val="60000"/>
                  <a:lumOff val="40000"/>
                </a:schemeClr>
              </a:solidFill>
              <a:latin typeface="Times New Roman" pitchFamily="18" charset="0"/>
              <a:cs typeface="Times New Roman" pitchFamily="18" charset="0"/>
            </a:endParaRPr>
          </a:p>
          <a:p>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605515" y="1845734"/>
            <a:ext cx="4885899" cy="4500475"/>
          </a:xfrm>
        </p:spPr>
      </p:pic>
    </p:spTree>
    <p:extLst>
      <p:ext uri="{BB962C8B-B14F-4D97-AF65-F5344CB8AC3E}">
        <p14:creationId xmlns:p14="http://schemas.microsoft.com/office/powerpoint/2010/main" val="282988563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solidFill>
                  <a:schemeClr val="accent1">
                    <a:lumMod val="60000"/>
                    <a:lumOff val="40000"/>
                  </a:schemeClr>
                </a:solidFill>
                <a:latin typeface="Times New Roman" pitchFamily="18" charset="0"/>
                <a:cs typeface="Times New Roman" pitchFamily="18" charset="0"/>
              </a:rPr>
              <a:t>a</a:t>
            </a:r>
            <a:r>
              <a:rPr lang="en-US" b="1" dirty="0" smtClean="0">
                <a:solidFill>
                  <a:schemeClr val="accent1">
                    <a:lumMod val="60000"/>
                    <a:lumOff val="40000"/>
                  </a:schemeClr>
                </a:solidFill>
                <a:latin typeface="Times New Roman" pitchFamily="18" charset="0"/>
                <a:cs typeface="Times New Roman" pitchFamily="18" charset="0"/>
              </a:rPr>
              <a:t>. Influence </a:t>
            </a:r>
            <a:r>
              <a:rPr lang="en-US" b="1" dirty="0">
                <a:solidFill>
                  <a:schemeClr val="accent1">
                    <a:lumMod val="60000"/>
                    <a:lumOff val="40000"/>
                  </a:schemeClr>
                </a:solidFill>
                <a:latin typeface="Times New Roman" pitchFamily="18" charset="0"/>
                <a:cs typeface="Times New Roman" pitchFamily="18" charset="0"/>
              </a:rPr>
              <a:t>of the rate of infusion on steady-state concentration</a:t>
            </a:r>
            <a:r>
              <a:rPr lang="en-US" b="1" dirty="0" smtClean="0">
                <a:solidFill>
                  <a:schemeClr val="accent1">
                    <a:lumMod val="60000"/>
                    <a:lumOff val="40000"/>
                  </a:schemeClr>
                </a:solidFill>
                <a:latin typeface="Times New Roman" pitchFamily="18" charset="0"/>
                <a:cs typeface="Times New Roman" pitchFamily="18" charset="0"/>
              </a:rPr>
              <a:t>:</a:t>
            </a:r>
            <a:endParaRPr lang="en-US" dirty="0">
              <a:solidFill>
                <a:schemeClr val="accent1">
                  <a:lumMod val="60000"/>
                  <a:lumOff val="40000"/>
                </a:schemeClr>
              </a:solidFill>
            </a:endParaRPr>
          </a:p>
        </p:txBody>
      </p:sp>
      <p:sp>
        <p:nvSpPr>
          <p:cNvPr id="3" name="Content Placeholder 2"/>
          <p:cNvSpPr>
            <a:spLocks noGrp="1"/>
          </p:cNvSpPr>
          <p:nvPr>
            <p:ph sz="half" idx="1"/>
          </p:nvPr>
        </p:nvSpPr>
        <p:spPr>
          <a:xfrm>
            <a:off x="1097277" y="1845734"/>
            <a:ext cx="5399057" cy="4500475"/>
          </a:xfrm>
        </p:spPr>
        <p:txBody>
          <a:bodyPr>
            <a:normAutofit lnSpcReduction="10000"/>
          </a:bodyPr>
          <a:lstStyle/>
          <a:p>
            <a:pPr algn="just">
              <a:buFont typeface="Courier New" panose="02070309020205020404" pitchFamily="49" charset="0"/>
              <a:buChar char="o"/>
            </a:pPr>
            <a:r>
              <a:rPr lang="en-US" sz="2600" dirty="0" smtClean="0">
                <a:latin typeface="Times New Roman" pitchFamily="18" charset="0"/>
                <a:cs typeface="Times New Roman" pitchFamily="18" charset="0"/>
              </a:rPr>
              <a:t>The Steady state concentration(</a:t>
            </a:r>
            <a:r>
              <a:rPr lang="en-US" sz="2600" dirty="0" err="1" smtClean="0">
                <a:latin typeface="Times New Roman" pitchFamily="18" charset="0"/>
                <a:cs typeface="Times New Roman" pitchFamily="18" charset="0"/>
              </a:rPr>
              <a:t>Css</a:t>
            </a:r>
            <a:r>
              <a:rPr lang="en-US" sz="2600" dirty="0" smtClean="0">
                <a:latin typeface="Times New Roman" pitchFamily="18" charset="0"/>
                <a:cs typeface="Times New Roman" pitchFamily="18" charset="0"/>
              </a:rPr>
              <a:t>) is directly proportional to the infusion rate. For example, if the infusion rate is doubled, the Css is doubled.</a:t>
            </a:r>
          </a:p>
          <a:p>
            <a:pPr algn="just">
              <a:buFont typeface="Courier New" panose="02070309020205020404" pitchFamily="49" charset="0"/>
              <a:buChar char="o"/>
            </a:pPr>
            <a:r>
              <a:rPr lang="en-US" sz="2600" dirty="0" smtClean="0">
                <a:latin typeface="Times New Roman" pitchFamily="18" charset="0"/>
                <a:cs typeface="Times New Roman" pitchFamily="18" charset="0"/>
              </a:rPr>
              <a:t>Css is inversely proportional to the clearance of the drug. </a:t>
            </a:r>
          </a:p>
          <a:p>
            <a:pPr algn="just">
              <a:buFont typeface="Courier New" panose="02070309020205020404" pitchFamily="49" charset="0"/>
              <a:buChar char="o"/>
            </a:pPr>
            <a:r>
              <a:rPr lang="en-US" sz="2600" dirty="0" smtClean="0">
                <a:latin typeface="Times New Roman" pitchFamily="18" charset="0"/>
                <a:cs typeface="Times New Roman" pitchFamily="18" charset="0"/>
              </a:rPr>
              <a:t> Any factor that decreases clearance, such as liver or kidney disease, increases the Css of an infused drug( Hepatic or renal disease can increase Css, Increased metabolism reduces Css).</a:t>
            </a:r>
          </a:p>
          <a:p>
            <a:pPr>
              <a:buFont typeface="Courier New" panose="02070309020205020404" pitchFamily="49" charset="0"/>
              <a:buChar char="o"/>
            </a:pPr>
            <a:endParaRPr lang="en-US" sz="2600"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591869" y="1737360"/>
            <a:ext cx="4681182" cy="4608849"/>
          </a:xfrm>
        </p:spPr>
      </p:pic>
    </p:spTree>
    <p:extLst>
      <p:ext uri="{BB962C8B-B14F-4D97-AF65-F5344CB8AC3E}">
        <p14:creationId xmlns:p14="http://schemas.microsoft.com/office/powerpoint/2010/main" val="239016360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accent1">
                    <a:lumMod val="60000"/>
                    <a:lumOff val="40000"/>
                  </a:schemeClr>
                </a:solidFill>
              </a:rPr>
              <a:t>b. Time required to reach the steady-state drug concentration:</a:t>
            </a:r>
            <a:endParaRPr lang="en-US" b="1" dirty="0">
              <a:solidFill>
                <a:schemeClr val="accent1">
                  <a:lumMod val="60000"/>
                  <a:lumOff val="40000"/>
                </a:schemeClr>
              </a:solidFill>
            </a:endParaRPr>
          </a:p>
        </p:txBody>
      </p:sp>
      <p:pic>
        <p:nvPicPr>
          <p:cNvPr id="4" name="Content Placeholder 3"/>
          <p:cNvPicPr>
            <a:picLocks noGrp="1" noChangeAspect="1"/>
          </p:cNvPicPr>
          <p:nvPr>
            <p:ph idx="1"/>
          </p:nvPr>
        </p:nvPicPr>
        <p:blipFill>
          <a:blip r:embed="rId2"/>
          <a:stretch>
            <a:fillRect/>
          </a:stretch>
        </p:blipFill>
        <p:spPr>
          <a:xfrm>
            <a:off x="1228299" y="1737360"/>
            <a:ext cx="10058400" cy="4540609"/>
          </a:xfrm>
          <a:prstGeom prst="rect">
            <a:avLst/>
          </a:prstGeom>
        </p:spPr>
      </p:pic>
    </p:spTree>
    <p:extLst>
      <p:ext uri="{BB962C8B-B14F-4D97-AF65-F5344CB8AC3E}">
        <p14:creationId xmlns:p14="http://schemas.microsoft.com/office/powerpoint/2010/main" val="219243214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2">
                    <a:lumMod val="50000"/>
                  </a:schemeClr>
                </a:solidFill>
                <a:latin typeface="Times New Roman" panose="02020603050405020304" pitchFamily="18" charset="0"/>
                <a:cs typeface="Times New Roman" panose="02020603050405020304" pitchFamily="18" charset="0"/>
              </a:rPr>
              <a:t>B. Fixed dose/fixed-time regimens</a:t>
            </a:r>
            <a:endParaRPr lang="en-US" dirty="0">
              <a:solidFill>
                <a:schemeClr val="accent2">
                  <a:lumMod val="50000"/>
                </a:schemeClr>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a:bodyPr>
          <a:lstStyle/>
          <a:p>
            <a:pPr>
              <a:buFont typeface="Wingdings" panose="05000000000000000000" pitchFamily="2" charset="2"/>
              <a:buChar char="§"/>
            </a:pPr>
            <a:r>
              <a:rPr lang="en-US" sz="2800" dirty="0" smtClean="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rPr>
              <a:t>Administration of drug by fixed doses is more convenient than continuous infusion.</a:t>
            </a:r>
          </a:p>
          <a:p>
            <a:pPr>
              <a:buFont typeface="Wingdings" panose="05000000000000000000" pitchFamily="2" charset="2"/>
              <a:buChar char="§"/>
            </a:pPr>
            <a:r>
              <a:rPr lang="en-US" sz="3200" dirty="0" smtClean="0">
                <a:latin typeface="Times New Roman" panose="02020603050405020304" pitchFamily="18" charset="0"/>
                <a:cs typeface="Times New Roman" panose="02020603050405020304" pitchFamily="18" charset="0"/>
              </a:rPr>
              <a:t>Fixed doses administered by fixed time intervals result in time-dependent fluctuations in the circulating level of drug.</a:t>
            </a:r>
          </a:p>
          <a:p>
            <a:pPr>
              <a:buFont typeface="Wingdings" panose="05000000000000000000" pitchFamily="2" charset="2"/>
              <a:buChar char="§"/>
            </a:pPr>
            <a:r>
              <a:rPr lang="en-US" sz="3200" dirty="0" smtClean="0">
                <a:latin typeface="Times New Roman" panose="02020603050405020304" pitchFamily="18" charset="0"/>
                <a:cs typeface="Times New Roman" panose="02020603050405020304" pitchFamily="18" charset="0"/>
              </a:rPr>
              <a:t>Fixed-dose regimens</a:t>
            </a:r>
          </a:p>
          <a:p>
            <a:pPr>
              <a:buFont typeface="Wingdings" panose="05000000000000000000" pitchFamily="2" charset="2"/>
              <a:buChar char="Ø"/>
            </a:pPr>
            <a:r>
              <a:rPr lang="en-US" sz="3200" dirty="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rPr>
              <a:t> Multiple IV-injections</a:t>
            </a:r>
          </a:p>
          <a:p>
            <a:pPr>
              <a:buFont typeface="Wingdings" panose="05000000000000000000" pitchFamily="2" charset="2"/>
              <a:buChar char="Ø"/>
            </a:pPr>
            <a:r>
              <a:rPr lang="en-US" sz="3200" dirty="0" smtClean="0">
                <a:latin typeface="Times New Roman" panose="02020603050405020304" pitchFamily="18" charset="0"/>
                <a:cs typeface="Times New Roman" panose="02020603050405020304" pitchFamily="18" charset="0"/>
              </a:rPr>
              <a:t>Multiple oral-administration</a:t>
            </a:r>
            <a:endParaRPr lang="en-US"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3673732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accent1">
                    <a:lumMod val="60000"/>
                    <a:lumOff val="40000"/>
                  </a:schemeClr>
                </a:solidFill>
                <a:latin typeface="Times New Roman" panose="02020603050405020304" pitchFamily="18" charset="0"/>
                <a:cs typeface="Times New Roman" panose="02020603050405020304" pitchFamily="18" charset="0"/>
              </a:rPr>
              <a:t>1.Multiple IV injections</a:t>
            </a:r>
            <a:endParaRPr lang="en-US" b="1" dirty="0">
              <a:solidFill>
                <a:schemeClr val="accent1">
                  <a:lumMod val="60000"/>
                  <a:lumOff val="40000"/>
                </a:schemeClr>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half" idx="1"/>
          </p:nvPr>
        </p:nvSpPr>
        <p:spPr>
          <a:xfrm>
            <a:off x="1097278" y="1845734"/>
            <a:ext cx="4937760" cy="4500475"/>
          </a:xfrm>
        </p:spPr>
        <p:txBody>
          <a:bodyPr>
            <a:normAutofit/>
          </a:bodyPr>
          <a:lstStyle/>
          <a:p>
            <a:pPr algn="just">
              <a:buFont typeface="Courier New" panose="02070309020205020404" pitchFamily="49" charset="0"/>
              <a:buChar char="o"/>
            </a:pPr>
            <a:r>
              <a:rPr lang="en-US" sz="2800" dirty="0" smtClean="0">
                <a:latin typeface="Times New Roman" panose="02020603050405020304" pitchFamily="18" charset="0"/>
                <a:cs typeface="Times New Roman" panose="02020603050405020304" pitchFamily="18" charset="0"/>
              </a:rPr>
              <a:t>Following administration of drug at regular intervals, the plasma concentration increases until a steady state is reached.</a:t>
            </a:r>
          </a:p>
          <a:p>
            <a:pPr algn="just">
              <a:buFont typeface="Courier New" panose="02070309020205020404" pitchFamily="49" charset="0"/>
              <a:buChar char="o"/>
            </a:pPr>
            <a:r>
              <a:rPr lang="en-US" sz="2800" dirty="0" smtClean="0">
                <a:latin typeface="Times New Roman" panose="02020603050405020304" pitchFamily="18" charset="0"/>
                <a:cs typeface="Times New Roman" panose="02020603050405020304" pitchFamily="18" charset="0"/>
              </a:rPr>
              <a:t>Using smaller doses at shorter interval does not reach the rate at which steady-state is approached or Css.</a:t>
            </a:r>
          </a:p>
          <a:p>
            <a:pPr algn="just">
              <a:buFont typeface="Courier New" panose="02070309020205020404" pitchFamily="49" charset="0"/>
              <a:buChar char="o"/>
            </a:pPr>
            <a:r>
              <a:rPr lang="en-US" sz="2800" dirty="0" smtClean="0">
                <a:latin typeface="Times New Roman" panose="02020603050405020304" pitchFamily="18" charset="0"/>
                <a:cs typeface="Times New Roman" panose="02020603050405020304" pitchFamily="18" charset="0"/>
              </a:rPr>
              <a:t>90% of Css is reached in 3.3t1/2.</a:t>
            </a:r>
            <a:endParaRPr lang="en-US" sz="2800" dirty="0">
              <a:latin typeface="Times New Roman" panose="02020603050405020304" pitchFamily="18" charset="0"/>
              <a:cs typeface="Times New Roman" panose="02020603050405020304" pitchFamily="18" charset="0"/>
            </a:endParaRPr>
          </a:p>
        </p:txBody>
      </p:sp>
      <p:pic>
        <p:nvPicPr>
          <p:cNvPr id="6" name="Content Placeholder 5"/>
          <p:cNvPicPr>
            <a:picLocks noGrp="1" noChangeAspect="1"/>
          </p:cNvPicPr>
          <p:nvPr>
            <p:ph sz="half" idx="2"/>
          </p:nvPr>
        </p:nvPicPr>
        <p:blipFill>
          <a:blip r:embed="rId2"/>
          <a:stretch>
            <a:fillRect/>
          </a:stretch>
        </p:blipFill>
        <p:spPr>
          <a:xfrm>
            <a:off x="6469039" y="1737360"/>
            <a:ext cx="4831308" cy="4608849"/>
          </a:xfrm>
          <a:prstGeom prst="rect">
            <a:avLst/>
          </a:prstGeom>
        </p:spPr>
      </p:pic>
    </p:spTree>
    <p:extLst>
      <p:ext uri="{BB962C8B-B14F-4D97-AF65-F5344CB8AC3E}">
        <p14:creationId xmlns:p14="http://schemas.microsoft.com/office/powerpoint/2010/main" val="30102739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a:buFont typeface="Wingdings" panose="05000000000000000000" pitchFamily="2" charset="2"/>
              <a:buChar char="v"/>
            </a:pPr>
            <a:r>
              <a:rPr lang="en-US" sz="2400" dirty="0">
                <a:latin typeface="Times New Roman" panose="02020603050405020304" pitchFamily="18" charset="0"/>
                <a:cs typeface="Times New Roman" panose="02020603050405020304" pitchFamily="18" charset="0"/>
              </a:rPr>
              <a:t> </a:t>
            </a:r>
            <a:r>
              <a:rPr lang="en-US" sz="2800" dirty="0">
                <a:latin typeface="Times New Roman" panose="02020603050405020304" pitchFamily="18" charset="0"/>
                <a:cs typeface="Times New Roman" panose="02020603050405020304" pitchFamily="18" charset="0"/>
              </a:rPr>
              <a:t>In practice, pharmacokinetics makes it possible to model what may happen to a drug after it has been administered to a patient. </a:t>
            </a:r>
            <a:endParaRPr lang="en-US" sz="2800" dirty="0" smtClean="0">
              <a:latin typeface="Times New Roman" panose="02020603050405020304" pitchFamily="18" charset="0"/>
              <a:cs typeface="Times New Roman" panose="02020603050405020304" pitchFamily="18" charset="0"/>
            </a:endParaRPr>
          </a:p>
          <a:p>
            <a:pPr>
              <a:buFont typeface="Wingdings" panose="05000000000000000000" pitchFamily="2" charset="2"/>
              <a:buChar char="v"/>
            </a:pPr>
            <a:r>
              <a:rPr lang="en-US" sz="2800" dirty="0" smtClean="0">
                <a:latin typeface="Times New Roman" panose="02020603050405020304" pitchFamily="18" charset="0"/>
                <a:cs typeface="Times New Roman" panose="02020603050405020304" pitchFamily="18" charset="0"/>
              </a:rPr>
              <a:t>For safe and effective therapeutic management of individual patient.</a:t>
            </a:r>
          </a:p>
          <a:p>
            <a:pPr marL="0" indent="0">
              <a:buNone/>
            </a:pPr>
            <a:endParaRPr lang="en-US" sz="2800" dirty="0">
              <a:latin typeface="Times New Roman" panose="02020603050405020304" pitchFamily="18" charset="0"/>
              <a:cs typeface="Times New Roman" panose="02020603050405020304" pitchFamily="18" charset="0"/>
            </a:endParaRPr>
          </a:p>
          <a:p>
            <a:endParaRPr lang="en-US" sz="2400" dirty="0">
              <a:latin typeface="Times New Roman" panose="02020603050405020304" pitchFamily="18" charset="0"/>
              <a:cs typeface="Times New Roman" panose="02020603050405020304" pitchFamily="18"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20709" y="3207224"/>
            <a:ext cx="8920163" cy="3650776"/>
          </a:xfrm>
          <a:prstGeom prst="rect">
            <a:avLst/>
          </a:prstGeom>
        </p:spPr>
      </p:pic>
    </p:spTree>
    <p:extLst>
      <p:ext uri="{BB962C8B-B14F-4D97-AF65-F5344CB8AC3E}">
        <p14:creationId xmlns:p14="http://schemas.microsoft.com/office/powerpoint/2010/main" val="189252363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lumMod val="60000"/>
                    <a:lumOff val="40000"/>
                  </a:schemeClr>
                </a:solidFill>
                <a:latin typeface="Times New Roman" panose="02020603050405020304" pitchFamily="18" charset="0"/>
                <a:cs typeface="Times New Roman" panose="02020603050405020304" pitchFamily="18" charset="0"/>
              </a:rPr>
              <a:t>Effect of dosing frequency</a:t>
            </a:r>
            <a:endParaRPr lang="en-US" dirty="0">
              <a:solidFill>
                <a:schemeClr val="accent1">
                  <a:lumMod val="60000"/>
                  <a:lumOff val="40000"/>
                </a:schemeClr>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half" idx="1"/>
          </p:nvPr>
        </p:nvSpPr>
        <p:spPr>
          <a:xfrm>
            <a:off x="1097277" y="1737360"/>
            <a:ext cx="5120643" cy="4567906"/>
          </a:xfrm>
        </p:spPr>
        <p:txBody>
          <a:bodyPr>
            <a:normAutofit fontScale="92500" lnSpcReduction="20000"/>
          </a:bodyPr>
          <a:lstStyle/>
          <a:p>
            <a:pPr algn="just">
              <a:buFont typeface="Courier New" panose="02070309020205020404" pitchFamily="49" charset="0"/>
              <a:buChar char="o"/>
            </a:pPr>
            <a:r>
              <a:rPr lang="en-US" sz="2800" dirty="0" smtClean="0">
                <a:latin typeface="Times New Roman" panose="02020603050405020304" pitchFamily="18" charset="0"/>
                <a:cs typeface="Times New Roman" panose="02020603050405020304" pitchFamily="18" charset="0"/>
              </a:rPr>
              <a:t>With repeated administration at regular intervals, the plasma concentration of a drug oscillates about a mean.</a:t>
            </a:r>
          </a:p>
          <a:p>
            <a:pPr algn="just">
              <a:buFont typeface="Courier New" panose="02070309020205020404" pitchFamily="49" charset="0"/>
              <a:buChar char="o"/>
            </a:pPr>
            <a:r>
              <a:rPr lang="en-US" sz="2800" dirty="0" smtClean="0">
                <a:latin typeface="Times New Roman" panose="02020603050405020304" pitchFamily="18" charset="0"/>
                <a:cs typeface="Times New Roman" panose="02020603050405020304" pitchFamily="18" charset="0"/>
              </a:rPr>
              <a:t>Using smaller doses at  shorter intervals reduces the amplitude of fluctuations in drug concentrations in drug concentration.</a:t>
            </a:r>
          </a:p>
          <a:p>
            <a:pPr algn="just">
              <a:buFont typeface="Courier New" panose="02070309020205020404" pitchFamily="49" charset="0"/>
              <a:buChar char="o"/>
            </a:pPr>
            <a:r>
              <a:rPr lang="en-US" sz="2800" dirty="0" smtClean="0">
                <a:latin typeface="Times New Roman" panose="02020603050405020304" pitchFamily="18" charset="0"/>
                <a:cs typeface="Times New Roman" panose="02020603050405020304" pitchFamily="18" charset="0"/>
              </a:rPr>
              <a:t>Css is affected by neither the dosing frequency nor the rate at which the steady state is </a:t>
            </a:r>
            <a:r>
              <a:rPr lang="en-US" sz="2800" dirty="0" err="1" smtClean="0">
                <a:latin typeface="Times New Roman" panose="02020603050405020304" pitchFamily="18" charset="0"/>
                <a:cs typeface="Times New Roman" panose="02020603050405020304" pitchFamily="18" charset="0"/>
              </a:rPr>
              <a:t>approached.It</a:t>
            </a:r>
            <a:r>
              <a:rPr lang="en-US" sz="2800" dirty="0" smtClean="0">
                <a:latin typeface="Times New Roman" panose="02020603050405020304" pitchFamily="18" charset="0"/>
                <a:cs typeface="Times New Roman" panose="02020603050405020304" pitchFamily="18" charset="0"/>
              </a:rPr>
              <a:t> result in greater accumulation of drug in body and toxicity.</a:t>
            </a:r>
            <a:endParaRPr lang="en-US" sz="2800" dirty="0">
              <a:latin typeface="Times New Roman" panose="02020603050405020304" pitchFamily="18" charset="0"/>
              <a:cs typeface="Times New Roman" panose="02020603050405020304" pitchFamily="18" charset="0"/>
            </a:endParaRPr>
          </a:p>
        </p:txBody>
      </p:sp>
      <p:pic>
        <p:nvPicPr>
          <p:cNvPr id="11" name="Content Placeholder 10"/>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346209" y="1737360"/>
            <a:ext cx="4809154" cy="4445075"/>
          </a:xfrm>
        </p:spPr>
      </p:pic>
    </p:spTree>
    <p:extLst>
      <p:ext uri="{BB962C8B-B14F-4D97-AF65-F5344CB8AC3E}">
        <p14:creationId xmlns:p14="http://schemas.microsoft.com/office/powerpoint/2010/main" val="198973282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accent1">
                    <a:lumMod val="60000"/>
                    <a:lumOff val="40000"/>
                  </a:schemeClr>
                </a:solidFill>
                <a:latin typeface="Times New Roman" panose="02020603050405020304" pitchFamily="18" charset="0"/>
                <a:cs typeface="Times New Roman" panose="02020603050405020304" pitchFamily="18" charset="0"/>
              </a:rPr>
              <a:t>2.Multiple </a:t>
            </a:r>
            <a:r>
              <a:rPr lang="en-US" b="1" dirty="0">
                <a:solidFill>
                  <a:schemeClr val="accent1">
                    <a:lumMod val="60000"/>
                    <a:lumOff val="40000"/>
                  </a:schemeClr>
                </a:solidFill>
                <a:latin typeface="Times New Roman" panose="02020603050405020304" pitchFamily="18" charset="0"/>
                <a:cs typeface="Times New Roman" panose="02020603050405020304" pitchFamily="18" charset="0"/>
              </a:rPr>
              <a:t>oral administration</a:t>
            </a:r>
            <a:r>
              <a:rPr lang="en-US" b="1" dirty="0" smtClean="0">
                <a:solidFill>
                  <a:schemeClr val="accent1">
                    <a:lumMod val="60000"/>
                    <a:lumOff val="40000"/>
                  </a:schemeClr>
                </a:solidFill>
                <a:latin typeface="Times New Roman" panose="02020603050405020304" pitchFamily="18" charset="0"/>
                <a:cs typeface="Times New Roman" panose="02020603050405020304" pitchFamily="18" charset="0"/>
              </a:rPr>
              <a:t>:</a:t>
            </a:r>
            <a:endParaRPr lang="en-US" b="1" dirty="0">
              <a:solidFill>
                <a:schemeClr val="accent1">
                  <a:lumMod val="60000"/>
                  <a:lumOff val="40000"/>
                </a:schemeClr>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half" idx="1"/>
          </p:nvPr>
        </p:nvSpPr>
        <p:spPr/>
        <p:txBody>
          <a:bodyPr>
            <a:normAutofit fontScale="92500"/>
          </a:bodyPr>
          <a:lstStyle/>
          <a:p>
            <a:r>
              <a:rPr lang="en-US" sz="2800" dirty="0">
                <a:latin typeface="Times New Roman" pitchFamily="18" charset="0"/>
                <a:cs typeface="Times New Roman" pitchFamily="18" charset="0"/>
              </a:rPr>
              <a:t>Most drugs that are administered on an outpatient basis are </a:t>
            </a:r>
            <a:r>
              <a:rPr lang="en-US" sz="2800" dirty="0" smtClean="0">
                <a:latin typeface="Times New Roman" pitchFamily="18" charset="0"/>
                <a:cs typeface="Times New Roman" pitchFamily="18" charset="0"/>
              </a:rPr>
              <a:t>oral medications </a:t>
            </a:r>
            <a:r>
              <a:rPr lang="en-US" sz="2800" dirty="0">
                <a:latin typeface="Times New Roman" pitchFamily="18" charset="0"/>
                <a:cs typeface="Times New Roman" pitchFamily="18" charset="0"/>
              </a:rPr>
              <a:t>taken at a specific dose one, two, or three times daily. </a:t>
            </a:r>
          </a:p>
          <a:p>
            <a:r>
              <a:rPr lang="en-US" sz="2800" dirty="0">
                <a:latin typeface="Times New Roman" pitchFamily="18" charset="0"/>
                <a:cs typeface="Times New Roman" pitchFamily="18" charset="0"/>
              </a:rPr>
              <a:t>In contrast to IV injection, orally administered drugs may be absorbed slowly, and the plasma </a:t>
            </a:r>
            <a:r>
              <a:rPr lang="en-US" sz="2800" dirty="0" err="1" smtClean="0">
                <a:latin typeface="Times New Roman" pitchFamily="18" charset="0"/>
                <a:cs typeface="Times New Roman" pitchFamily="18" charset="0"/>
              </a:rPr>
              <a:t>oncentration</a:t>
            </a:r>
            <a:r>
              <a:rPr lang="en-US" sz="2800" dirty="0" smtClean="0">
                <a:latin typeface="Times New Roman" pitchFamily="18" charset="0"/>
                <a:cs typeface="Times New Roman" pitchFamily="18" charset="0"/>
              </a:rPr>
              <a:t> </a:t>
            </a:r>
            <a:r>
              <a:rPr lang="en-US" sz="2800" dirty="0">
                <a:latin typeface="Times New Roman" pitchFamily="18" charset="0"/>
                <a:cs typeface="Times New Roman" pitchFamily="18" charset="0"/>
              </a:rPr>
              <a:t>of the drug is influenced by both the rate of absorption and the rate of elimination.</a:t>
            </a:r>
          </a:p>
          <a:p>
            <a:endParaRPr lang="en-US" sz="2400" dirty="0">
              <a:latin typeface="Times New Roman" pitchFamily="18" charset="0"/>
              <a:cs typeface="Times New Roman" pitchFamily="18" charset="0"/>
            </a:endParaRPr>
          </a:p>
        </p:txBody>
      </p:sp>
      <p:pic>
        <p:nvPicPr>
          <p:cNvPr id="5" name="Content Placeholder 4"/>
          <p:cNvPicPr>
            <a:picLocks noGrp="1" noChangeAspect="1"/>
          </p:cNvPicPr>
          <p:nvPr>
            <p:ph sz="half" idx="2"/>
          </p:nvPr>
        </p:nvPicPr>
        <p:blipFill>
          <a:blip r:embed="rId2"/>
          <a:stretch>
            <a:fillRect/>
          </a:stretch>
        </p:blipFill>
        <p:spPr>
          <a:xfrm>
            <a:off x="6332561" y="1737360"/>
            <a:ext cx="4312694" cy="4595201"/>
          </a:xfrm>
          <a:prstGeom prst="rect">
            <a:avLst/>
          </a:prstGeom>
        </p:spPr>
      </p:pic>
    </p:spTree>
    <p:extLst>
      <p:ext uri="{BB962C8B-B14F-4D97-AF65-F5344CB8AC3E}">
        <p14:creationId xmlns:p14="http://schemas.microsoft.com/office/powerpoint/2010/main" val="85276089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solidFill>
                  <a:schemeClr val="accent2">
                    <a:lumMod val="50000"/>
                  </a:schemeClr>
                </a:solidFill>
                <a:latin typeface="Times New Roman" pitchFamily="18" charset="0"/>
                <a:cs typeface="Times New Roman" pitchFamily="18" charset="0"/>
              </a:rPr>
              <a:t>Optimization of </a:t>
            </a:r>
            <a:r>
              <a:rPr lang="en-US" b="1" dirty="0" smtClean="0">
                <a:solidFill>
                  <a:schemeClr val="accent2">
                    <a:lumMod val="50000"/>
                  </a:schemeClr>
                </a:solidFill>
                <a:latin typeface="Times New Roman" pitchFamily="18" charset="0"/>
                <a:cs typeface="Times New Roman" pitchFamily="18" charset="0"/>
              </a:rPr>
              <a:t>dose</a:t>
            </a:r>
            <a:endParaRPr lang="en-US" dirty="0">
              <a:solidFill>
                <a:schemeClr val="accent2">
                  <a:lumMod val="50000"/>
                </a:schemeClr>
              </a:solidFill>
            </a:endParaRPr>
          </a:p>
        </p:txBody>
      </p:sp>
      <p:sp>
        <p:nvSpPr>
          <p:cNvPr id="3" name="Content Placeholder 2"/>
          <p:cNvSpPr>
            <a:spLocks noGrp="1"/>
          </p:cNvSpPr>
          <p:nvPr>
            <p:ph idx="1"/>
          </p:nvPr>
        </p:nvSpPr>
        <p:spPr/>
        <p:txBody>
          <a:bodyPr/>
          <a:lstStyle/>
          <a:p>
            <a:pPr algn="just">
              <a:buFont typeface="Courier New" panose="02070309020205020404" pitchFamily="49" charset="0"/>
              <a:buChar char="o"/>
            </a:pPr>
            <a:r>
              <a:rPr lang="en-US" sz="3600" dirty="0">
                <a:latin typeface="Times New Roman" pitchFamily="18" charset="0"/>
                <a:cs typeface="Times New Roman" pitchFamily="18" charset="0"/>
              </a:rPr>
              <a:t>The goal of drug administration is to achieve and maintain therapeutic response with minimal toxicity or side effects</a:t>
            </a:r>
          </a:p>
          <a:p>
            <a:pPr algn="just">
              <a:buFont typeface="Courier New" panose="02070309020205020404" pitchFamily="49" charset="0"/>
              <a:buChar char="o"/>
            </a:pPr>
            <a:r>
              <a:rPr lang="en-US" sz="3600" dirty="0">
                <a:latin typeface="Times New Roman" pitchFamily="18" charset="0"/>
                <a:cs typeface="Times New Roman" pitchFamily="18" charset="0"/>
              </a:rPr>
              <a:t>For the drugs with the defined therapeutic range, drug concentration are subsequently measured, and the dosage and frequency are then adjusted to obtain the desired level.</a:t>
            </a:r>
          </a:p>
          <a:p>
            <a:endParaRPr lang="en-US" dirty="0"/>
          </a:p>
        </p:txBody>
      </p:sp>
    </p:spTree>
    <p:extLst>
      <p:ext uri="{BB962C8B-B14F-4D97-AF65-F5344CB8AC3E}">
        <p14:creationId xmlns:p14="http://schemas.microsoft.com/office/powerpoint/2010/main" val="413814971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solidFill>
                  <a:schemeClr val="accent4">
                    <a:lumMod val="50000"/>
                  </a:schemeClr>
                </a:solidFill>
                <a:latin typeface="Times New Roman" panose="02020603050405020304" pitchFamily="18" charset="0"/>
                <a:cs typeface="Times New Roman" panose="02020603050405020304" pitchFamily="18" charset="0"/>
              </a:rPr>
              <a:t>1.Maintenance dose</a:t>
            </a:r>
            <a:endParaRPr lang="en-US" b="1" dirty="0">
              <a:solidFill>
                <a:schemeClr val="accent4">
                  <a:lumMod val="50000"/>
                </a:schemeClr>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a:bodyPr>
          <a:lstStyle/>
          <a:p>
            <a:r>
              <a:rPr lang="en-US" sz="2800" dirty="0" smtClean="0">
                <a:latin typeface="Times New Roman" pitchFamily="18" charset="0"/>
                <a:cs typeface="Times New Roman" pitchFamily="18" charset="0"/>
              </a:rPr>
              <a:t>Drugs </a:t>
            </a:r>
            <a:r>
              <a:rPr lang="en-US" sz="2800" dirty="0">
                <a:latin typeface="Times New Roman" pitchFamily="18" charset="0"/>
                <a:cs typeface="Times New Roman" pitchFamily="18" charset="0"/>
              </a:rPr>
              <a:t>are generally administered to maintain a Css within the therapeutic window. It takes four to five half-lives for a drug to achieve Css </a:t>
            </a:r>
            <a:r>
              <a:rPr lang="en-US" sz="2800" dirty="0" smtClean="0">
                <a:latin typeface="Times New Roman" pitchFamily="18" charset="0"/>
                <a:cs typeface="Times New Roman" pitchFamily="18" charset="0"/>
              </a:rPr>
              <a:t>.</a:t>
            </a:r>
          </a:p>
          <a:p>
            <a:pPr marL="0" indent="0">
              <a:buNone/>
            </a:pPr>
            <a:r>
              <a:rPr lang="en-US" sz="2800" dirty="0">
                <a:latin typeface="Times New Roman" pitchFamily="18" charset="0"/>
                <a:cs typeface="Times New Roman" pitchFamily="18" charset="0"/>
              </a:rPr>
              <a:t> </a:t>
            </a:r>
            <a:r>
              <a:rPr lang="en-US" sz="2800" dirty="0" smtClean="0">
                <a:latin typeface="Times New Roman" pitchFamily="18" charset="0"/>
                <a:cs typeface="Times New Roman" pitchFamily="18" charset="0"/>
              </a:rPr>
              <a:t> </a:t>
            </a:r>
            <a:endParaRPr lang="en-US" sz="2800" dirty="0">
              <a:latin typeface="Times New Roman" pitchFamily="18" charset="0"/>
              <a:cs typeface="Times New Roman" pitchFamily="18" charset="0"/>
            </a:endParaRPr>
          </a:p>
          <a:p>
            <a:endParaRPr lang="en-US" sz="2600" dirty="0">
              <a:solidFill>
                <a:schemeClr val="accent2">
                  <a:lumMod val="50000"/>
                </a:schemeClr>
              </a:solidFill>
              <a:latin typeface="Times New Roman" panose="02020603050405020304" pitchFamily="18" charset="0"/>
              <a:cs typeface="Times New Roman" panose="02020603050405020304" pitchFamily="18"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47485" y="3630305"/>
            <a:ext cx="4304945" cy="1528550"/>
          </a:xfrm>
          <a:prstGeom prst="rect">
            <a:avLst/>
          </a:prstGeom>
        </p:spPr>
      </p:pic>
    </p:spTree>
    <p:extLst>
      <p:ext uri="{BB962C8B-B14F-4D97-AF65-F5344CB8AC3E}">
        <p14:creationId xmlns:p14="http://schemas.microsoft.com/office/powerpoint/2010/main" val="228213358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solidFill>
                  <a:schemeClr val="accent4">
                    <a:lumMod val="50000"/>
                  </a:schemeClr>
                </a:solidFill>
                <a:latin typeface="Times New Roman" pitchFamily="18" charset="0"/>
                <a:cs typeface="Times New Roman" pitchFamily="18" charset="0"/>
              </a:rPr>
              <a:t>2.Loading dose</a:t>
            </a:r>
            <a:endParaRPr lang="en-US" dirty="0">
              <a:solidFill>
                <a:schemeClr val="accent4">
                  <a:lumMod val="50000"/>
                </a:schemeClr>
              </a:solidFill>
            </a:endParaRPr>
          </a:p>
        </p:txBody>
      </p:sp>
      <p:sp>
        <p:nvSpPr>
          <p:cNvPr id="3" name="Content Placeholder 2"/>
          <p:cNvSpPr>
            <a:spLocks noGrp="1"/>
          </p:cNvSpPr>
          <p:nvPr>
            <p:ph idx="1"/>
          </p:nvPr>
        </p:nvSpPr>
        <p:spPr>
          <a:xfrm>
            <a:off x="1097279" y="1845734"/>
            <a:ext cx="10844511" cy="4459532"/>
          </a:xfrm>
        </p:spPr>
        <p:txBody>
          <a:bodyPr>
            <a:normAutofit fontScale="92500" lnSpcReduction="20000"/>
          </a:bodyPr>
          <a:lstStyle/>
          <a:p>
            <a:pPr algn="just">
              <a:buFont typeface="Courier New" panose="02070309020205020404" pitchFamily="49" charset="0"/>
              <a:buChar char="o"/>
            </a:pPr>
            <a:r>
              <a:rPr lang="en-US" sz="3200" dirty="0">
                <a:latin typeface="Times New Roman" panose="02020603050405020304" pitchFamily="18" charset="0"/>
                <a:cs typeface="Times New Roman" pitchFamily="18" charset="0"/>
              </a:rPr>
              <a:t>A higher dose or series of doses administered to achieve the desired plasma level rapidly. Loading dose is followed by a maintenance dose to maintain the steady state.</a:t>
            </a:r>
          </a:p>
          <a:p>
            <a:pPr marL="0" indent="0">
              <a:buNone/>
            </a:pPr>
            <a:r>
              <a:rPr lang="en-US" sz="3200" dirty="0">
                <a:solidFill>
                  <a:schemeClr val="bg1"/>
                </a:solidFill>
                <a:latin typeface="Times New Roman" pitchFamily="18" charset="0"/>
                <a:cs typeface="Times New Roman" pitchFamily="18" charset="0"/>
              </a:rPr>
              <a:t>Loading dose = (V</a:t>
            </a:r>
            <a:r>
              <a:rPr lang="en-US" sz="2600" dirty="0">
                <a:solidFill>
                  <a:schemeClr val="bg1"/>
                </a:solidFill>
                <a:latin typeface="Times New Roman" pitchFamily="18" charset="0"/>
                <a:cs typeface="Times New Roman" pitchFamily="18" charset="0"/>
              </a:rPr>
              <a:t>d</a:t>
            </a:r>
            <a:r>
              <a:rPr lang="en-US" sz="3200" dirty="0">
                <a:solidFill>
                  <a:schemeClr val="bg1"/>
                </a:solidFill>
                <a:latin typeface="Times New Roman" pitchFamily="18" charset="0"/>
                <a:cs typeface="Times New Roman" pitchFamily="18" charset="0"/>
              </a:rPr>
              <a:t>)(</a:t>
            </a:r>
            <a:r>
              <a:rPr lang="en-US" sz="3200" dirty="0" smtClean="0">
                <a:solidFill>
                  <a:schemeClr val="bg1"/>
                </a:solidFill>
                <a:latin typeface="Times New Roman" pitchFamily="18" charset="0"/>
                <a:cs typeface="Times New Roman" pitchFamily="18" charset="0"/>
              </a:rPr>
              <a:t>desired Css</a:t>
            </a:r>
            <a:r>
              <a:rPr lang="en-US" sz="3200" dirty="0">
                <a:solidFill>
                  <a:schemeClr val="bg1"/>
                </a:solidFill>
                <a:latin typeface="Times New Roman" pitchFamily="18" charset="0"/>
                <a:cs typeface="Times New Roman" pitchFamily="18" charset="0"/>
              </a:rPr>
              <a:t>)/F </a:t>
            </a:r>
          </a:p>
          <a:p>
            <a:pPr marL="0" indent="0">
              <a:buNone/>
            </a:pPr>
            <a:r>
              <a:rPr lang="en-US" sz="3200" dirty="0">
                <a:solidFill>
                  <a:schemeClr val="bg1"/>
                </a:solidFill>
                <a:latin typeface="Times New Roman" pitchFamily="18" charset="0"/>
                <a:cs typeface="Times New Roman" pitchFamily="18" charset="0"/>
              </a:rPr>
              <a:t> For IV Loading dose = (V</a:t>
            </a:r>
            <a:r>
              <a:rPr lang="en-US" sz="2600" dirty="0">
                <a:solidFill>
                  <a:schemeClr val="bg1"/>
                </a:solidFill>
                <a:latin typeface="Times New Roman" pitchFamily="18" charset="0"/>
                <a:cs typeface="Times New Roman" pitchFamily="18" charset="0"/>
              </a:rPr>
              <a:t>d</a:t>
            </a:r>
            <a:r>
              <a:rPr lang="en-US" sz="3200" dirty="0">
                <a:solidFill>
                  <a:schemeClr val="bg1"/>
                </a:solidFill>
                <a:latin typeface="Times New Roman" pitchFamily="18" charset="0"/>
                <a:cs typeface="Times New Roman" pitchFamily="18" charset="0"/>
              </a:rPr>
              <a:t>)(desired Css)</a:t>
            </a:r>
          </a:p>
          <a:p>
            <a:pPr algn="just">
              <a:buFont typeface="Courier New" panose="02070309020205020404" pitchFamily="49" charset="0"/>
              <a:buChar char="o"/>
            </a:pPr>
            <a:r>
              <a:rPr lang="en-US" sz="3000" dirty="0" smtClean="0">
                <a:latin typeface="Times New Roman" panose="02020603050405020304" pitchFamily="18" charset="0"/>
                <a:cs typeface="Times New Roman" panose="02020603050405020304" pitchFamily="18" charset="0"/>
              </a:rPr>
              <a:t>It might be associated with risk of drug toxicity.</a:t>
            </a:r>
          </a:p>
          <a:p>
            <a:pPr algn="just">
              <a:buFont typeface="Courier New" panose="02070309020205020404" pitchFamily="49" charset="0"/>
              <a:buChar char="o"/>
            </a:pPr>
            <a:r>
              <a:rPr lang="en-US" sz="3000" dirty="0" smtClean="0">
                <a:latin typeface="Times New Roman" panose="02020603050405020304" pitchFamily="18" charset="0"/>
                <a:cs typeface="Times New Roman" panose="02020603050405020304" pitchFamily="18" charset="0"/>
              </a:rPr>
              <a:t>Loading dose is useful for drugs that have a relatively long half life (eliminated from the body slowly),hence require lower maintenance dose to keep the drug at therapeutic concentration. without an initial loading </a:t>
            </a:r>
            <a:r>
              <a:rPr lang="en-US" sz="3000" dirty="0" err="1" smtClean="0">
                <a:latin typeface="Times New Roman" panose="02020603050405020304" pitchFamily="18" charset="0"/>
                <a:cs typeface="Times New Roman" panose="02020603050405020304" pitchFamily="18" charset="0"/>
              </a:rPr>
              <a:t>dose,these</a:t>
            </a:r>
            <a:r>
              <a:rPr lang="en-US" sz="3000" dirty="0" smtClean="0">
                <a:latin typeface="Times New Roman" panose="02020603050405020304" pitchFamily="18" charset="0"/>
                <a:cs typeface="Times New Roman" panose="02020603050405020304" pitchFamily="18" charset="0"/>
              </a:rPr>
              <a:t> drugs would take a long time to reach a therapeutic value that corresponds to the steady-state level.</a:t>
            </a:r>
            <a:endParaRPr lang="en-US" sz="3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4549214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630304" y="1"/>
            <a:ext cx="4913195" cy="6318912"/>
          </a:xfrm>
          <a:prstGeom prst="rect">
            <a:avLst/>
          </a:prstGeom>
        </p:spPr>
      </p:pic>
    </p:spTree>
    <p:extLst>
      <p:ext uri="{BB962C8B-B14F-4D97-AF65-F5344CB8AC3E}">
        <p14:creationId xmlns:p14="http://schemas.microsoft.com/office/powerpoint/2010/main" val="40427960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solidFill>
                  <a:schemeClr val="accent2">
                    <a:lumMod val="50000"/>
                  </a:schemeClr>
                </a:solidFill>
                <a:latin typeface="Times New Roman" panose="02020603050405020304" pitchFamily="18" charset="0"/>
                <a:cs typeface="Times New Roman" panose="02020603050405020304" pitchFamily="18" charset="0"/>
              </a:rPr>
              <a:t>3.Dose adjustment</a:t>
            </a:r>
            <a:endParaRPr lang="en-US" b="1" dirty="0">
              <a:solidFill>
                <a:schemeClr val="accent2">
                  <a:lumMod val="50000"/>
                </a:schemeClr>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097280" y="1845734"/>
            <a:ext cx="10058400" cy="4527770"/>
          </a:xfrm>
        </p:spPr>
        <p:txBody>
          <a:bodyPr/>
          <a:lstStyle/>
          <a:p>
            <a:pPr algn="just">
              <a:buFont typeface="Courier New" panose="02070309020205020404" pitchFamily="49" charset="0"/>
              <a:buChar char="o"/>
            </a:pPr>
            <a:r>
              <a:rPr lang="en-US" sz="3200" dirty="0">
                <a:latin typeface="Times New Roman" pitchFamily="18" charset="0"/>
                <a:cs typeface="Times New Roman" pitchFamily="18" charset="0"/>
              </a:rPr>
              <a:t>When determining a dosage adjustment, Vd can be used to calculate the amount of drug needed to achieve a desired plasma concentration. </a:t>
            </a:r>
          </a:p>
          <a:p>
            <a:pPr algn="just">
              <a:buFont typeface="Courier New" panose="02070309020205020404" pitchFamily="49" charset="0"/>
              <a:buChar char="o"/>
            </a:pPr>
            <a:r>
              <a:rPr lang="en-US" sz="3200" dirty="0">
                <a:latin typeface="Times New Roman" pitchFamily="18" charset="0"/>
                <a:cs typeface="Times New Roman" pitchFamily="18" charset="0"/>
              </a:rPr>
              <a:t>For example, assume a heart failure patient is not well controlled due to inadequate plasma levels of digoxin. </a:t>
            </a:r>
          </a:p>
          <a:p>
            <a:pPr algn="just">
              <a:buFont typeface="Courier New" panose="02070309020205020404" pitchFamily="49" charset="0"/>
              <a:buChar char="o"/>
            </a:pPr>
            <a:r>
              <a:rPr lang="en-US" sz="3200" dirty="0">
                <a:latin typeface="Times New Roman" pitchFamily="18" charset="0"/>
                <a:cs typeface="Times New Roman" pitchFamily="18" charset="0"/>
              </a:rPr>
              <a:t>Suppose the concentration of digoxin the plasma is C1 and the desired target concentration is C2, a higher conc</a:t>
            </a:r>
            <a:r>
              <a:rPr lang="en-US" sz="3200" dirty="0" smtClean="0">
                <a:latin typeface="Times New Roman" pitchFamily="18" charset="0"/>
                <a:cs typeface="Times New Roman" pitchFamily="18" charset="0"/>
              </a:rPr>
              <a:t>.</a:t>
            </a:r>
            <a:endParaRPr lang="en-US" sz="3200" b="1" dirty="0">
              <a:latin typeface="Times New Roman" pitchFamily="18" charset="0"/>
              <a:cs typeface="Times New Roman" pitchFamily="18" charset="0"/>
            </a:endParaRPr>
          </a:p>
          <a:p>
            <a:endParaRPr lang="en-US" dirty="0"/>
          </a:p>
        </p:txBody>
      </p:sp>
    </p:spTree>
    <p:extLst>
      <p:ext uri="{BB962C8B-B14F-4D97-AF65-F5344CB8AC3E}">
        <p14:creationId xmlns:p14="http://schemas.microsoft.com/office/powerpoint/2010/main" val="357010780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80" y="286603"/>
            <a:ext cx="10058400" cy="1419367"/>
          </a:xfrm>
        </p:spPr>
        <p:txBody>
          <a:bodyPr/>
          <a:lstStyle/>
          <a:p>
            <a:endParaRPr lang="en-US" dirty="0"/>
          </a:p>
        </p:txBody>
      </p:sp>
      <p:sp>
        <p:nvSpPr>
          <p:cNvPr id="3" name="Content Placeholder 2"/>
          <p:cNvSpPr>
            <a:spLocks noGrp="1"/>
          </p:cNvSpPr>
          <p:nvPr>
            <p:ph idx="1"/>
          </p:nvPr>
        </p:nvSpPr>
        <p:spPr>
          <a:xfrm>
            <a:off x="1097280" y="1845734"/>
            <a:ext cx="10058400" cy="4445884"/>
          </a:xfrm>
        </p:spPr>
        <p:txBody>
          <a:bodyPr>
            <a:noAutofit/>
          </a:bodyPr>
          <a:lstStyle/>
          <a:p>
            <a:pPr>
              <a:buFont typeface="Courier New" panose="02070309020205020404" pitchFamily="49" charset="0"/>
              <a:buChar char="o"/>
            </a:pPr>
            <a:r>
              <a:rPr lang="en-US" sz="3200" dirty="0">
                <a:latin typeface="Times New Roman" pitchFamily="18" charset="0"/>
                <a:cs typeface="Times New Roman" pitchFamily="18" charset="0"/>
              </a:rPr>
              <a:t>The following calculation can be used to determine how much additional digoxin should be administered to bring the level from C1to C2.</a:t>
            </a:r>
          </a:p>
          <a:p>
            <a:pPr marL="0" indent="0">
              <a:buNone/>
            </a:pPr>
            <a:r>
              <a:rPr lang="en-US" sz="3200" dirty="0">
                <a:latin typeface="Times New Roman" pitchFamily="18" charset="0"/>
                <a:cs typeface="Times New Roman" pitchFamily="18" charset="0"/>
              </a:rPr>
              <a:t>(</a:t>
            </a:r>
            <a:r>
              <a:rPr lang="en-US" sz="3200" dirty="0" err="1">
                <a:latin typeface="Times New Roman" pitchFamily="18" charset="0"/>
                <a:cs typeface="Times New Roman" pitchFamily="18" charset="0"/>
              </a:rPr>
              <a:t>v</a:t>
            </a:r>
            <a:r>
              <a:rPr lang="en-US" sz="3200" baseline="-25000" dirty="0" err="1">
                <a:latin typeface="Times New Roman" pitchFamily="18" charset="0"/>
                <a:cs typeface="Times New Roman" pitchFamily="18" charset="0"/>
              </a:rPr>
              <a:t>d</a:t>
            </a:r>
            <a:r>
              <a:rPr lang="en-US" sz="3200" dirty="0">
                <a:latin typeface="Times New Roman" pitchFamily="18" charset="0"/>
                <a:cs typeface="Times New Roman" pitchFamily="18" charset="0"/>
              </a:rPr>
              <a:t>)(c</a:t>
            </a:r>
            <a:r>
              <a:rPr lang="en-US" sz="3200" baseline="-25000" dirty="0">
                <a:latin typeface="Times New Roman" pitchFamily="18" charset="0"/>
                <a:cs typeface="Times New Roman" pitchFamily="18" charset="0"/>
              </a:rPr>
              <a:t>1</a:t>
            </a:r>
            <a:r>
              <a:rPr lang="en-US" sz="3200" dirty="0">
                <a:latin typeface="Times New Roman" pitchFamily="18" charset="0"/>
                <a:cs typeface="Times New Roman" pitchFamily="18" charset="0"/>
              </a:rPr>
              <a:t>)₌ amount of drug initially in the body</a:t>
            </a:r>
          </a:p>
          <a:p>
            <a:pPr marL="0" indent="0">
              <a:buNone/>
            </a:pPr>
            <a:r>
              <a:rPr lang="en-US" sz="3200" dirty="0">
                <a:latin typeface="Times New Roman" pitchFamily="18" charset="0"/>
                <a:cs typeface="Times New Roman" pitchFamily="18" charset="0"/>
              </a:rPr>
              <a:t>(</a:t>
            </a:r>
            <a:r>
              <a:rPr lang="en-US" sz="3200" dirty="0" err="1">
                <a:latin typeface="Times New Roman" pitchFamily="18" charset="0"/>
                <a:cs typeface="Times New Roman" pitchFamily="18" charset="0"/>
              </a:rPr>
              <a:t>v</a:t>
            </a:r>
            <a:r>
              <a:rPr lang="en-US" sz="3200" baseline="-25000" dirty="0" err="1">
                <a:latin typeface="Times New Roman" pitchFamily="18" charset="0"/>
                <a:cs typeface="Times New Roman" pitchFamily="18" charset="0"/>
              </a:rPr>
              <a:t>d</a:t>
            </a:r>
            <a:r>
              <a:rPr lang="en-US" sz="3200" dirty="0">
                <a:latin typeface="Times New Roman" pitchFamily="18" charset="0"/>
                <a:cs typeface="Times New Roman" pitchFamily="18" charset="0"/>
              </a:rPr>
              <a:t>)(c</a:t>
            </a:r>
            <a:r>
              <a:rPr lang="en-US" sz="3200" baseline="-25000" dirty="0">
                <a:latin typeface="Times New Roman" pitchFamily="18" charset="0"/>
                <a:cs typeface="Times New Roman" pitchFamily="18" charset="0"/>
              </a:rPr>
              <a:t>2</a:t>
            </a:r>
            <a:r>
              <a:rPr lang="en-US" sz="3200" dirty="0">
                <a:latin typeface="Times New Roman" pitchFamily="18" charset="0"/>
                <a:cs typeface="Times New Roman" pitchFamily="18" charset="0"/>
              </a:rPr>
              <a:t>) ₌ amount of drug in the body needed to achieve the desired plasma concentration</a:t>
            </a:r>
          </a:p>
          <a:p>
            <a:pPr marL="0" indent="0">
              <a:buNone/>
            </a:pPr>
            <a:r>
              <a:rPr lang="en-US" sz="3200" dirty="0">
                <a:latin typeface="Times New Roman" pitchFamily="18" charset="0"/>
                <a:cs typeface="Times New Roman" pitchFamily="18" charset="0"/>
              </a:rPr>
              <a:t>The difference between the two values is the additional dosage needed, which equals V</a:t>
            </a:r>
            <a:r>
              <a:rPr lang="en-US" sz="3200" baseline="-25000" dirty="0">
                <a:latin typeface="Times New Roman" pitchFamily="18" charset="0"/>
                <a:cs typeface="Times New Roman" pitchFamily="18" charset="0"/>
              </a:rPr>
              <a:t>d</a:t>
            </a:r>
            <a:r>
              <a:rPr lang="en-US" sz="3200" dirty="0">
                <a:latin typeface="Times New Roman" pitchFamily="18" charset="0"/>
                <a:cs typeface="Times New Roman" pitchFamily="18" charset="0"/>
              </a:rPr>
              <a:t>(c</a:t>
            </a:r>
            <a:r>
              <a:rPr lang="en-US" sz="3200" baseline="-25000" dirty="0">
                <a:latin typeface="Times New Roman" pitchFamily="18" charset="0"/>
                <a:cs typeface="Times New Roman" pitchFamily="18" charset="0"/>
              </a:rPr>
              <a:t>2-</a:t>
            </a:r>
            <a:r>
              <a:rPr lang="en-US" sz="3200" dirty="0">
                <a:latin typeface="Times New Roman" pitchFamily="18" charset="0"/>
                <a:cs typeface="Times New Roman" pitchFamily="18" charset="0"/>
              </a:rPr>
              <a:t>c</a:t>
            </a:r>
            <a:r>
              <a:rPr lang="en-US" sz="3200" baseline="-25000" dirty="0">
                <a:latin typeface="Times New Roman" pitchFamily="18" charset="0"/>
                <a:cs typeface="Times New Roman" pitchFamily="18" charset="0"/>
              </a:rPr>
              <a:t>1</a:t>
            </a:r>
            <a:r>
              <a:rPr lang="en-US" sz="3200" dirty="0">
                <a:latin typeface="Times New Roman" pitchFamily="18" charset="0"/>
                <a:cs typeface="Times New Roman" pitchFamily="18" charset="0"/>
              </a:rPr>
              <a:t>).</a:t>
            </a:r>
          </a:p>
          <a:p>
            <a:endParaRPr lang="en-US" sz="3200" dirty="0"/>
          </a:p>
        </p:txBody>
      </p:sp>
    </p:spTree>
    <p:extLst>
      <p:ext uri="{BB962C8B-B14F-4D97-AF65-F5344CB8AC3E}">
        <p14:creationId xmlns:p14="http://schemas.microsoft.com/office/powerpoint/2010/main" val="426147014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59559" y="0"/>
            <a:ext cx="11245754" cy="6318913"/>
          </a:xfrm>
          <a:prstGeom prst="rect">
            <a:avLst/>
          </a:prstGeom>
        </p:spPr>
      </p:pic>
    </p:spTree>
    <p:extLst>
      <p:ext uri="{BB962C8B-B14F-4D97-AF65-F5344CB8AC3E}">
        <p14:creationId xmlns:p14="http://schemas.microsoft.com/office/powerpoint/2010/main" val="35609652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u="sng" dirty="0" smtClean="0">
                <a:latin typeface="Times New Roman" panose="02020603050405020304" pitchFamily="18" charset="0"/>
                <a:cs typeface="Times New Roman" panose="02020603050405020304" pitchFamily="18" charset="0"/>
              </a:rPr>
              <a:t>Application of pharmacokinetic and bioavailability in clinical situation</a:t>
            </a:r>
            <a:endParaRPr lang="en-US" b="1" u="sng"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097280" y="1845733"/>
            <a:ext cx="10058400" cy="4500475"/>
          </a:xfrm>
        </p:spPr>
        <p:txBody>
          <a:bodyPr>
            <a:normAutofit lnSpcReduction="10000"/>
          </a:bodyPr>
          <a:lstStyle/>
          <a:p>
            <a:pPr marL="457200" indent="-457200">
              <a:buFont typeface="+mj-lt"/>
              <a:buAutoNum type="arabicParenR"/>
            </a:pPr>
            <a:r>
              <a:rPr lang="en-US" sz="3200" dirty="0" smtClean="0">
                <a:latin typeface="Times New Roman" panose="02020603050405020304" pitchFamily="18" charset="0"/>
                <a:cs typeface="Times New Roman" panose="02020603050405020304" pitchFamily="18" charset="0"/>
              </a:rPr>
              <a:t>Individualization of drug dosage regimen</a:t>
            </a:r>
          </a:p>
          <a:p>
            <a:pPr marL="457200" indent="-457200">
              <a:buFont typeface="+mj-lt"/>
              <a:buAutoNum type="arabicParenR"/>
            </a:pPr>
            <a:r>
              <a:rPr lang="en-US" sz="3200" dirty="0" smtClean="0">
                <a:latin typeface="Times New Roman" panose="02020603050405020304" pitchFamily="18" charset="0"/>
                <a:cs typeface="Times New Roman" panose="02020603050405020304" pitchFamily="18" charset="0"/>
              </a:rPr>
              <a:t>Therapeutic drug </a:t>
            </a:r>
            <a:r>
              <a:rPr lang="en-US" sz="3200" dirty="0" smtClean="0">
                <a:latin typeface="Times New Roman" panose="02020603050405020304" pitchFamily="18" charset="0"/>
                <a:cs typeface="Times New Roman" panose="02020603050405020304" pitchFamily="18" charset="0"/>
              </a:rPr>
              <a:t>monitoring</a:t>
            </a:r>
            <a:endParaRPr lang="en-US" sz="3200" dirty="0" smtClean="0">
              <a:latin typeface="Times New Roman" panose="02020603050405020304" pitchFamily="18" charset="0"/>
              <a:cs typeface="Times New Roman" panose="02020603050405020304" pitchFamily="18" charset="0"/>
            </a:endParaRPr>
          </a:p>
          <a:p>
            <a:pPr marL="457200" indent="-457200">
              <a:buFont typeface="+mj-lt"/>
              <a:buAutoNum type="arabicParenR"/>
            </a:pPr>
            <a:r>
              <a:rPr lang="en-US" sz="3200" dirty="0" smtClean="0">
                <a:latin typeface="Times New Roman" panose="02020603050405020304" pitchFamily="18" charset="0"/>
                <a:cs typeface="Times New Roman" panose="02020603050405020304" pitchFamily="18" charset="0"/>
              </a:rPr>
              <a:t>Design of dosage regimen</a:t>
            </a:r>
          </a:p>
          <a:p>
            <a:pPr marL="457200" indent="-457200">
              <a:buFont typeface="+mj-lt"/>
              <a:buAutoNum type="arabicParenR"/>
            </a:pPr>
            <a:r>
              <a:rPr lang="en-US" sz="3200" dirty="0" smtClean="0">
                <a:latin typeface="Times New Roman" panose="02020603050405020304" pitchFamily="18" charset="0"/>
                <a:cs typeface="Times New Roman" panose="02020603050405020304" pitchFamily="18" charset="0"/>
              </a:rPr>
              <a:t>Conversion of intravenous infusion to oral dosing</a:t>
            </a:r>
          </a:p>
          <a:p>
            <a:pPr marL="457200" indent="-457200">
              <a:buFont typeface="+mj-lt"/>
              <a:buAutoNum type="arabicParenR"/>
            </a:pPr>
            <a:r>
              <a:rPr lang="en-US" sz="3200" dirty="0" smtClean="0">
                <a:latin typeface="Times New Roman" panose="02020603050405020304" pitchFamily="18" charset="0"/>
                <a:cs typeface="Times New Roman" panose="02020603050405020304" pitchFamily="18" charset="0"/>
              </a:rPr>
              <a:t>Determination of dose</a:t>
            </a:r>
          </a:p>
          <a:p>
            <a:pPr marL="457200" indent="-457200">
              <a:buFont typeface="+mj-lt"/>
              <a:buAutoNum type="arabicParenR"/>
            </a:pPr>
            <a:r>
              <a:rPr lang="en-US" sz="3200" dirty="0" smtClean="0">
                <a:latin typeface="Times New Roman" panose="02020603050405020304" pitchFamily="18" charset="0"/>
                <a:cs typeface="Times New Roman" panose="02020603050405020304" pitchFamily="18" charset="0"/>
              </a:rPr>
              <a:t>Effect of changing dose and dosing interval on </a:t>
            </a:r>
            <a:r>
              <a:rPr lang="en-US" sz="3200" dirty="0" err="1" smtClean="0">
                <a:latin typeface="Times New Roman" panose="02020603050405020304" pitchFamily="18" charset="0"/>
                <a:cs typeface="Times New Roman" panose="02020603050405020304" pitchFamily="18" charset="0"/>
              </a:rPr>
              <a:t>Cmax</a:t>
            </a:r>
            <a:r>
              <a:rPr lang="en-US" sz="3200" dirty="0" smtClean="0">
                <a:latin typeface="Times New Roman" panose="02020603050405020304" pitchFamily="18" charset="0"/>
                <a:cs typeface="Times New Roman" panose="02020603050405020304" pitchFamily="18" charset="0"/>
              </a:rPr>
              <a:t>ꝏ,</a:t>
            </a:r>
            <a:r>
              <a:rPr lang="en-US" sz="3200" dirty="0" err="1" smtClean="0">
                <a:latin typeface="Times New Roman" panose="02020603050405020304" pitchFamily="18" charset="0"/>
                <a:cs typeface="Times New Roman" panose="02020603050405020304" pitchFamily="18" charset="0"/>
              </a:rPr>
              <a:t>Cmin</a:t>
            </a:r>
            <a:r>
              <a:rPr lang="en-US" sz="3200" dirty="0" smtClean="0">
                <a:latin typeface="Times New Roman" panose="02020603050405020304" pitchFamily="18" charset="0"/>
                <a:cs typeface="Times New Roman" panose="02020603050405020304" pitchFamily="18" charset="0"/>
              </a:rPr>
              <a:t>ꝏ,</a:t>
            </a:r>
            <a:r>
              <a:rPr lang="en-US" sz="3200" dirty="0" err="1" smtClean="0">
                <a:latin typeface="Times New Roman" panose="02020603050405020304" pitchFamily="18" charset="0"/>
                <a:cs typeface="Times New Roman" panose="02020603050405020304" pitchFamily="18" charset="0"/>
              </a:rPr>
              <a:t>Cav</a:t>
            </a:r>
            <a:r>
              <a:rPr lang="en-US" sz="3200" dirty="0" smtClean="0">
                <a:latin typeface="Times New Roman" panose="02020603050405020304" pitchFamily="18" charset="0"/>
                <a:cs typeface="Times New Roman" panose="02020603050405020304" pitchFamily="18" charset="0"/>
              </a:rPr>
              <a:t>ꝏ.</a:t>
            </a:r>
          </a:p>
          <a:p>
            <a:pPr marL="457200" indent="-457200">
              <a:buFont typeface="+mj-lt"/>
              <a:buAutoNum type="arabicParenR"/>
            </a:pPr>
            <a:r>
              <a:rPr lang="en-US" sz="3200" dirty="0" smtClean="0">
                <a:latin typeface="Times New Roman" panose="02020603050405020304" pitchFamily="18" charset="0"/>
                <a:cs typeface="Times New Roman" panose="02020603050405020304" pitchFamily="18" charset="0"/>
              </a:rPr>
              <a:t>Determination of frequency of drug administration.</a:t>
            </a:r>
          </a:p>
          <a:p>
            <a:pPr marL="0" indent="0">
              <a:buNone/>
            </a:pPr>
            <a:endParaRPr lang="en-US" sz="2400" dirty="0" smtClean="0">
              <a:latin typeface="Times New Roman" panose="02020603050405020304" pitchFamily="18" charset="0"/>
              <a:cs typeface="Times New Roman" panose="02020603050405020304" pitchFamily="18" charset="0"/>
            </a:endParaRPr>
          </a:p>
        </p:txBody>
      </p:sp>
      <p:pic>
        <p:nvPicPr>
          <p:cNvPr id="4" name="Picture 3"/>
          <p:cNvPicPr>
            <a:picLocks noChangeAspect="1"/>
          </p:cNvPicPr>
          <p:nvPr/>
        </p:nvPicPr>
        <p:blipFill>
          <a:blip r:embed="rId2"/>
          <a:stretch>
            <a:fillRect/>
          </a:stretch>
        </p:blipFill>
        <p:spPr>
          <a:xfrm>
            <a:off x="9745994" y="1845732"/>
            <a:ext cx="2446006" cy="3272177"/>
          </a:xfrm>
          <a:prstGeom prst="rect">
            <a:avLst/>
          </a:prstGeom>
        </p:spPr>
      </p:pic>
      <p:cxnSp>
        <p:nvCxnSpPr>
          <p:cNvPr id="6" name="Straight Arrow Connector 5"/>
          <p:cNvCxnSpPr/>
          <p:nvPr/>
        </p:nvCxnSpPr>
        <p:spPr>
          <a:xfrm flipV="1">
            <a:off x="6769290" y="2620370"/>
            <a:ext cx="2647665" cy="1364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5255151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marL="0" indent="0">
              <a:buNone/>
            </a:pPr>
            <a:r>
              <a:rPr lang="en-US" sz="3200" dirty="0" smtClean="0">
                <a:solidFill>
                  <a:schemeClr val="accent3">
                    <a:lumMod val="75000"/>
                  </a:schemeClr>
                </a:solidFill>
                <a:latin typeface="Times New Roman" panose="02020603050405020304" pitchFamily="18" charset="0"/>
                <a:cs typeface="Times New Roman" panose="02020603050405020304" pitchFamily="18" charset="0"/>
              </a:rPr>
              <a:t>8)</a:t>
            </a:r>
            <a:r>
              <a:rPr lang="en-US" sz="3200" dirty="0" smtClean="0">
                <a:latin typeface="Times New Roman" panose="02020603050405020304" pitchFamily="18" charset="0"/>
                <a:cs typeface="Times New Roman" panose="02020603050405020304" pitchFamily="18" charset="0"/>
              </a:rPr>
              <a:t>Dosing </a:t>
            </a:r>
            <a:r>
              <a:rPr lang="en-US" sz="3200" dirty="0">
                <a:latin typeface="Times New Roman" panose="02020603050405020304" pitchFamily="18" charset="0"/>
                <a:cs typeface="Times New Roman" panose="02020603050405020304" pitchFamily="18" charset="0"/>
              </a:rPr>
              <a:t>of drugs in infants and children.</a:t>
            </a:r>
          </a:p>
          <a:p>
            <a:pPr marL="0" indent="0">
              <a:buNone/>
            </a:pPr>
            <a:r>
              <a:rPr lang="en-US" sz="3200" dirty="0" smtClean="0">
                <a:solidFill>
                  <a:schemeClr val="accent3">
                    <a:lumMod val="75000"/>
                  </a:schemeClr>
                </a:solidFill>
                <a:latin typeface="Times New Roman" panose="02020603050405020304" pitchFamily="18" charset="0"/>
                <a:cs typeface="Times New Roman" panose="02020603050405020304" pitchFamily="18" charset="0"/>
              </a:rPr>
              <a:t>9)</a:t>
            </a:r>
            <a:r>
              <a:rPr lang="en-US" sz="3200" dirty="0" smtClean="0">
                <a:latin typeface="Times New Roman" panose="02020603050405020304" pitchFamily="18" charset="0"/>
                <a:cs typeface="Times New Roman" panose="02020603050405020304" pitchFamily="18" charset="0"/>
              </a:rPr>
              <a:t>Nomogram </a:t>
            </a:r>
            <a:r>
              <a:rPr lang="en-US" sz="3200" dirty="0">
                <a:latin typeface="Times New Roman" panose="02020603050405020304" pitchFamily="18" charset="0"/>
                <a:cs typeface="Times New Roman" panose="02020603050405020304" pitchFamily="18" charset="0"/>
              </a:rPr>
              <a:t>and tabulation in designing dosage regimen.</a:t>
            </a:r>
          </a:p>
          <a:p>
            <a:pPr marL="0" indent="0">
              <a:buNone/>
            </a:pPr>
            <a:r>
              <a:rPr lang="en-US" sz="3200" dirty="0" smtClean="0">
                <a:solidFill>
                  <a:schemeClr val="accent3">
                    <a:lumMod val="75000"/>
                  </a:schemeClr>
                </a:solidFill>
                <a:latin typeface="Times New Roman" panose="02020603050405020304" pitchFamily="18" charset="0"/>
                <a:cs typeface="Times New Roman" panose="02020603050405020304" pitchFamily="18" charset="0"/>
              </a:rPr>
              <a:t>10)</a:t>
            </a:r>
            <a:r>
              <a:rPr lang="en-US" sz="3200" dirty="0" smtClean="0">
                <a:latin typeface="Times New Roman" panose="02020603050405020304" pitchFamily="18" charset="0"/>
                <a:cs typeface="Times New Roman" panose="02020603050405020304" pitchFamily="18" charset="0"/>
              </a:rPr>
              <a:t>Dosing </a:t>
            </a:r>
            <a:r>
              <a:rPr lang="en-US" sz="3200" dirty="0">
                <a:latin typeface="Times New Roman" panose="02020603050405020304" pitchFamily="18" charset="0"/>
                <a:cs typeface="Times New Roman" panose="02020603050405020304" pitchFamily="18" charset="0"/>
              </a:rPr>
              <a:t>of drugs in elderly &amp; obese patients</a:t>
            </a:r>
          </a:p>
          <a:p>
            <a:pPr marL="0" indent="0">
              <a:buNone/>
            </a:pPr>
            <a:r>
              <a:rPr lang="en-US" sz="3200" dirty="0" smtClean="0">
                <a:solidFill>
                  <a:schemeClr val="accent3">
                    <a:lumMod val="75000"/>
                  </a:schemeClr>
                </a:solidFill>
                <a:latin typeface="Times New Roman" panose="02020603050405020304" pitchFamily="18" charset="0"/>
                <a:cs typeface="Times New Roman" panose="02020603050405020304" pitchFamily="18" charset="0"/>
              </a:rPr>
              <a:t>11)</a:t>
            </a:r>
            <a:r>
              <a:rPr lang="en-US" sz="3200" dirty="0" smtClean="0">
                <a:latin typeface="Times New Roman" panose="02020603050405020304" pitchFamily="18" charset="0"/>
                <a:cs typeface="Times New Roman" panose="02020603050405020304" pitchFamily="18" charset="0"/>
              </a:rPr>
              <a:t>Pharmacokinetics </a:t>
            </a:r>
            <a:r>
              <a:rPr lang="en-US" sz="3200" dirty="0">
                <a:latin typeface="Times New Roman" panose="02020603050405020304" pitchFamily="18" charset="0"/>
                <a:cs typeface="Times New Roman" panose="02020603050405020304" pitchFamily="18" charset="0"/>
              </a:rPr>
              <a:t>of drug interaction</a:t>
            </a:r>
          </a:p>
          <a:p>
            <a:pPr marL="0" indent="0">
              <a:buNone/>
            </a:pPr>
            <a:endParaRPr lang="en-US" sz="3200"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3303655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solidFill>
                  <a:schemeClr val="accent1">
                    <a:lumMod val="50000"/>
                  </a:schemeClr>
                </a:solidFill>
                <a:latin typeface="Times New Roman" pitchFamily="18" charset="0"/>
                <a:cs typeface="Times New Roman" pitchFamily="18" charset="0"/>
              </a:rPr>
              <a:t>General </a:t>
            </a:r>
            <a:r>
              <a:rPr lang="en-US" b="1" dirty="0" smtClean="0">
                <a:solidFill>
                  <a:schemeClr val="accent1">
                    <a:lumMod val="50000"/>
                  </a:schemeClr>
                </a:solidFill>
                <a:latin typeface="Times New Roman" pitchFamily="18" charset="0"/>
                <a:cs typeface="Times New Roman" pitchFamily="18" charset="0"/>
              </a:rPr>
              <a:t>applications</a:t>
            </a:r>
            <a:endParaRPr lang="en-US" dirty="0">
              <a:solidFill>
                <a:schemeClr val="accent1">
                  <a:lumMod val="50000"/>
                </a:schemeClr>
              </a:solidFill>
            </a:endParaRPr>
          </a:p>
        </p:txBody>
      </p:sp>
      <p:sp>
        <p:nvSpPr>
          <p:cNvPr id="3" name="Content Placeholder 2"/>
          <p:cNvSpPr>
            <a:spLocks noGrp="1"/>
          </p:cNvSpPr>
          <p:nvPr>
            <p:ph idx="1"/>
          </p:nvPr>
        </p:nvSpPr>
        <p:spPr/>
        <p:txBody>
          <a:bodyPr>
            <a:normAutofit/>
          </a:bodyPr>
          <a:lstStyle/>
          <a:p>
            <a:pPr marL="0" indent="0" algn="just">
              <a:buNone/>
            </a:pPr>
            <a:r>
              <a:rPr lang="en-US" sz="3200" dirty="0">
                <a:latin typeface="Times New Roman" panose="02020603050405020304" pitchFamily="18" charset="0"/>
                <a:cs typeface="Times New Roman" pitchFamily="18" charset="0"/>
              </a:rPr>
              <a:t>Clinical pharmacokinetics can be applied in daily practice to drugs with a low therapeutic index, even if drug level monitoring is not required.</a:t>
            </a:r>
          </a:p>
          <a:p>
            <a:pPr algn="just">
              <a:buFont typeface="Courier New" panose="02070309020205020404" pitchFamily="49" charset="0"/>
              <a:buChar char="o"/>
            </a:pPr>
            <a:r>
              <a:rPr lang="en-US" sz="3200" b="1" dirty="0">
                <a:solidFill>
                  <a:schemeClr val="tx2">
                    <a:lumMod val="50000"/>
                  </a:schemeClr>
                </a:solidFill>
                <a:latin typeface="Times New Roman" pitchFamily="18" charset="0"/>
                <a:cs typeface="Times New Roman" pitchFamily="18" charset="0"/>
              </a:rPr>
              <a:t>Time to maximal response </a:t>
            </a:r>
          </a:p>
          <a:p>
            <a:pPr marL="0" indent="0" algn="just">
              <a:buNone/>
            </a:pPr>
            <a:r>
              <a:rPr lang="en-US" sz="3200" dirty="0">
                <a:latin typeface="Times New Roman" pitchFamily="18" charset="0"/>
                <a:cs typeface="Times New Roman" pitchFamily="18" charset="0"/>
              </a:rPr>
              <a:t>By knowing the half-life of a drug, the time to reach a steady state may be estimated and also when the maximal therapeutic response is likely to occur.</a:t>
            </a:r>
          </a:p>
          <a:p>
            <a:pPr algn="just"/>
            <a:endParaRPr lang="en-US" sz="3200" dirty="0">
              <a:latin typeface="Times New Roman" pitchFamily="18" charset="0"/>
              <a:cs typeface="Times New Roman" pitchFamily="18" charset="0"/>
            </a:endParaRPr>
          </a:p>
        </p:txBody>
      </p:sp>
    </p:spTree>
    <p:extLst>
      <p:ext uri="{BB962C8B-B14F-4D97-AF65-F5344CB8AC3E}">
        <p14:creationId xmlns:p14="http://schemas.microsoft.com/office/powerpoint/2010/main" val="265019274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Continue…</a:t>
            </a:r>
            <a:endParaRPr lang="en-US" dirty="0"/>
          </a:p>
        </p:txBody>
      </p:sp>
      <p:sp>
        <p:nvSpPr>
          <p:cNvPr id="3" name="Content Placeholder 2"/>
          <p:cNvSpPr>
            <a:spLocks noGrp="1"/>
          </p:cNvSpPr>
          <p:nvPr>
            <p:ph idx="1"/>
          </p:nvPr>
        </p:nvSpPr>
        <p:spPr>
          <a:xfrm>
            <a:off x="1097280" y="1845733"/>
            <a:ext cx="10058400" cy="4486828"/>
          </a:xfrm>
        </p:spPr>
        <p:txBody>
          <a:bodyPr>
            <a:normAutofit lnSpcReduction="10000"/>
          </a:bodyPr>
          <a:lstStyle/>
          <a:p>
            <a:pPr>
              <a:buFont typeface="Courier New" panose="02070309020205020404" pitchFamily="49" charset="0"/>
              <a:buChar char="o"/>
            </a:pPr>
            <a:r>
              <a:rPr lang="en-US" sz="3200" b="1" dirty="0">
                <a:solidFill>
                  <a:schemeClr val="tx2">
                    <a:lumMod val="50000"/>
                  </a:schemeClr>
                </a:solidFill>
                <a:latin typeface="Times New Roman" pitchFamily="18" charset="0"/>
                <a:cs typeface="Times New Roman" pitchFamily="18" charset="0"/>
              </a:rPr>
              <a:t>Need for a loading dose </a:t>
            </a:r>
          </a:p>
          <a:p>
            <a:pPr marL="0" indent="0">
              <a:buNone/>
            </a:pPr>
            <a:r>
              <a:rPr lang="en-US" sz="3200" dirty="0">
                <a:latin typeface="Times New Roman" pitchFamily="18" charset="0"/>
                <a:cs typeface="Times New Roman" pitchFamily="18" charset="0"/>
              </a:rPr>
              <a:t>The same type of information can be used to determine whether the loading dose of a drug is necessary, since drugs with longer half-lives are more likely to require loading doses for acute treatment.</a:t>
            </a:r>
          </a:p>
          <a:p>
            <a:pPr>
              <a:buFont typeface="Courier New" panose="02070309020205020404" pitchFamily="49" charset="0"/>
              <a:buChar char="o"/>
            </a:pPr>
            <a:r>
              <a:rPr lang="en-US" sz="3200" b="1" dirty="0">
                <a:solidFill>
                  <a:schemeClr val="tx2">
                    <a:lumMod val="50000"/>
                  </a:schemeClr>
                </a:solidFill>
                <a:latin typeface="Times New Roman" pitchFamily="18" charset="0"/>
                <a:cs typeface="Times New Roman" pitchFamily="18" charset="0"/>
              </a:rPr>
              <a:t>Dosage alterations</a:t>
            </a:r>
          </a:p>
          <a:p>
            <a:pPr marL="0" indent="0">
              <a:buNone/>
            </a:pPr>
            <a:r>
              <a:rPr lang="en-US" dirty="0">
                <a:latin typeface="Times New Roman" pitchFamily="18" charset="0"/>
                <a:cs typeface="Times New Roman" pitchFamily="18" charset="0"/>
              </a:rPr>
              <a:t> </a:t>
            </a:r>
            <a:r>
              <a:rPr lang="en-US" sz="3200" dirty="0">
                <a:latin typeface="Times New Roman" pitchFamily="18" charset="0"/>
                <a:cs typeface="Times New Roman" pitchFamily="18" charset="0"/>
              </a:rPr>
              <a:t>Clinical pharmacokinetics can be useful in determining dosage alteration if the route of elimination is impaired through end organ failure (e.g. renal failure).</a:t>
            </a:r>
          </a:p>
          <a:p>
            <a:endParaRPr lang="en-US" dirty="0"/>
          </a:p>
        </p:txBody>
      </p:sp>
    </p:spTree>
    <p:extLst>
      <p:ext uri="{BB962C8B-B14F-4D97-AF65-F5344CB8AC3E}">
        <p14:creationId xmlns:p14="http://schemas.microsoft.com/office/powerpoint/2010/main" val="417327259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Continue…</a:t>
            </a:r>
            <a:endParaRPr lang="en-US" dirty="0"/>
          </a:p>
        </p:txBody>
      </p:sp>
      <p:sp>
        <p:nvSpPr>
          <p:cNvPr id="3" name="Content Placeholder 2"/>
          <p:cNvSpPr>
            <a:spLocks noGrp="1"/>
          </p:cNvSpPr>
          <p:nvPr>
            <p:ph idx="1"/>
          </p:nvPr>
        </p:nvSpPr>
        <p:spPr/>
        <p:txBody>
          <a:bodyPr/>
          <a:lstStyle/>
          <a:p>
            <a:pPr>
              <a:buFont typeface="Courier New" panose="02070309020205020404" pitchFamily="49" charset="0"/>
              <a:buChar char="o"/>
            </a:pPr>
            <a:r>
              <a:rPr lang="en-US" sz="3200" b="1" dirty="0">
                <a:solidFill>
                  <a:schemeClr val="tx2">
                    <a:lumMod val="50000"/>
                  </a:schemeClr>
                </a:solidFill>
                <a:latin typeface="Times New Roman" pitchFamily="18" charset="0"/>
                <a:cs typeface="Times New Roman" pitchFamily="18" charset="0"/>
              </a:rPr>
              <a:t>Choosing a </a:t>
            </a:r>
            <a:r>
              <a:rPr lang="en-US" sz="3200" b="1" dirty="0" smtClean="0">
                <a:solidFill>
                  <a:schemeClr val="tx2">
                    <a:lumMod val="50000"/>
                  </a:schemeClr>
                </a:solidFill>
                <a:latin typeface="Times New Roman" pitchFamily="18" charset="0"/>
                <a:cs typeface="Times New Roman" pitchFamily="18" charset="0"/>
              </a:rPr>
              <a:t>formulation:</a:t>
            </a:r>
          </a:p>
          <a:p>
            <a:pPr marL="0" indent="0" algn="just">
              <a:buNone/>
            </a:pPr>
            <a:r>
              <a:rPr lang="en-US" sz="3200" dirty="0">
                <a:solidFill>
                  <a:schemeClr val="tx2">
                    <a:lumMod val="50000"/>
                  </a:schemeClr>
                </a:solidFill>
                <a:latin typeface="Times New Roman" pitchFamily="18" charset="0"/>
                <a:cs typeface="Times New Roman" pitchFamily="18" charset="0"/>
              </a:rPr>
              <a:t> </a:t>
            </a:r>
            <a:r>
              <a:rPr lang="en-US" sz="3200" dirty="0" smtClean="0">
                <a:solidFill>
                  <a:schemeClr val="tx2">
                    <a:lumMod val="50000"/>
                  </a:schemeClr>
                </a:solidFill>
                <a:latin typeface="Times New Roman" pitchFamily="18" charset="0"/>
                <a:cs typeface="Times New Roman" pitchFamily="18" charset="0"/>
              </a:rPr>
              <a:t>  </a:t>
            </a:r>
            <a:r>
              <a:rPr lang="en-US" sz="3600" dirty="0">
                <a:latin typeface="Times New Roman" pitchFamily="18" charset="0"/>
                <a:cs typeface="Times New Roman" pitchFamily="18" charset="0"/>
              </a:rPr>
              <a:t>An understanding of the pharmacokinetics of absorption may also be useful in evaluating the appropriateness of particular formulations of a drug in a patient.</a:t>
            </a:r>
          </a:p>
          <a:p>
            <a:pPr marL="0" indent="0" algn="just">
              <a:buNone/>
            </a:pPr>
            <a:endParaRPr lang="en-US" sz="3600" dirty="0">
              <a:solidFill>
                <a:schemeClr val="tx2">
                  <a:lumMod val="50000"/>
                </a:schemeClr>
              </a:solidFill>
              <a:latin typeface="Times New Roman" pitchFamily="18" charset="0"/>
              <a:cs typeface="Times New Roman" pitchFamily="18" charset="0"/>
            </a:endParaRPr>
          </a:p>
          <a:p>
            <a:endParaRPr lang="en-US" dirty="0"/>
          </a:p>
        </p:txBody>
      </p:sp>
    </p:spTree>
    <p:extLst>
      <p:ext uri="{BB962C8B-B14F-4D97-AF65-F5344CB8AC3E}">
        <p14:creationId xmlns:p14="http://schemas.microsoft.com/office/powerpoint/2010/main" val="3260705312"/>
      </p:ext>
    </p:extLst>
  </p:cSld>
  <p:clrMapOvr>
    <a:masterClrMapping/>
  </p:clrMapOvr>
  <p:timing>
    <p:tnLst>
      <p:par>
        <p:cTn id="1" dur="indefinite" restart="never" nodeType="tmRoot"/>
      </p:par>
    </p:tnLst>
  </p:timing>
</p:sld>
</file>

<file path=ppt/theme/theme1.xml><?xml version="1.0" encoding="utf-8"?>
<a:theme xmlns:a="http://schemas.openxmlformats.org/drawingml/2006/main" name="Retrospect">
  <a:themeElements>
    <a:clrScheme name="Orange Red">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op Shadow">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127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3975" dist="41275" dir="14700000" algn="t" rotWithShape="0">
              <a:srgbClr val="000000">
                <a:alpha val="60000"/>
              </a:srgbClr>
            </a:outerShdw>
          </a:effectLst>
          <a:scene3d>
            <a:camera prst="orthographicFront">
              <a:rot lat="0" lon="0" rev="0"/>
            </a:camera>
            <a:lightRig rig="contrasting" dir="t">
              <a:rot lat="0" lon="0" rev="3600000"/>
            </a:lightRig>
          </a:scene3d>
          <a:sp3d prstMaterial="plastic">
            <a:bevelT w="127000" h="38200" prst="relaxedInset"/>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E3DA18C2-75F1-4980-A5F0-165F6F71DE6D}"/>
    </a:ext>
  </a:extLst>
</a:theme>
</file>

<file path=docProps/app.xml><?xml version="1.0" encoding="utf-8"?>
<Properties xmlns="http://schemas.openxmlformats.org/officeDocument/2006/extended-properties" xmlns:vt="http://schemas.openxmlformats.org/officeDocument/2006/docPropsVTypes">
  <Template>Retrospect</Template>
  <TotalTime>858</TotalTime>
  <Words>2401</Words>
  <Application>Microsoft Office PowerPoint</Application>
  <PresentationFormat>Widescreen</PresentationFormat>
  <Paragraphs>181</Paragraphs>
  <Slides>48</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48</vt:i4>
      </vt:variant>
    </vt:vector>
  </HeadingPairs>
  <TitlesOfParts>
    <vt:vector size="56" baseType="lpstr">
      <vt:lpstr>Britannic Bold</vt:lpstr>
      <vt:lpstr>Calibri</vt:lpstr>
      <vt:lpstr>Calibri Light</vt:lpstr>
      <vt:lpstr>Courier New</vt:lpstr>
      <vt:lpstr>Monotype Sorts</vt:lpstr>
      <vt:lpstr>Times New Roman</vt:lpstr>
      <vt:lpstr>Wingdings</vt:lpstr>
      <vt:lpstr>Retrospect</vt:lpstr>
      <vt:lpstr>Clinical pharmacokinetic &amp;  bioavailability</vt:lpstr>
      <vt:lpstr>Contents</vt:lpstr>
      <vt:lpstr>Clinical pharmacokinetics:</vt:lpstr>
      <vt:lpstr>PowerPoint Presentation</vt:lpstr>
      <vt:lpstr>Application of pharmacokinetic and bioavailability in clinical situation</vt:lpstr>
      <vt:lpstr>PowerPoint Presentation</vt:lpstr>
      <vt:lpstr>General applications</vt:lpstr>
      <vt:lpstr>Continue…</vt:lpstr>
      <vt:lpstr>Continue…</vt:lpstr>
      <vt:lpstr>Application to therapeutic drug monitoring  </vt:lpstr>
      <vt:lpstr>PowerPoint Presentation</vt:lpstr>
      <vt:lpstr>    Bioavailability</vt:lpstr>
      <vt:lpstr>PowerPoint Presentation</vt:lpstr>
      <vt:lpstr>PowerPoint Presentation</vt:lpstr>
      <vt:lpstr>OBJECTIVE</vt:lpstr>
      <vt:lpstr>Types</vt:lpstr>
      <vt:lpstr>PowerPoint Presentation</vt:lpstr>
      <vt:lpstr>Determination of bioavailability:</vt:lpstr>
      <vt:lpstr>Determination of bioavailability:</vt:lpstr>
      <vt:lpstr>PowerPoint Presentation</vt:lpstr>
      <vt:lpstr>Factors that influence bioavailability</vt:lpstr>
      <vt:lpstr>Factors that influence bioavailability</vt:lpstr>
      <vt:lpstr>PowerPoint Presentation</vt:lpstr>
      <vt:lpstr>b. Solubility of the drug: </vt:lpstr>
      <vt:lpstr>Factors that influence bioavailability</vt:lpstr>
      <vt:lpstr>Bioequivalence:</vt:lpstr>
      <vt:lpstr>PowerPoint Presentation</vt:lpstr>
      <vt:lpstr>Therapeutic equivalence:</vt:lpstr>
      <vt:lpstr>PowerPoint Presentation</vt:lpstr>
      <vt:lpstr>Plasma half-life (t1/2)</vt:lpstr>
      <vt:lpstr>PowerPoint Presentation</vt:lpstr>
      <vt:lpstr>Determination of Half life</vt:lpstr>
      <vt:lpstr>Design and optimization of dosage regimen:</vt:lpstr>
      <vt:lpstr>A. Continuous Infusion regimen</vt:lpstr>
      <vt:lpstr>Continuous Infusion regimen</vt:lpstr>
      <vt:lpstr>a. Influence of the rate of infusion on steady-state concentration:</vt:lpstr>
      <vt:lpstr>b. Time required to reach the steady-state drug concentration:</vt:lpstr>
      <vt:lpstr>B. Fixed dose/fixed-time regimens</vt:lpstr>
      <vt:lpstr>1.Multiple IV injections</vt:lpstr>
      <vt:lpstr>Effect of dosing frequency</vt:lpstr>
      <vt:lpstr>2.Multiple oral administration:</vt:lpstr>
      <vt:lpstr>Optimization of dose</vt:lpstr>
      <vt:lpstr>1.Maintenance dose</vt:lpstr>
      <vt:lpstr>2.Loading dose</vt:lpstr>
      <vt:lpstr>PowerPoint Presentation</vt:lpstr>
      <vt:lpstr>3.Dose adjustment</vt:lpstr>
      <vt:lpstr>PowerPoint Presentation</vt:lpstr>
      <vt:lpstr>PowerPoint Presentation</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Clinical pharmacokinetics and bioavailability</dc:title>
  <dc:creator>Sidra Batool</dc:creator>
  <cp:lastModifiedBy>Sidra Batool</cp:lastModifiedBy>
  <cp:revision>87</cp:revision>
  <dcterms:created xsi:type="dcterms:W3CDTF">2020-03-28T01:28:32Z</dcterms:created>
  <dcterms:modified xsi:type="dcterms:W3CDTF">2020-03-28T16:07:36Z</dcterms:modified>
</cp:coreProperties>
</file>