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8" r:id="rId2"/>
    <p:sldId id="260" r:id="rId3"/>
    <p:sldId id="309" r:id="rId4"/>
    <p:sldId id="257" r:id="rId5"/>
    <p:sldId id="281" r:id="rId6"/>
    <p:sldId id="285" r:id="rId7"/>
    <p:sldId id="286" r:id="rId8"/>
    <p:sldId id="319" r:id="rId9"/>
    <p:sldId id="289" r:id="rId10"/>
    <p:sldId id="311" r:id="rId11"/>
    <p:sldId id="317" r:id="rId12"/>
    <p:sldId id="295" r:id="rId13"/>
    <p:sldId id="294" r:id="rId14"/>
    <p:sldId id="290" r:id="rId15"/>
    <p:sldId id="291" r:id="rId16"/>
    <p:sldId id="316" r:id="rId17"/>
    <p:sldId id="310" r:id="rId18"/>
    <p:sldId id="298" r:id="rId19"/>
    <p:sldId id="292" r:id="rId20"/>
    <p:sldId id="296" r:id="rId21"/>
    <p:sldId id="261" r:id="rId22"/>
    <p:sldId id="312" r:id="rId23"/>
    <p:sldId id="299" r:id="rId24"/>
    <p:sldId id="314" r:id="rId25"/>
    <p:sldId id="320" r:id="rId26"/>
    <p:sldId id="321" r:id="rId27"/>
    <p:sldId id="322" r:id="rId28"/>
    <p:sldId id="32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59" autoAdjust="0"/>
    <p:restoredTop sz="94660"/>
  </p:normalViewPr>
  <p:slideViewPr>
    <p:cSldViewPr>
      <p:cViewPr>
        <p:scale>
          <a:sx n="81" d="100"/>
          <a:sy n="81" d="100"/>
        </p:scale>
        <p:origin x="-104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3/12/2020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47800"/>
            <a:ext cx="7772400" cy="1470025"/>
          </a:xfrm>
        </p:spPr>
        <p:txBody>
          <a:bodyPr>
            <a:noAutofit/>
          </a:bodyPr>
          <a:lstStyle/>
          <a:p>
            <a:r>
              <a:rPr lang="en-US" sz="8000" b="1" dirty="0" smtClean="0">
                <a:latin typeface="Times New Roman" panose="02020603050405020304" pitchFamily="18" charset="0"/>
                <a:cs typeface="Times New Roman" panose="02020603050405020304" pitchFamily="18" charset="0"/>
              </a:rPr>
              <a:t>Drug Distribution</a:t>
            </a:r>
            <a:endParaRPr lang="en-GB" sz="8000" b="1"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lstStyle/>
          <a:p>
            <a:pPr algn="l"/>
            <a:r>
              <a:rPr lang="en-US" dirty="0" smtClean="0">
                <a:solidFill>
                  <a:schemeClr val="tx1"/>
                </a:solidFill>
              </a:rPr>
              <a:t>Presented to: Prof. Dr. </a:t>
            </a:r>
            <a:r>
              <a:rPr lang="en-US" dirty="0" err="1" smtClean="0">
                <a:solidFill>
                  <a:schemeClr val="tx1"/>
                </a:solidFill>
              </a:rPr>
              <a:t>Qaiser</a:t>
            </a:r>
            <a:r>
              <a:rPr lang="en-US" dirty="0" smtClean="0">
                <a:solidFill>
                  <a:schemeClr val="tx1"/>
                </a:solidFill>
              </a:rPr>
              <a:t> </a:t>
            </a:r>
            <a:r>
              <a:rPr lang="en-US" dirty="0" err="1" smtClean="0">
                <a:solidFill>
                  <a:schemeClr val="tx1"/>
                </a:solidFill>
              </a:rPr>
              <a:t>Jabeen</a:t>
            </a:r>
            <a:endParaRPr lang="en-US" dirty="0" smtClean="0">
              <a:solidFill>
                <a:schemeClr val="tx1"/>
              </a:solidFill>
            </a:endParaRPr>
          </a:p>
          <a:p>
            <a:pPr algn="l"/>
            <a:r>
              <a:rPr lang="en-US" dirty="0" smtClean="0">
                <a:solidFill>
                  <a:schemeClr val="tx1"/>
                </a:solidFill>
              </a:rPr>
              <a:t>Presented by: Maria </a:t>
            </a:r>
            <a:r>
              <a:rPr lang="en-US" dirty="0" err="1" smtClean="0">
                <a:solidFill>
                  <a:schemeClr val="tx1"/>
                </a:solidFill>
              </a:rPr>
              <a:t>Qadeer</a:t>
            </a:r>
            <a:endParaRPr lang="en-GB" dirty="0">
              <a:solidFill>
                <a:schemeClr val="tx1"/>
              </a:solidFill>
            </a:endParaRPr>
          </a:p>
        </p:txBody>
      </p:sp>
    </p:spTree>
    <p:extLst>
      <p:ext uri="{BB962C8B-B14F-4D97-AF65-F5344CB8AC3E}">
        <p14:creationId xmlns:p14="http://schemas.microsoft.com/office/powerpoint/2010/main" val="3718934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049" t="7125" r="10867"/>
          <a:stretch/>
        </p:blipFill>
        <p:spPr bwMode="auto">
          <a:xfrm>
            <a:off x="228600" y="152400"/>
            <a:ext cx="2801956"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1505" r="6186"/>
          <a:stretch/>
        </p:blipFill>
        <p:spPr bwMode="auto">
          <a:xfrm>
            <a:off x="3124200" y="1219200"/>
            <a:ext cx="2743200" cy="3599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657600"/>
            <a:ext cx="2667000" cy="2969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019800" y="2411569"/>
            <a:ext cx="2819400" cy="923330"/>
          </a:xfrm>
          <a:prstGeom prst="rect">
            <a:avLst/>
          </a:prstGeom>
          <a:solidFill>
            <a:schemeClr val="bg1">
              <a:lumMod val="85000"/>
            </a:schemeClr>
          </a:solidFill>
        </p:spPr>
        <p:txBody>
          <a:bodyPr wrap="square">
            <a:spAutoFit/>
          </a:bodyPr>
          <a:lstStyle/>
          <a:p>
            <a:r>
              <a:rPr lang="en-US" b="1" dirty="0"/>
              <a:t> In the brain, the capillary structure is continuous, and there are no slit junctions </a:t>
            </a:r>
          </a:p>
        </p:txBody>
      </p:sp>
      <p:sp>
        <p:nvSpPr>
          <p:cNvPr id="3" name="Rectangle 2"/>
          <p:cNvSpPr/>
          <p:nvPr/>
        </p:nvSpPr>
        <p:spPr>
          <a:xfrm>
            <a:off x="211156" y="3573801"/>
            <a:ext cx="2819400" cy="2031325"/>
          </a:xfrm>
          <a:prstGeom prst="rect">
            <a:avLst/>
          </a:prstGeom>
          <a:solidFill>
            <a:schemeClr val="bg1">
              <a:lumMod val="85000"/>
            </a:schemeClr>
          </a:solidFill>
        </p:spPr>
        <p:txBody>
          <a:bodyPr wrap="square">
            <a:spAutoFit/>
          </a:bodyPr>
          <a:lstStyle/>
          <a:p>
            <a:r>
              <a:rPr lang="en-US" b="1" dirty="0"/>
              <a:t>In liver and </a:t>
            </a:r>
            <a:r>
              <a:rPr lang="en-US" b="1" dirty="0" smtClean="0"/>
              <a:t>spleen a </a:t>
            </a:r>
            <a:r>
              <a:rPr lang="en-US" b="1" dirty="0"/>
              <a:t>large part of the basement membrane is exposed due to large, discontinuous capillaries through which large plasma proteins can pass.</a:t>
            </a:r>
          </a:p>
        </p:txBody>
      </p:sp>
    </p:spTree>
    <p:extLst>
      <p:ext uri="{BB962C8B-B14F-4D97-AF65-F5344CB8AC3E}">
        <p14:creationId xmlns:p14="http://schemas.microsoft.com/office/powerpoint/2010/main" val="2357868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534400" cy="749300"/>
          </a:xfrm>
        </p:spPr>
        <p:txBody>
          <a:bodyPr>
            <a:noAutofit/>
          </a:bodyPr>
          <a:lstStyle/>
          <a:p>
            <a:r>
              <a:rPr lang="en-US" sz="3600" dirty="0"/>
              <a:t>Penetration of drugs into brain and CSF </a:t>
            </a:r>
            <a:endParaRPr lang="en-GB" sz="3600" dirty="0"/>
          </a:p>
        </p:txBody>
      </p:sp>
      <p:pic>
        <p:nvPicPr>
          <p:cNvPr id="5" name="Content Placeholder 4"/>
          <p:cNvPicPr>
            <a:picLocks noGrp="1" noChangeAspect="1"/>
          </p:cNvPicPr>
          <p:nvPr>
            <p:ph idx="1"/>
          </p:nvPr>
        </p:nvPicPr>
        <p:blipFill>
          <a:blip r:embed="rId2"/>
          <a:stretch>
            <a:fillRect/>
          </a:stretch>
        </p:blipFill>
        <p:spPr>
          <a:xfrm>
            <a:off x="4913049" y="1435100"/>
            <a:ext cx="4078551" cy="4127764"/>
          </a:xfrm>
          <a:prstGeom prst="rect">
            <a:avLst/>
          </a:prstGeom>
        </p:spPr>
      </p:pic>
      <p:sp>
        <p:nvSpPr>
          <p:cNvPr id="4" name="Text Placeholder 3"/>
          <p:cNvSpPr>
            <a:spLocks noGrp="1"/>
          </p:cNvSpPr>
          <p:nvPr>
            <p:ph type="body" sz="half" idx="2"/>
          </p:nvPr>
        </p:nvSpPr>
        <p:spPr>
          <a:xfrm>
            <a:off x="457199" y="901700"/>
            <a:ext cx="4455849" cy="5499100"/>
          </a:xfrm>
        </p:spPr>
        <p:txBody>
          <a:bodyPr>
            <a:noAutofit/>
          </a:bodyPr>
          <a:lstStyle/>
          <a:p>
            <a:r>
              <a:rPr lang="en-US" sz="2800" i="1" dirty="0"/>
              <a:t>Blood-brain barrier (BBB)</a:t>
            </a:r>
            <a:r>
              <a:rPr lang="en-US" sz="2800" dirty="0"/>
              <a:t>and </a:t>
            </a:r>
            <a:r>
              <a:rPr lang="en-US" sz="2800" i="1" dirty="0"/>
              <a:t>blood-CSF barrier </a:t>
            </a:r>
            <a:r>
              <a:rPr lang="en-US" sz="2800" dirty="0"/>
              <a:t>are </a:t>
            </a:r>
            <a:r>
              <a:rPr lang="en-US" sz="2800" dirty="0" err="1"/>
              <a:t>lipoidal</a:t>
            </a:r>
            <a:r>
              <a:rPr lang="en-US" sz="2800" dirty="0"/>
              <a:t> and limit the entry of non-lipid soluble drugs</a:t>
            </a:r>
            <a:r>
              <a:rPr lang="en-US" sz="2800" dirty="0" smtClean="0"/>
              <a:t>.</a:t>
            </a:r>
          </a:p>
          <a:p>
            <a:r>
              <a:rPr lang="en-US" sz="2800" i="1" dirty="0"/>
              <a:t>Efflux transporters </a:t>
            </a:r>
            <a:r>
              <a:rPr lang="en-US" sz="2800" dirty="0"/>
              <a:t>like P-</a:t>
            </a:r>
            <a:r>
              <a:rPr lang="en-US" sz="2800" dirty="0" err="1"/>
              <a:t>gp</a:t>
            </a:r>
            <a:r>
              <a:rPr lang="en-US" sz="2800" dirty="0"/>
              <a:t> and organic anion transporting polypeptides (OATP) present in brain and choroidal vessels extrude a large number of structurally diverse drugs and protect the brain from their adverse effects.</a:t>
            </a:r>
          </a:p>
          <a:p>
            <a:endParaRPr lang="en-US" sz="2800" dirty="0"/>
          </a:p>
          <a:p>
            <a:endParaRPr lang="en-GB" sz="2800" dirty="0"/>
          </a:p>
        </p:txBody>
      </p:sp>
    </p:spTree>
    <p:extLst>
      <p:ext uri="{BB962C8B-B14F-4D97-AF65-F5344CB8AC3E}">
        <p14:creationId xmlns:p14="http://schemas.microsoft.com/office/powerpoint/2010/main" val="689121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66" y="0"/>
            <a:ext cx="9159766" cy="6324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88235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Placental Transfer of Drugs</a:t>
            </a:r>
          </a:p>
        </p:txBody>
      </p:sp>
      <p:sp>
        <p:nvSpPr>
          <p:cNvPr id="3" name="Content Placeholder 2"/>
          <p:cNvSpPr>
            <a:spLocks noGrp="1"/>
          </p:cNvSpPr>
          <p:nvPr>
            <p:ph idx="1"/>
          </p:nvPr>
        </p:nvSpPr>
        <p:spPr/>
        <p:txBody>
          <a:bodyPr>
            <a:normAutofit fontScale="77500" lnSpcReduction="20000"/>
          </a:bodyPr>
          <a:lstStyle/>
          <a:p>
            <a:r>
              <a:rPr lang="en-US" dirty="0"/>
              <a:t>Placental membranes are </a:t>
            </a:r>
            <a:r>
              <a:rPr lang="en-US" dirty="0" err="1"/>
              <a:t>lipoidal</a:t>
            </a:r>
            <a:r>
              <a:rPr lang="en-US" dirty="0"/>
              <a:t> and allow free passage of lipophilic drugs, while restricting hydrophilic drugs. </a:t>
            </a:r>
            <a:endParaRPr lang="en-US" dirty="0" smtClean="0"/>
          </a:p>
          <a:p>
            <a:r>
              <a:rPr lang="en-US" dirty="0"/>
              <a:t>The fetal plasma is </a:t>
            </a:r>
            <a:r>
              <a:rPr lang="en-US" b="1" dirty="0"/>
              <a:t>slightly more acidic </a:t>
            </a:r>
            <a:r>
              <a:rPr lang="en-US" dirty="0"/>
              <a:t>than that of the mother (pH 7.0 to 7.2 </a:t>
            </a:r>
            <a:r>
              <a:rPr lang="en-US" i="1" dirty="0"/>
              <a:t>versus</a:t>
            </a:r>
            <a:r>
              <a:rPr lang="en-US" dirty="0"/>
              <a:t> 7.4), so that </a:t>
            </a:r>
            <a:r>
              <a:rPr lang="en-US" i="1" dirty="0"/>
              <a:t>ion trapping of basic drugs </a:t>
            </a:r>
            <a:r>
              <a:rPr lang="en-US" dirty="0"/>
              <a:t>occurs.</a:t>
            </a:r>
            <a:endParaRPr lang="en-US" dirty="0" smtClean="0"/>
          </a:p>
          <a:p>
            <a:r>
              <a:rPr lang="en-US" dirty="0" smtClean="0"/>
              <a:t>The </a:t>
            </a:r>
            <a:r>
              <a:rPr lang="en-US" dirty="0"/>
              <a:t>placental efflux P-</a:t>
            </a:r>
            <a:r>
              <a:rPr lang="en-US" dirty="0" err="1"/>
              <a:t>gp</a:t>
            </a:r>
            <a:r>
              <a:rPr lang="en-US" dirty="0"/>
              <a:t> and other </a:t>
            </a:r>
            <a:r>
              <a:rPr lang="en-US" b="1" dirty="0" smtClean="0"/>
              <a:t>efflux transporters </a:t>
            </a:r>
            <a:r>
              <a:rPr lang="en-US" dirty="0"/>
              <a:t>like </a:t>
            </a:r>
            <a:r>
              <a:rPr lang="en-US" dirty="0" smtClean="0"/>
              <a:t>BCRP (Breast </a:t>
            </a:r>
            <a:r>
              <a:rPr lang="en-US" dirty="0"/>
              <a:t>Cancer Resistance Protein</a:t>
            </a:r>
            <a:r>
              <a:rPr lang="en-US" dirty="0" smtClean="0"/>
              <a:t>), </a:t>
            </a:r>
            <a:r>
              <a:rPr lang="en-US" dirty="0"/>
              <a:t>MRP3 (</a:t>
            </a:r>
            <a:r>
              <a:rPr lang="en-US" dirty="0" smtClean="0"/>
              <a:t>multidrug </a:t>
            </a:r>
            <a:r>
              <a:rPr lang="en-US" dirty="0"/>
              <a:t>resistance-associated protein </a:t>
            </a:r>
            <a:r>
              <a:rPr lang="en-US" dirty="0" smtClean="0"/>
              <a:t>3) also </a:t>
            </a:r>
            <a:r>
              <a:rPr lang="en-US" dirty="0"/>
              <a:t>serve to limit </a:t>
            </a:r>
            <a:r>
              <a:rPr lang="en-US" dirty="0" smtClean="0"/>
              <a:t>fetal </a:t>
            </a:r>
            <a:r>
              <a:rPr lang="en-US" dirty="0"/>
              <a:t>exposure to maternally administered </a:t>
            </a:r>
            <a:r>
              <a:rPr lang="en-US" dirty="0" smtClean="0"/>
              <a:t>drugs.</a:t>
            </a:r>
          </a:p>
          <a:p>
            <a:r>
              <a:rPr lang="en-US" dirty="0"/>
              <a:t>Some </a:t>
            </a:r>
            <a:r>
              <a:rPr lang="en-US" b="1" dirty="0"/>
              <a:t>influx transporters </a:t>
            </a:r>
            <a:r>
              <a:rPr lang="en-US" dirty="0"/>
              <a:t>also operate at the placenta. Thus, it is an incomplete barrier and almost any drug taken by the mother can affect the </a:t>
            </a:r>
            <a:r>
              <a:rPr lang="en-US" dirty="0" err="1"/>
              <a:t>foetus</a:t>
            </a:r>
            <a:r>
              <a:rPr lang="en-US" dirty="0"/>
              <a:t> or the newborn</a:t>
            </a:r>
          </a:p>
        </p:txBody>
      </p:sp>
    </p:spTree>
    <p:extLst>
      <p:ext uri="{BB962C8B-B14F-4D97-AF65-F5344CB8AC3E}">
        <p14:creationId xmlns:p14="http://schemas.microsoft.com/office/powerpoint/2010/main" val="2172648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3. Binding </a:t>
            </a:r>
            <a:r>
              <a:rPr lang="en-US" b="1" dirty="0" smtClean="0"/>
              <a:t>of drugs to plasma proteins</a:t>
            </a:r>
            <a:endParaRPr lang="en-US" b="1" dirty="0"/>
          </a:p>
        </p:txBody>
      </p:sp>
      <p:sp>
        <p:nvSpPr>
          <p:cNvPr id="3" name="Content Placeholder 2"/>
          <p:cNvSpPr>
            <a:spLocks noGrp="1"/>
          </p:cNvSpPr>
          <p:nvPr>
            <p:ph idx="1"/>
          </p:nvPr>
        </p:nvSpPr>
        <p:spPr/>
        <p:txBody>
          <a:bodyPr>
            <a:normAutofit fontScale="85000" lnSpcReduction="20000"/>
          </a:bodyPr>
          <a:lstStyle/>
          <a:p>
            <a:r>
              <a:rPr lang="en-US" dirty="0"/>
              <a:t>Drug exists in two forms in the body— Bound form and free form. Most drugs while in the blood remains bound with plasma proteins and other </a:t>
            </a:r>
            <a:r>
              <a:rPr lang="en-US" dirty="0" smtClean="0"/>
              <a:t>substances.</a:t>
            </a:r>
            <a:endParaRPr lang="en-US" dirty="0"/>
          </a:p>
          <a:p>
            <a:r>
              <a:rPr lang="en-US" dirty="0" smtClean="0"/>
              <a:t>Albumin </a:t>
            </a:r>
            <a:r>
              <a:rPr lang="en-US" dirty="0"/>
              <a:t>is a major carrier for acidic drugs; </a:t>
            </a:r>
            <a:r>
              <a:rPr lang="el-GR" dirty="0" smtClean="0"/>
              <a:t>α</a:t>
            </a:r>
            <a:r>
              <a:rPr lang="el-GR" baseline="-25000" dirty="0" smtClean="0"/>
              <a:t>1</a:t>
            </a:r>
            <a:r>
              <a:rPr lang="en-US" baseline="-25000" dirty="0"/>
              <a:t>-</a:t>
            </a:r>
            <a:r>
              <a:rPr lang="en-US" dirty="0" smtClean="0"/>
              <a:t>acid </a:t>
            </a:r>
            <a:r>
              <a:rPr lang="en-US" dirty="0"/>
              <a:t>glycoprotein binds basic drugs</a:t>
            </a:r>
            <a:r>
              <a:rPr lang="en-US" dirty="0" smtClean="0"/>
              <a:t>.</a:t>
            </a:r>
          </a:p>
          <a:p>
            <a:r>
              <a:rPr lang="en-US" dirty="0"/>
              <a:t>The binding is usually </a:t>
            </a:r>
            <a:r>
              <a:rPr lang="en-US" i="1" dirty="0" smtClean="0">
                <a:solidFill>
                  <a:srgbClr val="00B050"/>
                </a:solidFill>
              </a:rPr>
              <a:t>reversible</a:t>
            </a:r>
            <a:r>
              <a:rPr lang="en-US" dirty="0" smtClean="0">
                <a:solidFill>
                  <a:srgbClr val="00B050"/>
                </a:solidFill>
              </a:rPr>
              <a:t>, </a:t>
            </a:r>
            <a:r>
              <a:rPr lang="en-US" i="1" dirty="0" smtClean="0">
                <a:solidFill>
                  <a:srgbClr val="00B050"/>
                </a:solidFill>
              </a:rPr>
              <a:t>non-linear</a:t>
            </a:r>
            <a:r>
              <a:rPr lang="en-US" dirty="0" smtClean="0">
                <a:solidFill>
                  <a:srgbClr val="00B050"/>
                </a:solidFill>
              </a:rPr>
              <a:t>, </a:t>
            </a:r>
            <a:r>
              <a:rPr lang="en-US" i="1" dirty="0" err="1" smtClean="0">
                <a:solidFill>
                  <a:srgbClr val="00B050"/>
                </a:solidFill>
              </a:rPr>
              <a:t>saturable</a:t>
            </a:r>
            <a:r>
              <a:rPr lang="en-US" i="1" dirty="0" smtClean="0">
                <a:solidFill>
                  <a:srgbClr val="00B050"/>
                </a:solidFill>
              </a:rPr>
              <a:t> </a:t>
            </a:r>
            <a:r>
              <a:rPr lang="en-US" dirty="0" smtClean="0"/>
              <a:t>and </a:t>
            </a:r>
            <a:r>
              <a:rPr lang="en-US" i="1" dirty="0" smtClean="0">
                <a:solidFill>
                  <a:srgbClr val="00B050"/>
                </a:solidFill>
              </a:rPr>
              <a:t>non-selective</a:t>
            </a:r>
            <a:r>
              <a:rPr lang="en-US" dirty="0" smtClean="0"/>
              <a:t>.</a:t>
            </a:r>
          </a:p>
          <a:p>
            <a:r>
              <a:rPr lang="en-US" dirty="0" smtClean="0"/>
              <a:t>Many drugs </a:t>
            </a:r>
            <a:r>
              <a:rPr lang="en-US" dirty="0"/>
              <a:t>with similar physicochemical characteristics can </a:t>
            </a:r>
            <a:r>
              <a:rPr lang="en-US" i="1" dirty="0">
                <a:solidFill>
                  <a:srgbClr val="00B050"/>
                </a:solidFill>
              </a:rPr>
              <a:t>compete</a:t>
            </a:r>
            <a:r>
              <a:rPr lang="en-US" dirty="0"/>
              <a:t> with each other and with endogenous substances for </a:t>
            </a:r>
            <a:r>
              <a:rPr lang="en-US" dirty="0" smtClean="0"/>
              <a:t>the </a:t>
            </a:r>
            <a:r>
              <a:rPr lang="en-US" dirty="0"/>
              <a:t>binding </a:t>
            </a:r>
            <a:r>
              <a:rPr lang="en-US" dirty="0" smtClean="0"/>
              <a:t>sites on the plasma proteins, </a:t>
            </a:r>
            <a:r>
              <a:rPr lang="en-US" dirty="0"/>
              <a:t>resulting in noticeable displacement of one drug by another. </a:t>
            </a:r>
            <a:endParaRPr lang="en-US" dirty="0" smtClean="0"/>
          </a:p>
        </p:txBody>
      </p:sp>
    </p:spTree>
    <p:extLst>
      <p:ext uri="{BB962C8B-B14F-4D97-AF65-F5344CB8AC3E}">
        <p14:creationId xmlns:p14="http://schemas.microsoft.com/office/powerpoint/2010/main" val="2017275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990600"/>
            <a:ext cx="7848600" cy="4343400"/>
          </a:xfrm>
        </p:spPr>
        <p:txBody>
          <a:bodyPr>
            <a:normAutofit/>
          </a:bodyPr>
          <a:lstStyle/>
          <a:p>
            <a:r>
              <a:rPr lang="en-US" dirty="0"/>
              <a:t>The fraction of total drug in plasma that is bound is determined by the drug concentration, the affinity of binding sites for the drug, and the number of binding sites</a:t>
            </a:r>
            <a:r>
              <a:rPr lang="en-US" dirty="0" smtClean="0"/>
              <a:t>.</a:t>
            </a:r>
          </a:p>
          <a:p>
            <a:r>
              <a:rPr lang="en-US" dirty="0" smtClean="0"/>
              <a:t> </a:t>
            </a:r>
            <a:r>
              <a:rPr lang="en-US" dirty="0"/>
              <a:t>Mass-action relationships determine the unbound and bound concentrations. Bound &amp; free drug reach an equilibrium</a:t>
            </a:r>
            <a:r>
              <a:rPr lang="en-US" dirty="0" smtClean="0"/>
              <a:t>. </a:t>
            </a:r>
          </a:p>
          <a:p>
            <a:endParaRPr lang="en-US" dirty="0"/>
          </a:p>
          <a:p>
            <a:endParaRPr lang="en-US" dirty="0"/>
          </a:p>
        </p:txBody>
      </p:sp>
    </p:spTree>
    <p:extLst>
      <p:ext uri="{BB962C8B-B14F-4D97-AF65-F5344CB8AC3E}">
        <p14:creationId xmlns:p14="http://schemas.microsoft.com/office/powerpoint/2010/main" val="18533320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dirty="0"/>
              <a:t>Salicylates decrease the binding of thyroxine </a:t>
            </a:r>
            <a:r>
              <a:rPr lang="en-US" dirty="0" smtClean="0"/>
              <a:t>to plasma proteins.</a:t>
            </a:r>
          </a:p>
          <a:p>
            <a:endParaRPr lang="en-US" dirty="0"/>
          </a:p>
          <a:p>
            <a:r>
              <a:rPr lang="en-US" dirty="0"/>
              <a:t>The binding of bilirubin to albumin may be inhibited by a variety of drugs such as </a:t>
            </a:r>
            <a:r>
              <a:rPr lang="en-US" dirty="0" err="1"/>
              <a:t>Sulfisoxazole</a:t>
            </a:r>
            <a:r>
              <a:rPr lang="en-US" dirty="0"/>
              <a:t> and Salicylates. </a:t>
            </a:r>
            <a:r>
              <a:rPr lang="en-US" dirty="0" smtClean="0"/>
              <a:t>This </a:t>
            </a:r>
            <a:r>
              <a:rPr lang="en-US" dirty="0"/>
              <a:t>can particularly be hazardous in neonates, increase accessibility of bilirubin to the brain can cause </a:t>
            </a:r>
            <a:r>
              <a:rPr lang="en-US" dirty="0" smtClean="0"/>
              <a:t>fatal </a:t>
            </a:r>
            <a:r>
              <a:rPr lang="en-US" i="1" dirty="0"/>
              <a:t>kernicterus</a:t>
            </a:r>
            <a:r>
              <a:rPr lang="en-US" dirty="0"/>
              <a:t> in premature infants who were given </a:t>
            </a:r>
            <a:r>
              <a:rPr lang="en-US" dirty="0" err="1"/>
              <a:t>Sulfisoxazole</a:t>
            </a:r>
            <a:r>
              <a:rPr lang="en-US" dirty="0"/>
              <a:t>. </a:t>
            </a:r>
          </a:p>
          <a:p>
            <a:endParaRPr lang="en-US" dirty="0"/>
          </a:p>
        </p:txBody>
      </p:sp>
    </p:spTree>
    <p:extLst>
      <p:ext uri="{BB962C8B-B14F-4D97-AF65-F5344CB8AC3E}">
        <p14:creationId xmlns:p14="http://schemas.microsoft.com/office/powerpoint/2010/main" val="32778114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35366"/>
            <a:ext cx="821055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057399" y="219703"/>
            <a:ext cx="2209799" cy="1015663"/>
          </a:xfrm>
          <a:prstGeom prst="rect">
            <a:avLst/>
          </a:prstGeom>
          <a:solidFill>
            <a:schemeClr val="accent6">
              <a:lumMod val="20000"/>
              <a:lumOff val="80000"/>
            </a:schemeClr>
          </a:solidFill>
        </p:spPr>
        <p:txBody>
          <a:bodyPr wrap="square">
            <a:spAutoFit/>
          </a:bodyPr>
          <a:lstStyle/>
          <a:p>
            <a:r>
              <a:rPr lang="en-US" sz="2000" b="1" dirty="0"/>
              <a:t>Only the free drug exerts a biologic effect.</a:t>
            </a:r>
          </a:p>
        </p:txBody>
      </p:sp>
      <p:sp>
        <p:nvSpPr>
          <p:cNvPr id="3" name="Rectangle 2"/>
          <p:cNvSpPr/>
          <p:nvPr/>
        </p:nvSpPr>
        <p:spPr>
          <a:xfrm>
            <a:off x="1752600" y="5715000"/>
            <a:ext cx="4343400" cy="707886"/>
          </a:xfrm>
          <a:prstGeom prst="rect">
            <a:avLst/>
          </a:prstGeom>
          <a:solidFill>
            <a:schemeClr val="accent1">
              <a:lumMod val="20000"/>
              <a:lumOff val="80000"/>
            </a:schemeClr>
          </a:solidFill>
        </p:spPr>
        <p:txBody>
          <a:bodyPr wrap="square">
            <a:spAutoFit/>
          </a:bodyPr>
          <a:lstStyle/>
          <a:p>
            <a:r>
              <a:rPr lang="en-US" sz="2000" b="1" dirty="0"/>
              <a:t>Bound drug stays in vascular space, &amp; is not metabolized or eliminated.</a:t>
            </a:r>
          </a:p>
        </p:txBody>
      </p:sp>
    </p:spTree>
    <p:extLst>
      <p:ext uri="{BB962C8B-B14F-4D97-AF65-F5344CB8AC3E}">
        <p14:creationId xmlns:p14="http://schemas.microsoft.com/office/powerpoint/2010/main" val="11626656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727" r="2459"/>
          <a:stretch/>
        </p:blipFill>
        <p:spPr bwMode="auto">
          <a:xfrm>
            <a:off x="7512" y="1066800"/>
            <a:ext cx="9136487" cy="4452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63578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t>4. Binding </a:t>
            </a:r>
            <a:r>
              <a:rPr lang="en-US" b="1" dirty="0"/>
              <a:t>to tissue </a:t>
            </a:r>
            <a:r>
              <a:rPr lang="en-US" b="1" dirty="0" smtClean="0"/>
              <a:t>proteins</a:t>
            </a:r>
            <a:endParaRPr lang="en-US" b="1" dirty="0"/>
          </a:p>
        </p:txBody>
      </p:sp>
      <p:sp>
        <p:nvSpPr>
          <p:cNvPr id="3" name="Content Placeholder 2"/>
          <p:cNvSpPr>
            <a:spLocks noGrp="1"/>
          </p:cNvSpPr>
          <p:nvPr>
            <p:ph idx="1"/>
          </p:nvPr>
        </p:nvSpPr>
        <p:spPr/>
        <p:txBody>
          <a:bodyPr>
            <a:normAutofit fontScale="92500" lnSpcReduction="20000"/>
          </a:bodyPr>
          <a:lstStyle/>
          <a:p>
            <a:r>
              <a:rPr lang="en-US" dirty="0"/>
              <a:t>Many drugs accumulate in tissues at higher concentrations than those in the extracellular fluids and blood</a:t>
            </a:r>
            <a:r>
              <a:rPr lang="en-US" dirty="0" smtClean="0"/>
              <a:t>.</a:t>
            </a:r>
          </a:p>
          <a:p>
            <a:r>
              <a:rPr lang="en-US" dirty="0"/>
              <a:t>Tissue binding of drugs usually occurs with cellular constituents such as proteins, phospholipids, or nuclear proteins and generally is reversible. </a:t>
            </a:r>
            <a:endParaRPr lang="en-US" dirty="0" smtClean="0"/>
          </a:p>
          <a:p>
            <a:r>
              <a:rPr lang="en-US" dirty="0" smtClean="0"/>
              <a:t>A </a:t>
            </a:r>
            <a:r>
              <a:rPr lang="en-US" dirty="0"/>
              <a:t>large fraction of drug in the body may be bound in this fashion and serve as a </a:t>
            </a:r>
            <a:r>
              <a:rPr lang="en-US" i="1" dirty="0"/>
              <a:t>reservoir</a:t>
            </a:r>
            <a:r>
              <a:rPr lang="en-US" dirty="0"/>
              <a:t> that prolongs drug action in that same tissue or at a distant site reached through the circulation. </a:t>
            </a:r>
            <a:endParaRPr lang="en-US" dirty="0" smtClean="0"/>
          </a:p>
        </p:txBody>
      </p:sp>
    </p:spTree>
    <p:extLst>
      <p:ext uri="{BB962C8B-B14F-4D97-AF65-F5344CB8AC3E}">
        <p14:creationId xmlns:p14="http://schemas.microsoft.com/office/powerpoint/2010/main" val="2561252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u="sng" dirty="0" smtClean="0">
                <a:solidFill>
                  <a:schemeClr val="tx1">
                    <a:lumMod val="85000"/>
                    <a:lumOff val="15000"/>
                  </a:schemeClr>
                </a:solidFill>
              </a:rPr>
              <a:t>DISTRIBUTION OF DRUGS </a:t>
            </a:r>
            <a:endParaRPr lang="en-US" sz="5400" b="1" u="sng" dirty="0">
              <a:solidFill>
                <a:schemeClr val="tx1">
                  <a:lumMod val="85000"/>
                  <a:lumOff val="15000"/>
                </a:schemeClr>
              </a:solidFill>
            </a:endParaRPr>
          </a:p>
        </p:txBody>
      </p:sp>
      <p:sp>
        <p:nvSpPr>
          <p:cNvPr id="3" name="Content Placeholder 2"/>
          <p:cNvSpPr>
            <a:spLocks noGrp="1"/>
          </p:cNvSpPr>
          <p:nvPr>
            <p:ph idx="1"/>
          </p:nvPr>
        </p:nvSpPr>
        <p:spPr>
          <a:xfrm>
            <a:off x="304800" y="1600200"/>
            <a:ext cx="8382000" cy="4876800"/>
          </a:xfrm>
        </p:spPr>
        <p:txBody>
          <a:bodyPr>
            <a:normAutofit/>
          </a:bodyPr>
          <a:lstStyle/>
          <a:p>
            <a:r>
              <a:rPr lang="en-US" sz="2800" dirty="0" smtClean="0">
                <a:latin typeface="Times New Roman" panose="02020603050405020304" pitchFamily="18" charset="0"/>
                <a:cs typeface="Times New Roman" panose="02020603050405020304" pitchFamily="18" charset="0"/>
              </a:rPr>
              <a:t>Reversible transfer of drugs between body fluid compartments.</a:t>
            </a:r>
          </a:p>
          <a:p>
            <a:r>
              <a:rPr lang="en-US" sz="2800" dirty="0" smtClean="0">
                <a:latin typeface="Times New Roman" panose="02020603050405020304" pitchFamily="18" charset="0"/>
                <a:cs typeface="Times New Roman" panose="02020603050405020304" pitchFamily="18" charset="0"/>
              </a:rPr>
              <a:t>Distribution is predominantly a </a:t>
            </a:r>
            <a:r>
              <a:rPr lang="en-US" sz="2800" i="1" dirty="0" smtClean="0">
                <a:latin typeface="Times New Roman" panose="02020603050405020304" pitchFamily="18" charset="0"/>
                <a:cs typeface="Times New Roman" panose="02020603050405020304" pitchFamily="18" charset="0"/>
              </a:rPr>
              <a:t>passive process </a:t>
            </a:r>
            <a:r>
              <a:rPr lang="en-US" sz="2800" dirty="0" smtClean="0">
                <a:latin typeface="Times New Roman" panose="02020603050405020304" pitchFamily="18" charset="0"/>
                <a:cs typeface="Times New Roman" panose="02020603050405020304" pitchFamily="18" charset="0"/>
              </a:rPr>
              <a:t>- the driving force is the concentration gradient between the blood and extravascular tissues</a:t>
            </a:r>
          </a:p>
          <a:p>
            <a:r>
              <a:rPr lang="en-US" sz="2800" dirty="0" smtClean="0">
                <a:latin typeface="Times New Roman" panose="02020603050405020304" pitchFamily="18" charset="0"/>
                <a:cs typeface="Times New Roman" panose="02020603050405020304" pitchFamily="18" charset="0"/>
              </a:rPr>
              <a:t>Movement of drug proceeds until an equilibrium is established between unbound drug in the plasma and the tissue fluids. Subsequently, there is a parallel decline in both due to elimination. </a:t>
            </a:r>
          </a:p>
          <a:p>
            <a:pPr marL="0" indent="0">
              <a:buNone/>
            </a:pP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79869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29263710"/>
              </p:ext>
            </p:extLst>
          </p:nvPr>
        </p:nvGraphicFramePr>
        <p:xfrm>
          <a:off x="762000" y="685800"/>
          <a:ext cx="7696200" cy="5105400"/>
        </p:xfrm>
        <a:graphic>
          <a:graphicData uri="http://schemas.openxmlformats.org/drawingml/2006/table">
            <a:tbl>
              <a:tblPr firstRow="1" bandRow="1">
                <a:tableStyleId>{5C22544A-7EE6-4342-B048-85BDC9FD1C3A}</a:tableStyleId>
              </a:tblPr>
              <a:tblGrid>
                <a:gridCol w="2237267"/>
                <a:gridCol w="5458933"/>
              </a:tblGrid>
              <a:tr h="891613">
                <a:tc gridSpan="2">
                  <a:txBody>
                    <a:bodyPr/>
                    <a:lstStyle/>
                    <a:p>
                      <a:r>
                        <a:rPr lang="en-US" sz="2400" b="1" dirty="0" smtClean="0">
                          <a:solidFill>
                            <a:schemeClr val="tx1"/>
                          </a:solidFill>
                        </a:rPr>
                        <a:t>Drug concentrated in tissues</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GB" dirty="0"/>
                    </a:p>
                  </a:txBody>
                  <a:tcPr/>
                </a:tc>
              </a:tr>
              <a:tr h="891613">
                <a:tc>
                  <a:txBody>
                    <a:bodyPr/>
                    <a:lstStyle/>
                    <a:p>
                      <a:r>
                        <a:rPr lang="en-US" sz="2400" b="1" dirty="0" smtClean="0">
                          <a:solidFill>
                            <a:schemeClr val="tx1"/>
                          </a:solidFill>
                        </a:rPr>
                        <a:t>Liver </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r>
                        <a:rPr lang="en-US" sz="2400" b="1" dirty="0" smtClean="0">
                          <a:solidFill>
                            <a:schemeClr val="tx1"/>
                          </a:solidFill>
                        </a:rPr>
                        <a:t>Chloroquine</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891613">
                <a:tc>
                  <a:txBody>
                    <a:bodyPr/>
                    <a:lstStyle/>
                    <a:p>
                      <a:r>
                        <a:rPr lang="en-US" sz="2400" b="1" dirty="0" smtClean="0">
                          <a:solidFill>
                            <a:schemeClr val="tx1"/>
                          </a:solidFill>
                        </a:rPr>
                        <a:t>Thyroid </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r>
                        <a:rPr lang="en-US" sz="2400" b="1" dirty="0" smtClean="0">
                          <a:solidFill>
                            <a:schemeClr val="tx1"/>
                          </a:solidFill>
                        </a:rPr>
                        <a:t>Iodine</a:t>
                      </a:r>
                      <a:r>
                        <a:rPr lang="en-US" sz="2400" b="1" baseline="0" dirty="0" smtClean="0">
                          <a:solidFill>
                            <a:schemeClr val="tx1"/>
                          </a:solidFill>
                        </a:rPr>
                        <a:t> </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1538948">
                <a:tc>
                  <a:txBody>
                    <a:bodyPr/>
                    <a:lstStyle/>
                    <a:p>
                      <a:r>
                        <a:rPr lang="en-US" sz="2400" b="1" dirty="0" smtClean="0">
                          <a:solidFill>
                            <a:schemeClr val="tx1"/>
                          </a:solidFill>
                        </a:rPr>
                        <a:t>Bones and teeth</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r>
                        <a:rPr lang="en-US" sz="2400" b="1" dirty="0" err="1" smtClean="0">
                          <a:solidFill>
                            <a:schemeClr val="tx1"/>
                          </a:solidFill>
                        </a:rPr>
                        <a:t>Tetracyclines</a:t>
                      </a:r>
                      <a:r>
                        <a:rPr lang="en-US" sz="2400" b="1" dirty="0" smtClean="0">
                          <a:solidFill>
                            <a:schemeClr val="tx1"/>
                          </a:solidFill>
                        </a:rPr>
                        <a:t>, heavy metals,</a:t>
                      </a:r>
                      <a:r>
                        <a:rPr lang="en-US" sz="2400" b="1" baseline="0" dirty="0" smtClean="0">
                          <a:solidFill>
                            <a:schemeClr val="tx1"/>
                          </a:solidFill>
                        </a:rPr>
                        <a:t> bisphosphonates</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891613">
                <a:tc>
                  <a:txBody>
                    <a:bodyPr/>
                    <a:lstStyle/>
                    <a:p>
                      <a:r>
                        <a:rPr lang="en-US" sz="2400" b="1" dirty="0" smtClean="0">
                          <a:solidFill>
                            <a:schemeClr val="tx1"/>
                          </a:solidFill>
                        </a:rPr>
                        <a:t>Heart</a:t>
                      </a:r>
                      <a:r>
                        <a:rPr lang="en-US" sz="2400" b="1" baseline="0" dirty="0" smtClean="0">
                          <a:solidFill>
                            <a:schemeClr val="tx1"/>
                          </a:solidFill>
                        </a:rPr>
                        <a:t> </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r>
                        <a:rPr lang="en-US" sz="2400" b="1" dirty="0" smtClean="0">
                          <a:solidFill>
                            <a:schemeClr val="tx1"/>
                          </a:solidFill>
                        </a:rPr>
                        <a:t>digoxin</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bl>
          </a:graphicData>
        </a:graphic>
      </p:graphicFrame>
    </p:spTree>
    <p:extLst>
      <p:ext uri="{BB962C8B-B14F-4D97-AF65-F5344CB8AC3E}">
        <p14:creationId xmlns:p14="http://schemas.microsoft.com/office/powerpoint/2010/main" val="2679584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smtClean="0"/>
              <a:t/>
            </a:r>
            <a:br>
              <a:rPr lang="en-US" b="1" dirty="0" smtClean="0"/>
            </a:br>
            <a:r>
              <a:rPr lang="en-US" b="1" dirty="0" smtClean="0"/>
              <a:t>5. Hydrophobicity</a:t>
            </a:r>
            <a:r>
              <a:rPr lang="en-US" b="1" dirty="0" smtClean="0"/>
              <a:t/>
            </a:r>
            <a:br>
              <a:rPr lang="en-US" b="1" dirty="0" smtClean="0"/>
            </a:br>
            <a:endParaRPr lang="en-US" b="1" dirty="0"/>
          </a:p>
        </p:txBody>
      </p:sp>
      <p:sp>
        <p:nvSpPr>
          <p:cNvPr id="3" name="Content Placeholder 2"/>
          <p:cNvSpPr>
            <a:spLocks noGrp="1"/>
          </p:cNvSpPr>
          <p:nvPr>
            <p:ph idx="1"/>
          </p:nvPr>
        </p:nvSpPr>
        <p:spPr/>
        <p:txBody>
          <a:bodyPr>
            <a:normAutofit/>
          </a:bodyPr>
          <a:lstStyle/>
          <a:p>
            <a:r>
              <a:rPr lang="en-US" dirty="0"/>
              <a:t>Distribution in the body is determined by the ability to penetrate membranous </a:t>
            </a:r>
            <a:r>
              <a:rPr lang="en-US" dirty="0" smtClean="0"/>
              <a:t>barriers.</a:t>
            </a:r>
          </a:p>
          <a:p>
            <a:r>
              <a:rPr lang="en-US" dirty="0" smtClean="0"/>
              <a:t>Hydrophilic substances do not readily penetrate cell membranes while lipophilic </a:t>
            </a:r>
            <a:r>
              <a:rPr lang="en-US" dirty="0"/>
              <a:t>substances diffuse through the cell membrane and, as a result, achieve </a:t>
            </a:r>
            <a:r>
              <a:rPr lang="en-US" dirty="0" smtClean="0"/>
              <a:t>a uniform distribution in body fluids.</a:t>
            </a:r>
            <a:endParaRPr lang="en-US" dirty="0"/>
          </a:p>
        </p:txBody>
      </p:sp>
    </p:spTree>
    <p:extLst>
      <p:ext uri="{BB962C8B-B14F-4D97-AF65-F5344CB8AC3E}">
        <p14:creationId xmlns:p14="http://schemas.microsoft.com/office/powerpoint/2010/main" val="11847002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t>5. Volume </a:t>
            </a:r>
            <a:r>
              <a:rPr lang="en-US" b="1" dirty="0" smtClean="0"/>
              <a:t>of distribution</a:t>
            </a:r>
            <a:endParaRPr lang="en-US" b="1" dirty="0"/>
          </a:p>
        </p:txBody>
      </p:sp>
      <p:sp>
        <p:nvSpPr>
          <p:cNvPr id="3" name="Content Placeholder 2"/>
          <p:cNvSpPr>
            <a:spLocks noGrp="1"/>
          </p:cNvSpPr>
          <p:nvPr>
            <p:ph idx="1"/>
          </p:nvPr>
        </p:nvSpPr>
        <p:spPr>
          <a:xfrm>
            <a:off x="228600" y="1600200"/>
            <a:ext cx="8458200" cy="4648200"/>
          </a:xfrm>
        </p:spPr>
        <p:txBody>
          <a:bodyPr>
            <a:normAutofit fontScale="92500" lnSpcReduction="10000"/>
          </a:bodyPr>
          <a:lstStyle/>
          <a:p>
            <a:r>
              <a:rPr lang="en-US" sz="2800" i="1" dirty="0"/>
              <a:t> The ratio of the amount of drug in the body to the drug concentration in the plasma or blood </a:t>
            </a:r>
            <a:endParaRPr lang="en-US" sz="2800" i="1" dirty="0" smtClean="0"/>
          </a:p>
          <a:p>
            <a:endParaRPr lang="en-US" sz="2800" i="1" dirty="0"/>
          </a:p>
          <a:p>
            <a:r>
              <a:rPr lang="en-US" sz="2800" i="1" dirty="0" err="1" smtClean="0"/>
              <a:t>V</a:t>
            </a:r>
            <a:r>
              <a:rPr lang="en-US" sz="2800" i="1" baseline="-25000" dirty="0" err="1" smtClean="0"/>
              <a:t>d</a:t>
            </a:r>
            <a:r>
              <a:rPr lang="en-US" sz="2800" dirty="0" smtClean="0"/>
              <a:t> relates </a:t>
            </a:r>
            <a:r>
              <a:rPr lang="en-US" sz="2800" dirty="0"/>
              <a:t>the amount of drug in the body to the concentration of drug (</a:t>
            </a:r>
            <a:r>
              <a:rPr lang="en-US" sz="2800" i="1" dirty="0"/>
              <a:t>C</a:t>
            </a:r>
            <a:r>
              <a:rPr lang="en-US" sz="2800" dirty="0"/>
              <a:t>) in the blood or plasma </a:t>
            </a:r>
            <a:r>
              <a:rPr lang="en-US" sz="2800" dirty="0" smtClean="0"/>
              <a:t>depending </a:t>
            </a:r>
            <a:r>
              <a:rPr lang="en-US" sz="2800" dirty="0"/>
              <a:t>on the fluid measured. </a:t>
            </a:r>
            <a:endParaRPr lang="en-US" sz="2800" dirty="0" smtClean="0"/>
          </a:p>
          <a:p>
            <a:endParaRPr lang="en-US" sz="2800" dirty="0" smtClean="0"/>
          </a:p>
          <a:p>
            <a:r>
              <a:rPr lang="en-US" sz="2800" dirty="0"/>
              <a:t>The calculated parameter for the </a:t>
            </a:r>
            <a:r>
              <a:rPr lang="en-US" sz="2800" dirty="0" err="1"/>
              <a:t>V</a:t>
            </a:r>
            <a:r>
              <a:rPr lang="en-US" sz="2800" baseline="-25000" dirty="0" err="1"/>
              <a:t>d</a:t>
            </a:r>
            <a:r>
              <a:rPr lang="en-US" sz="2800" dirty="0"/>
              <a:t> has no direct physical equivalent; therefore, it is usually denoted as the apparent </a:t>
            </a:r>
            <a:r>
              <a:rPr lang="en-US" sz="2800" dirty="0" err="1"/>
              <a:t>V</a:t>
            </a:r>
            <a:r>
              <a:rPr lang="en-US" sz="2800" baseline="-25000" dirty="0" err="1"/>
              <a:t>d</a:t>
            </a:r>
            <a:r>
              <a:rPr lang="en-US" sz="2800" dirty="0"/>
              <a:t>. </a:t>
            </a:r>
            <a:r>
              <a:rPr lang="en-US" sz="2800" dirty="0" smtClean="0"/>
              <a:t>It is </a:t>
            </a:r>
            <a:r>
              <a:rPr lang="en-US" sz="2800" dirty="0"/>
              <a:t>not a physiological volume and, despite its name, it is not the volume into which a drug distributes. </a:t>
            </a:r>
          </a:p>
          <a:p>
            <a:endParaRPr lang="en-US" sz="2800" dirty="0"/>
          </a:p>
        </p:txBody>
      </p:sp>
    </p:spTree>
    <p:extLst>
      <p:ext uri="{BB962C8B-B14F-4D97-AF65-F5344CB8AC3E}">
        <p14:creationId xmlns:p14="http://schemas.microsoft.com/office/powerpoint/2010/main" val="40488498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US" sz="3200" b="1" dirty="0"/>
              <a:t>Assessment of the Extent of Drug </a:t>
            </a:r>
            <a:r>
              <a:rPr lang="en-US" sz="3200" b="1" dirty="0" smtClean="0"/>
              <a:t>Distribution </a:t>
            </a:r>
            <a:r>
              <a:rPr lang="en-US" sz="3200" b="1" dirty="0"/>
              <a:t>Apparent </a:t>
            </a:r>
            <a:r>
              <a:rPr lang="en-US" sz="3200" b="1" dirty="0" err="1" smtClean="0"/>
              <a:t>V</a:t>
            </a:r>
            <a:r>
              <a:rPr lang="en-US" sz="3200" b="1" baseline="-25000" dirty="0" err="1" smtClean="0"/>
              <a:t>d</a:t>
            </a:r>
            <a:endParaRPr lang="en-US" sz="3200" b="1" baseline="-25000" dirty="0"/>
          </a:p>
        </p:txBody>
      </p:sp>
      <p:sp>
        <p:nvSpPr>
          <p:cNvPr id="3" name="Content Placeholder 2"/>
          <p:cNvSpPr>
            <a:spLocks noGrp="1"/>
          </p:cNvSpPr>
          <p:nvPr>
            <p:ph idx="1"/>
          </p:nvPr>
        </p:nvSpPr>
        <p:spPr>
          <a:xfrm>
            <a:off x="304800" y="1600200"/>
            <a:ext cx="8382000" cy="4953000"/>
          </a:xfrm>
        </p:spPr>
        <p:txBody>
          <a:bodyPr>
            <a:normAutofit fontScale="92500" lnSpcReduction="10000"/>
          </a:bodyPr>
          <a:lstStyle/>
          <a:p>
            <a:pPr marL="0" indent="0">
              <a:buNone/>
            </a:pPr>
            <a:endParaRPr lang="en-US" dirty="0"/>
          </a:p>
          <a:p>
            <a:pPr marL="0" indent="0">
              <a:buNone/>
            </a:pPr>
            <a:endParaRPr lang="en-US" dirty="0" smtClean="0"/>
          </a:p>
          <a:p>
            <a:r>
              <a:rPr lang="en-US" dirty="0"/>
              <a:t>If a drug is highly bound to plasma proteins or the molecule is too large to leave the vascular compartment, then </a:t>
            </a:r>
            <a:r>
              <a:rPr lang="en-US" i="1" dirty="0" err="1" smtClean="0"/>
              <a:t>C</a:t>
            </a:r>
            <a:r>
              <a:rPr lang="en-US" i="1" baseline="-25000" dirty="0" err="1" smtClean="0"/>
              <a:t>p</a:t>
            </a:r>
            <a:r>
              <a:rPr lang="en-US" i="1" dirty="0" smtClean="0"/>
              <a:t> </a:t>
            </a:r>
            <a:r>
              <a:rPr lang="en-US" i="1" dirty="0"/>
              <a:t>will be higher</a:t>
            </a:r>
            <a:r>
              <a:rPr lang="en-US" dirty="0"/>
              <a:t>, resulting in a smaller apparent </a:t>
            </a:r>
            <a:r>
              <a:rPr lang="en-US" dirty="0" err="1" smtClean="0"/>
              <a:t>V</a:t>
            </a:r>
            <a:r>
              <a:rPr lang="en-US" baseline="-25000" dirty="0" err="1" smtClean="0"/>
              <a:t>d</a:t>
            </a:r>
            <a:r>
              <a:rPr lang="en-US" dirty="0" smtClean="0"/>
              <a:t>.</a:t>
            </a:r>
          </a:p>
          <a:p>
            <a:r>
              <a:rPr lang="en-US" dirty="0" smtClean="0"/>
              <a:t>For </a:t>
            </a:r>
            <a:r>
              <a:rPr lang="en-US" dirty="0"/>
              <a:t>some drugs, the volume of distribution may be several times the body mass. In this case, a very </a:t>
            </a:r>
            <a:r>
              <a:rPr lang="en-US" i="1" dirty="0"/>
              <a:t>small </a:t>
            </a:r>
            <a:r>
              <a:rPr lang="en-US" i="1" dirty="0" err="1"/>
              <a:t>C</a:t>
            </a:r>
            <a:r>
              <a:rPr lang="en-US" i="1" baseline="-25000" dirty="0" err="1"/>
              <a:t>p</a:t>
            </a:r>
            <a:r>
              <a:rPr lang="en-US" i="1" dirty="0"/>
              <a:t> </a:t>
            </a:r>
            <a:r>
              <a:rPr lang="en-US" i="1" dirty="0" smtClean="0"/>
              <a:t> </a:t>
            </a:r>
            <a:r>
              <a:rPr lang="en-US" dirty="0"/>
              <a:t>may occur in the body due to concentration of the drug in peripheral tissues and organs, resulting in a large </a:t>
            </a:r>
            <a:r>
              <a:rPr lang="en-US" dirty="0" err="1" smtClean="0"/>
              <a:t>V</a:t>
            </a:r>
            <a:r>
              <a:rPr lang="en-US" baseline="-25000" dirty="0" err="1" smtClean="0"/>
              <a:t>d</a:t>
            </a:r>
            <a:r>
              <a:rPr lang="en-US" dirty="0" smtClean="0"/>
              <a:t>.</a:t>
            </a:r>
            <a:endParaRPr lang="en-US" dirty="0"/>
          </a:p>
          <a:p>
            <a:pPr marL="0" indent="0">
              <a:buNone/>
            </a:pPr>
            <a:endParaRPr lang="en-US" dirty="0" smtClean="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901" t="36044" r="15583" b="38248"/>
          <a:stretch/>
        </p:blipFill>
        <p:spPr bwMode="auto">
          <a:xfrm>
            <a:off x="1416676" y="1524000"/>
            <a:ext cx="5640947" cy="1026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00291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838200"/>
            <a:ext cx="8229600" cy="4525963"/>
          </a:xfrm>
        </p:spPr>
        <p:txBody>
          <a:bodyPr>
            <a:normAutofit fontScale="92500" lnSpcReduction="10000"/>
          </a:bodyPr>
          <a:lstStyle/>
          <a:p>
            <a:r>
              <a:rPr lang="en-US" dirty="0"/>
              <a:t> Drugs such as highly water-soluble compounds, which are confined </a:t>
            </a:r>
            <a:r>
              <a:rPr lang="en-US" dirty="0" err="1"/>
              <a:t>intravascularly</a:t>
            </a:r>
            <a:r>
              <a:rPr lang="en-US" dirty="0"/>
              <a:t>, have a small volume of distribution (approximately equal to intravascular volume), whereas lipophilic drugs that distribute to tissues have a large volume of distribution (that may be so large as to exceed total body water</a:t>
            </a:r>
            <a:r>
              <a:rPr lang="en-US" dirty="0" smtClean="0"/>
              <a:t>).</a:t>
            </a:r>
          </a:p>
          <a:p>
            <a:r>
              <a:rPr lang="en-US" dirty="0" smtClean="0"/>
              <a:t>The apparent </a:t>
            </a:r>
            <a:r>
              <a:rPr lang="en-US" dirty="0" err="1" smtClean="0"/>
              <a:t>V</a:t>
            </a:r>
            <a:r>
              <a:rPr lang="en-US" baseline="-25000" dirty="0" err="1" smtClean="0"/>
              <a:t>d</a:t>
            </a:r>
            <a:r>
              <a:rPr lang="en-US" dirty="0" smtClean="0"/>
              <a:t> </a:t>
            </a:r>
            <a:r>
              <a:rPr lang="en-US" dirty="0"/>
              <a:t>is a useful parameter in considering the relative amounts of drug in the vascular and in the extravascular tissues.</a:t>
            </a:r>
          </a:p>
        </p:txBody>
      </p:sp>
    </p:spTree>
    <p:extLst>
      <p:ext uri="{BB962C8B-B14F-4D97-AF65-F5344CB8AC3E}">
        <p14:creationId xmlns:p14="http://schemas.microsoft.com/office/powerpoint/2010/main" val="5369182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857250" indent="-857250" algn="l">
              <a:buFont typeface="+mj-lt"/>
              <a:buAutoNum type="romanUcPeriod"/>
            </a:pPr>
            <a:r>
              <a:rPr lang="en-US" b="1" dirty="0" smtClean="0"/>
              <a:t>Distribution into water compartment of body</a:t>
            </a:r>
            <a:endParaRPr lang="en-GB" b="1" dirty="0"/>
          </a:p>
        </p:txBody>
      </p:sp>
      <p:sp>
        <p:nvSpPr>
          <p:cNvPr id="3" name="Content Placeholder 2"/>
          <p:cNvSpPr>
            <a:spLocks noGrp="1"/>
          </p:cNvSpPr>
          <p:nvPr>
            <p:ph idx="1"/>
          </p:nvPr>
        </p:nvSpPr>
        <p:spPr>
          <a:xfrm>
            <a:off x="457200" y="1371600"/>
            <a:ext cx="8229600" cy="4754563"/>
          </a:xfrm>
        </p:spPr>
        <p:txBody>
          <a:bodyPr>
            <a:normAutofit fontScale="77500" lnSpcReduction="20000"/>
          </a:bodyPr>
          <a:lstStyle/>
          <a:p>
            <a:pPr marL="0" indent="0">
              <a:buNone/>
            </a:pPr>
            <a:r>
              <a:rPr lang="en-US" dirty="0" smtClean="0"/>
              <a:t>Once a drug enters the body, it has the potential to distribute into any one of the following compartments:</a:t>
            </a:r>
          </a:p>
          <a:p>
            <a:pPr marL="514350" indent="-514350">
              <a:buAutoNum type="alphaLcParenR"/>
            </a:pPr>
            <a:r>
              <a:rPr lang="en-US" b="1" u="sng" dirty="0" smtClean="0"/>
              <a:t>Plasma compartment: </a:t>
            </a:r>
            <a:endParaRPr lang="en-US" u="sng" dirty="0"/>
          </a:p>
          <a:p>
            <a:pPr marL="0" indent="0">
              <a:buNone/>
            </a:pPr>
            <a:r>
              <a:rPr lang="en-US" dirty="0" smtClean="0"/>
              <a:t>high MW, protein binding drugs and too large to pass through slit junctions of capillaries. </a:t>
            </a:r>
          </a:p>
          <a:p>
            <a:pPr marL="0" indent="0">
              <a:buNone/>
            </a:pPr>
            <a:r>
              <a:rPr lang="en-US" dirty="0" smtClean="0"/>
              <a:t>Drug remain trapped in plasma so less </a:t>
            </a:r>
            <a:r>
              <a:rPr lang="en-US" dirty="0" err="1" smtClean="0"/>
              <a:t>Vd</a:t>
            </a:r>
            <a:r>
              <a:rPr lang="en-US" dirty="0" smtClean="0"/>
              <a:t>.</a:t>
            </a:r>
          </a:p>
          <a:p>
            <a:pPr marL="0" indent="0">
              <a:buNone/>
            </a:pPr>
            <a:r>
              <a:rPr lang="en-US" dirty="0" smtClean="0"/>
              <a:t>e.g. </a:t>
            </a:r>
            <a:r>
              <a:rPr lang="en-US" b="1" i="1" dirty="0" smtClean="0"/>
              <a:t>Heparin</a:t>
            </a:r>
          </a:p>
          <a:p>
            <a:pPr marL="0" indent="0">
              <a:buNone/>
            </a:pPr>
            <a:r>
              <a:rPr lang="en-US" b="1" dirty="0" smtClean="0"/>
              <a:t>b) </a:t>
            </a:r>
            <a:r>
              <a:rPr lang="en-US" b="1" u="sng" dirty="0" smtClean="0"/>
              <a:t>Extracellular fluid:</a:t>
            </a:r>
          </a:p>
          <a:p>
            <a:pPr marL="0" indent="0">
              <a:buNone/>
            </a:pPr>
            <a:r>
              <a:rPr lang="en-US" dirty="0" smtClean="0"/>
              <a:t>Drugs with low MW and hydrophilic in nature.</a:t>
            </a:r>
          </a:p>
          <a:p>
            <a:pPr marL="0" indent="0">
              <a:buNone/>
            </a:pPr>
            <a:r>
              <a:rPr lang="en-US" dirty="0" smtClean="0"/>
              <a:t>e.g. </a:t>
            </a:r>
            <a:r>
              <a:rPr lang="en-US" b="1" i="1" dirty="0" smtClean="0"/>
              <a:t>Aminoglycosides Antibiotics</a:t>
            </a:r>
          </a:p>
          <a:p>
            <a:pPr marL="0" indent="0">
              <a:buNone/>
            </a:pPr>
            <a:r>
              <a:rPr lang="en-US" b="1" dirty="0" smtClean="0"/>
              <a:t>C) </a:t>
            </a:r>
            <a:r>
              <a:rPr lang="en-US" b="1" u="sng" dirty="0" smtClean="0"/>
              <a:t>Total body compartment:</a:t>
            </a:r>
          </a:p>
          <a:p>
            <a:pPr marL="0" indent="0">
              <a:buNone/>
            </a:pPr>
            <a:r>
              <a:rPr lang="en-US" dirty="0" smtClean="0"/>
              <a:t>Drugs with low MW and lipophilic in nature. </a:t>
            </a:r>
            <a:r>
              <a:rPr lang="en-US" dirty="0" err="1" smtClean="0"/>
              <a:t>Vd</a:t>
            </a:r>
            <a:r>
              <a:rPr lang="en-US" dirty="0" smtClean="0"/>
              <a:t> is about 60% of body weight.</a:t>
            </a:r>
          </a:p>
          <a:p>
            <a:pPr marL="0" indent="0">
              <a:buNone/>
            </a:pPr>
            <a:endParaRPr lang="en-GB" b="1" dirty="0"/>
          </a:p>
        </p:txBody>
      </p:sp>
    </p:spTree>
    <p:extLst>
      <p:ext uri="{BB962C8B-B14F-4D97-AF65-F5344CB8AC3E}">
        <p14:creationId xmlns:p14="http://schemas.microsoft.com/office/powerpoint/2010/main" val="2225072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smtClean="0"/>
              <a:t>II. </a:t>
            </a:r>
            <a:r>
              <a:rPr lang="en-US" b="1" u="sng" dirty="0" smtClean="0"/>
              <a:t>Apparent volume of distribution:</a:t>
            </a:r>
            <a:endParaRPr lang="en-GB" b="1" u="sng" dirty="0"/>
          </a:p>
        </p:txBody>
      </p:sp>
      <p:sp>
        <p:nvSpPr>
          <p:cNvPr id="3" name="Content Placeholder 2"/>
          <p:cNvSpPr>
            <a:spLocks noGrp="1"/>
          </p:cNvSpPr>
          <p:nvPr>
            <p:ph idx="1"/>
          </p:nvPr>
        </p:nvSpPr>
        <p:spPr/>
        <p:txBody>
          <a:bodyPr>
            <a:normAutofit fontScale="85000" lnSpcReduction="20000"/>
          </a:bodyPr>
          <a:lstStyle/>
          <a:p>
            <a:r>
              <a:rPr lang="en-GB" dirty="0"/>
              <a:t>D</a:t>
            </a:r>
            <a:r>
              <a:rPr lang="en-GB" dirty="0" smtClean="0"/>
              <a:t>rug </a:t>
            </a:r>
            <a:r>
              <a:rPr lang="en-GB" dirty="0"/>
              <a:t>rarely </a:t>
            </a:r>
            <a:r>
              <a:rPr lang="en-GB" dirty="0" smtClean="0"/>
              <a:t>associates </a:t>
            </a:r>
            <a:r>
              <a:rPr lang="en-GB" dirty="0"/>
              <a:t>with only one of the water compartments of the body. </a:t>
            </a:r>
            <a:endParaRPr lang="en-GB" dirty="0" smtClean="0"/>
          </a:p>
          <a:p>
            <a:r>
              <a:rPr lang="en-GB" dirty="0" smtClean="0"/>
              <a:t>Vast </a:t>
            </a:r>
            <a:r>
              <a:rPr lang="en-GB" dirty="0"/>
              <a:t>majority of drugs distribute into several compartments, often avidly binding cellular components, such as, lipids (abundant in adipocytes and cell membranes), proteins (abundant in plasma and within cells), and nucleic acids (abundant in the nuclei of cells). </a:t>
            </a:r>
            <a:endParaRPr lang="en-GB" dirty="0" smtClean="0"/>
          </a:p>
          <a:p>
            <a:r>
              <a:rPr lang="en-GB" dirty="0" smtClean="0"/>
              <a:t>Therefore</a:t>
            </a:r>
            <a:r>
              <a:rPr lang="en-GB" dirty="0"/>
              <a:t>, the volume into which drugs distribute is called the apparent volume of </a:t>
            </a:r>
            <a:r>
              <a:rPr lang="en-GB" dirty="0" smtClean="0"/>
              <a:t>distribution. </a:t>
            </a:r>
          </a:p>
          <a:p>
            <a:r>
              <a:rPr lang="en-GB" dirty="0" err="1" smtClean="0"/>
              <a:t>Vd</a:t>
            </a:r>
            <a:r>
              <a:rPr lang="en-GB" dirty="0" smtClean="0"/>
              <a:t> </a:t>
            </a:r>
            <a:r>
              <a:rPr lang="en-GB" dirty="0"/>
              <a:t>is a useful pharmacokinetic parameter for calculating a drug’s loading </a:t>
            </a:r>
            <a:r>
              <a:rPr lang="en-GB" dirty="0" smtClean="0"/>
              <a:t>dose. </a:t>
            </a:r>
            <a:endParaRPr lang="en-GB" dirty="0"/>
          </a:p>
        </p:txBody>
      </p:sp>
    </p:spTree>
    <p:extLst>
      <p:ext uri="{BB962C8B-B14F-4D97-AF65-F5344CB8AC3E}">
        <p14:creationId xmlns:p14="http://schemas.microsoft.com/office/powerpoint/2010/main" val="33578447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smtClean="0"/>
              <a:t>III. </a:t>
            </a:r>
            <a:r>
              <a:rPr lang="en-GB" b="1" u="sng" dirty="0"/>
              <a:t>Determination of </a:t>
            </a:r>
            <a:r>
              <a:rPr lang="en-GB" b="1" u="sng" dirty="0" err="1"/>
              <a:t>Vd</a:t>
            </a:r>
            <a:r>
              <a:rPr lang="en-GB" b="1" u="sng" dirty="0"/>
              <a:t>:</a:t>
            </a:r>
          </a:p>
        </p:txBody>
      </p:sp>
      <p:sp>
        <p:nvSpPr>
          <p:cNvPr id="3" name="Content Placeholder 2"/>
          <p:cNvSpPr>
            <a:spLocks noGrp="1"/>
          </p:cNvSpPr>
          <p:nvPr>
            <p:ph idx="1"/>
          </p:nvPr>
        </p:nvSpPr>
        <p:spPr/>
        <p:txBody>
          <a:bodyPr>
            <a:normAutofit fontScale="77500" lnSpcReduction="20000"/>
          </a:bodyPr>
          <a:lstStyle/>
          <a:p>
            <a:r>
              <a:rPr lang="en-GB" dirty="0"/>
              <a:t>D</a:t>
            </a:r>
            <a:r>
              <a:rPr lang="en-GB" dirty="0" smtClean="0"/>
              <a:t>rug </a:t>
            </a:r>
            <a:r>
              <a:rPr lang="en-GB" dirty="0"/>
              <a:t>clearance is usually a </a:t>
            </a:r>
            <a:r>
              <a:rPr lang="en-GB" dirty="0" smtClean="0"/>
              <a:t>first order </a:t>
            </a:r>
            <a:r>
              <a:rPr lang="en-GB" dirty="0"/>
              <a:t>process allows calculation of </a:t>
            </a:r>
            <a:r>
              <a:rPr lang="en-GB" dirty="0" err="1"/>
              <a:t>Vd</a:t>
            </a:r>
            <a:r>
              <a:rPr lang="en-GB" dirty="0"/>
              <a:t>. </a:t>
            </a:r>
            <a:endParaRPr lang="en-GB" dirty="0" smtClean="0"/>
          </a:p>
          <a:p>
            <a:r>
              <a:rPr lang="en-GB" dirty="0" smtClean="0"/>
              <a:t>First </a:t>
            </a:r>
            <a:r>
              <a:rPr lang="en-GB" dirty="0"/>
              <a:t>order means that a constant fraction of the drug is eliminated per unit of time</a:t>
            </a:r>
            <a:r>
              <a:rPr lang="en-GB" dirty="0" smtClean="0"/>
              <a:t>.</a:t>
            </a:r>
          </a:p>
          <a:p>
            <a:r>
              <a:rPr lang="en-GB" dirty="0" smtClean="0"/>
              <a:t> </a:t>
            </a:r>
            <a:r>
              <a:rPr lang="en-GB" dirty="0"/>
              <a:t>This process can be most easily </a:t>
            </a:r>
            <a:r>
              <a:rPr lang="en-GB" dirty="0" err="1"/>
              <a:t>analyzed</a:t>
            </a:r>
            <a:r>
              <a:rPr lang="en-GB" dirty="0"/>
              <a:t> by plotting the log of the plasma drug concentration (</a:t>
            </a:r>
            <a:r>
              <a:rPr lang="en-GB" dirty="0" err="1"/>
              <a:t>Cp</a:t>
            </a:r>
            <a:r>
              <a:rPr lang="en-GB" dirty="0"/>
              <a:t>) versus </a:t>
            </a:r>
            <a:r>
              <a:rPr lang="en-GB" dirty="0" smtClean="0"/>
              <a:t>time </a:t>
            </a:r>
            <a:r>
              <a:rPr lang="en-GB" dirty="0"/>
              <a:t>The concentration of drug in the plasma can be extrapolated back to time zero (the time of injection) on the Y axis to determine C0, which is the concentration of drug that would have been achieved if the distribution phase had occurred instantly. This allows calculation of </a:t>
            </a:r>
            <a:r>
              <a:rPr lang="en-GB" dirty="0" err="1"/>
              <a:t>Vd</a:t>
            </a:r>
            <a:r>
              <a:rPr lang="en-GB" dirty="0"/>
              <a:t> as     </a:t>
            </a:r>
            <a:endParaRPr lang="en-GB" dirty="0" smtClean="0"/>
          </a:p>
          <a:p>
            <a:pPr marL="0" indent="0" algn="ctr">
              <a:buNone/>
            </a:pPr>
            <a:r>
              <a:rPr lang="en-GB" dirty="0" err="1" smtClean="0"/>
              <a:t>Vd</a:t>
            </a:r>
            <a:r>
              <a:rPr lang="en-GB" dirty="0" smtClean="0"/>
              <a:t>  </a:t>
            </a:r>
            <a:r>
              <a:rPr lang="en-GB" dirty="0"/>
              <a:t>=  </a:t>
            </a:r>
            <a:r>
              <a:rPr lang="en-GB" dirty="0" smtClean="0"/>
              <a:t>Dose/C0</a:t>
            </a:r>
          </a:p>
        </p:txBody>
      </p:sp>
    </p:spTree>
    <p:extLst>
      <p:ext uri="{BB962C8B-B14F-4D97-AF65-F5344CB8AC3E}">
        <p14:creationId xmlns:p14="http://schemas.microsoft.com/office/powerpoint/2010/main" val="34083099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u="sng" dirty="0" smtClean="0"/>
              <a:t>IV. Effect </a:t>
            </a:r>
            <a:r>
              <a:rPr lang="en-GB" b="1" u="sng" dirty="0"/>
              <a:t>of </a:t>
            </a:r>
            <a:r>
              <a:rPr lang="en-GB" b="1" u="sng" dirty="0" err="1"/>
              <a:t>Vd</a:t>
            </a:r>
            <a:r>
              <a:rPr lang="en-GB" b="1" u="sng" dirty="0"/>
              <a:t> on drug half-life:</a:t>
            </a:r>
          </a:p>
        </p:txBody>
      </p:sp>
      <p:sp>
        <p:nvSpPr>
          <p:cNvPr id="3" name="Content Placeholder 2"/>
          <p:cNvSpPr>
            <a:spLocks noGrp="1"/>
          </p:cNvSpPr>
          <p:nvPr>
            <p:ph idx="1"/>
          </p:nvPr>
        </p:nvSpPr>
        <p:spPr/>
        <p:txBody>
          <a:bodyPr>
            <a:normAutofit fontScale="92500" lnSpcReduction="10000"/>
          </a:bodyPr>
          <a:lstStyle/>
          <a:p>
            <a:r>
              <a:rPr lang="en-GB" dirty="0"/>
              <a:t>D</a:t>
            </a:r>
            <a:r>
              <a:rPr lang="en-GB" dirty="0" smtClean="0"/>
              <a:t>rug </a:t>
            </a:r>
            <a:r>
              <a:rPr lang="en-GB" dirty="0"/>
              <a:t>elimination depends on the amount of drug delivered to the liver or </a:t>
            </a:r>
            <a:r>
              <a:rPr lang="en-GB" dirty="0" smtClean="0"/>
              <a:t>kidney </a:t>
            </a:r>
            <a:r>
              <a:rPr lang="en-GB" dirty="0"/>
              <a:t>per unit of time. </a:t>
            </a:r>
            <a:endParaRPr lang="en-GB" dirty="0" smtClean="0"/>
          </a:p>
          <a:p>
            <a:r>
              <a:rPr lang="en-GB" dirty="0" smtClean="0"/>
              <a:t>Delivery </a:t>
            </a:r>
            <a:r>
              <a:rPr lang="en-GB" dirty="0"/>
              <a:t>of drug to the organs of elimination depends not only on blood flow, but also on the fraction of the drug in the plasma. </a:t>
            </a:r>
            <a:endParaRPr lang="en-GB" dirty="0" smtClean="0"/>
          </a:p>
          <a:p>
            <a:r>
              <a:rPr lang="en-GB" dirty="0" smtClean="0"/>
              <a:t>If </a:t>
            </a:r>
            <a:r>
              <a:rPr lang="en-GB" dirty="0"/>
              <a:t>the </a:t>
            </a:r>
            <a:r>
              <a:rPr lang="en-GB" dirty="0" err="1"/>
              <a:t>Vd</a:t>
            </a:r>
            <a:r>
              <a:rPr lang="en-GB" dirty="0"/>
              <a:t> for a drug is large, most of the drug is in the </a:t>
            </a:r>
            <a:r>
              <a:rPr lang="en-GB" dirty="0" err="1"/>
              <a:t>extraplasmic</a:t>
            </a:r>
            <a:r>
              <a:rPr lang="en-GB" dirty="0"/>
              <a:t> space and is unavailable to the excretory organs. Therefore, any factor that increases </a:t>
            </a:r>
            <a:r>
              <a:rPr lang="en-GB" dirty="0" err="1"/>
              <a:t>Vd</a:t>
            </a:r>
            <a:r>
              <a:rPr lang="en-GB" dirty="0"/>
              <a:t> can lead to an increase in the half-life and extend the duration of action of the drug. </a:t>
            </a:r>
          </a:p>
        </p:txBody>
      </p:sp>
    </p:spTree>
    <p:extLst>
      <p:ext uri="{BB962C8B-B14F-4D97-AF65-F5344CB8AC3E}">
        <p14:creationId xmlns:p14="http://schemas.microsoft.com/office/powerpoint/2010/main" val="113159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797"/>
          <a:stretch/>
        </p:blipFill>
        <p:spPr bwMode="auto">
          <a:xfrm>
            <a:off x="119063" y="1828800"/>
            <a:ext cx="8567737"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8178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u="sng" dirty="0" smtClean="0">
                <a:latin typeface="Times New Roman" panose="02020603050405020304" pitchFamily="18" charset="0"/>
                <a:cs typeface="Times New Roman" panose="02020603050405020304" pitchFamily="18" charset="0"/>
              </a:rPr>
              <a:t>Body fluid compartments </a:t>
            </a:r>
            <a:endParaRPr lang="en-US" sz="4800" b="1" u="sng"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marL="0" indent="0">
              <a:buNone/>
            </a:pPr>
            <a:r>
              <a:rPr lang="en-US" dirty="0" smtClean="0"/>
              <a:t>A </a:t>
            </a:r>
            <a:r>
              <a:rPr lang="en-US" dirty="0"/>
              <a:t>drug enters or passes through the several body fluid compartments depending upon its physicochemical properties. They are:</a:t>
            </a:r>
          </a:p>
          <a:p>
            <a:r>
              <a:rPr lang="en-US" dirty="0"/>
              <a:t> Plasma</a:t>
            </a:r>
          </a:p>
          <a:p>
            <a:r>
              <a:rPr lang="en-US" dirty="0"/>
              <a:t> Interstitial fluid compartment </a:t>
            </a:r>
            <a:r>
              <a:rPr lang="en-US" dirty="0" smtClean="0"/>
              <a:t>            </a:t>
            </a:r>
            <a:r>
              <a:rPr lang="en-US" sz="3600" b="1" dirty="0" smtClean="0">
                <a:solidFill>
                  <a:srgbClr val="00B050"/>
                </a:solidFill>
              </a:rPr>
              <a:t>ECF</a:t>
            </a:r>
            <a:endParaRPr lang="en-US" sz="3600" b="1" dirty="0">
              <a:solidFill>
                <a:srgbClr val="00B050"/>
              </a:solidFill>
            </a:endParaRPr>
          </a:p>
          <a:p>
            <a:r>
              <a:rPr lang="en-US" dirty="0" smtClean="0"/>
              <a:t> </a:t>
            </a:r>
            <a:r>
              <a:rPr lang="en-US" dirty="0" err="1" smtClean="0"/>
              <a:t>Transcellular</a:t>
            </a:r>
            <a:r>
              <a:rPr lang="en-US" dirty="0" smtClean="0"/>
              <a:t> fluid compartment</a:t>
            </a:r>
          </a:p>
          <a:p>
            <a:r>
              <a:rPr lang="en-US" dirty="0" smtClean="0"/>
              <a:t>Intracellular </a:t>
            </a:r>
            <a:r>
              <a:rPr lang="en-US" dirty="0"/>
              <a:t>fluid compartment </a:t>
            </a:r>
            <a:r>
              <a:rPr lang="en-US" dirty="0" smtClean="0"/>
              <a:t> ..       </a:t>
            </a:r>
            <a:r>
              <a:rPr lang="en-US" sz="3600" b="1" dirty="0" smtClean="0">
                <a:solidFill>
                  <a:srgbClr val="FF0000"/>
                </a:solidFill>
              </a:rPr>
              <a:t>ICF </a:t>
            </a:r>
            <a:endParaRPr lang="en-US" sz="3600" b="1" dirty="0">
              <a:solidFill>
                <a:srgbClr val="FF0000"/>
              </a:solidFill>
            </a:endParaRPr>
          </a:p>
          <a:p>
            <a:endParaRPr lang="en-US" dirty="0"/>
          </a:p>
        </p:txBody>
      </p:sp>
      <p:sp>
        <p:nvSpPr>
          <p:cNvPr id="4" name="Right Bracket 3"/>
          <p:cNvSpPr/>
          <p:nvPr/>
        </p:nvSpPr>
        <p:spPr>
          <a:xfrm>
            <a:off x="6477000" y="3124200"/>
            <a:ext cx="381000" cy="1828800"/>
          </a:xfrm>
          <a:prstGeom prst="rightBracket">
            <a:avLst/>
          </a:prstGeom>
          <a:noFill/>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221501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700" t="11236" r="11889"/>
          <a:stretch/>
        </p:blipFill>
        <p:spPr bwMode="auto">
          <a:xfrm>
            <a:off x="304800" y="1295400"/>
            <a:ext cx="8458200" cy="4156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057400"/>
            <a:ext cx="914400" cy="12700"/>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Straight Connector 2"/>
          <p:cNvCxnSpPr/>
          <p:nvPr/>
        </p:nvCxnSpPr>
        <p:spPr>
          <a:xfrm>
            <a:off x="6400800" y="20574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3276600"/>
            <a:ext cx="927100" cy="30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6200" y="140956"/>
            <a:ext cx="6477000" cy="1015663"/>
          </a:xfrm>
          <a:prstGeom prst="rect">
            <a:avLst/>
          </a:prstGeom>
          <a:solidFill>
            <a:schemeClr val="accent1">
              <a:lumMod val="20000"/>
              <a:lumOff val="80000"/>
            </a:schemeClr>
          </a:solidFill>
        </p:spPr>
        <p:txBody>
          <a:bodyPr wrap="square">
            <a:spAutoFit/>
          </a:bodyPr>
          <a:lstStyle/>
          <a:p>
            <a:r>
              <a:rPr lang="en-US" sz="2000" b="1" dirty="0"/>
              <a:t>The total amount of water in a human of average weight (70 </a:t>
            </a:r>
            <a:r>
              <a:rPr lang="en-US" sz="2000" b="1" dirty="0" smtClean="0"/>
              <a:t>kilograms</a:t>
            </a:r>
            <a:r>
              <a:rPr lang="en-US" sz="2000" b="1" dirty="0"/>
              <a:t>) is approximately </a:t>
            </a:r>
            <a:r>
              <a:rPr lang="en-US" sz="2000" b="1" dirty="0" smtClean="0"/>
              <a:t>42 </a:t>
            </a:r>
            <a:r>
              <a:rPr lang="en-US" sz="2000" b="1" dirty="0"/>
              <a:t>liters, averaging 57 percent of his total body weight. </a:t>
            </a:r>
          </a:p>
        </p:txBody>
      </p:sp>
    </p:spTree>
    <p:extLst>
      <p:ext uri="{BB962C8B-B14F-4D97-AF65-F5344CB8AC3E}">
        <p14:creationId xmlns:p14="http://schemas.microsoft.com/office/powerpoint/2010/main" val="2789927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u="sng" dirty="0" smtClean="0">
                <a:solidFill>
                  <a:schemeClr val="tx1">
                    <a:lumMod val="85000"/>
                    <a:lumOff val="15000"/>
                  </a:schemeClr>
                </a:solidFill>
                <a:latin typeface="Times New Roman" panose="02020603050405020304" pitchFamily="18" charset="0"/>
                <a:cs typeface="Times New Roman" panose="02020603050405020304" pitchFamily="18" charset="0"/>
              </a:rPr>
              <a:t>Factors affecting distribution</a:t>
            </a:r>
            <a:endParaRPr lang="en-US" sz="4800" b="1" u="sng"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marL="0" indent="0">
              <a:buNone/>
            </a:pPr>
            <a:r>
              <a:rPr lang="en-US" dirty="0" smtClean="0">
                <a:latin typeface="Times New Roman" panose="02020603050405020304" pitchFamily="18" charset="0"/>
                <a:cs typeface="Times New Roman" panose="02020603050405020304" pitchFamily="18" charset="0"/>
              </a:rPr>
              <a:t>The delivery of a drug from the plasma to the </a:t>
            </a:r>
            <a:r>
              <a:rPr lang="en-US" dirty="0" err="1" smtClean="0">
                <a:latin typeface="Times New Roman" panose="02020603050405020304" pitchFamily="18" charset="0"/>
                <a:cs typeface="Times New Roman" panose="02020603050405020304" pitchFamily="18" charset="0"/>
              </a:rPr>
              <a:t>interstitium</a:t>
            </a:r>
            <a:r>
              <a:rPr lang="en-US" dirty="0" smtClean="0">
                <a:latin typeface="Times New Roman" panose="02020603050405020304" pitchFamily="18" charset="0"/>
                <a:cs typeface="Times New Roman" panose="02020603050405020304" pitchFamily="18" charset="0"/>
              </a:rPr>
              <a:t> primarily depends on: </a:t>
            </a:r>
          </a:p>
          <a:p>
            <a:pPr marL="514350" indent="-514350">
              <a:buFont typeface="+mj-lt"/>
              <a:buAutoNum type="arabicPeriod"/>
            </a:pPr>
            <a:r>
              <a:rPr lang="en-US" dirty="0" smtClean="0">
                <a:latin typeface="Times New Roman" panose="02020603050405020304" pitchFamily="18" charset="0"/>
                <a:cs typeface="Times New Roman" panose="02020603050405020304" pitchFamily="18" charset="0"/>
              </a:rPr>
              <a:t>Blood flow</a:t>
            </a:r>
          </a:p>
          <a:p>
            <a:pPr marL="514350" indent="-514350">
              <a:buFont typeface="+mj-lt"/>
              <a:buAutoNum type="arabicPeriod"/>
            </a:pPr>
            <a:r>
              <a:rPr lang="en-US" dirty="0" smtClean="0">
                <a:latin typeface="Times New Roman" panose="02020603050405020304" pitchFamily="18" charset="0"/>
                <a:cs typeface="Times New Roman" panose="02020603050405020304" pitchFamily="18" charset="0"/>
              </a:rPr>
              <a:t>Capillary permeability</a:t>
            </a:r>
          </a:p>
          <a:p>
            <a:pPr marL="514350" indent="-514350">
              <a:buFont typeface="+mj-lt"/>
              <a:buAutoNum type="arabicPeriod"/>
            </a:pPr>
            <a:r>
              <a:rPr lang="en-US" dirty="0" smtClean="0">
                <a:latin typeface="Times New Roman" panose="02020603050405020304" pitchFamily="18" charset="0"/>
                <a:cs typeface="Times New Roman" panose="02020603050405020304" pitchFamily="18" charset="0"/>
              </a:rPr>
              <a:t>The degree of binding of the drug to plasma proteins and tissue proteins</a:t>
            </a:r>
          </a:p>
          <a:p>
            <a:pPr marL="514350" indent="-514350">
              <a:buFont typeface="+mj-lt"/>
              <a:buAutoNum type="arabicPeriod"/>
            </a:pPr>
            <a:r>
              <a:rPr lang="en-US" dirty="0" smtClean="0">
                <a:latin typeface="Times New Roman" panose="02020603050405020304" pitchFamily="18" charset="0"/>
                <a:cs typeface="Times New Roman" panose="02020603050405020304" pitchFamily="18" charset="0"/>
              </a:rPr>
              <a:t> Lipophilicity</a:t>
            </a:r>
          </a:p>
          <a:p>
            <a:pPr marL="514350" indent="-514350">
              <a:buFont typeface="+mj-lt"/>
              <a:buAutoNum type="arabicPeriod"/>
            </a:pPr>
            <a:r>
              <a:rPr lang="en-US" dirty="0" smtClean="0">
                <a:latin typeface="Times New Roman" panose="02020603050405020304" pitchFamily="18" charset="0"/>
                <a:cs typeface="Times New Roman" panose="02020603050405020304" pitchFamily="18" charset="0"/>
              </a:rPr>
              <a:t>Volume of distribution</a:t>
            </a: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3900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l">
              <a:buFont typeface="+mj-lt"/>
              <a:buAutoNum type="arabicPeriod"/>
            </a:pPr>
            <a:r>
              <a:rPr lang="en-US" b="1" dirty="0"/>
              <a:t> </a:t>
            </a:r>
            <a:r>
              <a:rPr lang="en-US" b="1" u="sng" dirty="0"/>
              <a:t>Blood </a:t>
            </a:r>
            <a:r>
              <a:rPr lang="en-US" b="1" u="sng" dirty="0" smtClean="0"/>
              <a:t>flow:</a:t>
            </a:r>
            <a:endParaRPr lang="en-US" b="1" u="sng" dirty="0"/>
          </a:p>
        </p:txBody>
      </p:sp>
      <p:sp>
        <p:nvSpPr>
          <p:cNvPr id="3" name="Content Placeholder 2"/>
          <p:cNvSpPr>
            <a:spLocks noGrp="1"/>
          </p:cNvSpPr>
          <p:nvPr>
            <p:ph idx="1"/>
          </p:nvPr>
        </p:nvSpPr>
        <p:spPr/>
        <p:txBody>
          <a:bodyPr>
            <a:normAutofit fontScale="92500"/>
          </a:bodyPr>
          <a:lstStyle/>
          <a:p>
            <a:r>
              <a:rPr lang="en-US" dirty="0"/>
              <a:t>The rate of blood flow to the tissue capillaries varies widely as a result of the unequal distribution of cardiac output to the various organs. </a:t>
            </a:r>
            <a:endParaRPr lang="en-US" dirty="0" smtClean="0"/>
          </a:p>
          <a:p>
            <a:r>
              <a:rPr lang="en-US" dirty="0" smtClean="0"/>
              <a:t>Blood </a:t>
            </a:r>
            <a:r>
              <a:rPr lang="en-US" dirty="0"/>
              <a:t>flow to the brain, liver, and kidney is greater than that to the skeletal muscles; adipose tissue has a still lower rate of blood </a:t>
            </a:r>
            <a:r>
              <a:rPr lang="en-US" dirty="0" smtClean="0"/>
              <a:t>flow</a:t>
            </a:r>
          </a:p>
          <a:p>
            <a:r>
              <a:rPr lang="en-US" dirty="0" smtClean="0"/>
              <a:t>Drug </a:t>
            </a:r>
            <a:r>
              <a:rPr lang="en-US" dirty="0"/>
              <a:t>is distributed quickly and completely in highly perfused </a:t>
            </a:r>
            <a:r>
              <a:rPr lang="en-US" dirty="0" smtClean="0"/>
              <a:t>tissues.</a:t>
            </a:r>
          </a:p>
          <a:p>
            <a:endParaRPr lang="en-US" b="1" dirty="0"/>
          </a:p>
        </p:txBody>
      </p:sp>
    </p:spTree>
    <p:extLst>
      <p:ext uri="{BB962C8B-B14F-4D97-AF65-F5344CB8AC3E}">
        <p14:creationId xmlns:p14="http://schemas.microsoft.com/office/powerpoint/2010/main" val="1144338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Example:</a:t>
            </a:r>
            <a:endParaRPr lang="en-GB" dirty="0"/>
          </a:p>
        </p:txBody>
      </p:sp>
      <p:sp>
        <p:nvSpPr>
          <p:cNvPr id="3" name="Content Placeholder 2"/>
          <p:cNvSpPr>
            <a:spLocks noGrp="1"/>
          </p:cNvSpPr>
          <p:nvPr>
            <p:ph idx="1"/>
          </p:nvPr>
        </p:nvSpPr>
        <p:spPr/>
        <p:txBody>
          <a:bodyPr>
            <a:normAutofit/>
          </a:bodyPr>
          <a:lstStyle/>
          <a:p>
            <a:r>
              <a:rPr lang="en-US" dirty="0" err="1" smtClean="0">
                <a:solidFill>
                  <a:schemeClr val="tx1">
                    <a:lumMod val="85000"/>
                    <a:lumOff val="15000"/>
                  </a:schemeClr>
                </a:solidFill>
                <a:latin typeface="Times New Roman" panose="02020603050405020304" pitchFamily="18" charset="0"/>
                <a:cs typeface="Times New Roman" panose="02020603050405020304" pitchFamily="18" charset="0"/>
              </a:rPr>
              <a:t>Profol</a:t>
            </a:r>
            <a:r>
              <a:rPr lang="en-US" dirty="0" smtClean="0">
                <a:solidFill>
                  <a:schemeClr val="tx1">
                    <a:lumMod val="85000"/>
                    <a:lumOff val="15000"/>
                  </a:schemeClr>
                </a:solidFill>
                <a:latin typeface="Times New Roman" panose="02020603050405020304" pitchFamily="18" charset="0"/>
                <a:cs typeface="Times New Roman" panose="02020603050405020304" pitchFamily="18" charset="0"/>
              </a:rPr>
              <a:t>  </a:t>
            </a:r>
          </a:p>
          <a:p>
            <a:r>
              <a:rPr lang="en-US" dirty="0" smtClean="0">
                <a:solidFill>
                  <a:schemeClr val="tx1">
                    <a:lumMod val="85000"/>
                    <a:lumOff val="15000"/>
                  </a:schemeClr>
                </a:solidFill>
                <a:latin typeface="Times New Roman" panose="02020603050405020304" pitchFamily="18" charset="0"/>
                <a:cs typeface="Times New Roman" panose="02020603050405020304" pitchFamily="18" charset="0"/>
              </a:rPr>
              <a:t>Thiopental </a:t>
            </a:r>
            <a:endParaRPr lang="en-GB"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9698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a:t> </a:t>
            </a:r>
            <a:r>
              <a:rPr lang="en-US" dirty="0" smtClean="0"/>
              <a:t>2. Capillary </a:t>
            </a:r>
            <a:r>
              <a:rPr lang="en-US" dirty="0" smtClean="0"/>
              <a:t>permeability</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Capillary </a:t>
            </a:r>
            <a:r>
              <a:rPr lang="en-US" dirty="0"/>
              <a:t>permeability is determined by capillary structure and by the chemical nature of the drug</a:t>
            </a:r>
            <a:r>
              <a:rPr lang="en-US" dirty="0" smtClean="0"/>
              <a:t>.</a:t>
            </a:r>
          </a:p>
          <a:p>
            <a:pPr marL="0" indent="0">
              <a:buNone/>
            </a:pPr>
            <a:endParaRPr lang="en-US" dirty="0"/>
          </a:p>
          <a:p>
            <a:r>
              <a:rPr lang="en-US" i="1" dirty="0"/>
              <a:t>Capillary </a:t>
            </a:r>
            <a:r>
              <a:rPr lang="en-US" i="1" dirty="0" smtClean="0"/>
              <a:t>structure</a:t>
            </a:r>
            <a:r>
              <a:rPr lang="en-US" i="1" dirty="0"/>
              <a:t> </a:t>
            </a:r>
            <a:r>
              <a:rPr lang="en-US" dirty="0" smtClean="0"/>
              <a:t>varies </a:t>
            </a:r>
            <a:r>
              <a:rPr lang="en-US" dirty="0"/>
              <a:t>widely in terms of the fraction of the basement membrane that is exposed by slit junctions between endothelial cells</a:t>
            </a:r>
            <a:r>
              <a:rPr lang="en-US" dirty="0" smtClean="0"/>
              <a:t>.</a:t>
            </a:r>
          </a:p>
          <a:p>
            <a:endParaRPr lang="en-US" dirty="0" smtClean="0"/>
          </a:p>
          <a:p>
            <a:r>
              <a:rPr lang="en-US" i="1" dirty="0" smtClean="0"/>
              <a:t>Chemical nature of drug:</a:t>
            </a:r>
            <a:r>
              <a:rPr lang="en-US" dirty="0" smtClean="0"/>
              <a:t> Hydrophobic </a:t>
            </a:r>
            <a:r>
              <a:rPr lang="en-US" dirty="0"/>
              <a:t>drugs, which have a uniform distribution of electrons and no net charge, readily move across most biologic membranes. These drugs can dissolve in the lipid membranes and, therefore, permeate the entire cell's surface.</a:t>
            </a:r>
            <a:endParaRPr lang="en-US" dirty="0" smtClean="0"/>
          </a:p>
          <a:p>
            <a:endParaRPr lang="en-US" dirty="0"/>
          </a:p>
        </p:txBody>
      </p:sp>
    </p:spTree>
    <p:extLst>
      <p:ext uri="{BB962C8B-B14F-4D97-AF65-F5344CB8AC3E}">
        <p14:creationId xmlns:p14="http://schemas.microsoft.com/office/powerpoint/2010/main" val="29091441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3530</TotalTime>
  <Words>1503</Words>
  <Application>Microsoft Office PowerPoint</Application>
  <PresentationFormat>On-screen Show (4:3)</PresentationFormat>
  <Paragraphs>110</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Drug Distribution</vt:lpstr>
      <vt:lpstr>DISTRIBUTION OF DRUGS </vt:lpstr>
      <vt:lpstr>PowerPoint Presentation</vt:lpstr>
      <vt:lpstr>Body fluid compartments </vt:lpstr>
      <vt:lpstr>PowerPoint Presentation</vt:lpstr>
      <vt:lpstr>Factors affecting distribution</vt:lpstr>
      <vt:lpstr> Blood flow:</vt:lpstr>
      <vt:lpstr>Example:</vt:lpstr>
      <vt:lpstr> 2. Capillary permeability</vt:lpstr>
      <vt:lpstr>PowerPoint Presentation</vt:lpstr>
      <vt:lpstr>Penetration of drugs into brain and CSF </vt:lpstr>
      <vt:lpstr>PowerPoint Presentation</vt:lpstr>
      <vt:lpstr>Placental Transfer of Drugs</vt:lpstr>
      <vt:lpstr>3. Binding of drugs to plasma proteins</vt:lpstr>
      <vt:lpstr>PowerPoint Presentation</vt:lpstr>
      <vt:lpstr>PowerPoint Presentation</vt:lpstr>
      <vt:lpstr>PowerPoint Presentation</vt:lpstr>
      <vt:lpstr>PowerPoint Presentation</vt:lpstr>
      <vt:lpstr>4. Binding to tissue proteins</vt:lpstr>
      <vt:lpstr>PowerPoint Presentation</vt:lpstr>
      <vt:lpstr> 5. Hydrophobicity </vt:lpstr>
      <vt:lpstr>5. Volume of distribution</vt:lpstr>
      <vt:lpstr>Assessment of the Extent of Drug Distribution Apparent Vd</vt:lpstr>
      <vt:lpstr>PowerPoint Presentation</vt:lpstr>
      <vt:lpstr>Distribution into water compartment of body</vt:lpstr>
      <vt:lpstr>II. Apparent volume of distribution:</vt:lpstr>
      <vt:lpstr>III. Determination of Vd:</vt:lpstr>
      <vt:lpstr>IV. Effect of Vd on drug half-life: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ayaz mehmood</dc:creator>
  <cp:lastModifiedBy>Usman saahi</cp:lastModifiedBy>
  <cp:revision>110</cp:revision>
  <dcterms:created xsi:type="dcterms:W3CDTF">2006-08-16T00:00:00Z</dcterms:created>
  <dcterms:modified xsi:type="dcterms:W3CDTF">2020-03-12T17:32:28Z</dcterms:modified>
</cp:coreProperties>
</file>