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9" r:id="rId81"/>
  </p:sldIdLst>
  <p:sldSz cx="9144000" cy="6858000" type="screen4x3"/>
  <p:notesSz cx="6858000" cy="9144000"/>
  <p:defaultTextStyle>
    <a:defPPr lvl="0">
      <a:defRPr lang="en-US"/>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470" y="-1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47C76-AE85-4D1F-87A9-BF223A81CC5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C241E79C-9BFB-42DC-8D13-3D057783A3B2}">
      <dgm:prSet phldrT="[Text]"/>
      <dgm:spPr/>
      <dgm:t>
        <a:bodyPr/>
        <a:lstStyle/>
        <a:p>
          <a:r>
            <a:rPr lang="en-US" dirty="0" smtClean="0"/>
            <a:t>Screening </a:t>
          </a:r>
          <a:endParaRPr lang="en-US" dirty="0"/>
        </a:p>
      </dgm:t>
    </dgm:pt>
    <dgm:pt modelId="{EC73DCCD-090E-4815-BAB5-5FFD0CA11C10}" type="parTrans" cxnId="{1F471DB3-E5F0-4ECD-B8BA-8E4EAFA2D361}">
      <dgm:prSet/>
      <dgm:spPr/>
      <dgm:t>
        <a:bodyPr/>
        <a:lstStyle/>
        <a:p>
          <a:endParaRPr lang="en-US"/>
        </a:p>
      </dgm:t>
    </dgm:pt>
    <dgm:pt modelId="{871959BB-C532-4703-849F-03312D81AF95}" type="sibTrans" cxnId="{1F471DB3-E5F0-4ECD-B8BA-8E4EAFA2D361}">
      <dgm:prSet/>
      <dgm:spPr/>
      <dgm:t>
        <a:bodyPr/>
        <a:lstStyle/>
        <a:p>
          <a:endParaRPr lang="en-US"/>
        </a:p>
      </dgm:t>
    </dgm:pt>
    <dgm:pt modelId="{1C0DD540-62A4-444D-899E-41322DB670A4}">
      <dgm:prSet phldrT="[Text]"/>
      <dgm:spPr/>
      <dgm:t>
        <a:bodyPr/>
        <a:lstStyle/>
        <a:p>
          <a:r>
            <a:rPr lang="en-US" dirty="0" smtClean="0"/>
            <a:t>A test or group of test believed to permit the detection of physiological activity</a:t>
          </a:r>
          <a:endParaRPr lang="en-US" dirty="0"/>
        </a:p>
      </dgm:t>
    </dgm:pt>
    <dgm:pt modelId="{0675F769-5990-475E-A532-397371E373DE}" type="parTrans" cxnId="{B445C7B9-E2C4-46F3-B463-EBAA3F7E250A}">
      <dgm:prSet/>
      <dgm:spPr/>
      <dgm:t>
        <a:bodyPr/>
        <a:lstStyle/>
        <a:p>
          <a:endParaRPr lang="en-US"/>
        </a:p>
      </dgm:t>
    </dgm:pt>
    <dgm:pt modelId="{719F90FD-ABB5-4989-861D-9866C9D33726}" type="sibTrans" cxnId="{B445C7B9-E2C4-46F3-B463-EBAA3F7E250A}">
      <dgm:prSet/>
      <dgm:spPr/>
      <dgm:t>
        <a:bodyPr/>
        <a:lstStyle/>
        <a:p>
          <a:endParaRPr lang="en-US"/>
        </a:p>
      </dgm:t>
    </dgm:pt>
    <dgm:pt modelId="{720DD3D5-9654-4350-B856-03567C3A4679}">
      <dgm:prSet phldrT="[Text]"/>
      <dgm:spPr/>
      <dgm:t>
        <a:bodyPr/>
        <a:lstStyle/>
        <a:p>
          <a:r>
            <a:rPr lang="en-US" dirty="0" smtClean="0"/>
            <a:t>Evaluation </a:t>
          </a:r>
          <a:endParaRPr lang="en-US" dirty="0"/>
        </a:p>
      </dgm:t>
    </dgm:pt>
    <dgm:pt modelId="{9470ED26-8D97-41CF-A2D9-67D71518CBC3}" type="parTrans" cxnId="{0E306C8B-7DCD-4A5D-8B02-3D5623E2E00C}">
      <dgm:prSet/>
      <dgm:spPr/>
      <dgm:t>
        <a:bodyPr/>
        <a:lstStyle/>
        <a:p>
          <a:endParaRPr lang="en-US"/>
        </a:p>
      </dgm:t>
    </dgm:pt>
    <dgm:pt modelId="{39D53148-9424-45C0-B702-F7C25AB4579D}" type="sibTrans" cxnId="{0E306C8B-7DCD-4A5D-8B02-3D5623E2E00C}">
      <dgm:prSet/>
      <dgm:spPr/>
      <dgm:t>
        <a:bodyPr/>
        <a:lstStyle/>
        <a:p>
          <a:endParaRPr lang="en-US"/>
        </a:p>
      </dgm:t>
    </dgm:pt>
    <dgm:pt modelId="{B6A64508-80D3-4785-AC90-A1713794FA3F}">
      <dgm:prSet phldrT="[Text]"/>
      <dgm:spPr/>
      <dgm:t>
        <a:bodyPr/>
        <a:lstStyle/>
        <a:p>
          <a:r>
            <a:rPr lang="en-US" dirty="0" smtClean="0"/>
            <a:t>To reduce the uncertainty</a:t>
          </a:r>
          <a:endParaRPr lang="en-US" dirty="0"/>
        </a:p>
      </dgm:t>
    </dgm:pt>
    <dgm:pt modelId="{269DF433-3A4E-4D9B-B647-50D804AF11A6}" type="parTrans" cxnId="{A5F23D48-4EC4-4DD0-98C7-6F9ED9E22216}">
      <dgm:prSet/>
      <dgm:spPr/>
      <dgm:t>
        <a:bodyPr/>
        <a:lstStyle/>
        <a:p>
          <a:endParaRPr lang="en-US"/>
        </a:p>
      </dgm:t>
    </dgm:pt>
    <dgm:pt modelId="{E6F404B0-4715-4158-B4FF-788D55113D01}" type="sibTrans" cxnId="{A5F23D48-4EC4-4DD0-98C7-6F9ED9E22216}">
      <dgm:prSet/>
      <dgm:spPr/>
      <dgm:t>
        <a:bodyPr/>
        <a:lstStyle/>
        <a:p>
          <a:endParaRPr lang="en-US"/>
        </a:p>
      </dgm:t>
    </dgm:pt>
    <dgm:pt modelId="{71943B9C-C0E5-432A-B934-A140A24C8E74}" type="pres">
      <dgm:prSet presAssocID="{C2047C76-AE85-4D1F-87A9-BF223A81CC56}" presName="Name0" presStyleCnt="0">
        <dgm:presLayoutVars>
          <dgm:dir/>
          <dgm:animLvl val="lvl"/>
          <dgm:resizeHandles/>
        </dgm:presLayoutVars>
      </dgm:prSet>
      <dgm:spPr/>
      <dgm:t>
        <a:bodyPr/>
        <a:lstStyle/>
        <a:p>
          <a:endParaRPr lang="en-US"/>
        </a:p>
      </dgm:t>
    </dgm:pt>
    <dgm:pt modelId="{FD6BC3EF-BB32-4415-8565-5BDE0F8130D8}" type="pres">
      <dgm:prSet presAssocID="{C241E79C-9BFB-42DC-8D13-3D057783A3B2}" presName="linNode" presStyleCnt="0"/>
      <dgm:spPr/>
    </dgm:pt>
    <dgm:pt modelId="{1C9DC7AE-DA60-465B-921F-660AFE963C88}" type="pres">
      <dgm:prSet presAssocID="{C241E79C-9BFB-42DC-8D13-3D057783A3B2}" presName="parentShp" presStyleLbl="node1" presStyleIdx="0" presStyleCnt="2" custLinFactNeighborX="-4630" custLinFactNeighborY="-60146">
        <dgm:presLayoutVars>
          <dgm:bulletEnabled val="1"/>
        </dgm:presLayoutVars>
      </dgm:prSet>
      <dgm:spPr/>
      <dgm:t>
        <a:bodyPr/>
        <a:lstStyle/>
        <a:p>
          <a:endParaRPr lang="en-US"/>
        </a:p>
      </dgm:t>
    </dgm:pt>
    <dgm:pt modelId="{C2947183-38A6-471C-9358-75D118031BD3}" type="pres">
      <dgm:prSet presAssocID="{C241E79C-9BFB-42DC-8D13-3D057783A3B2}" presName="childShp" presStyleLbl="bgAccFollowNode1" presStyleIdx="0" presStyleCnt="2">
        <dgm:presLayoutVars>
          <dgm:bulletEnabled val="1"/>
        </dgm:presLayoutVars>
      </dgm:prSet>
      <dgm:spPr/>
      <dgm:t>
        <a:bodyPr/>
        <a:lstStyle/>
        <a:p>
          <a:endParaRPr lang="en-US"/>
        </a:p>
      </dgm:t>
    </dgm:pt>
    <dgm:pt modelId="{F5FE8D1D-C754-462D-AF00-FB990FF53EB6}" type="pres">
      <dgm:prSet presAssocID="{871959BB-C532-4703-849F-03312D81AF95}" presName="spacing" presStyleCnt="0"/>
      <dgm:spPr/>
    </dgm:pt>
    <dgm:pt modelId="{8BD7C721-96C8-4B3C-93AA-EEDE7F8370A0}" type="pres">
      <dgm:prSet presAssocID="{720DD3D5-9654-4350-B856-03567C3A4679}" presName="linNode" presStyleCnt="0"/>
      <dgm:spPr/>
    </dgm:pt>
    <dgm:pt modelId="{1EE8CC18-1142-4653-BA2C-D979173D94BD}" type="pres">
      <dgm:prSet presAssocID="{720DD3D5-9654-4350-B856-03567C3A4679}" presName="parentShp" presStyleLbl="node1" presStyleIdx="1" presStyleCnt="2" custLinFactNeighborX="1543" custLinFactNeighborY="-395">
        <dgm:presLayoutVars>
          <dgm:bulletEnabled val="1"/>
        </dgm:presLayoutVars>
      </dgm:prSet>
      <dgm:spPr/>
      <dgm:t>
        <a:bodyPr/>
        <a:lstStyle/>
        <a:p>
          <a:endParaRPr lang="en-US"/>
        </a:p>
      </dgm:t>
    </dgm:pt>
    <dgm:pt modelId="{4A7853EF-BBBD-446E-A45F-47396C569E45}" type="pres">
      <dgm:prSet presAssocID="{720DD3D5-9654-4350-B856-03567C3A4679}" presName="childShp" presStyleLbl="bgAccFollowNode1" presStyleIdx="1" presStyleCnt="2">
        <dgm:presLayoutVars>
          <dgm:bulletEnabled val="1"/>
        </dgm:presLayoutVars>
      </dgm:prSet>
      <dgm:spPr/>
      <dgm:t>
        <a:bodyPr/>
        <a:lstStyle/>
        <a:p>
          <a:endParaRPr lang="en-US"/>
        </a:p>
      </dgm:t>
    </dgm:pt>
  </dgm:ptLst>
  <dgm:cxnLst>
    <dgm:cxn modelId="{0E306C8B-7DCD-4A5D-8B02-3D5623E2E00C}" srcId="{C2047C76-AE85-4D1F-87A9-BF223A81CC56}" destId="{720DD3D5-9654-4350-B856-03567C3A4679}" srcOrd="1" destOrd="0" parTransId="{9470ED26-8D97-41CF-A2D9-67D71518CBC3}" sibTransId="{39D53148-9424-45C0-B702-F7C25AB4579D}"/>
    <dgm:cxn modelId="{B8802F96-2403-4427-9847-BABA3C71EEB7}" type="presOf" srcId="{C2047C76-AE85-4D1F-87A9-BF223A81CC56}" destId="{71943B9C-C0E5-432A-B934-A140A24C8E74}" srcOrd="0" destOrd="0" presId="urn:microsoft.com/office/officeart/2005/8/layout/vList6"/>
    <dgm:cxn modelId="{A5F23D48-4EC4-4DD0-98C7-6F9ED9E22216}" srcId="{720DD3D5-9654-4350-B856-03567C3A4679}" destId="{B6A64508-80D3-4785-AC90-A1713794FA3F}" srcOrd="0" destOrd="0" parTransId="{269DF433-3A4E-4D9B-B647-50D804AF11A6}" sibTransId="{E6F404B0-4715-4158-B4FF-788D55113D01}"/>
    <dgm:cxn modelId="{A35A0407-5CF6-434A-9980-DC54B5125855}" type="presOf" srcId="{1C0DD540-62A4-444D-899E-41322DB670A4}" destId="{C2947183-38A6-471C-9358-75D118031BD3}" srcOrd="0" destOrd="0" presId="urn:microsoft.com/office/officeart/2005/8/layout/vList6"/>
    <dgm:cxn modelId="{B445C7B9-E2C4-46F3-B463-EBAA3F7E250A}" srcId="{C241E79C-9BFB-42DC-8D13-3D057783A3B2}" destId="{1C0DD540-62A4-444D-899E-41322DB670A4}" srcOrd="0" destOrd="0" parTransId="{0675F769-5990-475E-A532-397371E373DE}" sibTransId="{719F90FD-ABB5-4989-861D-9866C9D33726}"/>
    <dgm:cxn modelId="{1F471DB3-E5F0-4ECD-B8BA-8E4EAFA2D361}" srcId="{C2047C76-AE85-4D1F-87A9-BF223A81CC56}" destId="{C241E79C-9BFB-42DC-8D13-3D057783A3B2}" srcOrd="0" destOrd="0" parTransId="{EC73DCCD-090E-4815-BAB5-5FFD0CA11C10}" sibTransId="{871959BB-C532-4703-849F-03312D81AF95}"/>
    <dgm:cxn modelId="{DADE6BA0-D4D5-4D81-BE91-D1E0E382DAA6}" type="presOf" srcId="{B6A64508-80D3-4785-AC90-A1713794FA3F}" destId="{4A7853EF-BBBD-446E-A45F-47396C569E45}" srcOrd="0" destOrd="0" presId="urn:microsoft.com/office/officeart/2005/8/layout/vList6"/>
    <dgm:cxn modelId="{555C68A9-2C84-4A6F-B4A7-1D0F49D791EC}" type="presOf" srcId="{720DD3D5-9654-4350-B856-03567C3A4679}" destId="{1EE8CC18-1142-4653-BA2C-D979173D94BD}" srcOrd="0" destOrd="0" presId="urn:microsoft.com/office/officeart/2005/8/layout/vList6"/>
    <dgm:cxn modelId="{1127A142-72B5-4CAE-A555-6C4D9DFBF414}" type="presOf" srcId="{C241E79C-9BFB-42DC-8D13-3D057783A3B2}" destId="{1C9DC7AE-DA60-465B-921F-660AFE963C88}" srcOrd="0" destOrd="0" presId="urn:microsoft.com/office/officeart/2005/8/layout/vList6"/>
    <dgm:cxn modelId="{F5151D16-ED94-4B5F-BE9E-0B81C99E4276}" type="presParOf" srcId="{71943B9C-C0E5-432A-B934-A140A24C8E74}" destId="{FD6BC3EF-BB32-4415-8565-5BDE0F8130D8}" srcOrd="0" destOrd="0" presId="urn:microsoft.com/office/officeart/2005/8/layout/vList6"/>
    <dgm:cxn modelId="{9C0EFA34-D7DF-4CFC-BBF7-CBE7719F6835}" type="presParOf" srcId="{FD6BC3EF-BB32-4415-8565-5BDE0F8130D8}" destId="{1C9DC7AE-DA60-465B-921F-660AFE963C88}" srcOrd="0" destOrd="0" presId="urn:microsoft.com/office/officeart/2005/8/layout/vList6"/>
    <dgm:cxn modelId="{E24BCE72-E2A9-4EC8-9D25-912D842BC3EA}" type="presParOf" srcId="{FD6BC3EF-BB32-4415-8565-5BDE0F8130D8}" destId="{C2947183-38A6-471C-9358-75D118031BD3}" srcOrd="1" destOrd="0" presId="urn:microsoft.com/office/officeart/2005/8/layout/vList6"/>
    <dgm:cxn modelId="{38E79B7B-4D2B-42F1-81EE-847F91F80B10}" type="presParOf" srcId="{71943B9C-C0E5-432A-B934-A140A24C8E74}" destId="{F5FE8D1D-C754-462D-AF00-FB990FF53EB6}" srcOrd="1" destOrd="0" presId="urn:microsoft.com/office/officeart/2005/8/layout/vList6"/>
    <dgm:cxn modelId="{1E467B5C-06A5-4511-BA71-C83884EEF1A4}" type="presParOf" srcId="{71943B9C-C0E5-432A-B934-A140A24C8E74}" destId="{8BD7C721-96C8-4B3C-93AA-EEDE7F8370A0}" srcOrd="2" destOrd="0" presId="urn:microsoft.com/office/officeart/2005/8/layout/vList6"/>
    <dgm:cxn modelId="{64216967-044A-4DEE-9FFF-4DEFA6FA830C}" type="presParOf" srcId="{8BD7C721-96C8-4B3C-93AA-EEDE7F8370A0}" destId="{1EE8CC18-1142-4653-BA2C-D979173D94BD}" srcOrd="0" destOrd="0" presId="urn:microsoft.com/office/officeart/2005/8/layout/vList6"/>
    <dgm:cxn modelId="{F66530EE-D354-4710-A0C2-26048797A3AB}" type="presParOf" srcId="{8BD7C721-96C8-4B3C-93AA-EEDE7F8370A0}" destId="{4A7853EF-BBBD-446E-A45F-47396C569E45}"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38FA25-50F4-4F6B-9085-5B42A94EDA4B}" type="doc">
      <dgm:prSet loTypeId="urn:microsoft.com/office/officeart/2005/8/layout/venn1" loCatId="relationship" qsTypeId="urn:microsoft.com/office/officeart/2005/8/quickstyle/simple1" qsCatId="simple" csTypeId="urn:microsoft.com/office/officeart/2005/8/colors/accent0_3" csCatId="mainScheme" phldr="1"/>
      <dgm:spPr/>
    </dgm:pt>
    <dgm:pt modelId="{CC7E305E-A103-49DA-ADB3-78D0780EAD1A}">
      <dgm:prSet phldrT="[Text]"/>
      <dgm:spPr/>
      <dgm:t>
        <a:bodyPr/>
        <a:lstStyle/>
        <a:p>
          <a:r>
            <a:rPr lang="en-US" dirty="0" smtClean="0"/>
            <a:t>safety</a:t>
          </a:r>
          <a:endParaRPr lang="en-US" dirty="0"/>
        </a:p>
      </dgm:t>
    </dgm:pt>
    <dgm:pt modelId="{7F312DE9-C1C5-4C87-ADBC-EB1BF831F7DA}" type="parTrans" cxnId="{84A27280-71E3-445D-ADB7-963F9063640E}">
      <dgm:prSet/>
      <dgm:spPr/>
      <dgm:t>
        <a:bodyPr/>
        <a:lstStyle/>
        <a:p>
          <a:endParaRPr lang="en-US"/>
        </a:p>
      </dgm:t>
    </dgm:pt>
    <dgm:pt modelId="{5D7246CC-5C56-4137-BCA1-1CC390DAEA99}" type="sibTrans" cxnId="{84A27280-71E3-445D-ADB7-963F9063640E}">
      <dgm:prSet/>
      <dgm:spPr/>
      <dgm:t>
        <a:bodyPr/>
        <a:lstStyle/>
        <a:p>
          <a:endParaRPr lang="en-US"/>
        </a:p>
      </dgm:t>
    </dgm:pt>
    <dgm:pt modelId="{4B6B4770-7593-4F51-BF84-9C6F8D20DE3E}">
      <dgm:prSet phldrT="[Text]"/>
      <dgm:spPr/>
      <dgm:t>
        <a:bodyPr/>
        <a:lstStyle/>
        <a:p>
          <a:r>
            <a:rPr lang="en-US" dirty="0" smtClean="0"/>
            <a:t>Drug interaction</a:t>
          </a:r>
          <a:endParaRPr lang="en-US" dirty="0"/>
        </a:p>
      </dgm:t>
    </dgm:pt>
    <dgm:pt modelId="{EE58F33E-B360-43B0-8973-0F70D8E953AB}" type="parTrans" cxnId="{B086925C-3ACD-4E73-9E9F-1158A4065518}">
      <dgm:prSet/>
      <dgm:spPr/>
      <dgm:t>
        <a:bodyPr/>
        <a:lstStyle/>
        <a:p>
          <a:endParaRPr lang="en-US"/>
        </a:p>
      </dgm:t>
    </dgm:pt>
    <dgm:pt modelId="{3A78CCDA-5371-4C0F-84A0-FBFCC0AADB13}" type="sibTrans" cxnId="{B086925C-3ACD-4E73-9E9F-1158A4065518}">
      <dgm:prSet/>
      <dgm:spPr/>
      <dgm:t>
        <a:bodyPr/>
        <a:lstStyle/>
        <a:p>
          <a:endParaRPr lang="en-US"/>
        </a:p>
      </dgm:t>
    </dgm:pt>
    <dgm:pt modelId="{6F194F0B-DE60-4FB1-A8CD-FB5B1BB8DD7A}">
      <dgm:prSet phldrT="[Text]"/>
      <dgm:spPr/>
      <dgm:t>
        <a:bodyPr/>
        <a:lstStyle/>
        <a:p>
          <a:r>
            <a:rPr lang="en-US" dirty="0" smtClean="0"/>
            <a:t>efficacy</a:t>
          </a:r>
          <a:endParaRPr lang="en-US" dirty="0"/>
        </a:p>
      </dgm:t>
    </dgm:pt>
    <dgm:pt modelId="{500476A2-CFD8-4FD7-8A49-98AE9A6BD600}" type="parTrans" cxnId="{305B0FF6-0B71-49AC-9905-C06BDE177E9B}">
      <dgm:prSet/>
      <dgm:spPr/>
      <dgm:t>
        <a:bodyPr/>
        <a:lstStyle/>
        <a:p>
          <a:endParaRPr lang="en-US"/>
        </a:p>
      </dgm:t>
    </dgm:pt>
    <dgm:pt modelId="{2F38ECD3-761E-4C65-B163-CD2F3F0B7536}" type="sibTrans" cxnId="{305B0FF6-0B71-49AC-9905-C06BDE177E9B}">
      <dgm:prSet/>
      <dgm:spPr/>
      <dgm:t>
        <a:bodyPr/>
        <a:lstStyle/>
        <a:p>
          <a:endParaRPr lang="en-US"/>
        </a:p>
      </dgm:t>
    </dgm:pt>
    <dgm:pt modelId="{C8CD2120-8153-40FB-BF44-CE19F6678222}" type="pres">
      <dgm:prSet presAssocID="{4838FA25-50F4-4F6B-9085-5B42A94EDA4B}" presName="compositeShape" presStyleCnt="0">
        <dgm:presLayoutVars>
          <dgm:chMax val="7"/>
          <dgm:dir/>
          <dgm:resizeHandles val="exact"/>
        </dgm:presLayoutVars>
      </dgm:prSet>
      <dgm:spPr/>
    </dgm:pt>
    <dgm:pt modelId="{0DED210B-4A64-46E0-8EAE-E6E6E62ED6FE}" type="pres">
      <dgm:prSet presAssocID="{CC7E305E-A103-49DA-ADB3-78D0780EAD1A}" presName="circ1" presStyleLbl="vennNode1" presStyleIdx="0" presStyleCnt="3" custScaleY="37854" custLinFactNeighborX="-5202" custLinFactNeighborY="71363"/>
      <dgm:spPr/>
      <dgm:t>
        <a:bodyPr/>
        <a:lstStyle/>
        <a:p>
          <a:endParaRPr lang="en-US"/>
        </a:p>
      </dgm:t>
    </dgm:pt>
    <dgm:pt modelId="{625B6170-DDA6-4461-AE7C-FD3444BA4DA6}" type="pres">
      <dgm:prSet presAssocID="{CC7E305E-A103-49DA-ADB3-78D0780EAD1A}" presName="circ1Tx" presStyleLbl="revTx" presStyleIdx="0" presStyleCnt="0">
        <dgm:presLayoutVars>
          <dgm:chMax val="0"/>
          <dgm:chPref val="0"/>
          <dgm:bulletEnabled val="1"/>
        </dgm:presLayoutVars>
      </dgm:prSet>
      <dgm:spPr/>
      <dgm:t>
        <a:bodyPr/>
        <a:lstStyle/>
        <a:p>
          <a:endParaRPr lang="en-US"/>
        </a:p>
      </dgm:t>
    </dgm:pt>
    <dgm:pt modelId="{F066A3C5-CD2F-4B37-8A39-296058574980}" type="pres">
      <dgm:prSet presAssocID="{4B6B4770-7593-4F51-BF84-9C6F8D20DE3E}" presName="circ2" presStyleLbl="vennNode1" presStyleIdx="1" presStyleCnt="3" custScaleY="34640" custLinFactNeighborX="-4563" custLinFactNeighborY="29855"/>
      <dgm:spPr/>
      <dgm:t>
        <a:bodyPr/>
        <a:lstStyle/>
        <a:p>
          <a:endParaRPr lang="en-US"/>
        </a:p>
      </dgm:t>
    </dgm:pt>
    <dgm:pt modelId="{7AF755C5-B54C-4961-B4FF-0D8E3A9E7C8C}" type="pres">
      <dgm:prSet presAssocID="{4B6B4770-7593-4F51-BF84-9C6F8D20DE3E}" presName="circ2Tx" presStyleLbl="revTx" presStyleIdx="0" presStyleCnt="0">
        <dgm:presLayoutVars>
          <dgm:chMax val="0"/>
          <dgm:chPref val="0"/>
          <dgm:bulletEnabled val="1"/>
        </dgm:presLayoutVars>
      </dgm:prSet>
      <dgm:spPr/>
      <dgm:t>
        <a:bodyPr/>
        <a:lstStyle/>
        <a:p>
          <a:endParaRPr lang="en-US"/>
        </a:p>
      </dgm:t>
    </dgm:pt>
    <dgm:pt modelId="{6DB8BFF7-CFD4-4295-89BF-459748CD9BF5}" type="pres">
      <dgm:prSet presAssocID="{6F194F0B-DE60-4FB1-A8CD-FB5B1BB8DD7A}" presName="circ3" presStyleLbl="vennNode1" presStyleIdx="2" presStyleCnt="3" custScaleY="37852" custLinFactNeighborX="-8667" custLinFactNeighborY="28636"/>
      <dgm:spPr/>
      <dgm:t>
        <a:bodyPr/>
        <a:lstStyle/>
        <a:p>
          <a:endParaRPr lang="en-US"/>
        </a:p>
      </dgm:t>
    </dgm:pt>
    <dgm:pt modelId="{77979DE2-780C-455F-AAE5-01D0B29DB536}" type="pres">
      <dgm:prSet presAssocID="{6F194F0B-DE60-4FB1-A8CD-FB5B1BB8DD7A}" presName="circ3Tx" presStyleLbl="revTx" presStyleIdx="0" presStyleCnt="0">
        <dgm:presLayoutVars>
          <dgm:chMax val="0"/>
          <dgm:chPref val="0"/>
          <dgm:bulletEnabled val="1"/>
        </dgm:presLayoutVars>
      </dgm:prSet>
      <dgm:spPr/>
      <dgm:t>
        <a:bodyPr/>
        <a:lstStyle/>
        <a:p>
          <a:endParaRPr lang="en-US"/>
        </a:p>
      </dgm:t>
    </dgm:pt>
  </dgm:ptLst>
  <dgm:cxnLst>
    <dgm:cxn modelId="{F8EA0A9B-4699-4AB8-BB18-AE05C19607F3}" type="presOf" srcId="{CC7E305E-A103-49DA-ADB3-78D0780EAD1A}" destId="{625B6170-DDA6-4461-AE7C-FD3444BA4DA6}" srcOrd="1" destOrd="0" presId="urn:microsoft.com/office/officeart/2005/8/layout/venn1"/>
    <dgm:cxn modelId="{72DEF296-92D0-475A-916E-60609E9C9B92}" type="presOf" srcId="{CC7E305E-A103-49DA-ADB3-78D0780EAD1A}" destId="{0DED210B-4A64-46E0-8EAE-E6E6E62ED6FE}" srcOrd="0" destOrd="0" presId="urn:microsoft.com/office/officeart/2005/8/layout/venn1"/>
    <dgm:cxn modelId="{84A27280-71E3-445D-ADB7-963F9063640E}" srcId="{4838FA25-50F4-4F6B-9085-5B42A94EDA4B}" destId="{CC7E305E-A103-49DA-ADB3-78D0780EAD1A}" srcOrd="0" destOrd="0" parTransId="{7F312DE9-C1C5-4C87-ADBC-EB1BF831F7DA}" sibTransId="{5D7246CC-5C56-4137-BCA1-1CC390DAEA99}"/>
    <dgm:cxn modelId="{305B0FF6-0B71-49AC-9905-C06BDE177E9B}" srcId="{4838FA25-50F4-4F6B-9085-5B42A94EDA4B}" destId="{6F194F0B-DE60-4FB1-A8CD-FB5B1BB8DD7A}" srcOrd="2" destOrd="0" parTransId="{500476A2-CFD8-4FD7-8A49-98AE9A6BD600}" sibTransId="{2F38ECD3-761E-4C65-B163-CD2F3F0B7536}"/>
    <dgm:cxn modelId="{AE58F63B-B9D6-4ECC-8B2B-615E51360753}" type="presOf" srcId="{6F194F0B-DE60-4FB1-A8CD-FB5B1BB8DD7A}" destId="{77979DE2-780C-455F-AAE5-01D0B29DB536}" srcOrd="1" destOrd="0" presId="urn:microsoft.com/office/officeart/2005/8/layout/venn1"/>
    <dgm:cxn modelId="{615AB682-B69A-422C-9B2C-8BB634D38147}" type="presOf" srcId="{4838FA25-50F4-4F6B-9085-5B42A94EDA4B}" destId="{C8CD2120-8153-40FB-BF44-CE19F6678222}" srcOrd="0" destOrd="0" presId="urn:microsoft.com/office/officeart/2005/8/layout/venn1"/>
    <dgm:cxn modelId="{9C1833D4-FF64-40C2-9607-22F1EA2A6B1D}" type="presOf" srcId="{4B6B4770-7593-4F51-BF84-9C6F8D20DE3E}" destId="{7AF755C5-B54C-4961-B4FF-0D8E3A9E7C8C}" srcOrd="1" destOrd="0" presId="urn:microsoft.com/office/officeart/2005/8/layout/venn1"/>
    <dgm:cxn modelId="{B086925C-3ACD-4E73-9E9F-1158A4065518}" srcId="{4838FA25-50F4-4F6B-9085-5B42A94EDA4B}" destId="{4B6B4770-7593-4F51-BF84-9C6F8D20DE3E}" srcOrd="1" destOrd="0" parTransId="{EE58F33E-B360-43B0-8973-0F70D8E953AB}" sibTransId="{3A78CCDA-5371-4C0F-84A0-FBFCC0AADB13}"/>
    <dgm:cxn modelId="{442B1088-F27B-4295-8D29-2B1A68A47382}" type="presOf" srcId="{6F194F0B-DE60-4FB1-A8CD-FB5B1BB8DD7A}" destId="{6DB8BFF7-CFD4-4295-89BF-459748CD9BF5}" srcOrd="0" destOrd="0" presId="urn:microsoft.com/office/officeart/2005/8/layout/venn1"/>
    <dgm:cxn modelId="{D2E4A79C-9E5F-4513-B79D-9D0941B224E4}" type="presOf" srcId="{4B6B4770-7593-4F51-BF84-9C6F8D20DE3E}" destId="{F066A3C5-CD2F-4B37-8A39-296058574980}" srcOrd="0" destOrd="0" presId="urn:microsoft.com/office/officeart/2005/8/layout/venn1"/>
    <dgm:cxn modelId="{73BF845C-F922-445C-A33C-B309B3E0FD3B}" type="presParOf" srcId="{C8CD2120-8153-40FB-BF44-CE19F6678222}" destId="{0DED210B-4A64-46E0-8EAE-E6E6E62ED6FE}" srcOrd="0" destOrd="0" presId="urn:microsoft.com/office/officeart/2005/8/layout/venn1"/>
    <dgm:cxn modelId="{036330ED-B6DD-4190-8DE4-A21DEBF8B701}" type="presParOf" srcId="{C8CD2120-8153-40FB-BF44-CE19F6678222}" destId="{625B6170-DDA6-4461-AE7C-FD3444BA4DA6}" srcOrd="1" destOrd="0" presId="urn:microsoft.com/office/officeart/2005/8/layout/venn1"/>
    <dgm:cxn modelId="{078A7091-BB33-4649-B36F-D51E638289C8}" type="presParOf" srcId="{C8CD2120-8153-40FB-BF44-CE19F6678222}" destId="{F066A3C5-CD2F-4B37-8A39-296058574980}" srcOrd="2" destOrd="0" presId="urn:microsoft.com/office/officeart/2005/8/layout/venn1"/>
    <dgm:cxn modelId="{5DCCFD19-9829-49A0-8094-C5B0DD4FA76F}" type="presParOf" srcId="{C8CD2120-8153-40FB-BF44-CE19F6678222}" destId="{7AF755C5-B54C-4961-B4FF-0D8E3A9E7C8C}" srcOrd="3" destOrd="0" presId="urn:microsoft.com/office/officeart/2005/8/layout/venn1"/>
    <dgm:cxn modelId="{12B89CAB-4C10-4078-99E3-EB8B60B2FE7F}" type="presParOf" srcId="{C8CD2120-8153-40FB-BF44-CE19F6678222}" destId="{6DB8BFF7-CFD4-4295-89BF-459748CD9BF5}" srcOrd="4" destOrd="0" presId="urn:microsoft.com/office/officeart/2005/8/layout/venn1"/>
    <dgm:cxn modelId="{B5B03B51-062A-497C-A9F0-B95E4AF9D3E6}" type="presParOf" srcId="{C8CD2120-8153-40FB-BF44-CE19F6678222}" destId="{77979DE2-780C-455F-AAE5-01D0B29DB536}"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D26B9A-E06A-4DDF-9573-2A1F1AD73F5D}" type="doc">
      <dgm:prSet loTypeId="urn:microsoft.com/office/officeart/2005/8/layout/gear1" loCatId="process" qsTypeId="urn:microsoft.com/office/officeart/2005/8/quickstyle/simple1" qsCatId="simple" csTypeId="urn:microsoft.com/office/officeart/2005/8/colors/accent1_4" csCatId="accent1" phldr="1"/>
      <dgm:spPr/>
    </dgm:pt>
    <dgm:pt modelId="{8AFE1263-6DE0-4AE0-900D-11DBC95F1BDA}">
      <dgm:prSet phldrT="[Text]"/>
      <dgm:spPr/>
      <dgm:t>
        <a:bodyPr/>
        <a:lstStyle/>
        <a:p>
          <a:r>
            <a:rPr lang="en-US" b="1" dirty="0" smtClean="0">
              <a:solidFill>
                <a:srgbClr val="FF0000"/>
              </a:solidFill>
            </a:rPr>
            <a:t>H</a:t>
          </a:r>
          <a:r>
            <a:rPr lang="en-US" b="1" dirty="0" smtClean="0">
              <a:solidFill>
                <a:schemeClr val="tx1"/>
              </a:solidFill>
            </a:rPr>
            <a:t>umanistic </a:t>
          </a:r>
          <a:r>
            <a:rPr lang="en-US" b="1" dirty="0" smtClean="0">
              <a:solidFill>
                <a:srgbClr val="FF0000"/>
              </a:solidFill>
            </a:rPr>
            <a:t>o</a:t>
          </a:r>
          <a:r>
            <a:rPr lang="en-US" b="1" dirty="0" smtClean="0">
              <a:solidFill>
                <a:schemeClr val="tx1"/>
              </a:solidFill>
            </a:rPr>
            <a:t>utcome</a:t>
          </a:r>
          <a:endParaRPr lang="en-US" b="1" dirty="0">
            <a:solidFill>
              <a:schemeClr val="tx1"/>
            </a:solidFill>
          </a:endParaRPr>
        </a:p>
      </dgm:t>
    </dgm:pt>
    <dgm:pt modelId="{0AE1FA04-D6B3-4160-A77B-003CBDD65DFD}" type="parTrans" cxnId="{7A94E7C2-0BE5-406C-86E2-32CF973BD2E5}">
      <dgm:prSet/>
      <dgm:spPr/>
      <dgm:t>
        <a:bodyPr/>
        <a:lstStyle/>
        <a:p>
          <a:endParaRPr lang="en-US"/>
        </a:p>
      </dgm:t>
    </dgm:pt>
    <dgm:pt modelId="{0519C85D-E31C-4B31-945A-D30742968ACF}" type="sibTrans" cxnId="{7A94E7C2-0BE5-406C-86E2-32CF973BD2E5}">
      <dgm:prSet/>
      <dgm:spPr/>
      <dgm:t>
        <a:bodyPr/>
        <a:lstStyle/>
        <a:p>
          <a:endParaRPr lang="en-US"/>
        </a:p>
      </dgm:t>
    </dgm:pt>
    <dgm:pt modelId="{B46F2591-1CD1-4F8F-BCA8-15F65E663E90}">
      <dgm:prSet phldrT="[Text]" custT="1"/>
      <dgm:spPr/>
      <dgm:t>
        <a:bodyPr/>
        <a:lstStyle/>
        <a:p>
          <a:r>
            <a:rPr lang="en-US" sz="1600" b="1" dirty="0" smtClean="0">
              <a:solidFill>
                <a:srgbClr val="FF0000"/>
              </a:solidFill>
            </a:rPr>
            <a:t>C</a:t>
          </a:r>
          <a:r>
            <a:rPr lang="en-US" sz="1600" dirty="0" smtClean="0">
              <a:solidFill>
                <a:schemeClr val="tx1"/>
              </a:solidFill>
            </a:rPr>
            <a:t>linical</a:t>
          </a:r>
        </a:p>
        <a:p>
          <a:r>
            <a:rPr lang="en-US" sz="2000" b="1" dirty="0" smtClean="0">
              <a:solidFill>
                <a:srgbClr val="FF0000"/>
              </a:solidFill>
            </a:rPr>
            <a:t>o</a:t>
          </a:r>
          <a:r>
            <a:rPr lang="en-US" sz="1600" dirty="0" smtClean="0">
              <a:solidFill>
                <a:schemeClr val="tx1"/>
              </a:solidFill>
            </a:rPr>
            <a:t>utcomes</a:t>
          </a:r>
          <a:endParaRPr lang="en-US" sz="1600" dirty="0">
            <a:solidFill>
              <a:schemeClr val="tx1"/>
            </a:solidFill>
          </a:endParaRPr>
        </a:p>
      </dgm:t>
    </dgm:pt>
    <dgm:pt modelId="{E6FE6C08-4503-4F9C-A990-A36884EB0068}" type="parTrans" cxnId="{2FDE1EC9-5B19-4F1D-963D-F18153BDDCD4}">
      <dgm:prSet/>
      <dgm:spPr/>
      <dgm:t>
        <a:bodyPr/>
        <a:lstStyle/>
        <a:p>
          <a:endParaRPr lang="en-US"/>
        </a:p>
      </dgm:t>
    </dgm:pt>
    <dgm:pt modelId="{2D254DCA-D9D4-4ECC-A769-905C08E5323E}" type="sibTrans" cxnId="{2FDE1EC9-5B19-4F1D-963D-F18153BDDCD4}">
      <dgm:prSet/>
      <dgm:spPr/>
      <dgm:t>
        <a:bodyPr/>
        <a:lstStyle/>
        <a:p>
          <a:endParaRPr lang="en-US"/>
        </a:p>
      </dgm:t>
    </dgm:pt>
    <dgm:pt modelId="{DC25701C-3AB9-4757-8381-EFA5C55A84BA}">
      <dgm:prSet phldrT="[Text]" custT="1"/>
      <dgm:spPr>
        <a:ln>
          <a:solidFill>
            <a:schemeClr val="accent1"/>
          </a:solidFill>
        </a:ln>
      </dgm:spPr>
      <dgm:t>
        <a:bodyPr/>
        <a:lstStyle/>
        <a:p>
          <a:r>
            <a:rPr lang="en-US" sz="1800" b="1" dirty="0" smtClean="0">
              <a:solidFill>
                <a:srgbClr val="FF0000"/>
              </a:solidFill>
            </a:rPr>
            <a:t>E</a:t>
          </a:r>
          <a:r>
            <a:rPr lang="en-US" sz="1800" dirty="0" smtClean="0">
              <a:solidFill>
                <a:schemeClr val="tx1"/>
              </a:solidFill>
            </a:rPr>
            <a:t>conomic </a:t>
          </a:r>
          <a:r>
            <a:rPr lang="en-US" sz="2000" b="1" dirty="0" smtClean="0">
              <a:solidFill>
                <a:srgbClr val="FF0000"/>
              </a:solidFill>
            </a:rPr>
            <a:t>o</a:t>
          </a:r>
          <a:r>
            <a:rPr lang="en-US" sz="1800" dirty="0" smtClean="0">
              <a:solidFill>
                <a:schemeClr val="tx1"/>
              </a:solidFill>
            </a:rPr>
            <a:t>utcomes</a:t>
          </a:r>
          <a:endParaRPr lang="en-US" sz="1800" dirty="0">
            <a:solidFill>
              <a:schemeClr val="tx1"/>
            </a:solidFill>
          </a:endParaRPr>
        </a:p>
      </dgm:t>
    </dgm:pt>
    <dgm:pt modelId="{A2B3EC00-2A3D-4A42-883F-091130A07150}" type="parTrans" cxnId="{3B3EEE51-980C-4BE1-8D3A-804E5AA1F413}">
      <dgm:prSet/>
      <dgm:spPr/>
      <dgm:t>
        <a:bodyPr/>
        <a:lstStyle/>
        <a:p>
          <a:endParaRPr lang="en-US"/>
        </a:p>
      </dgm:t>
    </dgm:pt>
    <dgm:pt modelId="{E1734A4A-2DE3-42B5-8FEB-49E1B25B21AF}" type="sibTrans" cxnId="{3B3EEE51-980C-4BE1-8D3A-804E5AA1F413}">
      <dgm:prSet/>
      <dgm:spPr/>
      <dgm:t>
        <a:bodyPr/>
        <a:lstStyle/>
        <a:p>
          <a:endParaRPr lang="en-US"/>
        </a:p>
      </dgm:t>
    </dgm:pt>
    <dgm:pt modelId="{27729654-FF79-48C0-A514-185D8942DC8F}" type="pres">
      <dgm:prSet presAssocID="{B3D26B9A-E06A-4DDF-9573-2A1F1AD73F5D}" presName="composite" presStyleCnt="0">
        <dgm:presLayoutVars>
          <dgm:chMax val="3"/>
          <dgm:animLvl val="lvl"/>
          <dgm:resizeHandles val="exact"/>
        </dgm:presLayoutVars>
      </dgm:prSet>
      <dgm:spPr/>
    </dgm:pt>
    <dgm:pt modelId="{0B6D16FB-DBAB-4259-9B26-A870E334944D}" type="pres">
      <dgm:prSet presAssocID="{8AFE1263-6DE0-4AE0-900D-11DBC95F1BDA}" presName="gear1" presStyleLbl="node1" presStyleIdx="0" presStyleCnt="3" custLinFactNeighborX="563" custLinFactNeighborY="-2221">
        <dgm:presLayoutVars>
          <dgm:chMax val="1"/>
          <dgm:bulletEnabled val="1"/>
        </dgm:presLayoutVars>
      </dgm:prSet>
      <dgm:spPr/>
      <dgm:t>
        <a:bodyPr/>
        <a:lstStyle/>
        <a:p>
          <a:endParaRPr lang="en-US"/>
        </a:p>
      </dgm:t>
    </dgm:pt>
    <dgm:pt modelId="{B1DA4296-3B17-4DA8-9E76-404223EE70B5}" type="pres">
      <dgm:prSet presAssocID="{8AFE1263-6DE0-4AE0-900D-11DBC95F1BDA}" presName="gear1srcNode" presStyleLbl="node1" presStyleIdx="0" presStyleCnt="3"/>
      <dgm:spPr/>
      <dgm:t>
        <a:bodyPr/>
        <a:lstStyle/>
        <a:p>
          <a:endParaRPr lang="en-US"/>
        </a:p>
      </dgm:t>
    </dgm:pt>
    <dgm:pt modelId="{8C94A89A-1BD4-4448-9003-F0C1B1BD6ECF}" type="pres">
      <dgm:prSet presAssocID="{8AFE1263-6DE0-4AE0-900D-11DBC95F1BDA}" presName="gear1dstNode" presStyleLbl="node1" presStyleIdx="0" presStyleCnt="3"/>
      <dgm:spPr/>
      <dgm:t>
        <a:bodyPr/>
        <a:lstStyle/>
        <a:p>
          <a:endParaRPr lang="en-US"/>
        </a:p>
      </dgm:t>
    </dgm:pt>
    <dgm:pt modelId="{E4EBEE1E-8CCF-424F-8FB6-6DF7915312A4}" type="pres">
      <dgm:prSet presAssocID="{B46F2591-1CD1-4F8F-BCA8-15F65E663E90}" presName="gear2" presStyleLbl="node1" presStyleIdx="1" presStyleCnt="3">
        <dgm:presLayoutVars>
          <dgm:chMax val="1"/>
          <dgm:bulletEnabled val="1"/>
        </dgm:presLayoutVars>
      </dgm:prSet>
      <dgm:spPr/>
      <dgm:t>
        <a:bodyPr/>
        <a:lstStyle/>
        <a:p>
          <a:endParaRPr lang="en-US"/>
        </a:p>
      </dgm:t>
    </dgm:pt>
    <dgm:pt modelId="{3C81F8CE-F02E-4068-BD3B-EA36BFBB6918}" type="pres">
      <dgm:prSet presAssocID="{B46F2591-1CD1-4F8F-BCA8-15F65E663E90}" presName="gear2srcNode" presStyleLbl="node1" presStyleIdx="1" presStyleCnt="3"/>
      <dgm:spPr/>
      <dgm:t>
        <a:bodyPr/>
        <a:lstStyle/>
        <a:p>
          <a:endParaRPr lang="en-US"/>
        </a:p>
      </dgm:t>
    </dgm:pt>
    <dgm:pt modelId="{58D2ABC6-8387-4914-B4DA-06346847A647}" type="pres">
      <dgm:prSet presAssocID="{B46F2591-1CD1-4F8F-BCA8-15F65E663E90}" presName="gear2dstNode" presStyleLbl="node1" presStyleIdx="1" presStyleCnt="3"/>
      <dgm:spPr/>
      <dgm:t>
        <a:bodyPr/>
        <a:lstStyle/>
        <a:p>
          <a:endParaRPr lang="en-US"/>
        </a:p>
      </dgm:t>
    </dgm:pt>
    <dgm:pt modelId="{40B118DE-F23F-405C-A2F4-420D889115AB}" type="pres">
      <dgm:prSet presAssocID="{DC25701C-3AB9-4757-8381-EFA5C55A84BA}" presName="gear3" presStyleLbl="node1" presStyleIdx="2" presStyleCnt="3"/>
      <dgm:spPr/>
      <dgm:t>
        <a:bodyPr/>
        <a:lstStyle/>
        <a:p>
          <a:endParaRPr lang="en-US"/>
        </a:p>
      </dgm:t>
    </dgm:pt>
    <dgm:pt modelId="{020EA94D-2783-49F8-A216-B7188DC23EFF}" type="pres">
      <dgm:prSet presAssocID="{DC25701C-3AB9-4757-8381-EFA5C55A84BA}" presName="gear3tx" presStyleLbl="node1" presStyleIdx="2" presStyleCnt="3">
        <dgm:presLayoutVars>
          <dgm:chMax val="1"/>
          <dgm:bulletEnabled val="1"/>
        </dgm:presLayoutVars>
      </dgm:prSet>
      <dgm:spPr/>
      <dgm:t>
        <a:bodyPr/>
        <a:lstStyle/>
        <a:p>
          <a:endParaRPr lang="en-US"/>
        </a:p>
      </dgm:t>
    </dgm:pt>
    <dgm:pt modelId="{3BE83F17-8F07-4818-B33F-7E1390EBD9AE}" type="pres">
      <dgm:prSet presAssocID="{DC25701C-3AB9-4757-8381-EFA5C55A84BA}" presName="gear3srcNode" presStyleLbl="node1" presStyleIdx="2" presStyleCnt="3"/>
      <dgm:spPr/>
      <dgm:t>
        <a:bodyPr/>
        <a:lstStyle/>
        <a:p>
          <a:endParaRPr lang="en-US"/>
        </a:p>
      </dgm:t>
    </dgm:pt>
    <dgm:pt modelId="{9E47063C-9C3C-41C9-B46A-CA755E3C6790}" type="pres">
      <dgm:prSet presAssocID="{DC25701C-3AB9-4757-8381-EFA5C55A84BA}" presName="gear3dstNode" presStyleLbl="node1" presStyleIdx="2" presStyleCnt="3"/>
      <dgm:spPr/>
      <dgm:t>
        <a:bodyPr/>
        <a:lstStyle/>
        <a:p>
          <a:endParaRPr lang="en-US"/>
        </a:p>
      </dgm:t>
    </dgm:pt>
    <dgm:pt modelId="{F61D9F92-2CA2-4770-BF57-E0877E3ECD41}" type="pres">
      <dgm:prSet presAssocID="{0519C85D-E31C-4B31-945A-D30742968ACF}" presName="connector1" presStyleLbl="sibTrans2D1" presStyleIdx="0" presStyleCnt="3"/>
      <dgm:spPr/>
      <dgm:t>
        <a:bodyPr/>
        <a:lstStyle/>
        <a:p>
          <a:endParaRPr lang="en-US"/>
        </a:p>
      </dgm:t>
    </dgm:pt>
    <dgm:pt modelId="{1FA2C7EA-D8B0-4FA4-B530-BEA2CD76D54E}" type="pres">
      <dgm:prSet presAssocID="{2D254DCA-D9D4-4ECC-A769-905C08E5323E}" presName="connector2" presStyleLbl="sibTrans2D1" presStyleIdx="1" presStyleCnt="3"/>
      <dgm:spPr/>
      <dgm:t>
        <a:bodyPr/>
        <a:lstStyle/>
        <a:p>
          <a:endParaRPr lang="en-US"/>
        </a:p>
      </dgm:t>
    </dgm:pt>
    <dgm:pt modelId="{07399ED3-431A-4C8A-92D8-C4CE833FEAC2}" type="pres">
      <dgm:prSet presAssocID="{E1734A4A-2DE3-42B5-8FEB-49E1B25B21AF}" presName="connector3" presStyleLbl="sibTrans2D1" presStyleIdx="2" presStyleCnt="3"/>
      <dgm:spPr/>
      <dgm:t>
        <a:bodyPr/>
        <a:lstStyle/>
        <a:p>
          <a:endParaRPr lang="en-US"/>
        </a:p>
      </dgm:t>
    </dgm:pt>
  </dgm:ptLst>
  <dgm:cxnLst>
    <dgm:cxn modelId="{6A7D33C4-11B7-4BE7-974F-E44FBB01BBB3}" type="presOf" srcId="{DC25701C-3AB9-4757-8381-EFA5C55A84BA}" destId="{40B118DE-F23F-405C-A2F4-420D889115AB}" srcOrd="0" destOrd="0" presId="urn:microsoft.com/office/officeart/2005/8/layout/gear1"/>
    <dgm:cxn modelId="{4AA268F5-B31A-43A0-A38A-AAD6EC62B747}" type="presOf" srcId="{8AFE1263-6DE0-4AE0-900D-11DBC95F1BDA}" destId="{B1DA4296-3B17-4DA8-9E76-404223EE70B5}" srcOrd="1" destOrd="0" presId="urn:microsoft.com/office/officeart/2005/8/layout/gear1"/>
    <dgm:cxn modelId="{2FDE1EC9-5B19-4F1D-963D-F18153BDDCD4}" srcId="{B3D26B9A-E06A-4DDF-9573-2A1F1AD73F5D}" destId="{B46F2591-1CD1-4F8F-BCA8-15F65E663E90}" srcOrd="1" destOrd="0" parTransId="{E6FE6C08-4503-4F9C-A990-A36884EB0068}" sibTransId="{2D254DCA-D9D4-4ECC-A769-905C08E5323E}"/>
    <dgm:cxn modelId="{0CD43D4B-9315-45DB-94B2-3C64A624ABC2}" type="presOf" srcId="{DC25701C-3AB9-4757-8381-EFA5C55A84BA}" destId="{3BE83F17-8F07-4818-B33F-7E1390EBD9AE}" srcOrd="2" destOrd="0" presId="urn:microsoft.com/office/officeart/2005/8/layout/gear1"/>
    <dgm:cxn modelId="{59B60332-7D84-4C4E-8484-07B765E42892}" type="presOf" srcId="{DC25701C-3AB9-4757-8381-EFA5C55A84BA}" destId="{9E47063C-9C3C-41C9-B46A-CA755E3C6790}" srcOrd="3" destOrd="0" presId="urn:microsoft.com/office/officeart/2005/8/layout/gear1"/>
    <dgm:cxn modelId="{82FB8B76-3BF3-4844-B691-4B9CB97B06BF}" type="presOf" srcId="{B46F2591-1CD1-4F8F-BCA8-15F65E663E90}" destId="{58D2ABC6-8387-4914-B4DA-06346847A647}" srcOrd="2" destOrd="0" presId="urn:microsoft.com/office/officeart/2005/8/layout/gear1"/>
    <dgm:cxn modelId="{E7C81E62-683E-4111-A29B-01CFAD250775}" type="presOf" srcId="{8AFE1263-6DE0-4AE0-900D-11DBC95F1BDA}" destId="{8C94A89A-1BD4-4448-9003-F0C1B1BD6ECF}" srcOrd="2" destOrd="0" presId="urn:microsoft.com/office/officeart/2005/8/layout/gear1"/>
    <dgm:cxn modelId="{E86DF62C-E020-4301-A920-31817D89364B}" type="presOf" srcId="{B46F2591-1CD1-4F8F-BCA8-15F65E663E90}" destId="{3C81F8CE-F02E-4068-BD3B-EA36BFBB6918}" srcOrd="1" destOrd="0" presId="urn:microsoft.com/office/officeart/2005/8/layout/gear1"/>
    <dgm:cxn modelId="{DBA7BF47-BC51-466F-8F11-C193D9B8B7F1}" type="presOf" srcId="{2D254DCA-D9D4-4ECC-A769-905C08E5323E}" destId="{1FA2C7EA-D8B0-4FA4-B530-BEA2CD76D54E}" srcOrd="0" destOrd="0" presId="urn:microsoft.com/office/officeart/2005/8/layout/gear1"/>
    <dgm:cxn modelId="{3B3EEE51-980C-4BE1-8D3A-804E5AA1F413}" srcId="{B3D26B9A-E06A-4DDF-9573-2A1F1AD73F5D}" destId="{DC25701C-3AB9-4757-8381-EFA5C55A84BA}" srcOrd="2" destOrd="0" parTransId="{A2B3EC00-2A3D-4A42-883F-091130A07150}" sibTransId="{E1734A4A-2DE3-42B5-8FEB-49E1B25B21AF}"/>
    <dgm:cxn modelId="{D2CF1AF3-08A8-4B6D-816A-4817DD2FAD06}" type="presOf" srcId="{E1734A4A-2DE3-42B5-8FEB-49E1B25B21AF}" destId="{07399ED3-431A-4C8A-92D8-C4CE833FEAC2}" srcOrd="0" destOrd="0" presId="urn:microsoft.com/office/officeart/2005/8/layout/gear1"/>
    <dgm:cxn modelId="{1ADFED25-F318-4DC4-96F5-FCCF88F987C5}" type="presOf" srcId="{0519C85D-E31C-4B31-945A-D30742968ACF}" destId="{F61D9F92-2CA2-4770-BF57-E0877E3ECD41}" srcOrd="0" destOrd="0" presId="urn:microsoft.com/office/officeart/2005/8/layout/gear1"/>
    <dgm:cxn modelId="{1D9ACF14-38AA-488B-9836-6B518B711FDD}" type="presOf" srcId="{B46F2591-1CD1-4F8F-BCA8-15F65E663E90}" destId="{E4EBEE1E-8CCF-424F-8FB6-6DF7915312A4}" srcOrd="0" destOrd="0" presId="urn:microsoft.com/office/officeart/2005/8/layout/gear1"/>
    <dgm:cxn modelId="{6D6D9BDD-AF53-4313-8566-18EB64A42E93}" type="presOf" srcId="{B3D26B9A-E06A-4DDF-9573-2A1F1AD73F5D}" destId="{27729654-FF79-48C0-A514-185D8942DC8F}" srcOrd="0" destOrd="0" presId="urn:microsoft.com/office/officeart/2005/8/layout/gear1"/>
    <dgm:cxn modelId="{7A94E7C2-0BE5-406C-86E2-32CF973BD2E5}" srcId="{B3D26B9A-E06A-4DDF-9573-2A1F1AD73F5D}" destId="{8AFE1263-6DE0-4AE0-900D-11DBC95F1BDA}" srcOrd="0" destOrd="0" parTransId="{0AE1FA04-D6B3-4160-A77B-003CBDD65DFD}" sibTransId="{0519C85D-E31C-4B31-945A-D30742968ACF}"/>
    <dgm:cxn modelId="{99773C59-78B5-44F6-BA97-04BC3D756394}" type="presOf" srcId="{DC25701C-3AB9-4757-8381-EFA5C55A84BA}" destId="{020EA94D-2783-49F8-A216-B7188DC23EFF}" srcOrd="1" destOrd="0" presId="urn:microsoft.com/office/officeart/2005/8/layout/gear1"/>
    <dgm:cxn modelId="{291BD37C-D3B3-47F5-9D52-4F39082EF523}" type="presOf" srcId="{8AFE1263-6DE0-4AE0-900D-11DBC95F1BDA}" destId="{0B6D16FB-DBAB-4259-9B26-A870E334944D}" srcOrd="0" destOrd="0" presId="urn:microsoft.com/office/officeart/2005/8/layout/gear1"/>
    <dgm:cxn modelId="{02AC0650-9962-40CA-BA24-68E1BB92BFD2}" type="presParOf" srcId="{27729654-FF79-48C0-A514-185D8942DC8F}" destId="{0B6D16FB-DBAB-4259-9B26-A870E334944D}" srcOrd="0" destOrd="0" presId="urn:microsoft.com/office/officeart/2005/8/layout/gear1"/>
    <dgm:cxn modelId="{35B41906-A447-4219-B29E-ABCAF4DC5486}" type="presParOf" srcId="{27729654-FF79-48C0-A514-185D8942DC8F}" destId="{B1DA4296-3B17-4DA8-9E76-404223EE70B5}" srcOrd="1" destOrd="0" presId="urn:microsoft.com/office/officeart/2005/8/layout/gear1"/>
    <dgm:cxn modelId="{BC221EEA-5BEB-4DF9-9ACB-3B7880B4FB3B}" type="presParOf" srcId="{27729654-FF79-48C0-A514-185D8942DC8F}" destId="{8C94A89A-1BD4-4448-9003-F0C1B1BD6ECF}" srcOrd="2" destOrd="0" presId="urn:microsoft.com/office/officeart/2005/8/layout/gear1"/>
    <dgm:cxn modelId="{0E5ED9E7-A5D4-4E9C-B818-173D3E80CECF}" type="presParOf" srcId="{27729654-FF79-48C0-A514-185D8942DC8F}" destId="{E4EBEE1E-8CCF-424F-8FB6-6DF7915312A4}" srcOrd="3" destOrd="0" presId="urn:microsoft.com/office/officeart/2005/8/layout/gear1"/>
    <dgm:cxn modelId="{08F1BAA0-A9B6-447E-B930-16ED4212AB93}" type="presParOf" srcId="{27729654-FF79-48C0-A514-185D8942DC8F}" destId="{3C81F8CE-F02E-4068-BD3B-EA36BFBB6918}" srcOrd="4" destOrd="0" presId="urn:microsoft.com/office/officeart/2005/8/layout/gear1"/>
    <dgm:cxn modelId="{81B0E464-088C-4C4E-80A6-071E731F6B62}" type="presParOf" srcId="{27729654-FF79-48C0-A514-185D8942DC8F}" destId="{58D2ABC6-8387-4914-B4DA-06346847A647}" srcOrd="5" destOrd="0" presId="urn:microsoft.com/office/officeart/2005/8/layout/gear1"/>
    <dgm:cxn modelId="{C720EEA2-8C00-4ACF-83C4-15713DAFC52B}" type="presParOf" srcId="{27729654-FF79-48C0-A514-185D8942DC8F}" destId="{40B118DE-F23F-405C-A2F4-420D889115AB}" srcOrd="6" destOrd="0" presId="urn:microsoft.com/office/officeart/2005/8/layout/gear1"/>
    <dgm:cxn modelId="{C9FFCBEA-246C-48E8-AB43-2C47267E7B30}" type="presParOf" srcId="{27729654-FF79-48C0-A514-185D8942DC8F}" destId="{020EA94D-2783-49F8-A216-B7188DC23EFF}" srcOrd="7" destOrd="0" presId="urn:microsoft.com/office/officeart/2005/8/layout/gear1"/>
    <dgm:cxn modelId="{6C56AA80-D56D-4B60-9AF5-753EF69F5B51}" type="presParOf" srcId="{27729654-FF79-48C0-A514-185D8942DC8F}" destId="{3BE83F17-8F07-4818-B33F-7E1390EBD9AE}" srcOrd="8" destOrd="0" presId="urn:microsoft.com/office/officeart/2005/8/layout/gear1"/>
    <dgm:cxn modelId="{E0A85081-D594-4837-AD64-DE06C2D01AB2}" type="presParOf" srcId="{27729654-FF79-48C0-A514-185D8942DC8F}" destId="{9E47063C-9C3C-41C9-B46A-CA755E3C6790}" srcOrd="9" destOrd="0" presId="urn:microsoft.com/office/officeart/2005/8/layout/gear1"/>
    <dgm:cxn modelId="{42C70D2D-D33A-4AC4-AEDC-AC837E60D08F}" type="presParOf" srcId="{27729654-FF79-48C0-A514-185D8942DC8F}" destId="{F61D9F92-2CA2-4770-BF57-E0877E3ECD41}" srcOrd="10" destOrd="0" presId="urn:microsoft.com/office/officeart/2005/8/layout/gear1"/>
    <dgm:cxn modelId="{CE5C44FE-3210-4454-AED8-FC85CBF8F855}" type="presParOf" srcId="{27729654-FF79-48C0-A514-185D8942DC8F}" destId="{1FA2C7EA-D8B0-4FA4-B530-BEA2CD76D54E}" srcOrd="11" destOrd="0" presId="urn:microsoft.com/office/officeart/2005/8/layout/gear1"/>
    <dgm:cxn modelId="{4A62A42B-5D10-4C1C-9F75-A5044272331E}" type="presParOf" srcId="{27729654-FF79-48C0-A514-185D8942DC8F}" destId="{07399ED3-431A-4C8A-92D8-C4CE833FEAC2}"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947183-38A6-471C-9358-75D118031BD3}">
      <dsp:nvSpPr>
        <dsp:cNvPr id="0" name=""/>
        <dsp:cNvSpPr/>
      </dsp:nvSpPr>
      <dsp:spPr>
        <a:xfrm>
          <a:off x="3291839" y="552"/>
          <a:ext cx="4937760" cy="2154694"/>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Char char="••"/>
          </a:pPr>
          <a:r>
            <a:rPr lang="en-US" sz="2800" kern="1200" dirty="0" smtClean="0"/>
            <a:t>A test or group of test believed to permit the detection of physiological activity</a:t>
          </a:r>
          <a:endParaRPr lang="en-US" sz="2800" kern="1200" dirty="0"/>
        </a:p>
      </dsp:txBody>
      <dsp:txXfrm>
        <a:off x="3291839" y="269889"/>
        <a:ext cx="4129750" cy="1616020"/>
      </dsp:txXfrm>
    </dsp:sp>
    <dsp:sp modelId="{1C9DC7AE-DA60-465B-921F-660AFE963C88}">
      <dsp:nvSpPr>
        <dsp:cNvPr id="0" name=""/>
        <dsp:cNvSpPr/>
      </dsp:nvSpPr>
      <dsp:spPr>
        <a:xfrm>
          <a:off x="0" y="0"/>
          <a:ext cx="3291840" cy="21546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lvl="0" algn="ctr" defTabSz="2133600">
            <a:lnSpc>
              <a:spcPct val="90000"/>
            </a:lnSpc>
            <a:spcBef>
              <a:spcPct val="0"/>
            </a:spcBef>
            <a:spcAft>
              <a:spcPct val="35000"/>
            </a:spcAft>
          </a:pPr>
          <a:r>
            <a:rPr lang="en-US" sz="4800" kern="1200" dirty="0" smtClean="0"/>
            <a:t>Screening </a:t>
          </a:r>
          <a:endParaRPr lang="en-US" sz="4800" kern="1200" dirty="0"/>
        </a:p>
      </dsp:txBody>
      <dsp:txXfrm>
        <a:off x="105183" y="105183"/>
        <a:ext cx="3081474" cy="1944328"/>
      </dsp:txXfrm>
    </dsp:sp>
    <dsp:sp modelId="{4A7853EF-BBBD-446E-A45F-47396C569E45}">
      <dsp:nvSpPr>
        <dsp:cNvPr id="0" name=""/>
        <dsp:cNvSpPr/>
      </dsp:nvSpPr>
      <dsp:spPr>
        <a:xfrm>
          <a:off x="3291839" y="2370716"/>
          <a:ext cx="4937760" cy="2154694"/>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Char char="••"/>
          </a:pPr>
          <a:r>
            <a:rPr lang="en-US" sz="2800" kern="1200" dirty="0" smtClean="0"/>
            <a:t>To reduce the uncertainty</a:t>
          </a:r>
          <a:endParaRPr lang="en-US" sz="2800" kern="1200" dirty="0"/>
        </a:p>
      </dsp:txBody>
      <dsp:txXfrm>
        <a:off x="3291839" y="2640053"/>
        <a:ext cx="4129750" cy="1616020"/>
      </dsp:txXfrm>
    </dsp:sp>
    <dsp:sp modelId="{1EE8CC18-1142-4653-BA2C-D979173D94BD}">
      <dsp:nvSpPr>
        <dsp:cNvPr id="0" name=""/>
        <dsp:cNvSpPr/>
      </dsp:nvSpPr>
      <dsp:spPr>
        <a:xfrm>
          <a:off x="76189" y="2362205"/>
          <a:ext cx="3291840" cy="21546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lvl="0" algn="ctr" defTabSz="2133600">
            <a:lnSpc>
              <a:spcPct val="90000"/>
            </a:lnSpc>
            <a:spcBef>
              <a:spcPct val="0"/>
            </a:spcBef>
            <a:spcAft>
              <a:spcPct val="35000"/>
            </a:spcAft>
          </a:pPr>
          <a:r>
            <a:rPr lang="en-US" sz="4800" kern="1200" dirty="0" smtClean="0"/>
            <a:t>Evaluation </a:t>
          </a:r>
          <a:endParaRPr lang="en-US" sz="4800" kern="1200" dirty="0"/>
        </a:p>
      </dsp:txBody>
      <dsp:txXfrm>
        <a:off x="181372" y="2467388"/>
        <a:ext cx="3081474" cy="1944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ED210B-4A64-46E0-8EAE-E6E6E62ED6FE}">
      <dsp:nvSpPr>
        <dsp:cNvPr id="0" name=""/>
        <dsp:cNvSpPr/>
      </dsp:nvSpPr>
      <dsp:spPr>
        <a:xfrm>
          <a:off x="2615746" y="2838317"/>
          <a:ext cx="2715577" cy="1027954"/>
        </a:xfrm>
        <a:prstGeom prst="ellipse">
          <a:avLst/>
        </a:prstGeom>
        <a:solidFill>
          <a:schemeClr val="dk2">
            <a:alpha val="50000"/>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r>
            <a:rPr lang="en-US" sz="1900" kern="1200" dirty="0" smtClean="0"/>
            <a:t>safety</a:t>
          </a:r>
          <a:endParaRPr lang="en-US" sz="1900" kern="1200" dirty="0"/>
        </a:p>
      </dsp:txBody>
      <dsp:txXfrm>
        <a:off x="2977823" y="3018209"/>
        <a:ext cx="1991423" cy="462579"/>
      </dsp:txXfrm>
    </dsp:sp>
    <dsp:sp modelId="{F066A3C5-CD2F-4B37-8A39-296058574980}">
      <dsp:nvSpPr>
        <dsp:cNvPr id="0" name=""/>
        <dsp:cNvSpPr/>
      </dsp:nvSpPr>
      <dsp:spPr>
        <a:xfrm>
          <a:off x="3612970" y="3452010"/>
          <a:ext cx="2715577" cy="940676"/>
        </a:xfrm>
        <a:prstGeom prst="ellipse">
          <a:avLst/>
        </a:prstGeom>
        <a:solidFill>
          <a:schemeClr val="dk2">
            <a:alpha val="50000"/>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r>
            <a:rPr lang="en-US" sz="1900" kern="1200" dirty="0" smtClean="0"/>
            <a:t>Drug interaction</a:t>
          </a:r>
          <a:endParaRPr lang="en-US" sz="1900" kern="1200" dirty="0"/>
        </a:p>
      </dsp:txBody>
      <dsp:txXfrm>
        <a:off x="4443484" y="3695018"/>
        <a:ext cx="1629346" cy="517371"/>
      </dsp:txXfrm>
    </dsp:sp>
    <dsp:sp modelId="{6DB8BFF7-CFD4-4295-89BF-459748CD9BF5}">
      <dsp:nvSpPr>
        <dsp:cNvPr id="0" name=""/>
        <dsp:cNvSpPr/>
      </dsp:nvSpPr>
      <dsp:spPr>
        <a:xfrm>
          <a:off x="1541780" y="3375295"/>
          <a:ext cx="2715577" cy="1027900"/>
        </a:xfrm>
        <a:prstGeom prst="ellipse">
          <a:avLst/>
        </a:prstGeom>
        <a:solidFill>
          <a:schemeClr val="dk2">
            <a:alpha val="50000"/>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r>
            <a:rPr lang="en-US" sz="1900" kern="1200" dirty="0" smtClean="0"/>
            <a:t>efficacy</a:t>
          </a:r>
          <a:endParaRPr lang="en-US" sz="1900" kern="1200" dirty="0"/>
        </a:p>
      </dsp:txBody>
      <dsp:txXfrm>
        <a:off x="1797497" y="3640836"/>
        <a:ext cx="1629346" cy="5653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6D16FB-DBAB-4259-9B26-A870E334944D}">
      <dsp:nvSpPr>
        <dsp:cNvPr id="0" name=""/>
        <dsp:cNvSpPr/>
      </dsp:nvSpPr>
      <dsp:spPr>
        <a:xfrm>
          <a:off x="3505209" y="2133597"/>
          <a:ext cx="2680493" cy="2680493"/>
        </a:xfrm>
        <a:prstGeom prst="gear9">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smtClean="0">
              <a:solidFill>
                <a:srgbClr val="FF0000"/>
              </a:solidFill>
            </a:rPr>
            <a:t>H</a:t>
          </a:r>
          <a:r>
            <a:rPr lang="en-US" sz="2500" b="1" kern="1200" dirty="0" smtClean="0">
              <a:solidFill>
                <a:schemeClr val="tx1"/>
              </a:solidFill>
            </a:rPr>
            <a:t>umanistic </a:t>
          </a:r>
          <a:r>
            <a:rPr lang="en-US" sz="2500" b="1" kern="1200" dirty="0" smtClean="0">
              <a:solidFill>
                <a:srgbClr val="FF0000"/>
              </a:solidFill>
            </a:rPr>
            <a:t>o</a:t>
          </a:r>
          <a:r>
            <a:rPr lang="en-US" sz="2500" b="1" kern="1200" dirty="0" smtClean="0">
              <a:solidFill>
                <a:schemeClr val="tx1"/>
              </a:solidFill>
            </a:rPr>
            <a:t>utcome</a:t>
          </a:r>
          <a:endParaRPr lang="en-US" sz="2500" b="1" kern="1200" dirty="0">
            <a:solidFill>
              <a:schemeClr val="tx1"/>
            </a:solidFill>
          </a:endParaRPr>
        </a:p>
      </dsp:txBody>
      <dsp:txXfrm>
        <a:off x="4044107" y="2761490"/>
        <a:ext cx="1602697" cy="1377828"/>
      </dsp:txXfrm>
    </dsp:sp>
    <dsp:sp modelId="{E4EBEE1E-8CCF-424F-8FB6-6DF7915312A4}">
      <dsp:nvSpPr>
        <dsp:cNvPr id="0" name=""/>
        <dsp:cNvSpPr/>
      </dsp:nvSpPr>
      <dsp:spPr>
        <a:xfrm>
          <a:off x="1930558" y="1559560"/>
          <a:ext cx="1949450" cy="1949450"/>
        </a:xfrm>
        <a:prstGeom prst="gear6">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FF0000"/>
              </a:solidFill>
            </a:rPr>
            <a:t>C</a:t>
          </a:r>
          <a:r>
            <a:rPr lang="en-US" sz="1600" kern="1200" dirty="0" smtClean="0">
              <a:solidFill>
                <a:schemeClr val="tx1"/>
              </a:solidFill>
            </a:rPr>
            <a:t>linical</a:t>
          </a:r>
        </a:p>
        <a:p>
          <a:pPr lvl="0" algn="ctr" defTabSz="711200">
            <a:lnSpc>
              <a:spcPct val="90000"/>
            </a:lnSpc>
            <a:spcBef>
              <a:spcPct val="0"/>
            </a:spcBef>
            <a:spcAft>
              <a:spcPct val="35000"/>
            </a:spcAft>
          </a:pPr>
          <a:r>
            <a:rPr lang="en-US" sz="2000" b="1" kern="1200" dirty="0" smtClean="0">
              <a:solidFill>
                <a:srgbClr val="FF0000"/>
              </a:solidFill>
            </a:rPr>
            <a:t>o</a:t>
          </a:r>
          <a:r>
            <a:rPr lang="en-US" sz="1600" kern="1200" dirty="0" smtClean="0">
              <a:solidFill>
                <a:schemeClr val="tx1"/>
              </a:solidFill>
            </a:rPr>
            <a:t>utcomes</a:t>
          </a:r>
          <a:endParaRPr lang="en-US" sz="1600" kern="1200" dirty="0">
            <a:solidFill>
              <a:schemeClr val="tx1"/>
            </a:solidFill>
          </a:endParaRPr>
        </a:p>
      </dsp:txBody>
      <dsp:txXfrm>
        <a:off x="2421338" y="2053306"/>
        <a:ext cx="967890" cy="961958"/>
      </dsp:txXfrm>
    </dsp:sp>
    <dsp:sp modelId="{40B118DE-F23F-405C-A2F4-420D889115AB}">
      <dsp:nvSpPr>
        <dsp:cNvPr id="0" name=""/>
        <dsp:cNvSpPr/>
      </dsp:nvSpPr>
      <dsp:spPr>
        <a:xfrm rot="20700000">
          <a:off x="3022449" y="214638"/>
          <a:ext cx="1910063" cy="1910063"/>
        </a:xfrm>
        <a:prstGeom prst="gear6">
          <a:avLst/>
        </a:prstGeom>
        <a:solidFill>
          <a:schemeClr val="accent1">
            <a:shade val="50000"/>
            <a:hueOff val="240958"/>
            <a:satOff val="-5040"/>
            <a:lumOff val="28042"/>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FF0000"/>
              </a:solidFill>
            </a:rPr>
            <a:t>E</a:t>
          </a:r>
          <a:r>
            <a:rPr lang="en-US" sz="1800" kern="1200" dirty="0" smtClean="0">
              <a:solidFill>
                <a:schemeClr val="tx1"/>
              </a:solidFill>
            </a:rPr>
            <a:t>conomic </a:t>
          </a:r>
          <a:r>
            <a:rPr lang="en-US" sz="2000" b="1" kern="1200" dirty="0" smtClean="0">
              <a:solidFill>
                <a:srgbClr val="FF0000"/>
              </a:solidFill>
            </a:rPr>
            <a:t>o</a:t>
          </a:r>
          <a:r>
            <a:rPr lang="en-US" sz="1800" kern="1200" dirty="0" smtClean="0">
              <a:solidFill>
                <a:schemeClr val="tx1"/>
              </a:solidFill>
            </a:rPr>
            <a:t>utcomes</a:t>
          </a:r>
          <a:endParaRPr lang="en-US" sz="1800" kern="1200" dirty="0">
            <a:solidFill>
              <a:schemeClr val="tx1"/>
            </a:solidFill>
          </a:endParaRPr>
        </a:p>
      </dsp:txBody>
      <dsp:txXfrm rot="-20700000">
        <a:off x="3441382" y="633571"/>
        <a:ext cx="1072197" cy="1072197"/>
      </dsp:txXfrm>
    </dsp:sp>
    <dsp:sp modelId="{F61D9F92-2CA2-4770-BF57-E0877E3ECD41}">
      <dsp:nvSpPr>
        <dsp:cNvPr id="0" name=""/>
        <dsp:cNvSpPr/>
      </dsp:nvSpPr>
      <dsp:spPr>
        <a:xfrm>
          <a:off x="3291534" y="1784354"/>
          <a:ext cx="3431032" cy="3431032"/>
        </a:xfrm>
        <a:prstGeom prst="circularArrow">
          <a:avLst>
            <a:gd name="adj1" fmla="val 4688"/>
            <a:gd name="adj2" fmla="val 299029"/>
            <a:gd name="adj3" fmla="val 2530303"/>
            <a:gd name="adj4" fmla="val 15831151"/>
            <a:gd name="adj5" fmla="val 5469"/>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A2C7EA-D8B0-4FA4-B530-BEA2CD76D54E}">
      <dsp:nvSpPr>
        <dsp:cNvPr id="0" name=""/>
        <dsp:cNvSpPr/>
      </dsp:nvSpPr>
      <dsp:spPr>
        <a:xfrm>
          <a:off x="1585314" y="1125305"/>
          <a:ext cx="2492859" cy="2492859"/>
        </a:xfrm>
        <a:prstGeom prst="leftCircularArrow">
          <a:avLst>
            <a:gd name="adj1" fmla="val 6452"/>
            <a:gd name="adj2" fmla="val 429999"/>
            <a:gd name="adj3" fmla="val 10489124"/>
            <a:gd name="adj4" fmla="val 14837806"/>
            <a:gd name="adj5" fmla="val 7527"/>
          </a:avLst>
        </a:prstGeom>
        <a:solidFill>
          <a:schemeClr val="accent1">
            <a:shade val="90000"/>
            <a:hueOff val="250074"/>
            <a:satOff val="-4618"/>
            <a:lumOff val="2141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399ED3-431A-4C8A-92D8-C4CE833FEAC2}">
      <dsp:nvSpPr>
        <dsp:cNvPr id="0" name=""/>
        <dsp:cNvSpPr/>
      </dsp:nvSpPr>
      <dsp:spPr>
        <a:xfrm>
          <a:off x="2580632" y="-206652"/>
          <a:ext cx="2687804" cy="2687804"/>
        </a:xfrm>
        <a:prstGeom prst="circularArrow">
          <a:avLst>
            <a:gd name="adj1" fmla="val 5984"/>
            <a:gd name="adj2" fmla="val 394124"/>
            <a:gd name="adj3" fmla="val 13313824"/>
            <a:gd name="adj4" fmla="val 10508221"/>
            <a:gd name="adj5" fmla="val 6981"/>
          </a:avLst>
        </a:prstGeom>
        <a:solidFill>
          <a:schemeClr val="accent1">
            <a:shade val="90000"/>
            <a:hueOff val="250074"/>
            <a:satOff val="-4618"/>
            <a:lumOff val="2141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2D6343A-1F5E-45EE-967C-BA82FF1E284F}"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3504783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D6343A-1F5E-45EE-967C-BA82FF1E284F}"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1443383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D6343A-1F5E-45EE-967C-BA82FF1E284F}"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45844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1ABA4E-CD72-497B-97AA-7213B3980F60}"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a:t>‹#›</a:t>
            </a:fld>
            <a:endParaRPr kumimoji="0"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D6343A-1F5E-45EE-967C-BA82FF1E284F}"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1963695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D6343A-1F5E-45EE-967C-BA82FF1E284F}"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2945311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2D6343A-1F5E-45EE-967C-BA82FF1E284F}"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1561017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2D6343A-1F5E-45EE-967C-BA82FF1E284F}" type="datetimeFigureOut">
              <a:rPr lang="en-US" smtClean="0"/>
              <a:pPr/>
              <a:t>3/31/2020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782875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2D6343A-1F5E-45EE-967C-BA82FF1E284F}" type="datetimeFigureOut">
              <a:rPr lang="en-US" smtClean="0"/>
              <a:pPr/>
              <a:t>3/31/2020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862990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D6343A-1F5E-45EE-967C-BA82FF1E284F}" type="datetimeFigureOut">
              <a:rPr lang="en-US" smtClean="0"/>
              <a:pPr/>
              <a:t>3/31/2020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2861164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D6343A-1F5E-45EE-967C-BA82FF1E284F}"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525082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D6343A-1F5E-45EE-967C-BA82FF1E284F}"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C080A6-37B0-404C-8F55-BE0D65F8CBCE}" type="slidenum">
              <a:rPr lang="en-US" smtClean="0"/>
              <a:pPr/>
              <a:t>‹#›</a:t>
            </a:fld>
            <a:endParaRPr lang="en-US"/>
          </a:p>
        </p:txBody>
      </p:sp>
    </p:spTree>
    <p:extLst>
      <p:ext uri="{BB962C8B-B14F-4D97-AF65-F5344CB8AC3E}">
        <p14:creationId xmlns:p14="http://schemas.microsoft.com/office/powerpoint/2010/main" val="1073878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D6343A-1F5E-45EE-967C-BA82FF1E284F}" type="datetimeFigureOut">
              <a:rPr lang="en-US" smtClean="0"/>
              <a:pPr/>
              <a:t>3/31/2020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C080A6-37B0-404C-8F55-BE0D65F8CBCE}" type="slidenum">
              <a:rPr lang="en-US" smtClean="0"/>
              <a:pPr/>
              <a:t>‹#›</a:t>
            </a:fld>
            <a:endParaRPr lang="en-US"/>
          </a:p>
        </p:txBody>
      </p:sp>
    </p:spTree>
    <p:extLst>
      <p:ext uri="{BB962C8B-B14F-4D97-AF65-F5344CB8AC3E}">
        <p14:creationId xmlns:p14="http://schemas.microsoft.com/office/powerpoint/2010/main" val="176304481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b="0" dirty="0" smtClean="0"/>
              <a:t>By: Maria </a:t>
            </a:r>
            <a:r>
              <a:rPr lang="en-US" sz="6000" b="0" dirty="0" err="1" smtClean="0"/>
              <a:t>qadeer</a:t>
            </a:r>
            <a:endParaRPr lang="en-US" sz="6000" b="0" dirty="0"/>
          </a:p>
        </p:txBody>
      </p:sp>
      <p:sp>
        <p:nvSpPr>
          <p:cNvPr id="3" name="Text Placeholder 2"/>
          <p:cNvSpPr>
            <a:spLocks noGrp="1"/>
          </p:cNvSpPr>
          <p:nvPr>
            <p:ph type="body" idx="1"/>
          </p:nvPr>
        </p:nvSpPr>
        <p:spPr>
          <a:xfrm>
            <a:off x="484318" y="789140"/>
            <a:ext cx="8456482" cy="2315053"/>
          </a:xfrm>
        </p:spPr>
        <p:txBody>
          <a:bodyPr>
            <a:noAutofit/>
          </a:bodyPr>
          <a:lstStyle/>
          <a:p>
            <a:pPr algn="ctr"/>
            <a:r>
              <a:rPr lang="en-US" sz="6600" b="1" u="sng" dirty="0" smtClean="0">
                <a:solidFill>
                  <a:schemeClr val="tx1"/>
                </a:solidFill>
                <a:latin typeface="Times New Roman" panose="02020603050405020304" pitchFamily="18" charset="0"/>
                <a:cs typeface="Times New Roman" panose="02020603050405020304" pitchFamily="18" charset="0"/>
              </a:rPr>
              <a:t>Drug Development and Regulation</a:t>
            </a:r>
            <a:endParaRPr lang="en-GB" sz="6600" b="1" u="sng"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own Arrow 5"/>
          <p:cNvSpPr/>
          <p:nvPr/>
        </p:nvSpPr>
        <p:spPr>
          <a:xfrm>
            <a:off x="2209800" y="3733800"/>
            <a:ext cx="45719" cy="304800"/>
          </a:xfrm>
          <a:prstGeom prst="downArrow">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ypes.jpg"/>
          <p:cNvPicPr>
            <a:picLocks noGrp="1" noChangeAspect="1"/>
          </p:cNvPicPr>
          <p:nvPr>
            <p:ph idx="1"/>
          </p:nvPr>
        </p:nvPicPr>
        <p:blipFill>
          <a:blip r:embed="rId2"/>
          <a:stretch>
            <a:fillRect/>
          </a:stretch>
        </p:blipFill>
        <p:spPr>
          <a:xfrm>
            <a:off x="0" y="0"/>
            <a:ext cx="9144000" cy="65532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Content Placeholder 24" descr="IMG_20191123_200838.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b="1" i="1" dirty="0" smtClean="0"/>
              <a:t>METHODS OF SCREENING</a:t>
            </a:r>
          </a:p>
          <a:p>
            <a:pPr>
              <a:buNone/>
            </a:pPr>
            <a:r>
              <a:rPr lang="en-US" b="1" dirty="0" smtClean="0"/>
              <a:t> </a:t>
            </a:r>
            <a:r>
              <a:rPr lang="en-US" b="1" i="1" dirty="0" smtClean="0"/>
              <a:t>In-vitro : </a:t>
            </a:r>
          </a:p>
          <a:p>
            <a:pPr>
              <a:buNone/>
            </a:pPr>
            <a:r>
              <a:rPr lang="en-US" dirty="0" smtClean="0"/>
              <a:t>    Experimental process in a given procedure which is mainly done outside the body in a controlled condition</a:t>
            </a:r>
          </a:p>
          <a:p>
            <a:r>
              <a:rPr lang="en-US" dirty="0" smtClean="0"/>
              <a:t> Activity assays (screen the activity)</a:t>
            </a:r>
          </a:p>
          <a:p>
            <a:r>
              <a:rPr lang="en-US" dirty="0" smtClean="0"/>
              <a:t> Bioassays (define the molecular mechanism)</a:t>
            </a:r>
          </a:p>
          <a:p>
            <a:r>
              <a:rPr lang="en-US" dirty="0" smtClean="0"/>
              <a:t> Toxicity assays (Toxicity of chemicals)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lnSpcReduction="10000"/>
          </a:bodyPr>
          <a:lstStyle/>
          <a:p>
            <a:pPr>
              <a:buNone/>
            </a:pPr>
            <a:endParaRPr lang="en-US" b="1" dirty="0" smtClean="0"/>
          </a:p>
          <a:p>
            <a:pPr>
              <a:buNone/>
            </a:pPr>
            <a:endParaRPr lang="en-US" b="1" dirty="0" smtClean="0"/>
          </a:p>
          <a:p>
            <a:pPr>
              <a:buNone/>
            </a:pPr>
            <a:r>
              <a:rPr lang="en-US" b="1" dirty="0" smtClean="0"/>
              <a:t>Ex-vivo: </a:t>
            </a:r>
            <a:r>
              <a:rPr lang="en-US" dirty="0" smtClean="0"/>
              <a:t> Experimental process which is performed outside the living body in an ‘artificial </a:t>
            </a:r>
            <a:r>
              <a:rPr lang="en-US" dirty="0" err="1" smtClean="0"/>
              <a:t>invivo</a:t>
            </a:r>
            <a:r>
              <a:rPr lang="en-US" dirty="0" smtClean="0"/>
              <a:t> environment’ </a:t>
            </a:r>
          </a:p>
          <a:p>
            <a:pPr>
              <a:buNone/>
            </a:pPr>
            <a:r>
              <a:rPr lang="en-US" dirty="0"/>
              <a:t> </a:t>
            </a:r>
            <a:r>
              <a:rPr lang="en-US" dirty="0" smtClean="0"/>
              <a:t>    This usually lasting up to 24 hrs </a:t>
            </a:r>
          </a:p>
          <a:p>
            <a:pPr>
              <a:buNone/>
            </a:pPr>
            <a:r>
              <a:rPr lang="en-US" dirty="0" smtClean="0"/>
              <a:t> </a:t>
            </a:r>
            <a:r>
              <a:rPr lang="en-US" b="1" dirty="0" smtClean="0"/>
              <a:t>In- vivo:</a:t>
            </a:r>
            <a:r>
              <a:rPr lang="en-US" dirty="0" smtClean="0"/>
              <a:t> Experimental process which is performed in the living body using laboratory animals</a:t>
            </a:r>
          </a:p>
          <a:p>
            <a:pPr>
              <a:buNone/>
            </a:pPr>
            <a:r>
              <a:rPr lang="en-US" b="1" dirty="0" smtClean="0"/>
              <a:t>In-</a:t>
            </a:r>
            <a:r>
              <a:rPr lang="en-US" b="1" dirty="0" err="1" smtClean="0"/>
              <a:t>silico</a:t>
            </a:r>
            <a:r>
              <a:rPr lang="en-US" b="1" dirty="0"/>
              <a:t>:</a:t>
            </a:r>
            <a:r>
              <a:rPr lang="en-US" dirty="0" smtClean="0"/>
              <a:t> Process which is performed on computer or via computer simulator</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a:buNone/>
            </a:pPr>
            <a:r>
              <a:rPr lang="en-US" dirty="0" smtClean="0"/>
              <a:t>    </a:t>
            </a:r>
            <a:r>
              <a:rPr lang="en-US" b="1" dirty="0" smtClean="0"/>
              <a:t>Bio assay (biological screening):</a:t>
            </a:r>
          </a:p>
          <a:p>
            <a:pPr>
              <a:buNone/>
            </a:pPr>
            <a:r>
              <a:rPr lang="en-US" dirty="0" smtClean="0"/>
              <a:t>    Techniques employed for the determination of the potency of chemical and biological agents like drugs, hormones, ions, etc., by means of biological indicators using whole animals, isolated organs and tissues or using cell lines</a:t>
            </a:r>
          </a:p>
          <a:p>
            <a:endParaRPr lang="en-US" dirty="0" smtClean="0"/>
          </a:p>
          <a:p>
            <a:pPr>
              <a:buNone/>
            </a:pPr>
            <a:r>
              <a:rPr lang="en-US" i="1" dirty="0" smtClean="0"/>
              <a:t>Biological Indicators:</a:t>
            </a:r>
          </a:p>
          <a:p>
            <a:r>
              <a:rPr lang="en-US" dirty="0" smtClean="0"/>
              <a:t>Body temperature</a:t>
            </a:r>
          </a:p>
          <a:p>
            <a:r>
              <a:rPr lang="en-US" dirty="0" smtClean="0"/>
              <a:t> Blood glucose level</a:t>
            </a:r>
          </a:p>
          <a:p>
            <a:r>
              <a:rPr lang="en-US" dirty="0" smtClean="0"/>
              <a:t> Behavioral responses </a:t>
            </a:r>
          </a:p>
          <a:p>
            <a:r>
              <a:rPr lang="en-US" dirty="0" smtClean="0"/>
              <a:t>Serum parameters</a:t>
            </a:r>
          </a:p>
          <a:p>
            <a:r>
              <a:rPr lang="en-US" dirty="0" smtClean="0"/>
              <a:t> Contraction/relaxation </a:t>
            </a:r>
          </a:p>
          <a:p>
            <a:r>
              <a:rPr lang="en-US" dirty="0" smtClean="0"/>
              <a:t>Growth/inhibition of cells</a:t>
            </a:r>
            <a:endParaRPr lang="en-US" i="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Clinical trials</a:t>
            </a:r>
            <a:endParaRPr lang="en-US" dirty="0"/>
          </a:p>
        </p:txBody>
      </p:sp>
      <p:sp>
        <p:nvSpPr>
          <p:cNvPr id="3" name="Content Placeholder 2"/>
          <p:cNvSpPr>
            <a:spLocks noGrp="1"/>
          </p:cNvSpPr>
          <p:nvPr>
            <p:ph idx="1"/>
          </p:nvPr>
        </p:nvSpPr>
        <p:spPr/>
        <p:txBody>
          <a:bodyPr/>
          <a:lstStyle/>
          <a:p>
            <a:r>
              <a:rPr lang="en-US" dirty="0" smtClean="0"/>
              <a:t>“CLINICAL TRIAL” is a systematic study of new drug in human subjects to generate data for discovering and/or verifying the clinical, pharmacological and adverse effects with the objective of determining safety and efficacy of the new drug</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a:t>
            </a:r>
            <a:endParaRPr lang="en-US" dirty="0"/>
          </a:p>
        </p:txBody>
      </p:sp>
      <p:sp>
        <p:nvSpPr>
          <p:cNvPr id="3" name="Content Placeholder 2"/>
          <p:cNvSpPr>
            <a:spLocks noGrp="1"/>
          </p:cNvSpPr>
          <p:nvPr>
            <p:ph idx="1"/>
          </p:nvPr>
        </p:nvSpPr>
        <p:spPr>
          <a:xfrm>
            <a:off x="612648" y="1600200"/>
            <a:ext cx="8153400" cy="5029200"/>
          </a:xfrm>
        </p:spPr>
        <p:txBody>
          <a:bodyPr>
            <a:normAutofit fontScale="85000" lnSpcReduction="20000"/>
          </a:bodyPr>
          <a:lstStyle/>
          <a:p>
            <a:pPr>
              <a:buNone/>
            </a:pPr>
            <a:r>
              <a:rPr lang="en-US" dirty="0" smtClean="0"/>
              <a:t>   New drug ready to be studied in humans           a Notice of Claimed Investigational Exemption for a New Drug (IND) must be filed with the FDA </a:t>
            </a:r>
          </a:p>
          <a:p>
            <a:pPr>
              <a:buNone/>
            </a:pPr>
            <a:r>
              <a:rPr lang="en-US" dirty="0" smtClean="0"/>
              <a:t> It includes :- </a:t>
            </a:r>
          </a:p>
          <a:p>
            <a:pPr marL="514350" indent="-514350">
              <a:buAutoNum type="arabicPeriod"/>
            </a:pPr>
            <a:r>
              <a:rPr lang="en-US" dirty="0" smtClean="0"/>
              <a:t> Info. on the composition and source of the drug </a:t>
            </a:r>
          </a:p>
          <a:p>
            <a:pPr marL="514350" indent="-514350">
              <a:buAutoNum type="arabicPeriod"/>
            </a:pPr>
            <a:r>
              <a:rPr lang="en-US" dirty="0" smtClean="0"/>
              <a:t> Chemical and manufacturing information </a:t>
            </a:r>
          </a:p>
          <a:p>
            <a:pPr marL="514350" indent="-514350">
              <a:buAutoNum type="arabicPeriod"/>
            </a:pPr>
            <a:r>
              <a:rPr lang="en-US" dirty="0" smtClean="0"/>
              <a:t> Animal studies data</a:t>
            </a:r>
          </a:p>
          <a:p>
            <a:pPr marL="514350" indent="-514350">
              <a:buAutoNum type="arabicPeriod"/>
            </a:pPr>
            <a:r>
              <a:rPr lang="en-US" dirty="0" smtClean="0"/>
              <a:t> Proposed plans for clinical trials </a:t>
            </a:r>
          </a:p>
          <a:p>
            <a:pPr marL="514350" indent="-514350">
              <a:buAutoNum type="arabicPeriod"/>
            </a:pPr>
            <a:r>
              <a:rPr lang="en-US" dirty="0" smtClean="0"/>
              <a:t> Names and credentials of physicians who will conduct the clinical trials </a:t>
            </a:r>
          </a:p>
          <a:p>
            <a:pPr marL="514350" indent="-514350">
              <a:buAutoNum type="arabicPeriod"/>
            </a:pPr>
            <a:r>
              <a:rPr lang="en-US" dirty="0" smtClean="0"/>
              <a:t> A compilation of the key data relevant to study of the drug in humans that has been made available to investigators and their institutional review boards</a:t>
            </a:r>
            <a:endParaRPr lang="en-US" dirty="0"/>
          </a:p>
        </p:txBody>
      </p:sp>
      <p:sp>
        <p:nvSpPr>
          <p:cNvPr id="4" name="Right Arrow 3"/>
          <p:cNvSpPr/>
          <p:nvPr/>
        </p:nvSpPr>
        <p:spPr>
          <a:xfrm>
            <a:off x="6632532" y="1795082"/>
            <a:ext cx="609600" cy="45719"/>
          </a:xfrm>
          <a:prstGeom prst="rightArrow">
            <a:avLst/>
          </a:prstGeom>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PHASES OF CLINICAL TRIAL</a:t>
            </a:r>
            <a:endParaRPr lang="en-US" dirty="0"/>
          </a:p>
        </p:txBody>
      </p:sp>
      <p:pic>
        <p:nvPicPr>
          <p:cNvPr id="4" name="Content Placeholder 3" descr="Phase-1-trial-600.jpg"/>
          <p:cNvPicPr>
            <a:picLocks noGrp="1" noChangeAspect="1"/>
          </p:cNvPicPr>
          <p:nvPr>
            <p:ph idx="1"/>
          </p:nvPr>
        </p:nvPicPr>
        <p:blipFill>
          <a:blip r:embed="rId2"/>
          <a:stretch>
            <a:fillRect/>
          </a:stretch>
        </p:blipFill>
        <p:spPr>
          <a:xfrm>
            <a:off x="0" y="1752600"/>
            <a:ext cx="9144000" cy="41275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1</a:t>
            </a:r>
            <a:endParaRPr lang="en-US" dirty="0"/>
          </a:p>
        </p:txBody>
      </p:sp>
      <p:sp>
        <p:nvSpPr>
          <p:cNvPr id="3" name="Content Placeholder 2"/>
          <p:cNvSpPr>
            <a:spLocks noGrp="1"/>
          </p:cNvSpPr>
          <p:nvPr>
            <p:ph idx="1"/>
          </p:nvPr>
        </p:nvSpPr>
        <p:spPr/>
        <p:txBody>
          <a:bodyPr/>
          <a:lstStyle/>
          <a:p>
            <a:pPr marL="0" indent="0">
              <a:buNone/>
            </a:pPr>
            <a:endParaRPr lang="en-US" dirty="0"/>
          </a:p>
        </p:txBody>
      </p:sp>
      <p:sp>
        <p:nvSpPr>
          <p:cNvPr id="5" name="Rectangle 4"/>
          <p:cNvSpPr/>
          <p:nvPr/>
        </p:nvSpPr>
        <p:spPr>
          <a:xfrm>
            <a:off x="3581400" y="3276600"/>
            <a:ext cx="2362200" cy="1219200"/>
          </a:xfrm>
          <a:prstGeom prst="rect">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en-US" dirty="0" smtClean="0"/>
              <a:t>Phase 1</a:t>
            </a:r>
            <a:endParaRPr lang="en-US" dirty="0"/>
          </a:p>
        </p:txBody>
      </p:sp>
      <p:sp>
        <p:nvSpPr>
          <p:cNvPr id="6" name="Rectangle 5"/>
          <p:cNvSpPr/>
          <p:nvPr/>
        </p:nvSpPr>
        <p:spPr>
          <a:xfrm>
            <a:off x="5867400" y="1752600"/>
            <a:ext cx="2514600" cy="14478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First in Human studies</a:t>
            </a:r>
            <a:endParaRPr lang="en-US" dirty="0"/>
          </a:p>
        </p:txBody>
      </p:sp>
      <p:sp>
        <p:nvSpPr>
          <p:cNvPr id="7" name="Rectangle 6"/>
          <p:cNvSpPr/>
          <p:nvPr/>
        </p:nvSpPr>
        <p:spPr>
          <a:xfrm>
            <a:off x="914400" y="4648200"/>
            <a:ext cx="2514600" cy="1295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25-100 healthy volunteers</a:t>
            </a:r>
            <a:endParaRPr lang="en-US" dirty="0"/>
          </a:p>
        </p:txBody>
      </p:sp>
      <p:sp>
        <p:nvSpPr>
          <p:cNvPr id="8" name="Rectangle 7"/>
          <p:cNvSpPr/>
          <p:nvPr/>
        </p:nvSpPr>
        <p:spPr>
          <a:xfrm>
            <a:off x="6248400" y="4648200"/>
            <a:ext cx="2286000" cy="13716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Dose escalation studies</a:t>
            </a:r>
            <a:endParaRPr lang="en-US" dirty="0"/>
          </a:p>
        </p:txBody>
      </p:sp>
      <p:sp>
        <p:nvSpPr>
          <p:cNvPr id="4" name="Rectangle 3"/>
          <p:cNvSpPr/>
          <p:nvPr/>
        </p:nvSpPr>
        <p:spPr>
          <a:xfrm>
            <a:off x="990600" y="1752600"/>
            <a:ext cx="2438400" cy="14478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Extrapolation of animal data to humans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Stages of drug development</a:t>
            </a:r>
            <a:endParaRPr lang="en-US" dirty="0"/>
          </a:p>
        </p:txBody>
      </p:sp>
      <p:sp>
        <p:nvSpPr>
          <p:cNvPr id="3" name="Content Placeholder 2"/>
          <p:cNvSpPr>
            <a:spLocks noGrp="1"/>
          </p:cNvSpPr>
          <p:nvPr>
            <p:ph idx="1"/>
          </p:nvPr>
        </p:nvSpPr>
        <p:spPr/>
        <p:txBody>
          <a:bodyPr/>
          <a:lstStyle/>
          <a:p>
            <a:r>
              <a:rPr lang="en-US" dirty="0" smtClean="0"/>
              <a:t> Discovery of drug</a:t>
            </a:r>
          </a:p>
          <a:p>
            <a:r>
              <a:rPr lang="en-US" dirty="0" smtClean="0"/>
              <a:t> Preclinical Research.</a:t>
            </a:r>
          </a:p>
          <a:p>
            <a:r>
              <a:rPr lang="en-US" dirty="0" smtClean="0"/>
              <a:t> Clinical Research.</a:t>
            </a:r>
          </a:p>
          <a:p>
            <a:r>
              <a:rPr lang="en-US" dirty="0" smtClean="0"/>
              <a:t> FDA Review.</a:t>
            </a:r>
          </a:p>
          <a:p>
            <a:r>
              <a:rPr lang="en-US" dirty="0" smtClean="0"/>
              <a:t> FDA Post-Market Safety Monitoring.</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pic>
        <p:nvPicPr>
          <p:cNvPr id="5" name="Content Placeholder 4" descr="F3.large.jpg"/>
          <p:cNvPicPr>
            <a:picLocks noGrp="1" noChangeAspect="1"/>
          </p:cNvPicPr>
          <p:nvPr>
            <p:ph idx="1"/>
          </p:nvPr>
        </p:nvPicPr>
        <p:blipFill>
          <a:blip r:embed="rId2"/>
          <a:stretch>
            <a:fillRect/>
          </a:stretch>
        </p:blipFill>
        <p:spPr>
          <a:xfrm>
            <a:off x="1066799" y="1600200"/>
            <a:ext cx="7010401" cy="52578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II</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52400" y="1600200"/>
            <a:ext cx="25908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Therapeutic exploratory trial</a:t>
            </a:r>
            <a:endParaRPr lang="en-US" dirty="0"/>
          </a:p>
        </p:txBody>
      </p:sp>
      <p:sp>
        <p:nvSpPr>
          <p:cNvPr id="8" name="Rectangle 7"/>
          <p:cNvSpPr/>
          <p:nvPr/>
        </p:nvSpPr>
        <p:spPr>
          <a:xfrm>
            <a:off x="3352800" y="1600200"/>
            <a:ext cx="25908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100-300 Patients </a:t>
            </a:r>
            <a:endParaRPr lang="en-US" dirty="0"/>
          </a:p>
        </p:txBody>
      </p:sp>
      <p:sp>
        <p:nvSpPr>
          <p:cNvPr id="9" name="Rectangle 8"/>
          <p:cNvSpPr/>
          <p:nvPr/>
        </p:nvSpPr>
        <p:spPr>
          <a:xfrm>
            <a:off x="6553200" y="1600200"/>
            <a:ext cx="24384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Confirm the hypothesis conceptualized </a:t>
            </a:r>
            <a:endParaRPr lang="en-US" dirty="0"/>
          </a:p>
        </p:txBody>
      </p:sp>
      <p:sp>
        <p:nvSpPr>
          <p:cNvPr id="11" name="Rectangle 10"/>
          <p:cNvSpPr/>
          <p:nvPr/>
        </p:nvSpPr>
        <p:spPr>
          <a:xfrm>
            <a:off x="152400" y="2743200"/>
            <a:ext cx="2514600" cy="990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Dose response determination</a:t>
            </a:r>
            <a:endParaRPr lang="en-US" dirty="0"/>
          </a:p>
        </p:txBody>
      </p:sp>
      <p:sp>
        <p:nvSpPr>
          <p:cNvPr id="12" name="Rectangle 11"/>
          <p:cNvSpPr/>
          <p:nvPr/>
        </p:nvSpPr>
        <p:spPr>
          <a:xfrm>
            <a:off x="3352800" y="2743200"/>
            <a:ext cx="25908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Determine potential end points</a:t>
            </a:r>
            <a:endParaRPr lang="en-US" dirty="0"/>
          </a:p>
        </p:txBody>
      </p:sp>
      <p:sp>
        <p:nvSpPr>
          <p:cNvPr id="13" name="Rectangle 12"/>
          <p:cNvSpPr/>
          <p:nvPr/>
        </p:nvSpPr>
        <p:spPr>
          <a:xfrm>
            <a:off x="6553200" y="2743200"/>
            <a:ext cx="23622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Determine of target population </a:t>
            </a:r>
            <a:endParaRPr lang="en-US" dirty="0"/>
          </a:p>
        </p:txBody>
      </p:sp>
      <p:sp>
        <p:nvSpPr>
          <p:cNvPr id="14" name="Rectangle 13"/>
          <p:cNvSpPr/>
          <p:nvPr/>
        </p:nvSpPr>
        <p:spPr>
          <a:xfrm>
            <a:off x="228600" y="3886200"/>
            <a:ext cx="243840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Determine dose regimen </a:t>
            </a:r>
            <a:endParaRPr lang="en-US" dirty="0"/>
          </a:p>
        </p:txBody>
      </p:sp>
      <p:sp>
        <p:nvSpPr>
          <p:cNvPr id="15" name="Rectangle 14"/>
          <p:cNvSpPr/>
          <p:nvPr/>
        </p:nvSpPr>
        <p:spPr>
          <a:xfrm>
            <a:off x="6553200" y="3886200"/>
            <a:ext cx="2362200" cy="838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Types of patients and specific indications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III</a:t>
            </a:r>
            <a:endParaRPr lang="en-US" dirty="0"/>
          </a:p>
        </p:txBody>
      </p:sp>
      <p:sp>
        <p:nvSpPr>
          <p:cNvPr id="3" name="Content Placeholder 2"/>
          <p:cNvSpPr>
            <a:spLocks noGrp="1"/>
          </p:cNvSpPr>
          <p:nvPr>
            <p:ph idx="1"/>
          </p:nvPr>
        </p:nvSpPr>
        <p:spPr/>
        <p:txBody>
          <a:bodyPr/>
          <a:lstStyle/>
          <a:p>
            <a:pPr>
              <a:buNone/>
            </a:pPr>
            <a:endParaRPr lang="en-US" dirty="0"/>
          </a:p>
        </p:txBody>
      </p:sp>
      <p:sp>
        <p:nvSpPr>
          <p:cNvPr id="4" name="Rectangle 3"/>
          <p:cNvSpPr/>
          <p:nvPr/>
        </p:nvSpPr>
        <p:spPr>
          <a:xfrm>
            <a:off x="3429000" y="21336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Multicenter RCT</a:t>
            </a:r>
            <a:endParaRPr lang="en-US" dirty="0">
              <a:solidFill>
                <a:schemeClr val="tx1"/>
              </a:solidFill>
            </a:endParaRPr>
          </a:p>
        </p:txBody>
      </p:sp>
      <p:sp>
        <p:nvSpPr>
          <p:cNvPr id="5" name="Rectangle 4"/>
          <p:cNvSpPr/>
          <p:nvPr/>
        </p:nvSpPr>
        <p:spPr>
          <a:xfrm>
            <a:off x="6096000" y="21336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1000-5000 patients</a:t>
            </a:r>
            <a:endParaRPr lang="en-US" dirty="0">
              <a:solidFill>
                <a:schemeClr val="tx1"/>
              </a:solidFill>
            </a:endParaRPr>
          </a:p>
        </p:txBody>
      </p:sp>
      <p:sp>
        <p:nvSpPr>
          <p:cNvPr id="6" name="Rectangle 5"/>
          <p:cNvSpPr/>
          <p:nvPr/>
        </p:nvSpPr>
        <p:spPr>
          <a:xfrm>
            <a:off x="762000" y="34290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Expensive, time consuming </a:t>
            </a:r>
            <a:endParaRPr lang="en-US" dirty="0">
              <a:solidFill>
                <a:schemeClr val="tx1"/>
              </a:solidFill>
            </a:endParaRPr>
          </a:p>
        </p:txBody>
      </p:sp>
      <p:sp>
        <p:nvSpPr>
          <p:cNvPr id="8" name="Rectangle 7"/>
          <p:cNvSpPr/>
          <p:nvPr/>
        </p:nvSpPr>
        <p:spPr>
          <a:xfrm>
            <a:off x="6096000" y="34290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Double-blind Phase 3 cross over</a:t>
            </a:r>
            <a:endParaRPr lang="en-US" dirty="0">
              <a:solidFill>
                <a:schemeClr val="tx1"/>
              </a:solidFill>
            </a:endParaRPr>
          </a:p>
        </p:txBody>
      </p:sp>
      <p:sp>
        <p:nvSpPr>
          <p:cNvPr id="9" name="Rectangle 8"/>
          <p:cNvSpPr/>
          <p:nvPr/>
        </p:nvSpPr>
        <p:spPr>
          <a:xfrm>
            <a:off x="6096000" y="49530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Comparison with Gold Standard Rx</a:t>
            </a:r>
            <a:endParaRPr lang="en-US" dirty="0">
              <a:solidFill>
                <a:schemeClr val="tx1"/>
              </a:solidFill>
            </a:endParaRPr>
          </a:p>
        </p:txBody>
      </p:sp>
      <p:sp>
        <p:nvSpPr>
          <p:cNvPr id="10" name="Rectangle 9"/>
          <p:cNvSpPr/>
          <p:nvPr/>
        </p:nvSpPr>
        <p:spPr>
          <a:xfrm>
            <a:off x="3429000" y="49530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Extensive Safety &amp; Efficacy testing</a:t>
            </a:r>
            <a:endParaRPr lang="en-US" dirty="0">
              <a:solidFill>
                <a:schemeClr val="tx1"/>
              </a:solidFill>
            </a:endParaRPr>
          </a:p>
        </p:txBody>
      </p:sp>
      <p:sp>
        <p:nvSpPr>
          <p:cNvPr id="11" name="Rectangle 10"/>
          <p:cNvSpPr/>
          <p:nvPr/>
        </p:nvSpPr>
        <p:spPr>
          <a:xfrm>
            <a:off x="762000" y="49530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Efficacy at various stages of the disease </a:t>
            </a:r>
            <a:endParaRPr lang="en-US" dirty="0">
              <a:solidFill>
                <a:schemeClr val="tx1"/>
              </a:solidFill>
            </a:endParaRPr>
          </a:p>
        </p:txBody>
      </p:sp>
      <p:sp>
        <p:nvSpPr>
          <p:cNvPr id="12" name="Rectangle 11"/>
          <p:cNvSpPr/>
          <p:nvPr/>
        </p:nvSpPr>
        <p:spPr>
          <a:xfrm>
            <a:off x="762000" y="2133600"/>
            <a:ext cx="2362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Therapeutic confirmatory trial</a:t>
            </a:r>
            <a:endParaRPr lang="en-US" dirty="0">
              <a:solidFill>
                <a:schemeClr val="tx1"/>
              </a:solidFill>
            </a:endParaRPr>
          </a:p>
        </p:txBody>
      </p:sp>
      <p:sp>
        <p:nvSpPr>
          <p:cNvPr id="13" name="Oval 12"/>
          <p:cNvSpPr/>
          <p:nvPr/>
        </p:nvSpPr>
        <p:spPr>
          <a:xfrm>
            <a:off x="3657600" y="3352800"/>
            <a:ext cx="2057400" cy="12954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Phase III</a:t>
            </a:r>
            <a:endParaRPr lang="en-US"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drug application (NDA)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 Formal proposal for the FDA to approve a new drug for sale </a:t>
            </a:r>
          </a:p>
          <a:p>
            <a:r>
              <a:rPr lang="en-US" dirty="0" smtClean="0"/>
              <a:t> Must provide sufficient evidence for the FDA to decide: – </a:t>
            </a:r>
          </a:p>
          <a:p>
            <a:pPr>
              <a:buNone/>
            </a:pPr>
            <a:r>
              <a:rPr lang="en-US" dirty="0" smtClean="0"/>
              <a:t>      Drug is safe and effective </a:t>
            </a:r>
          </a:p>
          <a:p>
            <a:pPr>
              <a:buNone/>
            </a:pPr>
            <a:r>
              <a:rPr lang="en-US" dirty="0" smtClean="0"/>
              <a:t>      Benefits outweigh the risks</a:t>
            </a:r>
          </a:p>
          <a:p>
            <a:pPr>
              <a:buNone/>
            </a:pPr>
            <a:r>
              <a:rPr lang="en-US" dirty="0" smtClean="0"/>
              <a:t>      Proposed labeling is appropriate</a:t>
            </a:r>
          </a:p>
          <a:p>
            <a:r>
              <a:rPr lang="en-US" dirty="0" smtClean="0"/>
              <a:t> Manufacturing methods and controls maintain drug identity, strength, quality, and purity</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IV</a:t>
            </a:r>
            <a:endParaRPr lang="en-US" dirty="0"/>
          </a:p>
        </p:txBody>
      </p:sp>
      <p:pic>
        <p:nvPicPr>
          <p:cNvPr id="4" name="Content Placeholder 3" descr="Clinical+Trials+Phase+4.+Studies+that+occur+after+a+drug+has+received+approval+from+the+U.S.+Food+and+Drug+Administration+to+be+marketed..jpg"/>
          <p:cNvPicPr>
            <a:picLocks noGrp="1" noChangeAspect="1"/>
          </p:cNvPicPr>
          <p:nvPr>
            <p:ph idx="1"/>
          </p:nvPr>
        </p:nvPicPr>
        <p:blipFill>
          <a:blip r:embed="rId2"/>
          <a:stretch>
            <a:fillRect/>
          </a:stretch>
        </p:blipFill>
        <p:spPr>
          <a:xfrm>
            <a:off x="0" y="1524000"/>
            <a:ext cx="9143999" cy="53340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market surveillance</a:t>
            </a:r>
            <a:endParaRPr lang="en-US" dirty="0"/>
          </a:p>
        </p:txBody>
      </p:sp>
      <p:sp>
        <p:nvSpPr>
          <p:cNvPr id="3" name="Content Placeholder 2"/>
          <p:cNvSpPr>
            <a:spLocks noGrp="1"/>
          </p:cNvSpPr>
          <p:nvPr>
            <p:ph idx="1"/>
          </p:nvPr>
        </p:nvSpPr>
        <p:spPr>
          <a:xfrm>
            <a:off x="228600" y="1600200"/>
            <a:ext cx="8915400" cy="4953000"/>
          </a:xfrm>
        </p:spPr>
        <p:txBody>
          <a:bodyPr>
            <a:normAutofit fontScale="92500" lnSpcReduction="10000"/>
          </a:bodyPr>
          <a:lstStyle/>
          <a:p>
            <a:r>
              <a:rPr lang="en-US" dirty="0" smtClean="0"/>
              <a:t>Non-interventional study mandated by regulatory authorities to verify the safety, tolerability and effectiveness of a marketed drug in a particular population </a:t>
            </a:r>
          </a:p>
          <a:p>
            <a:r>
              <a:rPr lang="en-US" dirty="0" smtClean="0"/>
              <a:t> Open studies where unlike pre-marketing studies, no strict inclusion &amp; exclusion criteria, but governed by the permissible indications and contra-indications of the drug as stated in prescribing information </a:t>
            </a:r>
          </a:p>
          <a:p>
            <a:r>
              <a:rPr lang="en-US" dirty="0" smtClean="0"/>
              <a:t> PMS studies exemplify the difference b/w EFFICACY and EFFECTIVENESS  </a:t>
            </a:r>
          </a:p>
          <a:p>
            <a:r>
              <a:rPr lang="en-US" dirty="0" smtClean="0"/>
              <a:t> Serious and unexpected suspected adverse reactions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Drug utilization studies(DUS)</a:t>
            </a:r>
            <a:endParaRPr lang="en-US" dirty="0"/>
          </a:p>
        </p:txBody>
      </p:sp>
      <p:sp>
        <p:nvSpPr>
          <p:cNvPr id="3" name="Content Placeholder 2"/>
          <p:cNvSpPr>
            <a:spLocks noGrp="1"/>
          </p:cNvSpPr>
          <p:nvPr>
            <p:ph idx="1"/>
          </p:nvPr>
        </p:nvSpPr>
        <p:spPr/>
        <p:txBody>
          <a:bodyPr>
            <a:normAutofit lnSpcReduction="10000"/>
          </a:bodyPr>
          <a:lstStyle/>
          <a:p>
            <a:r>
              <a:rPr lang="en-US" dirty="0" smtClean="0"/>
              <a:t>Describe how a drug is marketed, prescribed, and used in a population, and how these factors influence outcomes, including clinical, social, and economic outcomes </a:t>
            </a:r>
          </a:p>
          <a:p>
            <a:r>
              <a:rPr lang="en-US" dirty="0" smtClean="0"/>
              <a:t>These studies provide data on specific populations, such as the elderly, children, or patients with hepatic or renal dysfunction, often stratified by age, gender, concomitant medication, and other characteristics.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hasesOfClinicalTrial.jpg"/>
          <p:cNvPicPr>
            <a:picLocks noGrp="1" noChangeAspect="1"/>
          </p:cNvPicPr>
          <p:nvPr>
            <p:ph idx="1"/>
          </p:nvPr>
        </p:nvPicPr>
        <p:blipFill>
          <a:blip r:embed="rId2"/>
          <a:stretch>
            <a:fillRect/>
          </a:stretch>
        </p:blipFill>
        <p:spPr>
          <a:xfrm>
            <a:off x="0" y="1600200"/>
            <a:ext cx="9144000" cy="525780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DRUG INFORMATION</a:t>
            </a:r>
            <a:endParaRPr lang="en-US" b="1" dirty="0"/>
          </a:p>
        </p:txBody>
      </p:sp>
      <p:sp>
        <p:nvSpPr>
          <p:cNvPr id="2" name="Content Placeholder 1"/>
          <p:cNvSpPr>
            <a:spLocks noGrp="1"/>
          </p:cNvSpPr>
          <p:nvPr>
            <p:ph idx="1"/>
          </p:nvPr>
        </p:nvSpPr>
        <p:spPr/>
        <p:txBody>
          <a:bodyPr/>
          <a:lstStyle/>
          <a:p>
            <a:r>
              <a:rPr lang="en-US" dirty="0" smtClean="0">
                <a:latin typeface="Calibri" pitchFamily="34" charset="0"/>
                <a:cs typeface="Calibri" pitchFamily="34" charset="0"/>
              </a:rPr>
              <a:t>The Provision Of Written And / Or Verbal Information About Drugs And Drug Therapy In Response To A Request From Other Healthcare Providing Organizations, Committees, Patients, And Public Community</a:t>
            </a:r>
            <a:endParaRPr lang="en-US" dirty="0">
              <a:latin typeface="Calibri" pitchFamily="34" charset="0"/>
              <a:cs typeface="Calibri"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Drug information center(DIC)</a:t>
            </a:r>
            <a:endParaRPr lang="en-US" dirty="0"/>
          </a:p>
        </p:txBody>
      </p:sp>
      <p:sp>
        <p:nvSpPr>
          <p:cNvPr id="2" name="Content Placeholder 1"/>
          <p:cNvSpPr>
            <a:spLocks noGrp="1"/>
          </p:cNvSpPr>
          <p:nvPr>
            <p:ph idx="1"/>
          </p:nvPr>
        </p:nvSpPr>
        <p:spPr/>
        <p:txBody>
          <a:bodyPr/>
          <a:lstStyle/>
          <a:p>
            <a:r>
              <a:rPr lang="en-US" dirty="0" smtClean="0"/>
              <a:t>Provid</a:t>
            </a:r>
            <a:r>
              <a:rPr lang="en-US" dirty="0" smtClean="0">
                <a:latin typeface="Calibri" pitchFamily="34" charset="0"/>
                <a:cs typeface="Calibri" pitchFamily="34" charset="0"/>
              </a:rPr>
              <a:t>es in-depth, unbiased source of crucial drug information to meet needs of the practicing physicians, pharmacists and other health care professionals</a:t>
            </a:r>
            <a:endParaRPr lang="en-US" dirty="0">
              <a:latin typeface="Calibri" pitchFamily="34" charset="0"/>
              <a:cs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Drug Development process</a:t>
            </a:r>
            <a:endParaRPr lang="en-US" dirty="0"/>
          </a:p>
        </p:txBody>
      </p:sp>
      <p:pic>
        <p:nvPicPr>
          <p:cNvPr id="4" name="Content Placeholder 3" descr="drug devlpmnt.jpg"/>
          <p:cNvPicPr>
            <a:picLocks noGrp="1" noChangeAspect="1"/>
          </p:cNvPicPr>
          <p:nvPr>
            <p:ph idx="1"/>
          </p:nvPr>
        </p:nvPicPr>
        <p:blipFill>
          <a:blip r:embed="rId2"/>
          <a:stretch>
            <a:fillRect/>
          </a:stretch>
        </p:blipFill>
        <p:spPr>
          <a:xfrm>
            <a:off x="381000" y="1219200"/>
            <a:ext cx="8077200" cy="5638800"/>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Sources of drug information</a:t>
            </a:r>
            <a:endParaRPr lang="en-US" dirty="0"/>
          </a:p>
        </p:txBody>
      </p:sp>
      <p:pic>
        <p:nvPicPr>
          <p:cNvPr id="4" name="Content Placeholder 3" descr="professional+literatures.jpg"/>
          <p:cNvPicPr>
            <a:picLocks noGrp="1" noChangeAspect="1"/>
          </p:cNvPicPr>
          <p:nvPr>
            <p:ph idx="1"/>
          </p:nvPr>
        </p:nvPicPr>
        <p:blipFill>
          <a:blip r:embed="rId2"/>
          <a:stretch>
            <a:fillRect/>
          </a:stretch>
        </p:blipFill>
        <p:spPr>
          <a:xfrm>
            <a:off x="1554692" y="1481138"/>
            <a:ext cx="6034616" cy="4525962"/>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Resources</a:t>
            </a:r>
            <a:endParaRPr lang="en-US" dirty="0"/>
          </a:p>
        </p:txBody>
      </p:sp>
      <p:sp>
        <p:nvSpPr>
          <p:cNvPr id="3" name="Content Placeholder 2"/>
          <p:cNvSpPr>
            <a:spLocks noGrp="1"/>
          </p:cNvSpPr>
          <p:nvPr>
            <p:ph sz="half" idx="1"/>
          </p:nvPr>
        </p:nvSpPr>
        <p:spPr>
          <a:xfrm>
            <a:off x="457200" y="1481328"/>
            <a:ext cx="8419514" cy="4525963"/>
          </a:xfrm>
        </p:spPr>
        <p:txBody>
          <a:bodyPr>
            <a:normAutofit/>
          </a:bodyPr>
          <a:lstStyle/>
          <a:p>
            <a:r>
              <a:rPr lang="en-US" dirty="0" smtClean="0">
                <a:latin typeface="Calibri" pitchFamily="34" charset="0"/>
                <a:cs typeface="Calibri" pitchFamily="34" charset="0"/>
              </a:rPr>
              <a:t>Original research articles</a:t>
            </a:r>
          </a:p>
          <a:p>
            <a:pPr lvl="1"/>
            <a:r>
              <a:rPr lang="en-US" sz="2800" dirty="0" smtClean="0">
                <a:latin typeface="Calibri" pitchFamily="34" charset="0"/>
                <a:cs typeface="Calibri" pitchFamily="34" charset="0"/>
              </a:rPr>
              <a:t>Many kinds of study designs</a:t>
            </a:r>
          </a:p>
          <a:p>
            <a:pPr lvl="1"/>
            <a:r>
              <a:rPr lang="en-US" sz="2800" dirty="0" smtClean="0">
                <a:latin typeface="Calibri" pitchFamily="34" charset="0"/>
                <a:cs typeface="Calibri" pitchFamily="34" charset="0"/>
              </a:rPr>
              <a:t>Clinical trials</a:t>
            </a:r>
          </a:p>
          <a:p>
            <a:pPr lvl="1"/>
            <a:r>
              <a:rPr lang="en-US" sz="2800" dirty="0" smtClean="0">
                <a:latin typeface="Calibri" pitchFamily="34" charset="0"/>
                <a:cs typeface="Calibri" pitchFamily="34" charset="0"/>
              </a:rPr>
              <a:t>Cohort studies</a:t>
            </a:r>
          </a:p>
          <a:p>
            <a:r>
              <a:rPr lang="en-US" dirty="0" smtClean="0">
                <a:latin typeface="Calibri" pitchFamily="34" charset="0"/>
                <a:cs typeface="Calibri" pitchFamily="34" charset="0"/>
              </a:rPr>
              <a:t>Conference Papers/Posters</a:t>
            </a:r>
          </a:p>
          <a:p>
            <a:pPr>
              <a:buFont typeface="Wingdings" pitchFamily="2" charset="2"/>
              <a:buChar char="Ø"/>
            </a:pPr>
            <a:r>
              <a:rPr lang="en-US" dirty="0" smtClean="0">
                <a:latin typeface="Calibri" pitchFamily="34" charset="0"/>
                <a:cs typeface="Calibri" pitchFamily="34" charset="0"/>
              </a:rPr>
              <a:t> Thesis </a:t>
            </a:r>
          </a:p>
          <a:p>
            <a:pPr>
              <a:buFont typeface="Wingdings" pitchFamily="2" charset="2"/>
              <a:buChar char="Ø"/>
            </a:pPr>
            <a:r>
              <a:rPr lang="en-US" dirty="0" smtClean="0">
                <a:latin typeface="Calibri" pitchFamily="34" charset="0"/>
                <a:cs typeface="Calibri" pitchFamily="34" charset="0"/>
              </a:rPr>
              <a:t>Scientific journals</a:t>
            </a:r>
          </a:p>
          <a:p>
            <a:pPr lvl="1">
              <a:buNone/>
            </a:pPr>
            <a:endParaRPr lang="en-US" dirty="0"/>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Resources</a:t>
            </a:r>
            <a:endParaRPr lang="en-US" dirty="0"/>
          </a:p>
        </p:txBody>
      </p:sp>
      <p:sp>
        <p:nvSpPr>
          <p:cNvPr id="3" name="Content Placeholder 2"/>
          <p:cNvSpPr>
            <a:spLocks noGrp="1"/>
          </p:cNvSpPr>
          <p:nvPr>
            <p:ph sz="half" idx="1"/>
          </p:nvPr>
        </p:nvSpPr>
        <p:spPr>
          <a:xfrm>
            <a:off x="457200" y="1600200"/>
            <a:ext cx="8686800" cy="3787726"/>
          </a:xfrm>
        </p:spPr>
        <p:txBody>
          <a:bodyPr>
            <a:normAutofit/>
          </a:bodyPr>
          <a:lstStyle/>
          <a:p>
            <a:r>
              <a:rPr lang="en-US" dirty="0" smtClean="0">
                <a:latin typeface="Calibri" pitchFamily="34" charset="0"/>
                <a:cs typeface="Calibri" pitchFamily="34" charset="0"/>
              </a:rPr>
              <a:t>Review articles</a:t>
            </a:r>
          </a:p>
          <a:p>
            <a:pPr lvl="1"/>
            <a:r>
              <a:rPr lang="en-US" sz="2800" dirty="0" smtClean="0">
                <a:latin typeface="Calibri" pitchFamily="34" charset="0"/>
                <a:cs typeface="Calibri" pitchFamily="34" charset="0"/>
              </a:rPr>
              <a:t>Literature reviews</a:t>
            </a:r>
          </a:p>
          <a:p>
            <a:r>
              <a:rPr lang="en-US" dirty="0" smtClean="0">
                <a:latin typeface="Calibri" pitchFamily="34" charset="0"/>
                <a:cs typeface="Calibri" pitchFamily="34" charset="0"/>
              </a:rPr>
              <a:t>Guidelines</a:t>
            </a:r>
          </a:p>
          <a:p>
            <a:r>
              <a:rPr lang="en-US" dirty="0" smtClean="0">
                <a:latin typeface="Calibri" pitchFamily="34" charset="0"/>
                <a:cs typeface="Calibri" pitchFamily="34" charset="0"/>
              </a:rPr>
              <a:t>Indexing sources</a:t>
            </a:r>
          </a:p>
          <a:p>
            <a:r>
              <a:rPr lang="en-US" dirty="0" smtClean="0">
                <a:latin typeface="Calibri" pitchFamily="34" charset="0"/>
                <a:cs typeface="Calibri" pitchFamily="34" charset="0"/>
              </a:rPr>
              <a:t>Abstracting sources</a:t>
            </a:r>
          </a:p>
          <a:p>
            <a:r>
              <a:rPr lang="en-US" dirty="0" smtClean="0">
                <a:latin typeface="Calibri" pitchFamily="34" charset="0"/>
                <a:cs typeface="Calibri" pitchFamily="34" charset="0"/>
              </a:rPr>
              <a:t>Google scholar</a:t>
            </a:r>
          </a:p>
          <a:p>
            <a:r>
              <a:rPr lang="en-US" dirty="0" err="1" smtClean="0">
                <a:latin typeface="Calibri" pitchFamily="34" charset="0"/>
                <a:cs typeface="Calibri" pitchFamily="34" charset="0"/>
              </a:rPr>
              <a:t>Pubmed</a:t>
            </a:r>
            <a:r>
              <a:rPr lang="en-US" dirty="0" smtClean="0">
                <a:latin typeface="Calibri" pitchFamily="34" charset="0"/>
                <a:cs typeface="Calibri" pitchFamily="34" charset="0"/>
              </a:rPr>
              <a:t>/</a:t>
            </a:r>
            <a:r>
              <a:rPr lang="en-US" dirty="0" err="1" smtClean="0">
                <a:latin typeface="Calibri" pitchFamily="34" charset="0"/>
                <a:cs typeface="Calibri" pitchFamily="34" charset="0"/>
              </a:rPr>
              <a:t>medline</a:t>
            </a:r>
            <a:endParaRPr lang="en-US" dirty="0" smtClean="0">
              <a:latin typeface="Calibri" pitchFamily="34" charset="0"/>
              <a:cs typeface="Calibri" pitchFamily="34" charset="0"/>
            </a:endParaRPr>
          </a:p>
          <a:p>
            <a:pPr lvl="1">
              <a:buNone/>
            </a:pPr>
            <a:endParaRPr lang="en-US" sz="2800" dirty="0">
              <a:latin typeface="Calibri" pitchFamily="34" charset="0"/>
              <a:cs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Tertiary Resources</a:t>
            </a:r>
            <a:endParaRPr lang="en-US" dirty="0"/>
          </a:p>
        </p:txBody>
      </p:sp>
      <p:sp>
        <p:nvSpPr>
          <p:cNvPr id="3" name="Content Placeholder 2"/>
          <p:cNvSpPr>
            <a:spLocks noGrp="1"/>
          </p:cNvSpPr>
          <p:nvPr>
            <p:ph sz="half" idx="1"/>
          </p:nvPr>
        </p:nvSpPr>
        <p:spPr>
          <a:xfrm>
            <a:off x="457199" y="1600201"/>
            <a:ext cx="8095957" cy="2590800"/>
          </a:xfrm>
        </p:spPr>
        <p:txBody>
          <a:bodyPr>
            <a:normAutofit fontScale="92500" lnSpcReduction="20000"/>
          </a:bodyPr>
          <a:lstStyle/>
          <a:p>
            <a:r>
              <a:rPr lang="en-US" sz="3000" dirty="0" smtClean="0">
                <a:latin typeface="Calibri" pitchFamily="34" charset="0"/>
                <a:cs typeface="Calibri" pitchFamily="34" charset="0"/>
              </a:rPr>
              <a:t>Textbooks</a:t>
            </a:r>
          </a:p>
          <a:p>
            <a:r>
              <a:rPr lang="en-US" sz="3000" dirty="0" smtClean="0">
                <a:latin typeface="Calibri" pitchFamily="34" charset="0"/>
                <a:cs typeface="Calibri" pitchFamily="34" charset="0"/>
              </a:rPr>
              <a:t>Handbooks</a:t>
            </a:r>
          </a:p>
          <a:p>
            <a:r>
              <a:rPr lang="en-US" sz="3000" dirty="0" smtClean="0">
                <a:latin typeface="Calibri" pitchFamily="34" charset="0"/>
                <a:cs typeface="Calibri" pitchFamily="34" charset="0"/>
              </a:rPr>
              <a:t>Drug Compendia</a:t>
            </a:r>
          </a:p>
          <a:p>
            <a:r>
              <a:rPr lang="en-US" sz="3000" dirty="0" smtClean="0">
                <a:latin typeface="Calibri" pitchFamily="34" charset="0"/>
                <a:cs typeface="Calibri" pitchFamily="34" charset="0"/>
              </a:rPr>
              <a:t>Reference books</a:t>
            </a:r>
          </a:p>
          <a:p>
            <a:r>
              <a:rPr lang="en-US" sz="3000" dirty="0" smtClean="0">
                <a:latin typeface="Calibri" pitchFamily="34" charset="0"/>
                <a:cs typeface="Calibri" pitchFamily="34" charset="0"/>
              </a:rPr>
              <a:t>Pharmacopeias</a:t>
            </a:r>
          </a:p>
          <a:p>
            <a:r>
              <a:rPr lang="en-US" sz="3000" dirty="0" smtClean="0">
                <a:latin typeface="Calibri" pitchFamily="34" charset="0"/>
                <a:cs typeface="Calibri" pitchFamily="34" charset="0"/>
              </a:rPr>
              <a:t>Encyclopedia</a:t>
            </a:r>
          </a:p>
          <a:p>
            <a:endParaRPr lang="en-US" dirty="0" smtClean="0"/>
          </a:p>
          <a:p>
            <a:endParaRPr lang="en-US" dirty="0" smtClean="0"/>
          </a:p>
          <a:p>
            <a:pPr lvl="1">
              <a:buNone/>
            </a:pPr>
            <a:endParaRPr lang="en-US" dirty="0"/>
          </a:p>
        </p:txBody>
      </p:sp>
      <p:sp>
        <p:nvSpPr>
          <p:cNvPr id="4" name="Content Placeholder 3"/>
          <p:cNvSpPr>
            <a:spLocks noGrp="1"/>
          </p:cNvSpPr>
          <p:nvPr>
            <p:ph sz="half" idx="2"/>
          </p:nvPr>
        </p:nvSpPr>
        <p:spPr>
          <a:xfrm>
            <a:off x="4267200" y="1371600"/>
            <a:ext cx="4495800" cy="2362199"/>
          </a:xfrm>
        </p:spPr>
        <p:txBody>
          <a:bodyPr>
            <a:normAutofit fontScale="92500" lnSpcReduction="20000"/>
          </a:bodyPr>
          <a:lstStyle/>
          <a:p>
            <a:pPr>
              <a:buNone/>
            </a:pPr>
            <a:endParaRPr lang="en-US" dirty="0" smtClean="0"/>
          </a:p>
          <a:p>
            <a:pPr>
              <a:buNone/>
            </a:pPr>
            <a:endParaRPr lang="en-US" dirty="0" smtClean="0"/>
          </a:p>
          <a:p>
            <a:pPr>
              <a:buNone/>
            </a:pPr>
            <a:endParaRPr lang="en-US" dirty="0"/>
          </a:p>
        </p:txBody>
      </p:sp>
      <p:sp>
        <p:nvSpPr>
          <p:cNvPr id="5" name="Content Placeholder 3"/>
          <p:cNvSpPr txBox="1">
            <a:spLocks/>
          </p:cNvSpPr>
          <p:nvPr/>
        </p:nvSpPr>
        <p:spPr>
          <a:xfrm>
            <a:off x="4343400" y="4114800"/>
            <a:ext cx="4495800" cy="2362199"/>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Pharmacopoeias</a:t>
            </a:r>
            <a:endParaRPr lang="en-US" dirty="0"/>
          </a:p>
        </p:txBody>
      </p:sp>
      <p:sp>
        <p:nvSpPr>
          <p:cNvPr id="3" name="Text Placeholder 2"/>
          <p:cNvSpPr>
            <a:spLocks noGrp="1"/>
          </p:cNvSpPr>
          <p:nvPr>
            <p:ph type="body" idx="1"/>
          </p:nvPr>
        </p:nvSpPr>
        <p:spPr/>
        <p:txBody>
          <a:bodyPr>
            <a:normAutofit lnSpcReduction="10000"/>
          </a:bodyPr>
          <a:lstStyle/>
          <a:p>
            <a:r>
              <a:rPr lang="en-US" dirty="0" smtClean="0">
                <a:latin typeface="Calibri" pitchFamily="34" charset="0"/>
                <a:cs typeface="Calibri" pitchFamily="34" charset="0"/>
              </a:rPr>
              <a:t>It is an official code containing a selected list of established drugs and medicinal preparations with descriptions of their physical properties and tests for their identity, purity and potency. </a:t>
            </a:r>
          </a:p>
          <a:p>
            <a:r>
              <a:rPr lang="en-US" dirty="0" smtClean="0">
                <a:latin typeface="Calibri" pitchFamily="34" charset="0"/>
                <a:cs typeface="Calibri" pitchFamily="34" charset="0"/>
              </a:rPr>
              <a:t>The different Pharmacopoeias are: Indian pharmacopoeia, British pharmacopoeia, European pharmacopoeia, US pharmacopoeia and International pharmacopoeia.</a:t>
            </a:r>
            <a:endParaRPr lang="en-US" dirty="0">
              <a:latin typeface="Calibri" pitchFamily="34" charset="0"/>
              <a:cs typeface="Calibri"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Drug formulary</a:t>
            </a:r>
            <a:endParaRPr lang="en-US" dirty="0"/>
          </a:p>
        </p:txBody>
      </p:sp>
      <p:sp>
        <p:nvSpPr>
          <p:cNvPr id="3" name="Text Placeholder 2"/>
          <p:cNvSpPr>
            <a:spLocks noGrp="1"/>
          </p:cNvSpPr>
          <p:nvPr>
            <p:ph type="body" idx="1"/>
          </p:nvPr>
        </p:nvSpPr>
        <p:spPr/>
        <p:txBody>
          <a:bodyPr>
            <a:normAutofit lnSpcReduction="10000"/>
          </a:bodyPr>
          <a:lstStyle/>
          <a:p>
            <a:r>
              <a:rPr lang="en-US" dirty="0" smtClean="0">
                <a:latin typeface="Calibri" pitchFamily="34" charset="0"/>
                <a:cs typeface="Calibri" pitchFamily="34" charset="0"/>
              </a:rPr>
              <a:t>This includes notes on drugs and preparations used in the treatment of diseases and conditions and provide information to Doctors, Pharmacists, and Nurses etc, to facilitate the selection of suitable treatment. This is a pocket book meant for rapid reference</a:t>
            </a:r>
          </a:p>
          <a:p>
            <a:r>
              <a:rPr lang="en-US" dirty="0" smtClean="0">
                <a:latin typeface="Calibri" pitchFamily="34" charset="0"/>
                <a:cs typeface="Calibri" pitchFamily="34" charset="0"/>
              </a:rPr>
              <a:t>. </a:t>
            </a:r>
            <a:r>
              <a:rPr lang="en-US" dirty="0" err="1" smtClean="0">
                <a:latin typeface="Calibri" pitchFamily="34" charset="0"/>
                <a:cs typeface="Calibri" pitchFamily="34" charset="0"/>
              </a:rPr>
              <a:t>E.g</a:t>
            </a:r>
            <a:r>
              <a:rPr lang="en-US" dirty="0" smtClean="0">
                <a:latin typeface="Calibri" pitchFamily="34" charset="0"/>
                <a:cs typeface="Calibri" pitchFamily="34" charset="0"/>
              </a:rPr>
              <a:t> National Formulary of</a:t>
            </a:r>
          </a:p>
          <a:p>
            <a:r>
              <a:rPr lang="en-US" dirty="0" smtClean="0">
                <a:latin typeface="Calibri" pitchFamily="34" charset="0"/>
                <a:cs typeface="Calibri" pitchFamily="34" charset="0"/>
              </a:rPr>
              <a:t> Pakistan</a:t>
            </a:r>
            <a:endParaRPr lang="en-US" dirty="0">
              <a:latin typeface="Calibri" pitchFamily="34" charset="0"/>
              <a:cs typeface="Calibri" pitchFamily="34" charset="0"/>
            </a:endParaRPr>
          </a:p>
        </p:txBody>
      </p:sp>
      <p:pic>
        <p:nvPicPr>
          <p:cNvPr id="4" name="Picture 3" descr="british-national-formulary-bnf-70.jpg"/>
          <p:cNvPicPr>
            <a:picLocks noChangeAspect="1"/>
          </p:cNvPicPr>
          <p:nvPr/>
        </p:nvPicPr>
        <p:blipFill>
          <a:blip r:embed="rId2" cstate="print"/>
          <a:stretch>
            <a:fillRect/>
          </a:stretch>
        </p:blipFill>
        <p:spPr>
          <a:xfrm>
            <a:off x="6513342" y="3988191"/>
            <a:ext cx="2630658" cy="2869809"/>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Materia</a:t>
            </a:r>
            <a:r>
              <a:rPr lang="en-US" dirty="0" smtClean="0"/>
              <a:t> </a:t>
            </a:r>
            <a:r>
              <a:rPr lang="en-US" dirty="0" err="1" smtClean="0"/>
              <a:t>Medica</a:t>
            </a:r>
            <a:endParaRPr lang="en-US" dirty="0"/>
          </a:p>
        </p:txBody>
      </p:sp>
      <p:sp>
        <p:nvSpPr>
          <p:cNvPr id="3" name="Text Placeholder 2"/>
          <p:cNvSpPr>
            <a:spLocks noGrp="1"/>
          </p:cNvSpPr>
          <p:nvPr>
            <p:ph type="body" idx="1"/>
          </p:nvPr>
        </p:nvSpPr>
        <p:spPr/>
        <p:txBody>
          <a:bodyPr/>
          <a:lstStyle/>
          <a:p>
            <a:r>
              <a:rPr lang="en-US" dirty="0" smtClean="0">
                <a:latin typeface="Calibri" pitchFamily="34" charset="0"/>
                <a:cs typeface="Calibri" pitchFamily="34" charset="0"/>
              </a:rPr>
              <a:t>It is a reference book containing the origin, constituents, actions, indications and preparations of drugs. It also gives the doses and their mode of administration</a:t>
            </a:r>
            <a:endParaRPr lang="en-US" dirty="0">
              <a:latin typeface="Calibri" pitchFamily="34" charset="0"/>
              <a:cs typeface="Calibri" pitchFamily="34" charset="0"/>
            </a:endParaRPr>
          </a:p>
        </p:txBody>
      </p:sp>
      <p:pic>
        <p:nvPicPr>
          <p:cNvPr id="4" name="Picture 3" descr="9788170212638-us.jpg"/>
          <p:cNvPicPr>
            <a:picLocks noChangeAspect="1"/>
          </p:cNvPicPr>
          <p:nvPr/>
        </p:nvPicPr>
        <p:blipFill>
          <a:blip r:embed="rId2"/>
          <a:stretch>
            <a:fillRect/>
          </a:stretch>
        </p:blipFill>
        <p:spPr>
          <a:xfrm>
            <a:off x="5795890" y="3165230"/>
            <a:ext cx="2767818" cy="340467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books in Pharmacology</a:t>
            </a:r>
            <a:endParaRPr lang="en-US" dirty="0"/>
          </a:p>
        </p:txBody>
      </p:sp>
      <p:sp>
        <p:nvSpPr>
          <p:cNvPr id="3" name="Text Placeholder 2"/>
          <p:cNvSpPr>
            <a:spLocks noGrp="1"/>
          </p:cNvSpPr>
          <p:nvPr>
            <p:ph type="body" idx="1"/>
          </p:nvPr>
        </p:nvSpPr>
        <p:spPr>
          <a:xfrm>
            <a:off x="457200" y="1378634"/>
            <a:ext cx="8503920" cy="4768948"/>
          </a:xfrm>
        </p:spPr>
        <p:txBody>
          <a:bodyPr>
            <a:normAutofit fontScale="92500" lnSpcReduction="20000"/>
          </a:bodyPr>
          <a:lstStyle/>
          <a:p>
            <a:pPr>
              <a:buNone/>
            </a:pPr>
            <a:r>
              <a:rPr lang="en-US" dirty="0" smtClean="0">
                <a:latin typeface="Calibri" pitchFamily="34" charset="0"/>
                <a:cs typeface="Calibri" pitchFamily="34" charset="0"/>
              </a:rPr>
              <a:t>The textbook give standard information about drugs and their rational application in therapeutics. Students can gather basic knowledge from textbooks. Some pharmacology text books are </a:t>
            </a:r>
          </a:p>
          <a:p>
            <a:pPr marL="0" indent="0">
              <a:buNone/>
            </a:pPr>
            <a:endParaRPr lang="en-US" dirty="0" smtClean="0">
              <a:latin typeface="Calibri" pitchFamily="34" charset="0"/>
              <a:cs typeface="Calibri" pitchFamily="34" charset="0"/>
            </a:endParaRPr>
          </a:p>
          <a:p>
            <a:r>
              <a:rPr lang="en-US" dirty="0" smtClean="0">
                <a:latin typeface="Calibri" pitchFamily="34" charset="0"/>
                <a:cs typeface="Calibri" pitchFamily="34" charset="0"/>
              </a:rPr>
              <a:t>Basic and Clinical Pharmacology — I 1th edition by Betram G Katzung  </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Pharmacology 6th edition by Range &amp; Dale 5. Journals:</a:t>
            </a:r>
          </a:p>
          <a:p>
            <a:pPr>
              <a:buNone/>
            </a:pPr>
            <a:r>
              <a:rPr lang="en-US" dirty="0" smtClean="0">
                <a:latin typeface="Calibri" pitchFamily="34" charset="0"/>
                <a:cs typeface="Calibri" pitchFamily="34" charset="0"/>
              </a:rPr>
              <a:t>    </a:t>
            </a:r>
            <a:endParaRPr lang="en-US" dirty="0">
              <a:latin typeface="Calibri" pitchFamily="34" charset="0"/>
              <a:cs typeface="Calibri"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Package Insert</a:t>
            </a:r>
            <a:endParaRPr lang="en-US" dirty="0"/>
          </a:p>
        </p:txBody>
      </p:sp>
      <p:sp>
        <p:nvSpPr>
          <p:cNvPr id="3" name="Text Placeholder 2"/>
          <p:cNvSpPr>
            <a:spLocks noGrp="1"/>
          </p:cNvSpPr>
          <p:nvPr>
            <p:ph type="body" idx="1"/>
          </p:nvPr>
        </p:nvSpPr>
        <p:spPr/>
        <p:txBody>
          <a:bodyPr/>
          <a:lstStyle/>
          <a:p>
            <a:pPr>
              <a:buNone/>
            </a:pPr>
            <a:r>
              <a:rPr lang="en-US" dirty="0" smtClean="0"/>
              <a:t>• </a:t>
            </a:r>
            <a:r>
              <a:rPr lang="en-US" dirty="0" smtClean="0">
                <a:latin typeface="Calibri" pitchFamily="34" charset="0"/>
                <a:cs typeface="Calibri" pitchFamily="34" charset="0"/>
              </a:rPr>
              <a:t>Label should comply with the requirements established under "Good Manufacturing Practice" and also with the official National Labeling instructions</a:t>
            </a:r>
            <a:endParaRPr lang="en-US" dirty="0">
              <a:latin typeface="Calibri" pitchFamily="34" charset="0"/>
              <a:cs typeface="Calibri" pitchFamily="34" charset="0"/>
            </a:endParaRPr>
          </a:p>
        </p:txBody>
      </p:sp>
      <p:pic>
        <p:nvPicPr>
          <p:cNvPr id="4" name="Picture 3" descr="veregen-02.jpg"/>
          <p:cNvPicPr>
            <a:picLocks noChangeAspect="1"/>
          </p:cNvPicPr>
          <p:nvPr/>
        </p:nvPicPr>
        <p:blipFill>
          <a:blip r:embed="rId2"/>
          <a:stretch>
            <a:fillRect/>
          </a:stretch>
        </p:blipFill>
        <p:spPr>
          <a:xfrm>
            <a:off x="1295400" y="3733800"/>
            <a:ext cx="6667500" cy="271506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2940" y="1773477"/>
            <a:ext cx="8595488" cy="2868168"/>
          </a:xfrm>
        </p:spPr>
        <p:txBody>
          <a:bodyPr>
            <a:normAutofit/>
          </a:bodyPr>
          <a:lstStyle/>
          <a:p>
            <a:r>
              <a:rPr lang="en-US" sz="7200" b="1" dirty="0" smtClean="0"/>
              <a:t>PHARMACOGENETICS</a:t>
            </a:r>
            <a:endParaRPr lang="en-US" sz="72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Drug..?</a:t>
            </a:r>
            <a:endParaRPr lang="en-US" dirty="0"/>
          </a:p>
        </p:txBody>
      </p:sp>
      <p:sp>
        <p:nvSpPr>
          <p:cNvPr id="3" name="Content Placeholder 2"/>
          <p:cNvSpPr>
            <a:spLocks noGrp="1"/>
          </p:cNvSpPr>
          <p:nvPr>
            <p:ph idx="1"/>
          </p:nvPr>
        </p:nvSpPr>
        <p:spPr/>
        <p:txBody>
          <a:bodyPr/>
          <a:lstStyle/>
          <a:p>
            <a:pPr>
              <a:buNone/>
            </a:pPr>
            <a:r>
              <a:rPr lang="en-US" b="1" i="1" dirty="0" smtClean="0"/>
              <a:t>According to WHO </a:t>
            </a:r>
          </a:p>
          <a:p>
            <a:r>
              <a:rPr lang="en-US" b="1" i="1" dirty="0" smtClean="0"/>
              <a:t> </a:t>
            </a:r>
            <a:r>
              <a:rPr lang="en-US" dirty="0" smtClean="0"/>
              <a:t>It is any substance or product that is used or intended to be used to modify or explore physiological systems or pathological states for the benefit of the recipient.</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normAutofit fontScale="90000"/>
          </a:bodyPr>
          <a:lstStyle/>
          <a:p>
            <a:r>
              <a:rPr lang="en-US" dirty="0" smtClean="0"/>
              <a:t>Pharmacogenetics vs. pharmacogenomics</a:t>
            </a:r>
            <a:endParaRPr lang="en-US" dirty="0"/>
          </a:p>
        </p:txBody>
      </p:sp>
      <p:sp>
        <p:nvSpPr>
          <p:cNvPr id="3" name="Content Placeholder 2"/>
          <p:cNvSpPr>
            <a:spLocks noGrp="1"/>
          </p:cNvSpPr>
          <p:nvPr>
            <p:ph idx="1"/>
          </p:nvPr>
        </p:nvSpPr>
        <p:spPr/>
        <p:txBody>
          <a:bodyPr/>
          <a:lstStyle/>
          <a:p>
            <a:r>
              <a:rPr lang="en-US" b="1" i="1" dirty="0" smtClean="0"/>
              <a:t>Pharmacogenetics</a:t>
            </a:r>
            <a:r>
              <a:rPr lang="en-US" dirty="0" smtClean="0"/>
              <a:t>: </a:t>
            </a:r>
          </a:p>
          <a:p>
            <a:pPr>
              <a:buNone/>
            </a:pPr>
            <a:r>
              <a:rPr lang="en-US" dirty="0" smtClean="0"/>
              <a:t>   Study of variability in drug response determined by single genes.</a:t>
            </a:r>
          </a:p>
          <a:p>
            <a:pPr>
              <a:buNone/>
            </a:pPr>
            <a:endParaRPr lang="en-US" dirty="0" smtClean="0"/>
          </a:p>
          <a:p>
            <a:r>
              <a:rPr lang="en-US" b="1" i="1" dirty="0" smtClean="0"/>
              <a:t>Pharmacogenomics</a:t>
            </a:r>
            <a:r>
              <a:rPr lang="en-US" dirty="0" smtClean="0"/>
              <a:t>: </a:t>
            </a:r>
          </a:p>
          <a:p>
            <a:pPr>
              <a:buNone/>
            </a:pPr>
            <a:r>
              <a:rPr lang="en-US" dirty="0" smtClean="0"/>
              <a:t>   Study of variability in drug response determined by multiple genes within the genome.</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t>
            </a:r>
            <a:r>
              <a:rPr lang="en-US" dirty="0" err="1"/>
              <a:t>g</a:t>
            </a:r>
            <a:r>
              <a:rPr lang="en-US" dirty="0" err="1" smtClean="0"/>
              <a:t>.variation</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Two types of variation are common in the genome: </a:t>
            </a:r>
          </a:p>
          <a:p>
            <a:r>
              <a:rPr lang="en-US" dirty="0" smtClean="0"/>
              <a:t>1. Changes in single letters called ‘Single nucleotide polymorphisms‘ ( SNPs)</a:t>
            </a:r>
          </a:p>
          <a:p>
            <a:pPr>
              <a:buNone/>
            </a:pPr>
            <a:r>
              <a:rPr lang="en-US" dirty="0" smtClean="0"/>
              <a:t> </a:t>
            </a:r>
          </a:p>
          <a:p>
            <a:r>
              <a:rPr lang="en-US" dirty="0" smtClean="0"/>
              <a:t>2. Changes in DNA, can be a missing whole block of DNA (a deletion), or might have one, two, three or more copies. This is known as Copy number variation.</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t>
            </a:r>
            <a:r>
              <a:rPr lang="en-US" dirty="0" smtClean="0"/>
              <a:t>echniques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Research in the area of pharmacogenomics is now gaining importance due to the invention of different techniques that can be used to identify genetic variation. </a:t>
            </a:r>
          </a:p>
          <a:p>
            <a:endParaRPr lang="en-US" dirty="0" smtClean="0"/>
          </a:p>
          <a:p>
            <a:r>
              <a:rPr lang="en-US" b="1" i="1" dirty="0" smtClean="0"/>
              <a:t>Recombinant DNA Techniques</a:t>
            </a:r>
          </a:p>
          <a:p>
            <a:pPr>
              <a:buNone/>
            </a:pPr>
            <a:r>
              <a:rPr lang="en-US" b="1" i="1" dirty="0" smtClean="0"/>
              <a:t>  </a:t>
            </a:r>
            <a:r>
              <a:rPr lang="en-US" dirty="0" smtClean="0"/>
              <a:t> Joining together of DNA molecules from two different species that are inserted into a host organism to produce new genetic combinations that are of value to science, medicine, agriculture, and industry.</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239000" cy="5998536"/>
          </a:xfrm>
        </p:spPr>
        <p:txBody>
          <a:bodyPr>
            <a:normAutofit fontScale="92500" lnSpcReduction="20000"/>
          </a:bodyPr>
          <a:lstStyle/>
          <a:p>
            <a:r>
              <a:rPr lang="en-US" b="1" i="1" dirty="0" smtClean="0"/>
              <a:t>DNA Amplification Technique </a:t>
            </a:r>
          </a:p>
          <a:p>
            <a:pPr>
              <a:buNone/>
            </a:pPr>
            <a:r>
              <a:rPr lang="en-US" b="1" i="1" dirty="0" smtClean="0"/>
              <a:t>  </a:t>
            </a:r>
          </a:p>
          <a:p>
            <a:pPr>
              <a:buNone/>
            </a:pPr>
            <a:r>
              <a:rPr lang="en-US" b="1" i="1" dirty="0" smtClean="0"/>
              <a:t> </a:t>
            </a:r>
            <a:r>
              <a:rPr lang="en-US" dirty="0" smtClean="0"/>
              <a:t>i.e. PCR The polymerase chain reaction (PCR) is a technique used in molecular biology to amplify a single copy or a few copies of a piece of DNA across several orders of magnitude, generating thousands to millions of copies of a particular DNA sequence</a:t>
            </a:r>
          </a:p>
          <a:p>
            <a:r>
              <a:rPr lang="en-US" b="1" i="1" dirty="0" smtClean="0"/>
              <a:t>DNA Chip Technology</a:t>
            </a:r>
          </a:p>
          <a:p>
            <a:pPr>
              <a:buNone/>
            </a:pPr>
            <a:r>
              <a:rPr lang="en-US" dirty="0" smtClean="0"/>
              <a:t>   Also called DNA microarray technology, is a revolutionary new tool designed to identify mutations in genes or survey expression of tens of thousands of genes in one experiment</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Tailored drug therapy</a:t>
            </a:r>
            <a:endParaRPr lang="en-US" dirty="0"/>
          </a:p>
        </p:txBody>
      </p:sp>
      <p:sp>
        <p:nvSpPr>
          <p:cNvPr id="3" name="Content Placeholder 2"/>
          <p:cNvSpPr>
            <a:spLocks noGrp="1"/>
          </p:cNvSpPr>
          <p:nvPr>
            <p:ph idx="1"/>
          </p:nvPr>
        </p:nvSpPr>
        <p:spPr/>
        <p:txBody>
          <a:bodyPr/>
          <a:lstStyle/>
          <a:p>
            <a:r>
              <a:rPr lang="en-US" dirty="0" smtClean="0"/>
              <a:t>Tailored Drug therapy limits down the complications of altered drug response. Alterations in drug response can be dangerous.</a:t>
            </a:r>
          </a:p>
          <a:p>
            <a:r>
              <a:rPr lang="en-US" dirty="0" smtClean="0"/>
              <a:t>Unusual drug responses include accumulation of the drug in the body leading to adverse effects, that can sometimes prove fatal</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752600"/>
          </a:xfrm>
        </p:spPr>
        <p:txBody>
          <a:bodyPr>
            <a:normAutofit fontScale="90000"/>
          </a:bodyPr>
          <a:lstStyle/>
          <a:p>
            <a:r>
              <a:rPr lang="en-US" dirty="0" smtClean="0"/>
              <a:t>What genetic variation contribute to alter drug response…</a:t>
            </a:r>
            <a:endParaRPr lang="en-US" dirty="0"/>
          </a:p>
        </p:txBody>
      </p:sp>
      <p:sp>
        <p:nvSpPr>
          <p:cNvPr id="3" name="Content Placeholder 2"/>
          <p:cNvSpPr>
            <a:spLocks noGrp="1"/>
          </p:cNvSpPr>
          <p:nvPr>
            <p:ph idx="1"/>
          </p:nvPr>
        </p:nvSpPr>
        <p:spPr>
          <a:xfrm>
            <a:off x="457200" y="2057400"/>
            <a:ext cx="7239000" cy="4398336"/>
          </a:xfrm>
        </p:spPr>
        <p:txBody>
          <a:bodyPr/>
          <a:lstStyle/>
          <a:p>
            <a:pPr>
              <a:buNone/>
            </a:pPr>
            <a:endParaRPr lang="en-US" dirty="0" smtClean="0"/>
          </a:p>
          <a:p>
            <a:r>
              <a:rPr lang="en-US" dirty="0" smtClean="0"/>
              <a:t>Receptors </a:t>
            </a:r>
          </a:p>
          <a:p>
            <a:r>
              <a:rPr lang="en-US" dirty="0" smtClean="0"/>
              <a:t>Enzymes </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594360"/>
          </a:xfrm>
        </p:spPr>
        <p:txBody>
          <a:bodyPr>
            <a:normAutofit fontScale="90000"/>
          </a:bodyPr>
          <a:lstStyle/>
          <a:p>
            <a:r>
              <a:rPr lang="en-US" dirty="0"/>
              <a:t>R</a:t>
            </a:r>
            <a:r>
              <a:rPr lang="en-US" dirty="0" smtClean="0"/>
              <a:t>eceptors</a:t>
            </a:r>
            <a:endParaRPr lang="en-US" dirty="0"/>
          </a:p>
        </p:txBody>
      </p:sp>
      <p:sp>
        <p:nvSpPr>
          <p:cNvPr id="3" name="Content Placeholder 2"/>
          <p:cNvSpPr>
            <a:spLocks noGrp="1"/>
          </p:cNvSpPr>
          <p:nvPr>
            <p:ph idx="1"/>
          </p:nvPr>
        </p:nvSpPr>
        <p:spPr>
          <a:xfrm>
            <a:off x="152400" y="990600"/>
            <a:ext cx="7543800" cy="5465136"/>
          </a:xfrm>
        </p:spPr>
        <p:txBody>
          <a:bodyPr/>
          <a:lstStyle/>
          <a:p>
            <a:pPr marL="0" indent="0">
              <a:buNone/>
            </a:pPr>
            <a:r>
              <a:rPr lang="en-US" dirty="0" smtClean="0"/>
              <a:t> Cell surface proteins where the drug will bind. </a:t>
            </a:r>
          </a:p>
          <a:p>
            <a:r>
              <a:rPr lang="en-US" dirty="0" smtClean="0"/>
              <a:t>  Absence of receptors on the effector organ will result in no therapeutic effect but adverse effects due to the accumulation of drug.</a:t>
            </a:r>
            <a:endParaRPr lang="en-US" dirty="0"/>
          </a:p>
        </p:txBody>
      </p:sp>
      <p:pic>
        <p:nvPicPr>
          <p:cNvPr id="4" name="Picture 3" descr="drug_receptor.png"/>
          <p:cNvPicPr>
            <a:picLocks noChangeAspect="1"/>
          </p:cNvPicPr>
          <p:nvPr/>
        </p:nvPicPr>
        <p:blipFill>
          <a:blip r:embed="rId2"/>
          <a:stretch>
            <a:fillRect/>
          </a:stretch>
        </p:blipFill>
        <p:spPr>
          <a:xfrm>
            <a:off x="475989" y="4158641"/>
            <a:ext cx="8153400" cy="216074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t>
            </a:r>
            <a:r>
              <a:rPr lang="en-US" dirty="0" smtClean="0"/>
              <a:t>nzymes</a:t>
            </a:r>
            <a:endParaRPr lang="en-US" dirty="0"/>
          </a:p>
        </p:txBody>
      </p:sp>
      <p:sp>
        <p:nvSpPr>
          <p:cNvPr id="3" name="Content Placeholder 2"/>
          <p:cNvSpPr>
            <a:spLocks noGrp="1"/>
          </p:cNvSpPr>
          <p:nvPr>
            <p:ph idx="1"/>
          </p:nvPr>
        </p:nvSpPr>
        <p:spPr/>
        <p:txBody>
          <a:bodyPr/>
          <a:lstStyle/>
          <a:p>
            <a:r>
              <a:rPr lang="en-US" dirty="0" smtClean="0"/>
              <a:t>Are globular proteins that are responsible for metabolizing drugs. </a:t>
            </a:r>
          </a:p>
          <a:p>
            <a:r>
              <a:rPr lang="en-US" dirty="0" smtClean="0"/>
              <a:t> Deficiency or other defects in enzymes will result in no drug breakdown and thus accumulation of drug in the body, showing drug’s adverse effects. </a:t>
            </a:r>
          </a:p>
          <a:p>
            <a:endParaRPr lang="en-US" dirty="0" smtClean="0"/>
          </a:p>
          <a:p>
            <a:r>
              <a:rPr lang="en-US" dirty="0" smtClean="0"/>
              <a:t> Example: </a:t>
            </a:r>
            <a:r>
              <a:rPr lang="en-US" dirty="0" err="1" smtClean="0"/>
              <a:t>Pseudocholinesterases</a:t>
            </a:r>
            <a:r>
              <a:rPr lang="en-US" dirty="0" smtClean="0"/>
              <a:t> deficiency</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sp>
        <p:nvSpPr>
          <p:cNvPr id="3" name="Content Placeholder 2"/>
          <p:cNvSpPr>
            <a:spLocks noGrp="1"/>
          </p:cNvSpPr>
          <p:nvPr>
            <p:ph idx="1"/>
          </p:nvPr>
        </p:nvSpPr>
        <p:spPr/>
        <p:txBody>
          <a:bodyPr>
            <a:normAutofit lnSpcReduction="10000"/>
          </a:bodyPr>
          <a:lstStyle/>
          <a:p>
            <a:r>
              <a:rPr lang="en-US" b="1" i="1" dirty="0" smtClean="0"/>
              <a:t>Less active or inactive Cytochrome P450</a:t>
            </a:r>
            <a:r>
              <a:rPr lang="en-US" dirty="0" smtClean="0"/>
              <a:t>: </a:t>
            </a:r>
          </a:p>
          <a:p>
            <a:pPr>
              <a:buNone/>
            </a:pPr>
            <a:r>
              <a:rPr lang="en-US" dirty="0" smtClean="0"/>
              <a:t>   The system is unable to breakdown and efficiently eliminate the drug from the body which leads to drug over-dosage and thus adverse effects in patients.</a:t>
            </a:r>
          </a:p>
          <a:p>
            <a:pPr>
              <a:buNone/>
            </a:pPr>
            <a:r>
              <a:rPr lang="en-US" dirty="0" smtClean="0"/>
              <a:t> </a:t>
            </a:r>
          </a:p>
          <a:p>
            <a:pPr>
              <a:buNone/>
            </a:pPr>
            <a:r>
              <a:rPr lang="en-US" dirty="0" smtClean="0"/>
              <a:t> E.g.: Slow Hydroxylation of Warfarin cause accumulation of drug and resulting in Warfarin side effects</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239000" cy="5998536"/>
          </a:xfrm>
        </p:spPr>
        <p:txBody>
          <a:bodyPr/>
          <a:lstStyle/>
          <a:p>
            <a:r>
              <a:rPr lang="en-US" b="1" i="1" dirty="0" smtClean="0"/>
              <a:t>Vitamin D Resistance: </a:t>
            </a:r>
          </a:p>
          <a:p>
            <a:pPr>
              <a:buNone/>
            </a:pPr>
            <a:r>
              <a:rPr lang="en-US" b="1" i="1" dirty="0" smtClean="0"/>
              <a:t>  </a:t>
            </a:r>
            <a:r>
              <a:rPr lang="en-US" dirty="0" smtClean="0"/>
              <a:t> </a:t>
            </a:r>
          </a:p>
          <a:p>
            <a:pPr>
              <a:buNone/>
            </a:pPr>
            <a:r>
              <a:rPr lang="en-US" dirty="0" smtClean="0"/>
              <a:t>X-linked genetic variation o Patient fails to metabolize Vitamin D to it’s active form and develop Vitamin D resistant rickets</a:t>
            </a:r>
            <a:endParaRPr lang="en-US" dirty="0"/>
          </a:p>
        </p:txBody>
      </p:sp>
      <p:pic>
        <p:nvPicPr>
          <p:cNvPr id="4" name="Picture 3" descr="rickets.jpg"/>
          <p:cNvPicPr>
            <a:picLocks noChangeAspect="1"/>
          </p:cNvPicPr>
          <p:nvPr/>
        </p:nvPicPr>
        <p:blipFill>
          <a:blip r:embed="rId2"/>
          <a:stretch>
            <a:fillRect/>
          </a:stretch>
        </p:blipFill>
        <p:spPr>
          <a:xfrm>
            <a:off x="457200" y="3482236"/>
            <a:ext cx="6858000" cy="294713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228600" y="1600200"/>
            <a:ext cx="8537448" cy="5029200"/>
          </a:xfrm>
        </p:spPr>
        <p:txBody>
          <a:bodyPr>
            <a:normAutofit fontScale="92500" lnSpcReduction="20000"/>
          </a:bodyPr>
          <a:lstStyle/>
          <a:p>
            <a:pPr>
              <a:buNone/>
            </a:pPr>
            <a:r>
              <a:rPr lang="en-US" dirty="0" smtClean="0"/>
              <a:t> Creation of a new drug involves :-</a:t>
            </a:r>
          </a:p>
          <a:p>
            <a:pPr>
              <a:buNone/>
            </a:pPr>
            <a:r>
              <a:rPr lang="en-US" dirty="0" smtClean="0"/>
              <a:t> </a:t>
            </a:r>
            <a:r>
              <a:rPr lang="en-US" b="1" i="1" dirty="0" smtClean="0"/>
              <a:t>1. Drug discovery (Research) </a:t>
            </a:r>
            <a:r>
              <a:rPr lang="en-US" dirty="0" smtClean="0"/>
              <a:t>:-</a:t>
            </a:r>
          </a:p>
          <a:p>
            <a:pPr>
              <a:buNone/>
            </a:pPr>
            <a:r>
              <a:rPr lang="en-US" dirty="0" smtClean="0"/>
              <a:t>   Identification of a potential</a:t>
            </a:r>
          </a:p>
          <a:p>
            <a:pPr>
              <a:buNone/>
            </a:pPr>
            <a:r>
              <a:rPr lang="en-US" dirty="0" smtClean="0"/>
              <a:t>   therapeutic target          Selection of a single molecule for testing in humans. </a:t>
            </a:r>
          </a:p>
          <a:p>
            <a:pPr>
              <a:buNone/>
            </a:pPr>
            <a:r>
              <a:rPr lang="en-US" b="1" i="1" dirty="0" smtClean="0"/>
              <a:t>2. Drug development (Development) :- </a:t>
            </a:r>
          </a:p>
          <a:p>
            <a:pPr>
              <a:buNone/>
            </a:pPr>
            <a:r>
              <a:rPr lang="en-US" dirty="0" smtClean="0"/>
              <a:t>  Preclinical studies that support initial clinical trials through approval of the drug by regulatory authorities. </a:t>
            </a:r>
          </a:p>
          <a:p>
            <a:pPr>
              <a:buNone/>
            </a:pPr>
            <a:r>
              <a:rPr lang="en-US" b="1" i="1" dirty="0" smtClean="0"/>
              <a:t>3. Commercialization (Marketing) </a:t>
            </a:r>
            <a:r>
              <a:rPr lang="en-US" dirty="0" smtClean="0"/>
              <a:t>:- </a:t>
            </a:r>
          </a:p>
          <a:p>
            <a:pPr>
              <a:buNone/>
            </a:pPr>
            <a:r>
              <a:rPr lang="en-US" dirty="0" smtClean="0"/>
              <a:t>  Product          Therapeutic application        Sales</a:t>
            </a:r>
            <a:endParaRPr lang="en-US" dirty="0"/>
          </a:p>
        </p:txBody>
      </p:sp>
      <p:sp>
        <p:nvSpPr>
          <p:cNvPr id="4" name="Right Arrow 3"/>
          <p:cNvSpPr/>
          <p:nvPr/>
        </p:nvSpPr>
        <p:spPr>
          <a:xfrm>
            <a:off x="3413342" y="3162926"/>
            <a:ext cx="685800" cy="45719"/>
          </a:xfrm>
          <a:prstGeom prst="rightArrow">
            <a:avLst/>
          </a:prstGeom>
          <a:solidFill>
            <a:schemeClr val="tx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5" name="Right Arrow 4"/>
          <p:cNvSpPr/>
          <p:nvPr/>
        </p:nvSpPr>
        <p:spPr>
          <a:xfrm>
            <a:off x="1851765" y="6123349"/>
            <a:ext cx="609600" cy="45719"/>
          </a:xfrm>
          <a:prstGeom prst="rightArrow">
            <a:avLst/>
          </a:prstGeom>
          <a:solidFill>
            <a:schemeClr val="tx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6190989" y="6095479"/>
            <a:ext cx="609600" cy="45719"/>
          </a:xfrm>
          <a:prstGeom prst="rightArrow">
            <a:avLst/>
          </a:prstGeom>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b="1" u="sng" dirty="0" smtClean="0"/>
              <a:t>PHARMACOVIGILLENCE</a:t>
            </a:r>
            <a:endParaRPr lang="en-US" sz="6000" b="1" u="sng"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dirty="0" smtClean="0"/>
              <a:t>Before drugs become available to the patients, they are subjected to rigorous clinical studies. </a:t>
            </a:r>
          </a:p>
          <a:p>
            <a:r>
              <a:rPr lang="en-US" dirty="0" smtClean="0"/>
              <a:t>However, some adverse drug reactions (ADRs) are often detected ONLY after marketing</a:t>
            </a:r>
          </a:p>
          <a:p>
            <a:r>
              <a:rPr lang="en-US" dirty="0" smtClean="0"/>
              <a:t> The study of ADRs is the concern of the field known as pharmacovigillance</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a:t>
            </a:r>
            <a:endParaRPr lang="en-US" dirty="0"/>
          </a:p>
        </p:txBody>
      </p:sp>
      <p:sp>
        <p:nvSpPr>
          <p:cNvPr id="3" name="Content Placeholder 2"/>
          <p:cNvSpPr>
            <a:spLocks noGrp="1"/>
          </p:cNvSpPr>
          <p:nvPr>
            <p:ph idx="1"/>
          </p:nvPr>
        </p:nvSpPr>
        <p:spPr/>
        <p:txBody>
          <a:bodyPr/>
          <a:lstStyle/>
          <a:p>
            <a:r>
              <a:rPr lang="en-US" dirty="0" smtClean="0"/>
              <a:t>Pharmaco (Greek): drug </a:t>
            </a:r>
          </a:p>
          <a:p>
            <a:r>
              <a:rPr lang="en-US" dirty="0" smtClean="0"/>
              <a:t>Vigilance (Latin):–to keep awake or alert</a:t>
            </a:r>
          </a:p>
          <a:p>
            <a:pPr>
              <a:buNone/>
            </a:pPr>
            <a:r>
              <a:rPr lang="en-US" dirty="0" smtClean="0"/>
              <a:t>                                 –to keep watch </a:t>
            </a:r>
          </a:p>
          <a:p>
            <a:pPr>
              <a:buNone/>
            </a:pPr>
            <a:r>
              <a:rPr lang="en-US" dirty="0" smtClean="0"/>
              <a:t>                                 –the process of paying close attention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fographics.png"/>
          <p:cNvPicPr>
            <a:picLocks noGrp="1" noChangeAspect="1"/>
          </p:cNvPicPr>
          <p:nvPr>
            <p:ph idx="1"/>
          </p:nvPr>
        </p:nvPicPr>
        <p:blipFill>
          <a:blip r:embed="rId2"/>
          <a:stretch>
            <a:fillRect/>
          </a:stretch>
        </p:blipFill>
        <p:spPr>
          <a:xfrm>
            <a:off x="0" y="457200"/>
            <a:ext cx="9143999" cy="6400799"/>
          </a:xfr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DRUG REACTION</a:t>
            </a:r>
            <a:endParaRPr lang="en-US" dirty="0"/>
          </a:p>
        </p:txBody>
      </p:sp>
      <p:sp>
        <p:nvSpPr>
          <p:cNvPr id="3" name="Content Placeholder 2"/>
          <p:cNvSpPr>
            <a:spLocks noGrp="1"/>
          </p:cNvSpPr>
          <p:nvPr>
            <p:ph idx="1"/>
          </p:nvPr>
        </p:nvSpPr>
        <p:spPr/>
        <p:txBody>
          <a:bodyPr/>
          <a:lstStyle/>
          <a:p>
            <a:r>
              <a:rPr lang="en-US" dirty="0" smtClean="0"/>
              <a:t>Type A (Augmented) </a:t>
            </a:r>
          </a:p>
          <a:p>
            <a:r>
              <a:rPr lang="en-US" dirty="0" smtClean="0"/>
              <a:t>Type B (Bizarre) </a:t>
            </a:r>
          </a:p>
          <a:p>
            <a:r>
              <a:rPr lang="en-US" dirty="0" smtClean="0"/>
              <a:t>Type C (Chronic) </a:t>
            </a:r>
          </a:p>
          <a:p>
            <a:r>
              <a:rPr lang="en-US" dirty="0" smtClean="0"/>
              <a:t>Type D (Delayed)</a:t>
            </a:r>
          </a:p>
          <a:p>
            <a:r>
              <a:rPr lang="en-US" dirty="0" smtClean="0"/>
              <a:t> Type E (End of use)</a:t>
            </a:r>
          </a:p>
          <a:p>
            <a:r>
              <a:rPr lang="en-US" dirty="0" smtClean="0"/>
              <a:t> Type F (Failure)</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85800"/>
            <a:ext cx="8839200" cy="6172200"/>
          </a:xfrm>
        </p:spPr>
        <p:txBody>
          <a:bodyPr>
            <a:normAutofit lnSpcReduction="10000"/>
          </a:bodyPr>
          <a:lstStyle/>
          <a:p>
            <a:pPr>
              <a:buNone/>
            </a:pPr>
            <a:r>
              <a:rPr lang="en-US" b="1" i="1" dirty="0" smtClean="0"/>
              <a:t>Type A (Augmented) (dose related) </a:t>
            </a:r>
          </a:p>
          <a:p>
            <a:pPr>
              <a:buFont typeface="Wingdings" pitchFamily="2" charset="2"/>
              <a:buChar char="Ø"/>
            </a:pPr>
            <a:r>
              <a:rPr lang="en-US" dirty="0" smtClean="0"/>
              <a:t>Related to exaggerated pharmacological effects of drug</a:t>
            </a:r>
          </a:p>
          <a:p>
            <a:pPr>
              <a:buNone/>
            </a:pPr>
            <a:endParaRPr lang="en-US" dirty="0" smtClean="0"/>
          </a:p>
          <a:p>
            <a:pPr>
              <a:buNone/>
            </a:pPr>
            <a:r>
              <a:rPr lang="en-US" b="1" i="1" dirty="0" smtClean="0"/>
              <a:t>Type B (Bizarre</a:t>
            </a:r>
            <a:r>
              <a:rPr lang="en-US" dirty="0" smtClean="0"/>
              <a:t>) </a:t>
            </a:r>
          </a:p>
          <a:p>
            <a:pPr>
              <a:buFont typeface="Wingdings" pitchFamily="2" charset="2"/>
              <a:buChar char="Ø"/>
            </a:pPr>
            <a:r>
              <a:rPr lang="en-US" dirty="0" smtClean="0"/>
              <a:t>Unexpected, unpredictable, related to patient factors like genetic predisposition </a:t>
            </a:r>
          </a:p>
          <a:p>
            <a:pPr>
              <a:buNone/>
            </a:pPr>
            <a:endParaRPr lang="en-US" dirty="0" smtClean="0"/>
          </a:p>
          <a:p>
            <a:pPr>
              <a:buNone/>
            </a:pPr>
            <a:r>
              <a:rPr lang="en-US" b="1" i="1" dirty="0" smtClean="0"/>
              <a:t>Type C (Chronic) </a:t>
            </a:r>
          </a:p>
          <a:p>
            <a:pPr>
              <a:buFont typeface="Wingdings" pitchFamily="2" charset="2"/>
              <a:buChar char="Ø"/>
            </a:pPr>
            <a:r>
              <a:rPr lang="en-US" dirty="0" smtClean="0"/>
              <a:t> Uncommon, irreversible, unexpected, unpredictable </a:t>
            </a:r>
          </a:p>
          <a:p>
            <a:pPr>
              <a:buFont typeface="Wingdings" pitchFamily="2" charset="2"/>
              <a:buChar char="Ø"/>
            </a:pPr>
            <a:r>
              <a:rPr lang="en-US" dirty="0" smtClean="0"/>
              <a:t> Due to long term use of drugs</a:t>
            </a:r>
          </a:p>
          <a:p>
            <a:pPr>
              <a:buNone/>
            </a:pPr>
            <a:endParaRPr lang="en-US" dirty="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normAutofit lnSpcReduction="10000"/>
          </a:bodyPr>
          <a:lstStyle/>
          <a:p>
            <a:pPr>
              <a:buNone/>
            </a:pPr>
            <a:r>
              <a:rPr lang="en-US" b="1" i="1" dirty="0" smtClean="0"/>
              <a:t>Type D ( Delayed) </a:t>
            </a:r>
          </a:p>
          <a:p>
            <a:pPr>
              <a:buFont typeface="Wingdings" pitchFamily="2" charset="2"/>
              <a:buChar char="Ø"/>
            </a:pPr>
            <a:r>
              <a:rPr lang="en-US" dirty="0" smtClean="0"/>
              <a:t>Time related </a:t>
            </a:r>
          </a:p>
          <a:p>
            <a:pPr>
              <a:buFont typeface="Wingdings" pitchFamily="2" charset="2"/>
              <a:buChar char="Ø"/>
            </a:pPr>
            <a:endParaRPr lang="en-US" dirty="0" smtClean="0"/>
          </a:p>
          <a:p>
            <a:pPr>
              <a:buNone/>
            </a:pPr>
            <a:r>
              <a:rPr lang="en-US" b="1" i="1" dirty="0" smtClean="0"/>
              <a:t>Type E (End of use/ withdrawal</a:t>
            </a:r>
            <a:r>
              <a:rPr lang="en-US" dirty="0" smtClean="0"/>
              <a:t>) </a:t>
            </a:r>
          </a:p>
          <a:p>
            <a:pPr>
              <a:buFont typeface="Wingdings" pitchFamily="2" charset="2"/>
              <a:buChar char="Ø"/>
            </a:pPr>
            <a:r>
              <a:rPr lang="en-US" dirty="0" smtClean="0"/>
              <a:t> Occurs due to sudden discontinuation of the drug after long term therapy</a:t>
            </a:r>
          </a:p>
          <a:p>
            <a:pPr>
              <a:buNone/>
            </a:pPr>
            <a:endParaRPr lang="en-US" dirty="0" smtClean="0"/>
          </a:p>
          <a:p>
            <a:pPr>
              <a:buNone/>
            </a:pPr>
            <a:r>
              <a:rPr lang="en-US" b="1" i="1" dirty="0" smtClean="0"/>
              <a:t>Type F (Failure of therapy</a:t>
            </a:r>
            <a:r>
              <a:rPr lang="en-US" dirty="0" smtClean="0"/>
              <a:t>) </a:t>
            </a:r>
          </a:p>
          <a:p>
            <a:pPr>
              <a:buFont typeface="Wingdings" pitchFamily="2" charset="2"/>
              <a:buChar char="Ø"/>
            </a:pPr>
            <a:r>
              <a:rPr lang="en-US" dirty="0" smtClean="0"/>
              <a:t> Common, Dose related </a:t>
            </a:r>
          </a:p>
          <a:p>
            <a:pPr>
              <a:buFont typeface="Wingdings" pitchFamily="2" charset="2"/>
              <a:buChar char="Ø"/>
            </a:pPr>
            <a:r>
              <a:rPr lang="en-US" dirty="0" smtClean="0"/>
              <a:t> Often caused by drug interactions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DATA</a:t>
            </a:r>
            <a:endParaRPr lang="en-US" dirty="0"/>
          </a:p>
        </p:txBody>
      </p:sp>
      <p:sp>
        <p:nvSpPr>
          <p:cNvPr id="3" name="Content Placeholder 2"/>
          <p:cNvSpPr>
            <a:spLocks noGrp="1"/>
          </p:cNvSpPr>
          <p:nvPr>
            <p:ph idx="1"/>
          </p:nvPr>
        </p:nvSpPr>
        <p:spPr/>
        <p:txBody>
          <a:bodyPr/>
          <a:lstStyle/>
          <a:p>
            <a:r>
              <a:rPr lang="en-US" dirty="0" smtClean="0"/>
              <a:t>Passive data collection </a:t>
            </a:r>
          </a:p>
          <a:p>
            <a:r>
              <a:rPr lang="en-US" dirty="0" smtClean="0"/>
              <a:t>Mandatory data collection </a:t>
            </a:r>
          </a:p>
          <a:p>
            <a:r>
              <a:rPr lang="en-US" dirty="0" smtClean="0"/>
              <a:t>Active data collection </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TRIGGER</a:t>
            </a:r>
            <a:endParaRPr lang="en-US" dirty="0"/>
          </a:p>
        </p:txBody>
      </p:sp>
      <p:sp>
        <p:nvSpPr>
          <p:cNvPr id="3" name="Content Placeholder 2"/>
          <p:cNvSpPr>
            <a:spLocks noGrp="1"/>
          </p:cNvSpPr>
          <p:nvPr>
            <p:ph idx="1"/>
          </p:nvPr>
        </p:nvSpPr>
        <p:spPr>
          <a:xfrm>
            <a:off x="457200" y="1935480"/>
            <a:ext cx="8229600" cy="4617720"/>
          </a:xfrm>
        </p:spPr>
        <p:txBody>
          <a:bodyPr>
            <a:normAutofit fontScale="92500" lnSpcReduction="20000"/>
          </a:bodyPr>
          <a:lstStyle/>
          <a:p>
            <a:pPr>
              <a:buNone/>
            </a:pPr>
            <a:r>
              <a:rPr lang="en-US" b="1" i="1" dirty="0" smtClean="0"/>
              <a:t>Laboratory triggers </a:t>
            </a:r>
          </a:p>
          <a:p>
            <a:pPr>
              <a:buNone/>
            </a:pPr>
            <a:r>
              <a:rPr lang="en-US" dirty="0" smtClean="0"/>
              <a:t> Identifies defined parameter-ADR reported</a:t>
            </a:r>
          </a:p>
          <a:p>
            <a:pPr>
              <a:buNone/>
            </a:pPr>
            <a:r>
              <a:rPr lang="en-US" dirty="0" smtClean="0"/>
              <a:t> Ex: serum glucose(&lt;50), WBCs(&lt;3000)</a:t>
            </a:r>
          </a:p>
          <a:p>
            <a:pPr>
              <a:buNone/>
            </a:pPr>
            <a:r>
              <a:rPr lang="en-US" b="1" i="1" dirty="0" smtClean="0"/>
              <a:t>Medication order triggers </a:t>
            </a:r>
          </a:p>
          <a:p>
            <a:pPr>
              <a:buNone/>
            </a:pPr>
            <a:r>
              <a:rPr lang="en-US" dirty="0" smtClean="0"/>
              <a:t> Prescription orders for antidotes/reversal agents</a:t>
            </a:r>
          </a:p>
          <a:p>
            <a:pPr>
              <a:buNone/>
            </a:pPr>
            <a:r>
              <a:rPr lang="en-US" dirty="0" smtClean="0"/>
              <a:t> Sudden change/stoppage of medication(“discontinue digoxin)</a:t>
            </a:r>
          </a:p>
          <a:p>
            <a:pPr>
              <a:buNone/>
            </a:pPr>
            <a:r>
              <a:rPr lang="en-US" b="1" i="1" dirty="0" smtClean="0"/>
              <a:t>Clinical triggers </a:t>
            </a:r>
          </a:p>
          <a:p>
            <a:r>
              <a:rPr lang="en-US" dirty="0" smtClean="0"/>
              <a:t> Patients condition associated with ADRs </a:t>
            </a:r>
          </a:p>
          <a:p>
            <a:r>
              <a:rPr lang="en-US" dirty="0" smtClean="0"/>
              <a:t> Ex: rash, lethargy</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US" dirty="0" smtClean="0"/>
              <a:t>DATA COLLECTION TOOLS</a:t>
            </a:r>
            <a:endParaRPr lang="en-US" dirty="0"/>
          </a:p>
        </p:txBody>
      </p:sp>
      <p:sp>
        <p:nvSpPr>
          <p:cNvPr id="3" name="Content Placeholder 2"/>
          <p:cNvSpPr>
            <a:spLocks noGrp="1"/>
          </p:cNvSpPr>
          <p:nvPr>
            <p:ph idx="1"/>
          </p:nvPr>
        </p:nvSpPr>
        <p:spPr>
          <a:xfrm>
            <a:off x="457200" y="1600200"/>
            <a:ext cx="8229600" cy="4800600"/>
          </a:xfrm>
        </p:spPr>
        <p:txBody>
          <a:bodyPr>
            <a:noAutofit/>
          </a:bodyPr>
          <a:lstStyle/>
          <a:p>
            <a:r>
              <a:rPr lang="en-US" sz="2800" dirty="0" smtClean="0"/>
              <a:t>Filling standardized forms </a:t>
            </a:r>
          </a:p>
          <a:p>
            <a:r>
              <a:rPr lang="en-US" sz="2800" dirty="0" smtClean="0"/>
              <a:t>Adapted from standards of practice and procedures </a:t>
            </a:r>
          </a:p>
          <a:p>
            <a:r>
              <a:rPr lang="en-US" sz="2800" dirty="0" smtClean="0"/>
              <a:t>Country have pharmacovigilance program(own standard form) </a:t>
            </a:r>
          </a:p>
          <a:p>
            <a:r>
              <a:rPr lang="en-US" sz="2800" dirty="0" smtClean="0"/>
              <a:t>For ADR data, identifying specifics about patient is important </a:t>
            </a:r>
          </a:p>
          <a:p>
            <a:r>
              <a:rPr lang="en-US" sz="2800" dirty="0" smtClean="0"/>
              <a:t>Concominent therapies and conditions </a:t>
            </a:r>
          </a:p>
          <a:p>
            <a:r>
              <a:rPr lang="en-US" sz="2800" dirty="0" smtClean="0"/>
              <a:t>Patient’s reaction to medicine </a:t>
            </a:r>
          </a:p>
          <a:p>
            <a:r>
              <a:rPr lang="en-US" sz="2800" dirty="0" smtClean="0"/>
              <a:t>Medicine suspected for causing reaction </a:t>
            </a:r>
          </a:p>
          <a:p>
            <a:r>
              <a:rPr lang="en-US" sz="2800" dirty="0" smtClean="0"/>
              <a:t>Manufacturer and batch number, if available</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Drug Discovery</a:t>
            </a:r>
            <a:endParaRPr lang="en-US" dirty="0"/>
          </a:p>
        </p:txBody>
      </p:sp>
      <p:sp>
        <p:nvSpPr>
          <p:cNvPr id="3" name="Content Placeholder 2"/>
          <p:cNvSpPr>
            <a:spLocks noGrp="1"/>
          </p:cNvSpPr>
          <p:nvPr>
            <p:ph idx="1"/>
          </p:nvPr>
        </p:nvSpPr>
        <p:spPr/>
        <p:txBody>
          <a:bodyPr>
            <a:normAutofit lnSpcReduction="10000"/>
          </a:bodyPr>
          <a:lstStyle/>
          <a:p>
            <a:pPr>
              <a:buNone/>
            </a:pPr>
            <a:r>
              <a:rPr lang="en-US" b="1" i="1" dirty="0" smtClean="0"/>
              <a:t>DRUG DISCOVERY </a:t>
            </a:r>
          </a:p>
          <a:p>
            <a:r>
              <a:rPr lang="en-US" dirty="0" smtClean="0"/>
              <a:t> Chemical synthesis:</a:t>
            </a:r>
          </a:p>
          <a:p>
            <a:pPr>
              <a:buNone/>
            </a:pPr>
            <a:r>
              <a:rPr lang="en-US" dirty="0" smtClean="0"/>
              <a:t> 1. Based on SAR</a:t>
            </a:r>
          </a:p>
          <a:p>
            <a:pPr>
              <a:buNone/>
            </a:pPr>
            <a:r>
              <a:rPr lang="en-US" dirty="0" smtClean="0"/>
              <a:t> 2. Based on enantiomers</a:t>
            </a:r>
          </a:p>
          <a:p>
            <a:r>
              <a:rPr lang="en-US" dirty="0" smtClean="0"/>
              <a:t> Rational approach</a:t>
            </a:r>
          </a:p>
          <a:p>
            <a:r>
              <a:rPr lang="en-US" dirty="0" smtClean="0"/>
              <a:t> Molecular modeling</a:t>
            </a:r>
          </a:p>
          <a:p>
            <a:r>
              <a:rPr lang="en-US" dirty="0" smtClean="0"/>
              <a:t> Combinatorial chemistry </a:t>
            </a:r>
          </a:p>
          <a:p>
            <a:r>
              <a:rPr lang="en-US" dirty="0" smtClean="0"/>
              <a:t> Biotechnology</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a:t>
            </a:r>
            <a:endParaRPr lang="en-US" dirty="0"/>
          </a:p>
        </p:txBody>
      </p:sp>
      <p:sp>
        <p:nvSpPr>
          <p:cNvPr id="3" name="Content Placeholder 2"/>
          <p:cNvSpPr>
            <a:spLocks noGrp="1"/>
          </p:cNvSpPr>
          <p:nvPr>
            <p:ph idx="1"/>
          </p:nvPr>
        </p:nvSpPr>
        <p:spPr/>
        <p:txBody>
          <a:bodyPr/>
          <a:lstStyle/>
          <a:p>
            <a:r>
              <a:rPr lang="en-US" dirty="0" smtClean="0"/>
              <a:t>Spontaneous reporting </a:t>
            </a:r>
          </a:p>
          <a:p>
            <a:r>
              <a:rPr lang="en-US" dirty="0" smtClean="0"/>
              <a:t>Expedited reporting </a:t>
            </a:r>
          </a:p>
          <a:p>
            <a:r>
              <a:rPr lang="en-US" dirty="0" smtClean="0"/>
              <a:t>Clinical trial reporting </a:t>
            </a:r>
          </a:p>
          <a:p>
            <a:r>
              <a:rPr lang="en-US" dirty="0" smtClean="0"/>
              <a:t>Aggregate reporting </a:t>
            </a:r>
          </a:p>
          <a:p>
            <a:r>
              <a:rPr lang="en-US" dirty="0" smtClean="0"/>
              <a:t>others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PHARMACOVIGILANCE METHODS</a:t>
            </a:r>
            <a:endParaRPr lang="en-US" dirty="0"/>
          </a:p>
        </p:txBody>
      </p:sp>
      <p:sp>
        <p:nvSpPr>
          <p:cNvPr id="3" name="Content Placeholder 2"/>
          <p:cNvSpPr>
            <a:spLocks noGrp="1"/>
          </p:cNvSpPr>
          <p:nvPr>
            <p:ph idx="1"/>
          </p:nvPr>
        </p:nvSpPr>
        <p:spPr/>
        <p:txBody>
          <a:bodyPr/>
          <a:lstStyle/>
          <a:p>
            <a:r>
              <a:rPr lang="en-US" dirty="0" smtClean="0"/>
              <a:t>Passive Surveillance</a:t>
            </a:r>
          </a:p>
          <a:p>
            <a:r>
              <a:rPr lang="en-US" dirty="0" smtClean="0"/>
              <a:t>Stimulated Reporting </a:t>
            </a:r>
          </a:p>
          <a:p>
            <a:r>
              <a:rPr lang="en-US" dirty="0" smtClean="0"/>
              <a:t> Active Surveillance</a:t>
            </a:r>
          </a:p>
          <a:p>
            <a:r>
              <a:rPr lang="en-US" dirty="0" smtClean="0"/>
              <a:t>Comparative Observational Studies</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PASSIVE SURVEILLANCE</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Spontaneous reporting </a:t>
            </a:r>
          </a:p>
          <a:p>
            <a:r>
              <a:rPr lang="en-US" dirty="0" smtClean="0"/>
              <a:t>    A report of an ADR received directly from healthcare professionals/consumers/patients</a:t>
            </a:r>
          </a:p>
          <a:p>
            <a:pPr>
              <a:buNone/>
            </a:pPr>
            <a:r>
              <a:rPr lang="en-US" dirty="0" smtClean="0"/>
              <a:t>Case series: </a:t>
            </a:r>
          </a:p>
          <a:p>
            <a:r>
              <a:rPr lang="en-US" dirty="0" smtClean="0"/>
              <a:t>      Series of case reports can provide evidence of an association between a drug and an adverse event </a:t>
            </a:r>
          </a:p>
          <a:p>
            <a:r>
              <a:rPr lang="en-US" dirty="0" smtClean="0"/>
              <a:t> more useful for generating hypotheses than for verifying an association between drug exposure and outcome</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STIMULATED REPORTING</a:t>
            </a:r>
            <a:endParaRPr lang="en-US" dirty="0"/>
          </a:p>
        </p:txBody>
      </p:sp>
      <p:sp>
        <p:nvSpPr>
          <p:cNvPr id="3" name="Content Placeholder 2"/>
          <p:cNvSpPr>
            <a:spLocks noGrp="1"/>
          </p:cNvSpPr>
          <p:nvPr>
            <p:ph idx="1"/>
          </p:nvPr>
        </p:nvSpPr>
        <p:spPr/>
        <p:txBody>
          <a:bodyPr/>
          <a:lstStyle/>
          <a:p>
            <a:r>
              <a:rPr lang="en-US" dirty="0" smtClean="0"/>
              <a:t>Reporting by health professionals in specific situations (e.g., in- hospital settings) for new products or for limited time periods.</a:t>
            </a:r>
          </a:p>
          <a:p>
            <a:r>
              <a:rPr lang="en-US" dirty="0" smtClean="0"/>
              <a:t>on-line reporting of adverse events and systematic stimulation of reporting of adverse events based on a predesigned method.</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r>
              <a:rPr lang="en-US" dirty="0" smtClean="0"/>
              <a:t>ACTIVE SURVEILLANCE</a:t>
            </a:r>
            <a:endParaRPr lang="en-US" dirty="0"/>
          </a:p>
        </p:txBody>
      </p:sp>
      <p:graphicFrame>
        <p:nvGraphicFramePr>
          <p:cNvPr id="5" name="Content Placeholder 4"/>
          <p:cNvGraphicFramePr>
            <a:graphicFrameLocks noGrp="1"/>
          </p:cNvGraphicFramePr>
          <p:nvPr>
            <p:ph idx="1"/>
          </p:nvPr>
        </p:nvGraphicFramePr>
        <p:xfrm>
          <a:off x="381000" y="1447800"/>
          <a:ext cx="8382000" cy="4724400"/>
        </p:xfrm>
        <a:graphic>
          <a:graphicData uri="http://schemas.openxmlformats.org/drawingml/2006/table">
            <a:tbl>
              <a:tblPr firstRow="1" bandRow="1">
                <a:tableStyleId>{616DA210-FB5B-4158-B5E0-FEB733F419BA}</a:tableStyleId>
              </a:tblPr>
              <a:tblGrid>
                <a:gridCol w="2871611"/>
                <a:gridCol w="2716389"/>
                <a:gridCol w="2794000"/>
              </a:tblGrid>
              <a:tr h="335280">
                <a:tc>
                  <a:txBody>
                    <a:bodyPr/>
                    <a:lstStyle/>
                    <a:p>
                      <a:r>
                        <a:rPr lang="en-US" sz="2000" b="1" dirty="0" smtClean="0"/>
                        <a:t>Sentinel Sites </a:t>
                      </a:r>
                      <a:endParaRPr lang="en-US" sz="2000" b="1" dirty="0"/>
                    </a:p>
                  </a:txBody>
                  <a:tcPr/>
                </a:tc>
                <a:tc>
                  <a:txBody>
                    <a:bodyPr/>
                    <a:lstStyle/>
                    <a:p>
                      <a:r>
                        <a:rPr lang="en-US" sz="2000" b="1" dirty="0" smtClean="0"/>
                        <a:t>Drug Event Monitoring </a:t>
                      </a:r>
                      <a:endParaRPr lang="en-US" sz="2000" b="1" dirty="0"/>
                    </a:p>
                  </a:txBody>
                  <a:tcPr/>
                </a:tc>
                <a:tc>
                  <a:txBody>
                    <a:bodyPr/>
                    <a:lstStyle/>
                    <a:p>
                      <a:r>
                        <a:rPr lang="en-US" sz="2000" b="1" dirty="0" smtClean="0"/>
                        <a:t>Registries </a:t>
                      </a:r>
                      <a:endParaRPr lang="en-US" sz="2000" b="1" dirty="0"/>
                    </a:p>
                  </a:txBody>
                  <a:tcPr/>
                </a:tc>
              </a:tr>
              <a:tr h="4328160">
                <a:tc>
                  <a:txBody>
                    <a:bodyPr/>
                    <a:lstStyle/>
                    <a:p>
                      <a:r>
                        <a:rPr lang="en-US" sz="1800" dirty="0" smtClean="0">
                          <a:latin typeface="+mn-lt"/>
                        </a:rPr>
                        <a:t>The selected sites can provide information, such as data from specific patient subgroups</a:t>
                      </a:r>
                      <a:endParaRPr lang="en-US" sz="1800" dirty="0">
                        <a:latin typeface="+mn-lt"/>
                      </a:endParaRPr>
                    </a:p>
                  </a:txBody>
                  <a:tcPr/>
                </a:tc>
                <a:tc>
                  <a:txBody>
                    <a:bodyPr/>
                    <a:lstStyle/>
                    <a:p>
                      <a:r>
                        <a:rPr lang="en-US" sz="1800" dirty="0" smtClean="0">
                          <a:latin typeface="+mn-lt"/>
                        </a:rPr>
                        <a:t>Patients –electronic prescription. </a:t>
                      </a:r>
                    </a:p>
                    <a:p>
                      <a:r>
                        <a:rPr lang="en-US" sz="1800" dirty="0" err="1" smtClean="0">
                          <a:latin typeface="+mn-lt"/>
                        </a:rPr>
                        <a:t>Questionairre</a:t>
                      </a:r>
                      <a:r>
                        <a:rPr lang="en-US" sz="1800" dirty="0" smtClean="0">
                          <a:latin typeface="+mn-lt"/>
                        </a:rPr>
                        <a:t> -specified time details about patients </a:t>
                      </a:r>
                      <a:r>
                        <a:rPr lang="en-US" sz="1800" dirty="0" err="1" smtClean="0">
                          <a:latin typeface="+mn-lt"/>
                        </a:rPr>
                        <a:t>demographic,indication</a:t>
                      </a:r>
                      <a:r>
                        <a:rPr lang="en-US" sz="1800" dirty="0" smtClean="0">
                          <a:latin typeface="+mn-lt"/>
                        </a:rPr>
                        <a:t> of treatment, duration of therapies, , dosage, </a:t>
                      </a:r>
                      <a:endParaRPr lang="en-US" sz="1800" dirty="0">
                        <a:latin typeface="+mn-lt"/>
                      </a:endParaRPr>
                    </a:p>
                  </a:txBody>
                  <a:tcPr/>
                </a:tc>
                <a:tc>
                  <a:txBody>
                    <a:bodyPr/>
                    <a:lstStyle/>
                    <a:p>
                      <a:r>
                        <a:rPr lang="en-US" sz="1800" dirty="0" smtClean="0">
                          <a:latin typeface="+mn-lt"/>
                        </a:rPr>
                        <a:t>A registry is a list of patients presenting with the same characteristic(s). </a:t>
                      </a:r>
                    </a:p>
                    <a:p>
                      <a:r>
                        <a:rPr lang="en-US" sz="1800" dirty="0" smtClean="0">
                          <a:latin typeface="+mn-lt"/>
                        </a:rPr>
                        <a:t>disease (disease registry)</a:t>
                      </a:r>
                      <a:endParaRPr lang="en-US" sz="1800" dirty="0">
                        <a:latin typeface="+mn-lt"/>
                      </a:endParaRPr>
                    </a:p>
                  </a:txBody>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COMPARATIVE OBSERVATIONAL STUDIES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99671499"/>
              </p:ext>
            </p:extLst>
          </p:nvPr>
        </p:nvGraphicFramePr>
        <p:xfrm>
          <a:off x="381000" y="1553405"/>
          <a:ext cx="8229600" cy="5152195"/>
        </p:xfrm>
        <a:graphic>
          <a:graphicData uri="http://schemas.openxmlformats.org/drawingml/2006/table">
            <a:tbl>
              <a:tblPr firstRow="1" bandRow="1">
                <a:tableStyleId>{ED083AE6-46FA-4A59-8FB0-9F97EB10719F}</a:tableStyleId>
              </a:tblPr>
              <a:tblGrid>
                <a:gridCol w="2743200"/>
                <a:gridCol w="2743200"/>
                <a:gridCol w="2743200"/>
              </a:tblGrid>
              <a:tr h="646235">
                <a:tc>
                  <a:txBody>
                    <a:bodyPr/>
                    <a:lstStyle/>
                    <a:p>
                      <a:r>
                        <a:rPr lang="en-US" dirty="0" smtClean="0"/>
                        <a:t>Cross-sectional Study (Survey) </a:t>
                      </a:r>
                      <a:endParaRPr lang="en-US" dirty="0"/>
                    </a:p>
                  </a:txBody>
                  <a:tcPr marL="91439" marR="91439"/>
                </a:tc>
                <a:tc>
                  <a:txBody>
                    <a:bodyPr/>
                    <a:lstStyle/>
                    <a:p>
                      <a:r>
                        <a:rPr lang="en-US" dirty="0" smtClean="0"/>
                        <a:t>Case-control Study</a:t>
                      </a:r>
                      <a:endParaRPr lang="en-US" dirty="0"/>
                    </a:p>
                  </a:txBody>
                  <a:tcPr marL="91439" marR="91439"/>
                </a:tc>
                <a:tc>
                  <a:txBody>
                    <a:bodyPr/>
                    <a:lstStyle/>
                    <a:p>
                      <a:r>
                        <a:rPr lang="en-US" dirty="0" smtClean="0"/>
                        <a:t>Cohort</a:t>
                      </a:r>
                      <a:r>
                        <a:rPr lang="en-US" baseline="0" dirty="0" smtClean="0"/>
                        <a:t> study</a:t>
                      </a:r>
                      <a:endParaRPr lang="en-US" dirty="0"/>
                    </a:p>
                  </a:txBody>
                  <a:tcPr marL="91439" marR="91439"/>
                </a:tc>
              </a:tr>
              <a:tr h="4505960">
                <a:tc>
                  <a:txBody>
                    <a:bodyPr/>
                    <a:lstStyle/>
                    <a:p>
                      <a:r>
                        <a:rPr lang="en-US" dirty="0" smtClean="0"/>
                        <a:t>Data collected on a population of patients at interval of time regardless of exposure or disease status constitute a cross-sectional study. </a:t>
                      </a:r>
                    </a:p>
                    <a:p>
                      <a:r>
                        <a:rPr lang="en-US" dirty="0" smtClean="0"/>
                        <a:t> </a:t>
                      </a:r>
                    </a:p>
                    <a:p>
                      <a:endParaRPr lang="en-US" dirty="0"/>
                    </a:p>
                  </a:txBody>
                  <a:tcPr marL="91439" marR="91439"/>
                </a:tc>
                <a:tc>
                  <a:txBody>
                    <a:bodyPr/>
                    <a:lstStyle/>
                    <a:p>
                      <a:r>
                        <a:rPr lang="en-US" dirty="0" smtClean="0"/>
                        <a:t>cases of disease are identified </a:t>
                      </a:r>
                    </a:p>
                    <a:p>
                      <a:r>
                        <a:rPr lang="en-US" dirty="0" smtClean="0"/>
                        <a:t>   Controls,are then selected from the source population that gave rise to the cases. </a:t>
                      </a:r>
                    </a:p>
                    <a:p>
                      <a:r>
                        <a:rPr lang="en-US" dirty="0" smtClean="0"/>
                        <a:t>   Exposure status of the two groups, compared using the odds ratio, an estimate of the relative risk of disease in the two groups</a:t>
                      </a:r>
                    </a:p>
                  </a:txBody>
                  <a:tcPr marL="91439" marR="91439"/>
                </a:tc>
                <a:tc>
                  <a:txBody>
                    <a:bodyPr/>
                    <a:lstStyle/>
                    <a:p>
                      <a:endParaRPr lang="en-US" dirty="0"/>
                    </a:p>
                  </a:txBody>
                  <a:tcPr marL="91439" marR="91439"/>
                </a:tc>
              </a:tr>
            </a:tbl>
          </a:graphicData>
        </a:graphic>
      </p:graphicFrame>
      <p:pic>
        <p:nvPicPr>
          <p:cNvPr id="5" name="Picture 4" descr="Cohort-studies.jpg"/>
          <p:cNvPicPr>
            <a:picLocks noChangeAspect="1"/>
          </p:cNvPicPr>
          <p:nvPr/>
        </p:nvPicPr>
        <p:blipFill>
          <a:blip r:embed="rId2"/>
          <a:stretch>
            <a:fillRect/>
          </a:stretch>
        </p:blipFill>
        <p:spPr>
          <a:xfrm>
            <a:off x="6019800" y="2286000"/>
            <a:ext cx="2590800" cy="44196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5400" b="1" u="sng" dirty="0" smtClean="0"/>
              <a:t>PHARMACOECONOMICS</a:t>
            </a:r>
            <a:endParaRPr lang="en-US" sz="5400" b="1" u="sng"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PHARMACOECONOMICS</a:t>
            </a:r>
            <a:endParaRPr lang="en-US" dirty="0"/>
          </a:p>
        </p:txBody>
      </p:sp>
      <p:sp>
        <p:nvSpPr>
          <p:cNvPr id="3" name="Content Placeholder 2"/>
          <p:cNvSpPr>
            <a:spLocks noGrp="1"/>
          </p:cNvSpPr>
          <p:nvPr>
            <p:ph idx="1"/>
          </p:nvPr>
        </p:nvSpPr>
        <p:spPr/>
        <p:txBody>
          <a:bodyPr/>
          <a:lstStyle/>
          <a:p>
            <a:r>
              <a:rPr lang="en-US" dirty="0" smtClean="0"/>
              <a:t>The description &amp; analysis of the costs of drug therapy to health care system &amp; society</a:t>
            </a:r>
            <a:endParaRPr lang="en-US" dirty="0"/>
          </a:p>
        </p:txBody>
      </p:sp>
      <p:pic>
        <p:nvPicPr>
          <p:cNvPr id="4" name="Picture 3" descr="Components-of-pharmacoeconomics-Pharmacoeconomics-Needs-and-Challenges-Multi-factorial.png"/>
          <p:cNvPicPr>
            <a:picLocks noChangeAspect="1"/>
          </p:cNvPicPr>
          <p:nvPr/>
        </p:nvPicPr>
        <p:blipFill>
          <a:blip r:embed="rId2"/>
          <a:stretch>
            <a:fillRect/>
          </a:stretch>
        </p:blipFill>
        <p:spPr>
          <a:xfrm>
            <a:off x="0" y="2743200"/>
            <a:ext cx="7924800" cy="3429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3" name="Content Placeholder 2"/>
          <p:cNvSpPr>
            <a:spLocks noGrp="1"/>
          </p:cNvSpPr>
          <p:nvPr>
            <p:ph idx="1"/>
          </p:nvPr>
        </p:nvSpPr>
        <p:spPr/>
        <p:txBody>
          <a:bodyPr/>
          <a:lstStyle/>
          <a:p>
            <a:r>
              <a:rPr lang="en-US" dirty="0" smtClean="0"/>
              <a:t>To determine which healthcare alternatives provide the best healthcare outcome in terms of money spent</a:t>
            </a:r>
          </a:p>
          <a:p>
            <a:endParaRPr lang="en-US" dirty="0" smtClean="0"/>
          </a:p>
          <a:p>
            <a:r>
              <a:rPr lang="en-US" dirty="0" smtClean="0"/>
              <a:t>To improve the allocation of resources for pharmaceutical products and services</a:t>
            </a: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Cost involves all the resources that are used to produce and deliver a particular drug therapy </a:t>
            </a:r>
          </a:p>
          <a:p>
            <a:endParaRPr lang="en-US" dirty="0" smtClean="0"/>
          </a:p>
          <a:p>
            <a:pPr>
              <a:buNone/>
            </a:pPr>
            <a:r>
              <a:rPr lang="en-US" b="1" i="1" dirty="0" smtClean="0"/>
              <a:t>Types of Costs</a:t>
            </a:r>
          </a:p>
          <a:p>
            <a:r>
              <a:rPr lang="en-US" dirty="0" smtClean="0"/>
              <a:t>Direct costs </a:t>
            </a:r>
          </a:p>
          <a:p>
            <a:pPr>
              <a:buNone/>
            </a:pPr>
            <a:r>
              <a:rPr lang="en-US" dirty="0" smtClean="0"/>
              <a:t>   Medical vs. Nonmedical </a:t>
            </a:r>
          </a:p>
          <a:p>
            <a:r>
              <a:rPr lang="en-US" dirty="0" smtClean="0"/>
              <a:t>Indirect costs </a:t>
            </a:r>
          </a:p>
          <a:p>
            <a:r>
              <a:rPr lang="en-US" dirty="0" smtClean="0"/>
              <a:t> Intangible costs </a:t>
            </a:r>
          </a:p>
          <a:p>
            <a:r>
              <a:rPr lang="en-US" dirty="0" smtClean="0"/>
              <a:t> Opportunity costs</a:t>
            </a:r>
            <a:endParaRPr lang="en-US" b="1" i="1"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Pre-clinical trial</a:t>
            </a:r>
            <a:endParaRPr lang="en-US" dirty="0"/>
          </a:p>
        </p:txBody>
      </p:sp>
      <p:sp>
        <p:nvSpPr>
          <p:cNvPr id="3" name="Content Placeholder 2"/>
          <p:cNvSpPr>
            <a:spLocks noGrp="1"/>
          </p:cNvSpPr>
          <p:nvPr>
            <p:ph idx="1"/>
          </p:nvPr>
        </p:nvSpPr>
        <p:spPr/>
        <p:txBody>
          <a:bodyPr/>
          <a:lstStyle/>
          <a:p>
            <a:r>
              <a:rPr lang="en-US" dirty="0" smtClean="0"/>
              <a:t>A laboratory test of a new drug or a series of chemicals, usually done on animal subjects, to see if the hoped-for treatment really works and if it is safe to test on humans.</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467600" cy="5940552"/>
          </a:xfrm>
        </p:spPr>
        <p:txBody>
          <a:bodyPr>
            <a:normAutofit fontScale="92500" lnSpcReduction="20000"/>
          </a:bodyPr>
          <a:lstStyle/>
          <a:p>
            <a:pPr>
              <a:buNone/>
            </a:pPr>
            <a:r>
              <a:rPr lang="en-US" sz="2800" b="1" dirty="0" smtClean="0"/>
              <a:t>Direct Medical Costs: </a:t>
            </a:r>
            <a:r>
              <a:rPr lang="en-US" dirty="0" smtClean="0"/>
              <a:t>Costs of medical service These include: •</a:t>
            </a:r>
          </a:p>
          <a:p>
            <a:r>
              <a:rPr lang="en-US" dirty="0" smtClean="0"/>
              <a:t> </a:t>
            </a:r>
            <a:r>
              <a:rPr lang="en-US" b="1" i="1" dirty="0" smtClean="0"/>
              <a:t>Fixed costs:</a:t>
            </a:r>
          </a:p>
          <a:p>
            <a:pPr>
              <a:buNone/>
            </a:pPr>
            <a:r>
              <a:rPr lang="en-US" b="1" i="1" dirty="0" smtClean="0"/>
              <a:t>   </a:t>
            </a:r>
            <a:r>
              <a:rPr lang="en-US" dirty="0" smtClean="0"/>
              <a:t>or costs that do not vary immediately with the number of patients treated. E.g. capital costs of hospital building or equipment etc. </a:t>
            </a:r>
          </a:p>
          <a:p>
            <a:r>
              <a:rPr lang="en-US" dirty="0" smtClean="0"/>
              <a:t> </a:t>
            </a:r>
            <a:r>
              <a:rPr lang="en-US" b="1" i="1" dirty="0" smtClean="0"/>
              <a:t>Variable costs:</a:t>
            </a:r>
          </a:p>
          <a:p>
            <a:pPr>
              <a:buNone/>
            </a:pPr>
            <a:r>
              <a:rPr lang="en-US" b="1" i="1" dirty="0" smtClean="0"/>
              <a:t>   </a:t>
            </a:r>
            <a:r>
              <a:rPr lang="en-US" dirty="0" smtClean="0"/>
              <a:t>or costs that vary immediately with number of patients treated. E.g. costs of drugs, syringes, needles etc. </a:t>
            </a:r>
            <a:endParaRPr lang="en-US" sz="2800" b="1" dirty="0" smtClean="0"/>
          </a:p>
          <a:p>
            <a:pPr>
              <a:buNone/>
            </a:pPr>
            <a:r>
              <a:rPr lang="en-US" sz="2800" b="1" dirty="0" smtClean="0"/>
              <a:t> Direct non-medical costs</a:t>
            </a:r>
            <a:r>
              <a:rPr lang="en-US" dirty="0" smtClean="0"/>
              <a:t>: </a:t>
            </a:r>
          </a:p>
          <a:p>
            <a:pPr>
              <a:buNone/>
            </a:pPr>
            <a:r>
              <a:rPr lang="en-US" dirty="0" smtClean="0"/>
              <a:t>   Costs incurred by the patient in receiving medical care. E.g. transportation to and from hospital.</a:t>
            </a: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Echo model</a:t>
            </a:r>
            <a:endParaRPr lang="en-US" dirty="0"/>
          </a:p>
        </p:txBody>
      </p:sp>
      <p:graphicFrame>
        <p:nvGraphicFramePr>
          <p:cNvPr id="4" name="Content Placeholder 3"/>
          <p:cNvGraphicFramePr>
            <a:graphicFrameLocks noGrp="1"/>
          </p:cNvGraphicFramePr>
          <p:nvPr>
            <p:ph idx="1"/>
          </p:nvPr>
        </p:nvGraphicFramePr>
        <p:xfrm>
          <a:off x="9144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 PARAMETERS</a:t>
            </a:r>
            <a:endParaRPr lang="en-US" dirty="0"/>
          </a:p>
        </p:txBody>
      </p:sp>
      <p:sp>
        <p:nvSpPr>
          <p:cNvPr id="3" name="Content Placeholder 2"/>
          <p:cNvSpPr>
            <a:spLocks noGrp="1"/>
          </p:cNvSpPr>
          <p:nvPr>
            <p:ph idx="1"/>
          </p:nvPr>
        </p:nvSpPr>
        <p:spPr/>
        <p:txBody>
          <a:bodyPr>
            <a:normAutofit fontScale="92500" lnSpcReduction="10000"/>
          </a:bodyPr>
          <a:lstStyle/>
          <a:p>
            <a:r>
              <a:rPr lang="en-US" b="1" i="1" dirty="0" smtClean="0"/>
              <a:t>Clinical</a:t>
            </a:r>
            <a:r>
              <a:rPr lang="en-US" dirty="0" smtClean="0"/>
              <a:t>- </a:t>
            </a:r>
          </a:p>
          <a:p>
            <a:pPr>
              <a:buNone/>
            </a:pPr>
            <a:r>
              <a:rPr lang="en-US" dirty="0" smtClean="0"/>
              <a:t>    As a result of disease or treatment -survival / mortality -morbidity </a:t>
            </a:r>
          </a:p>
          <a:p>
            <a:pPr>
              <a:buNone/>
            </a:pPr>
            <a:endParaRPr lang="en-US" dirty="0" smtClean="0"/>
          </a:p>
          <a:p>
            <a:r>
              <a:rPr lang="en-US" b="1" i="1" dirty="0" smtClean="0"/>
              <a:t>Economic</a:t>
            </a:r>
            <a:r>
              <a:rPr lang="en-US" dirty="0" smtClean="0"/>
              <a:t>- </a:t>
            </a:r>
          </a:p>
          <a:p>
            <a:pPr>
              <a:buNone/>
            </a:pPr>
            <a:r>
              <a:rPr lang="en-US" dirty="0" smtClean="0"/>
              <a:t>    Direct, indirect and intangible costs</a:t>
            </a:r>
          </a:p>
          <a:p>
            <a:pPr>
              <a:buNone/>
            </a:pPr>
            <a:r>
              <a:rPr lang="en-US" dirty="0" smtClean="0"/>
              <a:t> </a:t>
            </a:r>
          </a:p>
          <a:p>
            <a:r>
              <a:rPr lang="en-US" b="1" i="1" dirty="0" smtClean="0"/>
              <a:t>Humanistic</a:t>
            </a:r>
            <a:r>
              <a:rPr lang="en-US" dirty="0" smtClean="0"/>
              <a:t> – </a:t>
            </a:r>
          </a:p>
          <a:p>
            <a:pPr>
              <a:buNone/>
            </a:pPr>
            <a:r>
              <a:rPr lang="en-US" dirty="0" smtClean="0"/>
              <a:t>   Patient preferences / Utilities -Quality of life</a:t>
            </a: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STUDY</a:t>
            </a:r>
            <a:endParaRPr lang="en-US" dirty="0"/>
          </a:p>
        </p:txBody>
      </p:sp>
      <p:sp>
        <p:nvSpPr>
          <p:cNvPr id="3" name="Content Placeholder 2"/>
          <p:cNvSpPr>
            <a:spLocks noGrp="1"/>
          </p:cNvSpPr>
          <p:nvPr>
            <p:ph idx="1"/>
          </p:nvPr>
        </p:nvSpPr>
        <p:spPr/>
        <p:txBody>
          <a:bodyPr/>
          <a:lstStyle/>
          <a:p>
            <a:r>
              <a:rPr lang="en-US" dirty="0" smtClean="0"/>
              <a:t> Cost Minimization Analysis </a:t>
            </a:r>
          </a:p>
          <a:p>
            <a:r>
              <a:rPr lang="en-US" dirty="0" smtClean="0"/>
              <a:t> Cost Effectiveness Analysis </a:t>
            </a:r>
          </a:p>
          <a:p>
            <a:r>
              <a:rPr lang="en-US" dirty="0" smtClean="0"/>
              <a:t> Cost Benefit Analysis </a:t>
            </a:r>
          </a:p>
          <a:p>
            <a:r>
              <a:rPr lang="en-US" dirty="0" smtClean="0"/>
              <a:t> Cost Utility Analysis</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COST MINIMIZATION ANALYSIS (CMA)</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Compares the costs of two or more alternatives that have a demonstrated equivalence in therapeutic outcome </a:t>
            </a:r>
          </a:p>
          <a:p>
            <a:r>
              <a:rPr lang="en-US" dirty="0" smtClean="0"/>
              <a:t> Relatively straight forward and simple method </a:t>
            </a:r>
          </a:p>
          <a:p>
            <a:r>
              <a:rPr lang="en-US" dirty="0" smtClean="0"/>
              <a:t> Least cost alternative is chosen </a:t>
            </a:r>
          </a:p>
          <a:p>
            <a:endParaRPr lang="en-US" dirty="0" smtClean="0"/>
          </a:p>
          <a:p>
            <a:pPr>
              <a:buNone/>
            </a:pPr>
            <a:r>
              <a:rPr lang="en-US" dirty="0" smtClean="0"/>
              <a:t>    </a:t>
            </a:r>
            <a:r>
              <a:rPr lang="en-US" b="1" dirty="0" smtClean="0"/>
              <a:t>Examples: </a:t>
            </a:r>
          </a:p>
          <a:p>
            <a:pPr>
              <a:buNone/>
            </a:pPr>
            <a:r>
              <a:rPr lang="en-US" dirty="0" smtClean="0"/>
              <a:t>    Brand vs. Generic products Different antibiotic therapies Different route of administration of the same drug</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COST-EFFECTIVENESS ANALYSIS (CEA)</a:t>
            </a:r>
            <a:endParaRPr lang="en-US" dirty="0"/>
          </a:p>
        </p:txBody>
      </p:sp>
      <p:sp>
        <p:nvSpPr>
          <p:cNvPr id="3" name="Content Placeholder 2"/>
          <p:cNvSpPr>
            <a:spLocks noGrp="1"/>
          </p:cNvSpPr>
          <p:nvPr>
            <p:ph idx="1"/>
          </p:nvPr>
        </p:nvSpPr>
        <p:spPr/>
        <p:txBody>
          <a:bodyPr>
            <a:normAutofit lnSpcReduction="10000"/>
          </a:bodyPr>
          <a:lstStyle/>
          <a:p>
            <a:r>
              <a:rPr lang="en-US" dirty="0" smtClean="0"/>
              <a:t>Form of economic evaluation whose goal is to identify, examine, and compare the relevant costs and consequences of competing drug regimens and interventions </a:t>
            </a:r>
          </a:p>
          <a:p>
            <a:endParaRPr lang="en-US" dirty="0" smtClean="0"/>
          </a:p>
          <a:p>
            <a:r>
              <a:rPr lang="en-US" dirty="0" smtClean="0"/>
              <a:t> Costs are expressed in monetary terms </a:t>
            </a:r>
          </a:p>
          <a:p>
            <a:endParaRPr lang="en-US" dirty="0" smtClean="0"/>
          </a:p>
          <a:p>
            <a:r>
              <a:rPr lang="en-US" dirty="0" smtClean="0"/>
              <a:t>Decision maker in identifying a preferred choice among possible alternatives</a:t>
            </a: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Result expressed as: cost per unit of success</a:t>
            </a:r>
          </a:p>
          <a:p>
            <a:endParaRPr lang="en-US" dirty="0" smtClean="0"/>
          </a:p>
          <a:p>
            <a:pPr>
              <a:buNone/>
            </a:pPr>
            <a:r>
              <a:rPr lang="en-US" dirty="0" smtClean="0"/>
              <a:t>                CEA = cost / Effectiveness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COST-BENEFIT ANALYSIS (CBA)</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All costs (inputs) and benefits (consequences) of alternatives expressed in monetary terms </a:t>
            </a:r>
          </a:p>
          <a:p>
            <a:r>
              <a:rPr lang="en-US" dirty="0" smtClean="0"/>
              <a:t>Results are often expressed as: </a:t>
            </a:r>
          </a:p>
          <a:p>
            <a:pPr>
              <a:buNone/>
            </a:pPr>
            <a:endParaRPr lang="en-US" dirty="0" smtClean="0"/>
          </a:p>
          <a:p>
            <a:pPr>
              <a:buNone/>
            </a:pPr>
            <a:r>
              <a:rPr lang="en-US" dirty="0" smtClean="0"/>
              <a:t>      Net cost or benefit = benefit – cost </a:t>
            </a:r>
          </a:p>
          <a:p>
            <a:pPr>
              <a:buNone/>
            </a:pPr>
            <a:endParaRPr lang="en-US" dirty="0" smtClean="0"/>
          </a:p>
          <a:p>
            <a:r>
              <a:rPr lang="en-US" dirty="0" smtClean="0"/>
              <a:t>  CBA allows uniform comparison of programs or interventions with entirely different outcomes </a:t>
            </a:r>
          </a:p>
          <a:p>
            <a:r>
              <a:rPr lang="en-US" dirty="0" smtClean="0"/>
              <a:t>Useful when resources are limited and only one program can be implemented</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COST-UTILITY ANALYSIS (CUA)</a:t>
            </a:r>
            <a:endParaRPr lang="en-US" dirty="0"/>
          </a:p>
        </p:txBody>
      </p:sp>
      <p:sp>
        <p:nvSpPr>
          <p:cNvPr id="3" name="Content Placeholder 2"/>
          <p:cNvSpPr>
            <a:spLocks noGrp="1"/>
          </p:cNvSpPr>
          <p:nvPr>
            <p:ph idx="1"/>
          </p:nvPr>
        </p:nvSpPr>
        <p:spPr/>
        <p:txBody>
          <a:bodyPr>
            <a:normAutofit/>
          </a:bodyPr>
          <a:lstStyle/>
          <a:p>
            <a:r>
              <a:rPr lang="en-US" dirty="0" smtClean="0"/>
              <a:t>Method to compare treatment alternatives or programs where costs are measured in monetary terms and outcomes is expressed in terms of patient preferences or quality of life </a:t>
            </a:r>
          </a:p>
          <a:p>
            <a:endParaRPr lang="en-US" dirty="0" smtClean="0"/>
          </a:p>
          <a:p>
            <a:r>
              <a:rPr lang="en-US" dirty="0" smtClean="0"/>
              <a:t>CUR = Cost / QALY </a:t>
            </a:r>
          </a:p>
          <a:p>
            <a:endParaRPr lang="en-US" dirty="0" smtClean="0"/>
          </a:p>
          <a:p>
            <a:r>
              <a:rPr lang="en-US" dirty="0" smtClean="0"/>
              <a:t>Least cost preferred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APPLICATIONS</a:t>
            </a:r>
            <a:endParaRPr lang="en-US" dirty="0"/>
          </a:p>
        </p:txBody>
      </p:sp>
      <p:sp>
        <p:nvSpPr>
          <p:cNvPr id="3" name="Content Placeholder 2"/>
          <p:cNvSpPr>
            <a:spLocks noGrp="1"/>
          </p:cNvSpPr>
          <p:nvPr>
            <p:ph idx="1"/>
          </p:nvPr>
        </p:nvSpPr>
        <p:spPr>
          <a:xfrm>
            <a:off x="457200" y="1600200"/>
            <a:ext cx="7467600" cy="5257800"/>
          </a:xfrm>
        </p:spPr>
        <p:txBody>
          <a:bodyPr>
            <a:noAutofit/>
          </a:bodyPr>
          <a:lstStyle/>
          <a:p>
            <a:r>
              <a:rPr lang="en-US" sz="4000" dirty="0" smtClean="0"/>
              <a:t>Assist in decision making and allocating scarce resources </a:t>
            </a:r>
          </a:p>
          <a:p>
            <a:r>
              <a:rPr lang="en-US" sz="4000" dirty="0" smtClean="0"/>
              <a:t> Assessing the value of a new agent </a:t>
            </a:r>
          </a:p>
          <a:p>
            <a:r>
              <a:rPr lang="en-US" sz="4000" dirty="0" smtClean="0"/>
              <a:t> Formulary decision making </a:t>
            </a:r>
          </a:p>
          <a:p>
            <a:r>
              <a:rPr lang="en-US" sz="4000" dirty="0" smtClean="0"/>
              <a:t> Drug policy decisions, treatment guidelines &amp; Justify the addition of new clinical service.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reclinical-studies.jpg"/>
          <p:cNvPicPr>
            <a:picLocks noGrp="1" noChangeAspect="1"/>
          </p:cNvPicPr>
          <p:nvPr>
            <p:ph idx="1"/>
          </p:nvPr>
        </p:nvPicPr>
        <p:blipFill>
          <a:blip r:embed="rId2"/>
          <a:stretch>
            <a:fillRect/>
          </a:stretch>
        </p:blipFill>
        <p:spPr>
          <a:xfrm>
            <a:off x="0" y="228600"/>
            <a:ext cx="8991599" cy="5897563"/>
          </a:xfr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64504"/>
            <a:ext cx="8229600" cy="5161659"/>
          </a:xfrm>
        </p:spPr>
        <p:txBody>
          <a:bodyPr>
            <a:noAutofit/>
          </a:bodyPr>
          <a:lstStyle/>
          <a:p>
            <a:r>
              <a:rPr lang="en-US" sz="4000" dirty="0" smtClean="0"/>
              <a:t> Pricing in pharmaceutical industry </a:t>
            </a:r>
          </a:p>
          <a:p>
            <a:r>
              <a:rPr lang="en-US" sz="4000" dirty="0" smtClean="0"/>
              <a:t> Decision on reimbursement </a:t>
            </a:r>
          </a:p>
          <a:p>
            <a:r>
              <a:rPr lang="en-US" sz="4000" dirty="0" smtClean="0"/>
              <a:t> Third-party; payers use such information to decide whether to pay for a particular treatment, or to determine what price they are willing to pay</a:t>
            </a:r>
          </a:p>
          <a:p>
            <a:pPr marL="0" indent="0">
              <a:buNone/>
            </a:pPr>
            <a:endParaRPr lang="en-GB" sz="4000" dirty="0"/>
          </a:p>
        </p:txBody>
      </p:sp>
    </p:spTree>
    <p:extLst>
      <p:ext uri="{BB962C8B-B14F-4D97-AF65-F5344CB8AC3E}">
        <p14:creationId xmlns:p14="http://schemas.microsoft.com/office/powerpoint/2010/main" val="3183528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b="1" i="1" dirty="0" smtClean="0"/>
              <a:t>Screening of drugs:</a:t>
            </a:r>
          </a:p>
          <a:p>
            <a:pPr>
              <a:buNone/>
            </a:pPr>
            <a:r>
              <a:rPr lang="en-US" dirty="0" smtClean="0"/>
              <a:t>A thorough investigation to </a:t>
            </a:r>
          </a:p>
          <a:p>
            <a:r>
              <a:rPr lang="en-US" dirty="0" smtClean="0"/>
              <a:t>Get pharmacological activity of new/chemically undefined substances</a:t>
            </a:r>
          </a:p>
          <a:p>
            <a:r>
              <a:rPr lang="en-US" dirty="0" smtClean="0"/>
              <a:t> Investigate the functions of endogenous mediators</a:t>
            </a:r>
          </a:p>
          <a:p>
            <a:r>
              <a:rPr lang="en-US" dirty="0" smtClean="0"/>
              <a:t> Measure/ define the toxicity and/or unwanted actions</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2774</Words>
  <Application>Microsoft Office PowerPoint</Application>
  <PresentationFormat>On-screen Show (4:3)</PresentationFormat>
  <Paragraphs>389</Paragraphs>
  <Slides>80</Slides>
  <Notes>0</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By: Maria qadeer</vt:lpstr>
      <vt:lpstr>Stages of drug development</vt:lpstr>
      <vt:lpstr>Drug Development process</vt:lpstr>
      <vt:lpstr>What is a Drug..?</vt:lpstr>
      <vt:lpstr>INTRODUCTION</vt:lpstr>
      <vt:lpstr>Drug Discovery</vt:lpstr>
      <vt:lpstr>Pre-clinical trial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Clinical trials</vt:lpstr>
      <vt:lpstr>IND</vt:lpstr>
      <vt:lpstr>PHASES OF CLINICAL TRIAL</vt:lpstr>
      <vt:lpstr>Phase 1</vt:lpstr>
      <vt:lpstr>Objectives :</vt:lpstr>
      <vt:lpstr>Phase II</vt:lpstr>
      <vt:lpstr>Phase III</vt:lpstr>
      <vt:lpstr>New drug application (NDA)</vt:lpstr>
      <vt:lpstr>PHASE IV</vt:lpstr>
      <vt:lpstr>Post market surveillance</vt:lpstr>
      <vt:lpstr>Drug utilization studies(DUS)</vt:lpstr>
      <vt:lpstr>PowerPoint Presentation</vt:lpstr>
      <vt:lpstr>DRUG INFORMATION</vt:lpstr>
      <vt:lpstr>Drug information center(DIC)</vt:lpstr>
      <vt:lpstr>Sources of drug information</vt:lpstr>
      <vt:lpstr>Primary Resources</vt:lpstr>
      <vt:lpstr>Secondary Resources</vt:lpstr>
      <vt:lpstr>Tertiary Resources</vt:lpstr>
      <vt:lpstr>Pharmacopoeias</vt:lpstr>
      <vt:lpstr>Drug formulary</vt:lpstr>
      <vt:lpstr>Materia Medica</vt:lpstr>
      <vt:lpstr>Text books in Pharmacology</vt:lpstr>
      <vt:lpstr>Patient Package Insert</vt:lpstr>
      <vt:lpstr>PHARMACOGENETICS</vt:lpstr>
      <vt:lpstr>Pharmacogenetics vs. pharmacogenomics</vt:lpstr>
      <vt:lpstr>Types of g.variation</vt:lpstr>
      <vt:lpstr>Techniques</vt:lpstr>
      <vt:lpstr>PowerPoint Presentation</vt:lpstr>
      <vt:lpstr>Tailored drug therapy</vt:lpstr>
      <vt:lpstr>What genetic variation contribute to alter drug response…</vt:lpstr>
      <vt:lpstr>Receptors</vt:lpstr>
      <vt:lpstr>Enzymes</vt:lpstr>
      <vt:lpstr>examples</vt:lpstr>
      <vt:lpstr>PowerPoint Presentation</vt:lpstr>
      <vt:lpstr>PHARMACOVIGILLENCE</vt:lpstr>
      <vt:lpstr>INTRODUCTION</vt:lpstr>
      <vt:lpstr>DEFINITION</vt:lpstr>
      <vt:lpstr>PowerPoint Presentation</vt:lpstr>
      <vt:lpstr>ADVERSE DRUG REACTION</vt:lpstr>
      <vt:lpstr>PowerPoint Presentation</vt:lpstr>
      <vt:lpstr>PowerPoint Presentation</vt:lpstr>
      <vt:lpstr>COLLECTION OF DATA</vt:lpstr>
      <vt:lpstr>TYPES OF TRIGGER</vt:lpstr>
      <vt:lpstr>DATA COLLECTION TOOLS</vt:lpstr>
      <vt:lpstr>REPORTING</vt:lpstr>
      <vt:lpstr>PHARMACOVIGILANCE METHODS</vt:lpstr>
      <vt:lpstr>PASSIVE SURVEILLANCE</vt:lpstr>
      <vt:lpstr>STIMULATED REPORTING</vt:lpstr>
      <vt:lpstr>ACTIVE SURVEILLANCE</vt:lpstr>
      <vt:lpstr>COMPARATIVE OBSERVATIONAL STUDIES</vt:lpstr>
      <vt:lpstr>PHARMACOECONOMICS</vt:lpstr>
      <vt:lpstr>PHARMACOECONOMICS</vt:lpstr>
      <vt:lpstr>GOALS</vt:lpstr>
      <vt:lpstr>costs</vt:lpstr>
      <vt:lpstr>PowerPoint Presentation</vt:lpstr>
      <vt:lpstr>Echo model</vt:lpstr>
      <vt:lpstr>OUTCOME PARAMETERS</vt:lpstr>
      <vt:lpstr>TYPES OF STUDY</vt:lpstr>
      <vt:lpstr>COST MINIMIZATION ANALYSIS (CMA)</vt:lpstr>
      <vt:lpstr>COST-EFFECTIVENESS ANALYSIS (CEA)</vt:lpstr>
      <vt:lpstr>PowerPoint Presentation</vt:lpstr>
      <vt:lpstr>COST-BENEFIT ANALYSIS (CBA)</vt:lpstr>
      <vt:lpstr>COST-UTILITY ANALYSIS (CUA)</vt:lpstr>
      <vt:lpstr>APPLICATIONS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By: Maria qadeer</dc:title>
  <cp:lastModifiedBy>Usman saahi</cp:lastModifiedBy>
  <cp:revision>3</cp:revision>
  <dcterms:modified xsi:type="dcterms:W3CDTF">2020-03-31T09:21:53Z</dcterms:modified>
</cp:coreProperties>
</file>