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86" r:id="rId1"/>
  </p:sldMasterIdLst>
  <p:notesMasterIdLst>
    <p:notesMasterId r:id="rId36"/>
  </p:notesMasterIdLst>
  <p:sldIdLst>
    <p:sldId id="256" r:id="rId2"/>
    <p:sldId id="325" r:id="rId3"/>
    <p:sldId id="268" r:id="rId4"/>
    <p:sldId id="287" r:id="rId5"/>
    <p:sldId id="296" r:id="rId6"/>
    <p:sldId id="299" r:id="rId7"/>
    <p:sldId id="302" r:id="rId8"/>
    <p:sldId id="327" r:id="rId9"/>
    <p:sldId id="303" r:id="rId10"/>
    <p:sldId id="328" r:id="rId11"/>
    <p:sldId id="304" r:id="rId12"/>
    <p:sldId id="329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01" r:id="rId34"/>
    <p:sldId id="285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121"/>
    <a:srgbClr val="F1E7DB"/>
    <a:srgbClr val="98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5552" autoAdjust="0"/>
  </p:normalViewPr>
  <p:slideViewPr>
    <p:cSldViewPr snapToGrid="0">
      <p:cViewPr varScale="1">
        <p:scale>
          <a:sx n="70" d="100"/>
          <a:sy n="70" d="100"/>
        </p:scale>
        <p:origin x="-7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984D3E-1B5B-47FB-9EB8-661A05C34A63}" type="doc">
      <dgm:prSet loTypeId="urn:microsoft.com/office/officeart/2005/8/layout/vList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A780256-0923-472C-ABD6-360BDA3C5479}">
      <dgm:prSet phldrT="[Text]" custT="1"/>
      <dgm:spPr/>
      <dgm:t>
        <a:bodyPr/>
        <a:lstStyle/>
        <a:p>
          <a:r>
            <a:rPr lang="en-US" sz="2800" b="1" dirty="0" smtClean="0">
              <a:latin typeface="Goudy Old Style" pitchFamily="18" charset="0"/>
            </a:rPr>
            <a:t>introduction</a:t>
          </a:r>
          <a:endParaRPr lang="en-US" sz="2800" b="1" dirty="0">
            <a:latin typeface="Goudy Old Style" pitchFamily="18" charset="0"/>
          </a:endParaRPr>
        </a:p>
      </dgm:t>
    </dgm:pt>
    <dgm:pt modelId="{F5EBCFA6-B25E-44B5-B269-7E6C286D1905}" type="parTrans" cxnId="{7186A73E-20C5-4952-99AD-F679047ADD03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FD481216-B30A-47C3-A7A3-40A10E424189}" type="sibTrans" cxnId="{7186A73E-20C5-4952-99AD-F679047ADD03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A2047B83-F018-4C50-B4FA-689F61BE3BF2}">
      <dgm:prSet phldrT="[Text]" custT="1"/>
      <dgm:spPr/>
      <dgm:t>
        <a:bodyPr/>
        <a:lstStyle/>
        <a:p>
          <a:r>
            <a:rPr lang="en-US" sz="2800" b="1" smtClean="0">
              <a:latin typeface="Goudy Old Style" pitchFamily="18" charset="0"/>
            </a:rPr>
            <a:t>Excretion</a:t>
          </a:r>
          <a:endParaRPr lang="en-US" sz="2800" b="1" dirty="0">
            <a:latin typeface="Goudy Old Style" pitchFamily="18" charset="0"/>
          </a:endParaRPr>
        </a:p>
      </dgm:t>
    </dgm:pt>
    <dgm:pt modelId="{FD193AAC-A1B5-49ED-A43B-4737DCF26BFF}" type="parTrans" cxnId="{0631E3FC-452C-41DB-83B6-560A48500840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6C8502B7-2BCC-419F-98E5-80061CB77871}" type="sibTrans" cxnId="{0631E3FC-452C-41DB-83B6-560A48500840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A9113938-C2E8-48BB-AE48-3F29B3FEF038}">
      <dgm:prSet phldrT="[Text]" custT="1"/>
      <dgm:spPr/>
      <dgm:t>
        <a:bodyPr/>
        <a:lstStyle/>
        <a:p>
          <a:endParaRPr lang="en-US" sz="2400" dirty="0">
            <a:solidFill>
              <a:schemeClr val="tx1"/>
            </a:solidFill>
            <a:latin typeface="Goudy Old Style" pitchFamily="18" charset="0"/>
          </a:endParaRPr>
        </a:p>
      </dgm:t>
    </dgm:pt>
    <dgm:pt modelId="{88E4B9FA-FBB5-4EC4-A03B-289942E18D0A}" type="parTrans" cxnId="{32B2745B-69A7-471C-98CB-46E6E4A74EE0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3448D00F-FF9B-41D0-B014-71E139D7B264}" type="sibTrans" cxnId="{32B2745B-69A7-471C-98CB-46E6E4A74EE0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1A3DD398-AF52-4436-BD21-15018F6AAADF}">
      <dgm:prSet phldrT="[Text]" custT="1"/>
      <dgm:spPr/>
      <dgm:t>
        <a:bodyPr/>
        <a:lstStyle/>
        <a:p>
          <a:r>
            <a:rPr lang="en-US" sz="2400" smtClean="0">
              <a:latin typeface="Goudy Old Style" pitchFamily="18" charset="0"/>
            </a:rPr>
            <a:t>Routes of Excretion</a:t>
          </a:r>
          <a:endParaRPr lang="en-US" sz="2400" dirty="0">
            <a:latin typeface="Goudy Old Style" pitchFamily="18" charset="0"/>
          </a:endParaRPr>
        </a:p>
      </dgm:t>
    </dgm:pt>
    <dgm:pt modelId="{14776AAD-D04D-43F4-B847-402E51380EE0}" type="parTrans" cxnId="{9AD61957-01C2-42E6-A356-619C238F6D82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986F0382-2135-4C3D-B932-E94281B998F3}" type="sibTrans" cxnId="{9AD61957-01C2-42E6-A356-619C238F6D82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4F3F55F6-4023-480F-A799-A8F787B4F8AD}">
      <dgm:prSet custT="1"/>
      <dgm:spPr/>
      <dgm:t>
        <a:bodyPr/>
        <a:lstStyle/>
        <a:p>
          <a:r>
            <a:rPr lang="en-US" sz="2800" b="1" smtClean="0">
              <a:latin typeface="Goudy Old Style" pitchFamily="18" charset="0"/>
            </a:rPr>
            <a:t>Clinical pharmacokinetics</a:t>
          </a:r>
          <a:endParaRPr lang="en-US" sz="2800" b="1" dirty="0" smtClean="0">
            <a:latin typeface="Goudy Old Style" pitchFamily="18" charset="0"/>
          </a:endParaRPr>
        </a:p>
      </dgm:t>
    </dgm:pt>
    <dgm:pt modelId="{2818F66F-5D98-4E4C-BF0F-4534894A4D5D}" type="parTrans" cxnId="{423129F3-9693-446B-9BDD-D9F7F8B5B8A6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F856447B-841A-451C-AD41-35CBE45E699B}" type="sibTrans" cxnId="{423129F3-9693-446B-9BDD-D9F7F8B5B8A6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F7193EE5-784B-4506-8714-8F237035A26D}">
      <dgm:prSet custT="1"/>
      <dgm:spPr/>
      <dgm:t>
        <a:bodyPr/>
        <a:lstStyle/>
        <a:p>
          <a:r>
            <a:rPr lang="en-US" sz="2400" smtClean="0">
              <a:latin typeface="Goudy Old Style" pitchFamily="18" charset="0"/>
            </a:rPr>
            <a:t>Volume of distribution</a:t>
          </a:r>
          <a:endParaRPr lang="en-US" sz="2400" dirty="0" smtClean="0">
            <a:latin typeface="Goudy Old Style" pitchFamily="18" charset="0"/>
          </a:endParaRPr>
        </a:p>
      </dgm:t>
    </dgm:pt>
    <dgm:pt modelId="{3AF7A73C-8F5D-4FDF-96E8-C0CE76A4AB91}" type="parTrans" cxnId="{49DAC4F1-533D-4085-8264-25E2566596DB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8BC3F8D3-CB59-4F2B-AD08-44435EE4A0D0}" type="sibTrans" cxnId="{49DAC4F1-533D-4085-8264-25E2566596DB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3154A47A-7A38-4E56-8047-ABD4C521F9D4}">
      <dgm:prSet custT="1"/>
      <dgm:spPr/>
      <dgm:t>
        <a:bodyPr/>
        <a:lstStyle/>
        <a:p>
          <a:r>
            <a:rPr lang="en-US" sz="2400" dirty="0" smtClean="0">
              <a:latin typeface="Goudy Old Style" pitchFamily="18" charset="0"/>
            </a:rPr>
            <a:t>Clearance</a:t>
          </a:r>
        </a:p>
      </dgm:t>
    </dgm:pt>
    <dgm:pt modelId="{C019F869-F43C-4406-989F-6D0E0186184B}" type="parTrans" cxnId="{1ABAD969-050A-408E-81A6-2A59CF8A9500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AD1F9EDE-366D-45B2-831D-FEAC06654CA7}" type="sibTrans" cxnId="{1ABAD969-050A-408E-81A6-2A59CF8A9500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F20DA071-17EF-461C-9936-054B3C25473C}">
      <dgm:prSet custT="1"/>
      <dgm:spPr/>
      <dgm:t>
        <a:bodyPr/>
        <a:lstStyle/>
        <a:p>
          <a:r>
            <a:rPr lang="en-US" sz="2400" dirty="0" smtClean="0">
              <a:latin typeface="Goudy Old Style" pitchFamily="18" charset="0"/>
            </a:rPr>
            <a:t>Half Life</a:t>
          </a:r>
        </a:p>
      </dgm:t>
    </dgm:pt>
    <dgm:pt modelId="{0990A688-B753-4D41-A5DB-BE7CA065E7F2}" type="parTrans" cxnId="{521E46D1-1FBD-4F5C-A8F8-CE0D815BF79C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384B1AA6-9485-4352-99F7-F0EC935D1C05}" type="sibTrans" cxnId="{521E46D1-1FBD-4F5C-A8F8-CE0D815BF79C}">
      <dgm:prSet/>
      <dgm:spPr/>
      <dgm:t>
        <a:bodyPr/>
        <a:lstStyle/>
        <a:p>
          <a:endParaRPr lang="en-US" sz="2400">
            <a:solidFill>
              <a:schemeClr val="bg1"/>
            </a:solidFill>
            <a:latin typeface="Goudy Old Style" pitchFamily="18" charset="0"/>
          </a:endParaRPr>
        </a:p>
      </dgm:t>
    </dgm:pt>
    <dgm:pt modelId="{FCC335BE-F18A-4BCE-A6F0-E947B3AE889D}" type="pres">
      <dgm:prSet presAssocID="{24984D3E-1B5B-47FB-9EB8-661A05C34A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D59C6A8-A933-4D3F-9996-5E4EA42BDD53}" type="pres">
      <dgm:prSet presAssocID="{BA780256-0923-472C-ABD6-360BDA3C5479}" presName="parentText" presStyleLbl="node1" presStyleIdx="0" presStyleCnt="3" custLinFactNeighborX="-194" custLinFactNeighborY="55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01E6F2-FF1A-41A5-847B-447ACBDAF7A6}" type="pres">
      <dgm:prSet presAssocID="{BA780256-0923-472C-ABD6-360BDA3C547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B8CFB-C26A-4011-8C06-79A1584B221D}" type="pres">
      <dgm:prSet presAssocID="{A2047B83-F018-4C50-B4FA-689F61BE3BF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D0AF56-EBF7-4EAF-BBA8-837A809AB6C5}" type="pres">
      <dgm:prSet presAssocID="{A2047B83-F018-4C50-B4FA-689F61BE3BF2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CDDA9F-AC17-47CE-9680-BC0F36932167}" type="pres">
      <dgm:prSet presAssocID="{4F3F55F6-4023-480F-A799-A8F787B4F8A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EA0323-FC1B-4A89-B093-6A136571F0F3}" type="pres">
      <dgm:prSet presAssocID="{4F3F55F6-4023-480F-A799-A8F787B4F8AD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DAC4F1-533D-4085-8264-25E2566596DB}" srcId="{4F3F55F6-4023-480F-A799-A8F787B4F8AD}" destId="{F7193EE5-784B-4506-8714-8F237035A26D}" srcOrd="0" destOrd="0" parTransId="{3AF7A73C-8F5D-4FDF-96E8-C0CE76A4AB91}" sibTransId="{8BC3F8D3-CB59-4F2B-AD08-44435EE4A0D0}"/>
    <dgm:cxn modelId="{9E6A7FAE-E5FD-4967-938A-4A4D328E797C}" type="presOf" srcId="{4F3F55F6-4023-480F-A799-A8F787B4F8AD}" destId="{AFCDDA9F-AC17-47CE-9680-BC0F36932167}" srcOrd="0" destOrd="0" presId="urn:microsoft.com/office/officeart/2005/8/layout/vList2"/>
    <dgm:cxn modelId="{BE301455-1B76-43F3-ADCE-7103D2831AD6}" type="presOf" srcId="{F7193EE5-784B-4506-8714-8F237035A26D}" destId="{37EA0323-FC1B-4A89-B093-6A136571F0F3}" srcOrd="0" destOrd="0" presId="urn:microsoft.com/office/officeart/2005/8/layout/vList2"/>
    <dgm:cxn modelId="{1ABAD969-050A-408E-81A6-2A59CF8A9500}" srcId="{4F3F55F6-4023-480F-A799-A8F787B4F8AD}" destId="{3154A47A-7A38-4E56-8047-ABD4C521F9D4}" srcOrd="1" destOrd="0" parTransId="{C019F869-F43C-4406-989F-6D0E0186184B}" sibTransId="{AD1F9EDE-366D-45B2-831D-FEAC06654CA7}"/>
    <dgm:cxn modelId="{521E46D1-1FBD-4F5C-A8F8-CE0D815BF79C}" srcId="{4F3F55F6-4023-480F-A799-A8F787B4F8AD}" destId="{F20DA071-17EF-461C-9936-054B3C25473C}" srcOrd="2" destOrd="0" parTransId="{0990A688-B753-4D41-A5DB-BE7CA065E7F2}" sibTransId="{384B1AA6-9485-4352-99F7-F0EC935D1C05}"/>
    <dgm:cxn modelId="{BAA0B6C4-B91D-4EC9-B9EB-342E4F723414}" type="presOf" srcId="{BA780256-0923-472C-ABD6-360BDA3C5479}" destId="{AD59C6A8-A933-4D3F-9996-5E4EA42BDD53}" srcOrd="0" destOrd="0" presId="urn:microsoft.com/office/officeart/2005/8/layout/vList2"/>
    <dgm:cxn modelId="{722C572D-072B-4A45-89B5-A9260584BB6E}" type="presOf" srcId="{24984D3E-1B5B-47FB-9EB8-661A05C34A63}" destId="{FCC335BE-F18A-4BCE-A6F0-E947B3AE889D}" srcOrd="0" destOrd="0" presId="urn:microsoft.com/office/officeart/2005/8/layout/vList2"/>
    <dgm:cxn modelId="{32B2745B-69A7-471C-98CB-46E6E4A74EE0}" srcId="{BA780256-0923-472C-ABD6-360BDA3C5479}" destId="{A9113938-C2E8-48BB-AE48-3F29B3FEF038}" srcOrd="0" destOrd="0" parTransId="{88E4B9FA-FBB5-4EC4-A03B-289942E18D0A}" sibTransId="{3448D00F-FF9B-41D0-B014-71E139D7B264}"/>
    <dgm:cxn modelId="{8A844303-624C-4270-8E1D-75FC5DBE42E9}" type="presOf" srcId="{1A3DD398-AF52-4436-BD21-15018F6AAADF}" destId="{C2D0AF56-EBF7-4EAF-BBA8-837A809AB6C5}" srcOrd="0" destOrd="0" presId="urn:microsoft.com/office/officeart/2005/8/layout/vList2"/>
    <dgm:cxn modelId="{7186A73E-20C5-4952-99AD-F679047ADD03}" srcId="{24984D3E-1B5B-47FB-9EB8-661A05C34A63}" destId="{BA780256-0923-472C-ABD6-360BDA3C5479}" srcOrd="0" destOrd="0" parTransId="{F5EBCFA6-B25E-44B5-B269-7E6C286D1905}" sibTransId="{FD481216-B30A-47C3-A7A3-40A10E424189}"/>
    <dgm:cxn modelId="{423129F3-9693-446B-9BDD-D9F7F8B5B8A6}" srcId="{24984D3E-1B5B-47FB-9EB8-661A05C34A63}" destId="{4F3F55F6-4023-480F-A799-A8F787B4F8AD}" srcOrd="2" destOrd="0" parTransId="{2818F66F-5D98-4E4C-BF0F-4534894A4D5D}" sibTransId="{F856447B-841A-451C-AD41-35CBE45E699B}"/>
    <dgm:cxn modelId="{9AD61957-01C2-42E6-A356-619C238F6D82}" srcId="{A2047B83-F018-4C50-B4FA-689F61BE3BF2}" destId="{1A3DD398-AF52-4436-BD21-15018F6AAADF}" srcOrd="0" destOrd="0" parTransId="{14776AAD-D04D-43F4-B847-402E51380EE0}" sibTransId="{986F0382-2135-4C3D-B932-E94281B998F3}"/>
    <dgm:cxn modelId="{0CE3DE29-E7E3-487E-A472-049534AF49EF}" type="presOf" srcId="{3154A47A-7A38-4E56-8047-ABD4C521F9D4}" destId="{37EA0323-FC1B-4A89-B093-6A136571F0F3}" srcOrd="0" destOrd="1" presId="urn:microsoft.com/office/officeart/2005/8/layout/vList2"/>
    <dgm:cxn modelId="{DFF9EF1D-D59C-4206-AEA0-BB8C60D1BD38}" type="presOf" srcId="{A2047B83-F018-4C50-B4FA-689F61BE3BF2}" destId="{E86B8CFB-C26A-4011-8C06-79A1584B221D}" srcOrd="0" destOrd="0" presId="urn:microsoft.com/office/officeart/2005/8/layout/vList2"/>
    <dgm:cxn modelId="{0631E3FC-452C-41DB-83B6-560A48500840}" srcId="{24984D3E-1B5B-47FB-9EB8-661A05C34A63}" destId="{A2047B83-F018-4C50-B4FA-689F61BE3BF2}" srcOrd="1" destOrd="0" parTransId="{FD193AAC-A1B5-49ED-A43B-4737DCF26BFF}" sibTransId="{6C8502B7-2BCC-419F-98E5-80061CB77871}"/>
    <dgm:cxn modelId="{E4BFAD43-73AB-4F42-871E-AA082CEF8C5E}" type="presOf" srcId="{A9113938-C2E8-48BB-AE48-3F29B3FEF038}" destId="{BC01E6F2-FF1A-41A5-847B-447ACBDAF7A6}" srcOrd="0" destOrd="0" presId="urn:microsoft.com/office/officeart/2005/8/layout/vList2"/>
    <dgm:cxn modelId="{28734DFB-D249-4986-9A59-1D21FFA3F315}" type="presOf" srcId="{F20DA071-17EF-461C-9936-054B3C25473C}" destId="{37EA0323-FC1B-4A89-B093-6A136571F0F3}" srcOrd="0" destOrd="2" presId="urn:microsoft.com/office/officeart/2005/8/layout/vList2"/>
    <dgm:cxn modelId="{847F32DB-C4BE-450B-A24A-0358E28CA532}" type="presParOf" srcId="{FCC335BE-F18A-4BCE-A6F0-E947B3AE889D}" destId="{AD59C6A8-A933-4D3F-9996-5E4EA42BDD53}" srcOrd="0" destOrd="0" presId="urn:microsoft.com/office/officeart/2005/8/layout/vList2"/>
    <dgm:cxn modelId="{72F2489D-1E07-4C2F-8C8F-6CCF407BCCBD}" type="presParOf" srcId="{FCC335BE-F18A-4BCE-A6F0-E947B3AE889D}" destId="{BC01E6F2-FF1A-41A5-847B-447ACBDAF7A6}" srcOrd="1" destOrd="0" presId="urn:microsoft.com/office/officeart/2005/8/layout/vList2"/>
    <dgm:cxn modelId="{A728C125-7274-44A0-AF1B-0CB8233848FF}" type="presParOf" srcId="{FCC335BE-F18A-4BCE-A6F0-E947B3AE889D}" destId="{E86B8CFB-C26A-4011-8C06-79A1584B221D}" srcOrd="2" destOrd="0" presId="urn:microsoft.com/office/officeart/2005/8/layout/vList2"/>
    <dgm:cxn modelId="{791FA536-24E6-4D50-A158-2478900CBF21}" type="presParOf" srcId="{FCC335BE-F18A-4BCE-A6F0-E947B3AE889D}" destId="{C2D0AF56-EBF7-4EAF-BBA8-837A809AB6C5}" srcOrd="3" destOrd="0" presId="urn:microsoft.com/office/officeart/2005/8/layout/vList2"/>
    <dgm:cxn modelId="{535F3288-7401-4B32-B3FA-08013F45C191}" type="presParOf" srcId="{FCC335BE-F18A-4BCE-A6F0-E947B3AE889D}" destId="{AFCDDA9F-AC17-47CE-9680-BC0F36932167}" srcOrd="4" destOrd="0" presId="urn:microsoft.com/office/officeart/2005/8/layout/vList2"/>
    <dgm:cxn modelId="{E452F4D1-EB45-45F3-BB17-920733A4B5D2}" type="presParOf" srcId="{FCC335BE-F18A-4BCE-A6F0-E947B3AE889D}" destId="{37EA0323-FC1B-4A89-B093-6A136571F0F3}" srcOrd="5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7D0FDA-7054-49C1-ADA4-F36C28DEB592}">
      <dsp:nvSpPr>
        <dsp:cNvPr id="0" name=""/>
        <dsp:cNvSpPr/>
      </dsp:nvSpPr>
      <dsp:spPr>
        <a:xfrm>
          <a:off x="0" y="4360"/>
          <a:ext cx="7028313" cy="64347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Goudy Old Style" pitchFamily="18" charset="0"/>
            </a:rPr>
            <a:t>Biotransformation</a:t>
          </a:r>
          <a:endParaRPr lang="en-US" sz="2800" b="1" kern="1200" dirty="0">
            <a:solidFill>
              <a:schemeClr val="bg1"/>
            </a:solidFill>
            <a:latin typeface="Goudy Old Style" pitchFamily="18" charset="0"/>
          </a:endParaRPr>
        </a:p>
      </dsp:txBody>
      <dsp:txXfrm>
        <a:off x="31412" y="35772"/>
        <a:ext cx="6965489" cy="580652"/>
      </dsp:txXfrm>
    </dsp:sp>
    <dsp:sp modelId="{9D0977AB-C9C9-43D3-8331-CFF983AF2676}">
      <dsp:nvSpPr>
        <dsp:cNvPr id="0" name=""/>
        <dsp:cNvSpPr/>
      </dsp:nvSpPr>
      <dsp:spPr>
        <a:xfrm>
          <a:off x="0" y="647837"/>
          <a:ext cx="7028313" cy="1158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149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  <a:latin typeface="Goudy Old Style" pitchFamily="18" charset="0"/>
            </a:rPr>
            <a:t>Importance of biotransformation</a:t>
          </a:r>
          <a:endParaRPr lang="en-US" sz="2400" kern="1200" dirty="0">
            <a:solidFill>
              <a:schemeClr val="tx1"/>
            </a:solidFill>
            <a:latin typeface="Goudy Old Style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  <a:latin typeface="Goudy Old Style" pitchFamily="18" charset="0"/>
            </a:rPr>
            <a:t>Sites of biotransformation</a:t>
          </a:r>
          <a:endParaRPr lang="en-US" sz="2400" kern="1200" dirty="0">
            <a:solidFill>
              <a:schemeClr val="tx1"/>
            </a:solidFill>
            <a:latin typeface="Goudy Old Style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  <a:latin typeface="Goudy Old Style" pitchFamily="18" charset="0"/>
            </a:rPr>
            <a:t>Biotransformation reactions</a:t>
          </a:r>
          <a:endParaRPr lang="en-US" sz="2400" kern="1200" dirty="0">
            <a:solidFill>
              <a:schemeClr val="tx1"/>
            </a:solidFill>
            <a:latin typeface="Goudy Old Style" pitchFamily="18" charset="0"/>
          </a:endParaRPr>
        </a:p>
      </dsp:txBody>
      <dsp:txXfrm>
        <a:off x="0" y="647837"/>
        <a:ext cx="7028313" cy="1158431"/>
      </dsp:txXfrm>
    </dsp:sp>
    <dsp:sp modelId="{E86B8CFB-C26A-4011-8C06-79A1584B221D}">
      <dsp:nvSpPr>
        <dsp:cNvPr id="0" name=""/>
        <dsp:cNvSpPr/>
      </dsp:nvSpPr>
      <dsp:spPr>
        <a:xfrm>
          <a:off x="0" y="1806268"/>
          <a:ext cx="7028313" cy="64347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-830079"/>
                <a:satOff val="-670"/>
                <a:lumOff val="1373"/>
                <a:alphaOff val="0"/>
                <a:tint val="98000"/>
                <a:lumMod val="102000"/>
              </a:schemeClr>
              <a:schemeClr val="accent4">
                <a:hueOff val="-830079"/>
                <a:satOff val="-670"/>
                <a:lumOff val="1373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Goudy Old Style" pitchFamily="18" charset="0"/>
            </a:rPr>
            <a:t>Excretion</a:t>
          </a:r>
          <a:endParaRPr lang="en-US" sz="2800" b="1" kern="1200" dirty="0">
            <a:solidFill>
              <a:schemeClr val="bg1"/>
            </a:solidFill>
            <a:latin typeface="Goudy Old Style" pitchFamily="18" charset="0"/>
          </a:endParaRPr>
        </a:p>
      </dsp:txBody>
      <dsp:txXfrm>
        <a:off x="31412" y="1837680"/>
        <a:ext cx="6965489" cy="580652"/>
      </dsp:txXfrm>
    </dsp:sp>
    <dsp:sp modelId="{C2D0AF56-EBF7-4EAF-BBA8-837A809AB6C5}">
      <dsp:nvSpPr>
        <dsp:cNvPr id="0" name=""/>
        <dsp:cNvSpPr/>
      </dsp:nvSpPr>
      <dsp:spPr>
        <a:xfrm>
          <a:off x="0" y="2449745"/>
          <a:ext cx="7028313" cy="379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149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  <a:latin typeface="Goudy Old Style" pitchFamily="18" charset="0"/>
            </a:rPr>
            <a:t>Routes of Excretion</a:t>
          </a:r>
          <a:endParaRPr lang="en-US" sz="2400" kern="1200" dirty="0">
            <a:solidFill>
              <a:schemeClr val="tx1"/>
            </a:solidFill>
            <a:latin typeface="Goudy Old Style" pitchFamily="18" charset="0"/>
          </a:endParaRPr>
        </a:p>
      </dsp:txBody>
      <dsp:txXfrm>
        <a:off x="0" y="2449745"/>
        <a:ext cx="7028313" cy="379486"/>
      </dsp:txXfrm>
    </dsp:sp>
    <dsp:sp modelId="{AFCDDA9F-AC17-47CE-9680-BC0F36932167}">
      <dsp:nvSpPr>
        <dsp:cNvPr id="0" name=""/>
        <dsp:cNvSpPr/>
      </dsp:nvSpPr>
      <dsp:spPr>
        <a:xfrm>
          <a:off x="0" y="2829231"/>
          <a:ext cx="7028313" cy="64347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-1660157"/>
                <a:satOff val="-1340"/>
                <a:lumOff val="2746"/>
                <a:alphaOff val="0"/>
                <a:tint val="98000"/>
                <a:lumMod val="102000"/>
              </a:schemeClr>
              <a:schemeClr val="accent4">
                <a:hueOff val="-1660157"/>
                <a:satOff val="-1340"/>
                <a:lumOff val="2746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Goudy Old Style" pitchFamily="18" charset="0"/>
            </a:rPr>
            <a:t>Clinical pharmacokinetics</a:t>
          </a:r>
        </a:p>
      </dsp:txBody>
      <dsp:txXfrm>
        <a:off x="31412" y="2860643"/>
        <a:ext cx="6965489" cy="580652"/>
      </dsp:txXfrm>
    </dsp:sp>
    <dsp:sp modelId="{37EA0323-FC1B-4A89-B093-6A136571F0F3}">
      <dsp:nvSpPr>
        <dsp:cNvPr id="0" name=""/>
        <dsp:cNvSpPr/>
      </dsp:nvSpPr>
      <dsp:spPr>
        <a:xfrm>
          <a:off x="0" y="3472707"/>
          <a:ext cx="7028313" cy="1158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149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  <a:latin typeface="Goudy Old Style" pitchFamily="18" charset="0"/>
            </a:rPr>
            <a:t>Volume of distribution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  <a:latin typeface="Goudy Old Style" pitchFamily="18" charset="0"/>
            </a:rPr>
            <a:t>Clearance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  <a:latin typeface="Goudy Old Style" pitchFamily="18" charset="0"/>
            </a:rPr>
            <a:t>Half Life</a:t>
          </a:r>
        </a:p>
      </dsp:txBody>
      <dsp:txXfrm>
        <a:off x="0" y="3472707"/>
        <a:ext cx="7028313" cy="11584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31D764-FB29-4631-A2CF-F2A3F236AE52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63945-D095-46D6-9C2E-60E8A84E20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4095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Goudy Old Style" pitchFamily="18" charset="0"/>
              </a:rPr>
              <a:t>Pharmacologically active organic molecules are lipophilic and are either strongly bound to plasma proteins or are readily reabsorbed from kidneys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63945-D095-46D6-9C2E-60E8A84E209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56940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04D04-0465-4E7C-BB78-3C0A961566F7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4E540-39D3-4ABF-A875-AA26293A24D2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ECDBB-F126-4E51-899B-0B96EE06D86A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7DA2-0402-465F-B742-D2725AAAFBAE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6D233-D875-4691-A1A0-9327105A04B6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F638-DD4F-44C1-8664-DC41169BCB20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4559-3DC3-4A9D-8410-68F587C43D90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AD6-DB29-4682-AB75-A9BF63F8E8DA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D46D-2BE3-4849-A2C2-78AF03E57810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23E78-0FE8-4490-AF01-49A9E7C45406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507C-6D82-47A0-ACDD-ABD38AD7B52A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B04CA-413C-439D-B725-C4EAF59BEF89}" type="datetime1">
              <a:rPr lang="en-US" smtClean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topics/pharmacology-toxicology-and-pharmaceutical-science/drug-excretion" TargetMode="External"/><Relationship Id="rId2" Type="http://schemas.openxmlformats.org/officeDocument/2006/relationships/hyperlink" Target="https://openi.nlm.nih.gov/detailedresult.php?img=PMC2952076_oxim0303_0178_fig001&amp;req=4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048" y="970350"/>
            <a:ext cx="103632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>DYNAMICS OF DRUG EXCRETION AND CLEARANCE BY OTHER ROUTES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2890" y="5061397"/>
            <a:ext cx="9669110" cy="1609860"/>
          </a:xfrm>
        </p:spPr>
        <p:txBody>
          <a:bodyPr anchor="ctr">
            <a:normAutofit/>
          </a:bodyPr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Presented to:</a:t>
            </a:r>
            <a:r>
              <a:rPr lang="en-US" sz="2000" b="1" dirty="0" smtClean="0">
                <a:solidFill>
                  <a:schemeClr val="tx1"/>
                </a:solidFill>
              </a:rPr>
              <a:t> Dr. </a:t>
            </a:r>
            <a:r>
              <a:rPr lang="en-US" sz="2000" b="1" dirty="0" err="1" smtClean="0">
                <a:solidFill>
                  <a:schemeClr val="tx1"/>
                </a:solidFill>
              </a:rPr>
              <a:t>Qaiser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Jabeen</a:t>
            </a:r>
            <a:endParaRPr lang="en-US" sz="2400" b="1" u="sng" dirty="0" smtClean="0">
              <a:solidFill>
                <a:schemeClr val="tx1"/>
              </a:solidFill>
            </a:endParaRPr>
          </a:p>
          <a:p>
            <a:r>
              <a:rPr lang="en-US" sz="2400" b="1" u="sng" dirty="0" smtClean="0">
                <a:solidFill>
                  <a:schemeClr val="tx1"/>
                </a:solidFill>
              </a:rPr>
              <a:t>Presented by: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Ifrah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Hussain</a:t>
            </a:r>
            <a:endParaRPr lang="en-US" sz="2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0446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FACTORS AFFECTING GLOMERULAR FILTRATION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41946"/>
            <a:ext cx="10972800" cy="561605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The kidney filters approximately 180 L of fluid per day; thus there is a large capacity for </a:t>
            </a:r>
            <a:r>
              <a:rPr lang="en-US" b="1" dirty="0">
                <a:solidFill>
                  <a:srgbClr val="C00000"/>
                </a:solidFill>
                <a:latin typeface="Goudy Old Style" pitchFamily="18" charset="0"/>
              </a:rPr>
              <a:t>drug excretion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 via this route.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The </a:t>
            </a:r>
            <a:r>
              <a:rPr lang="en-US" b="1" dirty="0" err="1" smtClean="0">
                <a:solidFill>
                  <a:srgbClr val="C00000"/>
                </a:solidFill>
                <a:latin typeface="Goudy Old Style" pitchFamily="18" charset="0"/>
              </a:rPr>
              <a:t>glomerular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 barrier restricts passage of 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plasma proteins, 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red blood cells, and other large blood constituents. Accordingly, drugs that are bound to these blood elements will not be effectively filtered.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Glomerular filtration rate can be affected by disease or age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.. 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The decline in 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GMF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 is accelerated by disease states such as 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diabetes. 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For drugs that are eliminated by </a:t>
            </a:r>
            <a:r>
              <a:rPr lang="en-US" b="1" dirty="0" err="1" smtClean="0">
                <a:solidFill>
                  <a:srgbClr val="C00000"/>
                </a:solidFill>
                <a:latin typeface="Goudy Old Style" pitchFamily="18" charset="0"/>
              </a:rPr>
              <a:t>glomerular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 filtration, dosages are often adjusted based on the patient's </a:t>
            </a:r>
            <a:r>
              <a:rPr lang="en-US" b="1" dirty="0" err="1" smtClean="0">
                <a:solidFill>
                  <a:srgbClr val="C00000"/>
                </a:solidFill>
                <a:latin typeface="Goudy Old Style" pitchFamily="18" charset="0"/>
              </a:rPr>
              <a:t>glomerular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 filtration rate.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Renal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4048" y="2306472"/>
            <a:ext cx="8869238" cy="4230806"/>
          </a:xfrm>
          <a:noFill/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Active tubular secretion is an active transport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process, mainly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occurs in proximal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tubule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 Active renal secretion is a carrier-mediated system that requires energy input, because the drug is transported against a concentration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gradient.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the tubular transporters can be classified into two major groups: the organic anion transporter (OAT) and the organic 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</a:rPr>
              <a:t>cation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 transporter (OCT) families.</a:t>
            </a:r>
            <a:endParaRPr lang="en-US" sz="2800" b="1" dirty="0" smtClean="0">
              <a:solidFill>
                <a:srgbClr val="C00000"/>
              </a:solidFill>
              <a:latin typeface="Goudy Old Style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96108" y="2552132"/>
            <a:ext cx="2335236" cy="14215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212121"/>
                </a:solidFill>
                <a:latin typeface="+mj-lt"/>
              </a:rPr>
              <a:t>Active Tubular Secretion</a:t>
            </a:r>
            <a:endParaRPr lang="en-US" sz="2000" b="1" dirty="0">
              <a:solidFill>
                <a:srgbClr val="21212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037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Especially important for drugs that are highly plasma protein bound, because these drugs are not excreted effectively by 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GMF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Important in delivering some drugs, such as 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diuretics, 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to their site of action in the renal tubule.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Not 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affected by the degree to which a drug binds to plasma proteins.</a:t>
            </a:r>
          </a:p>
          <a:p>
            <a:pPr>
              <a:buNone/>
            </a:pPr>
            <a:endParaRPr lang="en-US" b="1" dirty="0">
              <a:solidFill>
                <a:srgbClr val="C00000"/>
              </a:solidFill>
              <a:latin typeface="Goudy Old Styl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Renal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4048" y="2306472"/>
            <a:ext cx="8869238" cy="4230806"/>
          </a:xfrm>
          <a:noFill/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Unionized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species is more lipid soluble and has greater membrane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permeability. It is easily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reabsorbed from the renal tubule back into the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body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Active Tubular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Reabsorption: Its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commonly seen with endogenous substances or nutrients that the body needs to conserve e.g. electrolytes, glucose, vitamins. 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Passive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Tubular Reabsorption: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It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is common for many exogenous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substances including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drugs. The driving force is c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oncentration Gradient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223403" y="2469921"/>
            <a:ext cx="2335236" cy="1058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212121"/>
                </a:solidFill>
                <a:latin typeface="+mj-lt"/>
              </a:rPr>
              <a:t>Tubular Reabsorption</a:t>
            </a:r>
            <a:endParaRPr lang="en-US" sz="2000" b="1" dirty="0">
              <a:solidFill>
                <a:srgbClr val="21212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118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Biliary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The liver is the principal organ of drug biotransformation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which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produce more polar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molecules to facilitate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their elimination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in bile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Among the drugs secreted in high concentration in bile, there are antibiotics: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erythromycin,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ampicillin, rifampin, and other compounds such as chlorothiazide, ergot derivatives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2831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Pulmonary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4121" y="2194992"/>
            <a:ext cx="10554574" cy="322317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Drugs are excreted through lungs by simple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diffusion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It is effected by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Pulmonary blood flow, rate of respiration and solubility of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substance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Drugs excreted though this route are volatile products like some general anesthetics, halothane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45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Salivary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The pH of saliva varies from 5.8 to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8.4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The bitter after taste in the mouth of a patient is indication of drug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excreted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Compounds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excreted in saliva are Caffeine, Phenytoin, Theophylline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2597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Mammary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&lt;1% of the drug is excreted in milk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The mechanisms of transfer of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drugs complies both on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active and passive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mechanism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Nicotine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is secreted in the milk of mothers who smoke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1904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Dermal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Drug is excreted through skin via sweat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Excretion of drugs through skin may lead to urticaria and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dermatitis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Compounds like benzoic acid, salicylic acid, alcohol and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iodine are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excreted in sweat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6967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Gastrointestinal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419367"/>
            <a:ext cx="10554574" cy="519979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Water soluble and ionized form of weakly acidic and basic drugs are excreted in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GIT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Example are nicotine and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quinine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Drugs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excreted in GIT are reabsorbed into systemic circulation &amp; undergo recycling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06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212121"/>
                </a:solidFill>
              </a:rPr>
              <a:t>Contents:</a:t>
            </a:r>
            <a:endParaRPr lang="en-US" b="1" u="sng" dirty="0">
              <a:solidFill>
                <a:srgbClr val="21212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39262014"/>
              </p:ext>
            </p:extLst>
          </p:nvPr>
        </p:nvGraphicFramePr>
        <p:xfrm>
          <a:off x="505246" y="1922244"/>
          <a:ext cx="7028313" cy="463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0042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Clinical Pharmacokinetics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IN" sz="2800" b="1" dirty="0">
                <a:solidFill>
                  <a:srgbClr val="C00000"/>
                </a:solidFill>
                <a:latin typeface="Goudy Old Style" pitchFamily="18" charset="0"/>
                <a:cs typeface="Times New Roman" pitchFamily="18" charset="0"/>
              </a:rPr>
              <a:t>Clinical pharmacokinetics is the application of pharmacokinetic principles to the safe and effective therapeutic management of drugs in an individual </a:t>
            </a:r>
            <a:r>
              <a:rPr lang="en-IN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itchFamily="18" charset="0"/>
              </a:rPr>
              <a:t>patient</a:t>
            </a:r>
          </a:p>
          <a:p>
            <a:pPr>
              <a:buFont typeface="Wingdings" pitchFamily="2" charset="2"/>
              <a:buChar char="Ø"/>
            </a:pPr>
            <a:r>
              <a:rPr lang="en-IN" sz="2800" b="1" dirty="0">
                <a:solidFill>
                  <a:srgbClr val="C00000"/>
                </a:solidFill>
                <a:latin typeface="Goudy Old Style" pitchFamily="18" charset="0"/>
                <a:cs typeface="Times New Roman" pitchFamily="18" charset="0"/>
              </a:rPr>
              <a:t>Plasma drug concentrations are affected by the rate at which drug is administered, the volume in which it distributes, and its clearance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9416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Volume of Distribution</a:t>
            </a:r>
            <a:endParaRPr lang="en-US" dirty="0">
              <a:solidFill>
                <a:srgbClr val="212121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8712" y="2222287"/>
                <a:ext cx="10554574" cy="4396877"/>
              </a:xfrm>
            </p:spPr>
            <p:txBody>
              <a:bodyPr>
                <a:noAutofit/>
              </a:bodyPr>
              <a:lstStyle/>
              <a:p>
                <a:pPr>
                  <a:buFont typeface="Wingdings" pitchFamily="2" charset="2"/>
                  <a:buChar char="v"/>
                </a:pPr>
                <a:r>
                  <a:rPr lang="en-US" sz="2800" dirty="0" smtClean="0">
                    <a:latin typeface="Goudy Old Style" pitchFamily="18" charset="0"/>
                  </a:rPr>
                  <a:t>Volume of distribution (V) relates the amount of drug in the body to </a:t>
                </a:r>
                <a:r>
                  <a:rPr lang="en-US" sz="2800" dirty="0">
                    <a:latin typeface="Goudy Old Style" pitchFamily="18" charset="0"/>
                  </a:rPr>
                  <a:t>the concentration of drug (C) in blood or </a:t>
                </a:r>
                <a:r>
                  <a:rPr lang="en-US" sz="2800" dirty="0" smtClean="0">
                    <a:latin typeface="Goudy Old Style" pitchFamily="18" charset="0"/>
                  </a:rPr>
                  <a:t>plasma</a:t>
                </a:r>
              </a:p>
              <a:p>
                <a:pPr>
                  <a:buFont typeface="Wingdings" pitchFamily="2" charset="2"/>
                  <a:buChar char="v"/>
                </a:pPr>
                <a:endParaRPr lang="en-US" sz="2800" dirty="0" smtClean="0">
                  <a:latin typeface="Goudy Old Style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C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𝑉𝑑</m:t>
                      </m:r>
                      <m:r>
                        <a:rPr lang="en-US" sz="2400" b="0" i="1" smtClean="0">
                          <a:solidFill>
                            <a:srgbClr val="FFC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 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𝐴𝑚𝑜𝑢𝑛𝑡</m:t>
                          </m:r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𝑜𝑓</m:t>
                          </m:r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𝑑𝑟𝑢𝑔</m:t>
                          </m:r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𝑖𝑛</m:t>
                          </m:r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𝑏𝑜𝑑𝑦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rgbClr val="FFC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𝐶</m:t>
                          </m:r>
                        </m:den>
                      </m:f>
                    </m:oMath>
                  </m:oMathPara>
                </a14:m>
                <a:endParaRPr lang="en-US" sz="2800" i="1" dirty="0" smtClean="0">
                  <a:solidFill>
                    <a:srgbClr val="FFC000"/>
                  </a:solidFill>
                  <a:latin typeface="Goudy Old Style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Wingdings" pitchFamily="2" charset="2"/>
                  <a:buChar char="v"/>
                </a:pPr>
                <a:r>
                  <a:rPr lang="en-US" sz="2800" dirty="0">
                    <a:latin typeface="Goudy Old Style" pitchFamily="18" charset="0"/>
                  </a:rPr>
                  <a:t>The V</a:t>
                </a:r>
                <a:r>
                  <a:rPr lang="en-US" sz="2800" baseline="-25000" dirty="0">
                    <a:latin typeface="Goudy Old Style" pitchFamily="18" charset="0"/>
                  </a:rPr>
                  <a:t>D</a:t>
                </a:r>
                <a:r>
                  <a:rPr lang="en-US" sz="2800" dirty="0">
                    <a:latin typeface="Goudy Old Style" pitchFamily="18" charset="0"/>
                  </a:rPr>
                  <a:t> of a drug represents the degree to which a drug is distributed in body tissue rather than the </a:t>
                </a:r>
                <a:r>
                  <a:rPr lang="en-US" sz="2800" dirty="0" smtClean="0">
                    <a:latin typeface="Goudy Old Style" pitchFamily="18" charset="0"/>
                  </a:rPr>
                  <a:t>plasma</a:t>
                </a:r>
              </a:p>
              <a:p>
                <a:pPr>
                  <a:buFont typeface="Wingdings" pitchFamily="2" charset="2"/>
                  <a:buChar char="v"/>
                </a:pPr>
                <a:r>
                  <a:rPr lang="en-US" sz="2800" dirty="0" smtClean="0">
                    <a:latin typeface="Goudy Old Style" pitchFamily="18" charset="0"/>
                  </a:rPr>
                  <a:t>Higher </a:t>
                </a:r>
                <a:r>
                  <a:rPr lang="en-US" sz="2800" dirty="0">
                    <a:latin typeface="Goudy Old Style" pitchFamily="18" charset="0"/>
                  </a:rPr>
                  <a:t>V</a:t>
                </a:r>
                <a:r>
                  <a:rPr lang="en-US" sz="2800" baseline="-25000" dirty="0">
                    <a:latin typeface="Goudy Old Style" pitchFamily="18" charset="0"/>
                  </a:rPr>
                  <a:t>D</a:t>
                </a:r>
                <a:r>
                  <a:rPr lang="en-US" sz="2800" dirty="0">
                    <a:latin typeface="Goudy Old Style" pitchFamily="18" charset="0"/>
                  </a:rPr>
                  <a:t> indicates a greater amount of tissue distribution</a:t>
                </a:r>
                <a:endParaRPr lang="en-US" sz="2800" dirty="0">
                  <a:latin typeface="Goudy Old Style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8712" y="2222287"/>
                <a:ext cx="10554574" cy="4396877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4636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Volume of Distribution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3732409"/>
            <a:ext cx="10554574" cy="3125591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IN" sz="2800" b="1" dirty="0">
                <a:solidFill>
                  <a:srgbClr val="C00000"/>
                </a:solidFill>
                <a:latin typeface="Goudy Old Style" pitchFamily="18" charset="0"/>
              </a:rPr>
              <a:t>Volume of distribution is an important pharmacokinetic parameter because it determines the loading dose</a:t>
            </a:r>
            <a:endParaRPr lang="en-US" sz="2800" b="1" dirty="0" smtClean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Volume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of distribution may be increased by renal failure (due to fluid retention) and liver failure (due to altered body fluid and plasma protein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binding)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It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may be decreased in dehydration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82639" y="2347414"/>
            <a:ext cx="49950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Goudy Old Style" pitchFamily="18" charset="0"/>
              </a:rPr>
              <a:t>↑ Lipid solubility</a:t>
            </a:r>
          </a:p>
          <a:p>
            <a:r>
              <a:rPr lang="en-US" sz="2800" dirty="0">
                <a:solidFill>
                  <a:schemeClr val="bg1"/>
                </a:solidFill>
                <a:latin typeface="Goudy Old Style" pitchFamily="18" charset="0"/>
              </a:rPr>
              <a:t>↓ </a:t>
            </a:r>
            <a:r>
              <a:rPr lang="en-US" sz="2800" dirty="0" smtClean="0">
                <a:solidFill>
                  <a:schemeClr val="bg1"/>
                </a:solidFill>
                <a:latin typeface="Goudy Old Style" pitchFamily="18" charset="0"/>
              </a:rPr>
              <a:t>Rates </a:t>
            </a:r>
            <a:r>
              <a:rPr lang="en-US" sz="2800" dirty="0">
                <a:solidFill>
                  <a:schemeClr val="bg1"/>
                </a:solidFill>
                <a:latin typeface="Goudy Old Style" pitchFamily="18" charset="0"/>
              </a:rPr>
              <a:t>of </a:t>
            </a:r>
            <a:r>
              <a:rPr lang="en-US" sz="2800" dirty="0" smtClean="0">
                <a:solidFill>
                  <a:schemeClr val="bg1"/>
                </a:solidFill>
                <a:latin typeface="Goudy Old Style" pitchFamily="18" charset="0"/>
              </a:rPr>
              <a:t>ionization	=	↑ </a:t>
            </a:r>
            <a:r>
              <a:rPr lang="en-US" sz="2800" dirty="0">
                <a:solidFill>
                  <a:schemeClr val="bg1"/>
                </a:solidFill>
                <a:latin typeface="Goudy Old Style" pitchFamily="18" charset="0"/>
              </a:rPr>
              <a:t>V</a:t>
            </a:r>
            <a:r>
              <a:rPr lang="en-US" sz="2800" baseline="-25000" dirty="0">
                <a:solidFill>
                  <a:schemeClr val="bg1"/>
                </a:solidFill>
                <a:latin typeface="Goudy Old Style" pitchFamily="18" charset="0"/>
              </a:rPr>
              <a:t>D</a:t>
            </a:r>
            <a:endParaRPr lang="en-US" sz="2800" dirty="0" smtClean="0">
              <a:solidFill>
                <a:schemeClr val="bg1"/>
              </a:solidFill>
              <a:latin typeface="Goudy Old Style" pitchFamily="18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Goudy Old Style" pitchFamily="18" charset="0"/>
              </a:rPr>
              <a:t>↓ </a:t>
            </a:r>
            <a:r>
              <a:rPr lang="en-US" sz="2800" dirty="0" smtClean="0">
                <a:solidFill>
                  <a:schemeClr val="bg1"/>
                </a:solidFill>
                <a:latin typeface="Goudy Old Style" pitchFamily="18" charset="0"/>
              </a:rPr>
              <a:t>Plasma binding</a:t>
            </a:r>
            <a:endParaRPr lang="en-US" sz="2800" dirty="0">
              <a:solidFill>
                <a:schemeClr val="bg1"/>
              </a:solidFill>
              <a:latin typeface="Goudy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92621" y="1692322"/>
            <a:ext cx="3796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Goudy Old Style" pitchFamily="18" charset="0"/>
              </a:rPr>
              <a:t>↑ Polarity (Hydrophilic)</a:t>
            </a:r>
          </a:p>
          <a:p>
            <a:r>
              <a:rPr lang="en-US" sz="2800" dirty="0">
                <a:solidFill>
                  <a:srgbClr val="7030A0"/>
                </a:solidFill>
                <a:latin typeface="Goudy Old Style" pitchFamily="18" charset="0"/>
              </a:rPr>
              <a:t>↑</a:t>
            </a:r>
            <a:r>
              <a:rPr lang="en-US" sz="2800" dirty="0" smtClean="0">
                <a:solidFill>
                  <a:srgbClr val="7030A0"/>
                </a:solidFill>
                <a:latin typeface="Goudy Old Style" pitchFamily="18" charset="0"/>
              </a:rPr>
              <a:t> Rates </a:t>
            </a:r>
            <a:r>
              <a:rPr lang="en-US" sz="2800" dirty="0">
                <a:solidFill>
                  <a:srgbClr val="7030A0"/>
                </a:solidFill>
                <a:latin typeface="Goudy Old Style" pitchFamily="18" charset="0"/>
              </a:rPr>
              <a:t>of </a:t>
            </a:r>
            <a:r>
              <a:rPr lang="en-US" sz="2800" dirty="0" smtClean="0">
                <a:solidFill>
                  <a:srgbClr val="7030A0"/>
                </a:solidFill>
                <a:latin typeface="Goudy Old Style" pitchFamily="18" charset="0"/>
              </a:rPr>
              <a:t>ionization	   =	</a:t>
            </a:r>
            <a:r>
              <a:rPr lang="en-US" sz="2800" dirty="0">
                <a:solidFill>
                  <a:srgbClr val="7030A0"/>
                </a:solidFill>
                <a:latin typeface="Goudy Old Style" pitchFamily="18" charset="0"/>
              </a:rPr>
              <a:t> ↓</a:t>
            </a:r>
            <a:r>
              <a:rPr lang="en-US" sz="2800" dirty="0" smtClean="0">
                <a:solidFill>
                  <a:srgbClr val="7030A0"/>
                </a:solidFill>
                <a:latin typeface="Goudy Old Style" pitchFamily="18" charset="0"/>
              </a:rPr>
              <a:t> </a:t>
            </a:r>
            <a:r>
              <a:rPr lang="en-US" sz="2800" dirty="0">
                <a:solidFill>
                  <a:srgbClr val="7030A0"/>
                </a:solidFill>
                <a:latin typeface="Goudy Old Style" pitchFamily="18" charset="0"/>
              </a:rPr>
              <a:t>V</a:t>
            </a:r>
            <a:r>
              <a:rPr lang="en-US" sz="2800" baseline="-25000" dirty="0">
                <a:solidFill>
                  <a:srgbClr val="7030A0"/>
                </a:solidFill>
                <a:latin typeface="Goudy Old Style" pitchFamily="18" charset="0"/>
              </a:rPr>
              <a:t>D</a:t>
            </a:r>
            <a:endParaRPr lang="en-US" sz="2800" dirty="0" smtClean="0">
              <a:solidFill>
                <a:srgbClr val="7030A0"/>
              </a:solidFill>
              <a:latin typeface="Goudy Old Style" pitchFamily="18" charset="0"/>
            </a:endParaRPr>
          </a:p>
          <a:p>
            <a:r>
              <a:rPr lang="en-US" sz="2800" dirty="0">
                <a:solidFill>
                  <a:srgbClr val="7030A0"/>
                </a:solidFill>
                <a:latin typeface="Goudy Old Style" pitchFamily="18" charset="0"/>
              </a:rPr>
              <a:t>↑</a:t>
            </a:r>
            <a:r>
              <a:rPr lang="en-US" sz="2800" dirty="0" smtClean="0">
                <a:solidFill>
                  <a:srgbClr val="7030A0"/>
                </a:solidFill>
                <a:latin typeface="Goudy Old Style" pitchFamily="18" charset="0"/>
              </a:rPr>
              <a:t> Plasma binding</a:t>
            </a:r>
            <a:endParaRPr lang="en-US" sz="2800" dirty="0">
              <a:solidFill>
                <a:srgbClr val="7030A0"/>
              </a:solidFill>
              <a:latin typeface="Goudy Old Style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986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Pharmacokinetics Models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405719"/>
            <a:ext cx="10554574" cy="521344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IN" sz="3600" b="1" dirty="0">
                <a:solidFill>
                  <a:srgbClr val="C00000"/>
                </a:solidFill>
                <a:latin typeface="Goudy Old Style" pitchFamily="18" charset="0"/>
              </a:rPr>
              <a:t>A basic type of model used in pharmacokinetics is the compartmental </a:t>
            </a:r>
            <a:r>
              <a:rPr lang="en-IN" sz="3600" b="1" dirty="0" smtClean="0">
                <a:solidFill>
                  <a:srgbClr val="C00000"/>
                </a:solidFill>
                <a:latin typeface="Goudy Old Style" pitchFamily="18" charset="0"/>
              </a:rPr>
              <a:t>model</a:t>
            </a:r>
            <a:endParaRPr lang="en-IN" sz="36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IN" sz="3600" b="1" dirty="0">
                <a:solidFill>
                  <a:srgbClr val="C00000"/>
                </a:solidFill>
                <a:latin typeface="Goudy Old Style" pitchFamily="18" charset="0"/>
              </a:rPr>
              <a:t>There are one- compartment, two-compartment, and </a:t>
            </a:r>
            <a:r>
              <a:rPr lang="en-IN" sz="3600" b="1" dirty="0" err="1">
                <a:solidFill>
                  <a:srgbClr val="C00000"/>
                </a:solidFill>
                <a:latin typeface="Goudy Old Style" pitchFamily="18" charset="0"/>
              </a:rPr>
              <a:t>multicompartment</a:t>
            </a:r>
            <a:r>
              <a:rPr lang="en-IN" sz="3600" b="1" dirty="0">
                <a:solidFill>
                  <a:srgbClr val="C00000"/>
                </a:solidFill>
                <a:latin typeface="Goudy Old Style" pitchFamily="18" charset="0"/>
              </a:rPr>
              <a:t> models</a:t>
            </a:r>
            <a:endParaRPr lang="en-US" sz="36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4833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One Compartment Model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eaLnBrk="0" hangingPunct="0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  <a:ea typeface="ＭＳ Ｐゴシック" pitchFamily="34" charset="-128"/>
              </a:rPr>
              <a:t>The one compartment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ea typeface="ＭＳ Ｐゴシック" pitchFamily="34" charset="-128"/>
              </a:rPr>
              <a:t>model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  <a:ea typeface="ＭＳ Ｐゴシック" pitchFamily="34" charset="-128"/>
              </a:rPr>
              <a:t>assumes that the drug in question is evenly distributed throughout the body into a single compartment</a:t>
            </a:r>
          </a:p>
          <a:p>
            <a:pPr marL="457200" indent="-457200" eaLnBrk="0" hangingPunct="0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  <a:ea typeface="ＭＳ Ｐゴシック" pitchFamily="34" charset="-128"/>
              </a:rPr>
              <a:t>This model is only appropriate for drugs which rapidly and readily distribute between the plasma and other body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ea typeface="ＭＳ Ｐゴシック" pitchFamily="34" charset="-128"/>
              </a:rPr>
              <a:t>tissues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182" r="-1"/>
          <a:stretch/>
        </p:blipFill>
        <p:spPr>
          <a:xfrm>
            <a:off x="1050877" y="2408543"/>
            <a:ext cx="3579491" cy="41153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391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Two Compartment Model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eaLnBrk="0" hangingPunct="0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  <a:ea typeface="ＭＳ Ｐゴシック" pitchFamily="34" charset="-128"/>
              </a:rPr>
              <a:t>Drugs which exhibit a slow equilibration with peripheral tissues, are best described with a two compartment model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67" y="1886719"/>
            <a:ext cx="4496427" cy="42582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599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Clearance </a:t>
            </a:r>
            <a:endParaRPr lang="en-US" dirty="0">
              <a:solidFill>
                <a:srgbClr val="212121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8712" y="2222287"/>
                <a:ext cx="10554574" cy="4396877"/>
              </a:xfrm>
            </p:spPr>
            <p:txBody>
              <a:bodyPr>
                <a:noAutofit/>
              </a:bodyPr>
              <a:lstStyle/>
              <a:p>
                <a:pPr algn="just">
                  <a:buFont typeface="Wingdings" pitchFamily="2" charset="2"/>
                  <a:buChar char="v"/>
                </a:pPr>
                <a:r>
                  <a:rPr lang="en-IN" sz="2800" dirty="0" smtClean="0">
                    <a:latin typeface="Goudy Old Style" pitchFamily="18" charset="0"/>
                  </a:rPr>
                  <a:t>The definition of clearance is the volume of serum or blood completely cleared of the drug per unit time</a:t>
                </a:r>
                <a:endParaRPr lang="en-IN" sz="2800" dirty="0">
                  <a:latin typeface="Goudy Old Style" pitchFamily="18" charset="0"/>
                </a:endParaRPr>
              </a:p>
              <a:p>
                <a:pPr marL="0" indent="0" algn="ctr">
                  <a:buNone/>
                </a:pPr>
                <a:r>
                  <a:rPr lang="en-US" sz="2800" i="1" dirty="0" smtClean="0">
                    <a:solidFill>
                      <a:srgbClr val="FFC000"/>
                    </a:solidFill>
                    <a:latin typeface="Cambria Math" pitchFamily="18" charset="0"/>
                    <a:ea typeface="Cambria Math" pitchFamily="18" charset="0"/>
                    <a:cs typeface="Times New Roman" panose="02020603050405020304" pitchFamily="18" charset="0"/>
                  </a:rPr>
                  <a:t>CL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FFC000"/>
                        </a:solidFill>
                        <a:latin typeface="Cambria Math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rgbClr val="FFC000"/>
                            </a:solidFill>
                            <a:latin typeface="Cambria Math"/>
                            <a:ea typeface="Cambria Math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𝑅𝑎𝑡𝑒</m:t>
                        </m:r>
                        <m:r>
                          <a:rPr lang="en-US" sz="2800" b="0" i="1" smtClean="0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sz="2800" b="0" i="1" smtClean="0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𝐸𝑙𝑖𝑚𝑖𝑛𝑎𝑡𝑖𝑜𝑛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den>
                    </m:f>
                  </m:oMath>
                </a14:m>
                <a:endParaRPr lang="en-IN" sz="2800" i="1" dirty="0">
                  <a:latin typeface="Cambria Math" pitchFamily="18" charset="0"/>
                  <a:ea typeface="Cambria Math" pitchFamily="18" charset="0"/>
                </a:endParaRPr>
              </a:p>
              <a:p>
                <a:pPr algn="just">
                  <a:buFont typeface="Wingdings" pitchFamily="2" charset="2"/>
                  <a:buChar char="v"/>
                </a:pPr>
                <a:r>
                  <a:rPr lang="en-IN" sz="2800" dirty="0">
                    <a:latin typeface="Goudy Old Style" pitchFamily="18" charset="0"/>
                  </a:rPr>
                  <a:t>Clearance </a:t>
                </a:r>
                <a:r>
                  <a:rPr lang="en-IN" sz="2800" dirty="0" smtClean="0">
                    <a:latin typeface="Goudy Old Style" pitchFamily="18" charset="0"/>
                  </a:rPr>
                  <a:t>is </a:t>
                </a:r>
                <a:r>
                  <a:rPr lang="en-IN" sz="2800" dirty="0">
                    <a:latin typeface="Goudy Old Style" pitchFamily="18" charset="0"/>
                  </a:rPr>
                  <a:t>the most important pharmacokinetic parameter because it determines the </a:t>
                </a:r>
                <a:r>
                  <a:rPr lang="en-IN" sz="2800" dirty="0">
                    <a:solidFill>
                      <a:srgbClr val="FFC000"/>
                    </a:solidFill>
                    <a:latin typeface="Goudy Old Style" pitchFamily="18" charset="0"/>
                  </a:rPr>
                  <a:t>maintenance dose</a:t>
                </a:r>
                <a:endParaRPr lang="en-US" sz="2800" dirty="0">
                  <a:solidFill>
                    <a:srgbClr val="FFC000"/>
                  </a:solidFill>
                  <a:latin typeface="Goudy Old Style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8712" y="2222287"/>
                <a:ext cx="10554574" cy="4396877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559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Hepatic Clearance 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IN" sz="2800" b="1" dirty="0" smtClean="0">
                <a:solidFill>
                  <a:srgbClr val="C00000"/>
                </a:solidFill>
                <a:latin typeface="Goudy Old Style" pitchFamily="18" charset="0"/>
              </a:rPr>
              <a:t>Hepatic </a:t>
            </a:r>
            <a:r>
              <a:rPr lang="en-IN" sz="2800" b="1" dirty="0">
                <a:solidFill>
                  <a:srgbClr val="C00000"/>
                </a:solidFill>
                <a:latin typeface="Goudy Old Style" pitchFamily="18" charset="0"/>
              </a:rPr>
              <a:t>clearance (</a:t>
            </a:r>
            <a:r>
              <a:rPr lang="en-IN" sz="2800" b="1" dirty="0" err="1">
                <a:solidFill>
                  <a:srgbClr val="C00000"/>
                </a:solidFill>
                <a:latin typeface="Goudy Old Style" pitchFamily="18" charset="0"/>
              </a:rPr>
              <a:t>Cl</a:t>
            </a:r>
            <a:r>
              <a:rPr lang="en-IN" b="1" dirty="0" err="1">
                <a:solidFill>
                  <a:srgbClr val="C00000"/>
                </a:solidFill>
                <a:latin typeface="Goudy Old Style" pitchFamily="18" charset="0"/>
              </a:rPr>
              <a:t>H</a:t>
            </a:r>
            <a:r>
              <a:rPr lang="en-IN" sz="2800" b="1" dirty="0">
                <a:solidFill>
                  <a:srgbClr val="C00000"/>
                </a:solidFill>
                <a:latin typeface="Goudy Old Style" pitchFamily="18" charset="0"/>
              </a:rPr>
              <a:t>) for a drug is product of liver blood flow and the hepatic extraction ratio (</a:t>
            </a:r>
            <a:r>
              <a:rPr lang="en-IN" sz="2800" b="1" dirty="0" smtClean="0">
                <a:solidFill>
                  <a:srgbClr val="C00000"/>
                </a:solidFill>
                <a:latin typeface="Goudy Old Style" pitchFamily="18" charset="0"/>
              </a:rPr>
              <a:t>ER</a:t>
            </a:r>
            <a:r>
              <a:rPr lang="en-IN" b="1" dirty="0" smtClean="0">
                <a:solidFill>
                  <a:srgbClr val="C00000"/>
                </a:solidFill>
                <a:latin typeface="Goudy Old Style" pitchFamily="18" charset="0"/>
              </a:rPr>
              <a:t>H</a:t>
            </a:r>
            <a:endParaRPr lang="en-IN" sz="2800" b="1" dirty="0" smtClean="0">
              <a:solidFill>
                <a:srgbClr val="C00000"/>
              </a:solidFill>
              <a:latin typeface="Goudy Old Style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sz="2800" b="1" dirty="0" err="1" smtClean="0">
                <a:solidFill>
                  <a:srgbClr val="C00000"/>
                </a:solidFill>
                <a:latin typeface="Goudy Old Style" pitchFamily="18" charset="0"/>
                <a:ea typeface="Cambria Math" pitchFamily="18" charset="0"/>
              </a:rPr>
              <a:t>Cl</a:t>
            </a:r>
            <a:r>
              <a:rPr lang="en-IN" b="1" dirty="0" err="1" smtClean="0">
                <a:solidFill>
                  <a:srgbClr val="C00000"/>
                </a:solidFill>
                <a:latin typeface="Goudy Old Style" pitchFamily="18" charset="0"/>
                <a:ea typeface="Cambria Math" pitchFamily="18" charset="0"/>
              </a:rPr>
              <a:t>H</a:t>
            </a:r>
            <a:r>
              <a:rPr lang="en-IN" sz="2800" b="1" dirty="0" smtClean="0">
                <a:solidFill>
                  <a:srgbClr val="C00000"/>
                </a:solidFill>
                <a:latin typeface="Goudy Old Style" pitchFamily="18" charset="0"/>
                <a:ea typeface="Cambria Math" pitchFamily="18" charset="0"/>
              </a:rPr>
              <a:t> </a:t>
            </a:r>
            <a:r>
              <a:rPr lang="en-IN" sz="2800" b="1" dirty="0">
                <a:solidFill>
                  <a:srgbClr val="C00000"/>
                </a:solidFill>
                <a:latin typeface="Goudy Old Style" pitchFamily="18" charset="0"/>
                <a:ea typeface="Cambria Math" pitchFamily="18" charset="0"/>
              </a:rPr>
              <a:t>= LBF ⋅ </a:t>
            </a:r>
            <a:r>
              <a:rPr lang="en-IN" sz="2800" b="1" dirty="0" err="1">
                <a:solidFill>
                  <a:srgbClr val="C00000"/>
                </a:solidFill>
                <a:latin typeface="Goudy Old Style" pitchFamily="18" charset="0"/>
                <a:ea typeface="Cambria Math" pitchFamily="18" charset="0"/>
              </a:rPr>
              <a:t>Cl′int</a:t>
            </a:r>
            <a:endParaRPr lang="en-IN" sz="2800" b="1" dirty="0">
              <a:solidFill>
                <a:srgbClr val="C00000"/>
              </a:solidFill>
              <a:latin typeface="Goudy Old Style" pitchFamily="18" charset="0"/>
              <a:ea typeface="Cambria Math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sz="2800" b="1" dirty="0" smtClean="0">
                <a:solidFill>
                  <a:srgbClr val="C00000"/>
                </a:solidFill>
                <a:latin typeface="Goudy Old Style" pitchFamily="18" charset="0"/>
              </a:rPr>
              <a:t>ER</a:t>
            </a:r>
            <a:r>
              <a:rPr lang="en-IN" b="1" dirty="0" smtClean="0">
                <a:solidFill>
                  <a:srgbClr val="C00000"/>
                </a:solidFill>
                <a:latin typeface="Goudy Old Style" pitchFamily="18" charset="0"/>
              </a:rPr>
              <a:t>H </a:t>
            </a:r>
            <a:r>
              <a:rPr lang="en-IN" sz="2800" b="1" dirty="0" smtClean="0">
                <a:solidFill>
                  <a:srgbClr val="C00000"/>
                </a:solidFill>
                <a:latin typeface="Goudy Old Style" pitchFamily="18" charset="0"/>
              </a:rPr>
              <a:t>– intrinsic </a:t>
            </a:r>
            <a:r>
              <a:rPr lang="en-IN" sz="2800" b="1" dirty="0">
                <a:solidFill>
                  <a:srgbClr val="C00000"/>
                </a:solidFill>
                <a:latin typeface="Goudy Old Style" pitchFamily="18" charset="0"/>
              </a:rPr>
              <a:t>ability of the enzyme to metabolize a drug (intrinsic clearance)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703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Hepatic Clearance 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The ER is calculated by sampling concentration of drug entering the organ (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err="1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in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) and leaving the organ (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err="1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out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buFont typeface="Wingdings" pitchFamily="2" charset="2"/>
              <a:buChar char="v"/>
            </a:pPr>
            <a:endParaRPr lang="en-US" sz="2800" dirty="0" smtClean="0">
              <a:latin typeface="Goudy Old Style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en-US" sz="2800" dirty="0">
              <a:latin typeface="Goudy Old Style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en-US" sz="2800" dirty="0" smtClean="0">
              <a:latin typeface="Goudy Old Style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en-US" sz="2800" dirty="0">
              <a:latin typeface="Goudy Old Style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en-US" sz="2800" dirty="0"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2576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Renal Clearance 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The physiologic determinants of renal clearance are;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Glomerular filtration</a:t>
            </a:r>
          </a:p>
          <a:p>
            <a:pPr lvl="1"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Active tubular secretion</a:t>
            </a:r>
          </a:p>
          <a:p>
            <a:pPr lvl="1"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Passive tubular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reabsorption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7539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227" y="624609"/>
            <a:ext cx="10571998" cy="970450"/>
          </a:xfrm>
        </p:spPr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Biotransformation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433015"/>
            <a:ext cx="10554574" cy="530898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Biotransformation means chemical alteration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of nutrients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, amino acids, toxins, and drugs in the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body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It is also needed to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convert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nonpolar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compounds to polar compounds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so that they are not reabsorbed in renal tubules and are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excreted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Metabolic products are often less 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</a:rPr>
              <a:t>pharmacodynamically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 active than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the parent drug and may even be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inactive.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Example; Warfarin is used as an anticoagulant. None of its metabolites are pharmacologically active and they are excreted by the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kidney.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741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Half Life</a:t>
            </a:r>
            <a:endParaRPr lang="en-US" dirty="0">
              <a:solidFill>
                <a:srgbClr val="212121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8712" y="2222287"/>
                <a:ext cx="10554574" cy="4396877"/>
              </a:xfrm>
            </p:spPr>
            <p:txBody>
              <a:bodyPr>
                <a:noAutofit/>
              </a:bodyPr>
              <a:lstStyle/>
              <a:p>
                <a:pPr>
                  <a:buFont typeface="Wingdings" pitchFamily="2" charset="2"/>
                  <a:buChar char="v"/>
                </a:pPr>
                <a:r>
                  <a:rPr lang="en-US" sz="2800" dirty="0" smtClean="0">
                    <a:latin typeface="Goudy Old Style" pitchFamily="18" charset="0"/>
                  </a:rPr>
                  <a:t>The </a:t>
                </a:r>
                <a:r>
                  <a:rPr lang="en-US" sz="2800" dirty="0">
                    <a:latin typeface="Goudy Old Style" pitchFamily="18" charset="0"/>
                  </a:rPr>
                  <a:t>biological </a:t>
                </a:r>
                <a:r>
                  <a:rPr lang="en-US" sz="2800" dirty="0" smtClean="0">
                    <a:latin typeface="Goudy Old Style" pitchFamily="18" charset="0"/>
                  </a:rPr>
                  <a:t>half-life </a:t>
                </a:r>
                <a:r>
                  <a:rPr lang="en-US" sz="2800" dirty="0">
                    <a:latin typeface="Goudy Old Style" pitchFamily="18" charset="0"/>
                  </a:rPr>
                  <a:t>of a substance is the time it takes for a substance </a:t>
                </a:r>
                <a:r>
                  <a:rPr lang="en-US" sz="2800" dirty="0" smtClean="0">
                    <a:latin typeface="Goudy Old Style" pitchFamily="18" charset="0"/>
                  </a:rPr>
                  <a:t>to </a:t>
                </a:r>
                <a:r>
                  <a:rPr lang="en-US" sz="2800" dirty="0">
                    <a:latin typeface="Goudy Old Style" pitchFamily="18" charset="0"/>
                  </a:rPr>
                  <a:t>lose half of its pharmacologic, physiologic, or radiologic </a:t>
                </a:r>
                <a:r>
                  <a:rPr lang="en-US" sz="2800" dirty="0" smtClean="0">
                    <a:latin typeface="Goudy Old Style" pitchFamily="18" charset="0"/>
                  </a:rPr>
                  <a:t>activity</a:t>
                </a:r>
              </a:p>
              <a:p>
                <a:pPr>
                  <a:buFont typeface="Wingdings" pitchFamily="2" charset="2"/>
                  <a:buChar char="v"/>
                </a:pPr>
                <a:r>
                  <a:rPr lang="en-US" sz="2800" dirty="0" smtClean="0">
                    <a:latin typeface="Goudy Old Style" pitchFamily="18" charset="0"/>
                  </a:rPr>
                  <a:t>It </a:t>
                </a:r>
                <a:r>
                  <a:rPr lang="en-US" sz="2800" dirty="0">
                    <a:latin typeface="Goudy Old Style" pitchFamily="18" charset="0"/>
                  </a:rPr>
                  <a:t>is the time required to change the amount of drug </a:t>
                </a:r>
                <a:r>
                  <a:rPr lang="en-US" sz="2800" dirty="0" smtClean="0">
                    <a:latin typeface="Goudy Old Style" pitchFamily="18" charset="0"/>
                  </a:rPr>
                  <a:t>in the </a:t>
                </a:r>
                <a:r>
                  <a:rPr lang="en-US" sz="2800" dirty="0">
                    <a:latin typeface="Goudy Old Style" pitchFamily="18" charset="0"/>
                  </a:rPr>
                  <a:t>body by one-half during </a:t>
                </a:r>
                <a:r>
                  <a:rPr lang="en-US" sz="2800" dirty="0" smtClean="0">
                    <a:latin typeface="Goudy Old Style" pitchFamily="18" charset="0"/>
                  </a:rPr>
                  <a:t>elimination</a:t>
                </a:r>
              </a:p>
              <a:p>
                <a:pPr>
                  <a:buFont typeface="Wingdings" pitchFamily="2" charset="2"/>
                  <a:buChar char="v"/>
                </a:pPr>
                <a:r>
                  <a:rPr lang="en-US" sz="2800" dirty="0" smtClean="0">
                    <a:latin typeface="Goudy Old Style" pitchFamily="18" charset="0"/>
                  </a:rPr>
                  <a:t>If the body is considered </a:t>
                </a:r>
                <a:r>
                  <a:rPr lang="en-US" sz="2800" dirty="0">
                    <a:latin typeface="Goudy Old Style" pitchFamily="18" charset="0"/>
                  </a:rPr>
                  <a:t>as a </a:t>
                </a:r>
                <a:r>
                  <a:rPr lang="en-US" sz="2800" dirty="0" smtClean="0">
                    <a:solidFill>
                      <a:srgbClr val="FFC000"/>
                    </a:solidFill>
                    <a:latin typeface="Goudy Old Style" pitchFamily="18" charset="0"/>
                  </a:rPr>
                  <a:t>single compartment </a:t>
                </a:r>
                <a:r>
                  <a:rPr lang="en-US" sz="2800" dirty="0" smtClean="0">
                    <a:latin typeface="Goudy Old Style" pitchFamily="18" charset="0"/>
                  </a:rPr>
                  <a:t>of </a:t>
                </a:r>
                <a:r>
                  <a:rPr lang="en-US" sz="2800" dirty="0">
                    <a:latin typeface="Goudy Old Style" pitchFamily="18" charset="0"/>
                  </a:rPr>
                  <a:t>a size equal to </a:t>
                </a:r>
                <a:r>
                  <a:rPr lang="en-US" sz="2800" dirty="0" smtClean="0">
                    <a:latin typeface="Goudy Old Style" pitchFamily="18" charset="0"/>
                  </a:rPr>
                  <a:t>the volume </a:t>
                </a:r>
                <a:r>
                  <a:rPr lang="en-US" sz="2800" dirty="0">
                    <a:latin typeface="Goudy Old Style" pitchFamily="18" charset="0"/>
                  </a:rPr>
                  <a:t>of distribution (V). The time course of drug in the </a:t>
                </a:r>
                <a:r>
                  <a:rPr lang="en-US" sz="2800" dirty="0" smtClean="0">
                    <a:latin typeface="Goudy Old Style" pitchFamily="18" charset="0"/>
                  </a:rPr>
                  <a:t>body will </a:t>
                </a:r>
                <a:r>
                  <a:rPr lang="en-US" sz="2800" dirty="0">
                    <a:latin typeface="Goudy Old Style" pitchFamily="18" charset="0"/>
                  </a:rPr>
                  <a:t>depend on both the volume of distribution and the </a:t>
                </a:r>
                <a:r>
                  <a:rPr lang="en-US" sz="2800" dirty="0" smtClean="0">
                    <a:latin typeface="Goudy Old Style" pitchFamily="18" charset="0"/>
                  </a:rPr>
                  <a:t>clearance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smtClean="0">
                        <a:solidFill>
                          <a:srgbClr val="FFC000"/>
                        </a:solidFill>
                        <a:latin typeface="Cambria Math" pitchFamily="18" charset="0"/>
                        <a:ea typeface="Cambria Math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800" smtClean="0">
                        <a:solidFill>
                          <a:srgbClr val="FFC000"/>
                        </a:solidFill>
                        <a:latin typeface="Cambria Math" pitchFamily="18" charset="0"/>
                        <a:ea typeface="Cambria Math" pitchFamily="18" charset="0"/>
                      </a:rPr>
                      <m:t>½</m:t>
                    </m:r>
                  </m:oMath>
                </a14:m>
                <a:r>
                  <a:rPr lang="en-US" sz="2800" dirty="0" smtClean="0">
                    <a:solidFill>
                      <a:srgbClr val="FFC000"/>
                    </a:solidFill>
                    <a:latin typeface="Cambria Math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FFC000"/>
                            </a:solidFill>
                            <a:latin typeface="Cambria Math"/>
                            <a:ea typeface="Cambria Math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0.7 ×</m:t>
                        </m:r>
                        <m:r>
                          <a:rPr lang="en-US" sz="2800" b="0" i="1" smtClean="0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𝑉𝑑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rgbClr val="FFC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𝐶𝐿</m:t>
                        </m:r>
                      </m:den>
                    </m:f>
                  </m:oMath>
                </a14:m>
                <a:endParaRPr lang="en-US" sz="2800" dirty="0">
                  <a:latin typeface="Cambria Math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8712" y="2222287"/>
                <a:ext cx="10554574" cy="4396877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7931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Half Life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968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Generally, a drug will be completely eliminated after 6 half lives-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After 1 half-life the conc. will be 50%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After 2 half-lives it will be 25%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After 3 half-lives 12.5</a:t>
            </a:r>
            <a:r>
              <a:rPr lang="en-US" altLang="en-US" sz="2800" b="1" dirty="0" smtClean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%</a:t>
            </a:r>
            <a:endParaRPr lang="en-US" altLang="en-US" sz="2800" b="1" dirty="0">
              <a:solidFill>
                <a:srgbClr val="C00000"/>
              </a:solidFill>
              <a:latin typeface="Goudy Old Style" pitchFamily="18" charset="0"/>
              <a:cs typeface="Arial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After 4 half-lives 6.25% 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After 5 half-lives 3.125%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After 6 half-lives 1.56</a:t>
            </a:r>
            <a:r>
              <a:rPr lang="en-US" altLang="en-US" sz="2800" b="1" dirty="0" smtClean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%</a:t>
            </a:r>
            <a:endParaRPr lang="en-US" altLang="en-US" sz="2800" b="1" dirty="0">
              <a:solidFill>
                <a:srgbClr val="C00000"/>
              </a:solidFill>
              <a:latin typeface="Goudy Old Style" pitchFamily="18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737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Half Life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5064" y="1771911"/>
            <a:ext cx="10554574" cy="43968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Generally, a decline to 6.25% will usually be far below the therapeutic </a:t>
            </a:r>
            <a:r>
              <a:rPr lang="en-US" altLang="en-US" sz="2800" b="1" dirty="0" smtClean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threshold</a:t>
            </a:r>
            <a:endParaRPr lang="en-US" altLang="en-US" sz="2800" b="1" dirty="0">
              <a:solidFill>
                <a:srgbClr val="C00000"/>
              </a:solidFill>
              <a:latin typeface="Goudy Old Style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altLang="en-US" sz="2800" b="1" dirty="0">
                <a:solidFill>
                  <a:srgbClr val="C00000"/>
                </a:solidFill>
                <a:latin typeface="Goudy Old Style" pitchFamily="18" charset="0"/>
                <a:cs typeface="Arial" pitchFamily="34" charset="0"/>
              </a:rPr>
              <a:t>For this reason it is usually said that drugs no longer have a pharmacological effect 4 half-lives after the last dose</a:t>
            </a:r>
            <a:endParaRPr lang="en-US" altLang="en-US" sz="28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th-TH" altLang="en-US" sz="2800" b="1" dirty="0">
                <a:solidFill>
                  <a:srgbClr val="C00000"/>
                </a:solidFill>
                <a:latin typeface="Goudy Old Style" pitchFamily="18" charset="0"/>
                <a:cs typeface="LilyUPC" pitchFamily="34" charset="-34"/>
              </a:rPr>
              <a:t>Half-life  is a major determinant of :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600" b="1" dirty="0">
                <a:solidFill>
                  <a:srgbClr val="C00000"/>
                </a:solidFill>
                <a:latin typeface="Goudy Old Style" pitchFamily="18" charset="0"/>
              </a:rPr>
              <a:t> </a:t>
            </a:r>
            <a:r>
              <a:rPr lang="th-TH" altLang="en-US" sz="2600" b="1" dirty="0">
                <a:solidFill>
                  <a:srgbClr val="C00000"/>
                </a:solidFill>
                <a:latin typeface="Goudy Old Style" pitchFamily="18" charset="0"/>
                <a:cs typeface="LilyUPC" pitchFamily="34" charset="-34"/>
              </a:rPr>
              <a:t>The duration of action after a</a:t>
            </a:r>
            <a:r>
              <a:rPr lang="en-US" altLang="en-US" sz="2600" b="1" dirty="0">
                <a:solidFill>
                  <a:srgbClr val="C00000"/>
                </a:solidFill>
                <a:latin typeface="Goudy Old Style" pitchFamily="18" charset="0"/>
              </a:rPr>
              <a:t> </a:t>
            </a:r>
            <a:r>
              <a:rPr lang="th-TH" altLang="en-US" sz="2600" b="1" dirty="0">
                <a:solidFill>
                  <a:srgbClr val="C00000"/>
                </a:solidFill>
                <a:latin typeface="Goudy Old Style" pitchFamily="18" charset="0"/>
                <a:cs typeface="LilyUPC" pitchFamily="34" charset="-34"/>
              </a:rPr>
              <a:t>single</a:t>
            </a:r>
            <a:r>
              <a:rPr lang="en-US" altLang="en-US" sz="2600" b="1" dirty="0">
                <a:solidFill>
                  <a:srgbClr val="C00000"/>
                </a:solidFill>
                <a:latin typeface="Goudy Old Style" pitchFamily="18" charset="0"/>
              </a:rPr>
              <a:t> </a:t>
            </a:r>
            <a:r>
              <a:rPr lang="th-TH" altLang="en-US" sz="2600" b="1" dirty="0">
                <a:solidFill>
                  <a:srgbClr val="C00000"/>
                </a:solidFill>
                <a:latin typeface="Goudy Old Style" pitchFamily="18" charset="0"/>
                <a:cs typeface="LilyUPC" pitchFamily="34" charset="-34"/>
              </a:rPr>
              <a:t>dose</a:t>
            </a:r>
            <a:endParaRPr lang="en-US" altLang="en-US" sz="26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en-US" sz="2600" b="1" dirty="0">
                <a:solidFill>
                  <a:srgbClr val="C00000"/>
                </a:solidFill>
                <a:latin typeface="Goudy Old Style" pitchFamily="18" charset="0"/>
              </a:rPr>
              <a:t> </a:t>
            </a:r>
            <a:r>
              <a:rPr lang="th-TH" altLang="en-US" sz="2600" b="1" dirty="0">
                <a:solidFill>
                  <a:srgbClr val="C00000"/>
                </a:solidFill>
                <a:latin typeface="Goudy Old Style" pitchFamily="18" charset="0"/>
                <a:cs typeface="LilyUPC" pitchFamily="34" charset="-34"/>
              </a:rPr>
              <a:t>The time required to reach</a:t>
            </a:r>
            <a:r>
              <a:rPr lang="en-US" altLang="en-US" sz="2600" b="1" dirty="0">
                <a:solidFill>
                  <a:srgbClr val="C00000"/>
                </a:solidFill>
                <a:latin typeface="Goudy Old Style" pitchFamily="18" charset="0"/>
              </a:rPr>
              <a:t> </a:t>
            </a:r>
            <a:r>
              <a:rPr lang="th-TH" altLang="en-US" sz="2600" b="1" dirty="0">
                <a:solidFill>
                  <a:srgbClr val="C00000"/>
                </a:solidFill>
                <a:latin typeface="Goudy Old Style" pitchFamily="18" charset="0"/>
                <a:cs typeface="LilyUPC" pitchFamily="34" charset="-34"/>
              </a:rPr>
              <a:t>steady state</a:t>
            </a:r>
            <a:endParaRPr lang="en-US" altLang="en-US" sz="2600" b="1" dirty="0">
              <a:solidFill>
                <a:srgbClr val="C00000"/>
              </a:solidFill>
              <a:latin typeface="Goudy Old Style" pitchFamily="18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en-US" sz="2600" b="1" dirty="0">
                <a:solidFill>
                  <a:srgbClr val="C00000"/>
                </a:solidFill>
                <a:latin typeface="Goudy Old Style" pitchFamily="18" charset="0"/>
              </a:rPr>
              <a:t> </a:t>
            </a:r>
            <a:r>
              <a:rPr lang="th-TH" altLang="en-US" sz="2600" b="1" dirty="0">
                <a:solidFill>
                  <a:srgbClr val="C00000"/>
                </a:solidFill>
                <a:latin typeface="Goudy Old Style" pitchFamily="18" charset="0"/>
                <a:cs typeface="LilyUPC" pitchFamily="34" charset="-34"/>
              </a:rPr>
              <a:t>The dosing </a:t>
            </a:r>
            <a:r>
              <a:rPr lang="th-TH" altLang="en-US" sz="2600" b="1" dirty="0" smtClean="0">
                <a:solidFill>
                  <a:srgbClr val="C00000"/>
                </a:solidFill>
                <a:latin typeface="Goudy Old Style" pitchFamily="18" charset="0"/>
                <a:cs typeface="LilyUPC" pitchFamily="34" charset="-34"/>
              </a:rPr>
              <a:t>frequency</a:t>
            </a:r>
            <a:endParaRPr lang="th-TH" altLang="en-US" sz="2600" b="1" dirty="0">
              <a:solidFill>
                <a:srgbClr val="C00000"/>
              </a:solidFill>
              <a:latin typeface="Goudy Old Style" pitchFamily="18" charset="0"/>
              <a:cs typeface="Lily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031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References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323833"/>
            <a:ext cx="10554574" cy="5308979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>
                <a:latin typeface="Goudy Old Style" pitchFamily="18" charset="0"/>
              </a:rPr>
              <a:t>Richard </a:t>
            </a:r>
            <a:r>
              <a:rPr lang="en-US" sz="2400" dirty="0" err="1">
                <a:latin typeface="Goudy Old Style" pitchFamily="18" charset="0"/>
              </a:rPr>
              <a:t>Finkel</a:t>
            </a:r>
            <a:r>
              <a:rPr lang="en-US" sz="2400" dirty="0">
                <a:latin typeface="Goudy Old Style" pitchFamily="18" charset="0"/>
              </a:rPr>
              <a:t>, Luigi </a:t>
            </a:r>
            <a:r>
              <a:rPr lang="en-US" sz="2400" dirty="0" err="1">
                <a:latin typeface="Goudy Old Style" pitchFamily="18" charset="0"/>
              </a:rPr>
              <a:t>Cueddu</a:t>
            </a:r>
            <a:r>
              <a:rPr lang="en-US" sz="2400" dirty="0">
                <a:latin typeface="Goudy Old Style" pitchFamily="18" charset="0"/>
              </a:rPr>
              <a:t>, Michelle </a:t>
            </a:r>
            <a:r>
              <a:rPr lang="en-US" sz="2400" dirty="0" err="1">
                <a:latin typeface="Goudy Old Style" pitchFamily="18" charset="0"/>
              </a:rPr>
              <a:t>A.Clark</a:t>
            </a:r>
            <a:r>
              <a:rPr lang="en-US" sz="2400" dirty="0">
                <a:latin typeface="Goudy Old Style" pitchFamily="18" charset="0"/>
              </a:rPr>
              <a:t>, Pharmacology </a:t>
            </a:r>
            <a:r>
              <a:rPr lang="en-US" sz="2400" dirty="0" err="1">
                <a:latin typeface="Goudy Old Style" pitchFamily="18" charset="0"/>
              </a:rPr>
              <a:t>Lippincott,s</a:t>
            </a:r>
            <a:r>
              <a:rPr lang="en-US" sz="2400" dirty="0">
                <a:latin typeface="Goudy Old Style" pitchFamily="18" charset="0"/>
              </a:rPr>
              <a:t> Illustrated </a:t>
            </a:r>
            <a:r>
              <a:rPr lang="en-US" sz="2400" dirty="0" smtClean="0">
                <a:latin typeface="Goudy Old Style" pitchFamily="18" charset="0"/>
              </a:rPr>
              <a:t>reviews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Goudy Old Style" pitchFamily="18" charset="0"/>
              </a:rPr>
              <a:t>Leon </a:t>
            </a:r>
            <a:r>
              <a:rPr lang="en-US" sz="2400" dirty="0" err="1" smtClean="0">
                <a:latin typeface="Goudy Old Style" pitchFamily="18" charset="0"/>
              </a:rPr>
              <a:t>Shargel</a:t>
            </a:r>
            <a:r>
              <a:rPr lang="en-US" sz="2400" dirty="0">
                <a:latin typeface="Goudy Old Style" pitchFamily="18" charset="0"/>
              </a:rPr>
              <a:t>, Susanna WU-Pong, Andrew, Applied </a:t>
            </a:r>
            <a:r>
              <a:rPr lang="en-US" sz="2400" dirty="0" err="1">
                <a:latin typeface="Goudy Old Style" pitchFamily="18" charset="0"/>
              </a:rPr>
              <a:t>Biopharmaceutics</a:t>
            </a:r>
            <a:r>
              <a:rPr lang="en-US" sz="2400" dirty="0">
                <a:latin typeface="Goudy Old Style" pitchFamily="18" charset="0"/>
              </a:rPr>
              <a:t> and </a:t>
            </a:r>
            <a:r>
              <a:rPr lang="en-US" sz="2400" dirty="0" smtClean="0">
                <a:latin typeface="Goudy Old Style" pitchFamily="18" charset="0"/>
              </a:rPr>
              <a:t>Pharmacokinetics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Goudy Old Style" pitchFamily="18" charset="0"/>
              </a:rPr>
              <a:t>Basic and clinical pharmacology by </a:t>
            </a:r>
            <a:r>
              <a:rPr lang="en-US" sz="2400" dirty="0" err="1" smtClean="0">
                <a:latin typeface="Goudy Old Style" pitchFamily="18" charset="0"/>
              </a:rPr>
              <a:t>katzung</a:t>
            </a:r>
            <a:endParaRPr lang="en-US" sz="2400" dirty="0" smtClean="0">
              <a:latin typeface="Goudy Old Style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Goudy Old Style" pitchFamily="18" charset="0"/>
              </a:rPr>
              <a:t>https</a:t>
            </a:r>
            <a:r>
              <a:rPr lang="en-US" sz="2400" dirty="0">
                <a:latin typeface="Goudy Old Style" pitchFamily="18" charset="0"/>
              </a:rPr>
              <a:t>://</a:t>
            </a:r>
            <a:r>
              <a:rPr lang="en-US" sz="2400" dirty="0" smtClean="0">
                <a:latin typeface="Goudy Old Style" pitchFamily="18" charset="0"/>
              </a:rPr>
              <a:t>en.wikipedia.org/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Goudy Old Style" pitchFamily="18" charset="0"/>
                <a:cs typeface="Times New Roman" panose="02020603050405020304" pitchFamily="18" charset="0"/>
              </a:rPr>
              <a:t>https</a:t>
            </a:r>
            <a:r>
              <a:rPr lang="en-US" sz="2400" dirty="0">
                <a:latin typeface="Goudy Old Style" pitchFamily="18" charset="0"/>
                <a:cs typeface="Times New Roman" panose="02020603050405020304" pitchFamily="18" charset="0"/>
              </a:rPr>
              <a:t>://</a:t>
            </a:r>
            <a:r>
              <a:rPr lang="en-US" sz="2400" dirty="0" smtClean="0">
                <a:latin typeface="Goudy Old Style" pitchFamily="18" charset="0"/>
                <a:cs typeface="Times New Roman" panose="02020603050405020304" pitchFamily="18" charset="0"/>
              </a:rPr>
              <a:t>www.ncbi.nlm.nih.gov/pubmed/6362950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>
                <a:latin typeface="Goudy Old Style" pitchFamily="18" charset="0"/>
                <a:cs typeface="Times New Roman" panose="02020603050405020304" pitchFamily="18" charset="0"/>
              </a:rPr>
              <a:t>https://pharmafactz.com/basic-principles-of-drug-clearance/</a:t>
            </a:r>
            <a:endParaRPr lang="en-US" sz="2400" dirty="0" smtClean="0">
              <a:latin typeface="Goudy Old Style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>
                <a:latin typeface="Goudy Old Style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2400" dirty="0" smtClean="0">
                <a:latin typeface="Goudy Old Style" pitchFamily="18" charset="0"/>
                <a:cs typeface="Times New Roman" panose="02020603050405020304" pitchFamily="18" charset="0"/>
                <a:hlinkClick r:id="rId2"/>
              </a:rPr>
              <a:t>openi.nlm.nih.gov/detailedresult.php?img=PMC2952076_oxim0303_0178_fig001&amp;req=4</a:t>
            </a:r>
            <a:endParaRPr lang="en-US" sz="2400" dirty="0" smtClean="0">
              <a:latin typeface="Goudy Old Style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hlinkClick r:id="rId3"/>
              </a:rPr>
              <a:t>https://www.sciencedirect.com/topics/pharmacology-toxicology-and-pharmaceutical-science/drug-excretion</a:t>
            </a:r>
            <a:endParaRPr lang="en-US" sz="2400" dirty="0" smtClean="0">
              <a:latin typeface="Goudy Old Style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0118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4" name="Picture 3" descr="download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718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Importance of Biotransformation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5881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Biotransformation helps to detoxify and eliminate bio-products, toxins, drugs and environmental 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xenobiotics</a:t>
            </a:r>
            <a:endParaRPr lang="en-US" sz="2800" b="1" dirty="0" smtClean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The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main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goal of biotransformation is to increase the rate of excretion of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drugs</a:t>
            </a:r>
            <a:endParaRPr lang="en-US" sz="2800" b="1" dirty="0">
              <a:solidFill>
                <a:srgbClr val="C00000"/>
              </a:solidFill>
              <a:latin typeface="Goudy Old Style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Biotransformation helps to convert lipophilic molecules to more polar (hydrophilic) molecules that can be excreted in urine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Biotransformation also convert some pharmacologically inactive 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</a:rPr>
              <a:t>prodrugs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 to active molecules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3524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310185"/>
            <a:ext cx="10554574" cy="52680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dirty="0" smtClean="0">
                <a:latin typeface="Goudy Old Style" pitchFamily="18" charset="0"/>
              </a:rPr>
              <a:t>Definition:-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>
                <a:latin typeface="Goudy Old Style" pitchFamily="18" charset="0"/>
              </a:rPr>
              <a:t> </a:t>
            </a:r>
            <a:r>
              <a:rPr lang="en-US" sz="2800" dirty="0" smtClean="0">
                <a:latin typeface="Goudy Old Style" pitchFamily="18" charset="0"/>
              </a:rPr>
              <a:t>  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Excretion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is a process whereby drugs or metabolites are irreversibly transferred from internal to external environment by renal or non-renal 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route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Drug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excretion is the process of eliminating a drug from the body. A drug, which is either biologically active itself or a 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</a:rPr>
              <a:t>prodrug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, </a:t>
            </a:r>
            <a:r>
              <a:rPr lang="en-US" sz="2800" b="1" dirty="0">
                <a:solidFill>
                  <a:srgbClr val="C00000"/>
                </a:solidFill>
                <a:latin typeface="Goudy Old Style" pitchFamily="18" charset="0"/>
              </a:rPr>
              <a:t>may be excreted in its original chemical state. Alternatively, all or a portion of a drug may undergo chemical modification and be eliminated as biologically active, or inactive, metabolites</a:t>
            </a:r>
          </a:p>
          <a:p>
            <a:pPr>
              <a:buFont typeface="Wingdings" pitchFamily="2" charset="2"/>
              <a:buChar char="Ø"/>
            </a:pPr>
            <a:endParaRPr lang="en-US" sz="2800" b="1" dirty="0" smtClean="0">
              <a:latin typeface="Goudy Old Style" pitchFamily="18" charset="0"/>
            </a:endParaRPr>
          </a:p>
          <a:p>
            <a:pPr>
              <a:buNone/>
            </a:pPr>
            <a:endParaRPr lang="en-US" sz="2800" b="1" dirty="0" smtClean="0">
              <a:latin typeface="Goudy Old Styl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9405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Routes of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364776"/>
            <a:ext cx="10554574" cy="53362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Drugs are mainly eliminated through renal excretion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Other routes of drug elimination include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Biliary excretion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Pulmonary excretion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Salivary excretion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Mammary excretion 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Skin/dermal excretion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Gastrointestinal excretion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Genital excretion</a:t>
            </a:r>
            <a:endParaRPr lang="en-US" b="1" dirty="0">
              <a:solidFill>
                <a:srgbClr val="C00000"/>
              </a:solidFill>
              <a:latin typeface="Goudy Old Styl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292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Renal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955" y="1419367"/>
            <a:ext cx="11491415" cy="543863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>
                <a:solidFill>
                  <a:srgbClr val="C00000"/>
                </a:solidFill>
                <a:latin typeface="Goudy Old Style" pitchFamily="18" charset="0"/>
              </a:rPr>
              <a:t>The majority of drugs are eliminated by pathways that involve the kidneys 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or </a:t>
            </a:r>
            <a:r>
              <a:rPr lang="en-US" b="1" dirty="0">
                <a:solidFill>
                  <a:srgbClr val="C00000"/>
                </a:solidFill>
                <a:latin typeface="Goudy Old Style" pitchFamily="18" charset="0"/>
              </a:rPr>
              <a:t>the liver.</a:t>
            </a:r>
            <a:endParaRPr lang="en-US" b="1" dirty="0" smtClean="0">
              <a:solidFill>
                <a:srgbClr val="C00000"/>
              </a:solidFill>
              <a:latin typeface="Goudy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>
                <a:solidFill>
                  <a:srgbClr val="C00000"/>
                </a:solidFill>
                <a:latin typeface="Goudy Old Style" pitchFamily="18" charset="0"/>
              </a:rPr>
              <a:t> </a:t>
            </a: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</a:rPr>
              <a:t>renal excretion plays </a:t>
            </a:r>
            <a:r>
              <a:rPr lang="en-US" b="1" dirty="0">
                <a:solidFill>
                  <a:srgbClr val="C00000"/>
                </a:solidFill>
                <a:latin typeface="Goudy Old Style" pitchFamily="18" charset="0"/>
              </a:rPr>
              <a:t>an important role in eliminating unchanged drugs or their metabolites into urine. A major characteristic of compounds excreted in urine is that they are polarized (i.e., charged) and water-soluble. </a:t>
            </a:r>
            <a:endParaRPr lang="en-US" b="1" dirty="0" smtClean="0">
              <a:solidFill>
                <a:srgbClr val="C00000"/>
              </a:solidFill>
              <a:latin typeface="Goudy Old Styl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4389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Elimination of drug via kidneys into urine involves the three processes of;</a:t>
            </a:r>
          </a:p>
          <a:p>
            <a:pPr lvl="1">
              <a:buFont typeface="Wingdings" pitchFamily="2" charset="2"/>
              <a:buChar char="Ø"/>
            </a:pPr>
            <a:r>
              <a:rPr lang="en-US" sz="3200" b="1" dirty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Glomerular filtration</a:t>
            </a:r>
          </a:p>
          <a:p>
            <a:pPr lvl="1">
              <a:buFont typeface="Wingdings" pitchFamily="2" charset="2"/>
              <a:buChar char="Ø"/>
            </a:pPr>
            <a:r>
              <a:rPr lang="en-US" sz="3200" b="1" dirty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Active tubular secretion</a:t>
            </a:r>
          </a:p>
          <a:p>
            <a:pPr lvl="1">
              <a:buFont typeface="Wingdings" pitchFamily="2" charset="2"/>
              <a:buChar char="Ø"/>
            </a:pPr>
            <a:r>
              <a:rPr lang="en-US" sz="3200" b="1" dirty="0">
                <a:solidFill>
                  <a:srgbClr val="C00000"/>
                </a:solidFill>
                <a:latin typeface="Goudy Old Style" pitchFamily="18" charset="0"/>
                <a:cs typeface="Times New Roman" panose="02020603050405020304" pitchFamily="18" charset="0"/>
              </a:rPr>
              <a:t>Tubular reabsorption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12121"/>
                </a:solidFill>
              </a:rPr>
              <a:t>Renal Excretion</a:t>
            </a:r>
            <a:endParaRPr lang="en-US" dirty="0">
              <a:solidFill>
                <a:srgbClr val="21212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4048" y="1433015"/>
            <a:ext cx="8869238" cy="5104263"/>
          </a:xfrm>
          <a:noFill/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Drugs enter the kidney through renal arteries, which divide to form a 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</a:rPr>
              <a:t>glomerular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 capillary  plexus.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Glomerular filtration is a unidirectional process that occurs for most small molecules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Free drug  flows through the capillary slits into Bowman's space as part of the 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</a:rPr>
              <a:t>glomerular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 filtrate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Glomerular filtration of drugs is directly related to the free or 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</a:rPr>
              <a:t>nonprotein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-bound drug concentration in the plasma. 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 lipid solubility and pH do not influence the passage of drugs into the </a:t>
            </a:r>
            <a:r>
              <a:rPr lang="en-US" sz="2800" b="1" dirty="0" err="1" smtClean="0">
                <a:solidFill>
                  <a:srgbClr val="C00000"/>
                </a:solidFill>
                <a:latin typeface="Goudy Old Style" pitchFamily="18" charset="0"/>
              </a:rPr>
              <a:t>glomerular</a:t>
            </a:r>
            <a:r>
              <a:rPr lang="en-US" sz="2800" b="1" dirty="0" smtClean="0">
                <a:solidFill>
                  <a:srgbClr val="C00000"/>
                </a:solidFill>
                <a:latin typeface="Goudy Old Style" pitchFamily="18" charset="0"/>
              </a:rPr>
              <a:t> filtrate</a:t>
            </a:r>
          </a:p>
          <a:p>
            <a:pPr>
              <a:buNone/>
            </a:pPr>
            <a:endParaRPr lang="en-US" sz="2800" dirty="0">
              <a:latin typeface="Goudy Old Style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68812" y="2530402"/>
            <a:ext cx="2335236" cy="1058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212121"/>
                </a:solidFill>
                <a:latin typeface="+mj-lt"/>
              </a:rPr>
              <a:t>Glomerular Filtration</a:t>
            </a:r>
            <a:endParaRPr lang="en-US" sz="2000" b="1" dirty="0">
              <a:solidFill>
                <a:srgbClr val="21212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56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5712</TotalTime>
  <Words>1238</Words>
  <Application>Microsoft Office PowerPoint</Application>
  <PresentationFormat>Custom</PresentationFormat>
  <Paragraphs>188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DYNAMICS OF DRUG EXCRETION AND CLEARANCE BY OTHER ROUTES</vt:lpstr>
      <vt:lpstr>Contents:</vt:lpstr>
      <vt:lpstr>Biotransformation</vt:lpstr>
      <vt:lpstr>Importance of Biotransformation</vt:lpstr>
      <vt:lpstr>Excretion</vt:lpstr>
      <vt:lpstr>Routes of Excretion</vt:lpstr>
      <vt:lpstr>Renal Excretion</vt:lpstr>
      <vt:lpstr>Slide 8</vt:lpstr>
      <vt:lpstr>Renal Excretion</vt:lpstr>
      <vt:lpstr>FACTORS AFFECTING GLOMERULAR FILTRATION</vt:lpstr>
      <vt:lpstr>Renal Excretion</vt:lpstr>
      <vt:lpstr>Slide 12</vt:lpstr>
      <vt:lpstr>Renal Excretion</vt:lpstr>
      <vt:lpstr>Biliary Excretion</vt:lpstr>
      <vt:lpstr>Pulmonary Excretion</vt:lpstr>
      <vt:lpstr>Salivary Excretion</vt:lpstr>
      <vt:lpstr>Mammary Excretion</vt:lpstr>
      <vt:lpstr>Dermal Excretion</vt:lpstr>
      <vt:lpstr>Gastrointestinal Excretion</vt:lpstr>
      <vt:lpstr>Clinical Pharmacokinetics</vt:lpstr>
      <vt:lpstr>Volume of Distribution</vt:lpstr>
      <vt:lpstr>Volume of Distribution</vt:lpstr>
      <vt:lpstr>Pharmacokinetics Models</vt:lpstr>
      <vt:lpstr>One Compartment Model</vt:lpstr>
      <vt:lpstr>Two Compartment Model</vt:lpstr>
      <vt:lpstr>Clearance </vt:lpstr>
      <vt:lpstr>Hepatic Clearance </vt:lpstr>
      <vt:lpstr>Hepatic Clearance </vt:lpstr>
      <vt:lpstr>Renal Clearance </vt:lpstr>
      <vt:lpstr>Half Life</vt:lpstr>
      <vt:lpstr>Half Life</vt:lpstr>
      <vt:lpstr>Half Life</vt:lpstr>
      <vt:lpstr>References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Approaches to Target Identification and Drug Development</dc:title>
  <dc:creator>Ashi</dc:creator>
  <cp:lastModifiedBy>Ifrah Amin</cp:lastModifiedBy>
  <cp:revision>222</cp:revision>
  <dcterms:created xsi:type="dcterms:W3CDTF">2017-02-16T20:13:47Z</dcterms:created>
  <dcterms:modified xsi:type="dcterms:W3CDTF">2020-03-26T17:42:32Z</dcterms:modified>
</cp:coreProperties>
</file>