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38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37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6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strictFirstAndLastChars="0" saveSubsetFonts="1">
  <p:sldMasterIdLst>
    <p:sldMasterId id="2147483651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</p:sldIdLst>
  <p:sldSz cy="68580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{2D200454-40CA-4A62-9FC3-DE9A4176ACB9}">
      <p15:notesGuideLst>
        <p15:guide id="1" orient="horz" pos="2880">
          <p15:clr>
            <a:srgbClr val="000000"/>
          </p15:clr>
        </p15:guide>
        <p15:guide id="2" pos="2160">
          <p15:clr>
            <a:srgbClr val="000000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  <p:notesViewPr>
    <p:cSldViewPr snapToGrid="0">
      <p:cViewPr varScale="1">
        <p:scale>
          <a:sx n="100" d="100"/>
          <a:sy n="100" d="100"/>
        </p:scale>
        <p:origin x="0" y="0"/>
      </p:cViewPr>
      <p:guideLst>
        <p:guide pos="2880" orient="horz"/>
        <p:guide pos="2160"/>
      </p:guideLst>
    </p:cSldViewPr>
  </p:notes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20" Type="http://schemas.openxmlformats.org/officeDocument/2006/relationships/slide" Target="slides/slide15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22" Type="http://schemas.openxmlformats.org/officeDocument/2006/relationships/slide" Target="slides/slide17.xml"/><Relationship Id="rId44" Type="http://schemas.openxmlformats.org/officeDocument/2006/relationships/slide" Target="slides/slide39.xml"/><Relationship Id="rId21" Type="http://schemas.openxmlformats.org/officeDocument/2006/relationships/slide" Target="slides/slide16.xml"/><Relationship Id="rId43" Type="http://schemas.openxmlformats.org/officeDocument/2006/relationships/slide" Target="slides/slide38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11" Type="http://schemas.openxmlformats.org/officeDocument/2006/relationships/slide" Target="slides/slide6.xml"/><Relationship Id="rId33" Type="http://schemas.openxmlformats.org/officeDocument/2006/relationships/slide" Target="slides/slide28.xml"/><Relationship Id="rId10" Type="http://schemas.openxmlformats.org/officeDocument/2006/relationships/slide" Target="slides/slide5.xml"/><Relationship Id="rId32" Type="http://schemas.openxmlformats.org/officeDocument/2006/relationships/slide" Target="slides/slide27.xml"/><Relationship Id="rId13" Type="http://schemas.openxmlformats.org/officeDocument/2006/relationships/slide" Target="slides/slide8.xml"/><Relationship Id="rId35" Type="http://schemas.openxmlformats.org/officeDocument/2006/relationships/slide" Target="slides/slide30.xml"/><Relationship Id="rId12" Type="http://schemas.openxmlformats.org/officeDocument/2006/relationships/slide" Target="slides/slide7.xml"/><Relationship Id="rId34" Type="http://schemas.openxmlformats.org/officeDocument/2006/relationships/slide" Target="slides/slide29.xml"/><Relationship Id="rId15" Type="http://schemas.openxmlformats.org/officeDocument/2006/relationships/slide" Target="slides/slide10.xml"/><Relationship Id="rId37" Type="http://schemas.openxmlformats.org/officeDocument/2006/relationships/slide" Target="slides/slide32.xml"/><Relationship Id="rId14" Type="http://schemas.openxmlformats.org/officeDocument/2006/relationships/slide" Target="slides/slide9.xml"/><Relationship Id="rId36" Type="http://schemas.openxmlformats.org/officeDocument/2006/relationships/slide" Target="slides/slide31.xml"/><Relationship Id="rId17" Type="http://schemas.openxmlformats.org/officeDocument/2006/relationships/slide" Target="slides/slide12.xml"/><Relationship Id="rId39" Type="http://schemas.openxmlformats.org/officeDocument/2006/relationships/slide" Target="slides/slide34.xml"/><Relationship Id="rId16" Type="http://schemas.openxmlformats.org/officeDocument/2006/relationships/slide" Target="slides/slide11.xml"/><Relationship Id="rId38" Type="http://schemas.openxmlformats.org/officeDocument/2006/relationships/slide" Target="slides/slide33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000000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12" type="sldNum"/>
          </p:nvPr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  <p:sp>
        <p:nvSpPr>
          <p:cNvPr id="4" name="Google Shape;4;n"/>
          <p:cNvSpPr txBox="1"/>
          <p:nvPr>
            <p:ph idx="2"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 txBox="1"/>
          <p:nvPr>
            <p:ph idx="10" type="dt"/>
          </p:nvPr>
        </p:nvSpPr>
        <p:spPr>
          <a:xfrm>
            <a:off x="3884612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" name="Google Shape;6;n"/>
          <p:cNvSpPr/>
          <p:nvPr>
            <p:ph idx="3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7" name="Google Shape;7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9pPr>
          </a:lstStyle>
          <a:p/>
        </p:txBody>
      </p:sp>
      <p:sp>
        <p:nvSpPr>
          <p:cNvPr id="8" name="Google Shape;8;n"/>
          <p:cNvSpPr txBox="1"/>
          <p:nvPr>
            <p:ph idx="11" type="ftr"/>
          </p:nvPr>
        </p:nvSpPr>
        <p:spPr>
          <a:xfrm>
            <a:off x="0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" name="Google Shape;9;n"/>
          <p:cNvSpPr txBox="1"/>
          <p:nvPr>
            <p:ph idx="4" type="sldNum"/>
          </p:nvPr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:notes"/>
          <p:cNvSpPr txBox="1"/>
          <p:nvPr>
            <p:ph idx="12" type="sldNum"/>
          </p:nvPr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8" name="Google Shape;38;p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39" name="Google Shape;39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1</a:t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9" name="Google Shape;139;p1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5" name="Google Shape;145;p1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2" name="Google Shape;152;p1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8" name="Google Shape;158;p1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1" name="Google Shape;171;p1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6" name="Google Shape;186;p1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4" name="Google Shape;214;p1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0" name="Google Shape;220;p1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6" name="Google Shape;226;p1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2" name="Google Shape;232;p2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3:notes"/>
          <p:cNvSpPr txBox="1"/>
          <p:nvPr>
            <p:ph idx="12" type="sldNum"/>
          </p:nvPr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9" name="Google Shape;49;p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50" name="Google Shape;50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1</a:t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8" name="Google Shape;238;p2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4" name="Google Shape;244;p2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0" name="Google Shape;250;p2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7" name="Google Shape;257;p2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4" name="Google Shape;294;p2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1" name="Google Shape;301;p2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7" name="Google Shape;307;p2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2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p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3" name="Google Shape;323;p2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28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p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0" name="Google Shape;330;p2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34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p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6" name="Google Shape;336;p3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" name="Google Shape;56;p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2" name="Google Shape;342;p3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48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p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0" name="Google Shape;350;p3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55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p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7" name="Google Shape;357;p3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6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p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3" name="Google Shape;363;p3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67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p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9" name="Google Shape;369;p3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73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p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5" name="Google Shape;375;p3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85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p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7" name="Google Shape;387;p3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9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p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3" name="Google Shape;393;p3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97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Google Shape;398;p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9" name="Google Shape;399;p4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10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p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2" name="Google Shape;412;p4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" name="Google Shape;62;p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1" name="Google Shape;101;p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7:notes"/>
          <p:cNvSpPr txBox="1"/>
          <p:nvPr>
            <p:ph idx="12" type="sldNum"/>
          </p:nvPr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07" name="Google Shape;107;p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108" name="Google Shape;108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2</a:t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8:notes"/>
          <p:cNvSpPr txBox="1"/>
          <p:nvPr>
            <p:ph idx="12" type="sldNum"/>
          </p:nvPr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18" name="Google Shape;118;p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119" name="Google Shape;119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1</a:t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7" name="Google Shape;127;p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3" name="Google Shape;133;p1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layout with centered title and subtitle placeholders" type="title">
  <p:cSld name="TITLE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2"/>
          <p:cNvSpPr txBox="1"/>
          <p:nvPr>
            <p:ph type="ctrTitle"/>
          </p:nvPr>
        </p:nvSpPr>
        <p:spPr>
          <a:xfrm>
            <a:off x="685800" y="2130425"/>
            <a:ext cx="7772400" cy="147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2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lvl="1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lvl="2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lvl="3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lvl="4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lvl="5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lvl="6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lvl="7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lvl="8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22" name="Google Shape;22;p2"/>
          <p:cNvSpPr txBox="1"/>
          <p:nvPr>
            <p:ph idx="10" type="dt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3" name="Google Shape;23;p2"/>
          <p:cNvSpPr txBox="1"/>
          <p:nvPr>
            <p:ph idx="11" type="ftr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4" name="Google Shape;24;p2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ext" type="tx">
  <p:cSld name="TITLE_AND_BOD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3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3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indent="-342900" lvl="6" marL="32004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indent="-342900" lvl="7" marL="36576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indent="-342900" lvl="8" marL="41148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28" name="Google Shape;28;p3"/>
          <p:cNvSpPr txBox="1"/>
          <p:nvPr>
            <p:ph idx="10" type="dt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9" name="Google Shape;29;p3"/>
          <p:cNvSpPr txBox="1"/>
          <p:nvPr>
            <p:ph idx="11" type="ftr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0" name="Google Shape;30;p3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4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4"/>
          <p:cNvSpPr txBox="1"/>
          <p:nvPr>
            <p:ph idx="10" type="dt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4" name="Google Shape;34;p4"/>
          <p:cNvSpPr txBox="1"/>
          <p:nvPr>
            <p:ph idx="11" type="ftr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5" name="Google Shape;35;p4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1.jpg"/><Relationship Id="rId2" Type="http://schemas.openxmlformats.org/officeDocument/2006/relationships/image" Target="../media/image2.jp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1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55600" lvl="0" marL="457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id="13" name="Google Shape;13;p1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0" y="6475412"/>
            <a:ext cx="9145586" cy="382587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Google Shape;14;p1"/>
          <p:cNvSpPr txBox="1"/>
          <p:nvPr/>
        </p:nvSpPr>
        <p:spPr>
          <a:xfrm>
            <a:off x="1527175" y="6513512"/>
            <a:ext cx="5635500" cy="244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</a:pPr>
            <a:r>
              <a:rPr b="0" i="0" lang="en-US" sz="10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Virtual University - Human Computer Interaction</a:t>
            </a:r>
            <a:endParaRPr/>
          </a:p>
        </p:txBody>
      </p:sp>
      <p:pic>
        <p:nvPicPr>
          <p:cNvPr id="15" name="Google Shape;15;p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5586" cy="382587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6" name="Google Shape;16;p1"/>
          <p:cNvCxnSpPr/>
          <p:nvPr/>
        </p:nvCxnSpPr>
        <p:spPr>
          <a:xfrm>
            <a:off x="1527175" y="6542087"/>
            <a:ext cx="1500" cy="23970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00"/>
            <a:headEnd len="med" w="med" type="none"/>
            <a:tailEnd len="med" w="med" type="none"/>
          </a:ln>
        </p:spPr>
      </p:cxnSp>
      <p:sp>
        <p:nvSpPr>
          <p:cNvPr id="17" name="Google Shape;17;p1"/>
          <p:cNvSpPr txBox="1"/>
          <p:nvPr/>
        </p:nvSpPr>
        <p:spPr>
          <a:xfrm>
            <a:off x="230187" y="6502400"/>
            <a:ext cx="684300" cy="32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</a:pPr>
            <a:fld id="{00000000-1234-1234-1234-123412341234}" type="slidenum">
              <a:rPr b="0" i="0" lang="en-US" sz="10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  <p:sp>
        <p:nvSpPr>
          <p:cNvPr id="18" name="Google Shape;18;p1"/>
          <p:cNvSpPr txBox="1"/>
          <p:nvPr/>
        </p:nvSpPr>
        <p:spPr>
          <a:xfrm>
            <a:off x="7086600" y="6537325"/>
            <a:ext cx="1944600" cy="244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</a:pPr>
            <a:r>
              <a:rPr b="0" i="0" lang="en-US" sz="10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© Imran Hussain | UMT</a:t>
            </a:r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3"/>
    <p:sldLayoutId id="2147483649" r:id="rId4"/>
    <p:sldLayoutId id="2147483650" r:id="rId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6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7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8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9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10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3.xml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4.xml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5.xml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6.xml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7.xml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8.xml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9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4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5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Google Shape;41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644650"/>
            <a:ext cx="9145586" cy="3567112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5"/>
          <p:cNvSpPr txBox="1"/>
          <p:nvPr>
            <p:ph idx="1" type="subTitle"/>
          </p:nvPr>
        </p:nvSpPr>
        <p:spPr>
          <a:xfrm>
            <a:off x="228600" y="3962400"/>
            <a:ext cx="4953000" cy="99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Imran Hussain</a:t>
            </a:r>
            <a:endParaRPr/>
          </a:p>
          <a:p>
            <a:pPr indent="0" lvl="0" marL="0" marR="0" rtl="0" algn="l">
              <a:lnSpc>
                <a:spcPct val="110000"/>
              </a:lnSpc>
              <a:spcBef>
                <a:spcPts val="16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University of Management and Technology (UMT)</a:t>
            </a:r>
            <a:endParaRPr/>
          </a:p>
        </p:txBody>
      </p:sp>
      <p:sp>
        <p:nvSpPr>
          <p:cNvPr id="43" name="Google Shape;43;p5"/>
          <p:cNvSpPr txBox="1"/>
          <p:nvPr/>
        </p:nvSpPr>
        <p:spPr>
          <a:xfrm>
            <a:off x="228600" y="2743200"/>
            <a:ext cx="79551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Lecture 9</a:t>
            </a:r>
            <a:br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Cognitive Processes – Part I</a:t>
            </a:r>
            <a:endParaRPr/>
          </a:p>
        </p:txBody>
      </p:sp>
      <p:sp>
        <p:nvSpPr>
          <p:cNvPr id="44" name="Google Shape;44;p5"/>
          <p:cNvSpPr/>
          <p:nvPr/>
        </p:nvSpPr>
        <p:spPr>
          <a:xfrm>
            <a:off x="0" y="0"/>
            <a:ext cx="9144000" cy="1690800"/>
          </a:xfrm>
          <a:prstGeom prst="rect">
            <a:avLst/>
          </a:prstGeom>
          <a:solidFill>
            <a:srgbClr val="7889FB"/>
          </a:solidFill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" name="Google Shape;45;p5"/>
          <p:cNvSpPr/>
          <p:nvPr/>
        </p:nvSpPr>
        <p:spPr>
          <a:xfrm>
            <a:off x="0" y="5160962"/>
            <a:ext cx="9144000" cy="1690800"/>
          </a:xfrm>
          <a:prstGeom prst="rect">
            <a:avLst/>
          </a:prstGeom>
          <a:solidFill>
            <a:srgbClr val="7889FB"/>
          </a:solidFill>
          <a:ln cap="flat" cmpd="sng" w="95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" name="Google Shape;46;p5"/>
          <p:cNvSpPr txBox="1"/>
          <p:nvPr/>
        </p:nvSpPr>
        <p:spPr>
          <a:xfrm>
            <a:off x="381000" y="381000"/>
            <a:ext cx="7955100" cy="167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rPr b="0" i="0" lang="en-US" sz="18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Virtual University </a:t>
            </a:r>
            <a:br>
              <a:rPr b="1" i="0" lang="en-US" sz="24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en-US" sz="24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Human-Computer Interaction</a:t>
            </a:r>
            <a:br>
              <a:rPr b="0" i="0" lang="en-US" sz="20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b="0" i="0" lang="en-US" sz="20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b="0" i="0" lang="en-US" sz="20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14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ts val="28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An example of over-use of graphics </a:t>
            </a:r>
            <a:b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</a:br>
            <a:endParaRPr/>
          </a:p>
        </p:txBody>
      </p:sp>
      <p:pic>
        <p:nvPicPr>
          <p:cNvPr id="142" name="Google Shape;142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24000" y="1676400"/>
            <a:ext cx="5943601" cy="4454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15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ts val="28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Memory</a:t>
            </a:r>
            <a:endParaRPr/>
          </a:p>
        </p:txBody>
      </p:sp>
      <p:sp>
        <p:nvSpPr>
          <p:cNvPr id="148" name="Google Shape;148;p15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Cognitive models of memory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Activation in memory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Implications of memory models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Applications of memory models</a:t>
            </a:r>
            <a:endParaRPr/>
          </a:p>
        </p:txBody>
      </p:sp>
      <p:pic>
        <p:nvPicPr>
          <p:cNvPr id="149" name="Google Shape;149;p15"/>
          <p:cNvPicPr preferRelativeResize="0"/>
          <p:nvPr/>
        </p:nvPicPr>
        <p:blipFill rotWithShape="1">
          <a:blip r:embed="rId3">
            <a:alphaModFix amt="75000"/>
          </a:blip>
          <a:srcRect b="0" l="0" r="0" t="0"/>
          <a:stretch/>
        </p:blipFill>
        <p:spPr>
          <a:xfrm>
            <a:off x="4572000" y="2133600"/>
            <a:ext cx="4191000" cy="30940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16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ts val="28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Memory</a:t>
            </a:r>
            <a:endParaRPr/>
          </a:p>
        </p:txBody>
      </p:sp>
      <p:sp>
        <p:nvSpPr>
          <p:cNvPr id="155" name="Google Shape;155;p16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Involves encoding and recalling knowledge and acting appropriately</a:t>
            </a:r>
            <a:endParaRPr/>
          </a:p>
          <a:p>
            <a:pPr indent="-215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We don’t remember everything - involves filtering and processing</a:t>
            </a:r>
            <a:endParaRPr/>
          </a:p>
          <a:p>
            <a:pPr indent="-215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Context is important in affecting our memory</a:t>
            </a:r>
            <a:endParaRPr/>
          </a:p>
          <a:p>
            <a:pPr indent="-215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We recognize things much better than being able to recall things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rise of the GUI over command-based interfaces</a:t>
            </a:r>
            <a:endParaRPr/>
          </a:p>
          <a:p>
            <a:pPr indent="-158750" lvl="1" marL="74295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Better at remembering images than words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use of icons rather than names</a:t>
            </a:r>
            <a:endParaRPr/>
          </a:p>
          <a:p>
            <a:pPr indent="-228600" lvl="0" marL="3429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3429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17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ts val="28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A Model of Memory</a:t>
            </a:r>
            <a:endParaRPr/>
          </a:p>
        </p:txBody>
      </p:sp>
      <p:sp>
        <p:nvSpPr>
          <p:cNvPr id="161" name="Google Shape;161;p17"/>
          <p:cNvSpPr txBox="1"/>
          <p:nvPr>
            <p:ph idx="1" type="body"/>
          </p:nvPr>
        </p:nvSpPr>
        <p:spPr>
          <a:xfrm>
            <a:off x="457200" y="1600200"/>
            <a:ext cx="31242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Three memory stores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sensory memory</a:t>
            </a:r>
            <a:endParaRPr/>
          </a:p>
          <a:p>
            <a:pPr indent="-228600" lvl="2" marL="1143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input buffer</a:t>
            </a:r>
            <a:endParaRPr/>
          </a:p>
          <a:p>
            <a:pPr indent="-228600" lvl="2" marL="1143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visual or acoustic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short term memory</a:t>
            </a:r>
            <a:endParaRPr/>
          </a:p>
          <a:p>
            <a:pPr indent="-228600" lvl="2" marL="1143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‘scratchpad’ store</a:t>
            </a:r>
            <a:endParaRPr/>
          </a:p>
          <a:p>
            <a:pPr indent="-228600" lvl="2" marL="1143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visual or acoustic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Long term memory</a:t>
            </a:r>
            <a:endParaRPr/>
          </a:p>
          <a:p>
            <a:pPr indent="-228600" lvl="2" marL="1143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stores facts and meanings</a:t>
            </a:r>
            <a:endParaRPr/>
          </a:p>
          <a:p>
            <a:pPr indent="-228600" lvl="2" marL="1143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semantically organised</a:t>
            </a:r>
            <a:endParaRPr/>
          </a:p>
        </p:txBody>
      </p:sp>
      <p:sp>
        <p:nvSpPr>
          <p:cNvPr id="162" name="Google Shape;162;p17"/>
          <p:cNvSpPr/>
          <p:nvPr/>
        </p:nvSpPr>
        <p:spPr>
          <a:xfrm>
            <a:off x="5943600" y="3124200"/>
            <a:ext cx="1371600" cy="1143000"/>
          </a:xfrm>
          <a:prstGeom prst="ellipse">
            <a:avLst/>
          </a:prstGeom>
          <a:noFill/>
          <a:ln cap="flat" cmpd="sng" w="5715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3" name="Google Shape;163;p17"/>
          <p:cNvSpPr txBox="1"/>
          <p:nvPr/>
        </p:nvSpPr>
        <p:spPr>
          <a:xfrm>
            <a:off x="5257800" y="1524000"/>
            <a:ext cx="1676400" cy="850800"/>
          </a:xfrm>
          <a:prstGeom prst="rect">
            <a:avLst/>
          </a:prstGeom>
          <a:noFill/>
          <a:ln cap="flat" cmpd="sng" w="2857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ahoma"/>
              <a:buNone/>
            </a:pPr>
            <a:r>
              <a:rPr b="0" i="0" lang="en-US" sz="2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Sensory memory</a:t>
            </a:r>
            <a:endParaRPr/>
          </a:p>
        </p:txBody>
      </p:sp>
      <p:sp>
        <p:nvSpPr>
          <p:cNvPr id="164" name="Google Shape;164;p17"/>
          <p:cNvSpPr txBox="1"/>
          <p:nvPr/>
        </p:nvSpPr>
        <p:spPr>
          <a:xfrm>
            <a:off x="5257800" y="2971800"/>
            <a:ext cx="1676400" cy="850800"/>
          </a:xfrm>
          <a:prstGeom prst="rect">
            <a:avLst/>
          </a:prstGeom>
          <a:solidFill>
            <a:schemeClr val="lt1"/>
          </a:solidFill>
          <a:ln cap="flat" cmpd="sng" w="2857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ahoma"/>
              <a:buNone/>
            </a:pPr>
            <a:r>
              <a:rPr b="0" i="0" lang="en-US" sz="2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Short term memory</a:t>
            </a:r>
            <a:endParaRPr/>
          </a:p>
        </p:txBody>
      </p:sp>
      <p:sp>
        <p:nvSpPr>
          <p:cNvPr id="165" name="Google Shape;165;p17"/>
          <p:cNvSpPr txBox="1"/>
          <p:nvPr/>
        </p:nvSpPr>
        <p:spPr>
          <a:xfrm>
            <a:off x="5257800" y="4419600"/>
            <a:ext cx="1676400" cy="850800"/>
          </a:xfrm>
          <a:prstGeom prst="rect">
            <a:avLst/>
          </a:prstGeom>
          <a:noFill/>
          <a:ln cap="flat" cmpd="sng" w="2857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ahoma"/>
              <a:buNone/>
            </a:pPr>
            <a:r>
              <a:rPr b="0" i="0" lang="en-US" sz="2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Long term memory</a:t>
            </a:r>
            <a:endParaRPr/>
          </a:p>
        </p:txBody>
      </p:sp>
      <p:cxnSp>
        <p:nvCxnSpPr>
          <p:cNvPr id="166" name="Google Shape;166;p17"/>
          <p:cNvCxnSpPr/>
          <p:nvPr/>
        </p:nvCxnSpPr>
        <p:spPr>
          <a:xfrm>
            <a:off x="5943600" y="990600"/>
            <a:ext cx="0" cy="457200"/>
          </a:xfrm>
          <a:prstGeom prst="straightConnector1">
            <a:avLst/>
          </a:prstGeom>
          <a:noFill/>
          <a:ln cap="flat" cmpd="sng" w="57150">
            <a:solidFill>
              <a:schemeClr val="dk1"/>
            </a:solidFill>
            <a:prstDash val="solid"/>
            <a:miter lim="800000"/>
            <a:headEnd len="med" w="med" type="none"/>
            <a:tailEnd len="med" w="med" type="triangle"/>
          </a:ln>
        </p:spPr>
      </p:cxnSp>
      <p:cxnSp>
        <p:nvCxnSpPr>
          <p:cNvPr id="167" name="Google Shape;167;p17"/>
          <p:cNvCxnSpPr/>
          <p:nvPr/>
        </p:nvCxnSpPr>
        <p:spPr>
          <a:xfrm>
            <a:off x="5943600" y="2438400"/>
            <a:ext cx="0" cy="457200"/>
          </a:xfrm>
          <a:prstGeom prst="straightConnector1">
            <a:avLst/>
          </a:prstGeom>
          <a:noFill/>
          <a:ln cap="flat" cmpd="sng" w="57150">
            <a:solidFill>
              <a:schemeClr val="dk1"/>
            </a:solidFill>
            <a:prstDash val="solid"/>
            <a:miter lim="800000"/>
            <a:headEnd len="med" w="med" type="none"/>
            <a:tailEnd len="med" w="med" type="triangle"/>
          </a:ln>
        </p:spPr>
      </p:cxnSp>
      <p:cxnSp>
        <p:nvCxnSpPr>
          <p:cNvPr id="168" name="Google Shape;168;p17"/>
          <p:cNvCxnSpPr/>
          <p:nvPr/>
        </p:nvCxnSpPr>
        <p:spPr>
          <a:xfrm>
            <a:off x="5943600" y="3886200"/>
            <a:ext cx="0" cy="533400"/>
          </a:xfrm>
          <a:prstGeom prst="straightConnector1">
            <a:avLst/>
          </a:prstGeom>
          <a:noFill/>
          <a:ln cap="flat" cmpd="sng" w="57150">
            <a:solidFill>
              <a:schemeClr val="dk1"/>
            </a:solidFill>
            <a:prstDash val="solid"/>
            <a:miter lim="800000"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18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ts val="28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Revised Memory Model</a:t>
            </a:r>
            <a:endParaRPr/>
          </a:p>
        </p:txBody>
      </p:sp>
      <p:sp>
        <p:nvSpPr>
          <p:cNvPr id="174" name="Google Shape;174;p18"/>
          <p:cNvSpPr txBox="1"/>
          <p:nvPr>
            <p:ph idx="1" type="body"/>
          </p:nvPr>
        </p:nvSpPr>
        <p:spPr>
          <a:xfrm>
            <a:off x="457200" y="1600200"/>
            <a:ext cx="37338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Working memory is a subset of LTM.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Items are semantically linked.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items in working memory are activated.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activation is supplied from other linked chunks and from sensory input.</a:t>
            </a:r>
            <a:endParaRPr/>
          </a:p>
        </p:txBody>
      </p:sp>
      <p:sp>
        <p:nvSpPr>
          <p:cNvPr id="175" name="Google Shape;175;p18"/>
          <p:cNvSpPr/>
          <p:nvPr/>
        </p:nvSpPr>
        <p:spPr>
          <a:xfrm>
            <a:off x="5105400" y="1676400"/>
            <a:ext cx="3429000" cy="4114800"/>
          </a:xfrm>
          <a:prstGeom prst="rect">
            <a:avLst/>
          </a:prstGeom>
          <a:solidFill>
            <a:srgbClr val="FFFF66"/>
          </a:solidFill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6" name="Google Shape;176;p18"/>
          <p:cNvSpPr/>
          <p:nvPr/>
        </p:nvSpPr>
        <p:spPr>
          <a:xfrm>
            <a:off x="5334000" y="1828800"/>
            <a:ext cx="2971800" cy="2667000"/>
          </a:xfrm>
          <a:prstGeom prst="rect">
            <a:avLst/>
          </a:prstGeom>
          <a:solidFill>
            <a:srgbClr val="FFCC00"/>
          </a:solidFill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7" name="Google Shape;177;p18"/>
          <p:cNvSpPr/>
          <p:nvPr/>
        </p:nvSpPr>
        <p:spPr>
          <a:xfrm>
            <a:off x="5638800" y="1981200"/>
            <a:ext cx="2438400" cy="1066800"/>
          </a:xfrm>
          <a:prstGeom prst="rect">
            <a:avLst/>
          </a:prstGeom>
          <a:solidFill>
            <a:srgbClr val="FF9900"/>
          </a:solidFill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8" name="Google Shape;178;p18"/>
          <p:cNvSpPr txBox="1"/>
          <p:nvPr/>
        </p:nvSpPr>
        <p:spPr>
          <a:xfrm>
            <a:off x="5791200" y="2133600"/>
            <a:ext cx="2133600" cy="822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ahoma"/>
              <a:buNone/>
            </a:pPr>
            <a:r>
              <a:rPr b="0" i="0" lang="en-US" sz="2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Sensory memory</a:t>
            </a:r>
            <a:endParaRPr/>
          </a:p>
        </p:txBody>
      </p:sp>
      <p:sp>
        <p:nvSpPr>
          <p:cNvPr id="179" name="Google Shape;179;p18"/>
          <p:cNvSpPr txBox="1"/>
          <p:nvPr/>
        </p:nvSpPr>
        <p:spPr>
          <a:xfrm>
            <a:off x="5943600" y="3505200"/>
            <a:ext cx="2057400" cy="822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ahoma"/>
              <a:buNone/>
            </a:pPr>
            <a:r>
              <a:rPr b="0" i="0" lang="en-US" sz="2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Working memory</a:t>
            </a:r>
            <a:endParaRPr/>
          </a:p>
        </p:txBody>
      </p:sp>
      <p:sp>
        <p:nvSpPr>
          <p:cNvPr id="180" name="Google Shape;180;p18"/>
          <p:cNvSpPr txBox="1"/>
          <p:nvPr/>
        </p:nvSpPr>
        <p:spPr>
          <a:xfrm>
            <a:off x="6019800" y="4800600"/>
            <a:ext cx="2057400" cy="822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ahoma"/>
              <a:buNone/>
            </a:pPr>
            <a:r>
              <a:rPr b="0" i="0" lang="en-US" sz="2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Long term memory</a:t>
            </a:r>
            <a:endParaRPr/>
          </a:p>
        </p:txBody>
      </p:sp>
      <p:cxnSp>
        <p:nvCxnSpPr>
          <p:cNvPr id="181" name="Google Shape;181;p18"/>
          <p:cNvCxnSpPr/>
          <p:nvPr/>
        </p:nvCxnSpPr>
        <p:spPr>
          <a:xfrm>
            <a:off x="6781800" y="1295400"/>
            <a:ext cx="0" cy="762000"/>
          </a:xfrm>
          <a:prstGeom prst="straightConnector1">
            <a:avLst/>
          </a:prstGeom>
          <a:noFill/>
          <a:ln cap="flat" cmpd="sng" w="57150">
            <a:solidFill>
              <a:schemeClr val="dk1"/>
            </a:solidFill>
            <a:prstDash val="solid"/>
            <a:miter lim="800000"/>
            <a:headEnd len="med" w="med" type="none"/>
            <a:tailEnd len="med" w="med" type="triangle"/>
          </a:ln>
        </p:spPr>
      </p:cxnSp>
      <p:cxnSp>
        <p:nvCxnSpPr>
          <p:cNvPr id="182" name="Google Shape;182;p18"/>
          <p:cNvCxnSpPr/>
          <p:nvPr/>
        </p:nvCxnSpPr>
        <p:spPr>
          <a:xfrm>
            <a:off x="6858000" y="2895600"/>
            <a:ext cx="0" cy="762000"/>
          </a:xfrm>
          <a:prstGeom prst="straightConnector1">
            <a:avLst/>
          </a:prstGeom>
          <a:noFill/>
          <a:ln cap="flat" cmpd="sng" w="57150">
            <a:solidFill>
              <a:schemeClr val="dk1"/>
            </a:solidFill>
            <a:prstDash val="solid"/>
            <a:miter lim="800000"/>
            <a:headEnd len="med" w="med" type="none"/>
            <a:tailEnd len="med" w="med" type="triangle"/>
          </a:ln>
        </p:spPr>
      </p:cxnSp>
      <p:cxnSp>
        <p:nvCxnSpPr>
          <p:cNvPr id="183" name="Google Shape;183;p18"/>
          <p:cNvCxnSpPr/>
          <p:nvPr/>
        </p:nvCxnSpPr>
        <p:spPr>
          <a:xfrm>
            <a:off x="6858000" y="4267200"/>
            <a:ext cx="0" cy="762000"/>
          </a:xfrm>
          <a:prstGeom prst="straightConnector1">
            <a:avLst/>
          </a:prstGeom>
          <a:noFill/>
          <a:ln cap="flat" cmpd="sng" w="57150">
            <a:solidFill>
              <a:schemeClr val="dk1"/>
            </a:solidFill>
            <a:prstDash val="solid"/>
            <a:miter lim="800000"/>
            <a:headEnd len="med" w="med" type="triangle"/>
            <a:tailEnd len="med" w="med" type="triangle"/>
          </a:ln>
        </p:spPr>
      </p:cxn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19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ts val="28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Revised Human Processor Model and Related Memory</a:t>
            </a:r>
            <a:endParaRPr/>
          </a:p>
        </p:txBody>
      </p:sp>
      <p:grpSp>
        <p:nvGrpSpPr>
          <p:cNvPr id="189" name="Google Shape;189;p19"/>
          <p:cNvGrpSpPr/>
          <p:nvPr/>
        </p:nvGrpSpPr>
        <p:grpSpPr>
          <a:xfrm>
            <a:off x="4572000" y="2057400"/>
            <a:ext cx="3333750" cy="4514850"/>
            <a:chOff x="3168" y="1056"/>
            <a:chExt cx="2100" cy="2844"/>
          </a:xfrm>
        </p:grpSpPr>
        <p:sp>
          <p:nvSpPr>
            <p:cNvPr id="190" name="Google Shape;190;p19"/>
            <p:cNvSpPr/>
            <p:nvPr/>
          </p:nvSpPr>
          <p:spPr>
            <a:xfrm>
              <a:off x="3168" y="1200"/>
              <a:ext cx="2100" cy="2700"/>
            </a:xfrm>
            <a:prstGeom prst="rect">
              <a:avLst/>
            </a:prstGeom>
            <a:solidFill>
              <a:srgbClr val="FFFF66"/>
            </a:solidFill>
            <a:ln cap="flat" cmpd="sng" w="9525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1" name="Google Shape;191;p19"/>
            <p:cNvSpPr/>
            <p:nvPr/>
          </p:nvSpPr>
          <p:spPr>
            <a:xfrm>
              <a:off x="3312" y="1296"/>
              <a:ext cx="1800" cy="1800"/>
            </a:xfrm>
            <a:prstGeom prst="rect">
              <a:avLst/>
            </a:prstGeom>
            <a:solidFill>
              <a:srgbClr val="FFCC00"/>
            </a:solidFill>
            <a:ln cap="flat" cmpd="sng" w="9525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2" name="Google Shape;192;p19"/>
            <p:cNvSpPr/>
            <p:nvPr/>
          </p:nvSpPr>
          <p:spPr>
            <a:xfrm>
              <a:off x="3504" y="1392"/>
              <a:ext cx="1500" cy="600"/>
            </a:xfrm>
            <a:prstGeom prst="rect">
              <a:avLst/>
            </a:prstGeom>
            <a:solidFill>
              <a:srgbClr val="FF9900"/>
            </a:solidFill>
            <a:ln cap="flat" cmpd="sng" w="9525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3" name="Google Shape;193;p19"/>
            <p:cNvSpPr txBox="1"/>
            <p:nvPr/>
          </p:nvSpPr>
          <p:spPr>
            <a:xfrm>
              <a:off x="3600" y="1488"/>
              <a:ext cx="600" cy="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Tahoma"/>
                <a:buNone/>
              </a:pPr>
              <a:r>
                <a:rPr b="0" i="0" lang="en-US" sz="1800" u="none">
                  <a:solidFill>
                    <a:schemeClr val="dk1"/>
                  </a:solidFill>
                  <a:latin typeface="Tahoma"/>
                  <a:ea typeface="Tahoma"/>
                  <a:cs typeface="Tahoma"/>
                  <a:sym typeface="Tahoma"/>
                </a:rPr>
                <a:t>Visual image store</a:t>
              </a:r>
              <a:endParaRPr/>
            </a:p>
          </p:txBody>
        </p:sp>
        <p:sp>
          <p:nvSpPr>
            <p:cNvPr id="194" name="Google Shape;194;p19"/>
            <p:cNvSpPr txBox="1"/>
            <p:nvPr/>
          </p:nvSpPr>
          <p:spPr>
            <a:xfrm>
              <a:off x="3696" y="2352"/>
              <a:ext cx="1200" cy="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Tahoma"/>
                <a:buNone/>
              </a:pPr>
              <a:r>
                <a:rPr b="0" i="0" lang="en-US" sz="2400" u="none">
                  <a:solidFill>
                    <a:schemeClr val="dk1"/>
                  </a:solidFill>
                  <a:latin typeface="Tahoma"/>
                  <a:ea typeface="Tahoma"/>
                  <a:cs typeface="Tahoma"/>
                  <a:sym typeface="Tahoma"/>
                </a:rPr>
                <a:t>Working memory</a:t>
              </a:r>
              <a:endParaRPr/>
            </a:p>
          </p:txBody>
        </p:sp>
        <p:sp>
          <p:nvSpPr>
            <p:cNvPr id="195" name="Google Shape;195;p19"/>
            <p:cNvSpPr txBox="1"/>
            <p:nvPr/>
          </p:nvSpPr>
          <p:spPr>
            <a:xfrm>
              <a:off x="3744" y="3168"/>
              <a:ext cx="1200" cy="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Tahoma"/>
                <a:buNone/>
              </a:pPr>
              <a:r>
                <a:rPr b="0" i="0" lang="en-US" sz="2400" u="none">
                  <a:solidFill>
                    <a:schemeClr val="dk1"/>
                  </a:solidFill>
                  <a:latin typeface="Tahoma"/>
                  <a:ea typeface="Tahoma"/>
                  <a:cs typeface="Tahoma"/>
                  <a:sym typeface="Tahoma"/>
                </a:rPr>
                <a:t>Long term memory</a:t>
              </a:r>
              <a:endParaRPr/>
            </a:p>
          </p:txBody>
        </p:sp>
        <p:cxnSp>
          <p:nvCxnSpPr>
            <p:cNvPr id="196" name="Google Shape;196;p19"/>
            <p:cNvCxnSpPr/>
            <p:nvPr/>
          </p:nvCxnSpPr>
          <p:spPr>
            <a:xfrm>
              <a:off x="3936" y="1968"/>
              <a:ext cx="0" cy="600"/>
            </a:xfrm>
            <a:prstGeom prst="straightConnector1">
              <a:avLst/>
            </a:prstGeom>
            <a:noFill/>
            <a:ln cap="flat" cmpd="sng" w="57150">
              <a:solidFill>
                <a:schemeClr val="dk1"/>
              </a:solidFill>
              <a:prstDash val="solid"/>
              <a:miter lim="800000"/>
              <a:headEnd len="med" w="med" type="none"/>
              <a:tailEnd len="med" w="med" type="triangle"/>
            </a:ln>
          </p:spPr>
        </p:cxnSp>
        <p:cxnSp>
          <p:nvCxnSpPr>
            <p:cNvPr id="197" name="Google Shape;197;p19"/>
            <p:cNvCxnSpPr/>
            <p:nvPr/>
          </p:nvCxnSpPr>
          <p:spPr>
            <a:xfrm>
              <a:off x="4272" y="2832"/>
              <a:ext cx="0" cy="600"/>
            </a:xfrm>
            <a:prstGeom prst="straightConnector1">
              <a:avLst/>
            </a:prstGeom>
            <a:noFill/>
            <a:ln cap="flat" cmpd="sng" w="57150">
              <a:solidFill>
                <a:schemeClr val="dk1"/>
              </a:solidFill>
              <a:prstDash val="solid"/>
              <a:miter lim="800000"/>
              <a:headEnd len="med" w="med" type="triangle"/>
              <a:tailEnd len="med" w="med" type="triangle"/>
            </a:ln>
          </p:spPr>
        </p:cxnSp>
        <p:sp>
          <p:nvSpPr>
            <p:cNvPr id="198" name="Google Shape;198;p19"/>
            <p:cNvSpPr txBox="1"/>
            <p:nvPr/>
          </p:nvSpPr>
          <p:spPr>
            <a:xfrm>
              <a:off x="4320" y="1488"/>
              <a:ext cx="600" cy="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b="0" i="0" lang="en-US" sz="1800" u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Auditory image store</a:t>
              </a:r>
              <a:endParaRPr/>
            </a:p>
          </p:txBody>
        </p:sp>
        <p:cxnSp>
          <p:nvCxnSpPr>
            <p:cNvPr id="199" name="Google Shape;199;p19"/>
            <p:cNvCxnSpPr/>
            <p:nvPr/>
          </p:nvCxnSpPr>
          <p:spPr>
            <a:xfrm>
              <a:off x="4272" y="1392"/>
              <a:ext cx="0" cy="6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miter lim="800000"/>
              <a:headEnd len="med" w="med" type="none"/>
              <a:tailEnd len="med" w="med" type="none"/>
            </a:ln>
          </p:spPr>
        </p:cxnSp>
        <p:cxnSp>
          <p:nvCxnSpPr>
            <p:cNvPr id="200" name="Google Shape;200;p19"/>
            <p:cNvCxnSpPr/>
            <p:nvPr/>
          </p:nvCxnSpPr>
          <p:spPr>
            <a:xfrm>
              <a:off x="4512" y="1968"/>
              <a:ext cx="0" cy="600"/>
            </a:xfrm>
            <a:prstGeom prst="straightConnector1">
              <a:avLst/>
            </a:prstGeom>
            <a:noFill/>
            <a:ln cap="flat" cmpd="sng" w="57150">
              <a:solidFill>
                <a:schemeClr val="dk1"/>
              </a:solidFill>
              <a:prstDash val="solid"/>
              <a:miter lim="800000"/>
              <a:headEnd len="med" w="med" type="none"/>
              <a:tailEnd len="med" w="med" type="triangle"/>
            </a:ln>
          </p:spPr>
        </p:cxnSp>
        <p:cxnSp>
          <p:nvCxnSpPr>
            <p:cNvPr id="201" name="Google Shape;201;p19"/>
            <p:cNvCxnSpPr/>
            <p:nvPr/>
          </p:nvCxnSpPr>
          <p:spPr>
            <a:xfrm>
              <a:off x="4512" y="1056"/>
              <a:ext cx="0" cy="600"/>
            </a:xfrm>
            <a:prstGeom prst="straightConnector1">
              <a:avLst/>
            </a:prstGeom>
            <a:noFill/>
            <a:ln cap="flat" cmpd="sng" w="57150">
              <a:solidFill>
                <a:schemeClr val="dk1"/>
              </a:solidFill>
              <a:prstDash val="solid"/>
              <a:miter lim="800000"/>
              <a:headEnd len="med" w="med" type="none"/>
              <a:tailEnd len="med" w="med" type="triangle"/>
            </a:ln>
          </p:spPr>
        </p:cxnSp>
        <p:cxnSp>
          <p:nvCxnSpPr>
            <p:cNvPr id="202" name="Google Shape;202;p19"/>
            <p:cNvCxnSpPr/>
            <p:nvPr/>
          </p:nvCxnSpPr>
          <p:spPr>
            <a:xfrm>
              <a:off x="3936" y="1056"/>
              <a:ext cx="0" cy="600"/>
            </a:xfrm>
            <a:prstGeom prst="straightConnector1">
              <a:avLst/>
            </a:prstGeom>
            <a:noFill/>
            <a:ln cap="flat" cmpd="sng" w="57150">
              <a:solidFill>
                <a:schemeClr val="dk1"/>
              </a:solidFill>
              <a:prstDash val="solid"/>
              <a:miter lim="800000"/>
              <a:headEnd len="med" w="med" type="none"/>
              <a:tailEnd len="med" w="med" type="triangle"/>
            </a:ln>
          </p:spPr>
        </p:cxnSp>
      </p:grpSp>
      <p:sp>
        <p:nvSpPr>
          <p:cNvPr id="203" name="Google Shape;203;p19"/>
          <p:cNvSpPr txBox="1"/>
          <p:nvPr/>
        </p:nvSpPr>
        <p:spPr>
          <a:xfrm>
            <a:off x="4495800" y="1676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b="0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Visual   Stimulus</a:t>
            </a:r>
            <a:endParaRPr/>
          </a:p>
        </p:txBody>
      </p:sp>
      <p:sp>
        <p:nvSpPr>
          <p:cNvPr id="204" name="Google Shape;204;p19"/>
          <p:cNvSpPr txBox="1"/>
          <p:nvPr/>
        </p:nvSpPr>
        <p:spPr>
          <a:xfrm>
            <a:off x="2133600" y="1981200"/>
            <a:ext cx="1981200" cy="8319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b="0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Perceptual processor</a:t>
            </a:r>
            <a:endParaRPr/>
          </a:p>
        </p:txBody>
      </p:sp>
      <p:cxnSp>
        <p:nvCxnSpPr>
          <p:cNvPr id="205" name="Google Shape;205;p19"/>
          <p:cNvCxnSpPr/>
          <p:nvPr/>
        </p:nvCxnSpPr>
        <p:spPr>
          <a:xfrm rot="10800000">
            <a:off x="4114800" y="2209800"/>
            <a:ext cx="2590800" cy="0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miter lim="800000"/>
            <a:headEnd len="med" w="med" type="none"/>
            <a:tailEnd len="med" w="med" type="none"/>
          </a:ln>
        </p:spPr>
      </p:cxnSp>
      <p:sp>
        <p:nvSpPr>
          <p:cNvPr id="206" name="Google Shape;206;p19"/>
          <p:cNvSpPr txBox="1"/>
          <p:nvPr/>
        </p:nvSpPr>
        <p:spPr>
          <a:xfrm>
            <a:off x="2057400" y="3352800"/>
            <a:ext cx="2209800" cy="8319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b="0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Motor processor</a:t>
            </a:r>
            <a:endParaRPr/>
          </a:p>
        </p:txBody>
      </p:sp>
      <p:cxnSp>
        <p:nvCxnSpPr>
          <p:cNvPr id="207" name="Google Shape;207;p19"/>
          <p:cNvCxnSpPr/>
          <p:nvPr/>
        </p:nvCxnSpPr>
        <p:spPr>
          <a:xfrm rot="10800000">
            <a:off x="4267200" y="3657600"/>
            <a:ext cx="533400" cy="0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miter lim="800000"/>
            <a:headEnd len="med" w="med" type="none"/>
            <a:tailEnd len="med" w="med" type="none"/>
          </a:ln>
        </p:spPr>
      </p:cxnSp>
      <p:sp>
        <p:nvSpPr>
          <p:cNvPr id="208" name="Google Shape;208;p19"/>
          <p:cNvSpPr txBox="1"/>
          <p:nvPr/>
        </p:nvSpPr>
        <p:spPr>
          <a:xfrm>
            <a:off x="2057400" y="4876800"/>
            <a:ext cx="2133600" cy="8319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b="0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Cognitive Processor</a:t>
            </a:r>
            <a:endParaRPr/>
          </a:p>
        </p:txBody>
      </p:sp>
      <p:cxnSp>
        <p:nvCxnSpPr>
          <p:cNvPr id="209" name="Google Shape;209;p19"/>
          <p:cNvCxnSpPr/>
          <p:nvPr/>
        </p:nvCxnSpPr>
        <p:spPr>
          <a:xfrm rot="10800000">
            <a:off x="4191000" y="5257800"/>
            <a:ext cx="2133600" cy="0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miter lim="800000"/>
            <a:headEnd len="med" w="med" type="none"/>
            <a:tailEnd len="med" w="med" type="none"/>
          </a:ln>
        </p:spPr>
      </p:cxnSp>
      <p:cxnSp>
        <p:nvCxnSpPr>
          <p:cNvPr id="210" name="Google Shape;210;p19"/>
          <p:cNvCxnSpPr/>
          <p:nvPr/>
        </p:nvCxnSpPr>
        <p:spPr>
          <a:xfrm rot="10800000">
            <a:off x="4191000" y="4953000"/>
            <a:ext cx="609600" cy="0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miter lim="800000"/>
            <a:headEnd len="med" w="med" type="none"/>
            <a:tailEnd len="med" w="med" type="none"/>
          </a:ln>
        </p:spPr>
      </p:cxnSp>
      <p:cxnSp>
        <p:nvCxnSpPr>
          <p:cNvPr id="211" name="Google Shape;211;p19"/>
          <p:cNvCxnSpPr/>
          <p:nvPr/>
        </p:nvCxnSpPr>
        <p:spPr>
          <a:xfrm rot="10800000">
            <a:off x="4191000" y="5562600"/>
            <a:ext cx="381000" cy="0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miter lim="800000"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20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ts val="28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Sensory Memory/ Perceptual Store</a:t>
            </a:r>
            <a:endParaRPr/>
          </a:p>
        </p:txBody>
      </p:sp>
      <p:sp>
        <p:nvSpPr>
          <p:cNvPr id="217" name="Google Shape;217;p20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Visual and auditory impressions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visuospatial sketchpad, phonological loop</a:t>
            </a:r>
            <a:endParaRPr/>
          </a:p>
          <a:p>
            <a:pPr indent="-215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Very brief, but veridical representation of what was perceived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Details decay quickly (~.5 sec)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Rehearsal prevents decay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Another task prevents rehearsal</a:t>
            </a:r>
            <a:endParaRPr/>
          </a:p>
          <a:p>
            <a:pPr indent="-215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Types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Iconic: for visual stimulus (fireworks trail, finger moving)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Aural: for auditory stimulus (repeat a question)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Haptic: touch stimulus</a:t>
            </a:r>
            <a:endParaRPr/>
          </a:p>
          <a:p>
            <a:pPr indent="-1714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3429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21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ts val="28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Sensory Memory/ Perceptual Store</a:t>
            </a:r>
            <a:endParaRPr/>
          </a:p>
        </p:txBody>
      </p:sp>
      <p:sp>
        <p:nvSpPr>
          <p:cNvPr id="223" name="Google Shape;223;p21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Buffers for stimuli received through senses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iconic memory: visual stimuli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echoic memory: aural stimuli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haptic memory: tactile stimuli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Examples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“sparkler” trail, finger moving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stereo sound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Continuously overwritten</a:t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22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ts val="28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Short Term Memory</a:t>
            </a:r>
            <a:endParaRPr/>
          </a:p>
        </p:txBody>
      </p:sp>
      <p:sp>
        <p:nvSpPr>
          <p:cNvPr id="229" name="Google Shape;229;p22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Display format should match memory system used to perform task</a:t>
            </a:r>
            <a:endParaRPr/>
          </a:p>
          <a:p>
            <a:pPr indent="-215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New info can interfere with old info</a:t>
            </a:r>
            <a:endParaRPr/>
          </a:p>
          <a:p>
            <a:pPr indent="-215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Scratch-pad for temporary recall</a:t>
            </a:r>
            <a:endParaRPr/>
          </a:p>
          <a:p>
            <a:pPr indent="-266700" lvl="0" marL="342900" marR="0" rtl="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b="0" i="0" sz="12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rapid access ~ 70ms</a:t>
            </a:r>
            <a:endParaRPr/>
          </a:p>
          <a:p>
            <a:pPr indent="-209550" lvl="1" marL="742950" marR="0" rtl="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rapid decay ~ 200ms</a:t>
            </a:r>
            <a:endParaRPr/>
          </a:p>
          <a:p>
            <a:pPr indent="-209550" lvl="1" marL="742950" marR="0" rtl="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limited capacity - 7± 2 chunks (chunk formation called “closure”)</a:t>
            </a:r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23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ts val="28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Short Term Memory - Example</a:t>
            </a:r>
            <a:endParaRPr/>
          </a:p>
        </p:txBody>
      </p:sp>
      <p:sp>
        <p:nvSpPr>
          <p:cNvPr id="235" name="Google Shape;235;p23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Memory flushing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ATM machine provides ATM card to user before cash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6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ts val="28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In Today’s Lecture</a:t>
            </a:r>
            <a:endParaRPr/>
          </a:p>
        </p:txBody>
      </p:sp>
      <p:sp>
        <p:nvSpPr>
          <p:cNvPr id="53" name="Google Shape;53;p6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Attention</a:t>
            </a:r>
            <a:endParaRPr/>
          </a:p>
          <a:p>
            <a:pPr indent="-215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Models of Attention</a:t>
            </a:r>
            <a:endParaRPr/>
          </a:p>
          <a:p>
            <a:pPr indent="-215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Consequences</a:t>
            </a:r>
            <a:endParaRPr/>
          </a:p>
          <a:p>
            <a:pPr indent="-215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Memory</a:t>
            </a:r>
            <a:endParaRPr/>
          </a:p>
          <a:p>
            <a:pPr indent="-215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 Model Of Memory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Sensory Memory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Short Term Memory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Long Term Memory</a:t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24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ts val="28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Short Term Memory</a:t>
            </a:r>
            <a:endParaRPr/>
          </a:p>
        </p:txBody>
      </p:sp>
      <p:sp>
        <p:nvSpPr>
          <p:cNvPr id="241" name="Google Shape;241;p24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Example</a:t>
            </a:r>
            <a:endParaRPr/>
          </a:p>
          <a:p>
            <a:pPr indent="-342900" lvl="0" marL="342900" marR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35 x 6</a:t>
            </a:r>
            <a:endParaRPr/>
          </a:p>
          <a:p>
            <a:pPr indent="-342900" lvl="0" marL="342900" marR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Step 1: 30 x 6</a:t>
            </a:r>
            <a:endParaRPr/>
          </a:p>
          <a:p>
            <a:pPr indent="-342900" lvl="0" marL="342900" marR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Step 2: 5 x 6</a:t>
            </a:r>
            <a:endParaRPr/>
          </a:p>
          <a:p>
            <a:pPr indent="-342900" lvl="0" marL="342900" marR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Ans: step 1 + step 2</a:t>
            </a:r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25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ts val="28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Short Term Memory</a:t>
            </a:r>
            <a:endParaRPr/>
          </a:p>
        </p:txBody>
      </p:sp>
      <p:sp>
        <p:nvSpPr>
          <p:cNvPr id="247" name="Google Shape;247;p25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Example</a:t>
            </a:r>
            <a:endParaRPr/>
          </a:p>
          <a:p>
            <a:pPr indent="-342900" lvl="0" marL="342900" marR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212348278493202 (difficult)</a:t>
            </a:r>
            <a:endParaRPr/>
          </a:p>
          <a:p>
            <a:pPr indent="-342900" lvl="0" marL="342900" marR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0121 414 2626 (easy)</a:t>
            </a:r>
            <a:endParaRPr/>
          </a:p>
          <a:p>
            <a:pPr indent="-342900" lvl="0" marL="342900" marR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HEC ATR ANU PTH ETR EET</a:t>
            </a:r>
            <a:endParaRPr/>
          </a:p>
          <a:p>
            <a:pPr indent="-342900" lvl="0" marL="342900" marR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(The Cat Ran Up The Tree)</a:t>
            </a:r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26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ts val="28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Serial Position Curve (without distracter)</a:t>
            </a:r>
            <a:endParaRPr/>
          </a:p>
        </p:txBody>
      </p:sp>
      <p:sp>
        <p:nvSpPr>
          <p:cNvPr id="253" name="Google Shape;253;p26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How does the position in the list effect recall?</a:t>
            </a:r>
            <a:endParaRPr/>
          </a:p>
          <a:p>
            <a:pPr indent="-215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Serial Position Curve</a:t>
            </a:r>
            <a:endParaRPr/>
          </a:p>
        </p:txBody>
      </p:sp>
      <p:pic>
        <p:nvPicPr>
          <p:cNvPr id="254" name="Google Shape;254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66800" y="2895600"/>
            <a:ext cx="6629400" cy="3232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27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ts val="28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Components of the serial position curve</a:t>
            </a:r>
            <a:endParaRPr/>
          </a:p>
        </p:txBody>
      </p:sp>
      <p:sp>
        <p:nvSpPr>
          <p:cNvPr id="260" name="Google Shape;260;p27"/>
          <p:cNvSpPr txBox="1"/>
          <p:nvPr>
            <p:ph idx="1" type="body"/>
          </p:nvPr>
        </p:nvSpPr>
        <p:spPr>
          <a:xfrm>
            <a:off x="457200" y="1600200"/>
            <a:ext cx="41910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b="1" i="0" lang="en-US" sz="20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Recency effect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–"/>
            </a:pPr>
            <a:r>
              <a:rPr b="1" i="0" lang="en-US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en-US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better recall for items at the end of the list because these items are still active in STM (and possibly SM) at time of recall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b="1" i="0" lang="en-US" sz="20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Primacy effect: 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better recall for items at the beginning of the list (because these items have been rehearsed more frequently than other items and thus have a greater chance of being placed in LTM)</a:t>
            </a:r>
            <a:endParaRPr/>
          </a:p>
          <a:p>
            <a:pPr indent="-228600" lvl="0" marL="3429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61" name="Google Shape;261;p27"/>
          <p:cNvGrpSpPr/>
          <p:nvPr/>
        </p:nvGrpSpPr>
        <p:grpSpPr>
          <a:xfrm>
            <a:off x="3886200" y="1600200"/>
            <a:ext cx="4991100" cy="4591050"/>
            <a:chOff x="2304" y="720"/>
            <a:chExt cx="3144" cy="2892"/>
          </a:xfrm>
        </p:grpSpPr>
        <p:cxnSp>
          <p:nvCxnSpPr>
            <p:cNvPr id="262" name="Google Shape;262;p27"/>
            <p:cNvCxnSpPr/>
            <p:nvPr/>
          </p:nvCxnSpPr>
          <p:spPr>
            <a:xfrm>
              <a:off x="2880" y="864"/>
              <a:ext cx="0" cy="2100"/>
            </a:xfrm>
            <a:prstGeom prst="straightConnector1">
              <a:avLst/>
            </a:prstGeom>
            <a:noFill/>
            <a:ln cap="flat" cmpd="sng" w="19050">
              <a:solidFill>
                <a:schemeClr val="dk1"/>
              </a:solidFill>
              <a:prstDash val="solid"/>
              <a:miter lim="800000"/>
              <a:headEnd len="med" w="med" type="triangle"/>
              <a:tailEnd len="med" w="med" type="none"/>
            </a:ln>
          </p:spPr>
        </p:cxnSp>
        <p:cxnSp>
          <p:nvCxnSpPr>
            <p:cNvPr id="263" name="Google Shape;263;p27"/>
            <p:cNvCxnSpPr/>
            <p:nvPr/>
          </p:nvCxnSpPr>
          <p:spPr>
            <a:xfrm>
              <a:off x="2784" y="2688"/>
              <a:ext cx="2400" cy="0"/>
            </a:xfrm>
            <a:prstGeom prst="straightConnector1">
              <a:avLst/>
            </a:prstGeom>
            <a:noFill/>
            <a:ln cap="flat" cmpd="sng" w="19050">
              <a:solidFill>
                <a:schemeClr val="dk1"/>
              </a:solidFill>
              <a:prstDash val="solid"/>
              <a:miter lim="800000"/>
              <a:headEnd len="med" w="med" type="none"/>
              <a:tailEnd len="med" w="med" type="triangle"/>
            </a:ln>
          </p:spPr>
        </p:cxnSp>
        <p:sp>
          <p:nvSpPr>
            <p:cNvPr id="264" name="Google Shape;264;p27"/>
            <p:cNvSpPr txBox="1"/>
            <p:nvPr/>
          </p:nvSpPr>
          <p:spPr>
            <a:xfrm>
              <a:off x="2304" y="720"/>
              <a:ext cx="1200" cy="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Tahoma"/>
                <a:buNone/>
              </a:pPr>
              <a:r>
                <a:rPr b="0" i="0" lang="en-US" sz="1800" u="none">
                  <a:solidFill>
                    <a:schemeClr val="dk1"/>
                  </a:solidFill>
                  <a:latin typeface="Tahoma"/>
                  <a:ea typeface="Tahoma"/>
                  <a:cs typeface="Tahoma"/>
                  <a:sym typeface="Tahoma"/>
                </a:rPr>
                <a:t>Chance of recall</a:t>
              </a:r>
              <a:endParaRPr/>
            </a:p>
          </p:txBody>
        </p:sp>
        <p:sp>
          <p:nvSpPr>
            <p:cNvPr id="265" name="Google Shape;265;p27"/>
            <p:cNvSpPr txBox="1"/>
            <p:nvPr/>
          </p:nvSpPr>
          <p:spPr>
            <a:xfrm>
              <a:off x="3360" y="2688"/>
              <a:ext cx="1200" cy="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Tahoma"/>
                <a:buNone/>
              </a:pPr>
              <a:r>
                <a:rPr b="0" i="0" lang="en-US" sz="1800" u="none">
                  <a:solidFill>
                    <a:schemeClr val="dk1"/>
                  </a:solidFill>
                  <a:latin typeface="Tahoma"/>
                  <a:ea typeface="Tahoma"/>
                  <a:cs typeface="Tahoma"/>
                  <a:sym typeface="Tahoma"/>
                </a:rPr>
                <a:t>Position in list</a:t>
              </a:r>
              <a:endParaRPr/>
            </a:p>
          </p:txBody>
        </p:sp>
        <p:sp>
          <p:nvSpPr>
            <p:cNvPr id="266" name="Google Shape;266;p27"/>
            <p:cNvSpPr txBox="1"/>
            <p:nvPr/>
          </p:nvSpPr>
          <p:spPr>
            <a:xfrm>
              <a:off x="2880" y="3264"/>
              <a:ext cx="600" cy="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Tahoma"/>
                <a:buNone/>
              </a:pPr>
              <a:r>
                <a:rPr b="0" i="0" lang="en-US" sz="2400" u="none">
                  <a:solidFill>
                    <a:schemeClr val="dk1"/>
                  </a:solidFill>
                  <a:latin typeface="Tahoma"/>
                  <a:ea typeface="Tahoma"/>
                  <a:cs typeface="Tahoma"/>
                  <a:sym typeface="Tahoma"/>
                </a:rPr>
                <a:t>LTM</a:t>
              </a:r>
              <a:endParaRPr/>
            </a:p>
          </p:txBody>
        </p:sp>
        <p:cxnSp>
          <p:nvCxnSpPr>
            <p:cNvPr id="267" name="Google Shape;267;p27"/>
            <p:cNvCxnSpPr/>
            <p:nvPr/>
          </p:nvCxnSpPr>
          <p:spPr>
            <a:xfrm>
              <a:off x="3072" y="2880"/>
              <a:ext cx="0" cy="300"/>
            </a:xfrm>
            <a:prstGeom prst="straightConnector1">
              <a:avLst/>
            </a:prstGeom>
            <a:noFill/>
            <a:ln cap="flat" cmpd="sng" w="28575">
              <a:solidFill>
                <a:schemeClr val="dk1"/>
              </a:solidFill>
              <a:prstDash val="solid"/>
              <a:miter lim="800000"/>
              <a:headEnd len="med" w="med" type="none"/>
              <a:tailEnd len="med" w="med" type="triangle"/>
            </a:ln>
          </p:spPr>
        </p:cxnSp>
        <p:cxnSp>
          <p:nvCxnSpPr>
            <p:cNvPr id="268" name="Google Shape;268;p27"/>
            <p:cNvCxnSpPr/>
            <p:nvPr/>
          </p:nvCxnSpPr>
          <p:spPr>
            <a:xfrm>
              <a:off x="4608" y="2928"/>
              <a:ext cx="0" cy="300"/>
            </a:xfrm>
            <a:prstGeom prst="straightConnector1">
              <a:avLst/>
            </a:prstGeom>
            <a:noFill/>
            <a:ln cap="flat" cmpd="sng" w="28575">
              <a:solidFill>
                <a:schemeClr val="dk1"/>
              </a:solidFill>
              <a:prstDash val="solid"/>
              <a:miter lim="800000"/>
              <a:headEnd len="med" w="med" type="none"/>
              <a:tailEnd len="med" w="med" type="triangle"/>
            </a:ln>
          </p:spPr>
        </p:cxnSp>
        <p:sp>
          <p:nvSpPr>
            <p:cNvPr id="269" name="Google Shape;269;p27"/>
            <p:cNvSpPr txBox="1"/>
            <p:nvPr/>
          </p:nvSpPr>
          <p:spPr>
            <a:xfrm>
              <a:off x="4416" y="3312"/>
              <a:ext cx="600" cy="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Tahoma"/>
                <a:buNone/>
              </a:pPr>
              <a:r>
                <a:rPr b="0" i="0" lang="en-US" sz="2400" u="none">
                  <a:solidFill>
                    <a:schemeClr val="dk1"/>
                  </a:solidFill>
                  <a:latin typeface="Tahoma"/>
                  <a:ea typeface="Tahoma"/>
                  <a:cs typeface="Tahoma"/>
                  <a:sym typeface="Tahoma"/>
                </a:rPr>
                <a:t>STM</a:t>
              </a:r>
              <a:endParaRPr/>
            </a:p>
          </p:txBody>
        </p:sp>
        <p:sp>
          <p:nvSpPr>
            <p:cNvPr id="270" name="Google Shape;270;p27"/>
            <p:cNvSpPr/>
            <p:nvPr/>
          </p:nvSpPr>
          <p:spPr>
            <a:xfrm>
              <a:off x="2880" y="1440"/>
              <a:ext cx="0" cy="1200"/>
            </a:xfrm>
            <a:prstGeom prst="rect">
              <a:avLst/>
            </a:prstGeom>
            <a:solidFill>
              <a:schemeClr val="accent1"/>
            </a:solidFill>
            <a:ln cap="flat" cmpd="sng" w="9525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1" name="Google Shape;271;p27"/>
            <p:cNvSpPr/>
            <p:nvPr/>
          </p:nvSpPr>
          <p:spPr>
            <a:xfrm>
              <a:off x="3264" y="2256"/>
              <a:ext cx="0" cy="300"/>
            </a:xfrm>
            <a:prstGeom prst="rect">
              <a:avLst/>
            </a:prstGeom>
            <a:solidFill>
              <a:schemeClr val="accent1"/>
            </a:solidFill>
            <a:ln cap="flat" cmpd="sng" w="9525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2" name="Google Shape;272;p27"/>
            <p:cNvSpPr/>
            <p:nvPr/>
          </p:nvSpPr>
          <p:spPr>
            <a:xfrm>
              <a:off x="3456" y="2304"/>
              <a:ext cx="0" cy="300"/>
            </a:xfrm>
            <a:prstGeom prst="rect">
              <a:avLst/>
            </a:prstGeom>
            <a:solidFill>
              <a:schemeClr val="accent1"/>
            </a:solidFill>
            <a:ln cap="flat" cmpd="sng" w="9525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3" name="Google Shape;273;p27"/>
            <p:cNvSpPr/>
            <p:nvPr/>
          </p:nvSpPr>
          <p:spPr>
            <a:xfrm>
              <a:off x="3648" y="2304"/>
              <a:ext cx="0" cy="300"/>
            </a:xfrm>
            <a:prstGeom prst="rect">
              <a:avLst/>
            </a:prstGeom>
            <a:solidFill>
              <a:schemeClr val="accent1"/>
            </a:solidFill>
            <a:ln cap="flat" cmpd="sng" w="9525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4" name="Google Shape;274;p27"/>
            <p:cNvSpPr/>
            <p:nvPr/>
          </p:nvSpPr>
          <p:spPr>
            <a:xfrm>
              <a:off x="3840" y="2352"/>
              <a:ext cx="0" cy="300"/>
            </a:xfrm>
            <a:prstGeom prst="rect">
              <a:avLst/>
            </a:prstGeom>
            <a:solidFill>
              <a:schemeClr val="accent1"/>
            </a:solidFill>
            <a:ln cap="flat" cmpd="sng" w="9525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5" name="Google Shape;275;p27"/>
            <p:cNvSpPr/>
            <p:nvPr/>
          </p:nvSpPr>
          <p:spPr>
            <a:xfrm>
              <a:off x="4032" y="2352"/>
              <a:ext cx="0" cy="300"/>
            </a:xfrm>
            <a:prstGeom prst="rect">
              <a:avLst/>
            </a:prstGeom>
            <a:solidFill>
              <a:schemeClr val="accent1"/>
            </a:solidFill>
            <a:ln cap="flat" cmpd="sng" w="9525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6" name="Google Shape;276;p27"/>
            <p:cNvSpPr/>
            <p:nvPr/>
          </p:nvSpPr>
          <p:spPr>
            <a:xfrm>
              <a:off x="4224" y="1968"/>
              <a:ext cx="0" cy="600"/>
            </a:xfrm>
            <a:prstGeom prst="rect">
              <a:avLst/>
            </a:prstGeom>
            <a:solidFill>
              <a:schemeClr val="accent1"/>
            </a:solidFill>
            <a:ln cap="flat" cmpd="sng" w="9525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7" name="Google Shape;277;p27"/>
            <p:cNvSpPr/>
            <p:nvPr/>
          </p:nvSpPr>
          <p:spPr>
            <a:xfrm>
              <a:off x="4416" y="1440"/>
              <a:ext cx="0" cy="1200"/>
            </a:xfrm>
            <a:prstGeom prst="rect">
              <a:avLst/>
            </a:prstGeom>
            <a:solidFill>
              <a:schemeClr val="accent1"/>
            </a:solidFill>
            <a:ln cap="flat" cmpd="sng" w="9525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8" name="Google Shape;278;p27"/>
            <p:cNvSpPr/>
            <p:nvPr/>
          </p:nvSpPr>
          <p:spPr>
            <a:xfrm>
              <a:off x="4608" y="912"/>
              <a:ext cx="0" cy="1800"/>
            </a:xfrm>
            <a:prstGeom prst="rect">
              <a:avLst/>
            </a:prstGeom>
            <a:solidFill>
              <a:schemeClr val="accent1"/>
            </a:solidFill>
            <a:ln cap="flat" cmpd="sng" w="9525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9" name="Google Shape;279;p27"/>
            <p:cNvSpPr/>
            <p:nvPr/>
          </p:nvSpPr>
          <p:spPr>
            <a:xfrm>
              <a:off x="3072" y="1968"/>
              <a:ext cx="0" cy="600"/>
            </a:xfrm>
            <a:prstGeom prst="rect">
              <a:avLst/>
            </a:prstGeom>
            <a:solidFill>
              <a:schemeClr val="accent1"/>
            </a:solidFill>
            <a:ln cap="flat" cmpd="sng" w="9525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0" name="Google Shape;280;p27"/>
            <p:cNvSpPr/>
            <p:nvPr/>
          </p:nvSpPr>
          <p:spPr>
            <a:xfrm>
              <a:off x="2976" y="1440"/>
              <a:ext cx="0" cy="1200"/>
            </a:xfrm>
            <a:prstGeom prst="rect">
              <a:avLst/>
            </a:prstGeom>
            <a:solidFill>
              <a:srgbClr val="FFFF66"/>
            </a:solidFill>
            <a:ln cap="flat" cmpd="sng" w="9525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1" name="Google Shape;281;p27"/>
            <p:cNvSpPr/>
            <p:nvPr/>
          </p:nvSpPr>
          <p:spPr>
            <a:xfrm>
              <a:off x="3360" y="2400"/>
              <a:ext cx="0" cy="300"/>
            </a:xfrm>
            <a:prstGeom prst="rect">
              <a:avLst/>
            </a:prstGeom>
            <a:solidFill>
              <a:srgbClr val="FFFF66"/>
            </a:solidFill>
            <a:ln cap="flat" cmpd="sng" w="9525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2" name="Google Shape;282;p27"/>
            <p:cNvSpPr/>
            <p:nvPr/>
          </p:nvSpPr>
          <p:spPr>
            <a:xfrm>
              <a:off x="3552" y="2544"/>
              <a:ext cx="0" cy="0"/>
            </a:xfrm>
            <a:prstGeom prst="rect">
              <a:avLst/>
            </a:prstGeom>
            <a:solidFill>
              <a:srgbClr val="FFFF66"/>
            </a:solidFill>
            <a:ln cap="flat" cmpd="sng" w="9525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3" name="Google Shape;283;p27"/>
            <p:cNvSpPr/>
            <p:nvPr/>
          </p:nvSpPr>
          <p:spPr>
            <a:xfrm>
              <a:off x="3744" y="2496"/>
              <a:ext cx="0" cy="300"/>
            </a:xfrm>
            <a:prstGeom prst="rect">
              <a:avLst/>
            </a:prstGeom>
            <a:solidFill>
              <a:srgbClr val="FFFF66"/>
            </a:solidFill>
            <a:ln cap="flat" cmpd="sng" w="9525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4" name="Google Shape;284;p27"/>
            <p:cNvSpPr/>
            <p:nvPr/>
          </p:nvSpPr>
          <p:spPr>
            <a:xfrm>
              <a:off x="3936" y="2496"/>
              <a:ext cx="0" cy="300"/>
            </a:xfrm>
            <a:prstGeom prst="rect">
              <a:avLst/>
            </a:prstGeom>
            <a:solidFill>
              <a:srgbClr val="FFFF66"/>
            </a:solidFill>
            <a:ln cap="flat" cmpd="sng" w="9525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5" name="Google Shape;285;p27"/>
            <p:cNvSpPr/>
            <p:nvPr/>
          </p:nvSpPr>
          <p:spPr>
            <a:xfrm>
              <a:off x="4128" y="2496"/>
              <a:ext cx="0" cy="300"/>
            </a:xfrm>
            <a:prstGeom prst="rect">
              <a:avLst/>
            </a:prstGeom>
            <a:solidFill>
              <a:srgbClr val="FFFF66"/>
            </a:solidFill>
            <a:ln cap="flat" cmpd="sng" w="9525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6" name="Google Shape;286;p27"/>
            <p:cNvSpPr/>
            <p:nvPr/>
          </p:nvSpPr>
          <p:spPr>
            <a:xfrm>
              <a:off x="4320" y="2448"/>
              <a:ext cx="0" cy="300"/>
            </a:xfrm>
            <a:prstGeom prst="rect">
              <a:avLst/>
            </a:prstGeom>
            <a:solidFill>
              <a:srgbClr val="FFFF66"/>
            </a:solidFill>
            <a:ln cap="flat" cmpd="sng" w="9525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7" name="Google Shape;287;p27"/>
            <p:cNvSpPr/>
            <p:nvPr/>
          </p:nvSpPr>
          <p:spPr>
            <a:xfrm>
              <a:off x="4512" y="2400"/>
              <a:ext cx="0" cy="300"/>
            </a:xfrm>
            <a:prstGeom prst="rect">
              <a:avLst/>
            </a:prstGeom>
            <a:solidFill>
              <a:srgbClr val="FFFF66"/>
            </a:solidFill>
            <a:ln cap="flat" cmpd="sng" w="9525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8" name="Google Shape;288;p27"/>
            <p:cNvSpPr/>
            <p:nvPr/>
          </p:nvSpPr>
          <p:spPr>
            <a:xfrm>
              <a:off x="4704" y="2352"/>
              <a:ext cx="0" cy="300"/>
            </a:xfrm>
            <a:prstGeom prst="rect">
              <a:avLst/>
            </a:prstGeom>
            <a:solidFill>
              <a:srgbClr val="FFFF66"/>
            </a:solidFill>
            <a:ln cap="flat" cmpd="sng" w="9525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9" name="Google Shape;289;p27"/>
            <p:cNvSpPr/>
            <p:nvPr/>
          </p:nvSpPr>
          <p:spPr>
            <a:xfrm>
              <a:off x="3168" y="1920"/>
              <a:ext cx="0" cy="900"/>
            </a:xfrm>
            <a:prstGeom prst="rect">
              <a:avLst/>
            </a:prstGeom>
            <a:solidFill>
              <a:srgbClr val="FFFF66"/>
            </a:solidFill>
            <a:ln cap="flat" cmpd="sng" w="9525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0" name="Google Shape;290;p27"/>
            <p:cNvSpPr txBox="1"/>
            <p:nvPr/>
          </p:nvSpPr>
          <p:spPr>
            <a:xfrm>
              <a:off x="4848" y="2016"/>
              <a:ext cx="600" cy="600"/>
            </a:xfrm>
            <a:prstGeom prst="rect">
              <a:avLst/>
            </a:prstGeom>
            <a:solidFill>
              <a:srgbClr val="FFFF66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Tahoma"/>
                <a:buNone/>
              </a:pPr>
              <a:r>
                <a:rPr b="0" i="0" lang="en-US" sz="1800" u="none">
                  <a:solidFill>
                    <a:schemeClr val="dk1"/>
                  </a:solidFill>
                  <a:latin typeface="Tahoma"/>
                  <a:ea typeface="Tahoma"/>
                  <a:cs typeface="Tahoma"/>
                  <a:sym typeface="Tahoma"/>
                </a:rPr>
                <a:t>Recall after 30 s</a:t>
              </a:r>
              <a:endParaRPr/>
            </a:p>
          </p:txBody>
        </p:sp>
        <p:sp>
          <p:nvSpPr>
            <p:cNvPr id="291" name="Google Shape;291;p27"/>
            <p:cNvSpPr txBox="1"/>
            <p:nvPr/>
          </p:nvSpPr>
          <p:spPr>
            <a:xfrm>
              <a:off x="4800" y="912"/>
              <a:ext cx="600" cy="600"/>
            </a:xfrm>
            <a:prstGeom prst="rect">
              <a:avLst/>
            </a:prstGeom>
            <a:solidFill>
              <a:schemeClr val="accent1"/>
            </a:solidFill>
            <a:ln cap="flat" cmpd="sng" w="9525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Tahoma"/>
                <a:buNone/>
              </a:pPr>
              <a:r>
                <a:rPr b="0" i="0" lang="en-US" sz="1800" u="none">
                  <a:solidFill>
                    <a:schemeClr val="dk1"/>
                  </a:solidFill>
                  <a:latin typeface="Tahoma"/>
                  <a:ea typeface="Tahoma"/>
                  <a:cs typeface="Tahoma"/>
                  <a:sym typeface="Tahoma"/>
                </a:rPr>
                <a:t>Imme- diate recall</a:t>
              </a:r>
              <a:endParaRPr/>
            </a:p>
          </p:txBody>
        </p: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p28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ts val="28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Serial Position Curve</a:t>
            </a:r>
            <a:endParaRPr/>
          </a:p>
        </p:txBody>
      </p:sp>
      <p:sp>
        <p:nvSpPr>
          <p:cNvPr id="297" name="Google Shape;297;p28"/>
          <p:cNvSpPr txBox="1"/>
          <p:nvPr>
            <p:ph idx="1" type="body"/>
          </p:nvPr>
        </p:nvSpPr>
        <p:spPr>
          <a:xfrm>
            <a:off x="457200" y="1600200"/>
            <a:ext cx="4038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distracter task diminish the recency effect since the items at the end of the list no longer in the STM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Primacy effect is still present since the information in LTM is not effected by distracter task</a:t>
            </a:r>
            <a:endParaRPr/>
          </a:p>
        </p:txBody>
      </p:sp>
      <p:pic>
        <p:nvPicPr>
          <p:cNvPr id="298" name="Google Shape;298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502150" y="1752600"/>
            <a:ext cx="3984625" cy="4076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29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ts val="28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Long Term Memory</a:t>
            </a:r>
            <a:endParaRPr/>
          </a:p>
        </p:txBody>
      </p:sp>
      <p:sp>
        <p:nvSpPr>
          <p:cNvPr id="304" name="Google Shape;304;p29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Organized as a network of connected chunks of knowledge</a:t>
            </a:r>
            <a:endParaRPr/>
          </a:p>
          <a:p>
            <a:pPr indent="-215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active chunks are in the working memory</a:t>
            </a:r>
            <a:endParaRPr/>
          </a:p>
          <a:p>
            <a:pPr indent="-215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activation spreads through the network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strength of connection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retrieval of items into WM</a:t>
            </a:r>
            <a:endParaRPr/>
          </a:p>
          <a:p>
            <a:pPr indent="-215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Repository for all our knowledge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slow access ~ 1/10 second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slow decay, if any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huge or unlimited capacity</a:t>
            </a:r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30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ts val="28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Long Term Memory</a:t>
            </a:r>
            <a:endParaRPr/>
          </a:p>
        </p:txBody>
      </p:sp>
      <p:sp>
        <p:nvSpPr>
          <p:cNvPr id="310" name="Google Shape;310;p30"/>
          <p:cNvSpPr txBox="1"/>
          <p:nvPr>
            <p:ph idx="1" type="body"/>
          </p:nvPr>
        </p:nvSpPr>
        <p:spPr>
          <a:xfrm>
            <a:off x="457200" y="1600200"/>
            <a:ext cx="34290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Example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dog chewed the food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cat stole the food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dog chased the cat</a:t>
            </a:r>
            <a:endParaRPr/>
          </a:p>
        </p:txBody>
      </p:sp>
      <p:sp>
        <p:nvSpPr>
          <p:cNvPr id="311" name="Google Shape;311;p30"/>
          <p:cNvSpPr/>
          <p:nvPr/>
        </p:nvSpPr>
        <p:spPr>
          <a:xfrm>
            <a:off x="6019800" y="2209800"/>
            <a:ext cx="1219200" cy="685800"/>
          </a:xfrm>
          <a:prstGeom prst="ellipse">
            <a:avLst/>
          </a:prstGeom>
          <a:solidFill>
            <a:srgbClr val="B2B2B2"/>
          </a:solidFill>
          <a:ln cap="flat" cmpd="sng" w="2857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2" name="Google Shape;312;p30"/>
          <p:cNvSpPr txBox="1"/>
          <p:nvPr/>
        </p:nvSpPr>
        <p:spPr>
          <a:xfrm>
            <a:off x="6286500" y="2286000"/>
            <a:ext cx="685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ahoma"/>
              <a:buNone/>
            </a:pPr>
            <a:r>
              <a:rPr b="0" i="0" lang="en-US" sz="2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dog</a:t>
            </a:r>
            <a:endParaRPr/>
          </a:p>
        </p:txBody>
      </p:sp>
      <p:sp>
        <p:nvSpPr>
          <p:cNvPr id="313" name="Google Shape;313;p30"/>
          <p:cNvSpPr txBox="1"/>
          <p:nvPr/>
        </p:nvSpPr>
        <p:spPr>
          <a:xfrm>
            <a:off x="7810500" y="4495800"/>
            <a:ext cx="685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ahoma"/>
              <a:buNone/>
            </a:pPr>
            <a:r>
              <a:rPr b="0" i="0" lang="en-US" sz="2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cat</a:t>
            </a:r>
            <a:endParaRPr/>
          </a:p>
        </p:txBody>
      </p:sp>
      <p:sp>
        <p:nvSpPr>
          <p:cNvPr id="314" name="Google Shape;314;p30"/>
          <p:cNvSpPr txBox="1"/>
          <p:nvPr/>
        </p:nvSpPr>
        <p:spPr>
          <a:xfrm>
            <a:off x="4914900" y="4572000"/>
            <a:ext cx="8763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ahoma"/>
              <a:buNone/>
            </a:pPr>
            <a:r>
              <a:rPr b="0" i="0" lang="en-US" sz="2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food</a:t>
            </a:r>
            <a:endParaRPr/>
          </a:p>
        </p:txBody>
      </p:sp>
      <p:cxnSp>
        <p:nvCxnSpPr>
          <p:cNvPr id="315" name="Google Shape;315;p30"/>
          <p:cNvCxnSpPr/>
          <p:nvPr/>
        </p:nvCxnSpPr>
        <p:spPr>
          <a:xfrm>
            <a:off x="7162800" y="2667000"/>
            <a:ext cx="914400" cy="175260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miter lim="800000"/>
            <a:headEnd len="med" w="med" type="none"/>
            <a:tailEnd len="med" w="med" type="triangle"/>
          </a:ln>
        </p:spPr>
      </p:cxnSp>
      <p:sp>
        <p:nvSpPr>
          <p:cNvPr id="316" name="Google Shape;316;p30"/>
          <p:cNvSpPr txBox="1"/>
          <p:nvPr/>
        </p:nvSpPr>
        <p:spPr>
          <a:xfrm>
            <a:off x="6248400" y="4953000"/>
            <a:ext cx="1143000" cy="485700"/>
          </a:xfrm>
          <a:prstGeom prst="rect">
            <a:avLst/>
          </a:prstGeom>
          <a:solidFill>
            <a:schemeClr val="lt1"/>
          </a:solidFill>
          <a:ln cap="flat" cmpd="sng" w="2857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ahoma"/>
              <a:buNone/>
            </a:pPr>
            <a:r>
              <a:rPr b="0" i="0" lang="en-US" sz="2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stole</a:t>
            </a:r>
            <a:endParaRPr/>
          </a:p>
        </p:txBody>
      </p:sp>
      <p:cxnSp>
        <p:nvCxnSpPr>
          <p:cNvPr id="317" name="Google Shape;317;p30"/>
          <p:cNvCxnSpPr/>
          <p:nvPr/>
        </p:nvCxnSpPr>
        <p:spPr>
          <a:xfrm rot="10800000">
            <a:off x="5867400" y="4724400"/>
            <a:ext cx="1676400" cy="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miter lim="800000"/>
            <a:headEnd len="med" w="med" type="none"/>
            <a:tailEnd len="med" w="med" type="triangle"/>
          </a:ln>
        </p:spPr>
      </p:cxnSp>
      <p:cxnSp>
        <p:nvCxnSpPr>
          <p:cNvPr id="318" name="Google Shape;318;p30"/>
          <p:cNvCxnSpPr/>
          <p:nvPr/>
        </p:nvCxnSpPr>
        <p:spPr>
          <a:xfrm flipH="1">
            <a:off x="5410200" y="2819400"/>
            <a:ext cx="762000" cy="167640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miter lim="800000"/>
            <a:headEnd len="med" w="med" type="none"/>
            <a:tailEnd len="med" w="med" type="triangle"/>
          </a:ln>
        </p:spPr>
      </p:cxnSp>
      <p:sp>
        <p:nvSpPr>
          <p:cNvPr id="319" name="Google Shape;319;p30"/>
          <p:cNvSpPr txBox="1"/>
          <p:nvPr/>
        </p:nvSpPr>
        <p:spPr>
          <a:xfrm>
            <a:off x="4953000" y="3276600"/>
            <a:ext cx="1295400" cy="485700"/>
          </a:xfrm>
          <a:prstGeom prst="rect">
            <a:avLst/>
          </a:prstGeom>
          <a:solidFill>
            <a:schemeClr val="lt1"/>
          </a:solidFill>
          <a:ln cap="flat" cmpd="sng" w="2857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ahoma"/>
              <a:buNone/>
            </a:pPr>
            <a:r>
              <a:rPr b="0" i="0" lang="en-US" sz="2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chewed</a:t>
            </a:r>
            <a:endParaRPr/>
          </a:p>
        </p:txBody>
      </p:sp>
      <p:sp>
        <p:nvSpPr>
          <p:cNvPr id="320" name="Google Shape;320;p30"/>
          <p:cNvSpPr txBox="1"/>
          <p:nvPr/>
        </p:nvSpPr>
        <p:spPr>
          <a:xfrm>
            <a:off x="7239000" y="3276600"/>
            <a:ext cx="1295400" cy="485700"/>
          </a:xfrm>
          <a:prstGeom prst="rect">
            <a:avLst/>
          </a:prstGeom>
          <a:solidFill>
            <a:schemeClr val="lt1"/>
          </a:solidFill>
          <a:ln cap="flat" cmpd="sng" w="2857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ahoma"/>
              <a:buNone/>
            </a:pPr>
            <a:r>
              <a:rPr b="0" i="0" lang="en-US" sz="2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chased</a:t>
            </a:r>
            <a:endParaRPr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324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31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ts val="28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LT  Memory Structure</a:t>
            </a:r>
            <a:endParaRPr/>
          </a:p>
        </p:txBody>
      </p:sp>
      <p:sp>
        <p:nvSpPr>
          <p:cNvPr id="326" name="Google Shape;326;p31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Episodic memory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Events &amp; experiences in serial form</a:t>
            </a:r>
            <a:endParaRPr/>
          </a:p>
          <a:p>
            <a:pPr indent="-228600" lvl="2" marL="1143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Helps us recall what occurred</a:t>
            </a:r>
            <a:endParaRPr/>
          </a:p>
          <a:p>
            <a:pPr indent="-215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Semantic memory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Structured record of facts, concepts &amp; skills</a:t>
            </a:r>
            <a:endParaRPr/>
          </a:p>
          <a:p>
            <a:pPr indent="-228600" lvl="2" marL="1143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One theory says it’s like a network</a:t>
            </a:r>
            <a:endParaRPr/>
          </a:p>
          <a:p>
            <a:pPr indent="-228600" lvl="2" marL="1143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Another uses frames &amp; scripts (like record structs)</a:t>
            </a:r>
            <a:endParaRPr/>
          </a:p>
          <a:p>
            <a:pPr indent="-241300" lvl="0" marL="3429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7" name="Google Shape;327;p31"/>
          <p:cNvSpPr txBox="1"/>
          <p:nvPr/>
        </p:nvSpPr>
        <p:spPr>
          <a:xfrm>
            <a:off x="1295400" y="5257800"/>
            <a:ext cx="5827800" cy="39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1" marL="4572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Verdana"/>
              <a:buNone/>
            </a:pPr>
            <a:r>
              <a:rPr b="0" i="0" lang="en-US" sz="2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semantic LTM derived from episodic LTM</a:t>
            </a:r>
            <a:endParaRPr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33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32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ts val="28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LT  Memory Structure</a:t>
            </a:r>
            <a:endParaRPr/>
          </a:p>
        </p:txBody>
      </p:sp>
      <p:sp>
        <p:nvSpPr>
          <p:cNvPr id="333" name="Google Shape;333;p32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Semantic memory structure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provides access to information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represents relationships between bits of information</a:t>
            </a:r>
            <a:endParaRPr/>
          </a:p>
          <a:p>
            <a:pPr indent="0" lvl="0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266700" lvl="0" marL="342900" marR="0" rtl="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b="0" i="0" sz="12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Model: semantic network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inheritance – child nodes inherit properties of parent nodes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relationships between bits of information explicit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228600" lvl="0" marL="3429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337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p33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ts val="28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LTM - semantic network</a:t>
            </a:r>
            <a:endParaRPr/>
          </a:p>
        </p:txBody>
      </p:sp>
      <p:pic>
        <p:nvPicPr>
          <p:cNvPr id="339" name="Google Shape;339;p3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828800" y="1371600"/>
            <a:ext cx="7086601" cy="5060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7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ts val="28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Attention</a:t>
            </a:r>
            <a:endParaRPr/>
          </a:p>
        </p:txBody>
      </p:sp>
      <p:sp>
        <p:nvSpPr>
          <p:cNvPr id="59" name="Google Shape;59;p7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What is attention.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many competing stimuli, but.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only limited capacity.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therefore need to focus, and select.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Visual attention.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based on location and colour.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Auditory attention.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based on pitch, timbre, intensity, etc.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Color can be a powerful tool to </a:t>
            </a:r>
            <a:r>
              <a:rPr b="0" i="0" lang="en-US" sz="2000" u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improve</a:t>
            </a: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user interfaces, but its inappropriate use can severely reduce the performance of the systems we build</a:t>
            </a:r>
            <a:endParaRPr/>
          </a:p>
          <a:p>
            <a:pPr indent="-215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15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15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343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p34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ts val="28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Models of LTM - Frames</a:t>
            </a:r>
            <a:endParaRPr/>
          </a:p>
        </p:txBody>
      </p:sp>
      <p:sp>
        <p:nvSpPr>
          <p:cNvPr id="345" name="Google Shape;345;p34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Information organized in data structures</a:t>
            </a:r>
            <a:endParaRPr/>
          </a:p>
          <a:p>
            <a:pPr indent="-215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Slots in structure instantiated with values for instance of data</a:t>
            </a:r>
            <a:endParaRPr/>
          </a:p>
          <a:p>
            <a:pPr indent="-215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Type–subtype relationships</a:t>
            </a:r>
            <a:endParaRPr/>
          </a:p>
        </p:txBody>
      </p:sp>
      <p:sp>
        <p:nvSpPr>
          <p:cNvPr id="346" name="Google Shape;346;p34"/>
          <p:cNvSpPr txBox="1"/>
          <p:nvPr/>
        </p:nvSpPr>
        <p:spPr>
          <a:xfrm>
            <a:off x="1676400" y="3657600"/>
            <a:ext cx="2438400" cy="2590800"/>
          </a:xfrm>
          <a:prstGeom prst="rect">
            <a:avLst/>
          </a:prstGeom>
          <a:solidFill>
            <a:srgbClr val="FFFFCC"/>
          </a:solidFill>
          <a:ln cap="flat" cmpd="sng" w="1905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Times New Roman"/>
              <a:buNone/>
            </a:pPr>
            <a:r>
              <a:rPr b="0" i="0" lang="en-US" sz="16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              </a:t>
            </a:r>
            <a:r>
              <a:rPr b="1" i="0" lang="en-US" sz="16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DOG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imes New Roman"/>
              <a:buNone/>
            </a:pPr>
            <a:r>
              <a:rPr b="0" i="0" lang="en-US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Fixed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imes New Roman"/>
              <a:buNone/>
            </a:pPr>
            <a:r>
              <a:rPr b="0" i="0" lang="en-US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   legs: 4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t/>
            </a:r>
            <a:endParaRPr b="0" i="0" sz="80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imes New Roman"/>
              <a:buNone/>
            </a:pPr>
            <a:r>
              <a:rPr b="0" i="0" lang="en-US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Default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imes New Roman"/>
              <a:buNone/>
            </a:pPr>
            <a:r>
              <a:rPr b="0" i="0" lang="en-US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   diet:  carniverous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imes New Roman"/>
              <a:buNone/>
            </a:pPr>
            <a:r>
              <a:rPr b="0" i="0" lang="en-US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   sound:  bark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t/>
            </a:r>
            <a:endParaRPr b="0" i="0" sz="80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imes New Roman"/>
              <a:buNone/>
            </a:pPr>
            <a:r>
              <a:rPr b="0" i="0" lang="en-US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Variable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imes New Roman"/>
              <a:buNone/>
            </a:pPr>
            <a:r>
              <a:rPr b="0" i="0" lang="en-US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   size:</a:t>
            </a:r>
            <a:br>
              <a:rPr b="0" i="0" lang="en-US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b="0" i="0" lang="en-US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   colour</a:t>
            </a:r>
            <a:endParaRPr/>
          </a:p>
        </p:txBody>
      </p:sp>
      <p:sp>
        <p:nvSpPr>
          <p:cNvPr id="347" name="Google Shape;347;p34"/>
          <p:cNvSpPr txBox="1"/>
          <p:nvPr/>
        </p:nvSpPr>
        <p:spPr>
          <a:xfrm>
            <a:off x="5105400" y="3657600"/>
            <a:ext cx="2438400" cy="2590800"/>
          </a:xfrm>
          <a:prstGeom prst="rect">
            <a:avLst/>
          </a:prstGeom>
          <a:solidFill>
            <a:srgbClr val="FFFFCC"/>
          </a:solidFill>
          <a:ln cap="flat" cmpd="sng" w="1905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Times New Roman"/>
              <a:buNone/>
            </a:pPr>
            <a:r>
              <a:rPr b="0" i="0" lang="en-US" sz="16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           </a:t>
            </a:r>
            <a:r>
              <a:rPr b="1" i="0" lang="en-US" sz="16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COLLIE</a:t>
            </a:r>
            <a:endParaRPr b="1" i="0" sz="140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imes New Roman"/>
              <a:buNone/>
            </a:pPr>
            <a:r>
              <a:rPr b="0" i="0" lang="en-US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Fixed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imes New Roman"/>
              <a:buNone/>
            </a:pPr>
            <a:r>
              <a:rPr b="0" i="0" lang="en-US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   breed of:  DOG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imes New Roman"/>
              <a:buNone/>
            </a:pPr>
            <a:r>
              <a:rPr b="0" i="0" lang="en-US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   type:  sheepdog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t/>
            </a:r>
            <a:endParaRPr b="0" i="0" sz="80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imes New Roman"/>
              <a:buNone/>
            </a:pPr>
            <a:r>
              <a:rPr b="0" i="0" lang="en-US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Default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imes New Roman"/>
              <a:buNone/>
            </a:pPr>
            <a:r>
              <a:rPr b="0" i="0" lang="en-US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   size:  65 cm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t/>
            </a:r>
            <a:endParaRPr b="0" i="0" sz="80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imes New Roman"/>
              <a:buNone/>
            </a:pPr>
            <a:r>
              <a:rPr b="0" i="0" lang="en-US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Variable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imes New Roman"/>
              <a:buNone/>
            </a:pPr>
            <a:r>
              <a:rPr b="0" i="0" lang="en-US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   colour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35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35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ts val="28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Models of LTM - Production System</a:t>
            </a:r>
            <a:endParaRPr/>
          </a:p>
        </p:txBody>
      </p:sp>
      <p:sp>
        <p:nvSpPr>
          <p:cNvPr id="353" name="Google Shape;353;p35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Representation of procedural knowledge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Knowledge of how to do something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b="0" i="0" sz="12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Condition/action rules stored in LTM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Info comes to STM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if condition is matched in LTM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then use rule to determine action.</a:t>
            </a:r>
            <a:endParaRPr/>
          </a:p>
          <a:p>
            <a:pPr indent="-228600" lvl="0" marL="3429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4" name="Google Shape;354;p35"/>
          <p:cNvSpPr txBox="1"/>
          <p:nvPr/>
        </p:nvSpPr>
        <p:spPr>
          <a:xfrm>
            <a:off x="2209800" y="4114800"/>
            <a:ext cx="3429000" cy="1752600"/>
          </a:xfrm>
          <a:prstGeom prst="rect">
            <a:avLst/>
          </a:prstGeom>
          <a:solidFill>
            <a:srgbClr val="FFFFCC"/>
          </a:solidFill>
          <a:ln cap="flat" cmpd="sng" w="1905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381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IF dog is wagging tail</a:t>
            </a:r>
            <a:endParaRPr/>
          </a:p>
          <a:p>
            <a:pPr indent="0" lvl="0" marL="381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THEN pat dog</a:t>
            </a:r>
            <a:endParaRPr/>
          </a:p>
          <a:p>
            <a:pPr indent="0" lvl="0" marL="381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381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IF dog is growling</a:t>
            </a:r>
            <a:endParaRPr/>
          </a:p>
          <a:p>
            <a:pPr indent="0" lvl="0" marL="381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THEN run away</a:t>
            </a:r>
            <a:endParaRPr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358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36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ts val="28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LTM processes</a:t>
            </a:r>
            <a:endParaRPr/>
          </a:p>
        </p:txBody>
      </p:sp>
      <p:sp>
        <p:nvSpPr>
          <p:cNvPr id="360" name="Google Shape;360;p36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 processes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Storage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Forgetting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Information retrieval</a:t>
            </a:r>
            <a:endParaRPr/>
          </a:p>
          <a:p>
            <a:pPr indent="-228600" lvl="0" marL="3429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364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p37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ts val="28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LTM - Storage of information</a:t>
            </a:r>
            <a:endParaRPr/>
          </a:p>
        </p:txBody>
      </p:sp>
      <p:sp>
        <p:nvSpPr>
          <p:cNvPr id="366" name="Google Shape;366;p37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rehearsal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information moves from STM to LTM</a:t>
            </a:r>
            <a:endParaRPr/>
          </a:p>
          <a:p>
            <a:pPr indent="-241300" lvl="1" marL="742950" marR="0" rtl="0" algn="l">
              <a:lnSpc>
                <a:spcPct val="100000"/>
              </a:lnSpc>
              <a:spcBef>
                <a:spcPts val="14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None/>
            </a:pPr>
            <a:r>
              <a:t/>
            </a:r>
            <a:endParaRPr b="0" i="0" sz="7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total time hypothesis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amount retained proportional to rehearsal time</a:t>
            </a:r>
            <a:endParaRPr/>
          </a:p>
          <a:p>
            <a:pPr indent="-241300" lvl="1" marL="742950" marR="0" rtl="0" algn="l">
              <a:lnSpc>
                <a:spcPct val="100000"/>
              </a:lnSpc>
              <a:spcBef>
                <a:spcPts val="14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None/>
            </a:pPr>
            <a:r>
              <a:t/>
            </a:r>
            <a:endParaRPr b="0" i="0" sz="7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distribution of practice effect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optimized by spreading learning over time</a:t>
            </a:r>
            <a:endParaRPr/>
          </a:p>
          <a:p>
            <a:pPr indent="-241300" lvl="1" marL="742950" marR="0" rtl="0" algn="l">
              <a:lnSpc>
                <a:spcPct val="100000"/>
              </a:lnSpc>
              <a:spcBef>
                <a:spcPts val="14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None/>
            </a:pPr>
            <a:r>
              <a:t/>
            </a:r>
            <a:endParaRPr b="0" i="0" sz="7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structure, meaning and familiarity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information easier to remember</a:t>
            </a:r>
            <a:endParaRPr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370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p38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ts val="28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LTM - Forgetting</a:t>
            </a:r>
            <a:endParaRPr/>
          </a:p>
        </p:txBody>
      </p:sp>
      <p:sp>
        <p:nvSpPr>
          <p:cNvPr id="372" name="Google Shape;372;p38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decay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information is lost gradually but very slowly</a:t>
            </a:r>
            <a:endParaRPr/>
          </a:p>
          <a:p>
            <a:pPr indent="-266700" lvl="0" marL="342900" marR="0" rtl="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b="0" i="0" sz="12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interference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new information replaces old: retroactive interference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old may interfere with new: proactive inhibition </a:t>
            </a:r>
            <a:endParaRPr/>
          </a:p>
          <a:p>
            <a:pPr indent="-215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so may not forget at all memory is selective …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120"/>
              </a:spcBef>
              <a:spcAft>
                <a:spcPts val="0"/>
              </a:spcAft>
              <a:buClr>
                <a:schemeClr val="dk1"/>
              </a:buClr>
              <a:buSzPts val="600"/>
              <a:buFont typeface="Arial"/>
              <a:buNone/>
            </a:pPr>
            <a:r>
              <a:t/>
            </a:r>
            <a:endParaRPr b="0" i="0" sz="6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… affected by emotion – can subconsciously `choose' to forget</a:t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15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376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p39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ts val="28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Memory Characteristics</a:t>
            </a:r>
            <a:endParaRPr/>
          </a:p>
        </p:txBody>
      </p:sp>
      <p:sp>
        <p:nvSpPr>
          <p:cNvPr id="378" name="Google Shape;378;p39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Things move from STM to LTM by rehearsal &amp; practice and by use in context</a:t>
            </a:r>
            <a:endParaRPr/>
          </a:p>
          <a:p>
            <a:pPr indent="-215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15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15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We “forget” things due to decay and interference</a:t>
            </a:r>
            <a:endParaRPr/>
          </a:p>
          <a:p>
            <a:pPr indent="-215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79" name="Google Shape;379;p39"/>
          <p:cNvCxnSpPr/>
          <p:nvPr/>
        </p:nvCxnSpPr>
        <p:spPr>
          <a:xfrm>
            <a:off x="1676400" y="3124200"/>
            <a:ext cx="0" cy="304800"/>
          </a:xfrm>
          <a:prstGeom prst="straightConnector1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med" w="med" type="none"/>
            <a:tailEnd len="med" w="med" type="triangle"/>
          </a:ln>
        </p:spPr>
      </p:cxnSp>
      <p:sp>
        <p:nvSpPr>
          <p:cNvPr id="380" name="Google Shape;380;p39"/>
          <p:cNvSpPr txBox="1"/>
          <p:nvPr/>
        </p:nvSpPr>
        <p:spPr>
          <a:xfrm>
            <a:off x="685800" y="2438400"/>
            <a:ext cx="2520900" cy="64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None/>
            </a:pPr>
            <a:r>
              <a:rPr b="0" i="0" lang="en-US" sz="18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Unclear if we ever</a:t>
            </a:r>
            <a:br>
              <a:rPr b="0" i="0" lang="en-US" sz="18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</a:br>
            <a:r>
              <a:rPr b="0" i="0" lang="en-US" sz="18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really forget something</a:t>
            </a:r>
            <a:endParaRPr/>
          </a:p>
        </p:txBody>
      </p:sp>
      <p:cxnSp>
        <p:nvCxnSpPr>
          <p:cNvPr id="381" name="Google Shape;381;p39"/>
          <p:cNvCxnSpPr/>
          <p:nvPr/>
        </p:nvCxnSpPr>
        <p:spPr>
          <a:xfrm>
            <a:off x="4235450" y="3124200"/>
            <a:ext cx="0" cy="304800"/>
          </a:xfrm>
          <a:prstGeom prst="straightConnector1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med" w="med" type="none"/>
            <a:tailEnd len="med" w="med" type="triangle"/>
          </a:ln>
        </p:spPr>
      </p:cxnSp>
      <p:sp>
        <p:nvSpPr>
          <p:cNvPr id="382" name="Google Shape;382;p39"/>
          <p:cNvSpPr txBox="1"/>
          <p:nvPr/>
        </p:nvSpPr>
        <p:spPr>
          <a:xfrm>
            <a:off x="3625850" y="2819400"/>
            <a:ext cx="1327200" cy="366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None/>
            </a:pPr>
            <a:r>
              <a:rPr b="0" i="0" lang="en-US" sz="18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Lack of use</a:t>
            </a:r>
            <a:endParaRPr/>
          </a:p>
        </p:txBody>
      </p:sp>
      <p:cxnSp>
        <p:nvCxnSpPr>
          <p:cNvPr id="383" name="Google Shape;383;p39"/>
          <p:cNvCxnSpPr/>
          <p:nvPr/>
        </p:nvCxnSpPr>
        <p:spPr>
          <a:xfrm>
            <a:off x="5856287" y="3733800"/>
            <a:ext cx="0" cy="381000"/>
          </a:xfrm>
          <a:prstGeom prst="straightConnector1">
            <a:avLst/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med" w="med" type="none"/>
            <a:tailEnd len="med" w="med" type="triangle"/>
          </a:ln>
        </p:spPr>
      </p:cxnSp>
      <p:sp>
        <p:nvSpPr>
          <p:cNvPr id="384" name="Google Shape;384;p39"/>
          <p:cNvSpPr txBox="1"/>
          <p:nvPr/>
        </p:nvSpPr>
        <p:spPr>
          <a:xfrm>
            <a:off x="4865687" y="4038600"/>
            <a:ext cx="1611300" cy="64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ahoma"/>
              <a:buNone/>
            </a:pPr>
            <a:r>
              <a:rPr b="0" i="0" lang="en-US" sz="18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Similar gets in</a:t>
            </a:r>
            <a:br>
              <a:rPr b="0" i="0" lang="en-US" sz="18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</a:br>
            <a:r>
              <a:rPr b="0" i="0" lang="en-US" sz="18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way of old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388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p40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ts val="28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LTM - retrieval</a:t>
            </a:r>
            <a:endParaRPr/>
          </a:p>
        </p:txBody>
      </p:sp>
      <p:sp>
        <p:nvSpPr>
          <p:cNvPr id="390" name="Google Shape;390;p40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0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recall 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information reproduced from memory can be assisted by cues, e.g. categories, imagery</a:t>
            </a:r>
            <a:endParaRPr b="0" i="0" sz="2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90500" lvl="0" marL="3429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b="0" i="0" sz="24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0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recognition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information gives knowledge that it has been seen before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less complex than recall - information is cue</a:t>
            </a:r>
            <a:endParaRPr/>
          </a:p>
          <a:p>
            <a:pPr indent="-228600" lvl="0" marL="3429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394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p41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ts val="28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The problem with the classic ‘7±2’</a:t>
            </a:r>
            <a:endParaRPr/>
          </a:p>
        </p:txBody>
      </p:sp>
      <p:sp>
        <p:nvSpPr>
          <p:cNvPr id="396" name="Google Shape;396;p41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George Miller’s theory  of how much information people can remember</a:t>
            </a:r>
            <a:endParaRPr/>
          </a:p>
          <a:p>
            <a:pPr indent="-215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People’s immediate memory capacity is very limited</a:t>
            </a:r>
            <a:endParaRPr/>
          </a:p>
          <a:p>
            <a:pPr indent="-215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Many designers have been led to believe that this is useful finding for interaction design </a:t>
            </a:r>
            <a:endParaRPr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400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p42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ts val="2400"/>
              <a:buFont typeface="Arial"/>
              <a:buNone/>
            </a:pPr>
            <a:r>
              <a:rPr b="0" i="0" lang="en-US" sz="24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What some designers get up to…</a:t>
            </a:r>
            <a:endParaRPr/>
          </a:p>
        </p:txBody>
      </p:sp>
      <p:sp>
        <p:nvSpPr>
          <p:cNvPr id="402" name="Google Shape;402;p42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Present only 7 options on a menu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Display only 7 icons on a tool bar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Have no more than 7 bullets in a list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Place only 7 items on a pull down menu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Place only 7 tabs on the top of a website page</a:t>
            </a:r>
            <a:endParaRPr/>
          </a:p>
          <a:p>
            <a:pPr indent="-228600" lvl="3" marL="16002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1822CD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rgbClr val="1822CD"/>
                </a:solidFill>
                <a:latin typeface="Arial"/>
                <a:ea typeface="Arial"/>
                <a:cs typeface="Arial"/>
                <a:sym typeface="Arial"/>
              </a:rPr>
              <a:t>But this is wrong? Why?</a:t>
            </a:r>
            <a:endParaRPr/>
          </a:p>
        </p:txBody>
      </p:sp>
      <p:sp>
        <p:nvSpPr>
          <p:cNvPr id="403" name="Google Shape;403;p42"/>
          <p:cNvSpPr/>
          <p:nvPr/>
        </p:nvSpPr>
        <p:spPr>
          <a:xfrm>
            <a:off x="7391400" y="4648200"/>
            <a:ext cx="914400" cy="914400"/>
          </a:xfrm>
          <a:prstGeom prst="smileyFace">
            <a:avLst>
              <a:gd fmla="val 4653" name="adj"/>
            </a:avLst>
          </a:prstGeom>
          <a:solidFill>
            <a:schemeClr val="accent1"/>
          </a:solidFill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4" name="Google Shape;404;p42"/>
          <p:cNvSpPr/>
          <p:nvPr/>
        </p:nvSpPr>
        <p:spPr>
          <a:xfrm>
            <a:off x="2895600" y="4648200"/>
            <a:ext cx="914400" cy="914400"/>
          </a:xfrm>
          <a:prstGeom prst="smileyFace">
            <a:avLst>
              <a:gd fmla="val 4653" name="adj"/>
            </a:avLst>
          </a:prstGeom>
          <a:solidFill>
            <a:srgbClr val="1822CD"/>
          </a:solidFill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5" name="Google Shape;405;p42"/>
          <p:cNvSpPr/>
          <p:nvPr/>
        </p:nvSpPr>
        <p:spPr>
          <a:xfrm>
            <a:off x="4114800" y="4648200"/>
            <a:ext cx="914400" cy="914400"/>
          </a:xfrm>
          <a:prstGeom prst="smileyFace">
            <a:avLst>
              <a:gd fmla="val 4653" name="adj"/>
            </a:avLst>
          </a:prstGeom>
          <a:solidFill>
            <a:srgbClr val="FFCC18"/>
          </a:solidFill>
          <a:ln cap="flat" cmpd="sng" w="9525">
            <a:solidFill>
              <a:srgbClr val="EF1F1D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6" name="Google Shape;406;p42"/>
          <p:cNvSpPr/>
          <p:nvPr/>
        </p:nvSpPr>
        <p:spPr>
          <a:xfrm>
            <a:off x="5257800" y="4648200"/>
            <a:ext cx="914400" cy="914400"/>
          </a:xfrm>
          <a:prstGeom prst="smileyFace">
            <a:avLst>
              <a:gd fmla="val 4653" name="adj"/>
            </a:avLst>
          </a:prstGeom>
          <a:solidFill>
            <a:schemeClr val="dk1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7" name="Google Shape;407;p42"/>
          <p:cNvSpPr/>
          <p:nvPr/>
        </p:nvSpPr>
        <p:spPr>
          <a:xfrm>
            <a:off x="6324600" y="4648200"/>
            <a:ext cx="914400" cy="914400"/>
          </a:xfrm>
          <a:prstGeom prst="smileyFace">
            <a:avLst>
              <a:gd fmla="val 4653" name="adj"/>
            </a:avLst>
          </a:prstGeom>
          <a:solidFill>
            <a:schemeClr val="lt1"/>
          </a:solidFill>
          <a:ln cap="flat" cmpd="sng" w="9525">
            <a:solidFill>
              <a:srgbClr val="1822CD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8" name="Google Shape;408;p42"/>
          <p:cNvSpPr/>
          <p:nvPr/>
        </p:nvSpPr>
        <p:spPr>
          <a:xfrm>
            <a:off x="609600" y="4648200"/>
            <a:ext cx="914400" cy="914400"/>
          </a:xfrm>
          <a:prstGeom prst="smileyFace">
            <a:avLst>
              <a:gd fmla="val 4653" name="adj"/>
            </a:avLst>
          </a:prstGeom>
          <a:solidFill>
            <a:srgbClr val="EF1F1D"/>
          </a:solidFill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9" name="Google Shape;409;p42"/>
          <p:cNvSpPr/>
          <p:nvPr/>
        </p:nvSpPr>
        <p:spPr>
          <a:xfrm>
            <a:off x="1752600" y="4648200"/>
            <a:ext cx="914400" cy="914400"/>
          </a:xfrm>
          <a:prstGeom prst="smileyFace">
            <a:avLst>
              <a:gd fmla="val 4653" name="adj"/>
            </a:avLst>
          </a:prstGeom>
          <a:solidFill>
            <a:srgbClr val="BB56C3"/>
          </a:solidFill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413" name="Shape 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Google Shape;414;p43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ts val="28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Why?</a:t>
            </a:r>
            <a:endParaRPr/>
          </a:p>
        </p:txBody>
      </p:sp>
      <p:sp>
        <p:nvSpPr>
          <p:cNvPr id="415" name="Google Shape;415;p43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Inappropriate application of the theory</a:t>
            </a:r>
            <a:endParaRPr/>
          </a:p>
          <a:p>
            <a:pPr indent="-215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People can scan lists of bullets, tabs, menu items till they see the one they want</a:t>
            </a:r>
            <a:endParaRPr/>
          </a:p>
          <a:p>
            <a:pPr indent="-215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They don’t have to recall them from memory having only briefly heard or seen them</a:t>
            </a:r>
            <a:endParaRPr/>
          </a:p>
          <a:p>
            <a:pPr indent="-215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Sometimes a small number of items is good design</a:t>
            </a:r>
            <a:endParaRPr/>
          </a:p>
          <a:p>
            <a:pPr indent="-215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But it depends on task and available screen estate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8"/>
          <p:cNvSpPr txBox="1"/>
          <p:nvPr>
            <p:ph idx="1" type="body"/>
          </p:nvPr>
        </p:nvSpPr>
        <p:spPr>
          <a:xfrm>
            <a:off x="457200" y="1885950"/>
            <a:ext cx="4013100" cy="4171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Divided attention</a:t>
            </a:r>
            <a:endParaRPr/>
          </a:p>
        </p:txBody>
      </p:sp>
      <p:sp>
        <p:nvSpPr>
          <p:cNvPr id="65" name="Google Shape;65;p8"/>
          <p:cNvSpPr/>
          <p:nvPr/>
        </p:nvSpPr>
        <p:spPr>
          <a:xfrm>
            <a:off x="838200" y="3200400"/>
            <a:ext cx="2743200" cy="457200"/>
          </a:xfrm>
          <a:prstGeom prst="rect">
            <a:avLst/>
          </a:prstGeom>
          <a:solidFill>
            <a:srgbClr val="B2B2B2"/>
          </a:solidFill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" name="Google Shape;66;p8"/>
          <p:cNvSpPr/>
          <p:nvPr/>
        </p:nvSpPr>
        <p:spPr>
          <a:xfrm>
            <a:off x="304800" y="4648200"/>
            <a:ext cx="1219200" cy="1219200"/>
          </a:xfrm>
          <a:prstGeom prst="ellipse">
            <a:avLst/>
          </a:prstGeom>
          <a:solidFill>
            <a:srgbClr val="B2B2B2"/>
          </a:solidFill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" name="Google Shape;67;p8"/>
          <p:cNvSpPr/>
          <p:nvPr/>
        </p:nvSpPr>
        <p:spPr>
          <a:xfrm>
            <a:off x="1676400" y="4648200"/>
            <a:ext cx="1219200" cy="1219200"/>
          </a:xfrm>
          <a:prstGeom prst="ellipse">
            <a:avLst/>
          </a:prstGeom>
          <a:solidFill>
            <a:srgbClr val="B2B2B2"/>
          </a:solidFill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" name="Google Shape;68;p8"/>
          <p:cNvSpPr/>
          <p:nvPr/>
        </p:nvSpPr>
        <p:spPr>
          <a:xfrm>
            <a:off x="3048000" y="4648200"/>
            <a:ext cx="1219200" cy="1219200"/>
          </a:xfrm>
          <a:prstGeom prst="ellipse">
            <a:avLst/>
          </a:prstGeom>
          <a:solidFill>
            <a:srgbClr val="B2B2B2"/>
          </a:solidFill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69" name="Google Shape;69;p8"/>
          <p:cNvCxnSpPr/>
          <p:nvPr/>
        </p:nvCxnSpPr>
        <p:spPr>
          <a:xfrm flipH="1">
            <a:off x="914400" y="3048000"/>
            <a:ext cx="228600" cy="160020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miter lim="800000"/>
            <a:headEnd len="med" w="med" type="triangle"/>
            <a:tailEnd len="med" w="med" type="triangle"/>
          </a:ln>
        </p:spPr>
      </p:cxnSp>
      <p:cxnSp>
        <p:nvCxnSpPr>
          <p:cNvPr id="70" name="Google Shape;70;p8"/>
          <p:cNvCxnSpPr/>
          <p:nvPr/>
        </p:nvCxnSpPr>
        <p:spPr>
          <a:xfrm>
            <a:off x="2286000" y="3048000"/>
            <a:ext cx="0" cy="160020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miter lim="800000"/>
            <a:headEnd len="med" w="med" type="triangle"/>
            <a:tailEnd len="med" w="med" type="triangle"/>
          </a:ln>
        </p:spPr>
      </p:cxnSp>
      <p:cxnSp>
        <p:nvCxnSpPr>
          <p:cNvPr id="71" name="Google Shape;71;p8"/>
          <p:cNvCxnSpPr/>
          <p:nvPr/>
        </p:nvCxnSpPr>
        <p:spPr>
          <a:xfrm>
            <a:off x="3352800" y="3048000"/>
            <a:ext cx="304800" cy="160020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miter lim="800000"/>
            <a:headEnd len="med" w="med" type="triangle"/>
            <a:tailEnd len="med" w="med" type="triangle"/>
          </a:ln>
        </p:spPr>
      </p:cxnSp>
      <p:sp>
        <p:nvSpPr>
          <p:cNvPr id="72" name="Google Shape;72;p8"/>
          <p:cNvSpPr txBox="1"/>
          <p:nvPr/>
        </p:nvSpPr>
        <p:spPr>
          <a:xfrm>
            <a:off x="838200" y="2743200"/>
            <a:ext cx="28194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ahoma"/>
              <a:buNone/>
            </a:pPr>
            <a:r>
              <a:rPr b="0" i="0" lang="en-US" sz="2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Available capacity</a:t>
            </a:r>
            <a:endParaRPr/>
          </a:p>
        </p:txBody>
      </p:sp>
      <p:sp>
        <p:nvSpPr>
          <p:cNvPr id="73" name="Google Shape;73;p8"/>
          <p:cNvSpPr txBox="1"/>
          <p:nvPr/>
        </p:nvSpPr>
        <p:spPr>
          <a:xfrm>
            <a:off x="990600" y="49530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ahoma"/>
              <a:buNone/>
            </a:pPr>
            <a:r>
              <a:rPr b="0" i="0" lang="en-US" sz="2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Possible activities</a:t>
            </a:r>
            <a:endParaRPr/>
          </a:p>
        </p:txBody>
      </p:sp>
      <p:sp>
        <p:nvSpPr>
          <p:cNvPr id="74" name="Google Shape;74;p8"/>
          <p:cNvSpPr txBox="1"/>
          <p:nvPr/>
        </p:nvSpPr>
        <p:spPr>
          <a:xfrm>
            <a:off x="5181600" y="2819400"/>
            <a:ext cx="2743200" cy="466800"/>
          </a:xfrm>
          <a:prstGeom prst="rect">
            <a:avLst/>
          </a:prstGeom>
          <a:solidFill>
            <a:srgbClr val="B2B2B2"/>
          </a:solidFill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ahoma"/>
              <a:buNone/>
            </a:pPr>
            <a:r>
              <a:rPr b="0" i="0" lang="en-US" sz="2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senses</a:t>
            </a:r>
            <a:endParaRPr/>
          </a:p>
        </p:txBody>
      </p:sp>
      <p:cxnSp>
        <p:nvCxnSpPr>
          <p:cNvPr id="75" name="Google Shape;75;p8"/>
          <p:cNvCxnSpPr/>
          <p:nvPr/>
        </p:nvCxnSpPr>
        <p:spPr>
          <a:xfrm>
            <a:off x="5334000" y="2362200"/>
            <a:ext cx="0" cy="4572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 lim="800000"/>
            <a:headEnd len="med" w="med" type="none"/>
            <a:tailEnd len="med" w="med" type="triangle"/>
          </a:ln>
        </p:spPr>
      </p:cxnSp>
      <p:cxnSp>
        <p:nvCxnSpPr>
          <p:cNvPr id="76" name="Google Shape;76;p8"/>
          <p:cNvCxnSpPr/>
          <p:nvPr/>
        </p:nvCxnSpPr>
        <p:spPr>
          <a:xfrm>
            <a:off x="6308725" y="2362200"/>
            <a:ext cx="0" cy="4572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 lim="800000"/>
            <a:headEnd len="med" w="med" type="none"/>
            <a:tailEnd len="med" w="med" type="triangle"/>
          </a:ln>
        </p:spPr>
      </p:cxnSp>
      <p:cxnSp>
        <p:nvCxnSpPr>
          <p:cNvPr id="77" name="Google Shape;77;p8"/>
          <p:cNvCxnSpPr/>
          <p:nvPr/>
        </p:nvCxnSpPr>
        <p:spPr>
          <a:xfrm>
            <a:off x="6553200" y="2362200"/>
            <a:ext cx="0" cy="4572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 lim="800000"/>
            <a:headEnd len="med" w="med" type="none"/>
            <a:tailEnd len="med" w="med" type="triangle"/>
          </a:ln>
        </p:spPr>
      </p:cxnSp>
      <p:cxnSp>
        <p:nvCxnSpPr>
          <p:cNvPr id="78" name="Google Shape;78;p8"/>
          <p:cNvCxnSpPr/>
          <p:nvPr/>
        </p:nvCxnSpPr>
        <p:spPr>
          <a:xfrm>
            <a:off x="6796087" y="2362200"/>
            <a:ext cx="0" cy="4572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 lim="800000"/>
            <a:headEnd len="med" w="med" type="none"/>
            <a:tailEnd len="med" w="med" type="triangle"/>
          </a:ln>
        </p:spPr>
      </p:cxnSp>
      <p:cxnSp>
        <p:nvCxnSpPr>
          <p:cNvPr id="79" name="Google Shape;79;p8"/>
          <p:cNvCxnSpPr/>
          <p:nvPr/>
        </p:nvCxnSpPr>
        <p:spPr>
          <a:xfrm>
            <a:off x="7040562" y="2362200"/>
            <a:ext cx="0" cy="4572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 lim="800000"/>
            <a:headEnd len="med" w="med" type="none"/>
            <a:tailEnd len="med" w="med" type="triangle"/>
          </a:ln>
        </p:spPr>
      </p:cxnSp>
      <p:cxnSp>
        <p:nvCxnSpPr>
          <p:cNvPr id="80" name="Google Shape;80;p8"/>
          <p:cNvCxnSpPr/>
          <p:nvPr/>
        </p:nvCxnSpPr>
        <p:spPr>
          <a:xfrm>
            <a:off x="7283450" y="2362200"/>
            <a:ext cx="0" cy="4572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 lim="800000"/>
            <a:headEnd len="med" w="med" type="none"/>
            <a:tailEnd len="med" w="med" type="triangle"/>
          </a:ln>
        </p:spPr>
      </p:cxnSp>
      <p:cxnSp>
        <p:nvCxnSpPr>
          <p:cNvPr id="81" name="Google Shape;81;p8"/>
          <p:cNvCxnSpPr/>
          <p:nvPr/>
        </p:nvCxnSpPr>
        <p:spPr>
          <a:xfrm>
            <a:off x="7527925" y="2362200"/>
            <a:ext cx="0" cy="4572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 lim="800000"/>
            <a:headEnd len="med" w="med" type="none"/>
            <a:tailEnd len="med" w="med" type="triangle"/>
          </a:ln>
        </p:spPr>
      </p:cxnSp>
      <p:cxnSp>
        <p:nvCxnSpPr>
          <p:cNvPr id="82" name="Google Shape;82;p8"/>
          <p:cNvCxnSpPr/>
          <p:nvPr/>
        </p:nvCxnSpPr>
        <p:spPr>
          <a:xfrm>
            <a:off x="7772400" y="2362200"/>
            <a:ext cx="0" cy="4572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 lim="800000"/>
            <a:headEnd len="med" w="med" type="none"/>
            <a:tailEnd len="med" w="med" type="triangle"/>
          </a:ln>
        </p:spPr>
      </p:cxnSp>
      <p:cxnSp>
        <p:nvCxnSpPr>
          <p:cNvPr id="83" name="Google Shape;83;p8"/>
          <p:cNvCxnSpPr/>
          <p:nvPr/>
        </p:nvCxnSpPr>
        <p:spPr>
          <a:xfrm>
            <a:off x="5576887" y="2362200"/>
            <a:ext cx="0" cy="4572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 lim="800000"/>
            <a:headEnd len="med" w="med" type="none"/>
            <a:tailEnd len="med" w="med" type="triangle"/>
          </a:ln>
        </p:spPr>
      </p:cxnSp>
      <p:cxnSp>
        <p:nvCxnSpPr>
          <p:cNvPr id="84" name="Google Shape;84;p8"/>
          <p:cNvCxnSpPr/>
          <p:nvPr/>
        </p:nvCxnSpPr>
        <p:spPr>
          <a:xfrm>
            <a:off x="5821362" y="2362200"/>
            <a:ext cx="0" cy="4572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 lim="800000"/>
            <a:headEnd len="med" w="med" type="none"/>
            <a:tailEnd len="med" w="med" type="triangle"/>
          </a:ln>
        </p:spPr>
      </p:cxnSp>
      <p:cxnSp>
        <p:nvCxnSpPr>
          <p:cNvPr id="85" name="Google Shape;85;p8"/>
          <p:cNvCxnSpPr/>
          <p:nvPr/>
        </p:nvCxnSpPr>
        <p:spPr>
          <a:xfrm>
            <a:off x="6064250" y="2362200"/>
            <a:ext cx="0" cy="4572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 lim="800000"/>
            <a:headEnd len="med" w="med" type="none"/>
            <a:tailEnd len="med" w="med" type="triangle"/>
          </a:ln>
        </p:spPr>
      </p:cxnSp>
      <p:sp>
        <p:nvSpPr>
          <p:cNvPr id="86" name="Google Shape;86;p8"/>
          <p:cNvSpPr txBox="1"/>
          <p:nvPr/>
        </p:nvSpPr>
        <p:spPr>
          <a:xfrm>
            <a:off x="5181600" y="3886200"/>
            <a:ext cx="2743200" cy="466800"/>
          </a:xfrm>
          <a:prstGeom prst="rect">
            <a:avLst/>
          </a:prstGeom>
          <a:solidFill>
            <a:srgbClr val="B2B2B2"/>
          </a:solidFill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ahoma"/>
              <a:buNone/>
            </a:pPr>
            <a:r>
              <a:rPr b="0" i="0" lang="en-US" sz="2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Short term store</a:t>
            </a:r>
            <a:endParaRPr/>
          </a:p>
        </p:txBody>
      </p:sp>
      <p:cxnSp>
        <p:nvCxnSpPr>
          <p:cNvPr id="87" name="Google Shape;87;p8"/>
          <p:cNvCxnSpPr/>
          <p:nvPr/>
        </p:nvCxnSpPr>
        <p:spPr>
          <a:xfrm>
            <a:off x="5562600" y="3352800"/>
            <a:ext cx="0" cy="4572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 lim="800000"/>
            <a:headEnd len="med" w="med" type="none"/>
            <a:tailEnd len="med" w="med" type="triangle"/>
          </a:ln>
        </p:spPr>
      </p:cxnSp>
      <p:cxnSp>
        <p:nvCxnSpPr>
          <p:cNvPr id="88" name="Google Shape;88;p8"/>
          <p:cNvCxnSpPr/>
          <p:nvPr/>
        </p:nvCxnSpPr>
        <p:spPr>
          <a:xfrm>
            <a:off x="6553200" y="3352800"/>
            <a:ext cx="0" cy="4572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 lim="800000"/>
            <a:headEnd len="med" w="med" type="none"/>
            <a:tailEnd len="med" w="med" type="triangle"/>
          </a:ln>
        </p:spPr>
      </p:cxnSp>
      <p:cxnSp>
        <p:nvCxnSpPr>
          <p:cNvPr id="89" name="Google Shape;89;p8"/>
          <p:cNvCxnSpPr/>
          <p:nvPr/>
        </p:nvCxnSpPr>
        <p:spPr>
          <a:xfrm>
            <a:off x="7048500" y="3352800"/>
            <a:ext cx="0" cy="4572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 lim="800000"/>
            <a:headEnd len="med" w="med" type="none"/>
            <a:tailEnd len="med" w="med" type="triangle"/>
          </a:ln>
        </p:spPr>
      </p:cxnSp>
      <p:cxnSp>
        <p:nvCxnSpPr>
          <p:cNvPr id="90" name="Google Shape;90;p8"/>
          <p:cNvCxnSpPr/>
          <p:nvPr/>
        </p:nvCxnSpPr>
        <p:spPr>
          <a:xfrm>
            <a:off x="7543800" y="3352800"/>
            <a:ext cx="0" cy="4572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 lim="800000"/>
            <a:headEnd len="med" w="med" type="none"/>
            <a:tailEnd len="med" w="med" type="triangle"/>
          </a:ln>
        </p:spPr>
      </p:cxnSp>
      <p:cxnSp>
        <p:nvCxnSpPr>
          <p:cNvPr id="91" name="Google Shape;91;p8"/>
          <p:cNvCxnSpPr/>
          <p:nvPr/>
        </p:nvCxnSpPr>
        <p:spPr>
          <a:xfrm>
            <a:off x="6057900" y="3352800"/>
            <a:ext cx="0" cy="4572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 lim="800000"/>
            <a:headEnd len="med" w="med" type="none"/>
            <a:tailEnd len="med" w="med" type="triangle"/>
          </a:ln>
        </p:spPr>
      </p:cxnSp>
      <p:sp>
        <p:nvSpPr>
          <p:cNvPr id="92" name="Google Shape;92;p8"/>
          <p:cNvSpPr txBox="1"/>
          <p:nvPr/>
        </p:nvSpPr>
        <p:spPr>
          <a:xfrm>
            <a:off x="5257800" y="5029200"/>
            <a:ext cx="2743200" cy="466800"/>
          </a:xfrm>
          <a:prstGeom prst="rect">
            <a:avLst/>
          </a:prstGeom>
          <a:solidFill>
            <a:srgbClr val="B2B2B2"/>
          </a:solidFill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ahoma"/>
              <a:buNone/>
            </a:pPr>
            <a:r>
              <a:rPr b="0" i="0" lang="en-US" sz="2400" u="non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Processing</a:t>
            </a:r>
            <a:endParaRPr/>
          </a:p>
        </p:txBody>
      </p:sp>
      <p:cxnSp>
        <p:nvCxnSpPr>
          <p:cNvPr id="93" name="Google Shape;93;p8"/>
          <p:cNvCxnSpPr/>
          <p:nvPr/>
        </p:nvCxnSpPr>
        <p:spPr>
          <a:xfrm>
            <a:off x="5562600" y="4495800"/>
            <a:ext cx="0" cy="4572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 lim="800000"/>
            <a:headEnd len="med" w="med" type="none"/>
            <a:tailEnd len="med" w="med" type="triangle"/>
          </a:ln>
        </p:spPr>
      </p:cxnSp>
      <p:cxnSp>
        <p:nvCxnSpPr>
          <p:cNvPr id="94" name="Google Shape;94;p8"/>
          <p:cNvCxnSpPr/>
          <p:nvPr/>
        </p:nvCxnSpPr>
        <p:spPr>
          <a:xfrm>
            <a:off x="6553200" y="4495800"/>
            <a:ext cx="0" cy="4572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 lim="800000"/>
            <a:headEnd len="med" w="med" type="none"/>
            <a:tailEnd len="med" w="med" type="triangle"/>
          </a:ln>
        </p:spPr>
      </p:cxnSp>
      <p:cxnSp>
        <p:nvCxnSpPr>
          <p:cNvPr id="95" name="Google Shape;95;p8"/>
          <p:cNvCxnSpPr/>
          <p:nvPr/>
        </p:nvCxnSpPr>
        <p:spPr>
          <a:xfrm>
            <a:off x="7543800" y="4495800"/>
            <a:ext cx="0" cy="4572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 lim="800000"/>
            <a:headEnd len="med" w="med" type="none"/>
            <a:tailEnd len="med" w="med" type="triangle"/>
          </a:ln>
        </p:spPr>
      </p:cxnSp>
      <p:cxnSp>
        <p:nvCxnSpPr>
          <p:cNvPr id="96" name="Google Shape;96;p8"/>
          <p:cNvCxnSpPr/>
          <p:nvPr/>
        </p:nvCxnSpPr>
        <p:spPr>
          <a:xfrm>
            <a:off x="6553200" y="5638800"/>
            <a:ext cx="0" cy="4572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 lim="800000"/>
            <a:headEnd len="med" w="med" type="none"/>
            <a:tailEnd len="med" w="med" type="triangle"/>
          </a:ln>
        </p:spPr>
      </p:cxnSp>
      <p:sp>
        <p:nvSpPr>
          <p:cNvPr id="97" name="Google Shape;97;p8"/>
          <p:cNvSpPr txBox="1"/>
          <p:nvPr/>
        </p:nvSpPr>
        <p:spPr>
          <a:xfrm>
            <a:off x="4622800" y="1885950"/>
            <a:ext cx="4013100" cy="4171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Focused attention</a:t>
            </a:r>
            <a:endParaRPr/>
          </a:p>
        </p:txBody>
      </p:sp>
      <p:sp>
        <p:nvSpPr>
          <p:cNvPr id="98" name="Google Shape;98;p8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ts val="28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Models of Attention</a:t>
            </a:r>
            <a:b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</a:b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9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ts val="28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Focused Attention</a:t>
            </a:r>
            <a:endParaRPr/>
          </a:p>
        </p:txBody>
      </p:sp>
      <p:sp>
        <p:nvSpPr>
          <p:cNvPr id="104" name="Google Shape;104;p9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Only one thing can be the focus of attention</a:t>
            </a:r>
            <a:endParaRPr/>
          </a:p>
          <a:p>
            <a:pPr indent="-215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Attention focus is voluntary or involuntary</a:t>
            </a:r>
            <a:endParaRPr/>
          </a:p>
          <a:p>
            <a:pPr indent="-215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Factors affecting attentional focus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meaningfulness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structure of display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use of color, intensity, 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use of modalities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0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ts val="28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Example 1 (Preece, P. 103)</a:t>
            </a:r>
            <a:endParaRPr/>
          </a:p>
        </p:txBody>
      </p:sp>
      <p:sp>
        <p:nvSpPr>
          <p:cNvPr id="111" name="Google Shape;111;p10"/>
          <p:cNvSpPr txBox="1"/>
          <p:nvPr>
            <p:ph idx="1" type="body"/>
          </p:nvPr>
        </p:nvSpPr>
        <p:spPr>
          <a:xfrm>
            <a:off x="457200" y="1600200"/>
            <a:ext cx="83058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15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" name="Google Shape;112;p10"/>
          <p:cNvSpPr txBox="1"/>
          <p:nvPr/>
        </p:nvSpPr>
        <p:spPr>
          <a:xfrm>
            <a:off x="685800" y="1524000"/>
            <a:ext cx="7848600" cy="39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3" name="Google Shape;113;p10"/>
          <p:cNvSpPr/>
          <p:nvPr/>
        </p:nvSpPr>
        <p:spPr>
          <a:xfrm>
            <a:off x="4143375" y="3000375"/>
            <a:ext cx="9144000" cy="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" name="Google Shape;114;p10"/>
          <p:cNvSpPr/>
          <p:nvPr/>
        </p:nvSpPr>
        <p:spPr>
          <a:xfrm>
            <a:off x="4143375" y="3000375"/>
            <a:ext cx="9144000" cy="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5" name="Google Shape;115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482850" y="577850"/>
            <a:ext cx="4178300" cy="5702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11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ts val="28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Attention and Automatic Action</a:t>
            </a:r>
            <a:endParaRPr/>
          </a:p>
        </p:txBody>
      </p:sp>
      <p:sp>
        <p:nvSpPr>
          <p:cNvPr id="122" name="Google Shape;122;p11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Frequent activities become automatic.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Carried out without conscious attention.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User does not make conscious decision.</a:t>
            </a:r>
            <a:endParaRPr/>
          </a:p>
          <a:p>
            <a:pPr indent="-215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15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15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15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15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15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Requiring confirmation does not necessarily reduce errors!</a:t>
            </a:r>
            <a:endParaRPr/>
          </a:p>
        </p:txBody>
      </p:sp>
      <p:sp>
        <p:nvSpPr>
          <p:cNvPr id="123" name="Google Shape;123;p11"/>
          <p:cNvSpPr/>
          <p:nvPr/>
        </p:nvSpPr>
        <p:spPr>
          <a:xfrm>
            <a:off x="4143375" y="3000375"/>
            <a:ext cx="9144000" cy="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4" name="Google Shape;124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62000" y="3048000"/>
            <a:ext cx="6019800" cy="18145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2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ts val="28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Consequences</a:t>
            </a:r>
            <a:endParaRPr/>
          </a:p>
        </p:txBody>
      </p:sp>
      <p:sp>
        <p:nvSpPr>
          <p:cNvPr id="130" name="Google Shape;130;p12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Design to assist attentional focus in the right place.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Help user to.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attend his/her task not the interface.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decide what to focus on, based on their tasks, interest,etc.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to stay focused, do not provide unnecessary distractions.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structure his/her task, e.g. help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Create distraction, when really necessary!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Use alerts (only) when appropriate!</a:t>
            </a:r>
            <a:endParaRPr/>
          </a:p>
          <a:p>
            <a:pPr indent="-215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13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SzPts val="2800"/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Consequences</a:t>
            </a:r>
            <a:endParaRPr/>
          </a:p>
        </p:txBody>
      </p:sp>
      <p:sp>
        <p:nvSpPr>
          <p:cNvPr id="136" name="Google Shape;136;p13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215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Use techniques that make things stand out like colour, ordering, spacing, underlining, sequencing and animation</a:t>
            </a:r>
            <a:endParaRPr/>
          </a:p>
          <a:p>
            <a:pPr indent="-215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Avoid cluttering the interface - follow the google.com example of crisp, simple design</a:t>
            </a:r>
            <a:endParaRPr/>
          </a:p>
          <a:p>
            <a:pPr indent="-215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Avoid using too much colors because the software allows it</a:t>
            </a:r>
            <a:endParaRPr/>
          </a:p>
          <a:p>
            <a:pPr indent="-215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VUHCI">
  <a:themeElements>
    <a:clrScheme name="VUHCI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BBE0E3"/>
      </a:accent4>
      <a:accent5>
        <a:srgbClr val="333399"/>
      </a:accent5>
      <a:accent6>
        <a:srgbClr val="FFFFFF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