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20" Type="http://schemas.openxmlformats.org/officeDocument/2006/relationships/slide" Target="slides/slide1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22" Type="http://schemas.openxmlformats.org/officeDocument/2006/relationships/slide" Target="slides/slide18.xml"/><Relationship Id="rId44" Type="http://schemas.openxmlformats.org/officeDocument/2006/relationships/slide" Target="slides/slide40.xml"/><Relationship Id="rId21" Type="http://schemas.openxmlformats.org/officeDocument/2006/relationships/slide" Target="slides/slide17.xml"/><Relationship Id="rId43" Type="http://schemas.openxmlformats.org/officeDocument/2006/relationships/slide" Target="slides/slide39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4" name="Google Shape;4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Google Shape;6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7" name="Google Shape;7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n"/>
          <p:cNvSpPr txBox="1"/>
          <p:nvPr>
            <p:ph idx="4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2" name="Google Shape;42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3" name="Google Shape;4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4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4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1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3" name="Google Shape;53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4" name="Google Shape;5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4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4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9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3" name="Google Shape;213;p4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14" name="Google Shape;214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5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5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5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5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5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5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5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6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6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6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6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6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6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6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7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7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5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3" name="Google Shape;73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74" name="Google Shape;74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7:notes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Google Shape;83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84" name="Google Shape;8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1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layout with centered title and subtitle placeholders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3429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285750" lvl="1" marL="74295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228600" lvl="2" marL="1143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228600" lvl="3" marL="1600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228600" lvl="4" marL="2057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228600" lvl="5" marL="2514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228600" lvl="6" marL="3429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228600" lvl="7" marL="4800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228600" lvl="8" marL="6629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Google Shape;23;p2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2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ext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3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3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0" lvl="1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0" lvl="2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0" lvl="3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0" lvl="4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0" lvl="5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0" lvl="6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0" lvl="7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0" lvl="8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, text on left, text on right" type="twoColTx">
  <p:cSld name="TITLE_AND_TWO_COLUMN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image" Target="../media/image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800" u="none" cap="none" strike="noStrik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6475412"/>
            <a:ext cx="9145500" cy="38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 txBox="1"/>
          <p:nvPr/>
        </p:nvSpPr>
        <p:spPr>
          <a:xfrm>
            <a:off x="1527175" y="6513512"/>
            <a:ext cx="56355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Virtual University - Human Computer Interaction</a:t>
            </a:r>
            <a:endParaRPr/>
          </a:p>
        </p:txBody>
      </p:sp>
      <p:pic>
        <p:nvPicPr>
          <p:cNvPr id="15" name="Google Shape;15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5500" cy="38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Google Shape;16;p1"/>
          <p:cNvCxnSpPr/>
          <p:nvPr/>
        </p:nvCxnSpPr>
        <p:spPr>
          <a:xfrm>
            <a:off x="1527175" y="6542087"/>
            <a:ext cx="1500" cy="2397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7" name="Google Shape;17;p1"/>
          <p:cNvSpPr txBox="1"/>
          <p:nvPr/>
        </p:nvSpPr>
        <p:spPr>
          <a:xfrm>
            <a:off x="230187" y="6502400"/>
            <a:ext cx="684300" cy="3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fld id="{00000000-1234-1234-1234-123412341234}" type="slidenum"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  <p:sp>
        <p:nvSpPr>
          <p:cNvPr id="18" name="Google Shape;18;p1"/>
          <p:cNvSpPr txBox="1"/>
          <p:nvPr/>
        </p:nvSpPr>
        <p:spPr>
          <a:xfrm>
            <a:off x="7086600" y="6537325"/>
            <a:ext cx="1944600" cy="2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0" i="0" lang="en-US" sz="1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Imran Hussain | UMT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44650"/>
            <a:ext cx="9145500" cy="35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6"/>
          <p:cNvSpPr txBox="1"/>
          <p:nvPr>
            <p:ph idx="1" type="subTitle"/>
          </p:nvPr>
        </p:nvSpPr>
        <p:spPr>
          <a:xfrm>
            <a:off x="228600" y="3962400"/>
            <a:ext cx="49530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Imran Hussain</a:t>
            </a:r>
            <a:endParaRPr/>
          </a:p>
          <a:p>
            <a:pPr indent="0" lvl="0" marL="0" marR="0" rtl="0" algn="l">
              <a:lnSpc>
                <a:spcPct val="110000"/>
              </a:lnSpc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University of Management and Technology (UMT)</a:t>
            </a:r>
            <a:endParaRPr/>
          </a:p>
        </p:txBody>
      </p:sp>
      <p:sp>
        <p:nvSpPr>
          <p:cNvPr id="47" name="Google Shape;47;p6"/>
          <p:cNvSpPr txBox="1"/>
          <p:nvPr/>
        </p:nvSpPr>
        <p:spPr>
          <a:xfrm>
            <a:off x="228600" y="2743200"/>
            <a:ext cx="7955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Lecture 8</a:t>
            </a:r>
            <a:b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Input-Output Channels - Part II</a:t>
            </a:r>
            <a:endParaRPr/>
          </a:p>
        </p:txBody>
      </p:sp>
      <p:sp>
        <p:nvSpPr>
          <p:cNvPr id="48" name="Google Shape;48;p6"/>
          <p:cNvSpPr/>
          <p:nvPr/>
        </p:nvSpPr>
        <p:spPr>
          <a:xfrm>
            <a:off x="0" y="0"/>
            <a:ext cx="9144000" cy="1690800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6"/>
          <p:cNvSpPr/>
          <p:nvPr/>
        </p:nvSpPr>
        <p:spPr>
          <a:xfrm>
            <a:off x="0" y="5160962"/>
            <a:ext cx="9144000" cy="1690800"/>
          </a:xfrm>
          <a:prstGeom prst="rect">
            <a:avLst/>
          </a:prstGeom>
          <a:solidFill>
            <a:srgbClr val="7889FB"/>
          </a:solidFill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6"/>
          <p:cNvSpPr txBox="1"/>
          <p:nvPr/>
        </p:nvSpPr>
        <p:spPr>
          <a:xfrm>
            <a:off x="381000" y="381000"/>
            <a:ext cx="7955100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b="0" i="0" lang="en-US" sz="18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Virtual University </a:t>
            </a:r>
            <a:b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Human-Computer Interaction</a:t>
            </a: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200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Harmony</a:t>
            </a:r>
            <a:b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22" name="Google Shape;122;p1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Nature provides a perfect departure point for color harmony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red yellow and green create a harmonious design, regardless of whether this combination fits into a technical formula for color harmony</a:t>
            </a:r>
            <a:endParaRPr/>
          </a:p>
        </p:txBody>
      </p:sp>
      <p:sp>
        <p:nvSpPr>
          <p:cNvPr id="123" name="Google Shape;123;p15"/>
          <p:cNvSpPr txBox="1"/>
          <p:nvPr/>
        </p:nvSpPr>
        <p:spPr>
          <a:xfrm>
            <a:off x="2743200" y="5943600"/>
            <a:ext cx="2743200" cy="2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color scheme based on nature</a:t>
            </a:r>
            <a:r>
              <a:rPr b="1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descr="color harmony in nature" id="124" name="Google Shape;12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3281362"/>
            <a:ext cx="6419700" cy="233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Context</a:t>
            </a:r>
            <a:endParaRPr/>
          </a:p>
        </p:txBody>
      </p:sp>
      <p:sp>
        <p:nvSpPr>
          <p:cNvPr id="130" name="Google Shape;130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color behaves in relation to other colors and shapes is a complex area of color theory.</a:t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Compare the contrast effects of different color backgrounds for the same red square 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6800" y="3581400"/>
            <a:ext cx="7010400" cy="17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Context</a:t>
            </a:r>
            <a:endParaRPr/>
          </a:p>
        </p:txBody>
      </p:sp>
      <p:sp>
        <p:nvSpPr>
          <p:cNvPr id="137" name="Google Shape;137;p17"/>
          <p:cNvSpPr txBox="1"/>
          <p:nvPr>
            <p:ph idx="1" type="body"/>
          </p:nvPr>
        </p:nvSpPr>
        <p:spPr>
          <a:xfrm>
            <a:off x="457200" y="1600200"/>
            <a:ext cx="80772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 readings of the same color</a:t>
            </a:r>
            <a:endParaRPr/>
          </a:p>
        </p:txBody>
      </p:sp>
      <p:pic>
        <p:nvPicPr>
          <p:cNvPr id="138" name="Google Shape;13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" y="2743200"/>
            <a:ext cx="4610100" cy="23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67400" y="2743200"/>
            <a:ext cx="2343300" cy="2213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7"/>
          <p:cNvSpPr txBox="1"/>
          <p:nvPr/>
        </p:nvSpPr>
        <p:spPr>
          <a:xfrm>
            <a:off x="5486400" y="2144712"/>
            <a:ext cx="3276600" cy="3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Which is the lighter vertical bar?</a:t>
            </a:r>
            <a:endParaRPr/>
          </a:p>
        </p:txBody>
      </p:sp>
      <p:sp>
        <p:nvSpPr>
          <p:cNvPr id="141" name="Google Shape;141;p17"/>
          <p:cNvSpPr txBox="1"/>
          <p:nvPr/>
        </p:nvSpPr>
        <p:spPr>
          <a:xfrm>
            <a:off x="1774825" y="5326062"/>
            <a:ext cx="1273200" cy="3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a</a:t>
            </a:r>
            <a:endParaRPr/>
          </a:p>
        </p:txBody>
      </p:sp>
      <p:sp>
        <p:nvSpPr>
          <p:cNvPr id="142" name="Google Shape;142;p17"/>
          <p:cNvSpPr txBox="1"/>
          <p:nvPr/>
        </p:nvSpPr>
        <p:spPr>
          <a:xfrm>
            <a:off x="6400800" y="5181600"/>
            <a:ext cx="1273200" cy="3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Figure b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Perception via Cones</a:t>
            </a:r>
            <a:endParaRPr/>
          </a:p>
        </p:txBody>
      </p:sp>
      <p:sp>
        <p:nvSpPr>
          <p:cNvPr id="148" name="Google Shape;148;p1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Photopigments” used to sense color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types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800" u="none" cap="none" strike="noStrike">
                <a:solidFill>
                  <a:srgbClr val="0D2ED1"/>
                </a:solidFill>
                <a:latin typeface="Arial"/>
                <a:ea typeface="Arial"/>
                <a:cs typeface="Arial"/>
                <a:sym typeface="Arial"/>
              </a:rPr>
              <a:t>blue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0" lang="en-US" sz="1800" u="none" cap="none" strike="noStrike">
                <a:solidFill>
                  <a:srgbClr val="24D511"/>
                </a:solidFill>
                <a:latin typeface="Arial"/>
                <a:ea typeface="Arial"/>
                <a:cs typeface="Arial"/>
                <a:sym typeface="Arial"/>
              </a:rPr>
              <a:t>green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“</a:t>
            </a:r>
            <a:r>
              <a:rPr b="0" i="0" lang="en-US" sz="1800" u="none" cap="none" strike="noStrike">
                <a:solidFill>
                  <a:srgbClr val="FF2121"/>
                </a:solidFill>
                <a:latin typeface="Arial"/>
                <a:ea typeface="Arial"/>
                <a:cs typeface="Arial"/>
                <a:sym typeface="Arial"/>
              </a:rPr>
              <a:t>red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” (really </a:t>
            </a:r>
            <a:r>
              <a:rPr b="0" i="0" lang="en-US" sz="1800" u="none" cap="none" strike="noStrike">
                <a:solidFill>
                  <a:srgbClr val="E8E428"/>
                </a:solidFill>
                <a:latin typeface="Arial"/>
                <a:ea typeface="Arial"/>
                <a:cs typeface="Arial"/>
                <a:sym typeface="Arial"/>
              </a:rPr>
              <a:t>yellow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sensitive to different band of spectrum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ratio of neural activity of the 3 → color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 colors are perceived by combining stimulation</a:t>
            </a:r>
            <a:endParaRPr/>
          </a:p>
          <a:p>
            <a:pPr indent="-24130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Perception via Cones</a:t>
            </a:r>
            <a:endParaRPr/>
          </a:p>
        </p:txBody>
      </p:sp>
      <p:pic>
        <p:nvPicPr>
          <p:cNvPr id="154" name="Google Shape;154;p19"/>
          <p:cNvPicPr preferRelativeResize="0"/>
          <p:nvPr/>
        </p:nvPicPr>
        <p:blipFill rotWithShape="1">
          <a:blip r:embed="rId3">
            <a:alphaModFix/>
          </a:blip>
          <a:srcRect b="4497" l="5626" r="8998" t="7498"/>
          <a:stretch/>
        </p:blipFill>
        <p:spPr>
          <a:xfrm>
            <a:off x="1676400" y="1676400"/>
            <a:ext cx="5715000" cy="442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Sensitivity</a:t>
            </a:r>
            <a:endParaRPr/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27150" y="1816100"/>
            <a:ext cx="7048500" cy="411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Distribution of Photopigments</a:t>
            </a:r>
            <a:endParaRPr/>
          </a:p>
        </p:txBody>
      </p:sp>
      <p:sp>
        <p:nvSpPr>
          <p:cNvPr id="166" name="Google Shape;166;p2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Photopigments” used to sense color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Not distributed evenly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mainly reds (64%) &amp; very few blues (4%) ?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insensitivity to short wavelengths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139700" lvl="3" marL="1600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Center of retina (high acuity) has </a:t>
            </a:r>
            <a:r>
              <a:rPr b="0" i="0" lang="en-US" sz="200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blue cones ?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disappearance of small blue objects you fixate on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Sensitivity &amp; Image Detection</a:t>
            </a:r>
            <a:endParaRPr/>
          </a:p>
        </p:txBody>
      </p:sp>
      <p:sp>
        <p:nvSpPr>
          <p:cNvPr id="172" name="Google Shape;172;p2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 we age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lens yellows &amp; absorbs shorter wavelengths ?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sensitivity to blue is even more reduced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fluid between lens and retina absorbs more light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perceive a lower level of brightness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Implications?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don’t rely on blue for text or small objects!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older users need brighter colors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Focus</a:t>
            </a:r>
            <a:endParaRPr/>
          </a:p>
        </p:txBody>
      </p:sp>
      <p:sp>
        <p:nvSpPr>
          <p:cNvPr id="178" name="Google Shape;178;p2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Different wavelengths of light focused at different distances behind eye’s lens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need for constant refocusing → ?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causes fatigue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careful about color combinations</a:t>
            </a:r>
            <a:endParaRPr/>
          </a:p>
        </p:txBody>
      </p:sp>
      <p:pic>
        <p:nvPicPr>
          <p:cNvPr id="179" name="Google Shape;17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38400" y="3505200"/>
            <a:ext cx="4276800" cy="249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Focus</a:t>
            </a:r>
            <a:endParaRPr/>
          </a:p>
        </p:txBody>
      </p:sp>
      <p:sp>
        <p:nvSpPr>
          <p:cNvPr id="185" name="Google Shape;185;p2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0005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Pure (saturated) colors require more focusing then less pure (desaturated)</a:t>
            </a:r>
            <a:endParaRPr b="0" i="0" sz="1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don’t use saturated colors in UIs unless you really need something to stand out (stop sign)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In Today’s Lecture</a:t>
            </a:r>
            <a:endParaRPr/>
          </a:p>
        </p:txBody>
      </p:sp>
      <p:sp>
        <p:nvSpPr>
          <p:cNvPr id="57" name="Google Shape;57;p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 Theory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3D Vision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Reading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Hearing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Ear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Processing Sound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Touch (Haptic Perception)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Skin Physiology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Types of haptic senses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Movement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Movement Perception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Guidelines</a:t>
            </a:r>
            <a:endParaRPr/>
          </a:p>
        </p:txBody>
      </p:sp>
      <p:sp>
        <p:nvSpPr>
          <p:cNvPr id="191" name="Google Shape;191;p2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Opponent colors go well together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(red &amp; green) or (yellow &amp; blue)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Hering's opponent colors diagram →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Pick non-adjacent colors on the hue circle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xample of a complementary color harmony " id="192" name="Google Shape;19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7800" y="3276600"/>
            <a:ext cx="6438900" cy="214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Guidelines</a:t>
            </a:r>
            <a:endParaRPr/>
          </a:p>
        </p:txBody>
      </p:sp>
      <p:sp>
        <p:nvSpPr>
          <p:cNvPr id="198" name="Google Shape;198;p2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Size of detectable changes in color varies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hard to detect changes in reds, purples, &amp; greens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easier to detect changes in yellows &amp; blue-greens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Older users need higher brightness levels to distinguish colors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Hard to focus on edges created by color alone →?</a:t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both brightness &amp; color differences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red &amp; green in the periphery - why?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lack of RG cones there -- yellows &amp; blues work in periphery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Guidelines</a:t>
            </a:r>
            <a:endParaRPr/>
          </a:p>
        </p:txBody>
      </p:sp>
      <p:sp>
        <p:nvSpPr>
          <p:cNvPr id="204" name="Google Shape;204;p2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pure blue for text, lines, &amp; small shapes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blue makes a fine background color</a:t>
            </a:r>
            <a:endParaRPr/>
          </a:p>
          <a:p>
            <a:pPr indent="40005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Avoid single-color distinctions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mixtures of colors should differ in 2 or 3 colors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0" i="0" lang="en-US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e.g., 2 colors shouldn’t differ only by amount of red</a:t>
            </a:r>
            <a:endParaRPr b="0" i="0" sz="19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4130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8"/>
          <p:cNvSpPr txBox="1"/>
          <p:nvPr>
            <p:ph idx="4294967295"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Guidelines</a:t>
            </a:r>
            <a:endParaRPr/>
          </a:p>
        </p:txBody>
      </p:sp>
      <p:sp>
        <p:nvSpPr>
          <p:cNvPr id="210" name="Google Shape;210;p28"/>
          <p:cNvSpPr txBox="1"/>
          <p:nvPr>
            <p:ph idx="4294967295" type="body"/>
          </p:nvPr>
        </p:nvSpPr>
        <p:spPr>
          <a:xfrm>
            <a:off x="609600" y="1447800"/>
            <a:ext cx="7924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0005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Cultural issue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Society classifies color differently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3D vision</a:t>
            </a:r>
            <a:b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17" name="Google Shape;217;p29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give an immediate perception of depth on the basis of the difference in points of view of the two eyes. 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Also known as </a:t>
            </a:r>
            <a:r>
              <a:rPr b="0" i="1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binocular vision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b="0" i="1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stereopsis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most reliable clue for depth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is possible only when the eyes of a creature look in the same direction, and have overlapping fields. 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Stereopsis gives a reliable distance clue as far away as 450 meters 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2D to 3D</a:t>
            </a:r>
            <a:endParaRPr/>
          </a:p>
        </p:txBody>
      </p:sp>
      <p:sp>
        <p:nvSpPr>
          <p:cNvPr id="223" name="Google Shape;223;p30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free fusion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Keep two pictures side by side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eye sees its picture straight ahead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third, fused, image appears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appears strikingly solid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Brain regards this real one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stereo pair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two images are called a </a:t>
            </a:r>
            <a:r>
              <a:rPr b="0" i="1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stereo pair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10200" y="1947862"/>
            <a:ext cx="3152700" cy="216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Reading</a:t>
            </a:r>
            <a:endParaRPr/>
          </a:p>
        </p:txBody>
      </p:sp>
      <p:sp>
        <p:nvSpPr>
          <p:cNvPr id="230" name="Google Shape;230;p31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Stages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 pattern perceived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decoded using internal representation of language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AutoNum type="arabicPeriod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interpreted using knowledge of syntax, semantics, pragmatics 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Reading involves saccades and fixations (perception here: 94%)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Perception occurs during fixations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Regressions: eye move backwards and forwards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Word shape is important to recognition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Reading</a:t>
            </a:r>
            <a:endParaRPr/>
          </a:p>
        </p:txBody>
      </p:sp>
      <p:sp>
        <p:nvSpPr>
          <p:cNvPr id="236" name="Google Shape;236;p3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Negative contrast improves reading from computer screen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Average Reading Speed: 250 words per minute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Word shape important: Bat, BAT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Reading speed is a measure of legibility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Font sizes ….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Reading from computer screen slower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Legibility can be increased using negative contrast …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Human Auditory Perception</a:t>
            </a:r>
            <a:endParaRPr/>
          </a:p>
        </p:txBody>
      </p:sp>
      <p:sp>
        <p:nvSpPr>
          <p:cNvPr id="242" name="Google Shape;242;p33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Second to sight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under estimate amount of info received via ears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Lets hear a few sounds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Sound 1 of a Vehicle coming Towards you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Sound 2 of a Vehicle going away from you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Hearing</a:t>
            </a:r>
            <a:endParaRPr/>
          </a:p>
        </p:txBody>
      </p:sp>
      <p:sp>
        <p:nvSpPr>
          <p:cNvPr id="248" name="Google Shape;248;p34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Provides information about environment:</a:t>
            </a:r>
            <a:b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distances, directions, objects etc.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Vibration in air – Sound Waves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Human Ear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Outer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Middle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Inner Ear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9" name="Google Shape;24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5200" y="3276600"/>
            <a:ext cx="4419600" cy="288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Why Study Color?</a:t>
            </a:r>
            <a:endParaRPr/>
          </a:p>
        </p:txBody>
      </p:sp>
      <p:sp>
        <p:nvSpPr>
          <p:cNvPr id="63" name="Google Shape;63;p8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 can be a powerful tool to </a:t>
            </a:r>
            <a:r>
              <a:rPr b="0" i="0" lang="en-US" sz="2000" u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improve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user interfaces, but its inappropriate use can severely reduce the performance of the systems we build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Human Ear</a:t>
            </a:r>
            <a:endParaRPr/>
          </a:p>
        </p:txBody>
      </p:sp>
      <p:sp>
        <p:nvSpPr>
          <p:cNvPr id="255" name="Google Shape;255;p35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Outer Ear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Visible part divided into two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Pinna 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Auditory Cannal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Outer ears purpose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Protect middle ear from damage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Middle ear temperature maintenance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Pinna and Cannal amplify some sounds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Middle Ear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ear drum connection to outer ear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Cochlea to inner ear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Ossicles (smallest bones in the body)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Inner Ear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Filled with Cochlea fluid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Within are Cilia which bend with vibration and cause impulses to brain.</a:t>
            </a:r>
            <a:endParaRPr/>
          </a:p>
        </p:txBody>
      </p:sp>
      <p:pic>
        <p:nvPicPr>
          <p:cNvPr id="256" name="Google Shape;256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5800" y="533400"/>
            <a:ext cx="4419600" cy="288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6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Processing Sound</a:t>
            </a:r>
            <a:endParaRPr/>
          </a:p>
        </p:txBody>
      </p:sp>
      <p:sp>
        <p:nvSpPr>
          <p:cNvPr id="262" name="Google Shape;262;p36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Sound characteristics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Pitch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frequency of sound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Loudness 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proportional to amplitude of sound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Timbre 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relates to type of sound</a:t>
            </a:r>
            <a:endParaRPr/>
          </a:p>
          <a:p>
            <a:pPr indent="-24130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7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Processing Sound</a:t>
            </a:r>
            <a:endParaRPr/>
          </a:p>
        </p:txBody>
      </p:sp>
      <p:sp>
        <p:nvSpPr>
          <p:cNvPr id="268" name="Google Shape;268;p37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Audible range 20 Hz to 15 KHz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Distinguish between changes less than 1.5 Hz but less accurate at higher frequencies</a:t>
            </a:r>
            <a:endParaRPr/>
          </a:p>
          <a:p>
            <a:pPr indent="0" lvl="0" marL="127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Auditory system filters sounds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Cocktail Party Effect: can attend to sounds over background noise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Sound rarely used in interface design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8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Touch</a:t>
            </a:r>
            <a:endParaRPr/>
          </a:p>
        </p:txBody>
      </p:sp>
      <p:sp>
        <p:nvSpPr>
          <p:cNvPr id="274" name="Google Shape;274;p38"/>
          <p:cNvSpPr/>
          <p:nvPr/>
        </p:nvSpPr>
        <p:spPr>
          <a:xfrm>
            <a:off x="1833562" y="1871662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5" name="Google Shape;275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1524000"/>
            <a:ext cx="7839000" cy="445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Touch (Haptic Perception)</a:t>
            </a:r>
            <a:endParaRPr/>
          </a:p>
        </p:txBody>
      </p:sp>
      <p:sp>
        <p:nvSpPr>
          <p:cNvPr id="281" name="Google Shape;281;p39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Close your eyes and pick a cup of tea</a:t>
            </a:r>
            <a:endParaRPr/>
          </a:p>
          <a:p>
            <a:pPr indent="-215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can you tell about the cup?</a:t>
            </a:r>
            <a:endParaRPr/>
          </a:p>
          <a:p>
            <a:pPr indent="-215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identify its material ?</a:t>
            </a:r>
            <a:endParaRPr/>
          </a:p>
          <a:p>
            <a:pPr indent="-215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 it hot of cold</a:t>
            </a:r>
            <a:endParaRPr/>
          </a:p>
          <a:p>
            <a:pPr indent="-215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the texture</a:t>
            </a:r>
            <a:endParaRPr/>
          </a:p>
          <a:p>
            <a:pPr indent="-215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find the handle?</a:t>
            </a:r>
            <a:endParaRPr/>
          </a:p>
          <a:p>
            <a:pPr indent="-215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Touch (Haptic Perception)</a:t>
            </a:r>
            <a:endParaRPr/>
          </a:p>
        </p:txBody>
      </p:sp>
      <p:sp>
        <p:nvSpPr>
          <p:cNvPr id="287" name="Google Shape;287;p40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has this got to do with Computers?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Imagine a key board where you cannot feel the buttons pressed?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you ever noticed the “marking” on “F” and “J” keys ?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your Mobile phone has an indicator to digit 5 ?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Virtual Reality has no touch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Provides important feedback about environment.</a:t>
            </a:r>
            <a:endParaRPr/>
          </a:p>
          <a:p>
            <a:pPr indent="-228600" lvl="0" marL="34290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en-US" sz="18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May be key sense for someone who is visually impaired -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191FE"/>
              </a:buClr>
              <a:buFont typeface="Arial"/>
              <a:buNone/>
            </a:pPr>
            <a:r>
              <a:rPr b="0" i="0" lang="en-US" sz="2800" u="none">
                <a:solidFill>
                  <a:srgbClr val="6191FE"/>
                </a:solidFill>
                <a:latin typeface="Arial"/>
                <a:ea typeface="Arial"/>
                <a:cs typeface="Arial"/>
                <a:sym typeface="Arial"/>
              </a:rPr>
              <a:t>Types of human haptic sensing</a:t>
            </a:r>
            <a:br>
              <a:rPr b="0" i="0" lang="en-US" sz="28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</p:txBody>
      </p:sp>
      <p:sp>
        <p:nvSpPr>
          <p:cNvPr id="293" name="Google Shape;293;p4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Tactile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sense stimulus though the skin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heat, pain, pressure, texture (cutaneous)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Kinesthesia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sense of limb </a:t>
            </a:r>
            <a:r>
              <a:rPr b="0" i="1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motions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affects comfort and performance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Due to receptors in joints:</a:t>
            </a:r>
            <a:endParaRPr/>
          </a:p>
          <a:p>
            <a:pPr indent="80010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80010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Proprioception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awareness of limb </a:t>
            </a:r>
            <a:r>
              <a:rPr b="0" i="1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locations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movements and shapes, temperature, and pain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Skin Physiology</a:t>
            </a:r>
            <a:endParaRPr/>
          </a:p>
        </p:txBody>
      </p:sp>
      <p:sp>
        <p:nvSpPr>
          <p:cNvPr id="299" name="Google Shape;299;p4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342900" marR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Stimulus received via sensory receptors in the skin</a:t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thermoreceptors	– heat and cold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nociceptors	– pain</a:t>
            </a:r>
            <a:endParaRPr/>
          </a:p>
          <a:p>
            <a:pPr indent="-285750" lvl="1" marL="742950" marR="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Mechanoreceptors: pressure (of concern in HCI)</a:t>
            </a:r>
            <a:endParaRPr/>
          </a:p>
          <a:p>
            <a:pPr indent="-228600" lvl="2" marL="1143000" marR="0" rtl="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Rapidly adapting (immediate and increased pressure)</a:t>
            </a:r>
            <a:endParaRPr/>
          </a:p>
          <a:p>
            <a:pPr indent="-228600" lvl="2" marL="1143000" marR="0" rtl="0" algn="l">
              <a:lnSpc>
                <a:spcPct val="9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Slowly adapting (continuously applied pressure)</a:t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Movement (Motor Control)</a:t>
            </a:r>
            <a:endParaRPr/>
          </a:p>
        </p:txBody>
      </p:sp>
      <p:sp>
        <p:nvSpPr>
          <p:cNvPr id="305" name="Google Shape;305;p43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Time taken to respond to stimulus:</a:t>
            </a:r>
            <a:b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	reaction time + movement time</a:t>
            </a:r>
            <a:endParaRPr/>
          </a:p>
          <a:p>
            <a:pPr indent="-304800" lvl="0" marL="342900" marR="0" rtl="0" algn="l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t/>
            </a:r>
            <a:endParaRPr b="0" i="0" sz="6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Movement time dependent on age, fitness etc.</a:t>
            </a:r>
            <a:endParaRPr/>
          </a:p>
          <a:p>
            <a:pPr indent="-304800" lvl="0" marL="342900" marR="0" rtl="0" algn="l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t/>
            </a:r>
            <a:endParaRPr b="0" i="0" sz="6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Reaction time - dependent on stimulus type: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visual	~ 200ms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auditory	~ 150 ms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pain	~ 70ms</a:t>
            </a:r>
            <a:endParaRPr/>
          </a:p>
          <a:p>
            <a:pPr indent="-304800" lvl="0" marL="342900" marR="0" rtl="0" algn="l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t/>
            </a:r>
            <a:endParaRPr b="0" i="0" sz="6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Increasing reaction time decreases accuracy in the unskilled operator but not in the skilled operator.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Movement Perception</a:t>
            </a:r>
            <a:endParaRPr/>
          </a:p>
        </p:txBody>
      </p:sp>
      <p:sp>
        <p:nvSpPr>
          <p:cNvPr id="311" name="Google Shape;311;p4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Motion After Effect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Known as adaptation effect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when the stimulus is not moving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 waterfall example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t/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Phi phenomenon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motion being seen, when there is no physical motion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two illuminated spots of light about 6 to 8 inches apart 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Films and Cartoons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Still frames are rapidly projected.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9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</a:t>
            </a:r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" y="3276600"/>
            <a:ext cx="8104200" cy="237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9"/>
          <p:cNvSpPr txBox="1"/>
          <p:nvPr/>
        </p:nvSpPr>
        <p:spPr>
          <a:xfrm>
            <a:off x="762000" y="1598612"/>
            <a:ext cx="7620000" cy="7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Tahoma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Tahoma"/>
                <a:ea typeface="Tahoma"/>
                <a:cs typeface="Tahoma"/>
                <a:sym typeface="Tahoma"/>
              </a:rPr>
              <a:t>Sensory response to electromagnetic radiation in the spectrum between wavelengths 0.4 - 0.7 micrometers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5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Movement Perception</a:t>
            </a:r>
            <a:endParaRPr/>
          </a:p>
        </p:txBody>
      </p:sp>
      <p:sp>
        <p:nvSpPr>
          <p:cNvPr id="317" name="Google Shape;317;p4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induced motion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Sit in a stationary train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When any other train passes next to you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 feel moving 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Auto kinetic movement 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view a small very </a:t>
            </a:r>
            <a:r>
              <a:rPr b="0" i="0" lang="en-US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dim light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in an otherwise completely </a:t>
            </a:r>
            <a:r>
              <a:rPr b="0" i="0" lang="en-US" sz="1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dark room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After sometime in the dark, the small light will appear to move somewhat randomly </a:t>
            </a:r>
            <a:endParaRPr/>
          </a:p>
          <a:p>
            <a:pPr indent="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0005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0005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Theory</a:t>
            </a:r>
            <a:endParaRPr/>
          </a:p>
        </p:txBody>
      </p:sp>
      <p:sp>
        <p:nvSpPr>
          <p:cNvPr id="77" name="Google Shape;77;p10"/>
          <p:cNvSpPr txBox="1"/>
          <p:nvPr>
            <p:ph idx="1" type="body"/>
          </p:nvPr>
        </p:nvSpPr>
        <p:spPr>
          <a:xfrm>
            <a:off x="457200" y="1600200"/>
            <a:ext cx="83058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Primary Color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Secondary Color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Tertiary Color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 Harmony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Color Context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0"/>
          <p:cNvSpPr txBox="1"/>
          <p:nvPr/>
        </p:nvSpPr>
        <p:spPr>
          <a:xfrm>
            <a:off x="685800" y="1524000"/>
            <a:ext cx="78486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0"/>
          <p:cNvSpPr/>
          <p:nvPr/>
        </p:nvSpPr>
        <p:spPr>
          <a:xfrm>
            <a:off x="4143375" y="3000375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0"/>
          <p:cNvSpPr/>
          <p:nvPr/>
        </p:nvSpPr>
        <p:spPr>
          <a:xfrm>
            <a:off x="4143375" y="3000375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1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Theory</a:t>
            </a:r>
            <a:endParaRPr/>
          </a:p>
        </p:txBody>
      </p:sp>
      <p:sp>
        <p:nvSpPr>
          <p:cNvPr id="87" name="Google Shape;87;p11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Primary Color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Red,yellow and blue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pigment colors that can not be mixed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not be formed by any combination of other color 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Secondary Color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formed by mixing the primary colors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Tertiary Color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formed by mixing one primary and one secondary color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3429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imary colors" id="88" name="Google Shape;8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19950" y="1600200"/>
            <a:ext cx="857400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39000" y="3276600"/>
            <a:ext cx="857400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1"/>
          <p:cNvSpPr txBox="1"/>
          <p:nvPr/>
        </p:nvSpPr>
        <p:spPr>
          <a:xfrm>
            <a:off x="6781800" y="4114800"/>
            <a:ext cx="19812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SECONDARY COLORS</a:t>
            </a:r>
            <a:b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Green, orange and purple</a:t>
            </a:r>
            <a:r>
              <a:rPr b="1" i="0" lang="en-US" sz="11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91" name="Google Shape;91;p11"/>
          <p:cNvSpPr txBox="1"/>
          <p:nvPr/>
        </p:nvSpPr>
        <p:spPr>
          <a:xfrm>
            <a:off x="6858000" y="2514600"/>
            <a:ext cx="16002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PRIMARY COLORS</a:t>
            </a:r>
            <a:b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Red, yellow and blue</a:t>
            </a:r>
            <a:r>
              <a:rPr b="1" i="0" lang="en-US" sz="11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92" name="Google Shape;92;p11"/>
          <p:cNvSpPr/>
          <p:nvPr/>
        </p:nvSpPr>
        <p:spPr>
          <a:xfrm>
            <a:off x="4143375" y="3000375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39000" y="5029200"/>
            <a:ext cx="857400" cy="8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1"/>
          <p:cNvSpPr txBox="1"/>
          <p:nvPr/>
        </p:nvSpPr>
        <p:spPr>
          <a:xfrm>
            <a:off x="3810000" y="6019800"/>
            <a:ext cx="51816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	       TERTIARY COLORS</a:t>
            </a:r>
            <a:b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Yellow-orange, red-orange, red-purple, blue-purple, blue-green and yellow-green</a:t>
            </a:r>
            <a:r>
              <a:rPr b="1" i="0" lang="en-US" sz="11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2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Harmony</a:t>
            </a:r>
            <a:b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00" name="Google Shape;100;p12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pleasing arrangement of parts, whether it be music, poetry, color, or even an ice cream sundae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When something is not harmonious, it's either boring or chaotic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extreme unity leads to under-stimulation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extreme complexity leads to over-stimulation. </a:t>
            </a:r>
            <a:endParaRPr/>
          </a:p>
          <a:p>
            <a:pPr indent="-1714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Harmony is a dynamic equilibrium.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15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Harmony</a:t>
            </a:r>
            <a:endParaRPr/>
          </a:p>
        </p:txBody>
      </p:sp>
      <p:sp>
        <p:nvSpPr>
          <p:cNvPr id="106" name="Google Shape;106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Some Formulas for Color Harmony</a:t>
            </a:r>
            <a:r>
              <a:rPr b="0" i="0" lang="en-US" sz="2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analogous colors</a:t>
            </a: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any three colors which are side by side on a 12 part color wheel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yellow-green, yellow, and yellow-orange 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Usually one of the three colors predominates.</a:t>
            </a: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-241300" lvl="0" marL="3429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xample of an anaologous color harmony " id="107" name="Google Shape;10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3810000"/>
            <a:ext cx="6553200" cy="218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3"/>
          <p:cNvSpPr txBox="1"/>
          <p:nvPr/>
        </p:nvSpPr>
        <p:spPr>
          <a:xfrm>
            <a:off x="3048000" y="6019800"/>
            <a:ext cx="3352800" cy="2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color scheme based on analogous colors</a:t>
            </a:r>
            <a:r>
              <a:rPr b="1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4"/>
          <p:cNvSpPr txBox="1"/>
          <p:nvPr>
            <p:ph type="title"/>
          </p:nvPr>
        </p:nvSpPr>
        <p:spPr>
          <a:xfrm>
            <a:off x="457200" y="68580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97FCF"/>
              </a:buClr>
              <a:buFont typeface="Arial"/>
              <a:buNone/>
            </a:pPr>
            <a: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  <a:t>Color Harmony</a:t>
            </a:r>
            <a:br>
              <a:rPr b="0" i="0" lang="en-US" sz="2800" u="none">
                <a:solidFill>
                  <a:srgbClr val="397FCF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114" name="Google Shape;114;p14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b="0" i="0" lang="en-US" sz="20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Some Formulas for Color Harmony</a:t>
            </a:r>
            <a:endParaRPr/>
          </a:p>
          <a:p>
            <a:pPr indent="-285750" lvl="1" marL="74295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–"/>
            </a:pP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complementary colors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any two colors which are directly opposite each other</a:t>
            </a:r>
            <a:endParaRPr/>
          </a:p>
          <a:p>
            <a:pPr indent="-228600" lvl="2" marL="1143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 and green and red-purple and yellow-green</a:t>
            </a:r>
            <a:endParaRPr/>
          </a:p>
        </p:txBody>
      </p:sp>
      <p:sp>
        <p:nvSpPr>
          <p:cNvPr id="115" name="Google Shape;115;p14"/>
          <p:cNvSpPr txBox="1"/>
          <p:nvPr/>
        </p:nvSpPr>
        <p:spPr>
          <a:xfrm>
            <a:off x="2514600" y="5638800"/>
            <a:ext cx="4572000" cy="2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1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color scheme based on complementary colors</a:t>
            </a:r>
            <a:r>
              <a:rPr b="1" i="0" lang="en-US" sz="12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descr="Example of a complementary color harmony " id="116" name="Google Shape;11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7800" y="3276600"/>
            <a:ext cx="6438900" cy="214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VUHCI">
  <a:themeElements>
    <a:clrScheme name="VUHCI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