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3AC6C851-77B7-4020-A3FB-891294D65EDB}">
  <a:tblStyle styleId="{3AC6C851-77B7-4020-A3FB-891294D65EDB}" styleName="Table_0"/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" name="Shape 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7" name="Shape 1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The success of a business is directly proportional to the user (customer) experience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Putting everything in perspective, we can see how the user experience fits into the overall scheme of things.</a:t>
            </a:r>
          </a:p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Talk about business processes.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3" name="Shape 21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9" name="Shape 2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5" name="Shape 22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7" name="Shape 2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0" name="Shape 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Usability has a very major impact on business.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9" name="Shape 24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Font typeface="Verdana"/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Translating these statistics into hard numbers drives home the significance of the user experience.</a:t>
            </a:r>
          </a:p>
          <a:p>
            <a:pPr indent="0" lvl="0" marL="0" rtl="0" algn="l">
              <a:spcBef>
                <a:spcPts val="0"/>
              </a:spcBef>
              <a:buSzPct val="25000"/>
              <a:buFont typeface="Verdana"/>
              <a:buNone/>
            </a:pPr>
            <a:r>
              <a:rPr lang="en-US">
                <a:latin typeface="Verdana"/>
                <a:ea typeface="Verdana"/>
                <a:cs typeface="Verdana"/>
                <a:sym typeface="Verdana"/>
              </a:rPr>
              <a:t>Consider the following scenarios for a particular company</a:t>
            </a:r>
            <a:r>
              <a:rPr lang="en-US"/>
              <a:t>: observe the table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2" name="Shape 26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68" name="Shape 26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Picture the grim reaper.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7" name="Shape 27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3" name="Shape 28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2" name="Shape 7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8" name="Shape 7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9" name="Shape 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layout with centered title and subtitle placeholder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, text on left, text on righ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270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397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9700" lvl="4" marL="2057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9700" lvl="5" marL="2514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9700" lvl="6" marL="3429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9700" lvl="7" marL="4800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9700" lvl="8" marL="6629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1"/>
            <a:ext cx="9145500" cy="38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/>
          <p:nvPr/>
        </p:nvSpPr>
        <p:spPr>
          <a:xfrm>
            <a:off x="1527175" y="6513511"/>
            <a:ext cx="5635500" cy="244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University- Human Computer Interaction</a:t>
            </a:r>
          </a:p>
        </p:txBody>
      </p:sp>
      <p:pic>
        <p:nvPicPr>
          <p:cNvPr id="14" name="Shape 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00" cy="38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hape 15"/>
          <p:cNvCxnSpPr/>
          <p:nvPr/>
        </p:nvCxnSpPr>
        <p:spPr>
          <a:xfrm>
            <a:off x="1527175" y="6542086"/>
            <a:ext cx="1500" cy="23969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/>
        </p:nvSpPr>
        <p:spPr>
          <a:xfrm>
            <a:off x="230187" y="6502400"/>
            <a:ext cx="684299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7" name="Shape 17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Imran Hussain | UMT</a:t>
            </a: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00" cy="3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3</a:t>
            </a:r>
            <a:b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 to Human-Computer Interaction - Part III</a:t>
            </a:r>
          </a:p>
        </p:txBody>
      </p:sp>
      <p:sp>
        <p:nvSpPr>
          <p:cNvPr id="49" name="Shape 49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Shape 50"/>
          <p:cNvSpPr/>
          <p:nvPr/>
        </p:nvSpPr>
        <p:spPr>
          <a:xfrm>
            <a:off x="0" y="5160962"/>
            <a:ext cx="9144000" cy="1690799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Shape 51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Industry in Denial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 who rush to believe in the benefits of the computer – In their rush have abdicated their responsibility to make these products easy to use.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Industry in Denial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Computerized Devises are Everywhere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Highly sophisticated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Powerful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Dauntingly Difficult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Confusing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Industry in Denial – Contrasting Views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Techies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Satisfied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Belief in Technology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Power of Products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Difficult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Diminishes and Degrades people who must use it as in IFE case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Reality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Our lives are becoming more and more dependent on the whims, fancies, disasters and decisions of hi-tech industry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Video Clip</a:t>
            </a:r>
          </a:p>
        </p:txBody>
      </p:sp>
      <p:pic>
        <p:nvPicPr>
          <p:cNvPr id="132" name="Shape 1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2719386"/>
            <a:ext cx="3352800" cy="228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1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Rage! Rage! Rage!</a:t>
            </a:r>
          </a:p>
        </p:txBody>
      </p:sp>
      <p:sp>
        <p:nvSpPr>
          <p:cNvPr id="138" name="Shape 138"/>
          <p:cNvSpPr txBox="1"/>
          <p:nvPr/>
        </p:nvSpPr>
        <p:spPr>
          <a:xfrm>
            <a:off x="685800" y="3124200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Road Rage</a:t>
            </a:r>
            <a:b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Trolley Rage</a:t>
            </a:r>
            <a:b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Air Rage</a:t>
            </a:r>
            <a:b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 Rage</a:t>
            </a:r>
            <a:b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PC Rage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Techno Rage – The New Rage in Town</a:t>
            </a:r>
          </a:p>
        </p:txBody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Looks like this guy was suffering from “Computer’s Tourette”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Tourette’s Syndrome people uncontrollably swear and get into rage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this clip real?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Advertising campaign for surveillance computers from Loronix Information Systems in Colorado originally launched back in 1995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Life Imitates Art</a:t>
            </a:r>
          </a:p>
        </p:txBody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in every 4 computers has been physically attacked by its owner - Novatech (British PC Manufacturer)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Almost ⅓ of people have physically attacked a computer – National Opinion Poll/Symantec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67% experienced frustration, exasperation and anger – National Opinion Poll/Symantec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70% swore at their machines – National Opinion Poll/Symantec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PC Rage</a:t>
            </a:r>
          </a:p>
        </p:txBody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 half of all working days lost to sickness in the UK are related to workplace stress - Priory Healthcare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/>
        </p:nvSpPr>
        <p:spPr>
          <a:xfrm>
            <a:off x="457200" y="2209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“Hopefully as technology improves and computers become ever more user-friendly, these attacks will become less frequent”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Murder - Murder</a:t>
            </a:r>
          </a:p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1981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System Installation Manager receives a call from Sheriff dept.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“Your terminal is dead. Come and get it”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Caller insisted that he should come in person to collect the “Dead Body”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 of death Two bullets fired from close proximity.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Engineers Belief</a:t>
            </a:r>
          </a:p>
        </p:txBody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Engineers believe that since they made it, can use it, everyone can use it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“If WE can use it, YOU can use it. If you can’t, YOU must be STUPID”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“Users are stupid” – anonymous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“Users are dummies” – anonymous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But wait, computers weren’t made FOR engineers</a:t>
            </a:r>
          </a:p>
        </p:txBody>
      </p:sp>
      <p:sp>
        <p:nvSpPr>
          <p:cNvPr id="173" name="Shape 17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though it was made for normal human beings?!??!!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Success Criteria in the New Economy</a:t>
            </a:r>
          </a:p>
        </p:txBody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457200" y="1600200"/>
            <a:ext cx="48801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success is all about managing relationships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Companies doing business on the Web are focusing on how to retain and extend relationships with customers</a:t>
            </a:r>
          </a:p>
        </p:txBody>
      </p:sp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8400" y="1981200"/>
            <a:ext cx="2589300" cy="345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Success Criteria in the New Economy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Success depends upon the ability of a business to effectively and efficiently meet customer needs and goals</a:t>
            </a:r>
          </a:p>
        </p:txBody>
      </p:sp>
      <p:grpSp>
        <p:nvGrpSpPr>
          <p:cNvPr id="187" name="Shape 187"/>
          <p:cNvGrpSpPr/>
          <p:nvPr/>
        </p:nvGrpSpPr>
        <p:grpSpPr>
          <a:xfrm>
            <a:off x="2057400" y="3429000"/>
            <a:ext cx="5181600" cy="946200"/>
            <a:chOff x="2133600" y="4114800"/>
            <a:chExt cx="5181600" cy="946200"/>
          </a:xfrm>
        </p:grpSpPr>
        <p:sp>
          <p:nvSpPr>
            <p:cNvPr id="188" name="Shape 188"/>
            <p:cNvSpPr txBox="1"/>
            <p:nvPr/>
          </p:nvSpPr>
          <p:spPr>
            <a:xfrm>
              <a:off x="2133600" y="4114800"/>
              <a:ext cx="1692300" cy="9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2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Business Success</a:t>
              </a:r>
            </a:p>
          </p:txBody>
        </p:sp>
        <p:sp>
          <p:nvSpPr>
            <p:cNvPr id="189" name="Shape 189"/>
            <p:cNvSpPr txBox="1"/>
            <p:nvPr/>
          </p:nvSpPr>
          <p:spPr>
            <a:xfrm>
              <a:off x="5410200" y="4114800"/>
              <a:ext cx="1905000" cy="94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2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User Experience</a:t>
              </a:r>
            </a:p>
          </p:txBody>
        </p:sp>
        <p:sp>
          <p:nvSpPr>
            <p:cNvPr id="190" name="Shape 190"/>
            <p:cNvSpPr txBox="1"/>
            <p:nvPr/>
          </p:nvSpPr>
          <p:spPr>
            <a:xfrm>
              <a:off x="3657600" y="4114800"/>
              <a:ext cx="1692300" cy="82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1" i="0" lang="en-US" sz="4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∝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Success Criteria in the New Economy</a:t>
            </a:r>
          </a:p>
        </p:txBody>
      </p:sp>
      <p:grpSp>
        <p:nvGrpSpPr>
          <p:cNvPr id="196" name="Shape 196"/>
          <p:cNvGrpSpPr/>
          <p:nvPr/>
        </p:nvGrpSpPr>
        <p:grpSpPr>
          <a:xfrm>
            <a:off x="762000" y="1905000"/>
            <a:ext cx="8382000" cy="4375200"/>
            <a:chOff x="762000" y="1905000"/>
            <a:chExt cx="8382000" cy="4375200"/>
          </a:xfrm>
        </p:grpSpPr>
        <p:sp>
          <p:nvSpPr>
            <p:cNvPr id="197" name="Shape 197"/>
            <p:cNvSpPr/>
            <p:nvPr/>
          </p:nvSpPr>
          <p:spPr>
            <a:xfrm>
              <a:off x="3352800" y="2286000"/>
              <a:ext cx="4227600" cy="3656100"/>
            </a:xfrm>
            <a:prstGeom prst="triangle">
              <a:avLst>
                <a:gd fmla="val 50000" name="adj"/>
              </a:avLst>
            </a:prstGeom>
            <a:solidFill>
              <a:srgbClr val="CC99FF"/>
            </a:solidFill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  <a:effectLst>
              <a:outerShdw blurRad="63500" dir="2700000" dist="107763">
                <a:schemeClr val="lt2">
                  <a:alpha val="49800"/>
                </a:schemeClr>
              </a:outerShdw>
            </a:effectLst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98" name="Shape 198"/>
            <p:cNvCxnSpPr/>
            <p:nvPr/>
          </p:nvCxnSpPr>
          <p:spPr>
            <a:xfrm>
              <a:off x="2819400" y="2209800"/>
              <a:ext cx="0" cy="3657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lg" w="lg" type="triangle"/>
            </a:ln>
          </p:spPr>
        </p:cxnSp>
        <p:sp>
          <p:nvSpPr>
            <p:cNvPr id="199" name="Shape 199"/>
            <p:cNvSpPr txBox="1"/>
            <p:nvPr/>
          </p:nvSpPr>
          <p:spPr>
            <a:xfrm>
              <a:off x="762000" y="2667000"/>
              <a:ext cx="1905000" cy="1552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2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Factors providing competitive advantage</a:t>
              </a:r>
            </a:p>
          </p:txBody>
        </p:sp>
        <p:sp>
          <p:nvSpPr>
            <p:cNvPr id="200" name="Shape 200"/>
            <p:cNvSpPr txBox="1"/>
            <p:nvPr/>
          </p:nvSpPr>
          <p:spPr>
            <a:xfrm>
              <a:off x="2895600" y="1905000"/>
              <a:ext cx="685800" cy="33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16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high</a:t>
              </a:r>
            </a:p>
          </p:txBody>
        </p:sp>
        <p:sp>
          <p:nvSpPr>
            <p:cNvPr id="201" name="Shape 201"/>
            <p:cNvSpPr txBox="1"/>
            <p:nvPr/>
          </p:nvSpPr>
          <p:spPr>
            <a:xfrm>
              <a:off x="2819400" y="5943600"/>
              <a:ext cx="685800" cy="33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16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low</a:t>
              </a:r>
            </a:p>
          </p:txBody>
        </p:sp>
        <p:cxnSp>
          <p:nvCxnSpPr>
            <p:cNvPr id="202" name="Shape 202"/>
            <p:cNvCxnSpPr/>
            <p:nvPr/>
          </p:nvCxnSpPr>
          <p:spPr>
            <a:xfrm>
              <a:off x="4800600" y="3505200"/>
              <a:ext cx="13716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</p:cxnSp>
        <p:cxnSp>
          <p:nvCxnSpPr>
            <p:cNvPr id="203" name="Shape 203"/>
            <p:cNvCxnSpPr/>
            <p:nvPr/>
          </p:nvCxnSpPr>
          <p:spPr>
            <a:xfrm>
              <a:off x="4038600" y="4800600"/>
              <a:ext cx="28956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</p:cxnSp>
        <p:sp>
          <p:nvSpPr>
            <p:cNvPr id="204" name="Shape 204"/>
            <p:cNvSpPr txBox="1"/>
            <p:nvPr/>
          </p:nvSpPr>
          <p:spPr>
            <a:xfrm>
              <a:off x="4495800" y="3886200"/>
              <a:ext cx="1905000" cy="641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1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User Experience</a:t>
              </a:r>
            </a:p>
          </p:txBody>
        </p:sp>
        <p:sp>
          <p:nvSpPr>
            <p:cNvPr id="205" name="Shape 205"/>
            <p:cNvSpPr txBox="1"/>
            <p:nvPr/>
          </p:nvSpPr>
          <p:spPr>
            <a:xfrm>
              <a:off x="4495800" y="5195887"/>
              <a:ext cx="1905000" cy="36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1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Technology</a:t>
              </a:r>
            </a:p>
          </p:txBody>
        </p:sp>
        <p:sp>
          <p:nvSpPr>
            <p:cNvPr id="206" name="Shape 206"/>
            <p:cNvSpPr txBox="1"/>
            <p:nvPr/>
          </p:nvSpPr>
          <p:spPr>
            <a:xfrm>
              <a:off x="4876800" y="2895600"/>
              <a:ext cx="12192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1" i="0" lang="en-US" sz="12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Business Strategy</a:t>
              </a:r>
            </a:p>
          </p:txBody>
        </p:sp>
        <p:sp>
          <p:nvSpPr>
            <p:cNvPr id="207" name="Shape 207"/>
            <p:cNvSpPr txBox="1"/>
            <p:nvPr/>
          </p:nvSpPr>
          <p:spPr>
            <a:xfrm>
              <a:off x="6934200" y="3886200"/>
              <a:ext cx="1905000" cy="51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1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manifestation of business strategy</a:t>
              </a:r>
            </a:p>
          </p:txBody>
        </p:sp>
        <p:sp>
          <p:nvSpPr>
            <p:cNvPr id="208" name="Shape 208"/>
            <p:cNvSpPr txBox="1"/>
            <p:nvPr/>
          </p:nvSpPr>
          <p:spPr>
            <a:xfrm>
              <a:off x="7620000" y="5075237"/>
              <a:ext cx="1524000" cy="1155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rIns="91425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Tahoma"/>
                <a:buNone/>
              </a:pPr>
              <a:r>
                <a:rPr b="0" i="0" lang="en-US" sz="1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enabling factor for user experience &amp; business strategy</a:t>
              </a:r>
            </a:p>
          </p:txBody>
        </p:sp>
        <p:cxnSp>
          <p:nvCxnSpPr>
            <p:cNvPr id="209" name="Shape 209"/>
            <p:cNvCxnSpPr/>
            <p:nvPr/>
          </p:nvCxnSpPr>
          <p:spPr>
            <a:xfrm rot="10800000">
              <a:off x="6553200" y="4114800"/>
              <a:ext cx="3810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</p:cxnSp>
        <p:cxnSp>
          <p:nvCxnSpPr>
            <p:cNvPr id="210" name="Shape 210"/>
            <p:cNvCxnSpPr/>
            <p:nvPr/>
          </p:nvCxnSpPr>
          <p:spPr>
            <a:xfrm>
              <a:off x="7239000" y="5303837"/>
              <a:ext cx="3810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Common Problems in the New Economy</a:t>
            </a:r>
          </a:p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Scenario: A web site that is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Aesthetically beautiful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Technically perfect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Wonderful content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But users can’t find information!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Findability</a:t>
            </a:r>
          </a:p>
        </p:txBody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Users can only find information 42% of the time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Jared Spool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Findability</a:t>
            </a:r>
          </a:p>
        </p:txBody>
      </p:sp>
      <p:sp>
        <p:nvSpPr>
          <p:cNvPr id="228" name="Shape 22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62%</a:t>
            </a: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of web shoppers give up looking for the item they want to buy online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Zona Research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Findability</a:t>
            </a:r>
          </a:p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50% of the potential sales from a site are lost because people cannot find the item they are looking for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Forrester Research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The Result</a:t>
            </a:r>
          </a:p>
        </p:txBody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40% of the users who do not return to a site do so because their first visit resulted in a negative experience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Forrester Research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the Last Lecture …</a:t>
            </a:r>
          </a:p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 significance of HCI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Reasons for negative effects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Plane Crash Reasons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Feature Shock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Software Maintenance Costs</a:t>
            </a:r>
          </a:p>
        </p:txBody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80% of software lifecycle costs occur after the product is released, in the maintenance phase - of that work, 80 % is due to unmet or unforeseen user requirements; only 20 % is due to bugs or reliability problems. 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20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IEEE Software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Project Cost Estimation</a:t>
            </a:r>
          </a:p>
        </p:txBody>
      </p:sp>
      <p:sp>
        <p:nvSpPr>
          <p:cNvPr id="252" name="Shape 25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Around 63% of software projects exceed their cost estimates. The top four reasons for this are: 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Frequent requests for changes from users 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Overlooked tasks 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Users' lack of understanding of their own requirements 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Insufficient user-analyst communication and understanding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2" marL="11430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Communications of the ACM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Return on Investment (ROI)</a:t>
            </a:r>
          </a:p>
        </p:txBody>
      </p:sp>
      <p:graphicFrame>
        <p:nvGraphicFramePr>
          <p:cNvPr id="258" name="Shape 258"/>
          <p:cNvGraphicFramePr/>
          <p:nvPr/>
        </p:nvGraphicFramePr>
        <p:xfrm>
          <a:off x="990600" y="2514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{3AC6C851-77B7-4020-A3FB-891294D65EDB}</a:tableStyleId>
              </a:tblPr>
              <a:tblGrid>
                <a:gridCol w="2413000"/>
                <a:gridCol w="2413000"/>
                <a:gridCol w="2413000"/>
              </a:tblGrid>
              <a:tr h="4572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25000"/>
                        <a:buNone/>
                      </a:pPr>
                      <a:r>
                        <a:t/>
                      </a:r>
                      <a:endParaRPr b="0" i="0" sz="1800" u="non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AD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Scenario A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ADA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Scenario B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  <a:solidFill>
                      <a:srgbClr val="DCDADA"/>
                    </a:solidFill>
                  </a:tcPr>
                </a:tc>
              </a:tr>
              <a:tr h="549275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Revenue Potential</a:t>
                      </a: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$100m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$100m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57785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User Experience</a:t>
                      </a: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Good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Bad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6096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Sales Lost</a:t>
                      </a: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0%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50%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5334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Revenue Lost</a:t>
                      </a: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b="0" i="0" lang="en-US" sz="1000" u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$50m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4572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en-US" sz="1000" u="none">
                          <a:solidFill>
                            <a:schemeClr val="hlink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Revenue</a:t>
                      </a:r>
                    </a:p>
                  </a:txBody>
                  <a:tcPr marT="0" marB="0" marR="0" marL="0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en-US" sz="1000" u="none">
                          <a:solidFill>
                            <a:schemeClr val="hlink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$100m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hlink"/>
                        </a:buClr>
                        <a:buSzPct val="25000"/>
                        <a:buFont typeface="Arial"/>
                        <a:buNone/>
                      </a:pPr>
                      <a:r>
                        <a:rPr b="1" i="0" lang="en-US" sz="1000" u="none">
                          <a:solidFill>
                            <a:schemeClr val="hlink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$50m</a:t>
                      </a:r>
                    </a:p>
                  </a:txBody>
                  <a:tcPr marT="0" marB="0" marR="0" marL="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sp>
        <p:nvSpPr>
          <p:cNvPr id="259" name="Shape 259"/>
          <p:cNvSpPr txBox="1"/>
          <p:nvPr/>
        </p:nvSpPr>
        <p:spPr>
          <a:xfrm>
            <a:off x="990600" y="5851525"/>
            <a:ext cx="968400" cy="2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ahoma"/>
              <a:buNone/>
            </a:pPr>
            <a:r>
              <a:rPr b="0" i="0" lang="en-US" sz="12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m - millions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The End of Business As Usual</a:t>
            </a:r>
          </a:p>
        </p:txBody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success is directly related to the customer experience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BOO.com, a </a:t>
            </a:r>
            <a:r>
              <a:rPr b="0" i="0" lang="en-US" sz="20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$204m startup fails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r>
              <a:rPr b="0" i="0" lang="en-US" sz="1200" u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– BBC News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Poor commercial web sites will kill 80% of Fortune 500 companies within a decade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Jakob Nielsen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2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4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Death Knell</a:t>
            </a:r>
          </a:p>
        </p:txBody>
      </p:sp>
      <p:sp>
        <p:nvSpPr>
          <p:cNvPr id="271" name="Shape 271"/>
          <p:cNvSpPr txBox="1"/>
          <p:nvPr>
            <p:ph idx="1" type="body"/>
          </p:nvPr>
        </p:nvSpPr>
        <p:spPr>
          <a:xfrm>
            <a:off x="457200" y="2179636"/>
            <a:ext cx="47991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Products with a bad user experience deserve to</a:t>
            </a:r>
          </a:p>
          <a:p>
            <a:pPr indent="-342900" lvl="0" marL="342900" marR="0" rtl="0" algn="ctr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Questrial"/>
              <a:buNone/>
            </a:pPr>
            <a:r>
              <a:rPr b="1" i="0" lang="en-US" sz="3600" u="none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DIE !</a:t>
            </a:r>
          </a:p>
        </p:txBody>
      </p:sp>
      <p:pic>
        <p:nvPicPr>
          <p:cNvPr id="272" name="Shape 2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7400" y="2057400"/>
            <a:ext cx="2857500" cy="334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Shape 274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Summary of Introduction – Part II</a:t>
            </a:r>
          </a:p>
        </p:txBody>
      </p:sp>
      <p:sp>
        <p:nvSpPr>
          <p:cNvPr id="280" name="Shape 28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 significance of HCI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Reasons for negative effects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Plane Crash Reasons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Feature Shock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Summary of Introduction – Part II</a:t>
            </a:r>
          </a:p>
        </p:txBody>
      </p:sp>
      <p:sp>
        <p:nvSpPr>
          <p:cNvPr id="286" name="Shape 28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Reality Check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 the nature of humans and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 Apartheid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 …</a:t>
            </a:r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Effect of computer systems on human productivity, employee loyalty, revenue, and customer loyalty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+ Information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Effect of Bad Tools On People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you ever used a hammer whose head is not properly fitted into the arm?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 a Screw whose head breaks / goes flat when you try to open it 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look at an example from the Airline Industry … IFE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now rule passenger cabin in addition to cockpit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Prized employees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Spend most time with customers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In-Flight Entertainment System (IFE)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2133600" y="1524000"/>
            <a:ext cx="198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Interior of Plane</a:t>
            </a:r>
          </a:p>
        </p:txBody>
      </p: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7200" y="1600200"/>
            <a:ext cx="3765600" cy="301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5800" y="2286000"/>
            <a:ext cx="2768700" cy="31242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990600" y="5486400"/>
            <a:ext cx="1981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IFE</a:t>
            </a:r>
          </a:p>
        </p:txBody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16666"/>
              <a:buFont typeface="Arial"/>
              <a:buChar char="•"/>
            </a:pPr>
            <a:r>
              <a:rPr b="0" i="0" lang="en-US" sz="2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Senior Staff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was declining more </a:t>
            </a:r>
            <a:r>
              <a:rPr b="0" i="0" lang="en-US" sz="2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desirable Long routes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Past- Manual Cash Collection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Flight Entertainment with strict Cash Collection System.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Result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Loss of Customer Loyalty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Loss of Employee Loyalty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Loss of Revenue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What should be done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Purposefully design humane and forgiving software, that is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Inclusive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Forgiving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Profession-blind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Class-blind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Software-based products affect us all, sometimes fatally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Software-based products not INHERENTLY hard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Wrong process is used to develop them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