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1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11" Type="http://schemas.openxmlformats.org/officeDocument/2006/relationships/slide" Target="slides/slide7.xml"/><Relationship Id="rId33" Type="http://schemas.openxmlformats.org/officeDocument/2006/relationships/slide" Target="slides/slide30.xml"/><Relationship Id="rId10" Type="http://schemas.openxmlformats.org/officeDocument/2006/relationships/slide" Target="slides/slide6.xml"/><Relationship Id="rId32" Type="http://schemas.openxmlformats.org/officeDocument/2006/relationships/slide" Target="slides/slide29.xml"/><Relationship Id="rId13" Type="http://schemas.openxmlformats.org/officeDocument/2006/relationships/slide" Target="slides/slide9.xml"/><Relationship Id="rId35" Type="http://schemas.openxmlformats.org/officeDocument/2006/relationships/slide" Target="slides/slide32.xml"/><Relationship Id="rId12" Type="http://schemas.openxmlformats.org/officeDocument/2006/relationships/slide" Target="slides/slide8.xml"/><Relationship Id="rId34" Type="http://schemas.openxmlformats.org/officeDocument/2006/relationships/slide" Target="slides/slide31.xml"/><Relationship Id="rId15" Type="http://schemas.openxmlformats.org/officeDocument/2006/relationships/slide" Target="slides/slide11.xml"/><Relationship Id="rId37" Type="http://schemas.openxmlformats.org/officeDocument/2006/relationships/slide" Target="slides/slide34.xml"/><Relationship Id="rId14" Type="http://schemas.openxmlformats.org/officeDocument/2006/relationships/slide" Target="slides/slide10.xml"/><Relationship Id="rId36" Type="http://schemas.openxmlformats.org/officeDocument/2006/relationships/slide" Target="slides/slide33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38" Type="http://schemas.openxmlformats.org/officeDocument/2006/relationships/slide" Target="slides/slide35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4" name="Shape 4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Shape 6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8" name="Shape 8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4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46" name="Shape 4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1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0" name="Shape 11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7" name="Shape 11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4" name="Shape 12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1" name="Shape 13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1" name="Shape 15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7" name="Shape 15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3" name="Shape 16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5" name="Shape 17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56" name="Shape 5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2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1" name="Shape 18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7" name="Shape 18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3" name="Shape 19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9" name="Shape 19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5" name="Shape 20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1" name="Shape 21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3" name="Shape 22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9" name="Shape 22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5" name="Shape 23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63" name="Shape 6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1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1" name="Shape 24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7" name="Shape 24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3" name="Shape 2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4" name="Shape 29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0" name="Shape 30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9" name="Shape 30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70" name="Shape 7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2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77" name="Shape 7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1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84" name="Shape 8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1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91" name="Shape 9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rPr lang="en-US"/>
              <a:t>1</a:t>
            </a:r>
          </a:p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8" name="Shape 9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layout with centered title and subtitle placeholder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28600" lvl="0" marL="3429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indent="-171450" lvl="1" marL="742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indent="-114300" lvl="2" marL="1143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indent="-114300" lvl="3" marL="1600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indent="-114300" lvl="4" marL="2057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indent="-114300" lvl="5" marL="2514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indent="-114300" lvl="6" marL="3429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indent="-114300" lvl="7" marL="4800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indent="-114300" lvl="8" marL="6629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28600" lvl="0" marL="3429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indent="-171450" lvl="1" marL="742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indent="-114300" lvl="2" marL="1143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indent="-114300" lvl="3" marL="1600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indent="-114300" lvl="4" marL="2057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indent="-114300" lvl="5" marL="2514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indent="-114300" lvl="6" marL="3429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indent="-114300" lvl="7" marL="4800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indent="-114300" lvl="8" marL="6629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, text on left, text on righ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AndTwoObj">
  <p:cSld name="Title, text on left, two objects on righ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270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39700" lvl="3" marL="1600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39700" lvl="4" marL="2057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39700" lvl="5" marL="2514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39700" lvl="6" marL="3429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39700" lvl="7" marL="4800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39700" lvl="8" marL="6629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3" name="Shape 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6475411"/>
            <a:ext cx="9145500" cy="38249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14"/>
          <p:cNvSpPr txBox="1"/>
          <p:nvPr/>
        </p:nvSpPr>
        <p:spPr>
          <a:xfrm>
            <a:off x="1527175" y="6513511"/>
            <a:ext cx="5635500" cy="244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Virtual University - Human Computer Interaction</a:t>
            </a:r>
          </a:p>
        </p:txBody>
      </p:sp>
      <p:pic>
        <p:nvPicPr>
          <p:cNvPr id="15" name="Shape 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5500" cy="38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Shape 16"/>
          <p:cNvCxnSpPr/>
          <p:nvPr/>
        </p:nvCxnSpPr>
        <p:spPr>
          <a:xfrm>
            <a:off x="1527175" y="6542086"/>
            <a:ext cx="1500" cy="239699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/>
            <a:headEnd len="med" w="med" type="none"/>
            <a:tailEnd len="med" w="med" type="none"/>
          </a:ln>
        </p:spPr>
      </p:cxnSp>
      <p:sp>
        <p:nvSpPr>
          <p:cNvPr id="17" name="Shape 17"/>
          <p:cNvSpPr txBox="1"/>
          <p:nvPr/>
        </p:nvSpPr>
        <p:spPr>
          <a:xfrm>
            <a:off x="230187" y="6502400"/>
            <a:ext cx="684299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8" name="Shape 18"/>
          <p:cNvSpPr txBox="1"/>
          <p:nvPr/>
        </p:nvSpPr>
        <p:spPr>
          <a:xfrm>
            <a:off x="7086600" y="6537325"/>
            <a:ext cx="19446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Imran Hussain | UMT</a:t>
            </a: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8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9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9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Shape 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644650"/>
            <a:ext cx="9145500" cy="35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Shape 50"/>
          <p:cNvSpPr txBox="1"/>
          <p:nvPr/>
        </p:nvSpPr>
        <p:spPr>
          <a:xfrm>
            <a:off x="228600" y="2743200"/>
            <a:ext cx="7955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Lecture 7</a:t>
            </a:r>
            <a:b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Input-Output Channels – Part I</a:t>
            </a:r>
          </a:p>
        </p:txBody>
      </p:sp>
      <p:sp>
        <p:nvSpPr>
          <p:cNvPr id="51" name="Shape 51"/>
          <p:cNvSpPr/>
          <p:nvPr/>
        </p:nvSpPr>
        <p:spPr>
          <a:xfrm>
            <a:off x="0" y="0"/>
            <a:ext cx="9144000" cy="1690800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Shape 52"/>
          <p:cNvSpPr/>
          <p:nvPr/>
        </p:nvSpPr>
        <p:spPr>
          <a:xfrm>
            <a:off x="0" y="5160962"/>
            <a:ext cx="9144000" cy="1690799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Shape 53"/>
          <p:cNvSpPr txBox="1"/>
          <p:nvPr/>
        </p:nvSpPr>
        <p:spPr>
          <a:xfrm>
            <a:off x="381000" y="381000"/>
            <a:ext cx="7955100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b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Human-Computer Interaction</a:t>
            </a: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Image Formation</a:t>
            </a:r>
          </a:p>
        </p:txBody>
      </p:sp>
      <p:sp>
        <p:nvSpPr>
          <p:cNvPr id="113" name="Shape 113"/>
          <p:cNvSpPr txBox="1"/>
          <p:nvPr>
            <p:ph idx="4294967295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Cornea  and lens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Focuses light into a sharp image on retina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upside down image is formed on the retina.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 b="48241" l="4882" r="14543" t="7902"/>
          <a:stretch/>
        </p:blipFill>
        <p:spPr>
          <a:xfrm>
            <a:off x="4800600" y="1828800"/>
            <a:ext cx="4038600" cy="30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Photoreceptors</a:t>
            </a:r>
          </a:p>
        </p:txBody>
      </p:sp>
      <p:sp>
        <p:nvSpPr>
          <p:cNvPr id="120" name="Shape 120"/>
          <p:cNvSpPr txBox="1"/>
          <p:nvPr>
            <p:ph idx="4294967295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Rods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Cones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Shape 121"/>
          <p:cNvPicPr preferRelativeResize="0"/>
          <p:nvPr/>
        </p:nvPicPr>
        <p:blipFill rotWithShape="1">
          <a:blip r:embed="rId3">
            <a:alphaModFix/>
          </a:blip>
          <a:srcRect b="48241" l="4882" r="14543" t="7902"/>
          <a:stretch/>
        </p:blipFill>
        <p:spPr>
          <a:xfrm>
            <a:off x="4800600" y="1828800"/>
            <a:ext cx="4038600" cy="30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Rods</a:t>
            </a:r>
          </a:p>
        </p:txBody>
      </p:sp>
      <p:sp>
        <p:nvSpPr>
          <p:cNvPr id="127" name="Shape 127"/>
          <p:cNvSpPr txBox="1"/>
          <p:nvPr>
            <p:ph idx="4294967295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Situated towards the edges of retina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Dominate peripheral vision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Sensitive to light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Allow us to see under low level of illumination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Unable to resolve fine detail and are subject to light saturation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 of temporary blindness when moving from dark areas to very bright ones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120 million rods per eye</a:t>
            </a:r>
          </a:p>
        </p:txBody>
      </p:sp>
      <p:pic>
        <p:nvPicPr>
          <p:cNvPr id="128" name="Shape 128"/>
          <p:cNvPicPr preferRelativeResize="0"/>
          <p:nvPr/>
        </p:nvPicPr>
        <p:blipFill rotWithShape="1">
          <a:blip r:embed="rId3">
            <a:alphaModFix/>
          </a:blip>
          <a:srcRect b="48241" l="4882" r="14543" t="7902"/>
          <a:stretch/>
        </p:blipFill>
        <p:spPr>
          <a:xfrm>
            <a:off x="4800600" y="1828800"/>
            <a:ext cx="4038600" cy="30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Cones</a:t>
            </a:r>
          </a:p>
        </p:txBody>
      </p:sp>
      <p:sp>
        <p:nvSpPr>
          <p:cNvPr id="134" name="Shape 134"/>
          <p:cNvSpPr txBox="1"/>
          <p:nvPr>
            <p:ph idx="4294967295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Less sensitive to light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tolerate more light than Rods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Basic function is color vision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Situated in Fovea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Small area on retina where image is fixated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Three types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sensitive to a different wavelength</a:t>
            </a:r>
          </a:p>
        </p:txBody>
      </p:sp>
      <p:pic>
        <p:nvPicPr>
          <p:cNvPr id="135" name="Shape 135"/>
          <p:cNvPicPr preferRelativeResize="0"/>
          <p:nvPr/>
        </p:nvPicPr>
        <p:blipFill rotWithShape="1">
          <a:blip r:embed="rId3">
            <a:alphaModFix/>
          </a:blip>
          <a:srcRect b="48241" l="4882" r="14543" t="7902"/>
          <a:stretch/>
        </p:blipFill>
        <p:spPr>
          <a:xfrm>
            <a:off x="4800600" y="1828800"/>
            <a:ext cx="4038600" cy="30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Blind Spot</a:t>
            </a:r>
          </a:p>
        </p:txBody>
      </p:sp>
      <p:sp>
        <p:nvSpPr>
          <p:cNvPr id="141" name="Shape 141"/>
          <p:cNvSpPr txBox="1"/>
          <p:nvPr>
            <p:ph idx="4294967295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Area where optic nerve enters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 rods or cones in this area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system compensates for lack of rods and cones</a:t>
            </a:r>
          </a:p>
        </p:txBody>
      </p:sp>
      <p:pic>
        <p:nvPicPr>
          <p:cNvPr id="142" name="Shape 142"/>
          <p:cNvPicPr preferRelativeResize="0"/>
          <p:nvPr/>
        </p:nvPicPr>
        <p:blipFill rotWithShape="1">
          <a:blip r:embed="rId3">
            <a:alphaModFix/>
          </a:blip>
          <a:srcRect b="48241" l="4882" r="14543" t="7902"/>
          <a:stretch/>
        </p:blipFill>
        <p:spPr>
          <a:xfrm>
            <a:off x="4800600" y="1828800"/>
            <a:ext cx="4038600" cy="30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Nerve Cells</a:t>
            </a:r>
          </a:p>
        </p:txBody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A.k.a. Ganglion Cells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Specialized Nerve Cells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Types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X-cells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concentrated in fovea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detection of patterns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Y-cells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widely distributed in retina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early detection of movement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not detect change in patterns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Visual Perception</a:t>
            </a:r>
          </a:p>
        </p:txBody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Size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Depth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Brightness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Notions of Size and Distance</a:t>
            </a:r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 are standing on a hill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Rocks, sheep and small tree on summit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Farmhouse on hillside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 walking on track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Small market town in valley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Perceiving Size and Depth</a:t>
            </a:r>
          </a:p>
        </p:txBody>
      </p:sp>
      <p:sp>
        <p:nvSpPr>
          <p:cNvPr id="166" name="Shape 166"/>
          <p:cNvSpPr txBox="1"/>
          <p:nvPr>
            <p:ph idx="4294967295" type="body"/>
          </p:nvPr>
        </p:nvSpPr>
        <p:spPr>
          <a:xfrm>
            <a:off x="457200" y="1600200"/>
            <a:ext cx="47244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Size specified by visual angle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Affected by both 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Size of object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Distance from eye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7" name="Shape 167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7586" y="3006725"/>
            <a:ext cx="2392499" cy="33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Shape 168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8562" y="3916362"/>
            <a:ext cx="1179600" cy="16527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9" name="Shape 169"/>
          <p:cNvCxnSpPr/>
          <p:nvPr/>
        </p:nvCxnSpPr>
        <p:spPr>
          <a:xfrm flipH="1">
            <a:off x="762000" y="3352800"/>
            <a:ext cx="6400800" cy="1524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cxnSp>
      <p:cxnSp>
        <p:nvCxnSpPr>
          <p:cNvPr id="170" name="Shape 170"/>
          <p:cNvCxnSpPr/>
          <p:nvPr/>
        </p:nvCxnSpPr>
        <p:spPr>
          <a:xfrm rot="10800000">
            <a:off x="685800" y="4495800"/>
            <a:ext cx="6553200" cy="1905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cxnSp>
      <p:sp>
        <p:nvSpPr>
          <p:cNvPr id="171" name="Shape 171"/>
          <p:cNvSpPr/>
          <p:nvPr/>
        </p:nvSpPr>
        <p:spPr>
          <a:xfrm>
            <a:off x="1295400" y="4325937"/>
            <a:ext cx="304800" cy="7620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Shape 172"/>
          <p:cNvSpPr/>
          <p:nvPr/>
        </p:nvSpPr>
        <p:spPr>
          <a:xfrm>
            <a:off x="1295400" y="4572000"/>
            <a:ext cx="304800" cy="304800"/>
          </a:xfrm>
          <a:prstGeom prst="ellipse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Perceiving Size and Depth</a:t>
            </a:r>
          </a:p>
        </p:txBody>
      </p:sp>
      <p:sp>
        <p:nvSpPr>
          <p:cNvPr id="178" name="Shape 17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angle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Indicates how much of the field of view is taken by the object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Measured in degree or minutes of arc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 the Last Lecture</a:t>
            </a:r>
          </a:p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Cognition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Cognitive Models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Information Processing Model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Processor Model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GOMS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External Cognition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Distributed Cognition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Visual Angle and Perception</a:t>
            </a:r>
          </a:p>
        </p:txBody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Acuity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Acuity is the ability of a person to perceive fine detail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Objects with visual angles smaller than 0.5 seconds of an arc are not visible. 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Spaces between lines visible at 30s-1min of arc visible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Law of size constancy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Perception of the object size remains constant even if it visual angle changes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Perception depends on factors other than visual angle</a:t>
            </a: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Factors Affecting Visual Perception</a:t>
            </a:r>
          </a:p>
        </p:txBody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Perception of depth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Cues to determine relative positions of objects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Objects overlapping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Size and height of object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Provides cue for distance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Familiarity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Certain size helps to judge the distance accordingly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Perceiving Brightness</a:t>
            </a:r>
          </a:p>
        </p:txBody>
      </p:sp>
      <p:sp>
        <p:nvSpPr>
          <p:cNvPr id="196" name="Shape 196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Brightness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subjective reaction to levels of light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affected by luminance of object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Luminance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Depends on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Amount of light falling on object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Reflective properties of object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Measured by photometer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Contrast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Function of the luminance of an object and the luminance of its background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Perceiving Brightness</a:t>
            </a:r>
          </a:p>
        </p:txBody>
      </p:sp>
      <p:sp>
        <p:nvSpPr>
          <p:cNvPr id="202" name="Shape 20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Measured by just noticeable difference caused by luminance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Rods (periphery) predominate in dim lighting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Enables better periphery vision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Cones (center) not dominate in dim lighting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Cannot fixate on images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acuity increases with luminance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Case for using high luminance displays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Flicker also increases with luminance (&gt;50Hz)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Larger the display, the more it will appear to flicker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Perceiving Color</a:t>
            </a:r>
          </a:p>
        </p:txBody>
      </p:sp>
      <p:sp>
        <p:nvSpPr>
          <p:cNvPr id="208" name="Shape 208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components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Hue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Determined by the spectral wavelength</a:t>
            </a:r>
          </a:p>
          <a:p>
            <a:pPr indent="-228600" lvl="3" marL="1600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Blue (short)</a:t>
            </a:r>
          </a:p>
          <a:p>
            <a:pPr indent="-228600" lvl="3" marL="1600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Green (medium)</a:t>
            </a:r>
          </a:p>
          <a:p>
            <a:pPr indent="-228600" lvl="3" marL="1600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 (long)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150 hues determined by eye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Intensity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Brightness of color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Saturation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Amount of whiteness in the color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 million colors can be perceived</a:t>
            </a: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Perceiving Color</a:t>
            </a:r>
          </a:p>
        </p:txBody>
      </p:sp>
      <p:sp>
        <p:nvSpPr>
          <p:cNvPr id="214" name="Shape 21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 perception best in fovea, worst at periphery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3-4% cones in fovea sensitive to blue light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Blue acuity lower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 blindness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Cannot differentiate between green and red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8% males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1% females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Capabilities and Limitations of Visual Processing</a:t>
            </a:r>
          </a:p>
        </p:txBody>
      </p:sp>
      <p:sp>
        <p:nvSpPr>
          <p:cNvPr id="316" name="Shape 3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processing allows transformation and interpretation of a complete image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processing compensates image movement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Image moves on retina, but we see it stable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Context Illusions</a:t>
            </a:r>
          </a:p>
        </p:txBody>
      </p:sp>
      <p:pic>
        <p:nvPicPr>
          <p:cNvPr id="232" name="Shape 232"/>
          <p:cNvPicPr preferRelativeResize="0"/>
          <p:nvPr/>
        </p:nvPicPr>
        <p:blipFill rotWithShape="1">
          <a:blip r:embed="rId3">
            <a:alphaModFix/>
          </a:blip>
          <a:srcRect b="39097" l="0" r="0" t="38191"/>
          <a:stretch/>
        </p:blipFill>
        <p:spPr>
          <a:xfrm>
            <a:off x="1219200" y="2819400"/>
            <a:ext cx="5754600" cy="19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Context Illusions</a:t>
            </a:r>
          </a:p>
        </p:txBody>
      </p:sp>
      <p:pic>
        <p:nvPicPr>
          <p:cNvPr id="238" name="Shape 238"/>
          <p:cNvPicPr preferRelativeResize="0"/>
          <p:nvPr/>
        </p:nvPicPr>
        <p:blipFill rotWithShape="1">
          <a:blip r:embed="rId3">
            <a:alphaModFix/>
          </a:blip>
          <a:srcRect b="10029" l="11917" r="0" t="65442"/>
          <a:stretch/>
        </p:blipFill>
        <p:spPr>
          <a:xfrm>
            <a:off x="2438400" y="3124200"/>
            <a:ext cx="5068800" cy="205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 Today’s Lecture</a:t>
            </a:r>
          </a:p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Eye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Perception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Reading</a:t>
            </a: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Context Illusions</a:t>
            </a:r>
          </a:p>
        </p:txBody>
      </p:sp>
      <p:pic>
        <p:nvPicPr>
          <p:cNvPr id="244" name="Shape 244"/>
          <p:cNvPicPr preferRelativeResize="0"/>
          <p:nvPr/>
        </p:nvPicPr>
        <p:blipFill rotWithShape="1">
          <a:blip r:embed="rId3">
            <a:alphaModFix/>
          </a:blip>
          <a:srcRect b="68787" l="0" r="0" t="5499"/>
          <a:stretch/>
        </p:blipFill>
        <p:spPr>
          <a:xfrm>
            <a:off x="1676400" y="2819400"/>
            <a:ext cx="5658000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Context Illusions</a:t>
            </a:r>
          </a:p>
        </p:txBody>
      </p:sp>
      <p:pic>
        <p:nvPicPr>
          <p:cNvPr id="250" name="Shape 250"/>
          <p:cNvPicPr preferRelativeResize="0"/>
          <p:nvPr/>
        </p:nvPicPr>
        <p:blipFill rotWithShape="1">
          <a:blip r:embed="rId3">
            <a:alphaModFix/>
          </a:blip>
          <a:srcRect b="48407" l="40298" r="11756" t="40406"/>
          <a:stretch/>
        </p:blipFill>
        <p:spPr>
          <a:xfrm>
            <a:off x="1524000" y="2362200"/>
            <a:ext cx="52578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Over Compensation Illusions</a:t>
            </a:r>
          </a:p>
        </p:txBody>
      </p:sp>
      <p:sp>
        <p:nvSpPr>
          <p:cNvPr id="256" name="Shape 256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Optical illusions sometimes occur due to over compensation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Our perception of size is not reliable</a:t>
            </a:r>
          </a:p>
        </p:txBody>
      </p:sp>
      <p:grpSp>
        <p:nvGrpSpPr>
          <p:cNvPr id="257" name="Shape 257"/>
          <p:cNvGrpSpPr/>
          <p:nvPr/>
        </p:nvGrpSpPr>
        <p:grpSpPr>
          <a:xfrm>
            <a:off x="5357811" y="3276600"/>
            <a:ext cx="2133600" cy="1066800"/>
            <a:chOff x="3505200" y="4572000"/>
            <a:chExt cx="2133600" cy="1066800"/>
          </a:xfrm>
        </p:grpSpPr>
        <p:grpSp>
          <p:nvGrpSpPr>
            <p:cNvPr id="258" name="Shape 258"/>
            <p:cNvGrpSpPr/>
            <p:nvPr/>
          </p:nvGrpSpPr>
          <p:grpSpPr>
            <a:xfrm>
              <a:off x="3505200" y="4572000"/>
              <a:ext cx="2133600" cy="457200"/>
              <a:chOff x="5867400" y="4572000"/>
              <a:chExt cx="2133600" cy="457200"/>
            </a:xfrm>
          </p:grpSpPr>
          <p:grpSp>
            <p:nvGrpSpPr>
              <p:cNvPr id="259" name="Shape 259"/>
              <p:cNvGrpSpPr/>
              <p:nvPr/>
            </p:nvGrpSpPr>
            <p:grpSpPr>
              <a:xfrm>
                <a:off x="7620000" y="4572000"/>
                <a:ext cx="381000" cy="457200"/>
                <a:chOff x="6781800" y="4495800"/>
                <a:chExt cx="381000" cy="457200"/>
              </a:xfrm>
            </p:grpSpPr>
            <p:cxnSp>
              <p:nvCxnSpPr>
                <p:cNvPr id="260" name="Shape 260"/>
                <p:cNvCxnSpPr/>
                <p:nvPr/>
              </p:nvCxnSpPr>
              <p:spPr>
                <a:xfrm flipH="1">
                  <a:off x="6781800" y="4495800"/>
                  <a:ext cx="381000" cy="2286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accent2"/>
                  </a:solidFill>
                  <a:prstDash val="solid"/>
                  <a:miter/>
                  <a:headEnd len="med" w="med" type="none"/>
                  <a:tailEnd len="med" w="med" type="none"/>
                </a:ln>
              </p:spPr>
            </p:cxnSp>
            <p:cxnSp>
              <p:nvCxnSpPr>
                <p:cNvPr id="261" name="Shape 261"/>
                <p:cNvCxnSpPr/>
                <p:nvPr/>
              </p:nvCxnSpPr>
              <p:spPr>
                <a:xfrm>
                  <a:off x="6781800" y="4724400"/>
                  <a:ext cx="381000" cy="2286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accent2"/>
                  </a:solidFill>
                  <a:prstDash val="solid"/>
                  <a:miter/>
                  <a:headEnd len="med" w="med" type="none"/>
                  <a:tailEnd len="med" w="med" type="none"/>
                </a:ln>
              </p:spPr>
            </p:cxnSp>
          </p:grpSp>
          <p:grpSp>
            <p:nvGrpSpPr>
              <p:cNvPr id="262" name="Shape 262"/>
              <p:cNvGrpSpPr/>
              <p:nvPr/>
            </p:nvGrpSpPr>
            <p:grpSpPr>
              <a:xfrm flipH="1">
                <a:off x="5867400" y="4572000"/>
                <a:ext cx="381000" cy="457200"/>
                <a:chOff x="6781800" y="4495800"/>
                <a:chExt cx="381000" cy="457200"/>
              </a:xfrm>
            </p:grpSpPr>
            <p:cxnSp>
              <p:nvCxnSpPr>
                <p:cNvPr id="263" name="Shape 263"/>
                <p:cNvCxnSpPr/>
                <p:nvPr/>
              </p:nvCxnSpPr>
              <p:spPr>
                <a:xfrm flipH="1">
                  <a:off x="6781800" y="4495800"/>
                  <a:ext cx="381000" cy="2286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accent2"/>
                  </a:solidFill>
                  <a:prstDash val="solid"/>
                  <a:miter/>
                  <a:headEnd len="med" w="med" type="none"/>
                  <a:tailEnd len="med" w="med" type="none"/>
                </a:ln>
              </p:spPr>
            </p:cxnSp>
            <p:cxnSp>
              <p:nvCxnSpPr>
                <p:cNvPr id="264" name="Shape 264"/>
                <p:cNvCxnSpPr/>
                <p:nvPr/>
              </p:nvCxnSpPr>
              <p:spPr>
                <a:xfrm>
                  <a:off x="6781800" y="4724400"/>
                  <a:ext cx="381000" cy="2286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accent2"/>
                  </a:solidFill>
                  <a:prstDash val="solid"/>
                  <a:miter/>
                  <a:headEnd len="med" w="med" type="none"/>
                  <a:tailEnd len="med" w="med" type="none"/>
                </a:ln>
              </p:spPr>
            </p:cxnSp>
          </p:grpSp>
          <p:cxnSp>
            <p:nvCxnSpPr>
              <p:cNvPr id="265" name="Shape 265"/>
              <p:cNvCxnSpPr/>
              <p:nvPr/>
            </p:nvCxnSpPr>
            <p:spPr>
              <a:xfrm rot="10800000">
                <a:off x="6248400" y="4800600"/>
                <a:ext cx="137160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accent2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</p:grpSp>
        <p:grpSp>
          <p:nvGrpSpPr>
            <p:cNvPr id="266" name="Shape 266"/>
            <p:cNvGrpSpPr/>
            <p:nvPr/>
          </p:nvGrpSpPr>
          <p:grpSpPr>
            <a:xfrm>
              <a:off x="3810000" y="5181600"/>
              <a:ext cx="1524000" cy="457200"/>
              <a:chOff x="6172200" y="5181600"/>
              <a:chExt cx="1524000" cy="457200"/>
            </a:xfrm>
          </p:grpSpPr>
          <p:grpSp>
            <p:nvGrpSpPr>
              <p:cNvPr id="267" name="Shape 267"/>
              <p:cNvGrpSpPr/>
              <p:nvPr/>
            </p:nvGrpSpPr>
            <p:grpSpPr>
              <a:xfrm flipH="1">
                <a:off x="7315200" y="5181600"/>
                <a:ext cx="381000" cy="457200"/>
                <a:chOff x="6781800" y="4495800"/>
                <a:chExt cx="381000" cy="457200"/>
              </a:xfrm>
            </p:grpSpPr>
            <p:cxnSp>
              <p:nvCxnSpPr>
                <p:cNvPr id="268" name="Shape 268"/>
                <p:cNvCxnSpPr/>
                <p:nvPr/>
              </p:nvCxnSpPr>
              <p:spPr>
                <a:xfrm flipH="1">
                  <a:off x="6781800" y="4495800"/>
                  <a:ext cx="381000" cy="2286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accent2"/>
                  </a:solidFill>
                  <a:prstDash val="solid"/>
                  <a:miter/>
                  <a:headEnd len="med" w="med" type="none"/>
                  <a:tailEnd len="med" w="med" type="none"/>
                </a:ln>
              </p:spPr>
            </p:cxnSp>
            <p:cxnSp>
              <p:nvCxnSpPr>
                <p:cNvPr id="269" name="Shape 269"/>
                <p:cNvCxnSpPr/>
                <p:nvPr/>
              </p:nvCxnSpPr>
              <p:spPr>
                <a:xfrm>
                  <a:off x="6781800" y="4724400"/>
                  <a:ext cx="381000" cy="2286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accent2"/>
                  </a:solidFill>
                  <a:prstDash val="solid"/>
                  <a:miter/>
                  <a:headEnd len="med" w="med" type="none"/>
                  <a:tailEnd len="med" w="med" type="none"/>
                </a:ln>
              </p:spPr>
            </p:cxnSp>
          </p:grpSp>
          <p:grpSp>
            <p:nvGrpSpPr>
              <p:cNvPr id="270" name="Shape 270"/>
              <p:cNvGrpSpPr/>
              <p:nvPr/>
            </p:nvGrpSpPr>
            <p:grpSpPr>
              <a:xfrm>
                <a:off x="6172200" y="5181600"/>
                <a:ext cx="381000" cy="457200"/>
                <a:chOff x="6781800" y="4495800"/>
                <a:chExt cx="381000" cy="457200"/>
              </a:xfrm>
            </p:grpSpPr>
            <p:cxnSp>
              <p:nvCxnSpPr>
                <p:cNvPr id="271" name="Shape 271"/>
                <p:cNvCxnSpPr/>
                <p:nvPr/>
              </p:nvCxnSpPr>
              <p:spPr>
                <a:xfrm flipH="1">
                  <a:off x="6781800" y="4495800"/>
                  <a:ext cx="381000" cy="2286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accent2"/>
                  </a:solidFill>
                  <a:prstDash val="solid"/>
                  <a:miter/>
                  <a:headEnd len="med" w="med" type="none"/>
                  <a:tailEnd len="med" w="med" type="none"/>
                </a:ln>
              </p:spPr>
            </p:cxnSp>
            <p:cxnSp>
              <p:nvCxnSpPr>
                <p:cNvPr id="272" name="Shape 272"/>
                <p:cNvCxnSpPr/>
                <p:nvPr/>
              </p:nvCxnSpPr>
              <p:spPr>
                <a:xfrm>
                  <a:off x="6781800" y="4724400"/>
                  <a:ext cx="381000" cy="2286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chemeClr val="accent2"/>
                  </a:solidFill>
                  <a:prstDash val="solid"/>
                  <a:miter/>
                  <a:headEnd len="med" w="med" type="none"/>
                  <a:tailEnd len="med" w="med" type="none"/>
                </a:ln>
              </p:spPr>
            </p:cxnSp>
          </p:grpSp>
          <p:cxnSp>
            <p:nvCxnSpPr>
              <p:cNvPr id="273" name="Shape 273"/>
              <p:cNvCxnSpPr/>
              <p:nvPr/>
            </p:nvCxnSpPr>
            <p:spPr>
              <a:xfrm rot="10800000">
                <a:off x="6248400" y="5410200"/>
                <a:ext cx="1371600" cy="0"/>
              </a:xfrm>
              <a:prstGeom prst="straightConnector1">
                <a:avLst/>
              </a:prstGeom>
              <a:noFill/>
              <a:ln cap="flat" cmpd="sng" w="38100">
                <a:solidFill>
                  <a:schemeClr val="accent2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</p:grpSp>
      </p:grpSp>
      <p:sp>
        <p:nvSpPr>
          <p:cNvPr id="274" name="Shape 274"/>
          <p:cNvSpPr txBox="1"/>
          <p:nvPr/>
        </p:nvSpPr>
        <p:spPr>
          <a:xfrm>
            <a:off x="5029200" y="4495800"/>
            <a:ext cx="2790900" cy="3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0" i="0" lang="en-US" sz="18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the Muller Lyer illusion</a:t>
            </a:r>
          </a:p>
        </p:txBody>
      </p:sp>
      <p:grpSp>
        <p:nvGrpSpPr>
          <p:cNvPr id="275" name="Shape 275"/>
          <p:cNvGrpSpPr/>
          <p:nvPr/>
        </p:nvGrpSpPr>
        <p:grpSpPr>
          <a:xfrm>
            <a:off x="1905000" y="2819400"/>
            <a:ext cx="1447800" cy="2057400"/>
            <a:chOff x="3886200" y="1828800"/>
            <a:chExt cx="1447800" cy="2057400"/>
          </a:xfrm>
        </p:grpSpPr>
        <p:grpSp>
          <p:nvGrpSpPr>
            <p:cNvPr id="276" name="Shape 276"/>
            <p:cNvGrpSpPr/>
            <p:nvPr/>
          </p:nvGrpSpPr>
          <p:grpSpPr>
            <a:xfrm>
              <a:off x="3886200" y="1828800"/>
              <a:ext cx="1447800" cy="2057400"/>
              <a:chOff x="3886200" y="1828800"/>
              <a:chExt cx="1447800" cy="2057400"/>
            </a:xfrm>
          </p:grpSpPr>
          <p:sp>
            <p:nvSpPr>
              <p:cNvPr id="277" name="Shape 277"/>
              <p:cNvSpPr/>
              <p:nvPr/>
            </p:nvSpPr>
            <p:spPr>
              <a:xfrm>
                <a:off x="3886200" y="1828800"/>
                <a:ext cx="609600" cy="2057400"/>
              </a:xfrm>
              <a:prstGeom prst="parallelogram">
                <a:avLst>
                  <a:gd fmla="val 18113" name="adj"/>
                </a:avLst>
              </a:prstGeom>
              <a:solidFill>
                <a:schemeClr val="folHlink"/>
              </a:solidFill>
              <a:ln cap="flat" cmpd="sng" w="9525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8" name="Shape 278"/>
              <p:cNvSpPr/>
              <p:nvPr/>
            </p:nvSpPr>
            <p:spPr>
              <a:xfrm flipH="1">
                <a:off x="4724400" y="1828800"/>
                <a:ext cx="609600" cy="2057400"/>
              </a:xfrm>
              <a:prstGeom prst="parallelogram">
                <a:avLst>
                  <a:gd fmla="val 18113" name="adj"/>
                </a:avLst>
              </a:prstGeom>
              <a:solidFill>
                <a:schemeClr val="folHlink"/>
              </a:solidFill>
              <a:ln cap="flat" cmpd="sng" w="9525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  <p:txBody>
              <a:bodyPr anchorCtr="0" anchor="ctr" bIns="45700" lIns="91425" rIns="91425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79" name="Shape 279"/>
              <p:cNvCxnSpPr/>
              <p:nvPr/>
            </p:nvCxnSpPr>
            <p:spPr>
              <a:xfrm>
                <a:off x="3962400" y="3657600"/>
                <a:ext cx="1219200" cy="0"/>
              </a:xfrm>
              <a:prstGeom prst="straightConnector1">
                <a:avLst/>
              </a:prstGeom>
              <a:noFill/>
              <a:ln cap="flat" cmpd="sng" w="57150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  <p:cxnSp>
            <p:nvCxnSpPr>
              <p:cNvPr id="280" name="Shape 280"/>
              <p:cNvCxnSpPr/>
              <p:nvPr/>
            </p:nvCxnSpPr>
            <p:spPr>
              <a:xfrm>
                <a:off x="4038600" y="3429000"/>
                <a:ext cx="1143000" cy="0"/>
              </a:xfrm>
              <a:prstGeom prst="straightConnector1">
                <a:avLst/>
              </a:prstGeom>
              <a:noFill/>
              <a:ln cap="flat" cmpd="sng" w="57150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  <p:cxnSp>
            <p:nvCxnSpPr>
              <p:cNvPr id="281" name="Shape 281"/>
              <p:cNvCxnSpPr/>
              <p:nvPr/>
            </p:nvCxnSpPr>
            <p:spPr>
              <a:xfrm>
                <a:off x="4114800" y="3200400"/>
                <a:ext cx="990600" cy="0"/>
              </a:xfrm>
              <a:prstGeom prst="straightConnector1">
                <a:avLst/>
              </a:prstGeom>
              <a:noFill/>
              <a:ln cap="flat" cmpd="sng" w="57150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  <p:cxnSp>
            <p:nvCxnSpPr>
              <p:cNvPr id="282" name="Shape 282"/>
              <p:cNvCxnSpPr/>
              <p:nvPr/>
            </p:nvCxnSpPr>
            <p:spPr>
              <a:xfrm>
                <a:off x="4191000" y="2971800"/>
                <a:ext cx="838200" cy="0"/>
              </a:xfrm>
              <a:prstGeom prst="straightConnector1">
                <a:avLst/>
              </a:prstGeom>
              <a:noFill/>
              <a:ln cap="flat" cmpd="sng" w="57150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  <p:cxnSp>
            <p:nvCxnSpPr>
              <p:cNvPr id="283" name="Shape 283"/>
              <p:cNvCxnSpPr/>
              <p:nvPr/>
            </p:nvCxnSpPr>
            <p:spPr>
              <a:xfrm>
                <a:off x="4267200" y="2743200"/>
                <a:ext cx="685800" cy="0"/>
              </a:xfrm>
              <a:prstGeom prst="straightConnector1">
                <a:avLst/>
              </a:prstGeom>
              <a:noFill/>
              <a:ln cap="flat" cmpd="sng" w="57150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  <p:cxnSp>
            <p:nvCxnSpPr>
              <p:cNvPr id="284" name="Shape 284"/>
              <p:cNvCxnSpPr/>
              <p:nvPr/>
            </p:nvCxnSpPr>
            <p:spPr>
              <a:xfrm>
                <a:off x="4267200" y="2514600"/>
                <a:ext cx="685800" cy="0"/>
              </a:xfrm>
              <a:prstGeom prst="straightConnector1">
                <a:avLst/>
              </a:prstGeom>
              <a:noFill/>
              <a:ln cap="flat" cmpd="sng" w="57150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  <p:cxnSp>
            <p:nvCxnSpPr>
              <p:cNvPr id="285" name="Shape 285"/>
              <p:cNvCxnSpPr/>
              <p:nvPr/>
            </p:nvCxnSpPr>
            <p:spPr>
              <a:xfrm>
                <a:off x="4343400" y="2286000"/>
                <a:ext cx="533400" cy="0"/>
              </a:xfrm>
              <a:prstGeom prst="straightConnector1">
                <a:avLst/>
              </a:prstGeom>
              <a:noFill/>
              <a:ln cap="flat" cmpd="sng" w="57150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  <p:cxnSp>
            <p:nvCxnSpPr>
              <p:cNvPr id="286" name="Shape 286"/>
              <p:cNvCxnSpPr/>
              <p:nvPr/>
            </p:nvCxnSpPr>
            <p:spPr>
              <a:xfrm>
                <a:off x="4419600" y="2057400"/>
                <a:ext cx="381000" cy="0"/>
              </a:xfrm>
              <a:prstGeom prst="straightConnector1">
                <a:avLst/>
              </a:prstGeom>
              <a:noFill/>
              <a:ln cap="flat" cmpd="sng" w="57150">
                <a:solidFill>
                  <a:schemeClr val="folHlink"/>
                </a:solidFill>
                <a:prstDash val="solid"/>
                <a:miter/>
                <a:headEnd len="med" w="med" type="none"/>
                <a:tailEnd len="med" w="med" type="none"/>
              </a:ln>
            </p:spPr>
          </p:cxnSp>
        </p:grpSp>
        <p:sp>
          <p:nvSpPr>
            <p:cNvPr id="287" name="Shape 287"/>
            <p:cNvSpPr/>
            <p:nvPr/>
          </p:nvSpPr>
          <p:spPr>
            <a:xfrm>
              <a:off x="4267200" y="3429000"/>
              <a:ext cx="685800" cy="304800"/>
            </a:xfrm>
            <a:prstGeom prst="rect">
              <a:avLst/>
            </a:prstGeom>
            <a:solidFill>
              <a:schemeClr val="accent2"/>
            </a:solidFill>
            <a:ln cap="flat" cmpd="sng" w="9525">
              <a:solidFill>
                <a:srgbClr val="555A5E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Shape 288"/>
            <p:cNvSpPr/>
            <p:nvPr/>
          </p:nvSpPr>
          <p:spPr>
            <a:xfrm>
              <a:off x="4267200" y="2057400"/>
              <a:ext cx="685800" cy="304800"/>
            </a:xfrm>
            <a:prstGeom prst="rect">
              <a:avLst/>
            </a:prstGeom>
            <a:solidFill>
              <a:schemeClr val="accent2"/>
            </a:solidFill>
            <a:ln cap="flat" cmpd="sng" w="9525">
              <a:solidFill>
                <a:srgbClr val="555A5E"/>
              </a:solidFill>
              <a:prstDash val="solid"/>
              <a:miter/>
              <a:headEnd len="med" w="med" type="none"/>
              <a:tailEnd len="med" w="med" type="none"/>
            </a:ln>
          </p:spPr>
          <p:txBody>
            <a:bodyPr anchorCtr="0" anchor="ctr" bIns="45700" lIns="91425" rIns="91425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9" name="Shape 289"/>
          <p:cNvSpPr txBox="1"/>
          <p:nvPr/>
        </p:nvSpPr>
        <p:spPr>
          <a:xfrm>
            <a:off x="1447800" y="5181600"/>
            <a:ext cx="2197200" cy="3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0" i="0" lang="en-US" sz="180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the Ponzo illusion</a:t>
            </a:r>
          </a:p>
        </p:txBody>
      </p:sp>
      <p:sp>
        <p:nvSpPr>
          <p:cNvPr id="290" name="Shape 290"/>
          <p:cNvSpPr txBox="1"/>
          <p:nvPr/>
        </p:nvSpPr>
        <p:spPr>
          <a:xfrm>
            <a:off x="7689850" y="3276600"/>
            <a:ext cx="8445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concave</a:t>
            </a:r>
          </a:p>
        </p:txBody>
      </p:sp>
      <p:sp>
        <p:nvSpPr>
          <p:cNvPr id="291" name="Shape 291"/>
          <p:cNvSpPr txBox="1"/>
          <p:nvPr/>
        </p:nvSpPr>
        <p:spPr>
          <a:xfrm>
            <a:off x="7745412" y="3962400"/>
            <a:ext cx="7461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convex</a:t>
            </a:r>
          </a:p>
        </p:txBody>
      </p:sp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Proof-Reading Illusion</a:t>
            </a:r>
          </a:p>
        </p:txBody>
      </p:sp>
      <p:pic>
        <p:nvPicPr>
          <p:cNvPr id="297" name="Shape 29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7505" l="0" r="0" t="45455"/>
          <a:stretch/>
        </p:blipFill>
        <p:spPr>
          <a:xfrm>
            <a:off x="304800" y="2133600"/>
            <a:ext cx="8077200" cy="406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Proof-Reading Illusion</a:t>
            </a:r>
          </a:p>
        </p:txBody>
      </p:sp>
      <p:pic>
        <p:nvPicPr>
          <p:cNvPr id="303" name="Shape 30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7505" l="0" r="0" t="45455"/>
          <a:stretch/>
        </p:blipFill>
        <p:spPr>
          <a:xfrm>
            <a:off x="304800" y="1981200"/>
            <a:ext cx="8077200" cy="406710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Shape 304"/>
          <p:cNvSpPr txBox="1"/>
          <p:nvPr/>
        </p:nvSpPr>
        <p:spPr>
          <a:xfrm>
            <a:off x="2808287" y="1524000"/>
            <a:ext cx="1842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Shape 305"/>
          <p:cNvSpPr/>
          <p:nvPr/>
        </p:nvSpPr>
        <p:spPr>
          <a:xfrm>
            <a:off x="6400800" y="3595687"/>
            <a:ext cx="1371600" cy="9906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Shape 306"/>
          <p:cNvSpPr/>
          <p:nvPr/>
        </p:nvSpPr>
        <p:spPr>
          <a:xfrm>
            <a:off x="2743200" y="4967287"/>
            <a:ext cx="1371600" cy="990600"/>
          </a:xfrm>
          <a:prstGeom prst="ellipse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Lines &amp; Optical Center Illusion</a:t>
            </a:r>
          </a:p>
        </p:txBody>
      </p:sp>
      <p:sp>
        <p:nvSpPr>
          <p:cNvPr id="312" name="Shape 31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do not perceive geometric objects exactly as they are drawn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Lines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Horizontal: Magnified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Vertical: Reduced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Solution: To display square, increase height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Perceive actual center of page as a little lower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Solution: place objects higher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Input-Output Channels</a:t>
            </a:r>
          </a:p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Interaction with world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Occurs through information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Interaction with computer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Input and output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Input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Through Senses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Output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Through Effectors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Input via Senses</a:t>
            </a:r>
          </a:p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Hearing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Touch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Taste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Smell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Output via Effectors (Responders)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Limbs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Fingers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Eyes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Head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Vocal system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Interaction with PC Using Input-Output Channels</a:t>
            </a:r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Using a GUI-based computer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received by sight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Beeps received by ear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Feel keyboard and mouse with fingers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Vision</a:t>
            </a:r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Highly complex activity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Physical and perceptual limitations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stages of visual perception: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Physical reception of the stimulus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Interpretation/processing of stimulus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Processing allows construction of images from incomplete information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Human Eye</a:t>
            </a:r>
          </a:p>
        </p:txBody>
      </p:sp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 b="48241" l="4882" r="14543" t="7902"/>
          <a:stretch/>
        </p:blipFill>
        <p:spPr>
          <a:xfrm>
            <a:off x="1905000" y="1905000"/>
            <a:ext cx="5029200" cy="380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VUHCI">
  <a:themeElements>
    <a:clrScheme name="VUHCI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