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1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1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1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slide" Target="slides/slide29.xml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34" Type="http://schemas.openxmlformats.org/officeDocument/2006/relationships/slide" Target="slides/slide30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12" type="sldNum"/>
          </p:nvPr>
        </p:nvSpPr>
        <p:spPr>
          <a:xfrm>
            <a:off x="3884612" y="8685212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4" name="Shape 4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" name="Shape 6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800" u="none" cap="none" strike="noStrike"/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/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/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/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/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/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/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/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/>
            </a:lvl9pPr>
          </a:lstStyle>
          <a:p/>
        </p:txBody>
      </p:sp>
      <p:sp>
        <p:nvSpPr>
          <p:cNvPr id="8" name="Shape 8"/>
          <p:cNvSpPr txBox="1"/>
          <p:nvPr>
            <p:ph idx="11" type="ftr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Shape 9"/>
          <p:cNvSpPr txBox="1"/>
          <p:nvPr>
            <p:ph idx="4" type="sldNum"/>
          </p:nvPr>
        </p:nvSpPr>
        <p:spPr>
          <a:xfrm>
            <a:off x="3884612" y="8685212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idx="12" type="sldNum"/>
          </p:nvPr>
        </p:nvSpPr>
        <p:spPr>
          <a:xfrm>
            <a:off x="3884612" y="8685212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/>
              <a:t>‹#›</a:t>
            </a:fld>
          </a:p>
        </p:txBody>
      </p:sp>
      <p:sp>
        <p:nvSpPr>
          <p:cNvPr id="37" name="Shape 3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8" name="Shape 3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rtl="0" algn="l">
              <a:spcBef>
                <a:spcPts val="0"/>
              </a:spcBef>
              <a:buSzPct val="25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3" name="Shape 10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9" name="Shape 10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9" name="Shape 11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6" name="Shape 12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2" name="Shape 13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8" name="Shape 13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4" name="Shape 14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6" name="Shape 15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2" name="Shape 16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8" name="Shape 18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7" name="Shape 4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4" name="Shape 19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0" name="Shape 20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6" name="Shape 20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2" name="Shape 21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8" name="Shape 21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4" name="Shape 22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0" name="Shape 23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6" name="Shape 23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2" name="Shape 24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8" name="Shape 24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3" name="Shape 5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4" name="Shape 25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7" name="Shape 6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3" name="Shape 7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9" name="Shape 7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5" name="Shape 85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1" name="Shape 91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7" name="Shape 9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layout with centered title and subtitle placeholders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228600" lvl="0" marL="3429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1pPr>
            <a:lvl2pPr indent="-171450" lvl="1" marL="74295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2pPr>
            <a:lvl3pPr indent="-114300" lvl="2" marL="11430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3pPr>
            <a:lvl4pPr indent="-114300" lvl="3" marL="1600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4pPr>
            <a:lvl5pPr indent="-114300" lvl="4" marL="2057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5pPr>
            <a:lvl6pPr indent="-114300" lvl="5" marL="2514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6pPr>
            <a:lvl7pPr indent="-114300" lvl="6" marL="34290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7pPr>
            <a:lvl8pPr indent="-114300" lvl="7" marL="4800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8pPr>
            <a:lvl9pPr indent="-114300" lvl="8" marL="6629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228600" lvl="0" marL="3429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1pPr>
            <a:lvl2pPr indent="-171450" lvl="1" marL="74295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2pPr>
            <a:lvl3pPr indent="-114300" lvl="2" marL="11430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3pPr>
            <a:lvl4pPr indent="-114300" lvl="3" marL="1600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4pPr>
            <a:lvl5pPr indent="-114300" lvl="4" marL="2057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5pPr>
            <a:lvl6pPr indent="-114300" lvl="5" marL="2514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6pPr>
            <a:lvl7pPr indent="-114300" lvl="6" marL="34290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7pPr>
            <a:lvl8pPr indent="-114300" lvl="7" marL="4800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8pPr>
            <a:lvl9pPr indent="-114300" lvl="8" marL="6629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9pPr>
          </a:lstStyle>
          <a:p/>
        </p:txBody>
      </p:sp>
      <p:sp>
        <p:nvSpPr>
          <p:cNvPr id="28" name="Shape 28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, text on left, text on righ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image" Target="../media/image2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714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1270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39700" lvl="3" marL="1600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39700" lvl="4" marL="2057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139700" lvl="5" marL="2514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139700" lvl="6" marL="3429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139700" lvl="7" marL="4800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139700" lvl="8" marL="6629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3" name="Shape 1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6475411"/>
            <a:ext cx="9145500" cy="382499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Shape 14"/>
          <p:cNvSpPr txBox="1"/>
          <p:nvPr/>
        </p:nvSpPr>
        <p:spPr>
          <a:xfrm>
            <a:off x="1527175" y="6513511"/>
            <a:ext cx="5635500" cy="2444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Virtual University- Human Computer Interaction</a:t>
            </a:r>
          </a:p>
        </p:txBody>
      </p:sp>
      <p:pic>
        <p:nvPicPr>
          <p:cNvPr id="15" name="Shape 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5500" cy="382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" name="Shape 16"/>
          <p:cNvCxnSpPr/>
          <p:nvPr/>
        </p:nvCxnSpPr>
        <p:spPr>
          <a:xfrm>
            <a:off x="1527175" y="6542086"/>
            <a:ext cx="1500" cy="239699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/>
            <a:headEnd len="med" w="med" type="none"/>
            <a:tailEnd len="med" w="med" type="none"/>
          </a:ln>
        </p:spPr>
      </p:cxnSp>
      <p:sp>
        <p:nvSpPr>
          <p:cNvPr id="17" name="Shape 17"/>
          <p:cNvSpPr txBox="1"/>
          <p:nvPr/>
        </p:nvSpPr>
        <p:spPr>
          <a:xfrm>
            <a:off x="230187" y="6502400"/>
            <a:ext cx="684299" cy="3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18" name="Shape 18"/>
          <p:cNvSpPr txBox="1"/>
          <p:nvPr/>
        </p:nvSpPr>
        <p:spPr>
          <a:xfrm>
            <a:off x="7086600" y="6537325"/>
            <a:ext cx="1944600" cy="24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r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2005 Imran Hussain | UMT</a:t>
            </a: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3"/>
    <p:sldLayoutId id="2147483649" r:id="rId4"/>
    <p:sldLayoutId id="2147483650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Shape 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644650"/>
            <a:ext cx="9145500" cy="35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Shape 41"/>
          <p:cNvSpPr txBox="1"/>
          <p:nvPr/>
        </p:nvSpPr>
        <p:spPr>
          <a:xfrm>
            <a:off x="228600" y="2743200"/>
            <a:ext cx="79551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Lecture 6</a:t>
            </a:r>
            <a:b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Human Side – Cognition Framework</a:t>
            </a:r>
          </a:p>
        </p:txBody>
      </p:sp>
      <p:sp>
        <p:nvSpPr>
          <p:cNvPr id="42" name="Shape 42"/>
          <p:cNvSpPr/>
          <p:nvPr/>
        </p:nvSpPr>
        <p:spPr>
          <a:xfrm>
            <a:off x="0" y="0"/>
            <a:ext cx="9144000" cy="1690800"/>
          </a:xfrm>
          <a:prstGeom prst="rect">
            <a:avLst/>
          </a:prstGeom>
          <a:solidFill>
            <a:srgbClr val="7889FB"/>
          </a:solidFill>
          <a:ln cap="flat" cmpd="sng" w="9525">
            <a:solidFill>
              <a:schemeClr val="accent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Shape 43"/>
          <p:cNvSpPr/>
          <p:nvPr/>
        </p:nvSpPr>
        <p:spPr>
          <a:xfrm>
            <a:off x="0" y="5160962"/>
            <a:ext cx="9144000" cy="1690799"/>
          </a:xfrm>
          <a:prstGeom prst="rect">
            <a:avLst/>
          </a:prstGeom>
          <a:solidFill>
            <a:srgbClr val="7889FB"/>
          </a:solidFill>
          <a:ln cap="flat" cmpd="sng" w="9525">
            <a:solidFill>
              <a:schemeClr val="accent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Shape 44"/>
          <p:cNvSpPr txBox="1"/>
          <p:nvPr/>
        </p:nvSpPr>
        <p:spPr>
          <a:xfrm>
            <a:off x="381000" y="381000"/>
            <a:ext cx="7955100" cy="167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Arial"/>
              <a:buNone/>
            </a:pPr>
            <a:br>
              <a:rPr b="1" i="0" lang="en-US" sz="24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4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Human-Computer Interaction</a:t>
            </a:r>
            <a:br>
              <a:rPr b="0" i="0" lang="en-US" sz="2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2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2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Experiential and Reflective</a:t>
            </a:r>
          </a:p>
        </p:txBody>
      </p:sp>
      <p:sp>
        <p:nvSpPr>
          <p:cNvPr id="106" name="Shape 106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Experiential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 perceive, act and react to events around us effectively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Identify the cognitions shown in previous as experiential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Driving a car, reading</a:t>
            </a:r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Reflective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Involves thinking , comparing and decision making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What Goes inside the head</a:t>
            </a:r>
          </a:p>
        </p:txBody>
      </p:sp>
      <p:pic>
        <p:nvPicPr>
          <p:cNvPr id="112" name="Shape 11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43181" l="0" r="0" t="0"/>
          <a:stretch/>
        </p:blipFill>
        <p:spPr>
          <a:xfrm>
            <a:off x="3733800" y="2971800"/>
            <a:ext cx="2135100" cy="1905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Shape 113"/>
          <p:cNvSpPr txBox="1"/>
          <p:nvPr/>
        </p:nvSpPr>
        <p:spPr>
          <a:xfrm>
            <a:off x="660400" y="2144712"/>
            <a:ext cx="1887600" cy="13208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Perceiving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Thinking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Remembering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Learning</a:t>
            </a:r>
          </a:p>
        </p:txBody>
      </p:sp>
      <p:sp>
        <p:nvSpPr>
          <p:cNvPr id="114" name="Shape 114"/>
          <p:cNvSpPr txBox="1"/>
          <p:nvPr/>
        </p:nvSpPr>
        <p:spPr>
          <a:xfrm>
            <a:off x="568325" y="4165600"/>
            <a:ext cx="2125800" cy="16257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Planning a meal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Imaging a trip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Painting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Writing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Composing</a:t>
            </a:r>
          </a:p>
        </p:txBody>
      </p:sp>
      <p:sp>
        <p:nvSpPr>
          <p:cNvPr id="115" name="Shape 115"/>
          <p:cNvSpPr txBox="1"/>
          <p:nvPr/>
        </p:nvSpPr>
        <p:spPr>
          <a:xfrm>
            <a:off x="5778500" y="2133600"/>
            <a:ext cx="2833800" cy="1016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Understanding others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Talking to others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Manipulation others</a:t>
            </a:r>
          </a:p>
        </p:txBody>
      </p:sp>
      <p:sp>
        <p:nvSpPr>
          <p:cNvPr id="116" name="Shape 116"/>
          <p:cNvSpPr txBox="1"/>
          <p:nvPr/>
        </p:nvSpPr>
        <p:spPr>
          <a:xfrm>
            <a:off x="6280150" y="4165600"/>
            <a:ext cx="2324100" cy="1016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Making decisions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Solving problems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daydreaming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/>
          <p:nvPr>
            <p:ph idx="4294967295"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Information Processing …</a:t>
            </a:r>
          </a:p>
        </p:txBody>
      </p:sp>
      <p:sp>
        <p:nvSpPr>
          <p:cNvPr id="122" name="Shape 122"/>
          <p:cNvSpPr txBox="1"/>
          <p:nvPr>
            <p:ph idx="4294967295" type="body"/>
          </p:nvPr>
        </p:nvSpPr>
        <p:spPr>
          <a:xfrm>
            <a:off x="457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Lets look at how humans process information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Identify the following: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3" name="Shape 123"/>
          <p:cNvPicPr preferRelativeResize="0"/>
          <p:nvPr>
            <p:ph idx="4294967295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57600" y="1905000"/>
            <a:ext cx="4837200" cy="434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/>
          <p:nvPr>
            <p:ph idx="4294967295"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So what was it ?</a:t>
            </a:r>
          </a:p>
        </p:txBody>
      </p:sp>
      <p:sp>
        <p:nvSpPr>
          <p:cNvPr id="129" name="Shape 129"/>
          <p:cNvSpPr txBox="1"/>
          <p:nvPr>
            <p:ph idx="4294967295" type="body"/>
          </p:nvPr>
        </p:nvSpPr>
        <p:spPr>
          <a:xfrm>
            <a:off x="457200" y="1600200"/>
            <a:ext cx="77724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Was it :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An elephant ?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Tiger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 Apple 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Roses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Roses Of course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Information Processing Analysis</a:t>
            </a:r>
          </a:p>
        </p:txBody>
      </p:sp>
      <p:sp>
        <p:nvSpPr>
          <p:cNvPr id="135" name="Shape 135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Trace mental operations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Example Retrieving a friends phone number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Identifying friends Name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Retrieving meaning of words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Understanding the meaning of set of words given in the exercise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Retrieve number from memory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Generate plan and formulate the answer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Recite digits or write them down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How come we all Recognized them as Roses</a:t>
            </a:r>
          </a:p>
        </p:txBody>
      </p:sp>
      <p:sp>
        <p:nvSpPr>
          <p:cNvPr id="141" name="Shape 141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Behind the scenes of Information processing in Humans:</a:t>
            </a:r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Input Channels </a:t>
            </a: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Sight, hearing, touch, smell, taste</a:t>
            </a:r>
          </a:p>
          <a:p>
            <a:pPr indent="-285750" lvl="1" marL="74295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Encoding </a:t>
            </a: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information from environment in some kind of internal representation</a:t>
            </a:r>
          </a:p>
          <a:p>
            <a:pPr indent="-285750" lvl="1" marL="74295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Internal representation is compared with memorized representations </a:t>
            </a: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(Comparison)</a:t>
            </a:r>
          </a:p>
          <a:p>
            <a:pPr indent="-285750" lvl="1" marL="74295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Concerned with deciding on a response to the encoded stimulus </a:t>
            </a: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(Response Selection)</a:t>
            </a:r>
          </a:p>
          <a:p>
            <a:pPr indent="-285750" lvl="1" marL="74295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Organizing response and necessary action </a:t>
            </a: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(Response Execution)</a:t>
            </a:r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Human Information Processing Model</a:t>
            </a:r>
          </a:p>
        </p:txBody>
      </p:sp>
      <p:sp>
        <p:nvSpPr>
          <p:cNvPr id="147" name="Shape 147"/>
          <p:cNvSpPr txBox="1"/>
          <p:nvPr/>
        </p:nvSpPr>
        <p:spPr>
          <a:xfrm>
            <a:off x="457200" y="2895600"/>
            <a:ext cx="1752600" cy="7890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Encoding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Shape 148"/>
          <p:cNvSpPr txBox="1"/>
          <p:nvPr/>
        </p:nvSpPr>
        <p:spPr>
          <a:xfrm>
            <a:off x="2667000" y="2895600"/>
            <a:ext cx="1752600" cy="7890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Comparison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Shape 149"/>
          <p:cNvSpPr txBox="1"/>
          <p:nvPr/>
        </p:nvSpPr>
        <p:spPr>
          <a:xfrm>
            <a:off x="4876800" y="2895600"/>
            <a:ext cx="1752600" cy="7890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Response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Selection</a:t>
            </a:r>
          </a:p>
        </p:txBody>
      </p:sp>
      <p:sp>
        <p:nvSpPr>
          <p:cNvPr id="150" name="Shape 150"/>
          <p:cNvSpPr txBox="1"/>
          <p:nvPr/>
        </p:nvSpPr>
        <p:spPr>
          <a:xfrm>
            <a:off x="7162800" y="2895600"/>
            <a:ext cx="1752600" cy="7890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Response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Execution</a:t>
            </a:r>
          </a:p>
        </p:txBody>
      </p:sp>
      <p:cxnSp>
        <p:nvCxnSpPr>
          <p:cNvPr id="151" name="Shape 151"/>
          <p:cNvCxnSpPr/>
          <p:nvPr/>
        </p:nvCxnSpPr>
        <p:spPr>
          <a:xfrm>
            <a:off x="2209800" y="3276600"/>
            <a:ext cx="4572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lg" w="lg" type="triangle"/>
          </a:ln>
        </p:spPr>
      </p:cxnSp>
      <p:cxnSp>
        <p:nvCxnSpPr>
          <p:cNvPr id="152" name="Shape 152"/>
          <p:cNvCxnSpPr/>
          <p:nvPr/>
        </p:nvCxnSpPr>
        <p:spPr>
          <a:xfrm>
            <a:off x="6705600" y="3352800"/>
            <a:ext cx="4572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lg" w="lg" type="triangle"/>
          </a:ln>
        </p:spPr>
      </p:cxnSp>
      <p:cxnSp>
        <p:nvCxnSpPr>
          <p:cNvPr id="153" name="Shape 153"/>
          <p:cNvCxnSpPr/>
          <p:nvPr/>
        </p:nvCxnSpPr>
        <p:spPr>
          <a:xfrm>
            <a:off x="4419600" y="3276600"/>
            <a:ext cx="4572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lg" w="lg" type="triangle"/>
          </a:ln>
        </p:spPr>
      </p:cxn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Extended Model</a:t>
            </a:r>
          </a:p>
        </p:txBody>
      </p:sp>
      <p:sp>
        <p:nvSpPr>
          <p:cNvPr id="159" name="Shape 159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Information is perceived by the perceptual processors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information is attended to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information is processes and stored in Memory</a:t>
            </a:r>
          </a:p>
        </p:txBody>
      </p: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Extension to the Information Processing Model</a:t>
            </a:r>
          </a:p>
        </p:txBody>
      </p:sp>
      <p:sp>
        <p:nvSpPr>
          <p:cNvPr id="165" name="Shape 165"/>
          <p:cNvSpPr txBox="1"/>
          <p:nvPr/>
        </p:nvSpPr>
        <p:spPr>
          <a:xfrm>
            <a:off x="457200" y="2895600"/>
            <a:ext cx="1752600" cy="7890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Encoding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Shape 166"/>
          <p:cNvSpPr txBox="1"/>
          <p:nvPr/>
        </p:nvSpPr>
        <p:spPr>
          <a:xfrm>
            <a:off x="2667000" y="2895600"/>
            <a:ext cx="1752600" cy="7890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Comparison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Shape 167"/>
          <p:cNvSpPr txBox="1"/>
          <p:nvPr/>
        </p:nvSpPr>
        <p:spPr>
          <a:xfrm>
            <a:off x="4876800" y="2895600"/>
            <a:ext cx="1752600" cy="7890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Response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Selection</a:t>
            </a:r>
          </a:p>
        </p:txBody>
      </p:sp>
      <p:sp>
        <p:nvSpPr>
          <p:cNvPr id="168" name="Shape 168"/>
          <p:cNvSpPr txBox="1"/>
          <p:nvPr/>
        </p:nvSpPr>
        <p:spPr>
          <a:xfrm>
            <a:off x="7162800" y="2895600"/>
            <a:ext cx="1752600" cy="7890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Response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Execution</a:t>
            </a:r>
          </a:p>
        </p:txBody>
      </p:sp>
      <p:sp>
        <p:nvSpPr>
          <p:cNvPr id="169" name="Shape 169"/>
          <p:cNvSpPr txBox="1"/>
          <p:nvPr/>
        </p:nvSpPr>
        <p:spPr>
          <a:xfrm>
            <a:off x="2209800" y="4572000"/>
            <a:ext cx="4876800" cy="685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Memory</a:t>
            </a:r>
          </a:p>
        </p:txBody>
      </p:sp>
      <p:cxnSp>
        <p:nvCxnSpPr>
          <p:cNvPr id="170" name="Shape 170"/>
          <p:cNvCxnSpPr/>
          <p:nvPr/>
        </p:nvCxnSpPr>
        <p:spPr>
          <a:xfrm>
            <a:off x="2209800" y="3276600"/>
            <a:ext cx="4572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lg" w="lg" type="triangle"/>
          </a:ln>
        </p:spPr>
      </p:cxnSp>
      <p:cxnSp>
        <p:nvCxnSpPr>
          <p:cNvPr id="171" name="Shape 171"/>
          <p:cNvCxnSpPr/>
          <p:nvPr/>
        </p:nvCxnSpPr>
        <p:spPr>
          <a:xfrm>
            <a:off x="6705600" y="3352800"/>
            <a:ext cx="4572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lg" w="lg" type="triangle"/>
          </a:ln>
        </p:spPr>
      </p:cxnSp>
      <p:cxnSp>
        <p:nvCxnSpPr>
          <p:cNvPr id="172" name="Shape 172"/>
          <p:cNvCxnSpPr/>
          <p:nvPr/>
        </p:nvCxnSpPr>
        <p:spPr>
          <a:xfrm>
            <a:off x="4419600" y="3276600"/>
            <a:ext cx="4572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lg" w="lg" type="triangle"/>
          </a:ln>
        </p:spPr>
      </p:cxnSp>
      <p:cxnSp>
        <p:nvCxnSpPr>
          <p:cNvPr id="173" name="Shape 173"/>
          <p:cNvCxnSpPr/>
          <p:nvPr/>
        </p:nvCxnSpPr>
        <p:spPr>
          <a:xfrm>
            <a:off x="3656012" y="2357562"/>
            <a:ext cx="0" cy="5301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lg" w="lg" type="triangle"/>
          </a:ln>
        </p:spPr>
      </p:cxnSp>
      <p:cxnSp>
        <p:nvCxnSpPr>
          <p:cNvPr id="174" name="Shape 174"/>
          <p:cNvCxnSpPr/>
          <p:nvPr/>
        </p:nvCxnSpPr>
        <p:spPr>
          <a:xfrm>
            <a:off x="3200400" y="2362200"/>
            <a:ext cx="0" cy="533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lg" w="lg" type="triangle"/>
          </a:ln>
        </p:spPr>
      </p:cxnSp>
      <p:cxnSp>
        <p:nvCxnSpPr>
          <p:cNvPr id="175" name="Shape 175"/>
          <p:cNvCxnSpPr/>
          <p:nvPr/>
        </p:nvCxnSpPr>
        <p:spPr>
          <a:xfrm>
            <a:off x="6018212" y="2362325"/>
            <a:ext cx="0" cy="5301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lg" w="lg" type="triangle"/>
          </a:ln>
        </p:spPr>
      </p:cxnSp>
      <p:cxnSp>
        <p:nvCxnSpPr>
          <p:cNvPr id="176" name="Shape 176"/>
          <p:cNvCxnSpPr/>
          <p:nvPr/>
        </p:nvCxnSpPr>
        <p:spPr>
          <a:xfrm>
            <a:off x="5562600" y="2366962"/>
            <a:ext cx="0" cy="533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lg" w="lg" type="triangle"/>
          </a:ln>
        </p:spPr>
      </p:cxnSp>
      <p:cxnSp>
        <p:nvCxnSpPr>
          <p:cNvPr id="177" name="Shape 177"/>
          <p:cNvCxnSpPr/>
          <p:nvPr/>
        </p:nvCxnSpPr>
        <p:spPr>
          <a:xfrm>
            <a:off x="3505200" y="3657600"/>
            <a:ext cx="0" cy="914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lg" w="lg" type="triangle"/>
            <a:tailEnd len="lg" w="lg" type="triangle"/>
          </a:ln>
        </p:spPr>
      </p:cxnSp>
      <p:cxnSp>
        <p:nvCxnSpPr>
          <p:cNvPr id="178" name="Shape 178"/>
          <p:cNvCxnSpPr/>
          <p:nvPr/>
        </p:nvCxnSpPr>
        <p:spPr>
          <a:xfrm>
            <a:off x="5791200" y="3657600"/>
            <a:ext cx="0" cy="914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lg" w="lg" type="triangle"/>
            <a:tailEnd len="lg" w="lg" type="triangle"/>
          </a:ln>
        </p:spPr>
      </p:cxnSp>
      <p:cxnSp>
        <p:nvCxnSpPr>
          <p:cNvPr id="179" name="Shape 179"/>
          <p:cNvCxnSpPr/>
          <p:nvPr/>
        </p:nvCxnSpPr>
        <p:spPr>
          <a:xfrm flipH="1">
            <a:off x="1371600" y="2362200"/>
            <a:ext cx="685800" cy="533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lg" w="lg" type="triangle"/>
          </a:ln>
        </p:spPr>
      </p:cxnSp>
      <p:cxnSp>
        <p:nvCxnSpPr>
          <p:cNvPr id="180" name="Shape 180"/>
          <p:cNvCxnSpPr/>
          <p:nvPr/>
        </p:nvCxnSpPr>
        <p:spPr>
          <a:xfrm flipH="1" rot="10800000">
            <a:off x="1981200" y="2362200"/>
            <a:ext cx="609600" cy="533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lg" w="lg" type="triangle"/>
          </a:ln>
        </p:spPr>
      </p:cxnSp>
      <p:cxnSp>
        <p:nvCxnSpPr>
          <p:cNvPr id="181" name="Shape 181"/>
          <p:cNvCxnSpPr/>
          <p:nvPr/>
        </p:nvCxnSpPr>
        <p:spPr>
          <a:xfrm flipH="1" rot="-5400000">
            <a:off x="7048500" y="2324100"/>
            <a:ext cx="685800" cy="533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lg" w="lg" type="triangle"/>
          </a:ln>
        </p:spPr>
      </p:cxnSp>
      <p:cxnSp>
        <p:nvCxnSpPr>
          <p:cNvPr id="182" name="Shape 182"/>
          <p:cNvCxnSpPr/>
          <p:nvPr/>
        </p:nvCxnSpPr>
        <p:spPr>
          <a:xfrm flipH="1" rot="5400000">
            <a:off x="7658100" y="2324100"/>
            <a:ext cx="609600" cy="533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lg" w="lg" type="triangle"/>
          </a:ln>
        </p:spPr>
      </p:cxnSp>
      <p:sp>
        <p:nvSpPr>
          <p:cNvPr id="183" name="Shape 183"/>
          <p:cNvSpPr txBox="1"/>
          <p:nvPr/>
        </p:nvSpPr>
        <p:spPr>
          <a:xfrm>
            <a:off x="2057400" y="1676400"/>
            <a:ext cx="5638800" cy="6858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Attention</a:t>
            </a:r>
          </a:p>
        </p:txBody>
      </p:sp>
      <p:cxnSp>
        <p:nvCxnSpPr>
          <p:cNvPr id="184" name="Shape 184"/>
          <p:cNvCxnSpPr/>
          <p:nvPr/>
        </p:nvCxnSpPr>
        <p:spPr>
          <a:xfrm>
            <a:off x="1600200" y="3733800"/>
            <a:ext cx="609600" cy="838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lg" w="lg" type="triangle"/>
            <a:tailEnd len="lg" w="lg" type="triangle"/>
          </a:ln>
        </p:spPr>
      </p:cxnSp>
      <p:cxnSp>
        <p:nvCxnSpPr>
          <p:cNvPr id="185" name="Shape 185"/>
          <p:cNvCxnSpPr/>
          <p:nvPr/>
        </p:nvCxnSpPr>
        <p:spPr>
          <a:xfrm flipH="1" rot="10800000">
            <a:off x="7086600" y="3657600"/>
            <a:ext cx="609600" cy="914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lg" w="lg" type="triangle"/>
            <a:tailEnd len="lg" w="lg" type="triangle"/>
          </a:ln>
        </p:spPr>
      </p:cxnSp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Human Processor Model</a:t>
            </a:r>
          </a:p>
        </p:txBody>
      </p:sp>
      <p:sp>
        <p:nvSpPr>
          <p:cNvPr id="191" name="Shape 191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Helps Conceptualize human behavior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Models of users: Model human Processor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Perceptual System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Motor System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Cognitive System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In the Last Lecture</a:t>
            </a:r>
          </a:p>
        </p:txBody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Factors in HCI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Usability and Quality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Interdisciplinary nature of HCI</a:t>
            </a:r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Models</a:t>
            </a:r>
          </a:p>
        </p:txBody>
      </p:sp>
      <p:sp>
        <p:nvSpPr>
          <p:cNvPr id="197" name="Shape 197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Human Information Processing Models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Human Processor Models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These models assume that is based solely upon mental activities</a:t>
            </a:r>
          </a:p>
        </p:txBody>
      </p:sp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GOMS</a:t>
            </a:r>
          </a:p>
        </p:txBody>
      </p:sp>
      <p:sp>
        <p:nvSpPr>
          <p:cNvPr id="203" name="Shape 203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Goals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Operators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Methods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Selection Rules</a:t>
            </a:r>
          </a:p>
        </p:txBody>
      </p:sp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More Models</a:t>
            </a:r>
          </a:p>
        </p:txBody>
      </p:sp>
      <p:sp>
        <p:nvSpPr>
          <p:cNvPr id="261" name="Shape 261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Knowledge Representation Models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Mental Models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Interaction Learning Models</a:t>
            </a:r>
          </a:p>
          <a:p>
            <a:pPr indent="0" lvl="0" marL="457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Shape 26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More Frameworks</a:t>
            </a:r>
          </a:p>
        </p:txBody>
      </p:sp>
      <p:sp>
        <p:nvSpPr>
          <p:cNvPr id="264" name="Shape 264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External Cognition</a:t>
            </a: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Distributed Cognition</a:t>
            </a:r>
          </a:p>
        </p:txBody>
      </p:sp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External Cognition</a:t>
            </a:r>
          </a:p>
        </p:txBody>
      </p:sp>
      <p:sp>
        <p:nvSpPr>
          <p:cNvPr id="221" name="Shape 221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Externalizing to reduce memory load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Computational offloading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Annotating and Cognitive tracing</a:t>
            </a:r>
          </a:p>
        </p:txBody>
      </p:sp>
    </p:spTree>
  </p:cSld>
  <p:clrMapOvr>
    <a:masterClrMapping/>
  </p:clrMapOvr>
  <p:transition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External Cognition - Externalizing</a:t>
            </a:r>
          </a:p>
        </p:txBody>
      </p:sp>
      <p:sp>
        <p:nvSpPr>
          <p:cNvPr id="227" name="Shape 227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Knowledge is transformed into external representations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Example birthdays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Phone numbers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Addresses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Appointments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Talk about Ghalib tying knots to remember whatever verses he created at night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External Cognition – Computational Offload</a:t>
            </a:r>
          </a:p>
        </p:txBody>
      </p:sp>
      <p:sp>
        <p:nvSpPr>
          <p:cNvPr id="233" name="Shape 233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Computational Offloading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Try the following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X 3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 X 15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12387 X 9875</a:t>
            </a:r>
          </a:p>
        </p:txBody>
      </p:sp>
    </p:spTree>
  </p:cSld>
  <p:clrMapOvr>
    <a:masterClrMapping/>
  </p:clrMapOvr>
  <p:transition spd="slow">
    <p:cut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4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External Cognition – Annotating and Cognitive Tracing</a:t>
            </a:r>
          </a:p>
        </p:txBody>
      </p:sp>
      <p:sp>
        <p:nvSpPr>
          <p:cNvPr id="239" name="Shape 239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Annotating and Cognitive tracing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Modify representation to reflect changes that are taking place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Annotating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Cognitive Tracing</a:t>
            </a:r>
          </a:p>
        </p:txBody>
      </p:sp>
    </p:spTree>
  </p:cSld>
  <p:clrMapOvr>
    <a:masterClrMapping/>
  </p:clrMapOvr>
  <p:transition spd="slow">
    <p:cut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Beyond Cognitive framework</a:t>
            </a:r>
          </a:p>
        </p:txBody>
      </p:sp>
      <p:sp>
        <p:nvSpPr>
          <p:cNvPr id="245" name="Shape 245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Where do you think the framework lacks?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Lack of consideration for other aspects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people interact with each other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people interact with objects other than Computer system.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Short Context</a:t>
            </a:r>
          </a:p>
        </p:txBody>
      </p:sp>
    </p:spTree>
  </p:cSld>
  <p:clrMapOvr>
    <a:masterClrMapping/>
  </p:clrMapOvr>
  <p:transition spd="slow">
    <p:cut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Distributed Cognitive framework</a:t>
            </a:r>
          </a:p>
        </p:txBody>
      </p:sp>
      <p:sp>
        <p:nvSpPr>
          <p:cNvPr id="251" name="Shape 251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Describing cognition as it is distributed across individuals and settings (functional systems) in which it takes place.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1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provide explanation to conceptualize cognitive activities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1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Analyze processing from the following aspect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Cognitive 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Social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And Organization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How will we proceed now ?</a:t>
            </a:r>
          </a:p>
        </p:txBody>
      </p:sp>
      <p:sp>
        <p:nvSpPr>
          <p:cNvPr id="56" name="Shape 56"/>
          <p:cNvSpPr txBox="1"/>
          <p:nvPr/>
        </p:nvSpPr>
        <p:spPr>
          <a:xfrm>
            <a:off x="3175000" y="1992312"/>
            <a:ext cx="1578000" cy="4065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Foundation</a:t>
            </a:r>
          </a:p>
        </p:txBody>
      </p:sp>
      <p:sp>
        <p:nvSpPr>
          <p:cNvPr id="57" name="Shape 57"/>
          <p:cNvSpPr txBox="1"/>
          <p:nvPr/>
        </p:nvSpPr>
        <p:spPr>
          <a:xfrm>
            <a:off x="1152525" y="2906711"/>
            <a:ext cx="1662000" cy="4065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Human Side</a:t>
            </a:r>
          </a:p>
        </p:txBody>
      </p:sp>
      <p:sp>
        <p:nvSpPr>
          <p:cNvPr id="58" name="Shape 58"/>
          <p:cNvSpPr txBox="1"/>
          <p:nvPr/>
        </p:nvSpPr>
        <p:spPr>
          <a:xfrm>
            <a:off x="5253037" y="2895600"/>
            <a:ext cx="2000099" cy="4065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Computer Side</a:t>
            </a:r>
          </a:p>
        </p:txBody>
      </p:sp>
      <p:sp>
        <p:nvSpPr>
          <p:cNvPr id="59" name="Shape 59"/>
          <p:cNvSpPr txBox="1"/>
          <p:nvPr/>
        </p:nvSpPr>
        <p:spPr>
          <a:xfrm>
            <a:off x="2687636" y="3821112"/>
            <a:ext cx="2408099" cy="4065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Interaction Design</a:t>
            </a:r>
          </a:p>
        </p:txBody>
      </p:sp>
      <p:sp>
        <p:nvSpPr>
          <p:cNvPr id="60" name="Shape 60"/>
          <p:cNvSpPr txBox="1"/>
          <p:nvPr/>
        </p:nvSpPr>
        <p:spPr>
          <a:xfrm>
            <a:off x="3270250" y="4430712"/>
            <a:ext cx="1238400" cy="4065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Methods</a:t>
            </a:r>
          </a:p>
        </p:txBody>
      </p:sp>
      <p:cxnSp>
        <p:nvCxnSpPr>
          <p:cNvPr id="61" name="Shape 61"/>
          <p:cNvCxnSpPr/>
          <p:nvPr/>
        </p:nvCxnSpPr>
        <p:spPr>
          <a:xfrm flipH="1">
            <a:off x="2819400" y="2362200"/>
            <a:ext cx="381000" cy="533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lg" w="lg" type="triangle"/>
          </a:ln>
        </p:spPr>
      </p:cxnSp>
      <p:cxnSp>
        <p:nvCxnSpPr>
          <p:cNvPr id="62" name="Shape 62"/>
          <p:cNvCxnSpPr/>
          <p:nvPr/>
        </p:nvCxnSpPr>
        <p:spPr>
          <a:xfrm>
            <a:off x="4800600" y="2438400"/>
            <a:ext cx="457200" cy="457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lg" w="lg" type="triangle"/>
          </a:ln>
        </p:spPr>
      </p:cxnSp>
      <p:cxnSp>
        <p:nvCxnSpPr>
          <p:cNvPr id="63" name="Shape 63"/>
          <p:cNvCxnSpPr/>
          <p:nvPr/>
        </p:nvCxnSpPr>
        <p:spPr>
          <a:xfrm flipH="1">
            <a:off x="4876800" y="3276600"/>
            <a:ext cx="304800" cy="533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lg" w="lg" type="triangle"/>
          </a:ln>
        </p:spPr>
      </p:cxnSp>
      <p:cxnSp>
        <p:nvCxnSpPr>
          <p:cNvPr id="64" name="Shape 64"/>
          <p:cNvCxnSpPr/>
          <p:nvPr/>
        </p:nvCxnSpPr>
        <p:spPr>
          <a:xfrm>
            <a:off x="2819400" y="3276600"/>
            <a:ext cx="228600" cy="533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lg" w="lg" type="triangle"/>
          </a:ln>
        </p:spPr>
      </p:cxnSp>
    </p:spTree>
  </p:cSld>
  <p:clrMapOvr>
    <a:masterClrMapping/>
  </p:clrMapOvr>
  <p:transition spd="slow">
    <p:cut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Distributed Cognitive framework</a:t>
            </a:r>
          </a:p>
        </p:txBody>
      </p:sp>
      <p:sp>
        <p:nvSpPr>
          <p:cNvPr id="257" name="Shape 257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1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Consider an example taking a plane to higher altitude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1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ATC gives clearance to pilot to fly to higher altitude (verbal)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Pilot changes altitude meter (mental and physical)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Captain observes pilot (visual)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1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Captain flies to higher altitude (mental and physical)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In Today’s Lecture – Human Side</a:t>
            </a:r>
          </a:p>
        </p:txBody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Cognition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Cognitive Framework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Going for a Drive</a:t>
            </a:r>
          </a:p>
        </p:txBody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Driving a Car with a Keyboard</a:t>
            </a:r>
          </a:p>
          <a:p>
            <a:pPr indent="-342900" lvl="0" marL="34290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Steering with Arrow keys</a:t>
            </a:r>
          </a:p>
          <a:p>
            <a:pPr indent="-342900" lvl="0" marL="34290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Brake – Space bar</a:t>
            </a:r>
          </a:p>
          <a:p>
            <a:pPr indent="-342900" lvl="0" marL="34290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Acceleration – Enter</a:t>
            </a:r>
          </a:p>
          <a:p>
            <a:pPr indent="-342900" lvl="0" marL="34290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Indicators </a:t>
            </a:r>
          </a:p>
          <a:p>
            <a:pPr indent="-285750" lvl="1" marL="742950" marR="0" rtl="0" algn="l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Left – F1</a:t>
            </a:r>
          </a:p>
          <a:p>
            <a:pPr indent="-285750" lvl="1" marL="742950" marR="0" rtl="0" algn="l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Right – F2</a:t>
            </a:r>
          </a:p>
          <a:p>
            <a:pPr indent="-342900" lvl="0" marL="34290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Horn – F3</a:t>
            </a:r>
          </a:p>
          <a:p>
            <a:pPr indent="-342900" lvl="0" marL="34290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Headlights – F4</a:t>
            </a:r>
          </a:p>
          <a:p>
            <a:pPr indent="-342900" lvl="0" marL="342900" marR="0" rtl="0" algn="l">
              <a:lnSpc>
                <a:spcPct val="9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Windscreen Wipe – F5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Going for a Drive</a:t>
            </a:r>
          </a:p>
        </p:txBody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Driving along on Highway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Suddenly a Cow comes in front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do you do ?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are your chances of survival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Cognitive Psychology</a:t>
            </a:r>
          </a:p>
        </p:txBody>
      </p:sp>
      <p:sp>
        <p:nvSpPr>
          <p:cNvPr id="88" name="Shape 88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Psychology primarily concerned with human behavior and the mental processes that underlie it.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It is primarily concerned with information processing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Cognition</a:t>
            </a:r>
          </a:p>
        </p:txBody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Process by which we became acquanted with things or in other words gain knowledge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Understanding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Remembering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Reasoning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Attending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Creating a new idea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Humans and Computers interact with one another in terms of knowledge transmitted by them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ct val="250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Cognition</a:t>
            </a:r>
          </a:p>
        </p:txBody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457200" y="1600200"/>
            <a:ext cx="8305800" cy="274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Also described in terms of specific process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Attention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Perception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Memory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Learning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Reading, speaking and listening</a:t>
            </a: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Problem solving, planning, reasoning, decision making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VUHCI">
  <a:themeElements>
    <a:clrScheme name="VUHCI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BBE0E3"/>
      </a:accent4>
      <a:accent5>
        <a:srgbClr val="333399"/>
      </a:accent5>
      <a:accent6>
        <a:srgbClr val="FFFFFF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