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3" name="Shape 11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2" name="Shape 18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9" name="Shape 18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5" name="Shape 1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1" name="Shape 20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7" name="Shape 2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3" name="Shape 21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8" name="Shape 21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4" name="Shape 2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6" name="Shape 5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9" name="Shape 2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1" name="Shape 2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3" name="Shape 2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9" name="Shape 25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2" name="Shape 6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8" name="Shape 6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4" name="Shape 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1" name="Shape 10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layout with centered title and subtitle placeholder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AndTwoObj">
  <p:cSld name="Title, text on left, two objects on righ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270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397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9700" lvl="4" marL="2057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9700" lvl="5" marL="2514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9700" lvl="6" marL="3429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9700" lvl="7" marL="4800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9700" lvl="8" marL="6629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1"/>
            <a:ext cx="9145500" cy="38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/>
          <p:nvPr/>
        </p:nvSpPr>
        <p:spPr>
          <a:xfrm>
            <a:off x="1527175" y="6513511"/>
            <a:ext cx="5635500" cy="244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University- Human Computer Interaction</a:t>
            </a:r>
          </a:p>
        </p:txBody>
      </p:sp>
      <p:pic>
        <p:nvPicPr>
          <p:cNvPr id="14" name="Shape 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00" cy="38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Shape 15"/>
          <p:cNvCxnSpPr/>
          <p:nvPr/>
        </p:nvCxnSpPr>
        <p:spPr>
          <a:xfrm>
            <a:off x="1527175" y="6542086"/>
            <a:ext cx="1500" cy="23969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/>
        </p:nvSpPr>
        <p:spPr>
          <a:xfrm>
            <a:off x="230187" y="6502400"/>
            <a:ext cx="684299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7" name="Shape 17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Imran Hussain | UMT</a:t>
            </a: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jpg"/><Relationship Id="rId4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jpg"/><Relationship Id="rId4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Shape 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00" cy="3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Shape 43"/>
          <p:cNvSpPr txBox="1"/>
          <p:nvPr>
            <p:ph idx="1" type="subTitle"/>
          </p:nvPr>
        </p:nvSpPr>
        <p:spPr>
          <a:xfrm>
            <a:off x="228600" y="3962400"/>
            <a:ext cx="49530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44" name="Shape 44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2</a:t>
            </a:r>
            <a:b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 to Human-Computer Interaction - Part II</a:t>
            </a:r>
          </a:p>
        </p:txBody>
      </p:sp>
      <p:sp>
        <p:nvSpPr>
          <p:cNvPr id="45" name="Shape 45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Shape 46"/>
          <p:cNvSpPr/>
          <p:nvPr/>
        </p:nvSpPr>
        <p:spPr>
          <a:xfrm>
            <a:off x="0" y="5160962"/>
            <a:ext cx="9144000" cy="1690799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47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ubiquitous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Everything we use is equipped with computer technology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so is their characteristically poor way of communicating and behaving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we saw in plane example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Communication was precise and exacting while still being tragically wrong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Course Deviation Indicator could have told they pilot that Romeo was the wrong fix but it choose not too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unconcerned only cared about its internal working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tell but do not inform.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may guide us with precision but they do not guide us where we want to go.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So who is to be blamed?</a:t>
            </a:r>
          </a:p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we Say “Human Error on part of the pilot” Or can we blame the computer for it?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Fundamental Truths about Computers</a:t>
            </a: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invading every aspect of modern life, but their communication is poor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Cost of Features</a:t>
            </a:r>
          </a:p>
        </p:txBody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Every digital device has more features than its manual counterpart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BMW 7 Series with iDrive</a:t>
            </a:r>
          </a:p>
        </p:txBody>
      </p:sp>
      <p:sp>
        <p:nvSpPr>
          <p:cNvPr id="146" name="Shape 146"/>
          <p:cNvSpPr txBox="1"/>
          <p:nvPr>
            <p:ph idx="4294967295" type="body"/>
          </p:nvPr>
        </p:nvSpPr>
        <p:spPr>
          <a:xfrm>
            <a:off x="457200" y="5562600"/>
            <a:ext cx="40386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The ultimate driving machine</a:t>
            </a:r>
          </a:p>
        </p:txBody>
      </p:sp>
      <p:pic>
        <p:nvPicPr>
          <p:cNvPr id="147" name="Shape 147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1866900"/>
            <a:ext cx="8077200" cy="197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>
            <p:ph idx="4294967295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77036" y="4038600"/>
            <a:ext cx="2000100" cy="200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BMW 7 Series with iDrive</a:t>
            </a:r>
          </a:p>
        </p:txBody>
      </p:sp>
      <p:sp>
        <p:nvSpPr>
          <p:cNvPr id="154" name="Shape 154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L745i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Electronic Controls In one Knob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climate, entertainment, navigation, car information  etc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Takes 15 mins to change a Radio Channel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33333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0" i="0" lang="en-US" sz="2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fundamental flaw</a:t>
            </a: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you absolutely have to take your eyes off the road to change settings,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Result, Constant Calls to Help Desk</a:t>
            </a:r>
          </a:p>
        </p:txBody>
      </p:sp>
      <p:pic>
        <p:nvPicPr>
          <p:cNvPr id="155" name="Shape 155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0" y="1828800"/>
            <a:ext cx="238110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/>
          <p:cNvPicPr preferRelativeResize="0"/>
          <p:nvPr>
            <p:ph idx="4294967295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62600" y="3733800"/>
            <a:ext cx="2381100" cy="116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Feature Shock</a:t>
            </a:r>
          </a:p>
        </p:txBody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Every digital device has more features than its manual counterpart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But manual devices easier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Flexibility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Subtlety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Awareness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Hi-tech companies add more feature to improve product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 becomes complicated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Bad process can’t improve product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Reality Check and Question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everywhere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 all computer-aided equipment inherently hard to use?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 about this later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A Day in Office - Video Clip</a:t>
            </a:r>
          </a:p>
        </p:txBody>
      </p:sp>
      <p:pic>
        <p:nvPicPr>
          <p:cNvPr id="53" name="Shape 5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600" y="2719386"/>
            <a:ext cx="3352800" cy="228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457200" y="25146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40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Humans vs. Computers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Understanding Nature of Computers and Humans</a:t>
            </a:r>
          </a:p>
        </p:txBody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species: Human vs. Computers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Humans (aka Homo Sapiens)</a:t>
            </a:r>
          </a:p>
        </p:txBody>
      </p:sp>
      <p:sp>
        <p:nvSpPr>
          <p:cNvPr id="185" name="Shape 18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Complex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Intelligent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Animate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Free will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Range of emotions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Make mistakes</a:t>
            </a:r>
          </a:p>
        </p:txBody>
      </p:sp>
      <p:sp>
        <p:nvSpPr>
          <p:cNvPr id="186" name="Shape 186"/>
          <p:cNvSpPr txBox="1"/>
          <p:nvPr/>
        </p:nvSpPr>
        <p:spPr>
          <a:xfrm>
            <a:off x="5638800" y="2667000"/>
            <a:ext cx="2665500" cy="10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interesting and fascinating specie on planet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Computer Specie</a:t>
            </a:r>
          </a:p>
        </p:txBody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Dumb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Unintelligent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Inanimate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do what they are told to do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Don’t make mistakes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Once Upon a Time</a:t>
            </a:r>
          </a:p>
        </p:txBody>
      </p:sp>
      <p:sp>
        <p:nvSpPr>
          <p:cNvPr id="198" name="Shape 19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Humans were responsible for performing tasks in business world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Including interacting with other human beings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Example: salesperson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Once Upon a Time</a:t>
            </a:r>
          </a:p>
        </p:txBody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Salesperson would judge customer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Tone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Attitude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Body language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 questions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relevant answers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Now we’re ..</a:t>
            </a:r>
          </a:p>
        </p:txBody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Expecting computers to mimic human behavior, e.g. e-commerce systems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Asking a DUMB, INANIMATE object to perform complex tasks that humans used to perform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perform with same level of EFFICIENCY, EFFECTIVENESS and ACCURACY as a human</a:t>
            </a:r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x="457200" y="25146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very CHALLENGING if not IMPOSSIBLE thing to do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Porsche Customers</a:t>
            </a:r>
          </a:p>
        </p:txBody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 and after scenario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Engine is now run by software built by software engineers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/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Acceptable levels of quality for</a:t>
            </a: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800" u="sng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software engineers</a:t>
            </a: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 </a:t>
            </a:r>
            <a:r>
              <a:rPr b="0" i="0" lang="en-US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 lower </a:t>
            </a:r>
            <a:r>
              <a:rPr b="0" i="0" lang="en-US" sz="2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 are those for traditional engineering disciplines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Computers are Everywhere</a:t>
            </a:r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invasion has started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Traditional notion of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everywhere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will annoy, infuriate, and even kill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Reality Check</a:t>
            </a:r>
          </a:p>
        </p:txBody>
      </p:sp>
      <p:sp>
        <p:nvSpPr>
          <p:cNvPr id="232" name="Shape 23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are everywhere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 all computer-aided equipment inherently hard to use?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Computer-based products are NOT hard to use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It’s the wrong process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It’s the competency</a:t>
            </a:r>
          </a:p>
        </p:txBody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4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What is the Relationship between Software Engineers and Apartheid?</a:t>
            </a:r>
          </a:p>
        </p:txBody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Apartheid 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Nelson Mandela?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South Africa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Regime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4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What is the Relationship between Software Engineers and Apartheid?</a:t>
            </a:r>
          </a:p>
        </p:txBody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Apartheid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Racial segregation; specifically : a policy of segregation and political and economic discrimination against non-European groups in the Republic of South Africa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 Apartheid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Institutionalizing obnoxious behavior and obscure interaction of software-based products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Comparison of Social Activist and Software Engineers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Institutionalizing apartheid</a:t>
            </a: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Paradox … Why Were Computers Invented?</a:t>
            </a:r>
          </a:p>
        </p:txBody>
      </p:sp>
      <p:sp>
        <p:nvSpPr>
          <p:cNvPr id="250" name="Shape 25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Computerized tools hard to use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were invented to make life easy, convenient and efficient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Cheaper for manufacturers to control the internal functioning of devices through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Computers make us lose money, annoy us, even kill us! – a paradox</a:t>
            </a: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HCI and Software Engineers</a:t>
            </a:r>
          </a:p>
        </p:txBody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Software engineers focus on internal workings of software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HCI we are concerned with external workings of software</a:t>
            </a:r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HCI – A Formal Definition</a:t>
            </a:r>
          </a:p>
        </p:txBody>
      </p:sp>
      <p:sp>
        <p:nvSpPr>
          <p:cNvPr id="262" name="Shape 26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3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“Human-Computer Interaction is a discipline concerned with the design, evaluation and implementation of interactive computing systems for human use and with the study of major phenomena surrounding them”</a:t>
            </a:r>
          </a:p>
          <a:p>
            <a:pPr indent="-342900" lvl="0" marL="342900" marR="0" rtl="0" algn="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-ACM/IEEE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Riddles for the Information Age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+ Alarm Clock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+ Camera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+ Car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+ Warship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+ Airplane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Food for Thought</a:t>
            </a:r>
          </a:p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 asked you questions about the reasons for this?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Whose fault is it?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 …</a:t>
            </a:r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Significance of HCI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Adverse impact of computer technology on humans and reasons for these adverse effects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Nature of humans and computers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Paradox of the computing phenomena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Difference between focus of SE and HCI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Computer + Airplane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NTSB investigates: ‘human error’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Pilot selected the wrong radio navigation fix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Shape 84"/>
          <p:cNvSpPr/>
          <p:nvPr/>
        </p:nvSpPr>
        <p:spPr>
          <a:xfrm>
            <a:off x="2514600" y="3505200"/>
            <a:ext cx="4343400" cy="16002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Shape 85"/>
          <p:cNvSpPr/>
          <p:nvPr/>
        </p:nvSpPr>
        <p:spPr>
          <a:xfrm>
            <a:off x="5410200" y="3810000"/>
            <a:ext cx="914400" cy="9144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6" name="Shape 86"/>
          <p:cNvCxnSpPr/>
          <p:nvPr/>
        </p:nvCxnSpPr>
        <p:spPr>
          <a:xfrm>
            <a:off x="5867400" y="3962400"/>
            <a:ext cx="0" cy="381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sp>
        <p:nvSpPr>
          <p:cNvPr id="87" name="Shape 87"/>
          <p:cNvSpPr/>
          <p:nvPr/>
        </p:nvSpPr>
        <p:spPr>
          <a:xfrm>
            <a:off x="3048000" y="3962400"/>
            <a:ext cx="1447800" cy="685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Shape 88"/>
          <p:cNvSpPr txBox="1"/>
          <p:nvPr/>
        </p:nvSpPr>
        <p:spPr>
          <a:xfrm>
            <a:off x="2667000" y="5268912"/>
            <a:ext cx="1981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Radio navigation fix selector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4876800" y="5257800"/>
            <a:ext cx="1981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Course deviation dial</a:t>
            </a:r>
          </a:p>
        </p:txBody>
      </p:sp>
      <p:cxnSp>
        <p:nvCxnSpPr>
          <p:cNvPr id="90" name="Shape 90"/>
          <p:cNvCxnSpPr/>
          <p:nvPr/>
        </p:nvCxnSpPr>
        <p:spPr>
          <a:xfrm>
            <a:off x="3657600" y="4800600"/>
            <a:ext cx="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cxnSp>
      <p:cxnSp>
        <p:nvCxnSpPr>
          <p:cNvPr id="91" name="Shape 91"/>
          <p:cNvCxnSpPr/>
          <p:nvPr/>
        </p:nvCxnSpPr>
        <p:spPr>
          <a:xfrm>
            <a:off x="5867400" y="4876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92" name="Shape 92"/>
          <p:cNvSpPr txBox="1"/>
          <p:nvPr/>
        </p:nvSpPr>
        <p:spPr>
          <a:xfrm>
            <a:off x="381000" y="3810000"/>
            <a:ext cx="1981200" cy="10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Airplane Navigation Computer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(front panel)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Computer + Airplane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Course deviation indicator needle is centered when plane is on course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indication of wrong fix selection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Before and after scenario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the pilots fault: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told pilot he was tracking precisely to the beacon he had selected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Joke (from computer industry)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 in small airplane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Lost in clouds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Asks directions from man in building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‘you are in plane 100ft above ground’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 in plane knew it was software engineer from Microsoft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Answer was correct and factual, but no help whatsoever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