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2.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3"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2.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2.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a:headEnd len="med" w="med" type="none"/>
            <a:tailEnd len="med" w="med" type="none"/>
          </a:ln>
        </p:spPr>
      </p:sp>
      <p:sp>
        <p:nvSpPr>
          <p:cNvPr id="6" name="Shape 6"/>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indent="0" lvl="0" marL="0" marR="0" rtl="0" algn="l">
              <a:spcBef>
                <a:spcPts val="0"/>
              </a:spcBef>
              <a:buNone/>
              <a:defRPr b="0" i="0" sz="1800" u="none" cap="none" strike="noStrike"/>
            </a:lvl1pPr>
            <a:lvl2pPr indent="0" lvl="1" marL="457200" marR="0" rtl="0" algn="l">
              <a:spcBef>
                <a:spcPts val="0"/>
              </a:spcBef>
              <a:buNone/>
              <a:defRPr b="0" i="0" sz="1800" u="none" cap="none" strike="noStrike"/>
            </a:lvl2pPr>
            <a:lvl3pPr indent="0" lvl="2" marL="914400" marR="0" rtl="0" algn="l">
              <a:spcBef>
                <a:spcPts val="0"/>
              </a:spcBef>
              <a:buNone/>
              <a:defRPr b="0" i="0" sz="1800" u="none" cap="none" strike="noStrike"/>
            </a:lvl3pPr>
            <a:lvl4pPr indent="0" lvl="3" marL="1371600" marR="0" rtl="0" algn="l">
              <a:spcBef>
                <a:spcPts val="0"/>
              </a:spcBef>
              <a:buNone/>
              <a:defRPr b="0" i="0" sz="1800" u="none" cap="none" strike="noStrike"/>
            </a:lvl4pPr>
            <a:lvl5pPr indent="0" lvl="4" marL="1828800" marR="0" rtl="0" algn="l">
              <a:spcBef>
                <a:spcPts val="0"/>
              </a:spcBef>
              <a:buNone/>
              <a:defRPr b="0" i="0" sz="1800" u="none" cap="none" strike="noStrike"/>
            </a:lvl5pPr>
            <a:lvl6pPr indent="0" lvl="5" marL="2286000" marR="0" rtl="0" algn="l">
              <a:spcBef>
                <a:spcPts val="0"/>
              </a:spcBef>
              <a:buNone/>
              <a:defRPr b="0" i="0" sz="1800" u="none" cap="none" strike="noStrike"/>
            </a:lvl6pPr>
            <a:lvl7pPr indent="0" lvl="6" marL="2743200" marR="0" rtl="0" algn="l">
              <a:spcBef>
                <a:spcPts val="0"/>
              </a:spcBef>
              <a:buNone/>
              <a:defRPr b="0" i="0" sz="1800" u="none" cap="none" strike="noStrike"/>
            </a:lvl7pPr>
            <a:lvl8pPr indent="0" lvl="7" marL="3200400" marR="0" rtl="0" algn="l">
              <a:spcBef>
                <a:spcPts val="0"/>
              </a:spcBef>
              <a:buNone/>
              <a:defRPr b="0" i="0" sz="1800" u="none" cap="none" strike="noStrike"/>
            </a:lvl8pPr>
            <a:lvl9pPr indent="0" lvl="8" marL="3657600" marR="0" rtl="0" algn="l">
              <a:spcBef>
                <a:spcPts val="0"/>
              </a:spcBef>
              <a:buNone/>
              <a:defRPr b="0" i="0" sz="1800" u="none" cap="none" strike="noStrike"/>
            </a:lvl9pPr>
          </a:lstStyle>
          <a:p/>
        </p:txBody>
      </p:sp>
      <p:sp>
        <p:nvSpPr>
          <p:cNvPr id="7" name="Shape 7"/>
          <p:cNvSpPr txBox="1"/>
          <p:nvPr>
            <p:ph idx="11" type="ftr"/>
          </p:nvPr>
        </p:nvSpPr>
        <p:spPr>
          <a:xfrm>
            <a:off x="0" y="8685212"/>
            <a:ext cx="2971800"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2"/>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 name="Shape 43"/>
        <p:cNvGrpSpPr/>
        <p:nvPr/>
      </p:nvGrpSpPr>
      <p:grpSpPr>
        <a:xfrm>
          <a:off x="0" y="0"/>
          <a:ext cx="0" cy="0"/>
          <a:chOff x="0" y="0"/>
          <a:chExt cx="0" cy="0"/>
        </a:xfrm>
      </p:grpSpPr>
      <p:sp>
        <p:nvSpPr>
          <p:cNvPr id="44" name="Shape 4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45" name="Shape 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1" name="Shape 121"/>
        <p:cNvGrpSpPr/>
        <p:nvPr/>
      </p:nvGrpSpPr>
      <p:grpSpPr>
        <a:xfrm>
          <a:off x="0" y="0"/>
          <a:ext cx="0" cy="0"/>
          <a:chOff x="0" y="0"/>
          <a:chExt cx="0" cy="0"/>
        </a:xfrm>
      </p:grpSpPr>
      <p:sp>
        <p:nvSpPr>
          <p:cNvPr id="122" name="Shape 12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23" name="Shape 1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7" name="Shape 127"/>
        <p:cNvGrpSpPr/>
        <p:nvPr/>
      </p:nvGrpSpPr>
      <p:grpSpPr>
        <a:xfrm>
          <a:off x="0" y="0"/>
          <a:ext cx="0" cy="0"/>
          <a:chOff x="0" y="0"/>
          <a:chExt cx="0" cy="0"/>
        </a:xfrm>
      </p:grpSpPr>
      <p:sp>
        <p:nvSpPr>
          <p:cNvPr id="128" name="Shape 12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29" name="Shape 1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3" name="Shape 133"/>
        <p:cNvGrpSpPr/>
        <p:nvPr/>
      </p:nvGrpSpPr>
      <p:grpSpPr>
        <a:xfrm>
          <a:off x="0" y="0"/>
          <a:ext cx="0" cy="0"/>
          <a:chOff x="0" y="0"/>
          <a:chExt cx="0" cy="0"/>
        </a:xfrm>
      </p:grpSpPr>
      <p:sp>
        <p:nvSpPr>
          <p:cNvPr id="134" name="Shape 13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35" name="Shape 13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 name="Shape 139"/>
        <p:cNvGrpSpPr/>
        <p:nvPr/>
      </p:nvGrpSpPr>
      <p:grpSpPr>
        <a:xfrm>
          <a:off x="0" y="0"/>
          <a:ext cx="0" cy="0"/>
          <a:chOff x="0" y="0"/>
          <a:chExt cx="0" cy="0"/>
        </a:xfrm>
      </p:grpSpPr>
      <p:sp>
        <p:nvSpPr>
          <p:cNvPr id="140" name="Shape 14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41" name="Shape 1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5" name="Shape 145"/>
        <p:cNvGrpSpPr/>
        <p:nvPr/>
      </p:nvGrpSpPr>
      <p:grpSpPr>
        <a:xfrm>
          <a:off x="0" y="0"/>
          <a:ext cx="0" cy="0"/>
          <a:chOff x="0" y="0"/>
          <a:chExt cx="0" cy="0"/>
        </a:xfrm>
      </p:grpSpPr>
      <p:sp>
        <p:nvSpPr>
          <p:cNvPr id="146" name="Shape 14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47" name="Shape 1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55" name="Shape 1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9" name="Shape 159"/>
        <p:cNvGrpSpPr/>
        <p:nvPr/>
      </p:nvGrpSpPr>
      <p:grpSpPr>
        <a:xfrm>
          <a:off x="0" y="0"/>
          <a:ext cx="0" cy="0"/>
          <a:chOff x="0" y="0"/>
          <a:chExt cx="0" cy="0"/>
        </a:xfrm>
      </p:grpSpPr>
      <p:sp>
        <p:nvSpPr>
          <p:cNvPr id="160" name="Shape 16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61" name="Shape 1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5" name="Shape 165"/>
        <p:cNvGrpSpPr/>
        <p:nvPr/>
      </p:nvGrpSpPr>
      <p:grpSpPr>
        <a:xfrm>
          <a:off x="0" y="0"/>
          <a:ext cx="0" cy="0"/>
          <a:chOff x="0" y="0"/>
          <a:chExt cx="0" cy="0"/>
        </a:xfrm>
      </p:grpSpPr>
      <p:sp>
        <p:nvSpPr>
          <p:cNvPr id="166" name="Shape 16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67" name="Shape 1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1" name="Shape 171"/>
        <p:cNvGrpSpPr/>
        <p:nvPr/>
      </p:nvGrpSpPr>
      <p:grpSpPr>
        <a:xfrm>
          <a:off x="0" y="0"/>
          <a:ext cx="0" cy="0"/>
          <a:chOff x="0" y="0"/>
          <a:chExt cx="0" cy="0"/>
        </a:xfrm>
      </p:grpSpPr>
      <p:sp>
        <p:nvSpPr>
          <p:cNvPr id="172" name="Shape 17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180" name="Shape 18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rtl="0" algn="l">
              <a:spcBef>
                <a:spcPts val="0"/>
              </a:spcBef>
              <a:buSzPct val="250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 name="Shape 53"/>
        <p:cNvGrpSpPr/>
        <p:nvPr/>
      </p:nvGrpSpPr>
      <p:grpSpPr>
        <a:xfrm>
          <a:off x="0" y="0"/>
          <a:ext cx="0" cy="0"/>
          <a:chOff x="0" y="0"/>
          <a:chExt cx="0" cy="0"/>
        </a:xfrm>
      </p:grpSpPr>
      <p:sp>
        <p:nvSpPr>
          <p:cNvPr id="54" name="Shape 5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55" name="Shape 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3" name="Shape 203"/>
        <p:cNvGrpSpPr/>
        <p:nvPr/>
      </p:nvGrpSpPr>
      <p:grpSpPr>
        <a:xfrm>
          <a:off x="0" y="0"/>
          <a:ext cx="0" cy="0"/>
          <a:chOff x="0" y="0"/>
          <a:chExt cx="0" cy="0"/>
        </a:xfrm>
      </p:grpSpPr>
      <p:sp>
        <p:nvSpPr>
          <p:cNvPr id="204" name="Shape 20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05" name="Shape 2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9" name="Shape 209"/>
        <p:cNvGrpSpPr/>
        <p:nvPr/>
      </p:nvGrpSpPr>
      <p:grpSpPr>
        <a:xfrm>
          <a:off x="0" y="0"/>
          <a:ext cx="0" cy="0"/>
          <a:chOff x="0" y="0"/>
          <a:chExt cx="0" cy="0"/>
        </a:xfrm>
      </p:grpSpPr>
      <p:sp>
        <p:nvSpPr>
          <p:cNvPr id="210" name="Shape 2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11" name="Shape 2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5" name="Shape 215"/>
        <p:cNvGrpSpPr/>
        <p:nvPr/>
      </p:nvGrpSpPr>
      <p:grpSpPr>
        <a:xfrm>
          <a:off x="0" y="0"/>
          <a:ext cx="0" cy="0"/>
          <a:chOff x="0" y="0"/>
          <a:chExt cx="0" cy="0"/>
        </a:xfrm>
      </p:grpSpPr>
      <p:sp>
        <p:nvSpPr>
          <p:cNvPr id="216" name="Shape 21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17" name="Shape 2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1" name="Shape 221"/>
        <p:cNvGrpSpPr/>
        <p:nvPr/>
      </p:nvGrpSpPr>
      <p:grpSpPr>
        <a:xfrm>
          <a:off x="0" y="0"/>
          <a:ext cx="0" cy="0"/>
          <a:chOff x="0" y="0"/>
          <a:chExt cx="0" cy="0"/>
        </a:xfrm>
      </p:grpSpPr>
      <p:sp>
        <p:nvSpPr>
          <p:cNvPr id="222" name="Shape 22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23" name="Shape 2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6" name="Shape 226"/>
        <p:cNvGrpSpPr/>
        <p:nvPr/>
      </p:nvGrpSpPr>
      <p:grpSpPr>
        <a:xfrm>
          <a:off x="0" y="0"/>
          <a:ext cx="0" cy="0"/>
          <a:chOff x="0" y="0"/>
          <a:chExt cx="0" cy="0"/>
        </a:xfrm>
      </p:grpSpPr>
      <p:sp>
        <p:nvSpPr>
          <p:cNvPr id="227" name="Shape 2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228" name="Shape 22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rtl="0" algn="l">
              <a:spcBef>
                <a:spcPts val="0"/>
              </a:spcBef>
              <a:buSzPct val="25000"/>
              <a:buNone/>
            </a:pPr>
            <a:r>
              <a:rPr lang="en-US"/>
              <a:t>HCI, Preece, p.18</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2" name="Shape 232"/>
        <p:cNvGrpSpPr/>
        <p:nvPr/>
      </p:nvGrpSpPr>
      <p:grpSpPr>
        <a:xfrm>
          <a:off x="0" y="0"/>
          <a:ext cx="0" cy="0"/>
          <a:chOff x="0" y="0"/>
          <a:chExt cx="0" cy="0"/>
        </a:xfrm>
      </p:grpSpPr>
      <p:sp>
        <p:nvSpPr>
          <p:cNvPr id="233" name="Shape 23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34" name="Shape 2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8" name="Shape 238"/>
        <p:cNvGrpSpPr/>
        <p:nvPr/>
      </p:nvGrpSpPr>
      <p:grpSpPr>
        <a:xfrm>
          <a:off x="0" y="0"/>
          <a:ext cx="0" cy="0"/>
          <a:chOff x="0" y="0"/>
          <a:chExt cx="0" cy="0"/>
        </a:xfrm>
      </p:grpSpPr>
      <p:sp>
        <p:nvSpPr>
          <p:cNvPr id="239" name="Shape 23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40" name="Shape 2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4" name="Shape 244"/>
        <p:cNvGrpSpPr/>
        <p:nvPr/>
      </p:nvGrpSpPr>
      <p:grpSpPr>
        <a:xfrm>
          <a:off x="0" y="0"/>
          <a:ext cx="0" cy="0"/>
          <a:chOff x="0" y="0"/>
          <a:chExt cx="0" cy="0"/>
        </a:xfrm>
      </p:grpSpPr>
      <p:sp>
        <p:nvSpPr>
          <p:cNvPr id="245" name="Shape 24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46" name="Shape 24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0" name="Shape 250"/>
        <p:cNvGrpSpPr/>
        <p:nvPr/>
      </p:nvGrpSpPr>
      <p:grpSpPr>
        <a:xfrm>
          <a:off x="0" y="0"/>
          <a:ext cx="0" cy="0"/>
          <a:chOff x="0" y="0"/>
          <a:chExt cx="0" cy="0"/>
        </a:xfrm>
      </p:grpSpPr>
      <p:sp>
        <p:nvSpPr>
          <p:cNvPr id="251" name="Shape 25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52" name="Shape 25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6" name="Shape 256"/>
        <p:cNvGrpSpPr/>
        <p:nvPr/>
      </p:nvGrpSpPr>
      <p:grpSpPr>
        <a:xfrm>
          <a:off x="0" y="0"/>
          <a:ext cx="0" cy="0"/>
          <a:chOff x="0" y="0"/>
          <a:chExt cx="0" cy="0"/>
        </a:xfrm>
      </p:grpSpPr>
      <p:sp>
        <p:nvSpPr>
          <p:cNvPr id="257" name="Shape 2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58" name="Shape 25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2" name="Shape 72"/>
        <p:cNvGrpSpPr/>
        <p:nvPr/>
      </p:nvGrpSpPr>
      <p:grpSpPr>
        <a:xfrm>
          <a:off x="0" y="0"/>
          <a:ext cx="0" cy="0"/>
          <a:chOff x="0" y="0"/>
          <a:chExt cx="0" cy="0"/>
        </a:xfrm>
      </p:grpSpPr>
      <p:sp>
        <p:nvSpPr>
          <p:cNvPr id="73" name="Shape 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74" name="Shape 74"/>
          <p:cNvSpPr txBox="1"/>
          <p:nvPr>
            <p:ph idx="1" type="body"/>
          </p:nvPr>
        </p:nvSpPr>
        <p:spPr>
          <a:xfrm>
            <a:off x="914400" y="4343400"/>
            <a:ext cx="5029200" cy="4114800"/>
          </a:xfrm>
          <a:prstGeom prst="rect">
            <a:avLst/>
          </a:prstGeom>
          <a:noFill/>
          <a:ln>
            <a:noFill/>
          </a:ln>
        </p:spPr>
        <p:txBody>
          <a:bodyPr anchorCtr="0" anchor="t" bIns="45700" lIns="91425" rIns="91425" tIns="45700">
            <a:noAutofit/>
          </a:bodyPr>
          <a:lstStyle/>
          <a:p>
            <a:pPr indent="0" lvl="0" marL="0" rtl="0" algn="l">
              <a:spcBef>
                <a:spcPts val="0"/>
              </a:spcBef>
              <a:buSzPct val="25000"/>
              <a:buNone/>
            </a:pPr>
            <a:r>
              <a:rPr lang="en-US"/>
              <a:t>At a every point in life, human beings are experiencing. These experiences can be both good and bad.</a:t>
            </a:r>
          </a:p>
          <a:p>
            <a:pPr indent="0" lvl="0" marL="0" rtl="0" algn="l">
              <a:spcBef>
                <a:spcPts val="0"/>
              </a:spcBef>
              <a:buSzPct val="25000"/>
              <a:buNone/>
            </a:pPr>
            <a:r>
              <a:rPr lang="en-US"/>
              <a:t>Every person, every human being is different. In the same way that every person’s DNA is different, every person’s fingerprint is different, the retinal patterns on the eye are different, experiences are also different.</a:t>
            </a:r>
          </a:p>
          <a:p>
            <a:pPr indent="0" lvl="0" marL="0" rtl="0" algn="l">
              <a:spcBef>
                <a:spcPts val="0"/>
              </a:spcBef>
              <a:buSzPct val="25000"/>
              <a:buNone/>
            </a:pPr>
            <a:r>
              <a:rPr lang="en-US"/>
              <a:t>To explain the concept of the user experience, let’s take an example – shopping and buying, which is a very simple analogy:</a:t>
            </a:r>
          </a:p>
          <a:p>
            <a:pPr indent="0" lvl="1" marL="457200" rtl="0" algn="l">
              <a:spcBef>
                <a:spcPts val="0"/>
              </a:spcBef>
              <a:buSzPct val="25000"/>
              <a:buNone/>
            </a:pPr>
            <a:r>
              <a:rPr lang="en-US"/>
              <a:t>We’ve all done shopping</a:t>
            </a:r>
          </a:p>
          <a:p>
            <a:pPr indent="0" lvl="1" marL="457200" rtl="0" algn="l">
              <a:spcBef>
                <a:spcPts val="0"/>
              </a:spcBef>
              <a:buSzPct val="25000"/>
              <a:buNone/>
            </a:pPr>
            <a:r>
              <a:rPr lang="en-US"/>
              <a:t>When you visit a shop with a specific goal in mind</a:t>
            </a:r>
          </a:p>
          <a:p>
            <a:pPr indent="0" lvl="1" marL="457200" rtl="0" algn="l">
              <a:spcBef>
                <a:spcPts val="0"/>
              </a:spcBef>
              <a:buSzPct val="25000"/>
              <a:buNone/>
            </a:pPr>
            <a:r>
              <a:rPr lang="en-US"/>
              <a:t>What happens: Can you find what you need? Is the interior and exterior nicely designed? Are the staff helpful and courteous? Is the atmosphere pleasant? etc.</a:t>
            </a:r>
          </a:p>
          <a:p>
            <a:pPr indent="0" lvl="1" marL="457200" rtl="0" algn="l">
              <a:spcBef>
                <a:spcPts val="0"/>
              </a:spcBef>
              <a:buSzPct val="25000"/>
              <a:buNone/>
            </a:pPr>
            <a:r>
              <a:rPr lang="en-US"/>
              <a:t>What happens: If you can’t find what you want? Staff are not present, unhelpful or rude? You can’t find the pay counter? The atmosphere is unpleasant? The shop is dirty and untidy? The shop is not nicely designed? The shop is not open!!?</a:t>
            </a:r>
          </a:p>
          <a:p>
            <a:pPr indent="0" lvl="1" marL="457200" rtl="0" algn="l">
              <a:spcBef>
                <a:spcPts val="0"/>
              </a:spcBef>
              <a:buSzPct val="25000"/>
              <a:buNone/>
            </a:pPr>
            <a:r>
              <a:rPr lang="en-US"/>
              <a:t>The result is an experience – either good or bad</a:t>
            </a:r>
          </a:p>
          <a:p>
            <a:pPr indent="0" lvl="0" marL="0" rtl="0" algn="l">
              <a:spcBef>
                <a:spcPts val="0"/>
              </a:spcBef>
              <a:buSzPct val="250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2" name="Shape 262"/>
        <p:cNvGrpSpPr/>
        <p:nvPr/>
      </p:nvGrpSpPr>
      <p:grpSpPr>
        <a:xfrm>
          <a:off x="0" y="0"/>
          <a:ext cx="0" cy="0"/>
          <a:chOff x="0" y="0"/>
          <a:chExt cx="0" cy="0"/>
        </a:xfrm>
      </p:grpSpPr>
      <p:sp>
        <p:nvSpPr>
          <p:cNvPr id="263" name="Shape 26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64" name="Shape 2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8" name="Shape 268"/>
        <p:cNvGrpSpPr/>
        <p:nvPr/>
      </p:nvGrpSpPr>
      <p:grpSpPr>
        <a:xfrm>
          <a:off x="0" y="0"/>
          <a:ext cx="0" cy="0"/>
          <a:chOff x="0" y="0"/>
          <a:chExt cx="0" cy="0"/>
        </a:xfrm>
      </p:grpSpPr>
      <p:sp>
        <p:nvSpPr>
          <p:cNvPr id="269" name="Shape 26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0" name="Shape 2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4" name="Shape 274"/>
        <p:cNvGrpSpPr/>
        <p:nvPr/>
      </p:nvGrpSpPr>
      <p:grpSpPr>
        <a:xfrm>
          <a:off x="0" y="0"/>
          <a:ext cx="0" cy="0"/>
          <a:chOff x="0" y="0"/>
          <a:chExt cx="0" cy="0"/>
        </a:xfrm>
      </p:grpSpPr>
      <p:sp>
        <p:nvSpPr>
          <p:cNvPr id="275" name="Shape 27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76" name="Shape 2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8" name="Shape 78"/>
        <p:cNvGrpSpPr/>
        <p:nvPr/>
      </p:nvGrpSpPr>
      <p:grpSpPr>
        <a:xfrm>
          <a:off x="0" y="0"/>
          <a:ext cx="0" cy="0"/>
          <a:chOff x="0" y="0"/>
          <a:chExt cx="0" cy="0"/>
        </a:xfrm>
      </p:grpSpPr>
      <p:sp>
        <p:nvSpPr>
          <p:cNvPr id="79" name="Shape 7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80" name="Shape 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solidFill>
            <a:srgbClr val="FFFFFF"/>
          </a:solidFill>
          <a:ln>
            <a:noFill/>
          </a:ln>
        </p:spPr>
      </p:sp>
      <p:sp>
        <p:nvSpPr>
          <p:cNvPr id="86" name="Shape 86"/>
          <p:cNvSpPr txBox="1"/>
          <p:nvPr>
            <p:ph idx="1" type="body"/>
          </p:nvPr>
        </p:nvSpPr>
        <p:spPr>
          <a:xfrm>
            <a:off x="914400" y="4343400"/>
            <a:ext cx="5029200" cy="4114800"/>
          </a:xfrm>
          <a:prstGeom prst="rect">
            <a:avLst/>
          </a:prstGeom>
          <a:noFill/>
          <a:ln>
            <a:noFill/>
          </a:ln>
        </p:spPr>
        <p:txBody>
          <a:bodyPr anchorCtr="0" anchor="t" bIns="45700" lIns="91425" rIns="91425" tIns="45700">
            <a:noAutofit/>
          </a:bodyPr>
          <a:lstStyle/>
          <a:p>
            <a:pPr indent="0" lvl="0" marL="0" rtl="0" algn="l">
              <a:spcBef>
                <a:spcPts val="0"/>
              </a:spcBef>
              <a:buSzPct val="25000"/>
              <a:buNone/>
            </a:pPr>
            <a:r>
              <a:rPr lang="en-US"/>
              <a:t>It’s all about TRUST in relationships.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 name="Shape 94"/>
        <p:cNvGrpSpPr/>
        <p:nvPr/>
      </p:nvGrpSpPr>
      <p:grpSpPr>
        <a:xfrm>
          <a:off x="0" y="0"/>
          <a:ext cx="0" cy="0"/>
          <a:chOff x="0" y="0"/>
          <a:chExt cx="0" cy="0"/>
        </a:xfrm>
      </p:grpSpPr>
      <p:sp>
        <p:nvSpPr>
          <p:cNvPr id="95" name="Shape 9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96" name="Shape 9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 name="Shape 100"/>
        <p:cNvGrpSpPr/>
        <p:nvPr/>
      </p:nvGrpSpPr>
      <p:grpSpPr>
        <a:xfrm>
          <a:off x="0" y="0"/>
          <a:ext cx="0" cy="0"/>
          <a:chOff x="0" y="0"/>
          <a:chExt cx="0" cy="0"/>
        </a:xfrm>
      </p:grpSpPr>
      <p:sp>
        <p:nvSpPr>
          <p:cNvPr id="101" name="Shape 1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02" name="Shape 1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6" name="Shape 106"/>
        <p:cNvGrpSpPr/>
        <p:nvPr/>
      </p:nvGrpSpPr>
      <p:grpSpPr>
        <a:xfrm>
          <a:off x="0" y="0"/>
          <a:ext cx="0" cy="0"/>
          <a:chOff x="0" y="0"/>
          <a:chExt cx="0" cy="0"/>
        </a:xfrm>
      </p:grpSpPr>
      <p:sp>
        <p:nvSpPr>
          <p:cNvPr id="107" name="Shape 10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08" name="Shape 1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3" name="Shape 113"/>
        <p:cNvGrpSpPr/>
        <p:nvPr/>
      </p:nvGrpSpPr>
      <p:grpSpPr>
        <a:xfrm>
          <a:off x="0" y="0"/>
          <a:ext cx="0" cy="0"/>
          <a:chOff x="0" y="0"/>
          <a:chExt cx="0" cy="0"/>
        </a:xfrm>
      </p:grpSpPr>
      <p:sp>
        <p:nvSpPr>
          <p:cNvPr id="114" name="Shape 11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15" name="Shape 1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layout with centered title and subtitle placeholders">
    <p:spTree>
      <p:nvGrpSpPr>
        <p:cNvPr id="18" name="Shape 18"/>
        <p:cNvGrpSpPr/>
        <p:nvPr/>
      </p:nvGrpSpPr>
      <p:grpSpPr>
        <a:xfrm>
          <a:off x="0" y="0"/>
          <a:ext cx="0" cy="0"/>
          <a:chOff x="0" y="0"/>
          <a:chExt cx="0" cy="0"/>
        </a:xfrm>
      </p:grpSpPr>
      <p:sp>
        <p:nvSpPr>
          <p:cNvPr id="19" name="Shape 19"/>
          <p:cNvSpPr txBox="1"/>
          <p:nvPr>
            <p:ph type="ctrTitle"/>
          </p:nvPr>
        </p:nvSpPr>
        <p:spPr>
          <a:xfrm>
            <a:off x="685800" y="2130425"/>
            <a:ext cx="7772400" cy="1470000"/>
          </a:xfrm>
          <a:prstGeom prst="rect">
            <a:avLst/>
          </a:prstGeom>
          <a:noFill/>
          <a:ln>
            <a:noFill/>
          </a:ln>
        </p:spPr>
        <p:txBody>
          <a:bodyPr anchorCtr="0" anchor="ctr" bIns="91425" lIns="91425" rIns="91425" tIns="91425"/>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p:txBody>
      </p:sp>
      <p:sp>
        <p:nvSpPr>
          <p:cNvPr id="20" name="Shape 20"/>
          <p:cNvSpPr txBox="1"/>
          <p:nvPr>
            <p:ph idx="1" type="subTitle"/>
          </p:nvPr>
        </p:nvSpPr>
        <p:spPr>
          <a:xfrm>
            <a:off x="1371600" y="3886200"/>
            <a:ext cx="6400800" cy="1752600"/>
          </a:xfrm>
          <a:prstGeom prst="rect">
            <a:avLst/>
          </a:prstGeom>
          <a:noFill/>
          <a:ln>
            <a:noFill/>
          </a:ln>
        </p:spPr>
        <p:txBody>
          <a:bodyPr anchorCtr="0" anchor="t" bIns="91425" lIns="91425" rIns="91425" tIns="91425"/>
          <a:lstStyle>
            <a:lvl1pPr indent="-228600" lvl="0" marL="342900" rtl="0" algn="l">
              <a:lnSpc>
                <a:spcPct val="100000"/>
              </a:lnSpc>
              <a:spcBef>
                <a:spcPts val="360"/>
              </a:spcBef>
              <a:spcAft>
                <a:spcPts val="0"/>
              </a:spcAft>
              <a:buClr>
                <a:schemeClr val="dk1"/>
              </a:buClr>
              <a:defRPr/>
            </a:lvl1pPr>
            <a:lvl2pPr indent="-171450" lvl="1" marL="742950" rtl="0" algn="l">
              <a:lnSpc>
                <a:spcPct val="100000"/>
              </a:lnSpc>
              <a:spcBef>
                <a:spcPts val="360"/>
              </a:spcBef>
              <a:spcAft>
                <a:spcPts val="0"/>
              </a:spcAft>
              <a:buClr>
                <a:schemeClr val="dk1"/>
              </a:buClr>
              <a:defRPr/>
            </a:lvl2pPr>
            <a:lvl3pPr indent="-114300" lvl="2" marL="1143000" rtl="0" algn="l">
              <a:lnSpc>
                <a:spcPct val="100000"/>
              </a:lnSpc>
              <a:spcBef>
                <a:spcPts val="360"/>
              </a:spcBef>
              <a:spcAft>
                <a:spcPts val="0"/>
              </a:spcAft>
              <a:buClr>
                <a:schemeClr val="dk1"/>
              </a:buClr>
              <a:defRPr/>
            </a:lvl3pPr>
            <a:lvl4pPr indent="-114300" lvl="3" marL="1600200" rtl="0" algn="l">
              <a:lnSpc>
                <a:spcPct val="100000"/>
              </a:lnSpc>
              <a:spcBef>
                <a:spcPts val="360"/>
              </a:spcBef>
              <a:spcAft>
                <a:spcPts val="0"/>
              </a:spcAft>
              <a:buClr>
                <a:schemeClr val="dk1"/>
              </a:buClr>
              <a:defRPr/>
            </a:lvl4pPr>
            <a:lvl5pPr indent="-114300" lvl="4" marL="2057400" rtl="0" algn="l">
              <a:lnSpc>
                <a:spcPct val="100000"/>
              </a:lnSpc>
              <a:spcBef>
                <a:spcPts val="360"/>
              </a:spcBef>
              <a:spcAft>
                <a:spcPts val="0"/>
              </a:spcAft>
              <a:buClr>
                <a:schemeClr val="dk1"/>
              </a:buClr>
              <a:defRPr/>
            </a:lvl5pPr>
            <a:lvl6pPr indent="-114300" lvl="5" marL="2514600" rtl="0" algn="l">
              <a:lnSpc>
                <a:spcPct val="100000"/>
              </a:lnSpc>
              <a:spcBef>
                <a:spcPts val="360"/>
              </a:spcBef>
              <a:spcAft>
                <a:spcPts val="0"/>
              </a:spcAft>
              <a:buClr>
                <a:schemeClr val="dk1"/>
              </a:buClr>
              <a:defRPr/>
            </a:lvl6pPr>
            <a:lvl7pPr indent="-114300" lvl="6" marL="3429000" rtl="0" algn="l">
              <a:lnSpc>
                <a:spcPct val="100000"/>
              </a:lnSpc>
              <a:spcBef>
                <a:spcPts val="360"/>
              </a:spcBef>
              <a:spcAft>
                <a:spcPts val="0"/>
              </a:spcAft>
              <a:buClr>
                <a:schemeClr val="dk1"/>
              </a:buClr>
              <a:defRPr/>
            </a:lvl7pPr>
            <a:lvl8pPr indent="-114300" lvl="7" marL="4800600" rtl="0" algn="l">
              <a:lnSpc>
                <a:spcPct val="100000"/>
              </a:lnSpc>
              <a:spcBef>
                <a:spcPts val="360"/>
              </a:spcBef>
              <a:spcAft>
                <a:spcPts val="0"/>
              </a:spcAft>
              <a:buClr>
                <a:schemeClr val="dk1"/>
              </a:buClr>
              <a:defRPr/>
            </a:lvl8pPr>
            <a:lvl9pPr indent="-114300" lvl="8" marL="6629400" rtl="0" algn="l">
              <a:lnSpc>
                <a:spcPct val="100000"/>
              </a:lnSpc>
              <a:spcBef>
                <a:spcPts val="360"/>
              </a:spcBef>
              <a:spcAft>
                <a:spcPts val="0"/>
              </a:spcAft>
              <a:buClr>
                <a:schemeClr val="dk1"/>
              </a:buClr>
              <a:defRPr/>
            </a:lvl9pPr>
          </a:lstStyle>
          <a:p/>
        </p:txBody>
      </p:sp>
      <p:sp>
        <p:nvSpPr>
          <p:cNvPr id="21" name="Shape 21"/>
          <p:cNvSpPr txBox="1"/>
          <p:nvPr>
            <p:ph idx="10" type="dt"/>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22" name="Shape 22"/>
          <p:cNvSpPr txBox="1"/>
          <p:nvPr>
            <p:ph idx="11" type="ftr"/>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2" type="sldNum"/>
          </p:nvPr>
        </p:nvSpPr>
        <p:spPr>
          <a:xfrm>
            <a:off x="0" y="0"/>
            <a:ext cx="3000000" cy="3000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fld id="{00000000-1234-1234-1234-123412341234}" type="slidenum">
              <a:rPr b="0" i="0" lang="en-US" sz="18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text">
    <p:spTree>
      <p:nvGrpSpPr>
        <p:cNvPr id="24" name="Shape 24"/>
        <p:cNvGrpSpPr/>
        <p:nvPr/>
      </p:nvGrpSpPr>
      <p:grpSpPr>
        <a:xfrm>
          <a:off x="0" y="0"/>
          <a:ext cx="0" cy="0"/>
          <a:chOff x="0" y="0"/>
          <a:chExt cx="0" cy="0"/>
        </a:xfrm>
      </p:grpSpPr>
      <p:sp>
        <p:nvSpPr>
          <p:cNvPr id="25" name="Shape 25"/>
          <p:cNvSpPr txBox="1"/>
          <p:nvPr>
            <p:ph type="title"/>
          </p:nvPr>
        </p:nvSpPr>
        <p:spPr>
          <a:xfrm>
            <a:off x="457200" y="685800"/>
            <a:ext cx="8229600" cy="762000"/>
          </a:xfrm>
          <a:prstGeom prst="rect">
            <a:avLst/>
          </a:prstGeom>
          <a:noFill/>
          <a:ln>
            <a:noFill/>
          </a:ln>
        </p:spPr>
        <p:txBody>
          <a:bodyPr anchorCtr="0" anchor="ctr" bIns="91425" lIns="91425" rIns="91425" tIns="91425"/>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p:txBody>
      </p:sp>
      <p:sp>
        <p:nvSpPr>
          <p:cNvPr id="26" name="Shape 26"/>
          <p:cNvSpPr txBox="1"/>
          <p:nvPr>
            <p:ph idx="1" type="body"/>
          </p:nvPr>
        </p:nvSpPr>
        <p:spPr>
          <a:xfrm>
            <a:off x="457200" y="1600200"/>
            <a:ext cx="8229600" cy="4526100"/>
          </a:xfrm>
          <a:prstGeom prst="rect">
            <a:avLst/>
          </a:prstGeom>
          <a:noFill/>
          <a:ln>
            <a:noFill/>
          </a:ln>
        </p:spPr>
        <p:txBody>
          <a:bodyPr anchorCtr="0" anchor="t" bIns="91425" lIns="91425" rIns="91425" tIns="91425"/>
          <a:lstStyle>
            <a:lvl1pPr indent="-228600" lvl="0" marL="342900" rtl="0" algn="l">
              <a:lnSpc>
                <a:spcPct val="100000"/>
              </a:lnSpc>
              <a:spcBef>
                <a:spcPts val="360"/>
              </a:spcBef>
              <a:spcAft>
                <a:spcPts val="0"/>
              </a:spcAft>
              <a:buClr>
                <a:schemeClr val="dk1"/>
              </a:buClr>
              <a:defRPr/>
            </a:lvl1pPr>
            <a:lvl2pPr indent="-171450" lvl="1" marL="742950" rtl="0" algn="l">
              <a:lnSpc>
                <a:spcPct val="100000"/>
              </a:lnSpc>
              <a:spcBef>
                <a:spcPts val="360"/>
              </a:spcBef>
              <a:spcAft>
                <a:spcPts val="0"/>
              </a:spcAft>
              <a:buClr>
                <a:schemeClr val="dk1"/>
              </a:buClr>
              <a:defRPr/>
            </a:lvl2pPr>
            <a:lvl3pPr indent="-114300" lvl="2" marL="1143000" rtl="0" algn="l">
              <a:lnSpc>
                <a:spcPct val="100000"/>
              </a:lnSpc>
              <a:spcBef>
                <a:spcPts val="360"/>
              </a:spcBef>
              <a:spcAft>
                <a:spcPts val="0"/>
              </a:spcAft>
              <a:buClr>
                <a:schemeClr val="dk1"/>
              </a:buClr>
              <a:defRPr/>
            </a:lvl3pPr>
            <a:lvl4pPr indent="-114300" lvl="3" marL="1600200" rtl="0" algn="l">
              <a:lnSpc>
                <a:spcPct val="100000"/>
              </a:lnSpc>
              <a:spcBef>
                <a:spcPts val="360"/>
              </a:spcBef>
              <a:spcAft>
                <a:spcPts val="0"/>
              </a:spcAft>
              <a:buClr>
                <a:schemeClr val="dk1"/>
              </a:buClr>
              <a:defRPr/>
            </a:lvl4pPr>
            <a:lvl5pPr indent="-114300" lvl="4" marL="2057400" rtl="0" algn="l">
              <a:lnSpc>
                <a:spcPct val="100000"/>
              </a:lnSpc>
              <a:spcBef>
                <a:spcPts val="360"/>
              </a:spcBef>
              <a:spcAft>
                <a:spcPts val="0"/>
              </a:spcAft>
              <a:buClr>
                <a:schemeClr val="dk1"/>
              </a:buClr>
              <a:defRPr/>
            </a:lvl5pPr>
            <a:lvl6pPr indent="-114300" lvl="5" marL="2514600" rtl="0" algn="l">
              <a:lnSpc>
                <a:spcPct val="100000"/>
              </a:lnSpc>
              <a:spcBef>
                <a:spcPts val="360"/>
              </a:spcBef>
              <a:spcAft>
                <a:spcPts val="0"/>
              </a:spcAft>
              <a:buClr>
                <a:schemeClr val="dk1"/>
              </a:buClr>
              <a:defRPr/>
            </a:lvl6pPr>
            <a:lvl7pPr indent="-114300" lvl="6" marL="3429000" rtl="0" algn="l">
              <a:lnSpc>
                <a:spcPct val="100000"/>
              </a:lnSpc>
              <a:spcBef>
                <a:spcPts val="360"/>
              </a:spcBef>
              <a:spcAft>
                <a:spcPts val="0"/>
              </a:spcAft>
              <a:buClr>
                <a:schemeClr val="dk1"/>
              </a:buClr>
              <a:defRPr/>
            </a:lvl7pPr>
            <a:lvl8pPr indent="-114300" lvl="7" marL="4800600" rtl="0" algn="l">
              <a:lnSpc>
                <a:spcPct val="100000"/>
              </a:lnSpc>
              <a:spcBef>
                <a:spcPts val="360"/>
              </a:spcBef>
              <a:spcAft>
                <a:spcPts val="0"/>
              </a:spcAft>
              <a:buClr>
                <a:schemeClr val="dk1"/>
              </a:buClr>
              <a:defRPr/>
            </a:lvl8pPr>
            <a:lvl9pPr indent="-114300" lvl="8" marL="6629400" rtl="0" algn="l">
              <a:lnSpc>
                <a:spcPct val="100000"/>
              </a:lnSpc>
              <a:spcBef>
                <a:spcPts val="360"/>
              </a:spcBef>
              <a:spcAft>
                <a:spcPts val="0"/>
              </a:spcAft>
              <a:buClr>
                <a:schemeClr val="dk1"/>
              </a:buClr>
              <a:defRPr/>
            </a:lvl9pPr>
          </a:lstStyle>
          <a:p/>
        </p:txBody>
      </p:sp>
      <p:sp>
        <p:nvSpPr>
          <p:cNvPr id="27" name="Shape 27"/>
          <p:cNvSpPr txBox="1"/>
          <p:nvPr>
            <p:ph idx="10" type="dt"/>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28" name="Shape 28"/>
          <p:cNvSpPr txBox="1"/>
          <p:nvPr>
            <p:ph idx="11" type="ftr"/>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2" type="sldNum"/>
          </p:nvPr>
        </p:nvSpPr>
        <p:spPr>
          <a:xfrm>
            <a:off x="0" y="0"/>
            <a:ext cx="3000000" cy="3000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fld id="{00000000-1234-1234-1234-123412341234}" type="slidenum">
              <a:rPr b="0" i="0" lang="en-US" sz="1800" u="non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0" name="Shape 30"/>
        <p:cNvGrpSpPr/>
        <p:nvPr/>
      </p:nvGrpSpPr>
      <p:grpSpPr>
        <a:xfrm>
          <a:off x="0" y="0"/>
          <a:ext cx="0" cy="0"/>
          <a:chOff x="0" y="0"/>
          <a:chExt cx="0" cy="0"/>
        </a:xfrm>
      </p:grpSpPr>
      <p:sp>
        <p:nvSpPr>
          <p:cNvPr id="31" name="Shape 31"/>
          <p:cNvSpPr txBox="1"/>
          <p:nvPr>
            <p:ph type="title"/>
          </p:nvPr>
        </p:nvSpPr>
        <p:spPr>
          <a:xfrm>
            <a:off x="457200" y="685800"/>
            <a:ext cx="8229600" cy="762000"/>
          </a:xfrm>
          <a:prstGeom prst="rect">
            <a:avLst/>
          </a:prstGeom>
          <a:noFill/>
          <a:ln>
            <a:noFill/>
          </a:ln>
        </p:spPr>
        <p:txBody>
          <a:bodyPr anchorCtr="0" anchor="ctr" bIns="91425" lIns="91425" rIns="91425" tIns="91425"/>
          <a:lstStyle>
            <a:lvl1pPr indent="0" lvl="0" marL="0" rtl="0" algn="l">
              <a:lnSpc>
                <a:spcPct val="100000"/>
              </a:lnSpc>
              <a:spcBef>
                <a:spcPts val="0"/>
              </a:spcBef>
              <a:spcAft>
                <a:spcPts val="0"/>
              </a:spcAft>
              <a:buNone/>
              <a:defRPr/>
            </a:lvl1pPr>
            <a:lvl2pPr indent="0" lvl="1" marL="0" rtl="0" algn="l">
              <a:lnSpc>
                <a:spcPct val="100000"/>
              </a:lnSpc>
              <a:spcBef>
                <a:spcPts val="0"/>
              </a:spcBef>
              <a:spcAft>
                <a:spcPts val="0"/>
              </a:spcAft>
              <a:buNone/>
              <a:defRPr/>
            </a:lvl2pPr>
            <a:lvl3pPr indent="0" lvl="2" marL="0" rtl="0" algn="l">
              <a:lnSpc>
                <a:spcPct val="100000"/>
              </a:lnSpc>
              <a:spcBef>
                <a:spcPts val="0"/>
              </a:spcBef>
              <a:spcAft>
                <a:spcPts val="0"/>
              </a:spcAft>
              <a:buNone/>
              <a:defRPr/>
            </a:lvl3pPr>
            <a:lvl4pPr indent="0" lvl="3" marL="0" rtl="0" algn="l">
              <a:lnSpc>
                <a:spcPct val="100000"/>
              </a:lnSpc>
              <a:spcBef>
                <a:spcPts val="0"/>
              </a:spcBef>
              <a:spcAft>
                <a:spcPts val="0"/>
              </a:spcAft>
              <a:buNone/>
              <a:defRPr/>
            </a:lvl4pPr>
            <a:lvl5pPr indent="0" lvl="4" marL="0" rtl="0" algn="l">
              <a:lnSpc>
                <a:spcPct val="100000"/>
              </a:lnSpc>
              <a:spcBef>
                <a:spcPts val="0"/>
              </a:spcBef>
              <a:spcAft>
                <a:spcPts val="0"/>
              </a:spcAft>
              <a:buNone/>
              <a:defRPr/>
            </a:lvl5pPr>
            <a:lvl6pPr indent="0" lvl="5" marL="0" rtl="0" algn="l">
              <a:lnSpc>
                <a:spcPct val="100000"/>
              </a:lnSpc>
              <a:spcBef>
                <a:spcPts val="0"/>
              </a:spcBef>
              <a:spcAft>
                <a:spcPts val="0"/>
              </a:spcAft>
              <a:buNone/>
              <a:defRPr/>
            </a:lvl6pPr>
            <a:lvl7pPr indent="0" lvl="6" marL="0" rtl="0" algn="l">
              <a:lnSpc>
                <a:spcPct val="100000"/>
              </a:lnSpc>
              <a:spcBef>
                <a:spcPts val="0"/>
              </a:spcBef>
              <a:spcAft>
                <a:spcPts val="0"/>
              </a:spcAft>
              <a:buNone/>
              <a:defRPr/>
            </a:lvl7pPr>
            <a:lvl8pPr indent="0" lvl="7" marL="0" rtl="0" algn="l">
              <a:lnSpc>
                <a:spcPct val="100000"/>
              </a:lnSpc>
              <a:spcBef>
                <a:spcPts val="0"/>
              </a:spcBef>
              <a:spcAft>
                <a:spcPts val="0"/>
              </a:spcAft>
              <a:buNone/>
              <a:defRPr/>
            </a:lvl8pPr>
            <a:lvl9pPr indent="0" lvl="8" marL="0" rtl="0" algn="l">
              <a:lnSpc>
                <a:spcPct val="100000"/>
              </a:lnSpc>
              <a:spcBef>
                <a:spcPts val="0"/>
              </a:spcBef>
              <a:spcAft>
                <a:spcPts val="0"/>
              </a:spcAft>
              <a:buNone/>
              <a:defRPr/>
            </a:lvl9pPr>
          </a:lstStyle>
          <a:p/>
        </p:txBody>
      </p:sp>
      <p:sp>
        <p:nvSpPr>
          <p:cNvPr id="32" name="Shape 32"/>
          <p:cNvSpPr txBox="1"/>
          <p:nvPr>
            <p:ph idx="10" type="dt"/>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33" name="Shape 33"/>
          <p:cNvSpPr txBox="1"/>
          <p:nvPr>
            <p:ph idx="11" type="ftr"/>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34" name="Shape 34"/>
          <p:cNvSpPr txBox="1"/>
          <p:nvPr>
            <p:ph idx="12" type="sldNum"/>
          </p:nvPr>
        </p:nvSpPr>
        <p:spPr>
          <a:xfrm>
            <a:off x="0" y="0"/>
            <a:ext cx="3000000" cy="3000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fld id="{00000000-1234-1234-1234-123412341234}" type="slidenum">
              <a:rPr b="0" i="0" lang="en-US" sz="1800" u="non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text on left, text on right">
    <p:spTree>
      <p:nvGrpSpPr>
        <p:cNvPr id="35" name="Shape 35"/>
        <p:cNvGrpSpPr/>
        <p:nvPr/>
      </p:nvGrpSpPr>
      <p:grpSpPr>
        <a:xfrm>
          <a:off x="0" y="0"/>
          <a:ext cx="0" cy="0"/>
          <a:chOff x="0" y="0"/>
          <a:chExt cx="0" cy="0"/>
        </a:xfrm>
      </p:grpSpPr>
      <p:sp>
        <p:nvSpPr>
          <p:cNvPr id="36" name="Shape 36"/>
          <p:cNvSpPr txBox="1"/>
          <p:nvPr>
            <p:ph idx="10" type="dt"/>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1" type="ftr"/>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38" name="Shape 38"/>
          <p:cNvSpPr txBox="1"/>
          <p:nvPr>
            <p:ph idx="12" type="sldNum"/>
          </p:nvPr>
        </p:nvSpPr>
        <p:spPr>
          <a:xfrm>
            <a:off x="0" y="0"/>
            <a:ext cx="3000000" cy="3000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fld id="{00000000-1234-1234-1234-123412341234}" type="slidenum">
              <a:rPr b="0" i="0" lang="en-US" sz="1800" u="non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AndTwoObj">
  <p:cSld name="Title, text on left, two objects on right">
    <p:spTree>
      <p:nvGrpSpPr>
        <p:cNvPr id="39" name="Shape 39"/>
        <p:cNvGrpSpPr/>
        <p:nvPr/>
      </p:nvGrpSpPr>
      <p:grpSpPr>
        <a:xfrm>
          <a:off x="0" y="0"/>
          <a:ext cx="0" cy="0"/>
          <a:chOff x="0" y="0"/>
          <a:chExt cx="0" cy="0"/>
        </a:xfrm>
      </p:grpSpPr>
      <p:sp>
        <p:nvSpPr>
          <p:cNvPr id="40" name="Shape 40"/>
          <p:cNvSpPr txBox="1"/>
          <p:nvPr>
            <p:ph idx="10" type="dt"/>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41" name="Shape 41"/>
          <p:cNvSpPr txBox="1"/>
          <p:nvPr>
            <p:ph idx="11" type="ftr"/>
          </p:nvPr>
        </p:nvSpPr>
        <p:spPr>
          <a:xfrm>
            <a:off x="0" y="0"/>
            <a:ext cx="3000000" cy="3000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18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1800" u="none" cap="none" strike="noStrike">
                <a:solidFill>
                  <a:schemeClr val="dk1"/>
                </a:solidFill>
                <a:latin typeface="Arial"/>
                <a:ea typeface="Arial"/>
                <a:cs typeface="Arial"/>
                <a:sym typeface="Arial"/>
              </a:defRPr>
            </a:lvl9pPr>
          </a:lstStyle>
          <a:p/>
        </p:txBody>
      </p:sp>
      <p:sp>
        <p:nvSpPr>
          <p:cNvPr id="42" name="Shape 42"/>
          <p:cNvSpPr txBox="1"/>
          <p:nvPr>
            <p:ph idx="12" type="sldNum"/>
          </p:nvPr>
        </p:nvSpPr>
        <p:spPr>
          <a:xfrm>
            <a:off x="0" y="0"/>
            <a:ext cx="3000000" cy="3000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SzPct val="25000"/>
              <a:buNone/>
            </a:pPr>
            <a:fld id="{00000000-1234-1234-1234-123412341234}" type="slidenum">
              <a:rPr b="0" i="0" lang="en-US" sz="1800" u="non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image" Target="../media/image2.jp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457200" y="685800"/>
            <a:ext cx="8229600" cy="762000"/>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1pPr>
            <a:lvl2pPr indent="0" lvl="1"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2pPr>
            <a:lvl3pPr indent="0" lvl="2"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3pPr>
            <a:lvl4pPr indent="0" lvl="3"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4pPr>
            <a:lvl5pPr indent="0" lvl="4"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5pPr>
            <a:lvl6pPr indent="0" lvl="5"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6pPr>
            <a:lvl7pPr indent="0" lvl="6"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7pPr>
            <a:lvl8pPr indent="0" lvl="7"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8pPr>
            <a:lvl9pPr indent="0" lvl="8" marL="0" marR="0" rtl="0" algn="l">
              <a:lnSpc>
                <a:spcPct val="100000"/>
              </a:lnSpc>
              <a:spcBef>
                <a:spcPts val="0"/>
              </a:spcBef>
              <a:spcAft>
                <a:spcPts val="0"/>
              </a:spcAft>
              <a:buNone/>
              <a:defRPr b="0" i="0" sz="2800" u="none" cap="none" strike="noStrike">
                <a:solidFill>
                  <a:srgbClr val="397FCF"/>
                </a:solidFill>
                <a:latin typeface="Arial"/>
                <a:ea typeface="Arial"/>
                <a:cs typeface="Arial"/>
                <a:sym typeface="Arial"/>
              </a:defRPr>
            </a:lvl9pPr>
          </a:lstStyle>
          <a:p/>
        </p:txBody>
      </p:sp>
      <p:sp>
        <p:nvSpPr>
          <p:cNvPr id="11" name="Shape 11"/>
          <p:cNvSpPr txBox="1"/>
          <p:nvPr>
            <p:ph idx="1" type="body"/>
          </p:nvPr>
        </p:nvSpPr>
        <p:spPr>
          <a:xfrm>
            <a:off x="457200" y="1600200"/>
            <a:ext cx="8229600" cy="4526100"/>
          </a:xfrm>
          <a:prstGeom prst="rect">
            <a:avLst/>
          </a:prstGeom>
          <a:noFill/>
          <a:ln>
            <a:noFill/>
          </a:ln>
        </p:spPr>
        <p:txBody>
          <a:bodyPr anchorCtr="0" anchor="t" bIns="91425" lIns="91425" rIns="91425" tIns="91425"/>
          <a:lstStyle>
            <a:lvl1pPr indent="-215900" lvl="0" marL="3429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1pPr>
            <a:lvl2pPr indent="-171450" lvl="1" marL="74295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2pPr>
            <a:lvl3pPr indent="-127000" lvl="2" marL="11430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3pPr>
            <a:lvl4pPr indent="-139700" lvl="3" marL="16002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4pPr>
            <a:lvl5pPr indent="-139700" lvl="4" marL="20574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5pPr>
            <a:lvl6pPr indent="-139700" lvl="5" marL="25146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6pPr>
            <a:lvl7pPr indent="-139700" lvl="6" marL="34290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7pPr>
            <a:lvl8pPr indent="-139700" lvl="7" marL="48006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8pPr>
            <a:lvl9pPr indent="-139700" lvl="8" marL="6629400" marR="0" rtl="0" algn="l">
              <a:lnSpc>
                <a:spcPct val="100000"/>
              </a:lnSpc>
              <a:spcBef>
                <a:spcPts val="280"/>
              </a:spcBef>
              <a:spcAft>
                <a:spcPts val="0"/>
              </a:spcAft>
              <a:buClr>
                <a:schemeClr val="dk1"/>
              </a:buClr>
              <a:buSzPct val="100000"/>
              <a:buFont typeface="Arial"/>
              <a:buChar char="»"/>
              <a:defRPr b="0" i="0" sz="1400" u="none" cap="none" strike="noStrike">
                <a:solidFill>
                  <a:schemeClr val="dk1"/>
                </a:solidFill>
                <a:latin typeface="Arial"/>
                <a:ea typeface="Arial"/>
                <a:cs typeface="Arial"/>
                <a:sym typeface="Arial"/>
              </a:defRPr>
            </a:lvl9pPr>
          </a:lstStyle>
          <a:p/>
        </p:txBody>
      </p:sp>
      <p:pic>
        <p:nvPicPr>
          <p:cNvPr id="12" name="Shape 12"/>
          <p:cNvPicPr preferRelativeResize="0"/>
          <p:nvPr/>
        </p:nvPicPr>
        <p:blipFill rotWithShape="1">
          <a:blip r:embed="rId1">
            <a:alphaModFix/>
          </a:blip>
          <a:srcRect b="0" l="0" r="0" t="0"/>
          <a:stretch/>
        </p:blipFill>
        <p:spPr>
          <a:xfrm>
            <a:off x="0" y="6475411"/>
            <a:ext cx="9145500" cy="382499"/>
          </a:xfrm>
          <a:prstGeom prst="rect">
            <a:avLst/>
          </a:prstGeom>
          <a:noFill/>
          <a:ln>
            <a:noFill/>
          </a:ln>
        </p:spPr>
      </p:pic>
      <p:sp>
        <p:nvSpPr>
          <p:cNvPr id="13" name="Shape 13"/>
          <p:cNvSpPr txBox="1"/>
          <p:nvPr/>
        </p:nvSpPr>
        <p:spPr>
          <a:xfrm>
            <a:off x="1527175" y="6513511"/>
            <a:ext cx="5635500" cy="244499"/>
          </a:xfrm>
          <a:prstGeom prst="rect">
            <a:avLst/>
          </a:prstGeom>
          <a:noFill/>
          <a:ln>
            <a:noFill/>
          </a:ln>
        </p:spPr>
        <p:txBody>
          <a:bodyPr anchorCtr="0" anchor="t" bIns="45700" lIns="91425" rIns="91425" tIns="45700">
            <a:spAutoFit/>
          </a:bodyPr>
          <a:lstStyle/>
          <a:p>
            <a:pPr indent="0" lvl="0" marL="0" marR="0" rtl="0" algn="l">
              <a:lnSpc>
                <a:spcPct val="100000"/>
              </a:lnSpc>
              <a:spcBef>
                <a:spcPts val="0"/>
              </a:spcBef>
              <a:spcAft>
                <a:spcPts val="0"/>
              </a:spcAft>
              <a:buClr>
                <a:schemeClr val="lt1"/>
              </a:buClr>
              <a:buSzPct val="25000"/>
              <a:buFont typeface="Arial"/>
              <a:buNone/>
            </a:pPr>
            <a:r>
              <a:rPr b="0" i="0" lang="en-US" sz="1000" u="none" cap="none" strike="noStrike">
                <a:solidFill>
                  <a:schemeClr val="lt1"/>
                </a:solidFill>
                <a:latin typeface="Arial"/>
                <a:ea typeface="Arial"/>
                <a:cs typeface="Arial"/>
                <a:sym typeface="Arial"/>
              </a:rPr>
              <a:t>Virtual University - Human Computer Interaction</a:t>
            </a:r>
          </a:p>
        </p:txBody>
      </p:sp>
      <p:pic>
        <p:nvPicPr>
          <p:cNvPr id="14" name="Shape 14"/>
          <p:cNvPicPr preferRelativeResize="0"/>
          <p:nvPr/>
        </p:nvPicPr>
        <p:blipFill rotWithShape="1">
          <a:blip r:embed="rId2">
            <a:alphaModFix/>
          </a:blip>
          <a:srcRect b="0" l="0" r="0" t="0"/>
          <a:stretch/>
        </p:blipFill>
        <p:spPr>
          <a:xfrm>
            <a:off x="0" y="0"/>
            <a:ext cx="9145500" cy="382500"/>
          </a:xfrm>
          <a:prstGeom prst="rect">
            <a:avLst/>
          </a:prstGeom>
          <a:noFill/>
          <a:ln>
            <a:noFill/>
          </a:ln>
        </p:spPr>
      </p:pic>
      <p:cxnSp>
        <p:nvCxnSpPr>
          <p:cNvPr id="15" name="Shape 15"/>
          <p:cNvCxnSpPr/>
          <p:nvPr/>
        </p:nvCxnSpPr>
        <p:spPr>
          <a:xfrm>
            <a:off x="1527175" y="6542086"/>
            <a:ext cx="1500" cy="239699"/>
          </a:xfrm>
          <a:prstGeom prst="straightConnector1">
            <a:avLst/>
          </a:prstGeom>
          <a:noFill/>
          <a:ln cap="flat" cmpd="sng" w="9525">
            <a:solidFill>
              <a:schemeClr val="lt1"/>
            </a:solidFill>
            <a:prstDash val="solid"/>
            <a:miter/>
            <a:headEnd len="med" w="med" type="none"/>
            <a:tailEnd len="med" w="med" type="none"/>
          </a:ln>
        </p:spPr>
      </p:cxnSp>
      <p:sp>
        <p:nvSpPr>
          <p:cNvPr id="16" name="Shape 16"/>
          <p:cNvSpPr txBox="1"/>
          <p:nvPr/>
        </p:nvSpPr>
        <p:spPr>
          <a:xfrm>
            <a:off x="230187" y="6502400"/>
            <a:ext cx="684299" cy="3207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lt1"/>
              </a:buClr>
              <a:buSzPct val="25000"/>
              <a:buFont typeface="Arial"/>
              <a:buNone/>
            </a:pPr>
            <a:fld id="{00000000-1234-1234-1234-123412341234}" type="slidenum">
              <a:rPr b="0" i="0" lang="en-US" sz="1000" u="none" cap="none" strike="noStrike">
                <a:solidFill>
                  <a:schemeClr val="lt1"/>
                </a:solidFill>
                <a:latin typeface="Arial"/>
                <a:ea typeface="Arial"/>
                <a:cs typeface="Arial"/>
                <a:sym typeface="Arial"/>
              </a:rPr>
              <a:t>‹#›</a:t>
            </a:fld>
          </a:p>
        </p:txBody>
      </p:sp>
      <p:sp>
        <p:nvSpPr>
          <p:cNvPr id="17" name="Shape 17"/>
          <p:cNvSpPr txBox="1"/>
          <p:nvPr/>
        </p:nvSpPr>
        <p:spPr>
          <a:xfrm>
            <a:off x="7086600" y="6537325"/>
            <a:ext cx="1944600" cy="244500"/>
          </a:xfrm>
          <a:prstGeom prst="rect">
            <a:avLst/>
          </a:prstGeom>
          <a:noFill/>
          <a:ln>
            <a:noFill/>
          </a:ln>
        </p:spPr>
        <p:txBody>
          <a:bodyPr anchorCtr="0" anchor="t" bIns="45700" lIns="91425" rIns="91425" tIns="45700">
            <a:spAutoFit/>
          </a:bodyPr>
          <a:lstStyle/>
          <a:p>
            <a:pPr indent="0" lvl="0" marL="0" marR="0" rtl="0" algn="r">
              <a:lnSpc>
                <a:spcPct val="100000"/>
              </a:lnSpc>
              <a:spcBef>
                <a:spcPts val="0"/>
              </a:spcBef>
              <a:spcAft>
                <a:spcPts val="0"/>
              </a:spcAft>
              <a:buClr>
                <a:schemeClr val="lt1"/>
              </a:buClr>
              <a:buSzPct val="25000"/>
              <a:buFont typeface="Arial"/>
              <a:buNone/>
            </a:pPr>
            <a:r>
              <a:rPr b="0" i="0" lang="en-US" sz="1000" u="none" cap="none" strike="noStrike">
                <a:solidFill>
                  <a:schemeClr val="lt1"/>
                </a:solidFill>
                <a:latin typeface="Arial"/>
                <a:ea typeface="Arial"/>
                <a:cs typeface="Arial"/>
                <a:sym typeface="Arial"/>
              </a:rPr>
              <a:t>Imran Hussain | UMT</a:t>
            </a: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6.jpg"/><Relationship Id="rId4"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81" name="Shape 281"/>
        <p:cNvGrpSpPr/>
        <p:nvPr/>
      </p:nvGrpSpPr>
      <p:grpSpPr>
        <a:xfrm>
          <a:off x="0" y="0"/>
          <a:ext cx="0" cy="0"/>
          <a:chOff x="0" y="0"/>
          <a:chExt cx="0" cy="0"/>
        </a:xfrm>
      </p:grpSpPr>
      <p:pic>
        <p:nvPicPr>
          <p:cNvPr id="282" name="Shape 282"/>
          <p:cNvPicPr preferRelativeResize="0"/>
          <p:nvPr/>
        </p:nvPicPr>
        <p:blipFill rotWithShape="1">
          <a:blip r:embed="rId3">
            <a:alphaModFix/>
          </a:blip>
          <a:srcRect b="0" l="0" r="0" t="0"/>
          <a:stretch/>
        </p:blipFill>
        <p:spPr>
          <a:xfrm>
            <a:off x="0" y="1644650"/>
            <a:ext cx="9145500" cy="3567000"/>
          </a:xfrm>
          <a:prstGeom prst="rect">
            <a:avLst/>
          </a:prstGeom>
          <a:noFill/>
          <a:ln>
            <a:noFill/>
          </a:ln>
        </p:spPr>
      </p:pic>
      <p:sp>
        <p:nvSpPr>
          <p:cNvPr id="283" name="Shape 283"/>
          <p:cNvSpPr txBox="1"/>
          <p:nvPr/>
        </p:nvSpPr>
        <p:spPr>
          <a:xfrm>
            <a:off x="228600" y="2743200"/>
            <a:ext cx="7955100" cy="7620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SzPct val="25000"/>
              <a:buFont typeface="Arial"/>
              <a:buNone/>
            </a:pPr>
            <a:r>
              <a:rPr b="0" i="0" lang="en-US" sz="1800" u="none" cap="none" strike="noStrike">
                <a:solidFill>
                  <a:schemeClr val="dk1"/>
                </a:solidFill>
                <a:latin typeface="Arial"/>
                <a:ea typeface="Arial"/>
                <a:cs typeface="Arial"/>
                <a:sym typeface="Arial"/>
              </a:rPr>
              <a:t>Lecture 4</a:t>
            </a:r>
            <a:br>
              <a:rPr b="0" i="0" lang="en-US" sz="1800" u="none" cap="none" strike="noStrike">
                <a:solidFill>
                  <a:schemeClr val="dk1"/>
                </a:solidFill>
                <a:latin typeface="Arial"/>
                <a:ea typeface="Arial"/>
                <a:cs typeface="Arial"/>
                <a:sym typeface="Arial"/>
              </a:rPr>
            </a:br>
            <a:r>
              <a:rPr b="1" i="0" lang="en-US" sz="2400" u="none" cap="none" strike="noStrike">
                <a:solidFill>
                  <a:schemeClr val="dk1"/>
                </a:solidFill>
                <a:latin typeface="Arial"/>
                <a:ea typeface="Arial"/>
                <a:cs typeface="Arial"/>
                <a:sym typeface="Arial"/>
              </a:rPr>
              <a:t>Goals &amp; Evolution of Human-Computer Interaction</a:t>
            </a:r>
          </a:p>
        </p:txBody>
      </p:sp>
      <p:sp>
        <p:nvSpPr>
          <p:cNvPr id="284" name="Shape 284"/>
          <p:cNvSpPr/>
          <p:nvPr/>
        </p:nvSpPr>
        <p:spPr>
          <a:xfrm>
            <a:off x="0" y="0"/>
            <a:ext cx="9144000" cy="1690800"/>
          </a:xfrm>
          <a:prstGeom prst="rect">
            <a:avLst/>
          </a:prstGeom>
          <a:solidFill>
            <a:srgbClr val="7889FB"/>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800" u="none" cap="none" strike="noStrike">
              <a:solidFill>
                <a:schemeClr val="dk1"/>
              </a:solidFill>
              <a:latin typeface="Arial"/>
              <a:ea typeface="Arial"/>
              <a:cs typeface="Arial"/>
              <a:sym typeface="Arial"/>
            </a:endParaRPr>
          </a:p>
        </p:txBody>
      </p:sp>
      <p:sp>
        <p:nvSpPr>
          <p:cNvPr id="285" name="Shape 285"/>
          <p:cNvSpPr/>
          <p:nvPr/>
        </p:nvSpPr>
        <p:spPr>
          <a:xfrm>
            <a:off x="0" y="5160962"/>
            <a:ext cx="9144000" cy="1690799"/>
          </a:xfrm>
          <a:prstGeom prst="rect">
            <a:avLst/>
          </a:prstGeom>
          <a:solidFill>
            <a:srgbClr val="7889FB"/>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1800" u="none" cap="none" strike="noStrike">
              <a:solidFill>
                <a:schemeClr val="dk1"/>
              </a:solidFill>
              <a:latin typeface="Arial"/>
              <a:ea typeface="Arial"/>
              <a:cs typeface="Arial"/>
              <a:sym typeface="Arial"/>
            </a:endParaRPr>
          </a:p>
        </p:txBody>
      </p:sp>
      <p:sp>
        <p:nvSpPr>
          <p:cNvPr id="286" name="Shape 286"/>
          <p:cNvSpPr txBox="1"/>
          <p:nvPr/>
        </p:nvSpPr>
        <p:spPr>
          <a:xfrm>
            <a:off x="381000" y="381000"/>
            <a:ext cx="7955100" cy="16764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lt1"/>
              </a:buClr>
              <a:buSzPct val="25000"/>
              <a:buFont typeface="Arial"/>
              <a:buNone/>
            </a:pPr>
            <a:br>
              <a:rPr b="1" i="0" lang="en-US" sz="2400" u="none" cap="none" strike="noStrike">
                <a:solidFill>
                  <a:schemeClr val="lt1"/>
                </a:solidFill>
                <a:latin typeface="Arial"/>
                <a:ea typeface="Arial"/>
                <a:cs typeface="Arial"/>
                <a:sym typeface="Arial"/>
              </a:rPr>
            </a:br>
            <a:r>
              <a:rPr b="1" i="0" lang="en-US" sz="2400" u="none" cap="none" strike="noStrike">
                <a:solidFill>
                  <a:schemeClr val="lt1"/>
                </a:solidFill>
                <a:latin typeface="Arial"/>
                <a:ea typeface="Arial"/>
                <a:cs typeface="Arial"/>
                <a:sym typeface="Arial"/>
              </a:rPr>
              <a:t>Human-Computer Interaction</a:t>
            </a:r>
            <a:br>
              <a:rPr b="0" i="0" lang="en-US" sz="2000" u="none" cap="none" strike="noStrike">
                <a:solidFill>
                  <a:schemeClr val="lt1"/>
                </a:solidFill>
                <a:latin typeface="Arial"/>
                <a:ea typeface="Arial"/>
                <a:cs typeface="Arial"/>
                <a:sym typeface="Arial"/>
              </a:rPr>
            </a:br>
            <a:br>
              <a:rPr b="0" i="0" lang="en-US" sz="2000" u="none" cap="none" strike="noStrike">
                <a:solidFill>
                  <a:schemeClr val="lt1"/>
                </a:solidFill>
                <a:latin typeface="Arial"/>
                <a:ea typeface="Arial"/>
                <a:cs typeface="Arial"/>
                <a:sym typeface="Arial"/>
              </a:rPr>
            </a:br>
            <a:br>
              <a:rPr b="0" i="0" lang="en-US" sz="2000" u="none" cap="none" strike="noStrike">
                <a:solidFill>
                  <a:schemeClr val="lt1"/>
                </a:solidFill>
                <a:latin typeface="Arial"/>
                <a:ea typeface="Arial"/>
                <a:cs typeface="Arial"/>
                <a:sym typeface="Arial"/>
              </a:rPr>
            </a:b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24" name="Shape 124"/>
        <p:cNvGrpSpPr/>
        <p:nvPr/>
      </p:nvGrpSpPr>
      <p:grpSpPr>
        <a:xfrm>
          <a:off x="0" y="0"/>
          <a:ext cx="0" cy="0"/>
          <a:chOff x="0" y="0"/>
          <a:chExt cx="0" cy="0"/>
        </a:xfrm>
      </p:grpSpPr>
      <p:sp>
        <p:nvSpPr>
          <p:cNvPr id="125" name="Shape 125"/>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Usability Goals</a:t>
            </a:r>
          </a:p>
        </p:txBody>
      </p:sp>
      <p:sp>
        <p:nvSpPr>
          <p:cNvPr id="126" name="Shape 126"/>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Effectiveness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Efficiency</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Safety</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Utility</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Learnability</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Memorablity</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30" name="Shape 130"/>
        <p:cNvGrpSpPr/>
        <p:nvPr/>
      </p:nvGrpSpPr>
      <p:grpSpPr>
        <a:xfrm>
          <a:off x="0" y="0"/>
          <a:ext cx="0" cy="0"/>
          <a:chOff x="0" y="0"/>
          <a:chExt cx="0" cy="0"/>
        </a:xfrm>
      </p:grpSpPr>
      <p:sp>
        <p:nvSpPr>
          <p:cNvPr id="131" name="Shape 131"/>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Effectiveness</a:t>
            </a:r>
          </a:p>
        </p:txBody>
      </p:sp>
      <p:sp>
        <p:nvSpPr>
          <p:cNvPr id="132" name="Shape 132"/>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How good the system is at doing what it is supposed to do</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iDrive system being effective since it would perform all the tasks</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Porsche example the system was effective enough to detect the high intake of Air in Fuel system</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The Alarm clock is effective in the way that it would play music in exactly the same way it is supposed to</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Are these systems really effective ? Think again !!</a:t>
            </a:r>
          </a:p>
          <a:p>
            <a:pPr indent="-285750" lvl="1" marL="742950" marR="0" rtl="0" algn="l">
              <a:lnSpc>
                <a:spcPct val="100000"/>
              </a:lnSpc>
              <a:spcBef>
                <a:spcPts val="480"/>
              </a:spcBef>
              <a:spcAft>
                <a:spcPts val="0"/>
              </a:spcAft>
              <a:buClr>
                <a:schemeClr val="dk1"/>
              </a:buClr>
              <a:buSzPct val="133333"/>
              <a:buFont typeface="Arial"/>
              <a:buChar char="–"/>
            </a:pPr>
            <a:r>
              <a:rPr b="0" i="0" lang="en-US" sz="1800" u="none" cap="none" strike="noStrike">
                <a:solidFill>
                  <a:schemeClr val="dk1"/>
                </a:solidFill>
                <a:latin typeface="Arial"/>
                <a:ea typeface="Arial"/>
                <a:cs typeface="Arial"/>
                <a:sym typeface="Arial"/>
              </a:rPr>
              <a:t>Main goal of HCI is to evaluate things from the </a:t>
            </a:r>
            <a:r>
              <a:rPr b="0" i="0" lang="en-US" sz="2400" u="none" cap="none" strike="noStrike">
                <a:solidFill>
                  <a:schemeClr val="dk1"/>
                </a:solidFill>
                <a:latin typeface="Arial"/>
                <a:ea typeface="Arial"/>
                <a:cs typeface="Arial"/>
                <a:sym typeface="Arial"/>
              </a:rPr>
              <a:t>User’s</a:t>
            </a:r>
            <a:r>
              <a:rPr b="0" i="0" lang="en-US" sz="1800" u="none" cap="none" strike="noStrike">
                <a:solidFill>
                  <a:schemeClr val="dk1"/>
                </a:solidFill>
                <a:latin typeface="Arial"/>
                <a:ea typeface="Arial"/>
                <a:cs typeface="Arial"/>
                <a:sym typeface="Arial"/>
              </a:rPr>
              <a:t> perspective </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36" name="Shape 136"/>
        <p:cNvGrpSpPr/>
        <p:nvPr/>
      </p:nvGrpSpPr>
      <p:grpSpPr>
        <a:xfrm>
          <a:off x="0" y="0"/>
          <a:ext cx="0" cy="0"/>
          <a:chOff x="0" y="0"/>
          <a:chExt cx="0" cy="0"/>
        </a:xfrm>
      </p:grpSpPr>
      <p:sp>
        <p:nvSpPr>
          <p:cNvPr id="137" name="Shape 137"/>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Efficient</a:t>
            </a:r>
          </a:p>
        </p:txBody>
      </p:sp>
      <p:sp>
        <p:nvSpPr>
          <p:cNvPr id="138" name="Shape 138"/>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The way system supports its users in carrying out their tasks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Talk about the three systems</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Does the product help users sustain a high level of productivity?</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42" name="Shape 142"/>
        <p:cNvGrpSpPr/>
        <p:nvPr/>
      </p:nvGrpSpPr>
      <p:grpSpPr>
        <a:xfrm>
          <a:off x="0" y="0"/>
          <a:ext cx="0" cy="0"/>
          <a:chOff x="0" y="0"/>
          <a:chExt cx="0" cy="0"/>
        </a:xfrm>
      </p:grpSpPr>
      <p:sp>
        <p:nvSpPr>
          <p:cNvPr id="143" name="Shape 143"/>
          <p:cNvSpPr txBox="1"/>
          <p:nvPr>
            <p:ph idx="4294967295" type="title"/>
          </p:nvPr>
        </p:nvSpPr>
        <p:spPr>
          <a:xfrm>
            <a:off x="457200" y="685800"/>
            <a:ext cx="8229600" cy="762000"/>
          </a:xfrm>
          <a:prstGeom prst="rect">
            <a:avLst/>
          </a:prstGeom>
          <a:noFill/>
          <a:ln>
            <a:noFill/>
          </a:ln>
        </p:spPr>
        <p:txBody>
          <a:bodyPr anchorCtr="0" anchor="t"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Safety</a:t>
            </a:r>
          </a:p>
        </p:txBody>
      </p:sp>
      <p:sp>
        <p:nvSpPr>
          <p:cNvPr id="144" name="Shape 144"/>
          <p:cNvSpPr txBox="1"/>
          <p:nvPr>
            <p:ph idx="4294967295" type="body"/>
          </p:nvPr>
        </p:nvSpPr>
        <p:spPr>
          <a:xfrm>
            <a:off x="457200" y="1600200"/>
            <a:ext cx="7924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800" u="none">
                <a:solidFill>
                  <a:schemeClr val="dk1"/>
                </a:solidFill>
                <a:latin typeface="Arial"/>
                <a:ea typeface="Arial"/>
                <a:cs typeface="Arial"/>
                <a:sym typeface="Arial"/>
              </a:rPr>
              <a:t>Protecting the user from dangerous conditions and undesirable situation</a:t>
            </a:r>
          </a:p>
          <a:p>
            <a:pPr indent="-285750" lvl="1" marL="742950" marR="0" rtl="0" algn="l">
              <a:lnSpc>
                <a:spcPct val="100000"/>
              </a:lnSpc>
              <a:spcBef>
                <a:spcPts val="480"/>
              </a:spcBef>
              <a:spcAft>
                <a:spcPts val="0"/>
              </a:spcAft>
              <a:buClr>
                <a:schemeClr val="dk1"/>
              </a:buClr>
              <a:buSzPct val="100000"/>
              <a:buFont typeface="Arial"/>
              <a:buChar char="–"/>
            </a:pPr>
            <a:r>
              <a:rPr b="0" i="0" lang="en-US" sz="2400" u="none" cap="none" strike="noStrike">
                <a:solidFill>
                  <a:schemeClr val="dk1"/>
                </a:solidFill>
                <a:latin typeface="Arial"/>
                <a:ea typeface="Arial"/>
                <a:cs typeface="Arial"/>
                <a:sym typeface="Arial"/>
              </a:rPr>
              <a:t>Which of the Cases we discussed earlier you think was the most unsafe ?</a:t>
            </a:r>
          </a:p>
          <a:p>
            <a:pPr indent="-228600" lvl="2" marL="1143000" marR="0" rtl="0" algn="l">
              <a:lnSpc>
                <a:spcPct val="100000"/>
              </a:lnSpc>
              <a:spcBef>
                <a:spcPts val="400"/>
              </a:spcBef>
              <a:spcAft>
                <a:spcPts val="0"/>
              </a:spcAft>
              <a:buClr>
                <a:schemeClr val="dk1"/>
              </a:buClr>
              <a:buSzPct val="100000"/>
              <a:buFont typeface="Arial"/>
              <a:buChar char="•"/>
            </a:pPr>
            <a:r>
              <a:rPr b="0" i="0" lang="en-US" sz="2000" u="none" cap="none" strike="noStrike">
                <a:solidFill>
                  <a:schemeClr val="dk1"/>
                </a:solidFill>
                <a:latin typeface="Arial"/>
                <a:ea typeface="Arial"/>
                <a:cs typeface="Arial"/>
                <a:sym typeface="Arial"/>
              </a:rPr>
              <a:t>Plane</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48" name="Shape 148"/>
        <p:cNvGrpSpPr/>
        <p:nvPr/>
      </p:nvGrpSpPr>
      <p:grpSpPr>
        <a:xfrm>
          <a:off x="0" y="0"/>
          <a:ext cx="0" cy="0"/>
          <a:chOff x="0" y="0"/>
          <a:chExt cx="0" cy="0"/>
        </a:xfrm>
      </p:grpSpPr>
      <p:sp>
        <p:nvSpPr>
          <p:cNvPr id="149" name="Shape 149"/>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Safety</a:t>
            </a:r>
          </a:p>
        </p:txBody>
      </p:sp>
      <p:pic>
        <p:nvPicPr>
          <p:cNvPr id="150" name="Shape 150"/>
          <p:cNvPicPr preferRelativeResize="0"/>
          <p:nvPr/>
        </p:nvPicPr>
        <p:blipFill rotWithShape="1">
          <a:blip r:embed="rId3">
            <a:alphaModFix/>
          </a:blip>
          <a:srcRect b="0" l="0" r="0" t="0"/>
          <a:stretch/>
        </p:blipFill>
        <p:spPr>
          <a:xfrm>
            <a:off x="3505200" y="1828800"/>
            <a:ext cx="2481300" cy="4249800"/>
          </a:xfrm>
          <a:prstGeom prst="rect">
            <a:avLst/>
          </a:prstGeom>
          <a:noFill/>
          <a:ln>
            <a:noFill/>
          </a:ln>
        </p:spPr>
      </p:pic>
      <p:pic>
        <p:nvPicPr>
          <p:cNvPr id="151" name="Shape 151"/>
          <p:cNvPicPr preferRelativeResize="0"/>
          <p:nvPr/>
        </p:nvPicPr>
        <p:blipFill rotWithShape="1">
          <a:blip r:embed="rId4">
            <a:alphaModFix/>
          </a:blip>
          <a:srcRect b="0" l="0" r="0" t="0"/>
          <a:stretch/>
        </p:blipFill>
        <p:spPr>
          <a:xfrm>
            <a:off x="425450" y="1752600"/>
            <a:ext cx="2536800" cy="4343400"/>
          </a:xfrm>
          <a:prstGeom prst="rect">
            <a:avLst/>
          </a:prstGeom>
          <a:noFill/>
          <a:ln>
            <a:noFill/>
          </a:ln>
        </p:spPr>
      </p:pic>
      <p:sp>
        <p:nvSpPr>
          <p:cNvPr id="152" name="Shape 152"/>
          <p:cNvSpPr txBox="1"/>
          <p:nvPr/>
        </p:nvSpPr>
        <p:spPr>
          <a:xfrm>
            <a:off x="4713287" y="1458912"/>
            <a:ext cx="480900" cy="3969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1" i="0" lang="en-US" sz="2000" u="none">
                <a:solidFill>
                  <a:schemeClr val="dk1"/>
                </a:solidFill>
                <a:latin typeface="Arial"/>
                <a:ea typeface="Arial"/>
                <a:cs typeface="Arial"/>
                <a:sym typeface="Arial"/>
              </a:rPr>
              <a:t>ok</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56" name="Shape 156"/>
        <p:cNvGrpSpPr/>
        <p:nvPr/>
      </p:nvGrpSpPr>
      <p:grpSpPr>
        <a:xfrm>
          <a:off x="0" y="0"/>
          <a:ext cx="0" cy="0"/>
          <a:chOff x="0" y="0"/>
          <a:chExt cx="0" cy="0"/>
        </a:xfrm>
      </p:grpSpPr>
      <p:sp>
        <p:nvSpPr>
          <p:cNvPr id="157" name="Shape 157"/>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Utility</a:t>
            </a:r>
          </a:p>
        </p:txBody>
      </p:sp>
      <p:sp>
        <p:nvSpPr>
          <p:cNvPr id="158" name="Shape 158"/>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System providing the right kind of functionality so that the user can do what they want</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88" name="Shape 288"/>
        <p:cNvGrpSpPr/>
        <p:nvPr/>
      </p:nvGrpSpPr>
      <p:grpSpPr>
        <a:xfrm>
          <a:off x="0" y="0"/>
          <a:ext cx="0" cy="0"/>
          <a:chOff x="0" y="0"/>
          <a:chExt cx="0" cy="0"/>
        </a:xfrm>
      </p:grpSpPr>
      <p:sp>
        <p:nvSpPr>
          <p:cNvPr id="289" name="Shape 289"/>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Learnability</a:t>
            </a:r>
          </a:p>
        </p:txBody>
      </p:sp>
      <p:sp>
        <p:nvSpPr>
          <p:cNvPr id="290" name="Shape 290"/>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How easy a system is to learn to user</a:t>
            </a:r>
          </a:p>
          <a:p>
            <a:pPr indent="0" lvl="0" marL="0" marR="0" rtl="0" algn="l">
              <a:lnSpc>
                <a:spcPct val="100000"/>
              </a:lnSpc>
              <a:spcBef>
                <a:spcPts val="400"/>
              </a:spcBef>
              <a:spcAft>
                <a:spcPts val="0"/>
              </a:spcAft>
              <a:buNone/>
            </a:pPr>
            <a:r>
              <a:t/>
            </a:r>
            <a:endParaRPr/>
          </a:p>
          <a:p>
            <a:pPr indent="-342900" lvl="0" marL="342900" marR="0" rtl="0" algn="l">
              <a:lnSpc>
                <a:spcPct val="100000"/>
              </a:lnSpc>
              <a:spcBef>
                <a:spcPts val="400"/>
              </a:spcBef>
              <a:spcAft>
                <a:spcPts val="0"/>
              </a:spcAft>
              <a:buClr>
                <a:schemeClr val="dk1"/>
              </a:buClr>
              <a:buSzPct val="25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Was iDrive easy to Learn </a:t>
            </a:r>
          </a:p>
          <a:p>
            <a:pPr indent="-342900" lvl="0" marL="342900" marR="0" rtl="0" algn="l">
              <a:lnSpc>
                <a:spcPct val="100000"/>
              </a:lnSpc>
              <a:spcBef>
                <a:spcPts val="400"/>
              </a:spcBef>
              <a:spcAft>
                <a:spcPts val="0"/>
              </a:spcAft>
              <a:buClr>
                <a:schemeClr val="dk1"/>
              </a:buClr>
              <a:buSzPct val="25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Simple Device VCR</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Task 1: Learning to Play</a:t>
            </a:r>
          </a:p>
          <a:p>
            <a:pPr indent="0" lvl="0" marL="0" marR="0" rtl="0" algn="l">
              <a:lnSpc>
                <a:spcPct val="100000"/>
              </a:lnSpc>
              <a:spcBef>
                <a:spcPts val="360"/>
              </a:spcBef>
              <a:spcAft>
                <a:spcPts val="0"/>
              </a:spcAft>
              <a:buNone/>
            </a:pPr>
            <a:r>
              <a:t/>
            </a:r>
            <a:endParaRP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68" name="Shape 168"/>
        <p:cNvGrpSpPr/>
        <p:nvPr/>
      </p:nvGrpSpPr>
      <p:grpSpPr>
        <a:xfrm>
          <a:off x="0" y="0"/>
          <a:ext cx="0" cy="0"/>
          <a:chOff x="0" y="0"/>
          <a:chExt cx="0" cy="0"/>
        </a:xfrm>
      </p:grpSpPr>
      <p:sp>
        <p:nvSpPr>
          <p:cNvPr id="169" name="Shape 169"/>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Memorability</a:t>
            </a:r>
          </a:p>
        </p:txBody>
      </p:sp>
      <p:sp>
        <p:nvSpPr>
          <p:cNvPr id="170" name="Shape 170"/>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How easy the system is to remember once learnt</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Riding a bicycle</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74" name="Shape 174"/>
        <p:cNvGrpSpPr/>
        <p:nvPr/>
      </p:nvGrpSpPr>
      <p:grpSpPr>
        <a:xfrm>
          <a:off x="0" y="0"/>
          <a:ext cx="0" cy="0"/>
          <a:chOff x="0" y="0"/>
          <a:chExt cx="0" cy="0"/>
        </a:xfrm>
      </p:grpSpPr>
      <p:sp>
        <p:nvSpPr>
          <p:cNvPr id="175" name="Shape 175"/>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User Experience Goals</a:t>
            </a:r>
          </a:p>
        </p:txBody>
      </p:sp>
      <p:sp>
        <p:nvSpPr>
          <p:cNvPr id="176" name="Shape 176"/>
          <p:cNvSpPr txBox="1"/>
          <p:nvPr>
            <p:ph idx="1" type="body"/>
          </p:nvPr>
        </p:nvSpPr>
        <p:spPr>
          <a:xfrm>
            <a:off x="457200" y="1600200"/>
            <a:ext cx="26670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Satisfying</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Enjoyable</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Fun</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Entertaining</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Helpful</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Motivating</a:t>
            </a:r>
          </a:p>
        </p:txBody>
      </p:sp>
      <p:sp>
        <p:nvSpPr>
          <p:cNvPr id="177" name="Shape 177"/>
          <p:cNvSpPr txBox="1"/>
          <p:nvPr/>
        </p:nvSpPr>
        <p:spPr>
          <a:xfrm>
            <a:off x="4191000" y="1600200"/>
            <a:ext cx="33528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Aesthetically Pleasing</a:t>
            </a:r>
          </a:p>
          <a:p>
            <a:pPr indent="-342900" lvl="0" marL="342900" marR="0" rtl="0" algn="l">
              <a:lnSpc>
                <a:spcPct val="100000"/>
              </a:lnSpc>
              <a:spcBef>
                <a:spcPts val="400"/>
              </a:spcBef>
              <a:spcAft>
                <a:spcPts val="0"/>
              </a:spcAft>
              <a:buClr>
                <a:schemeClr val="dk1"/>
              </a:buClr>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Supportive to Creativity</a:t>
            </a:r>
          </a:p>
          <a:p>
            <a:pPr indent="-342900" lvl="0" marL="342900" marR="0" rtl="0" algn="l">
              <a:lnSpc>
                <a:spcPct val="100000"/>
              </a:lnSpc>
              <a:spcBef>
                <a:spcPts val="400"/>
              </a:spcBef>
              <a:spcAft>
                <a:spcPts val="0"/>
              </a:spcAft>
              <a:buClr>
                <a:schemeClr val="dk1"/>
              </a:buClr>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Rewarding</a:t>
            </a:r>
          </a:p>
          <a:p>
            <a:pPr indent="-342900" lvl="0" marL="342900" marR="0" rtl="0" algn="l">
              <a:lnSpc>
                <a:spcPct val="100000"/>
              </a:lnSpc>
              <a:spcBef>
                <a:spcPts val="400"/>
              </a:spcBef>
              <a:spcAft>
                <a:spcPts val="0"/>
              </a:spcAft>
              <a:buClr>
                <a:schemeClr val="dk1"/>
              </a:buClr>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Emotionally Fullfilling</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81" name="Shape 181"/>
        <p:cNvGrpSpPr/>
        <p:nvPr/>
      </p:nvGrpSpPr>
      <p:grpSpPr>
        <a:xfrm>
          <a:off x="0" y="0"/>
          <a:ext cx="0" cy="0"/>
          <a:chOff x="0" y="0"/>
          <a:chExt cx="0" cy="0"/>
        </a:xfrm>
      </p:grpSpPr>
      <p:sp>
        <p:nvSpPr>
          <p:cNvPr id="182" name="Shape 182"/>
          <p:cNvSpPr/>
          <p:nvPr/>
        </p:nvSpPr>
        <p:spPr>
          <a:xfrm>
            <a:off x="1828800" y="762000"/>
            <a:ext cx="5484900" cy="54849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l">
              <a:lnSpc>
                <a:spcPct val="100000"/>
              </a:lnSpc>
              <a:spcBef>
                <a:spcPts val="0"/>
              </a:spcBef>
              <a:spcAft>
                <a:spcPts val="0"/>
              </a:spcAft>
              <a:buNone/>
            </a:pPr>
            <a:r>
              <a:t/>
            </a:r>
            <a:endParaRPr b="1" i="0" sz="2000" u="none">
              <a:solidFill>
                <a:schemeClr val="dk1"/>
              </a:solidFill>
              <a:latin typeface="Arial"/>
              <a:ea typeface="Arial"/>
              <a:cs typeface="Arial"/>
              <a:sym typeface="Arial"/>
            </a:endParaRPr>
          </a:p>
        </p:txBody>
      </p:sp>
      <p:sp>
        <p:nvSpPr>
          <p:cNvPr id="183" name="Shape 183"/>
          <p:cNvSpPr txBox="1"/>
          <p:nvPr/>
        </p:nvSpPr>
        <p:spPr>
          <a:xfrm>
            <a:off x="4151312" y="609600"/>
            <a:ext cx="838200" cy="33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Fun</a:t>
            </a:r>
          </a:p>
        </p:txBody>
      </p:sp>
      <p:sp>
        <p:nvSpPr>
          <p:cNvPr id="184" name="Shape 184"/>
          <p:cNvSpPr txBox="1"/>
          <p:nvPr/>
        </p:nvSpPr>
        <p:spPr>
          <a:xfrm>
            <a:off x="5638800" y="1295400"/>
            <a:ext cx="1905000" cy="5811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Emotionally fullfilling</a:t>
            </a:r>
          </a:p>
        </p:txBody>
      </p:sp>
      <p:sp>
        <p:nvSpPr>
          <p:cNvPr id="185" name="Shape 185"/>
          <p:cNvSpPr txBox="1"/>
          <p:nvPr/>
        </p:nvSpPr>
        <p:spPr>
          <a:xfrm>
            <a:off x="6629400" y="2559050"/>
            <a:ext cx="1905000" cy="33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Rewarding</a:t>
            </a:r>
          </a:p>
        </p:txBody>
      </p:sp>
      <p:sp>
        <p:nvSpPr>
          <p:cNvPr id="186" name="Shape 186"/>
          <p:cNvSpPr txBox="1"/>
          <p:nvPr/>
        </p:nvSpPr>
        <p:spPr>
          <a:xfrm>
            <a:off x="1524000" y="1295400"/>
            <a:ext cx="1905000" cy="33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Satisfying</a:t>
            </a:r>
          </a:p>
        </p:txBody>
      </p:sp>
      <p:sp>
        <p:nvSpPr>
          <p:cNvPr id="187" name="Shape 187"/>
          <p:cNvSpPr txBox="1"/>
          <p:nvPr/>
        </p:nvSpPr>
        <p:spPr>
          <a:xfrm>
            <a:off x="609600" y="4191000"/>
            <a:ext cx="1905000" cy="33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Entertaining</a:t>
            </a:r>
          </a:p>
        </p:txBody>
      </p:sp>
      <p:sp>
        <p:nvSpPr>
          <p:cNvPr id="188" name="Shape 188"/>
          <p:cNvSpPr txBox="1"/>
          <p:nvPr/>
        </p:nvSpPr>
        <p:spPr>
          <a:xfrm>
            <a:off x="762000" y="2482850"/>
            <a:ext cx="1905000" cy="33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enjoyable</a:t>
            </a:r>
          </a:p>
        </p:txBody>
      </p:sp>
      <p:sp>
        <p:nvSpPr>
          <p:cNvPr id="189" name="Shape 189"/>
          <p:cNvSpPr txBox="1"/>
          <p:nvPr/>
        </p:nvSpPr>
        <p:spPr>
          <a:xfrm>
            <a:off x="1295400" y="5302250"/>
            <a:ext cx="1905000" cy="33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helpful</a:t>
            </a:r>
          </a:p>
        </p:txBody>
      </p:sp>
      <p:sp>
        <p:nvSpPr>
          <p:cNvPr id="190" name="Shape 190"/>
          <p:cNvSpPr txBox="1"/>
          <p:nvPr/>
        </p:nvSpPr>
        <p:spPr>
          <a:xfrm>
            <a:off x="3505200" y="6064250"/>
            <a:ext cx="1905000" cy="33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Motivating</a:t>
            </a:r>
          </a:p>
        </p:txBody>
      </p:sp>
      <p:sp>
        <p:nvSpPr>
          <p:cNvPr id="191" name="Shape 191"/>
          <p:cNvSpPr txBox="1"/>
          <p:nvPr/>
        </p:nvSpPr>
        <p:spPr>
          <a:xfrm>
            <a:off x="6019800" y="5133975"/>
            <a:ext cx="1905000" cy="5811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Aesthetically pleasing</a:t>
            </a:r>
          </a:p>
        </p:txBody>
      </p:sp>
      <p:sp>
        <p:nvSpPr>
          <p:cNvPr id="192" name="Shape 192"/>
          <p:cNvSpPr txBox="1"/>
          <p:nvPr/>
        </p:nvSpPr>
        <p:spPr>
          <a:xfrm>
            <a:off x="6705600" y="3914775"/>
            <a:ext cx="1905000" cy="5811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Supportive of creativity</a:t>
            </a:r>
          </a:p>
        </p:txBody>
      </p:sp>
      <p:sp>
        <p:nvSpPr>
          <p:cNvPr id="193" name="Shape 193"/>
          <p:cNvSpPr txBox="1"/>
          <p:nvPr/>
        </p:nvSpPr>
        <p:spPr>
          <a:xfrm>
            <a:off x="3962400" y="1857375"/>
            <a:ext cx="1219200" cy="5811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Efficient to use</a:t>
            </a:r>
          </a:p>
        </p:txBody>
      </p:sp>
      <p:sp>
        <p:nvSpPr>
          <p:cNvPr id="194" name="Shape 194"/>
          <p:cNvSpPr txBox="1"/>
          <p:nvPr/>
        </p:nvSpPr>
        <p:spPr>
          <a:xfrm>
            <a:off x="2514600" y="2619375"/>
            <a:ext cx="1143000" cy="5811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Easy to remember</a:t>
            </a:r>
          </a:p>
        </p:txBody>
      </p:sp>
      <p:sp>
        <p:nvSpPr>
          <p:cNvPr id="195" name="Shape 195"/>
          <p:cNvSpPr txBox="1"/>
          <p:nvPr/>
        </p:nvSpPr>
        <p:spPr>
          <a:xfrm>
            <a:off x="5486400" y="2514600"/>
            <a:ext cx="1066800" cy="5811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Effective to use</a:t>
            </a:r>
          </a:p>
        </p:txBody>
      </p:sp>
      <p:sp>
        <p:nvSpPr>
          <p:cNvPr id="196" name="Shape 196"/>
          <p:cNvSpPr txBox="1"/>
          <p:nvPr/>
        </p:nvSpPr>
        <p:spPr>
          <a:xfrm>
            <a:off x="2667000" y="3949700"/>
            <a:ext cx="1066800" cy="5811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Easy to learn</a:t>
            </a:r>
          </a:p>
        </p:txBody>
      </p:sp>
      <p:sp>
        <p:nvSpPr>
          <p:cNvPr id="197" name="Shape 197"/>
          <p:cNvSpPr txBox="1"/>
          <p:nvPr/>
        </p:nvSpPr>
        <p:spPr>
          <a:xfrm>
            <a:off x="5257800" y="4067175"/>
            <a:ext cx="990600" cy="5811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Safe to use</a:t>
            </a:r>
          </a:p>
        </p:txBody>
      </p:sp>
      <p:cxnSp>
        <p:nvCxnSpPr>
          <p:cNvPr id="198" name="Shape 198"/>
          <p:cNvCxnSpPr/>
          <p:nvPr/>
        </p:nvCxnSpPr>
        <p:spPr>
          <a:xfrm flipH="1">
            <a:off x="3657600" y="2895600"/>
            <a:ext cx="1828800" cy="1143000"/>
          </a:xfrm>
          <a:prstGeom prst="straightConnector1">
            <a:avLst/>
          </a:prstGeom>
          <a:noFill/>
          <a:ln cap="flat" cmpd="sng" w="9525">
            <a:solidFill>
              <a:schemeClr val="dk1"/>
            </a:solidFill>
            <a:prstDash val="solid"/>
            <a:miter/>
            <a:headEnd len="med" w="med" type="none"/>
            <a:tailEnd len="med" w="med" type="none"/>
          </a:ln>
        </p:spPr>
      </p:cxnSp>
      <p:cxnSp>
        <p:nvCxnSpPr>
          <p:cNvPr id="199" name="Shape 199"/>
          <p:cNvCxnSpPr/>
          <p:nvPr/>
        </p:nvCxnSpPr>
        <p:spPr>
          <a:xfrm>
            <a:off x="4572000" y="2362200"/>
            <a:ext cx="0" cy="2286000"/>
          </a:xfrm>
          <a:prstGeom prst="straightConnector1">
            <a:avLst/>
          </a:prstGeom>
          <a:noFill/>
          <a:ln cap="flat" cmpd="sng" w="9525">
            <a:solidFill>
              <a:schemeClr val="dk1"/>
            </a:solidFill>
            <a:prstDash val="solid"/>
            <a:miter/>
            <a:headEnd len="med" w="med" type="none"/>
            <a:tailEnd len="med" w="med" type="none"/>
          </a:ln>
        </p:spPr>
      </p:cxnSp>
      <p:cxnSp>
        <p:nvCxnSpPr>
          <p:cNvPr id="200" name="Shape 200"/>
          <p:cNvCxnSpPr/>
          <p:nvPr/>
        </p:nvCxnSpPr>
        <p:spPr>
          <a:xfrm>
            <a:off x="3581400" y="2971800"/>
            <a:ext cx="1981200" cy="1066800"/>
          </a:xfrm>
          <a:prstGeom prst="straightConnector1">
            <a:avLst/>
          </a:prstGeom>
          <a:noFill/>
          <a:ln cap="flat" cmpd="sng" w="9525">
            <a:solidFill>
              <a:schemeClr val="dk1"/>
            </a:solidFill>
            <a:prstDash val="solid"/>
            <a:miter/>
            <a:headEnd len="med" w="med" type="none"/>
            <a:tailEnd len="med" w="med" type="none"/>
          </a:ln>
        </p:spPr>
      </p:cxnSp>
      <p:sp>
        <p:nvSpPr>
          <p:cNvPr id="201" name="Shape 201"/>
          <p:cNvSpPr txBox="1"/>
          <p:nvPr/>
        </p:nvSpPr>
        <p:spPr>
          <a:xfrm>
            <a:off x="3886200" y="4648200"/>
            <a:ext cx="1371600" cy="5811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600" u="none">
                <a:solidFill>
                  <a:schemeClr val="dk1"/>
                </a:solidFill>
                <a:latin typeface="Arial"/>
                <a:ea typeface="Arial"/>
                <a:cs typeface="Arial"/>
                <a:sym typeface="Arial"/>
              </a:rPr>
              <a:t>Have good utility</a:t>
            </a:r>
          </a:p>
        </p:txBody>
      </p:sp>
      <p:sp>
        <p:nvSpPr>
          <p:cNvPr id="202" name="Shape 202"/>
          <p:cNvSpPr/>
          <p:nvPr/>
        </p:nvSpPr>
        <p:spPr>
          <a:xfrm>
            <a:off x="3810000" y="2701925"/>
            <a:ext cx="1524000" cy="1447800"/>
          </a:xfrm>
          <a:prstGeom prst="ellipse">
            <a:avLst/>
          </a:prstGeom>
          <a:solidFill>
            <a:srgbClr val="FFCC00"/>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1" i="0" lang="en-US" sz="2000" u="none">
                <a:solidFill>
                  <a:schemeClr val="dk1"/>
                </a:solidFill>
                <a:latin typeface="Arial"/>
                <a:ea typeface="Arial"/>
                <a:cs typeface="Arial"/>
                <a:sym typeface="Arial"/>
              </a:rPr>
              <a:t>Usability</a:t>
            </a:r>
          </a:p>
          <a:p>
            <a:pPr indent="0" lvl="0" marL="0" marR="0" rtl="0" algn="ctr">
              <a:lnSpc>
                <a:spcPct val="100000"/>
              </a:lnSpc>
              <a:spcBef>
                <a:spcPts val="0"/>
              </a:spcBef>
              <a:spcAft>
                <a:spcPts val="0"/>
              </a:spcAft>
              <a:buClr>
                <a:schemeClr val="dk1"/>
              </a:buClr>
              <a:buSzPct val="25000"/>
              <a:buFont typeface="Arial"/>
              <a:buNone/>
            </a:pPr>
            <a:r>
              <a:rPr b="1" i="0" lang="en-US" sz="2000" u="none">
                <a:solidFill>
                  <a:schemeClr val="dk1"/>
                </a:solidFill>
                <a:latin typeface="Arial"/>
                <a:ea typeface="Arial"/>
                <a:cs typeface="Arial"/>
                <a:sym typeface="Arial"/>
              </a:rPr>
              <a:t> Goals</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6" name="Shape 56"/>
        <p:cNvGrpSpPr/>
        <p:nvPr/>
      </p:nvGrpSpPr>
      <p:grpSpPr>
        <a:xfrm>
          <a:off x="0" y="0"/>
          <a:ext cx="0" cy="0"/>
          <a:chOff x="0" y="0"/>
          <a:chExt cx="0" cy="0"/>
        </a:xfrm>
      </p:grpSpPr>
      <p:pic>
        <p:nvPicPr>
          <p:cNvPr id="57" name="Shape 57"/>
          <p:cNvPicPr preferRelativeResize="0"/>
          <p:nvPr/>
        </p:nvPicPr>
        <p:blipFill rotWithShape="1">
          <a:blip r:embed="rId3">
            <a:alphaModFix/>
          </a:blip>
          <a:srcRect b="0" l="0" r="0" t="0"/>
          <a:stretch/>
        </p:blipFill>
        <p:spPr>
          <a:xfrm>
            <a:off x="1219200" y="3181350"/>
            <a:ext cx="1843200" cy="1819200"/>
          </a:xfrm>
          <a:prstGeom prst="rect">
            <a:avLst/>
          </a:prstGeom>
          <a:noFill/>
          <a:ln>
            <a:noFill/>
          </a:ln>
        </p:spPr>
      </p:pic>
      <p:sp>
        <p:nvSpPr>
          <p:cNvPr id="58" name="Shape 58"/>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Human-Computer Interaction</a:t>
            </a:r>
          </a:p>
        </p:txBody>
      </p:sp>
      <p:grpSp>
        <p:nvGrpSpPr>
          <p:cNvPr id="59" name="Shape 59"/>
          <p:cNvGrpSpPr/>
          <p:nvPr/>
        </p:nvGrpSpPr>
        <p:grpSpPr>
          <a:xfrm>
            <a:off x="6324600" y="2568575"/>
            <a:ext cx="1371600" cy="2514600"/>
            <a:chOff x="5638800" y="1981200"/>
            <a:chExt cx="1371600" cy="2514600"/>
          </a:xfrm>
        </p:grpSpPr>
        <p:sp>
          <p:nvSpPr>
            <p:cNvPr id="60" name="Shape 60"/>
            <p:cNvSpPr/>
            <p:nvPr/>
          </p:nvSpPr>
          <p:spPr>
            <a:xfrm>
              <a:off x="5867400" y="1981200"/>
              <a:ext cx="914400" cy="914400"/>
            </a:xfrm>
            <a:prstGeom prst="ellipse">
              <a:avLst/>
            </a:prstGeom>
            <a:no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cxnSp>
          <p:nvCxnSpPr>
            <p:cNvPr id="61" name="Shape 61"/>
            <p:cNvCxnSpPr/>
            <p:nvPr/>
          </p:nvCxnSpPr>
          <p:spPr>
            <a:xfrm>
              <a:off x="6324600" y="2895600"/>
              <a:ext cx="0" cy="914400"/>
            </a:xfrm>
            <a:prstGeom prst="straightConnector1">
              <a:avLst/>
            </a:prstGeom>
            <a:noFill/>
            <a:ln cap="flat" cmpd="sng" w="9525">
              <a:solidFill>
                <a:schemeClr val="dk1"/>
              </a:solidFill>
              <a:prstDash val="solid"/>
              <a:miter/>
              <a:headEnd len="med" w="med" type="none"/>
              <a:tailEnd len="med" w="med" type="none"/>
            </a:ln>
          </p:spPr>
        </p:cxnSp>
        <p:cxnSp>
          <p:nvCxnSpPr>
            <p:cNvPr id="62" name="Shape 62"/>
            <p:cNvCxnSpPr/>
            <p:nvPr/>
          </p:nvCxnSpPr>
          <p:spPr>
            <a:xfrm flipH="1">
              <a:off x="5638800" y="3810000"/>
              <a:ext cx="685800" cy="685800"/>
            </a:xfrm>
            <a:prstGeom prst="straightConnector1">
              <a:avLst/>
            </a:prstGeom>
            <a:noFill/>
            <a:ln cap="flat" cmpd="sng" w="9525">
              <a:solidFill>
                <a:schemeClr val="dk1"/>
              </a:solidFill>
              <a:prstDash val="solid"/>
              <a:miter/>
              <a:headEnd len="med" w="med" type="none"/>
              <a:tailEnd len="med" w="med" type="none"/>
            </a:ln>
          </p:spPr>
        </p:cxnSp>
        <p:cxnSp>
          <p:nvCxnSpPr>
            <p:cNvPr id="63" name="Shape 63"/>
            <p:cNvCxnSpPr/>
            <p:nvPr/>
          </p:nvCxnSpPr>
          <p:spPr>
            <a:xfrm>
              <a:off x="6324600" y="3810000"/>
              <a:ext cx="685800" cy="685800"/>
            </a:xfrm>
            <a:prstGeom prst="straightConnector1">
              <a:avLst/>
            </a:prstGeom>
            <a:noFill/>
            <a:ln cap="flat" cmpd="sng" w="9525">
              <a:solidFill>
                <a:schemeClr val="dk1"/>
              </a:solidFill>
              <a:prstDash val="solid"/>
              <a:miter/>
              <a:headEnd len="med" w="med" type="none"/>
              <a:tailEnd len="med" w="med" type="none"/>
            </a:ln>
          </p:spPr>
        </p:cxnSp>
        <p:cxnSp>
          <p:nvCxnSpPr>
            <p:cNvPr id="64" name="Shape 64"/>
            <p:cNvCxnSpPr/>
            <p:nvPr/>
          </p:nvCxnSpPr>
          <p:spPr>
            <a:xfrm>
              <a:off x="5638800" y="3276600"/>
              <a:ext cx="1295400" cy="0"/>
            </a:xfrm>
            <a:prstGeom prst="straightConnector1">
              <a:avLst/>
            </a:prstGeom>
            <a:noFill/>
            <a:ln cap="flat" cmpd="sng" w="9525">
              <a:solidFill>
                <a:schemeClr val="dk1"/>
              </a:solidFill>
              <a:prstDash val="solid"/>
              <a:miter/>
              <a:headEnd len="med" w="med" type="none"/>
              <a:tailEnd len="med" w="med" type="none"/>
            </a:ln>
          </p:spPr>
        </p:cxnSp>
      </p:grpSp>
      <p:cxnSp>
        <p:nvCxnSpPr>
          <p:cNvPr id="65" name="Shape 65"/>
          <p:cNvCxnSpPr/>
          <p:nvPr/>
        </p:nvCxnSpPr>
        <p:spPr>
          <a:xfrm>
            <a:off x="3505200" y="3863975"/>
            <a:ext cx="2438400" cy="0"/>
          </a:xfrm>
          <a:prstGeom prst="straightConnector1">
            <a:avLst/>
          </a:prstGeom>
          <a:noFill/>
          <a:ln cap="flat" cmpd="sng" w="9525">
            <a:solidFill>
              <a:schemeClr val="dk1"/>
            </a:solidFill>
            <a:prstDash val="solid"/>
            <a:miter/>
            <a:headEnd len="lg" w="lg" type="triangle"/>
            <a:tailEnd len="lg" w="lg" type="triangle"/>
          </a:ln>
        </p:spPr>
      </p:cxnSp>
      <p:sp>
        <p:nvSpPr>
          <p:cNvPr id="66" name="Shape 66"/>
          <p:cNvSpPr txBox="1"/>
          <p:nvPr/>
        </p:nvSpPr>
        <p:spPr>
          <a:xfrm>
            <a:off x="6553200" y="5272087"/>
            <a:ext cx="920700" cy="36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800" u="none">
                <a:solidFill>
                  <a:schemeClr val="dk1"/>
                </a:solidFill>
                <a:latin typeface="Arial"/>
                <a:ea typeface="Arial"/>
                <a:cs typeface="Arial"/>
                <a:sym typeface="Arial"/>
              </a:rPr>
              <a:t>Human</a:t>
            </a:r>
          </a:p>
        </p:txBody>
      </p:sp>
      <p:sp>
        <p:nvSpPr>
          <p:cNvPr id="67" name="Shape 67"/>
          <p:cNvSpPr txBox="1"/>
          <p:nvPr/>
        </p:nvSpPr>
        <p:spPr>
          <a:xfrm>
            <a:off x="1600200" y="5235575"/>
            <a:ext cx="1187400" cy="36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800" u="none">
                <a:solidFill>
                  <a:schemeClr val="dk1"/>
                </a:solidFill>
                <a:latin typeface="Arial"/>
                <a:ea typeface="Arial"/>
                <a:cs typeface="Arial"/>
                <a:sym typeface="Arial"/>
              </a:rPr>
              <a:t>Computer</a:t>
            </a:r>
          </a:p>
        </p:txBody>
      </p:sp>
      <p:sp>
        <p:nvSpPr>
          <p:cNvPr id="68" name="Shape 68"/>
          <p:cNvSpPr txBox="1"/>
          <p:nvPr/>
        </p:nvSpPr>
        <p:spPr>
          <a:xfrm>
            <a:off x="4083050" y="4030662"/>
            <a:ext cx="1251000" cy="36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0" i="0" lang="en-US" sz="1800" u="none">
                <a:solidFill>
                  <a:schemeClr val="dk1"/>
                </a:solidFill>
                <a:latin typeface="Arial"/>
                <a:ea typeface="Arial"/>
                <a:cs typeface="Arial"/>
                <a:sym typeface="Arial"/>
              </a:rPr>
              <a:t>Interaction</a:t>
            </a:r>
          </a:p>
        </p:txBody>
      </p:sp>
      <p:sp>
        <p:nvSpPr>
          <p:cNvPr id="69" name="Shape 69"/>
          <p:cNvSpPr txBox="1"/>
          <p:nvPr/>
        </p:nvSpPr>
        <p:spPr>
          <a:xfrm>
            <a:off x="6007100" y="1676400"/>
            <a:ext cx="1974900" cy="36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1" i="0" lang="en-US" sz="1800" u="none">
                <a:solidFill>
                  <a:schemeClr val="dk1"/>
                </a:solidFill>
                <a:latin typeface="Arial"/>
                <a:ea typeface="Arial"/>
                <a:cs typeface="Arial"/>
                <a:sym typeface="Arial"/>
              </a:rPr>
              <a:t>User Experience</a:t>
            </a:r>
          </a:p>
        </p:txBody>
      </p:sp>
      <p:sp>
        <p:nvSpPr>
          <p:cNvPr id="70" name="Shape 70"/>
          <p:cNvSpPr txBox="1"/>
          <p:nvPr/>
        </p:nvSpPr>
        <p:spPr>
          <a:xfrm>
            <a:off x="1778000" y="1676400"/>
            <a:ext cx="1136700" cy="36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1" i="0" lang="en-US" sz="1800" u="none">
                <a:solidFill>
                  <a:schemeClr val="dk1"/>
                </a:solidFill>
                <a:latin typeface="Arial"/>
                <a:ea typeface="Arial"/>
                <a:cs typeface="Arial"/>
                <a:sym typeface="Arial"/>
              </a:rPr>
              <a:t>Usability</a:t>
            </a:r>
          </a:p>
        </p:txBody>
      </p:sp>
      <p:sp>
        <p:nvSpPr>
          <p:cNvPr id="71" name="Shape 71"/>
          <p:cNvSpPr txBox="1"/>
          <p:nvPr/>
        </p:nvSpPr>
        <p:spPr>
          <a:xfrm>
            <a:off x="228600" y="3352800"/>
            <a:ext cx="1136700" cy="3666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Arial"/>
              <a:buNone/>
            </a:pPr>
            <a:r>
              <a:rPr b="1" i="0" lang="en-US" sz="1800" u="none">
                <a:solidFill>
                  <a:schemeClr val="dk1"/>
                </a:solidFill>
                <a:latin typeface="Arial"/>
                <a:ea typeface="Arial"/>
                <a:cs typeface="Arial"/>
                <a:sym typeface="Arial"/>
              </a:rPr>
              <a:t>Interface</a:t>
            </a: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06" name="Shape 206"/>
        <p:cNvGrpSpPr/>
        <p:nvPr/>
      </p:nvGrpSpPr>
      <p:grpSpPr>
        <a:xfrm>
          <a:off x="0" y="0"/>
          <a:ext cx="0" cy="0"/>
          <a:chOff x="0" y="0"/>
          <a:chExt cx="0" cy="0"/>
        </a:xfrm>
      </p:grpSpPr>
      <p:sp>
        <p:nvSpPr>
          <p:cNvPr id="207" name="Shape 207"/>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Today’s Revelation</a:t>
            </a:r>
          </a:p>
        </p:txBody>
      </p:sp>
      <p:sp>
        <p:nvSpPr>
          <p:cNvPr id="208" name="Shape 208"/>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25000"/>
              <a:buFont typeface="Arial"/>
              <a:buNone/>
            </a:pPr>
            <a:r>
              <a:rPr b="0" i="0" lang="en-US" sz="4000" u="none">
                <a:solidFill>
                  <a:schemeClr val="dk1"/>
                </a:solidFill>
                <a:latin typeface="Arial"/>
                <a:ea typeface="Arial"/>
                <a:cs typeface="Arial"/>
                <a:sym typeface="Arial"/>
              </a:rPr>
              <a:t>“Don’t Make me THINK, is the key to a usable product”</a:t>
            </a: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12" name="Shape 212"/>
        <p:cNvGrpSpPr/>
        <p:nvPr/>
      </p:nvGrpSpPr>
      <p:grpSpPr>
        <a:xfrm>
          <a:off x="0" y="0"/>
          <a:ext cx="0" cy="0"/>
          <a:chOff x="0" y="0"/>
          <a:chExt cx="0" cy="0"/>
        </a:xfrm>
      </p:grpSpPr>
      <p:sp>
        <p:nvSpPr>
          <p:cNvPr id="213" name="Shape 213"/>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Usability and Quality</a:t>
            </a:r>
          </a:p>
        </p:txBody>
      </p:sp>
      <p:sp>
        <p:nvSpPr>
          <p:cNvPr id="214" name="Shape 214"/>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What is Quality?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You like a product</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Does not break down</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More about Quality later</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18" name="Shape 218"/>
        <p:cNvGrpSpPr/>
        <p:nvPr/>
      </p:nvGrpSpPr>
      <p:grpSpPr>
        <a:xfrm>
          <a:off x="0" y="0"/>
          <a:ext cx="0" cy="0"/>
          <a:chOff x="0" y="0"/>
          <a:chExt cx="0" cy="0"/>
        </a:xfrm>
      </p:grpSpPr>
      <p:sp>
        <p:nvSpPr>
          <p:cNvPr id="219" name="Shape 219"/>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Software Quality – A Definition</a:t>
            </a:r>
          </a:p>
        </p:txBody>
      </p:sp>
      <p:sp>
        <p:nvSpPr>
          <p:cNvPr id="220" name="Shape 220"/>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The extent to which a software product exhibits these characteristics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Functionality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Reliability</a:t>
            </a:r>
          </a:p>
          <a:p>
            <a:pPr indent="-285750" lvl="1" marL="742950" marR="0" rtl="0" algn="l">
              <a:lnSpc>
                <a:spcPct val="100000"/>
              </a:lnSpc>
              <a:spcBef>
                <a:spcPts val="360"/>
              </a:spcBef>
              <a:spcAft>
                <a:spcPts val="0"/>
              </a:spcAft>
              <a:buClr>
                <a:schemeClr val="dk1"/>
              </a:buClr>
              <a:buSzPct val="100000"/>
              <a:buFont typeface="Arial"/>
              <a:buChar char="–"/>
            </a:pPr>
            <a:r>
              <a:rPr b="1" i="0" lang="en-US" sz="1800" u="none" cap="none" strike="noStrike">
                <a:solidFill>
                  <a:schemeClr val="dk1"/>
                </a:solidFill>
                <a:latin typeface="Arial"/>
                <a:ea typeface="Arial"/>
                <a:cs typeface="Arial"/>
                <a:sym typeface="Arial"/>
              </a:rPr>
              <a:t>Usability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Efficiency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Maintainability</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Portability</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24" name="Shape 224"/>
        <p:cNvGrpSpPr/>
        <p:nvPr/>
      </p:nvGrpSpPr>
      <p:grpSpPr>
        <a:xfrm>
          <a:off x="0" y="0"/>
          <a:ext cx="0" cy="0"/>
          <a:chOff x="0" y="0"/>
          <a:chExt cx="0" cy="0"/>
        </a:xfrm>
      </p:grpSpPr>
      <p:sp>
        <p:nvSpPr>
          <p:cNvPr id="225" name="Shape 225"/>
          <p:cNvSpPr txBox="1"/>
          <p:nvPr>
            <p:ph type="title"/>
          </p:nvPr>
        </p:nvSpPr>
        <p:spPr>
          <a:xfrm>
            <a:off x="457200" y="2438400"/>
            <a:ext cx="8229600" cy="762000"/>
          </a:xfrm>
          <a:prstGeom prst="rect">
            <a:avLst/>
          </a:prstGeom>
          <a:noFill/>
          <a:ln>
            <a:noFill/>
          </a:ln>
        </p:spPr>
        <p:txBody>
          <a:bodyPr anchorCtr="0" anchor="ctr" bIns="45700" lIns="91425" rIns="91425" tIns="45700">
            <a:noAutofit/>
          </a:bodyPr>
          <a:lstStyle/>
          <a:p>
            <a:pPr indent="0" lvl="0" marL="0" rtl="0" algn="ctr">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Evolution and History of HCI</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29" name="Shape 229"/>
        <p:cNvGrpSpPr/>
        <p:nvPr/>
      </p:nvGrpSpPr>
      <p:grpSpPr>
        <a:xfrm>
          <a:off x="0" y="0"/>
          <a:ext cx="0" cy="0"/>
          <a:chOff x="0" y="0"/>
          <a:chExt cx="0" cy="0"/>
        </a:xfrm>
      </p:grpSpPr>
      <p:sp>
        <p:nvSpPr>
          <p:cNvPr id="230" name="Shape 230"/>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Groundwork for HCI: 1960s – Early 1970s</a:t>
            </a:r>
          </a:p>
        </p:txBody>
      </p:sp>
      <p:sp>
        <p:nvSpPr>
          <p:cNvPr id="231" name="Shape 231"/>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“Man-machine Symbiosis" (Licklider, 1960)</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Symbiotic relationship</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Computers would contribute in creative process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“Augmentation of human intellect” (Engelbart, 1963)</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SketchPad system at MIT (Sutherland, 1963)</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Ideas for displaying, manipulate, copy pictures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Use of input devices</a:t>
            </a:r>
          </a:p>
          <a:p>
            <a:pPr indent="-342900" lvl="0" marL="34290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35" name="Shape 235"/>
        <p:cNvGrpSpPr/>
        <p:nvPr/>
      </p:nvGrpSpPr>
      <p:grpSpPr>
        <a:xfrm>
          <a:off x="0" y="0"/>
          <a:ext cx="0" cy="0"/>
          <a:chOff x="0" y="0"/>
          <a:chExt cx="0" cy="0"/>
        </a:xfrm>
      </p:grpSpPr>
      <p:sp>
        <p:nvSpPr>
          <p:cNvPr id="236" name="Shape 236"/>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Groundwork for HCI: 1960s – Early 1970s</a:t>
            </a:r>
          </a:p>
        </p:txBody>
      </p:sp>
      <p:sp>
        <p:nvSpPr>
          <p:cNvPr id="237" name="Shape 237"/>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Parallel developments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Interactive graphic interfaces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Interactive text processing systems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Line and display editors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WYSIWYG editors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Computer graphics (CAD/CAM)</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41" name="Shape 241"/>
        <p:cNvGrpSpPr/>
        <p:nvPr/>
      </p:nvGrpSpPr>
      <p:grpSpPr>
        <a:xfrm>
          <a:off x="0" y="0"/>
          <a:ext cx="0" cy="0"/>
          <a:chOff x="0" y="0"/>
          <a:chExt cx="0" cy="0"/>
        </a:xfrm>
      </p:grpSpPr>
      <p:sp>
        <p:nvSpPr>
          <p:cNvPr id="242" name="Shape 242"/>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Early Days of HCI</a:t>
            </a:r>
          </a:p>
        </p:txBody>
      </p:sp>
      <p:sp>
        <p:nvSpPr>
          <p:cNvPr id="243" name="Shape 243"/>
          <p:cNvSpPr txBox="1"/>
          <p:nvPr>
            <p:ph idx="1" type="body"/>
          </p:nvPr>
        </p:nvSpPr>
        <p:spPr>
          <a:xfrm>
            <a:off x="457200" y="1600200"/>
            <a:ext cx="8229600" cy="4526100"/>
          </a:xfrm>
          <a:prstGeom prst="rect">
            <a:avLst/>
          </a:prstGeom>
          <a:solidFill>
            <a:schemeClr val="lt1"/>
          </a:solid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Early days of computing computers were used and operated by Engineers / Technical Staff only</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1970’s: technology explosion</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Notion of </a:t>
            </a:r>
            <a:r>
              <a:rPr b="1" i="0" lang="en-US" sz="1800" u="none" cap="none" strike="noStrike">
                <a:solidFill>
                  <a:schemeClr val="dk1"/>
                </a:solidFill>
                <a:latin typeface="Arial"/>
                <a:ea typeface="Arial"/>
                <a:cs typeface="Arial"/>
                <a:sym typeface="Arial"/>
              </a:rPr>
              <a:t>user-interface</a:t>
            </a:r>
            <a:r>
              <a:rPr b="0" i="0" lang="en-US" sz="1800" u="none" cap="none" strike="noStrike">
                <a:solidFill>
                  <a:schemeClr val="dk1"/>
                </a:solidFill>
                <a:latin typeface="Arial"/>
                <a:ea typeface="Arial"/>
                <a:cs typeface="Arial"/>
                <a:sym typeface="Arial"/>
              </a:rPr>
              <a:t> arises, a.k.a. </a:t>
            </a:r>
            <a:r>
              <a:rPr b="1" i="0" lang="en-US" sz="1800" u="none" cap="none" strike="noStrike">
                <a:solidFill>
                  <a:schemeClr val="dk1"/>
                </a:solidFill>
                <a:latin typeface="Arial"/>
                <a:ea typeface="Arial"/>
                <a:cs typeface="Arial"/>
                <a:sym typeface="Arial"/>
              </a:rPr>
              <a:t>Man-Machine Interface</a:t>
            </a:r>
            <a:r>
              <a:rPr b="0" i="0" lang="en-US" sz="1800" u="none" cap="none" strike="noStrike">
                <a:solidFill>
                  <a:schemeClr val="dk1"/>
                </a:solidFill>
                <a:latin typeface="Arial"/>
                <a:ea typeface="Arial"/>
                <a:cs typeface="Arial"/>
                <a:sym typeface="Arial"/>
              </a:rPr>
              <a:t> (MMI)</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User-interface became a concern for system designers and researchers</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Growing realization</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Success depended on improving physical aspect of UI</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‘user friendly’ was often just lip service and making UI aesthetically pleasing</a:t>
            </a: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47" name="Shape 247"/>
        <p:cNvGrpSpPr/>
        <p:nvPr/>
      </p:nvGrpSpPr>
      <p:grpSpPr>
        <a:xfrm>
          <a:off x="0" y="0"/>
          <a:ext cx="0" cy="0"/>
          <a:chOff x="0" y="0"/>
          <a:chExt cx="0" cy="0"/>
        </a:xfrm>
      </p:grpSpPr>
      <p:sp>
        <p:nvSpPr>
          <p:cNvPr id="248" name="Shape 248"/>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Role of Academic Researchers</a:t>
            </a:r>
          </a:p>
        </p:txBody>
      </p:sp>
      <p:sp>
        <p:nvSpPr>
          <p:cNvPr id="249" name="Shape 249"/>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Academic researchers were more interested in how computers enriched human life</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They investigated</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‘people’ side of interaction</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Limitations and capabilities of humans</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Other issues found</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Training issues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Working practices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Management and organizational issues</a:t>
            </a: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53" name="Shape 253"/>
        <p:cNvGrpSpPr/>
        <p:nvPr/>
      </p:nvGrpSpPr>
      <p:grpSpPr>
        <a:xfrm>
          <a:off x="0" y="0"/>
          <a:ext cx="0" cy="0"/>
          <a:chOff x="0" y="0"/>
          <a:chExt cx="0" cy="0"/>
        </a:xfrm>
      </p:grpSpPr>
      <p:sp>
        <p:nvSpPr>
          <p:cNvPr id="254" name="Shape 254"/>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‘Birth of HCI’</a:t>
            </a:r>
          </a:p>
        </p:txBody>
      </p:sp>
      <p:sp>
        <p:nvSpPr>
          <p:cNvPr id="255" name="Shape 255"/>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‘HCI’ term adopted in mid-1980s</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Another HCI definition</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A set of processes, dialogues, and actions through which a human user employs and interacts with a computer.</a:t>
            </a: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59" name="Shape 259"/>
        <p:cNvGrpSpPr/>
        <p:nvPr/>
      </p:nvGrpSpPr>
      <p:grpSpPr>
        <a:xfrm>
          <a:off x="0" y="0"/>
          <a:ext cx="0" cy="0"/>
          <a:chOff x="0" y="0"/>
          <a:chExt cx="0" cy="0"/>
        </a:xfrm>
      </p:grpSpPr>
      <p:sp>
        <p:nvSpPr>
          <p:cNvPr id="260" name="Shape 260"/>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Landmark Systems in Evolution</a:t>
            </a:r>
          </a:p>
        </p:txBody>
      </p:sp>
      <p:sp>
        <p:nvSpPr>
          <p:cNvPr id="261" name="Shape 261"/>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Three systems were landmarks in evolution</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Dynabook</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The Star</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Apple Lisa</a:t>
            </a:r>
          </a:p>
          <a:p>
            <a:pPr indent="-285750" lvl="1" marL="74295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Unifying theme in these systems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Easy-to-use for all</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Visual spatial-interface</a:t>
            </a:r>
          </a:p>
          <a:p>
            <a:pPr indent="-342900" lvl="0" marL="34290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75" name="Shape 75"/>
        <p:cNvGrpSpPr/>
        <p:nvPr/>
      </p:nvGrpSpPr>
      <p:grpSpPr>
        <a:xfrm>
          <a:off x="0" y="0"/>
          <a:ext cx="0" cy="0"/>
          <a:chOff x="0" y="0"/>
          <a:chExt cx="0" cy="0"/>
        </a:xfrm>
      </p:grpSpPr>
      <p:sp>
        <p:nvSpPr>
          <p:cNvPr id="76" name="Shape 76"/>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The Shopping Analogy</a:t>
            </a:r>
          </a:p>
        </p:txBody>
      </p:sp>
      <p:sp>
        <p:nvSpPr>
          <p:cNvPr id="77" name="Shape 77"/>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Types of experiences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Good or Bad</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Every user is unique</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Experiences are unique</a:t>
            </a: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65" name="Shape 265"/>
        <p:cNvGrpSpPr/>
        <p:nvPr/>
      </p:nvGrpSpPr>
      <p:grpSpPr>
        <a:xfrm>
          <a:off x="0" y="0"/>
          <a:ext cx="0" cy="0"/>
          <a:chOff x="0" y="0"/>
          <a:chExt cx="0" cy="0"/>
        </a:xfrm>
      </p:grpSpPr>
      <p:sp>
        <p:nvSpPr>
          <p:cNvPr id="266" name="Shape 266"/>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Dynabook – 1970s</a:t>
            </a:r>
          </a:p>
        </p:txBody>
      </p:sp>
      <p:sp>
        <p:nvSpPr>
          <p:cNvPr id="267" name="Shape 267"/>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Brainchild of Alan Key and his Associates in Xerox’s Palo Alto Research Center (PARC), California</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Intention</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Develop highly-responsive book-sized PC</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Colour display</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Radio link to a world wide computer network</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Could function as </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Secretary</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Mailbox</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Reference Library</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Telephone Center</a:t>
            </a:r>
          </a:p>
          <a:p>
            <a:pPr indent="-228600" lvl="2" marL="1143000" marR="0" rtl="0" algn="l">
              <a:lnSpc>
                <a:spcPct val="100000"/>
              </a:lnSpc>
              <a:spcBef>
                <a:spcPts val="320"/>
              </a:spcBef>
              <a:spcAft>
                <a:spcPts val="0"/>
              </a:spcAft>
              <a:buClr>
                <a:schemeClr val="dk1"/>
              </a:buClr>
              <a:buSzPct val="100000"/>
              <a:buFont typeface="Arial"/>
              <a:buChar char="•"/>
            </a:pPr>
            <a:r>
              <a:rPr b="0" i="0" lang="en-US" sz="1600" u="none" cap="none" strike="noStrike">
                <a:solidFill>
                  <a:schemeClr val="dk1"/>
                </a:solidFill>
                <a:latin typeface="Arial"/>
                <a:ea typeface="Arial"/>
                <a:cs typeface="Arial"/>
                <a:sym typeface="Arial"/>
              </a:rPr>
              <a:t>Amusement Center</a:t>
            </a:r>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71" name="Shape 271"/>
        <p:cNvGrpSpPr/>
        <p:nvPr/>
      </p:nvGrpSpPr>
      <p:grpSpPr>
        <a:xfrm>
          <a:off x="0" y="0"/>
          <a:ext cx="0" cy="0"/>
          <a:chOff x="0" y="0"/>
          <a:chExt cx="0" cy="0"/>
        </a:xfrm>
      </p:grpSpPr>
      <p:sp>
        <p:nvSpPr>
          <p:cNvPr id="272" name="Shape 272"/>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The Star</a:t>
            </a:r>
          </a:p>
        </p:txBody>
      </p:sp>
      <p:sp>
        <p:nvSpPr>
          <p:cNvPr id="273" name="Shape 273"/>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Same team of Dynabook</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Desktop Sized Personal Workstation</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Intended for Individual Use</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First Time a Mouse was Used</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Xerox as slow to capitalize on its invention</a:t>
            </a: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77" name="Shape 277"/>
        <p:cNvGrpSpPr/>
        <p:nvPr/>
      </p:nvGrpSpPr>
      <p:grpSpPr>
        <a:xfrm>
          <a:off x="0" y="0"/>
          <a:ext cx="0" cy="0"/>
          <a:chOff x="0" y="0"/>
          <a:chExt cx="0" cy="0"/>
        </a:xfrm>
      </p:grpSpPr>
      <p:sp>
        <p:nvSpPr>
          <p:cNvPr id="278" name="Shape 278"/>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Apple Lisa – Early 1980s</a:t>
            </a:r>
          </a:p>
        </p:txBody>
      </p:sp>
      <p:sp>
        <p:nvSpPr>
          <p:cNvPr id="279" name="Shape 279"/>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Apple exploited this discovery (Star)</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Lisa developed</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Macintosh developed</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Smaller, cheaper and more powerful version than Lisa</a:t>
            </a:r>
          </a:p>
          <a:p>
            <a:pPr indent="-342900" lvl="0" marL="342900" marR="0" rtl="0" algn="l">
              <a:lnSpc>
                <a:spcPct val="100000"/>
              </a:lnSpc>
              <a:spcBef>
                <a:spcPts val="400"/>
              </a:spcBef>
              <a:spcAft>
                <a:spcPts val="0"/>
              </a:spcAft>
              <a:buClr>
                <a:schemeClr val="dk1"/>
              </a:buClr>
              <a:buSzPct val="100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The concept of GUI</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1" name="Shape 81"/>
        <p:cNvGrpSpPr/>
        <p:nvPr/>
      </p:nvGrpSpPr>
      <p:grpSpPr>
        <a:xfrm>
          <a:off x="0" y="0"/>
          <a:ext cx="0" cy="0"/>
          <a:chOff x="0" y="0"/>
          <a:chExt cx="0" cy="0"/>
        </a:xfrm>
      </p:grpSpPr>
      <p:sp>
        <p:nvSpPr>
          <p:cNvPr id="82" name="Shape 82"/>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User Experience – A Definition</a:t>
            </a:r>
          </a:p>
        </p:txBody>
      </p:sp>
      <p:sp>
        <p:nvSpPr>
          <p:cNvPr id="83" name="Shape 83"/>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00000"/>
              <a:buFont typeface="Arial"/>
              <a:buChar char="•"/>
            </a:pPr>
            <a:r>
              <a:rPr b="0" i="0" lang="en-US" sz="2000" u="none">
                <a:solidFill>
                  <a:schemeClr val="dk1"/>
                </a:solidFill>
                <a:latin typeface="Arial"/>
                <a:ea typeface="Arial"/>
                <a:cs typeface="Arial"/>
                <a:sym typeface="Arial"/>
              </a:rPr>
              <a:t>The user experience is the holistic combination of everything that the user</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Sees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Touches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Feels</a:t>
            </a:r>
          </a:p>
          <a:p>
            <a:pPr indent="-285750" lvl="1" marL="742950" marR="0" rtl="0" algn="l">
              <a:lnSpc>
                <a:spcPct val="100000"/>
              </a:lnSpc>
              <a:spcBef>
                <a:spcPts val="360"/>
              </a:spcBef>
              <a:spcAft>
                <a:spcPts val="0"/>
              </a:spcAft>
              <a:buClr>
                <a:schemeClr val="dk1"/>
              </a:buClr>
              <a:buSzPct val="100000"/>
              <a:buFont typeface="Arial"/>
              <a:buChar char="–"/>
            </a:pPr>
            <a:r>
              <a:rPr b="0" i="0" lang="en-US" sz="1800" u="none" cap="none" strike="noStrike">
                <a:solidFill>
                  <a:schemeClr val="dk1"/>
                </a:solidFill>
                <a:latin typeface="Arial"/>
                <a:ea typeface="Arial"/>
                <a:cs typeface="Arial"/>
                <a:sym typeface="Arial"/>
              </a:rPr>
              <a:t>Interacts with</a:t>
            </a:r>
          </a:p>
          <a:p>
            <a:pPr indent="-342900" lvl="0" marL="342900" marR="0" rtl="0" algn="l">
              <a:lnSpc>
                <a:spcPct val="100000"/>
              </a:lnSpc>
              <a:spcBef>
                <a:spcPts val="360"/>
              </a:spcBef>
              <a:spcAft>
                <a:spcPts val="0"/>
              </a:spcAft>
              <a:buClr>
                <a:schemeClr val="dk1"/>
              </a:buClr>
              <a:buSzPct val="100000"/>
              <a:buFont typeface="Arial"/>
              <a:buNone/>
            </a:pPr>
            <a:r>
              <a:t/>
            </a:r>
            <a:endParaRPr b="0" i="0" sz="1800" u="none" cap="none" strike="noStrike">
              <a:solidFill>
                <a:schemeClr val="dk1"/>
              </a:solidFill>
              <a:latin typeface="Arial"/>
              <a:ea typeface="Arial"/>
              <a:cs typeface="Arial"/>
              <a:sym typeface="Arial"/>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7" name="Shape 87"/>
        <p:cNvGrpSpPr/>
        <p:nvPr/>
      </p:nvGrpSpPr>
      <p:grpSpPr>
        <a:xfrm>
          <a:off x="0" y="0"/>
          <a:ext cx="0" cy="0"/>
          <a:chOff x="0" y="0"/>
          <a:chExt cx="0" cy="0"/>
        </a:xfrm>
      </p:grpSpPr>
      <p:sp>
        <p:nvSpPr>
          <p:cNvPr id="88" name="Shape 88"/>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Good and Bad Experiences</a:t>
            </a:r>
          </a:p>
        </p:txBody>
      </p:sp>
      <p:sp>
        <p:nvSpPr>
          <p:cNvPr id="89" name="Shape 89"/>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25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25000"/>
              <a:buFont typeface="Arial"/>
              <a:buNone/>
            </a:pPr>
            <a:r>
              <a:rPr b="0" i="0" lang="en-US" sz="2000" u="none">
                <a:solidFill>
                  <a:schemeClr val="dk1"/>
                </a:solidFill>
                <a:latin typeface="Arial"/>
                <a:ea typeface="Arial"/>
                <a:cs typeface="Arial"/>
                <a:sym typeface="Arial"/>
              </a:rPr>
              <a:t>Good experience</a:t>
            </a:r>
          </a:p>
          <a:p>
            <a:pPr indent="-342900" lvl="0" marL="342900" marR="0" rtl="0" algn="l">
              <a:lnSpc>
                <a:spcPct val="100000"/>
              </a:lnSpc>
              <a:spcBef>
                <a:spcPts val="400"/>
              </a:spcBef>
              <a:spcAft>
                <a:spcPts val="0"/>
              </a:spcAft>
              <a:buClr>
                <a:schemeClr val="dk1"/>
              </a:buClr>
              <a:buSzPct val="25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25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25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25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25000"/>
              <a:buFont typeface="Arial"/>
              <a:buNone/>
            </a:pPr>
            <a:r>
              <a:t/>
            </a:r>
            <a:endParaRPr b="0" i="0" sz="2000" u="none">
              <a:solidFill>
                <a:schemeClr val="dk1"/>
              </a:solidFill>
              <a:latin typeface="Arial"/>
              <a:ea typeface="Arial"/>
              <a:cs typeface="Arial"/>
              <a:sym typeface="Arial"/>
            </a:endParaRPr>
          </a:p>
          <a:p>
            <a:pPr indent="-342900" lvl="0" marL="342900" marR="0" rtl="0" algn="l">
              <a:lnSpc>
                <a:spcPct val="100000"/>
              </a:lnSpc>
              <a:spcBef>
                <a:spcPts val="400"/>
              </a:spcBef>
              <a:spcAft>
                <a:spcPts val="0"/>
              </a:spcAft>
              <a:buClr>
                <a:schemeClr val="dk1"/>
              </a:buClr>
              <a:buSzPct val="25000"/>
              <a:buFont typeface="Arial"/>
              <a:buNone/>
            </a:pPr>
            <a:r>
              <a:rPr b="0" i="0" lang="en-US" sz="2000" u="none">
                <a:solidFill>
                  <a:schemeClr val="dk1"/>
                </a:solidFill>
                <a:latin typeface="Arial"/>
                <a:ea typeface="Arial"/>
                <a:cs typeface="Arial"/>
                <a:sym typeface="Arial"/>
              </a:rPr>
              <a:t>Bad experience</a:t>
            </a:r>
          </a:p>
          <a:p>
            <a:pPr indent="-342900" lvl="0" marL="342900" marR="0" rtl="0" algn="l">
              <a:lnSpc>
                <a:spcPct val="100000"/>
              </a:lnSpc>
              <a:spcBef>
                <a:spcPts val="400"/>
              </a:spcBef>
              <a:spcAft>
                <a:spcPts val="0"/>
              </a:spcAft>
              <a:buClr>
                <a:schemeClr val="dk1"/>
              </a:buClr>
              <a:buSzPct val="25000"/>
              <a:buFont typeface="Arial"/>
              <a:buNone/>
            </a:pPr>
            <a:r>
              <a:rPr b="0" i="0" lang="en-US" sz="2000" u="none">
                <a:solidFill>
                  <a:schemeClr val="dk1"/>
                </a:solidFill>
                <a:latin typeface="Arial"/>
                <a:ea typeface="Arial"/>
                <a:cs typeface="Arial"/>
                <a:sym typeface="Arial"/>
              </a:rPr>
              <a:t> </a:t>
            </a:r>
          </a:p>
        </p:txBody>
      </p:sp>
      <p:sp>
        <p:nvSpPr>
          <p:cNvPr id="90" name="Shape 90"/>
          <p:cNvSpPr/>
          <p:nvPr/>
        </p:nvSpPr>
        <p:spPr>
          <a:xfrm>
            <a:off x="5029200" y="2089150"/>
            <a:ext cx="762000" cy="228600"/>
          </a:xfrm>
          <a:prstGeom prst="rightArrow">
            <a:avLst>
              <a:gd fmla="val 50000" name="adj1"/>
              <a:gd fmla="val 50000" name="adj2"/>
            </a:avLst>
          </a:prstGeom>
          <a:solidFill>
            <a:srgbClr val="99CC00"/>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91" name="Shape 91"/>
          <p:cNvSpPr/>
          <p:nvPr/>
        </p:nvSpPr>
        <p:spPr>
          <a:xfrm>
            <a:off x="5029200" y="4222750"/>
            <a:ext cx="762000" cy="228600"/>
          </a:xfrm>
          <a:prstGeom prst="rightArrow">
            <a:avLst>
              <a:gd fmla="val 50000" name="adj1"/>
              <a:gd fmla="val 50000" name="adj2"/>
            </a:avLst>
          </a:prstGeom>
          <a:solidFill>
            <a:srgbClr val="FF7C80"/>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1800" u="none">
              <a:solidFill>
                <a:schemeClr val="dk1"/>
              </a:solidFill>
              <a:latin typeface="Arial"/>
              <a:ea typeface="Arial"/>
              <a:cs typeface="Arial"/>
              <a:sym typeface="Arial"/>
            </a:endParaRPr>
          </a:p>
        </p:txBody>
      </p:sp>
      <p:sp>
        <p:nvSpPr>
          <p:cNvPr id="92" name="Shape 92"/>
          <p:cNvSpPr txBox="1"/>
          <p:nvPr/>
        </p:nvSpPr>
        <p:spPr>
          <a:xfrm>
            <a:off x="6400800" y="4146550"/>
            <a:ext cx="1789200" cy="1187400"/>
          </a:xfrm>
          <a:prstGeom prst="rect">
            <a:avLst/>
          </a:prstGeom>
          <a:solidFill>
            <a:srgbClr val="FF7C80"/>
          </a:solidFill>
          <a:ln>
            <a:noFill/>
          </a:ln>
        </p:spPr>
        <p:txBody>
          <a:bodyPr anchorCtr="0" anchor="t" bIns="45700" lIns="91425" rIns="91425" tIns="45700">
            <a:spAutoFit/>
          </a:bodyPr>
          <a:lstStyle/>
          <a:p>
            <a:pPr indent="0" lvl="0" marL="0" marR="0" rtl="0" algn="l">
              <a:lnSpc>
                <a:spcPct val="100000"/>
              </a:lnSpc>
              <a:spcBef>
                <a:spcPts val="0"/>
              </a:spcBef>
              <a:spcAft>
                <a:spcPts val="0"/>
              </a:spcAft>
              <a:buClr>
                <a:schemeClr val="dk1"/>
              </a:buClr>
              <a:buSzPct val="25000"/>
              <a:buFont typeface="Tahoma"/>
              <a:buNone/>
            </a:pPr>
            <a:r>
              <a:rPr b="0" i="0" lang="en-US" sz="2400" u="none">
                <a:solidFill>
                  <a:schemeClr val="dk1"/>
                </a:solidFill>
                <a:latin typeface="Tahoma"/>
                <a:ea typeface="Tahoma"/>
                <a:cs typeface="Tahoma"/>
                <a:sym typeface="Tahoma"/>
              </a:rPr>
              <a:t>Frustration</a:t>
            </a:r>
          </a:p>
          <a:p>
            <a:pPr indent="0" lvl="0" marL="0" marR="0" rtl="0" algn="l">
              <a:lnSpc>
                <a:spcPct val="100000"/>
              </a:lnSpc>
              <a:spcBef>
                <a:spcPts val="0"/>
              </a:spcBef>
              <a:spcAft>
                <a:spcPts val="0"/>
              </a:spcAft>
              <a:buClr>
                <a:schemeClr val="dk1"/>
              </a:buClr>
              <a:buSzPct val="25000"/>
              <a:buFont typeface="Tahoma"/>
              <a:buNone/>
            </a:pPr>
            <a:r>
              <a:rPr b="0" i="0" lang="en-US" sz="2400" u="none">
                <a:solidFill>
                  <a:schemeClr val="dk1"/>
                </a:solidFill>
                <a:latin typeface="Tahoma"/>
                <a:ea typeface="Tahoma"/>
                <a:cs typeface="Tahoma"/>
                <a:sym typeface="Tahoma"/>
              </a:rPr>
              <a:t>Resentment</a:t>
            </a:r>
          </a:p>
          <a:p>
            <a:pPr indent="0" lvl="0" marL="0" marR="0" rtl="0" algn="l">
              <a:lnSpc>
                <a:spcPct val="100000"/>
              </a:lnSpc>
              <a:spcBef>
                <a:spcPts val="0"/>
              </a:spcBef>
              <a:spcAft>
                <a:spcPts val="0"/>
              </a:spcAft>
              <a:buClr>
                <a:schemeClr val="dk1"/>
              </a:buClr>
              <a:buSzPct val="25000"/>
              <a:buFont typeface="Tahoma"/>
              <a:buNone/>
            </a:pPr>
            <a:r>
              <a:rPr b="0" i="0" lang="en-US" sz="2400" u="none">
                <a:solidFill>
                  <a:schemeClr val="dk1"/>
                </a:solidFill>
                <a:latin typeface="Tahoma"/>
                <a:ea typeface="Tahoma"/>
                <a:cs typeface="Tahoma"/>
                <a:sym typeface="Tahoma"/>
              </a:rPr>
              <a:t>Anger</a:t>
            </a:r>
          </a:p>
        </p:txBody>
      </p:sp>
      <p:sp>
        <p:nvSpPr>
          <p:cNvPr id="93" name="Shape 93"/>
          <p:cNvSpPr txBox="1"/>
          <p:nvPr/>
        </p:nvSpPr>
        <p:spPr>
          <a:xfrm>
            <a:off x="6400800" y="2012950"/>
            <a:ext cx="1727100" cy="1187400"/>
          </a:xfrm>
          <a:prstGeom prst="rect">
            <a:avLst/>
          </a:prstGeom>
          <a:solidFill>
            <a:srgbClr val="99CC00"/>
          </a:solidFill>
          <a:ln>
            <a:noFill/>
          </a:ln>
        </p:spPr>
        <p:txBody>
          <a:bodyPr anchorCtr="0" anchor="t" bIns="45700" lIns="91425" rIns="91425" tIns="45700">
            <a:spAutoFit/>
          </a:bodyPr>
          <a:lstStyle/>
          <a:p>
            <a:pPr indent="0" lvl="0" marL="0" marR="0" rtl="0" algn="l">
              <a:lnSpc>
                <a:spcPct val="100000"/>
              </a:lnSpc>
              <a:spcBef>
                <a:spcPts val="0"/>
              </a:spcBef>
              <a:spcAft>
                <a:spcPts val="0"/>
              </a:spcAft>
              <a:buClr>
                <a:schemeClr val="dk1"/>
              </a:buClr>
              <a:buSzPct val="25000"/>
              <a:buFont typeface="Tahoma"/>
              <a:buNone/>
            </a:pPr>
            <a:r>
              <a:rPr b="0" i="0" lang="en-US" sz="2400" u="none">
                <a:solidFill>
                  <a:schemeClr val="dk1"/>
                </a:solidFill>
                <a:latin typeface="Tahoma"/>
                <a:ea typeface="Tahoma"/>
                <a:cs typeface="Tahoma"/>
                <a:sym typeface="Tahoma"/>
              </a:rPr>
              <a:t>Satisfaction</a:t>
            </a:r>
          </a:p>
          <a:p>
            <a:pPr indent="0" lvl="0" marL="0" marR="0" rtl="0" algn="l">
              <a:lnSpc>
                <a:spcPct val="100000"/>
              </a:lnSpc>
              <a:spcBef>
                <a:spcPts val="0"/>
              </a:spcBef>
              <a:spcAft>
                <a:spcPts val="0"/>
              </a:spcAft>
              <a:buClr>
                <a:schemeClr val="dk1"/>
              </a:buClr>
              <a:buSzPct val="25000"/>
              <a:buFont typeface="Tahoma"/>
              <a:buNone/>
            </a:pPr>
            <a:r>
              <a:rPr b="0" i="0" lang="en-US" sz="2400" u="none">
                <a:solidFill>
                  <a:schemeClr val="dk1"/>
                </a:solidFill>
                <a:latin typeface="Tahoma"/>
                <a:ea typeface="Tahoma"/>
                <a:cs typeface="Tahoma"/>
                <a:sym typeface="Tahoma"/>
              </a:rPr>
              <a:t>Happiness</a:t>
            </a:r>
          </a:p>
          <a:p>
            <a:pPr indent="0" lvl="0" marL="0" marR="0" rtl="0" algn="l">
              <a:lnSpc>
                <a:spcPct val="100000"/>
              </a:lnSpc>
              <a:spcBef>
                <a:spcPts val="0"/>
              </a:spcBef>
              <a:spcAft>
                <a:spcPts val="0"/>
              </a:spcAft>
              <a:buClr>
                <a:schemeClr val="dk1"/>
              </a:buClr>
              <a:buSzPct val="25000"/>
              <a:buFont typeface="Tahoma"/>
              <a:buNone/>
            </a:pPr>
            <a:r>
              <a:rPr b="0" i="0" lang="en-US" sz="2400" u="none">
                <a:solidFill>
                  <a:schemeClr val="dk1"/>
                </a:solidFill>
                <a:latin typeface="Tahoma"/>
                <a:ea typeface="Tahoma"/>
                <a:cs typeface="Tahoma"/>
                <a:sym typeface="Tahoma"/>
              </a:rPr>
              <a:t>Elation</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7" name="Shape 97"/>
        <p:cNvGrpSpPr/>
        <p:nvPr/>
      </p:nvGrpSpPr>
      <p:grpSpPr>
        <a:xfrm>
          <a:off x="0" y="0"/>
          <a:ext cx="0" cy="0"/>
          <a:chOff x="0" y="0"/>
          <a:chExt cx="0" cy="0"/>
        </a:xfrm>
      </p:grpSpPr>
      <p:sp>
        <p:nvSpPr>
          <p:cNvPr id="98" name="Shape 98"/>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Usability - Abstract-level Constituents</a:t>
            </a:r>
          </a:p>
        </p:txBody>
      </p:sp>
      <p:sp>
        <p:nvSpPr>
          <p:cNvPr id="99" name="Shape 99"/>
          <p:cNvSpPr txBox="1"/>
          <p:nvPr/>
        </p:nvSpPr>
        <p:spPr>
          <a:xfrm>
            <a:off x="3476625" y="2159000"/>
            <a:ext cx="2025600" cy="2532000"/>
          </a:xfrm>
          <a:prstGeom prst="rect">
            <a:avLst/>
          </a:prstGeom>
          <a:noFill/>
          <a:ln>
            <a:noFill/>
          </a:ln>
        </p:spPr>
        <p:txBody>
          <a:bodyPr anchorCtr="0" anchor="t" bIns="45700" lIns="91425" rIns="91425" tIns="45700">
            <a:spAutoFit/>
          </a:bodyPr>
          <a:lstStyle/>
          <a:p>
            <a:pPr indent="0" lvl="0" marL="0" marR="0" rtl="0" algn="ctr">
              <a:lnSpc>
                <a:spcPct val="100000"/>
              </a:lnSpc>
              <a:spcBef>
                <a:spcPts val="0"/>
              </a:spcBef>
              <a:spcAft>
                <a:spcPts val="0"/>
              </a:spcAft>
              <a:buClr>
                <a:schemeClr val="dk1"/>
              </a:buClr>
              <a:buSzPct val="25000"/>
              <a:buFont typeface="Tahoma"/>
              <a:buNone/>
            </a:pPr>
            <a:r>
              <a:rPr b="0" i="0" lang="en-US" sz="2800" u="none">
                <a:solidFill>
                  <a:schemeClr val="dk1"/>
                </a:solidFill>
                <a:latin typeface="Tahoma"/>
                <a:ea typeface="Tahoma"/>
                <a:cs typeface="Tahoma"/>
                <a:sym typeface="Tahoma"/>
              </a:rPr>
              <a:t>Ease of Use</a:t>
            </a:r>
          </a:p>
          <a:p>
            <a:pPr indent="0" lvl="0" marL="0" marR="0" rtl="0" algn="ctr">
              <a:lnSpc>
                <a:spcPct val="100000"/>
              </a:lnSpc>
              <a:spcBef>
                <a:spcPts val="0"/>
              </a:spcBef>
              <a:spcAft>
                <a:spcPts val="0"/>
              </a:spcAft>
              <a:buClr>
                <a:srgbClr val="2ABA42"/>
              </a:buClr>
              <a:buSzPct val="25000"/>
              <a:buFont typeface="Tahoma"/>
              <a:buNone/>
            </a:pPr>
            <a:r>
              <a:rPr b="0" i="0" lang="en-US" sz="1800" u="none">
                <a:solidFill>
                  <a:srgbClr val="2ABA42"/>
                </a:solidFill>
                <a:latin typeface="Tahoma"/>
                <a:ea typeface="Tahoma"/>
                <a:cs typeface="Tahoma"/>
                <a:sym typeface="Tahoma"/>
              </a:rPr>
              <a:t>(Could I use it?)</a:t>
            </a:r>
          </a:p>
          <a:p>
            <a:pPr indent="0" lvl="0" marL="0" marR="0" rtl="0" algn="ctr">
              <a:lnSpc>
                <a:spcPct val="100000"/>
              </a:lnSpc>
              <a:spcBef>
                <a:spcPts val="0"/>
              </a:spcBef>
              <a:spcAft>
                <a:spcPts val="0"/>
              </a:spcAft>
              <a:buClr>
                <a:schemeClr val="dk1"/>
              </a:buClr>
              <a:buFont typeface="Arial"/>
              <a:buNone/>
            </a:pPr>
            <a:r>
              <a:t/>
            </a:r>
            <a:endParaRPr b="0" i="0" sz="2000" u="none">
              <a:solidFill>
                <a:srgbClr val="46CE16"/>
              </a:solidFill>
              <a:latin typeface="Tahoma"/>
              <a:ea typeface="Tahoma"/>
              <a:cs typeface="Tahoma"/>
              <a:sym typeface="Tahoma"/>
            </a:endParaRPr>
          </a:p>
          <a:p>
            <a:pPr indent="0" lvl="0" marL="0" marR="0" rtl="0" algn="ctr">
              <a:lnSpc>
                <a:spcPct val="100000"/>
              </a:lnSpc>
              <a:spcBef>
                <a:spcPts val="0"/>
              </a:spcBef>
              <a:spcAft>
                <a:spcPts val="0"/>
              </a:spcAft>
              <a:buClr>
                <a:schemeClr val="hlink"/>
              </a:buClr>
              <a:buSzPct val="25000"/>
              <a:buFont typeface="Tahoma"/>
              <a:buNone/>
            </a:pPr>
            <a:r>
              <a:rPr b="0" i="0" lang="en-US" sz="2800" u="none">
                <a:solidFill>
                  <a:schemeClr val="hlink"/>
                </a:solidFill>
                <a:latin typeface="Tahoma"/>
                <a:ea typeface="Tahoma"/>
                <a:cs typeface="Tahoma"/>
                <a:sym typeface="Tahoma"/>
              </a:rPr>
              <a:t>+</a:t>
            </a:r>
          </a:p>
          <a:p>
            <a:pPr indent="0" lvl="0" marL="0" marR="0" rtl="0" algn="ctr">
              <a:lnSpc>
                <a:spcPct val="100000"/>
              </a:lnSpc>
              <a:spcBef>
                <a:spcPts val="0"/>
              </a:spcBef>
              <a:spcAft>
                <a:spcPts val="0"/>
              </a:spcAft>
              <a:buClr>
                <a:schemeClr val="dk1"/>
              </a:buClr>
              <a:buFont typeface="Arial"/>
              <a:buNone/>
            </a:pPr>
            <a:r>
              <a:t/>
            </a:r>
            <a:endParaRPr b="0" i="0" sz="2000" u="none">
              <a:solidFill>
                <a:schemeClr val="dk1"/>
              </a:solidFill>
              <a:latin typeface="Tahoma"/>
              <a:ea typeface="Tahoma"/>
              <a:cs typeface="Tahoma"/>
              <a:sym typeface="Tahoma"/>
            </a:endParaRPr>
          </a:p>
          <a:p>
            <a:pPr indent="0" lvl="0" marL="0" marR="0" rtl="0" algn="ctr">
              <a:lnSpc>
                <a:spcPct val="100000"/>
              </a:lnSpc>
              <a:spcBef>
                <a:spcPts val="0"/>
              </a:spcBef>
              <a:spcAft>
                <a:spcPts val="0"/>
              </a:spcAft>
              <a:buClr>
                <a:schemeClr val="dk1"/>
              </a:buClr>
              <a:buSzPct val="25000"/>
              <a:buFont typeface="Tahoma"/>
              <a:buNone/>
            </a:pPr>
            <a:r>
              <a:rPr b="0" i="0" lang="en-US" sz="2800" u="none">
                <a:solidFill>
                  <a:schemeClr val="dk1"/>
                </a:solidFill>
                <a:latin typeface="Tahoma"/>
                <a:ea typeface="Tahoma"/>
                <a:cs typeface="Tahoma"/>
                <a:sym typeface="Tahoma"/>
              </a:rPr>
              <a:t>Usefulness</a:t>
            </a:r>
          </a:p>
          <a:p>
            <a:pPr indent="0" lvl="0" marL="0" marR="0" rtl="0" algn="ctr">
              <a:lnSpc>
                <a:spcPct val="100000"/>
              </a:lnSpc>
              <a:spcBef>
                <a:spcPts val="0"/>
              </a:spcBef>
              <a:spcAft>
                <a:spcPts val="0"/>
              </a:spcAft>
              <a:buClr>
                <a:srgbClr val="2ABA42"/>
              </a:buClr>
              <a:buSzPct val="25000"/>
              <a:buFont typeface="Tahoma"/>
              <a:buNone/>
            </a:pPr>
            <a:r>
              <a:rPr b="0" i="0" lang="en-US" sz="1800" u="none">
                <a:solidFill>
                  <a:srgbClr val="2ABA42"/>
                </a:solidFill>
                <a:latin typeface="Tahoma"/>
                <a:ea typeface="Tahoma"/>
                <a:cs typeface="Tahoma"/>
                <a:sym typeface="Tahoma"/>
              </a:rPr>
              <a:t>(Would I use it?)</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03" name="Shape 103"/>
        <p:cNvGrpSpPr/>
        <p:nvPr/>
      </p:nvGrpSpPr>
      <p:grpSpPr>
        <a:xfrm>
          <a:off x="0" y="0"/>
          <a:ext cx="0" cy="0"/>
          <a:chOff x="0" y="0"/>
          <a:chExt cx="0" cy="0"/>
        </a:xfrm>
      </p:grpSpPr>
      <p:sp>
        <p:nvSpPr>
          <p:cNvPr id="104" name="Shape 104"/>
          <p:cNvSpPr txBox="1"/>
          <p:nvPr>
            <p:ph type="title"/>
          </p:nvPr>
        </p:nvSpPr>
        <p:spPr>
          <a:xfrm>
            <a:off x="457200" y="685800"/>
            <a:ext cx="8229600" cy="762000"/>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Usability</a:t>
            </a:r>
          </a:p>
        </p:txBody>
      </p:sp>
      <p:sp>
        <p:nvSpPr>
          <p:cNvPr id="105" name="Shape 105"/>
          <p:cNvSpPr txBox="1"/>
          <p:nvPr>
            <p:ph idx="1" type="body"/>
          </p:nvPr>
        </p:nvSpPr>
        <p:spPr>
          <a:xfrm>
            <a:off x="457200" y="1600200"/>
            <a:ext cx="8229600" cy="4526100"/>
          </a:xfrm>
          <a:prstGeom prst="rect">
            <a:avLst/>
          </a:prstGeom>
          <a:noFill/>
          <a:ln>
            <a:noFill/>
          </a:ln>
        </p:spPr>
        <p:txBody>
          <a:bodyPr anchorCtr="0" anchor="t" bIns="45700" lIns="91425" rIns="91425" tIns="45700">
            <a:noAutofit/>
          </a:bodyPr>
          <a:lstStyle/>
          <a:p>
            <a:pPr indent="-342900" lvl="0" marL="342900" marR="0" rtl="0" algn="l">
              <a:lnSpc>
                <a:spcPct val="100000"/>
              </a:lnSpc>
              <a:spcBef>
                <a:spcPts val="0"/>
              </a:spcBef>
              <a:spcAft>
                <a:spcPts val="0"/>
              </a:spcAft>
              <a:buClr>
                <a:schemeClr val="dk1"/>
              </a:buClr>
              <a:buSzPct val="180000"/>
              <a:buFont typeface="Arial"/>
              <a:buChar char="•"/>
            </a:pPr>
            <a:r>
              <a:rPr b="0" i="0" lang="en-US" sz="2000" u="none">
                <a:solidFill>
                  <a:schemeClr val="dk1"/>
                </a:solidFill>
                <a:latin typeface="Arial"/>
                <a:ea typeface="Arial"/>
                <a:cs typeface="Arial"/>
                <a:sym typeface="Arial"/>
              </a:rPr>
              <a:t>Ensuring that interactive products are easy to learn, effective to user and enjoyable from the </a:t>
            </a:r>
            <a:r>
              <a:rPr b="0" i="0" lang="en-US" sz="3600" u="none">
                <a:solidFill>
                  <a:schemeClr val="dk1"/>
                </a:solidFill>
                <a:latin typeface="Arial"/>
                <a:ea typeface="Arial"/>
                <a:cs typeface="Arial"/>
                <a:sym typeface="Arial"/>
              </a:rPr>
              <a:t>user’s</a:t>
            </a:r>
            <a:r>
              <a:rPr b="0" i="0" lang="en-US" sz="2800" u="none">
                <a:solidFill>
                  <a:schemeClr val="dk1"/>
                </a:solidFill>
                <a:latin typeface="Arial"/>
                <a:ea typeface="Arial"/>
                <a:cs typeface="Arial"/>
                <a:sym typeface="Arial"/>
              </a:rPr>
              <a:t> </a:t>
            </a:r>
            <a:r>
              <a:rPr b="0" i="0" lang="en-US" sz="3600" u="none">
                <a:solidFill>
                  <a:schemeClr val="dk1"/>
                </a:solidFill>
                <a:latin typeface="Arial"/>
                <a:ea typeface="Arial"/>
                <a:cs typeface="Arial"/>
                <a:sym typeface="Arial"/>
              </a:rPr>
              <a:t>perspective</a:t>
            </a:r>
          </a:p>
          <a:p>
            <a:pPr indent="-342900" lvl="0" marL="342900" marR="0" rtl="0" algn="l">
              <a:lnSpc>
                <a:spcPct val="100000"/>
              </a:lnSpc>
              <a:spcBef>
                <a:spcPts val="720"/>
              </a:spcBef>
              <a:spcAft>
                <a:spcPts val="0"/>
              </a:spcAft>
              <a:buClr>
                <a:schemeClr val="dk1"/>
              </a:buClr>
              <a:buSzPct val="100000"/>
              <a:buFont typeface="Arial"/>
              <a:buNone/>
            </a:pPr>
            <a:r>
              <a:t/>
            </a:r>
            <a:endParaRPr b="0" i="0" sz="3600" u="none">
              <a:solidFill>
                <a:schemeClr val="dk1"/>
              </a:solidFill>
              <a:latin typeface="Arial"/>
              <a:ea typeface="Arial"/>
              <a:cs typeface="Arial"/>
              <a:sym typeface="Arial"/>
            </a:endParaRP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09" name="Shape 109"/>
        <p:cNvGrpSpPr/>
        <p:nvPr/>
      </p:nvGrpSpPr>
      <p:grpSpPr>
        <a:xfrm>
          <a:off x="0" y="0"/>
          <a:ext cx="0" cy="0"/>
          <a:chOff x="0" y="0"/>
          <a:chExt cx="0" cy="0"/>
        </a:xfrm>
      </p:grpSpPr>
      <p:sp>
        <p:nvSpPr>
          <p:cNvPr id="110" name="Shape 110"/>
          <p:cNvSpPr txBox="1"/>
          <p:nvPr>
            <p:ph idx="4294967295" type="title"/>
          </p:nvPr>
        </p:nvSpPr>
        <p:spPr>
          <a:xfrm>
            <a:off x="457200" y="685800"/>
            <a:ext cx="8229600" cy="762000"/>
          </a:xfrm>
          <a:prstGeom prst="rect">
            <a:avLst/>
          </a:prstGeom>
          <a:noFill/>
          <a:ln>
            <a:noFill/>
          </a:ln>
        </p:spPr>
        <p:txBody>
          <a:bodyPr anchorCtr="0" anchor="t"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800" u="none">
                <a:solidFill>
                  <a:srgbClr val="397FCF"/>
                </a:solidFill>
                <a:latin typeface="Arial"/>
                <a:ea typeface="Arial"/>
                <a:cs typeface="Arial"/>
                <a:sym typeface="Arial"/>
              </a:rPr>
              <a:t>Perspective ?</a:t>
            </a:r>
          </a:p>
        </p:txBody>
      </p:sp>
      <p:sp>
        <p:nvSpPr>
          <p:cNvPr id="111" name="Shape 111"/>
          <p:cNvSpPr txBox="1"/>
          <p:nvPr>
            <p:ph idx="4294967295" type="body"/>
          </p:nvPr>
        </p:nvSpPr>
        <p:spPr>
          <a:xfrm>
            <a:off x="457200" y="1600200"/>
            <a:ext cx="5181600" cy="838200"/>
          </a:xfrm>
          <a:prstGeom prst="rect">
            <a:avLst/>
          </a:prstGeom>
          <a:noFill/>
          <a:ln>
            <a:noFill/>
          </a:ln>
        </p:spPr>
        <p:txBody>
          <a:bodyPr anchorCtr="0" anchor="t" bIns="45700" lIns="91425" rIns="91425" tIns="45700">
            <a:noAutofit/>
          </a:bodyPr>
          <a:lstStyle/>
          <a:p>
            <a:pPr indent="-342900" lvl="0" marL="342900" marR="0" rtl="0" algn="l">
              <a:lnSpc>
                <a:spcPct val="80000"/>
              </a:lnSpc>
              <a:spcBef>
                <a:spcPts val="0"/>
              </a:spcBef>
              <a:spcAft>
                <a:spcPts val="0"/>
              </a:spcAft>
              <a:buClr>
                <a:schemeClr val="dk1"/>
              </a:buClr>
              <a:buSzPct val="100000"/>
              <a:buFont typeface="Arial"/>
              <a:buChar char="•"/>
            </a:pPr>
            <a:r>
              <a:rPr b="0" i="0" lang="en-US" sz="2400" u="none">
                <a:solidFill>
                  <a:schemeClr val="dk1"/>
                </a:solidFill>
                <a:latin typeface="Arial"/>
                <a:ea typeface="Arial"/>
                <a:cs typeface="Arial"/>
                <a:sym typeface="Arial"/>
              </a:rPr>
              <a:t>People perceive the same item in different ways</a:t>
            </a:r>
          </a:p>
          <a:p>
            <a:pPr indent="-342900" lvl="0" marL="342900" marR="0" rtl="0" algn="l">
              <a:lnSpc>
                <a:spcPct val="80000"/>
              </a:lnSpc>
              <a:spcBef>
                <a:spcPts val="480"/>
              </a:spcBef>
              <a:spcAft>
                <a:spcPts val="0"/>
              </a:spcAft>
              <a:buClr>
                <a:schemeClr val="dk1"/>
              </a:buClr>
              <a:buSzPct val="100000"/>
              <a:buFont typeface="Arial"/>
              <a:buNone/>
            </a:pPr>
            <a:r>
              <a:t/>
            </a:r>
            <a:endParaRPr b="0" i="0" sz="2400" u="none">
              <a:solidFill>
                <a:schemeClr val="dk1"/>
              </a:solidFill>
              <a:latin typeface="Arial"/>
              <a:ea typeface="Arial"/>
              <a:cs typeface="Arial"/>
              <a:sym typeface="Arial"/>
            </a:endParaRPr>
          </a:p>
          <a:p>
            <a:pPr indent="-342900" lvl="0" marL="342900" marR="0" rtl="0" algn="l">
              <a:lnSpc>
                <a:spcPct val="80000"/>
              </a:lnSpc>
              <a:spcBef>
                <a:spcPts val="480"/>
              </a:spcBef>
              <a:spcAft>
                <a:spcPts val="0"/>
              </a:spcAft>
              <a:buClr>
                <a:schemeClr val="dk1"/>
              </a:buClr>
              <a:buSzPct val="100000"/>
              <a:buFont typeface="Arial"/>
              <a:buChar char="•"/>
            </a:pPr>
            <a:r>
              <a:rPr b="0" i="0" lang="en-US" sz="2400" u="none">
                <a:solidFill>
                  <a:schemeClr val="dk1"/>
                </a:solidFill>
                <a:latin typeface="Arial"/>
                <a:ea typeface="Arial"/>
                <a:cs typeface="Arial"/>
                <a:sym typeface="Arial"/>
              </a:rPr>
              <a:t>What do you see in the Image ?</a:t>
            </a:r>
          </a:p>
        </p:txBody>
      </p:sp>
      <p:pic>
        <p:nvPicPr>
          <p:cNvPr id="112" name="Shape 112"/>
          <p:cNvPicPr preferRelativeResize="0"/>
          <p:nvPr>
            <p:ph idx="4294967295" type="body"/>
          </p:nvPr>
        </p:nvPicPr>
        <p:blipFill rotWithShape="1">
          <a:blip r:embed="rId3">
            <a:alphaModFix/>
          </a:blip>
          <a:srcRect b="8068" l="30207" r="32292" t="38847"/>
          <a:stretch/>
        </p:blipFill>
        <p:spPr>
          <a:xfrm>
            <a:off x="5105400" y="2133600"/>
            <a:ext cx="3516300" cy="3733800"/>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116" name="Shape 116"/>
        <p:cNvGrpSpPr/>
        <p:nvPr/>
      </p:nvGrpSpPr>
      <p:grpSpPr>
        <a:xfrm>
          <a:off x="0" y="0"/>
          <a:ext cx="0" cy="0"/>
          <a:chOff x="0" y="0"/>
          <a:chExt cx="0" cy="0"/>
        </a:xfrm>
      </p:grpSpPr>
      <p:sp>
        <p:nvSpPr>
          <p:cNvPr id="117" name="Shape 117"/>
          <p:cNvSpPr txBox="1"/>
          <p:nvPr>
            <p:ph type="title"/>
          </p:nvPr>
        </p:nvSpPr>
        <p:spPr>
          <a:xfrm>
            <a:off x="457200" y="808036"/>
            <a:ext cx="8229600" cy="507899"/>
          </a:xfrm>
          <a:prstGeom prst="rect">
            <a:avLst/>
          </a:prstGeom>
          <a:noFill/>
          <a:ln>
            <a:noFill/>
          </a:ln>
        </p:spPr>
        <p:txBody>
          <a:bodyPr anchorCtr="0" anchor="ctr" bIns="45700" lIns="91425" rIns="91425" tIns="45700">
            <a:noAutofit/>
          </a:bodyPr>
          <a:lstStyle/>
          <a:p>
            <a:pPr indent="0" lvl="0" marL="0" rtl="0" algn="l">
              <a:lnSpc>
                <a:spcPct val="100000"/>
              </a:lnSpc>
              <a:spcBef>
                <a:spcPts val="0"/>
              </a:spcBef>
              <a:spcAft>
                <a:spcPts val="0"/>
              </a:spcAft>
              <a:buClr>
                <a:srgbClr val="397FCF"/>
              </a:buClr>
              <a:buSzPct val="25000"/>
              <a:buFont typeface="Arial"/>
              <a:buNone/>
            </a:pPr>
            <a:r>
              <a:rPr b="0" i="0" lang="en-US" sz="2400" u="none">
                <a:solidFill>
                  <a:srgbClr val="397FCF"/>
                </a:solidFill>
                <a:latin typeface="Arial"/>
                <a:ea typeface="Arial"/>
                <a:cs typeface="Arial"/>
                <a:sym typeface="Arial"/>
              </a:rPr>
              <a:t>Usability  &amp; User Experience</a:t>
            </a:r>
          </a:p>
        </p:txBody>
      </p:sp>
      <p:grpSp>
        <p:nvGrpSpPr>
          <p:cNvPr id="118" name="Shape 118"/>
          <p:cNvGrpSpPr/>
          <p:nvPr/>
        </p:nvGrpSpPr>
        <p:grpSpPr>
          <a:xfrm>
            <a:off x="2286000" y="1449387"/>
            <a:ext cx="4570500" cy="4570500"/>
            <a:chOff x="1371600" y="1600200"/>
            <a:chExt cx="4570500" cy="4570500"/>
          </a:xfrm>
        </p:grpSpPr>
        <p:sp>
          <p:nvSpPr>
            <p:cNvPr id="119" name="Shape 119"/>
            <p:cNvSpPr/>
            <p:nvPr/>
          </p:nvSpPr>
          <p:spPr>
            <a:xfrm>
              <a:off x="1371600" y="1600200"/>
              <a:ext cx="4570500" cy="4570500"/>
            </a:xfrm>
            <a:prstGeom prst="ellipse">
              <a:avLst/>
            </a:prstGeom>
            <a:solidFill>
              <a:schemeClr val="accent1"/>
            </a:solidFill>
            <a:ln cap="flat" cmpd="sng" w="9525">
              <a:solidFill>
                <a:schemeClr val="accent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Font typeface="Arial"/>
                <a:buNone/>
              </a:pPr>
              <a:r>
                <a:t/>
              </a:r>
              <a:endParaRPr b="1" i="0" sz="2000" u="non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ct val="25000"/>
                <a:buFont typeface="Arial"/>
                <a:buNone/>
              </a:pPr>
              <a:r>
                <a:rPr b="1" i="0" lang="en-US" sz="2000" u="none">
                  <a:solidFill>
                    <a:schemeClr val="dk1"/>
                  </a:solidFill>
                  <a:latin typeface="Arial"/>
                  <a:ea typeface="Arial"/>
                  <a:cs typeface="Arial"/>
                  <a:sym typeface="Arial"/>
                </a:rPr>
                <a:t>User Experience Goals</a:t>
              </a:r>
            </a:p>
          </p:txBody>
        </p:sp>
        <p:sp>
          <p:nvSpPr>
            <p:cNvPr id="120" name="Shape 120"/>
            <p:cNvSpPr/>
            <p:nvPr/>
          </p:nvSpPr>
          <p:spPr>
            <a:xfrm>
              <a:off x="2895600" y="3160711"/>
              <a:ext cx="1524000" cy="1447799"/>
            </a:xfrm>
            <a:prstGeom prst="ellipse">
              <a:avLst/>
            </a:prstGeom>
            <a:solidFill>
              <a:srgbClr val="FFCC00"/>
            </a:solidFill>
            <a:ln cap="flat" cmpd="sng" w="9525">
              <a:solidFill>
                <a:schemeClr val="dk1"/>
              </a:solidFill>
              <a:prstDash val="solid"/>
              <a:miter/>
              <a:headEnd len="med" w="med" type="none"/>
              <a:tailEnd len="med" w="med" type="none"/>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1" i="0" lang="en-US" sz="2000" u="none">
                  <a:solidFill>
                    <a:schemeClr val="dk1"/>
                  </a:solidFill>
                  <a:latin typeface="Arial"/>
                  <a:ea typeface="Arial"/>
                  <a:cs typeface="Arial"/>
                  <a:sym typeface="Arial"/>
                </a:rPr>
                <a:t>Usability</a:t>
              </a:r>
            </a:p>
            <a:p>
              <a:pPr indent="0" lvl="0" marL="0" marR="0" rtl="0" algn="ctr">
                <a:lnSpc>
                  <a:spcPct val="100000"/>
                </a:lnSpc>
                <a:spcBef>
                  <a:spcPts val="0"/>
                </a:spcBef>
                <a:spcAft>
                  <a:spcPts val="0"/>
                </a:spcAft>
                <a:buClr>
                  <a:schemeClr val="dk1"/>
                </a:buClr>
                <a:buSzPct val="25000"/>
                <a:buFont typeface="Arial"/>
                <a:buNone/>
              </a:pPr>
              <a:r>
                <a:rPr b="1" i="0" lang="en-US" sz="2000" u="none">
                  <a:solidFill>
                    <a:schemeClr val="dk1"/>
                  </a:solidFill>
                  <a:latin typeface="Arial"/>
                  <a:ea typeface="Arial"/>
                  <a:cs typeface="Arial"/>
                  <a:sym typeface="Arial"/>
                </a:rPr>
                <a:t> Goals</a:t>
              </a:r>
            </a:p>
          </p:txBody>
        </p:sp>
      </p:gr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VUHCI">
  <a:themeElements>
    <a:clrScheme name="VUHCI">
      <a:dk1>
        <a:srgbClr val="000000"/>
      </a:dk1>
      <a:lt1>
        <a:srgbClr val="FFFFFF"/>
      </a:lt1>
      <a:dk2>
        <a:srgbClr val="000000"/>
      </a:dk2>
      <a:lt2>
        <a:srgbClr val="808080"/>
      </a:lt2>
      <a:accent1>
        <a:srgbClr val="BBE0E3"/>
      </a:accent1>
      <a:accent2>
        <a:srgbClr val="333399"/>
      </a:accent2>
      <a:accent3>
        <a:srgbClr val="FFFFFF"/>
      </a:accent3>
      <a:accent4>
        <a:srgbClr val="BBE0E3"/>
      </a:accent4>
      <a:accent5>
        <a:srgbClr val="333399"/>
      </a:accent5>
      <a:accent6>
        <a:srgbClr val="FFFFFF"/>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