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21" Type="http://schemas.openxmlformats.org/officeDocument/2006/relationships/slide" Target="slides/slide17.xml"/><Relationship Id="rId43" Type="http://schemas.openxmlformats.org/officeDocument/2006/relationships/slide" Target="slides/slide39.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12" type="sldNum"/>
          </p:nvPr>
        </p:nvSpPr>
        <p:spPr>
          <a:xfrm>
            <a:off x="3884612" y="8685212"/>
            <a:ext cx="2971799" cy="457200"/>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cap="none" strike="noStrike">
                <a:solidFill>
                  <a:srgbClr val="000000"/>
                </a:solidFill>
                <a:latin typeface="Arial"/>
                <a:ea typeface="Arial"/>
                <a:cs typeface="Arial"/>
                <a:sym typeface="Arial"/>
              </a:rPr>
              <a:t>‹#›</a:t>
            </a:fld>
          </a:p>
        </p:txBody>
      </p:sp>
      <p:sp>
        <p:nvSpPr>
          <p:cNvPr id="4" name="Shape 4"/>
          <p:cNvSpPr txBox="1"/>
          <p:nvPr>
            <p:ph idx="2" type="hdr"/>
          </p:nvPr>
        </p:nvSpPr>
        <p:spPr>
          <a:xfrm>
            <a:off x="0" y="0"/>
            <a:ext cx="2971800"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200" u="non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9pPr>
          </a:lstStyle>
          <a:p/>
        </p:txBody>
      </p:sp>
      <p:sp>
        <p:nvSpPr>
          <p:cNvPr id="5" name="Shape 5"/>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9pPr>
          </a:lstStyle>
          <a:p/>
        </p:txBody>
      </p:sp>
      <p:sp>
        <p:nvSpPr>
          <p:cNvPr id="6" name="Shape 6"/>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7" name="Shape 7"/>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8" name="Shape 8"/>
          <p:cNvSpPr txBox="1"/>
          <p:nvPr>
            <p:ph idx="11" type="ftr"/>
          </p:nvPr>
        </p:nvSpPr>
        <p:spPr>
          <a:xfrm>
            <a:off x="0" y="8685212"/>
            <a:ext cx="2971800"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1200" u="non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9pPr>
          </a:lstStyle>
          <a:p/>
        </p:txBody>
      </p:sp>
      <p:sp>
        <p:nvSpPr>
          <p:cNvPr id="9" name="Shape 9"/>
          <p:cNvSpPr txBox="1"/>
          <p:nvPr>
            <p:ph idx="4" type="sldNum"/>
          </p:nvPr>
        </p:nvSpPr>
        <p:spPr>
          <a:xfrm>
            <a:off x="3884612" y="8685212"/>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 name="Shape 31"/>
        <p:cNvGrpSpPr/>
        <p:nvPr/>
      </p:nvGrpSpPr>
      <p:grpSpPr>
        <a:xfrm>
          <a:off x="0" y="0"/>
          <a:ext cx="0" cy="0"/>
          <a:chOff x="0" y="0"/>
          <a:chExt cx="0" cy="0"/>
        </a:xfrm>
      </p:grpSpPr>
      <p:sp>
        <p:nvSpPr>
          <p:cNvPr id="32" name="Shape 32"/>
          <p:cNvSpPr txBox="1"/>
          <p:nvPr>
            <p:ph idx="12" type="sldNum"/>
          </p:nvPr>
        </p:nvSpPr>
        <p:spPr>
          <a:xfrm>
            <a:off x="3884612" y="8685212"/>
            <a:ext cx="2971799" cy="457200"/>
          </a:xfrm>
          <a:prstGeom prst="rect">
            <a:avLst/>
          </a:prstGeom>
          <a:noFill/>
          <a:ln>
            <a:noFill/>
          </a:ln>
        </p:spPr>
        <p:txBody>
          <a:bodyPr anchorCtr="0" anchor="b" bIns="45700" lIns="91425" rIns="91425" tIns="45700">
            <a:noAutofit/>
          </a:bodyPr>
          <a:lstStyle/>
          <a:p>
            <a:pPr indent="0" lvl="0" marL="0" rtl="0" algn="l">
              <a:lnSpc>
                <a:spcPct val="100000"/>
              </a:lnSpc>
              <a:spcBef>
                <a:spcPts val="0"/>
              </a:spcBef>
              <a:spcAft>
                <a:spcPts val="0"/>
              </a:spcAft>
              <a:buSzPct val="25000"/>
              <a:buNone/>
            </a:pPr>
            <a:fld id="{00000000-1234-1234-1234-123412341234}" type="slidenum">
              <a:rPr lang="en-US"/>
              <a:t>‹#›</a:t>
            </a:fld>
          </a:p>
        </p:txBody>
      </p:sp>
      <p:sp>
        <p:nvSpPr>
          <p:cNvPr id="33" name="Shape 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34" name="Shape 3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rtl="0" algn="l">
              <a:spcBef>
                <a:spcPts val="0"/>
              </a:spcBef>
              <a:buSzPct val="250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86" name="Shape 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9" name="Shape 89"/>
        <p:cNvGrpSpPr/>
        <p:nvPr/>
      </p:nvGrpSpPr>
      <p:grpSpPr>
        <a:xfrm>
          <a:off x="0" y="0"/>
          <a:ext cx="0" cy="0"/>
          <a:chOff x="0" y="0"/>
          <a:chExt cx="0" cy="0"/>
        </a:xfrm>
      </p:grpSpPr>
      <p:sp>
        <p:nvSpPr>
          <p:cNvPr id="90" name="Shape 9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91" name="Shape 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96" name="Shape 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9" name="Shape 99"/>
        <p:cNvGrpSpPr/>
        <p:nvPr/>
      </p:nvGrpSpPr>
      <p:grpSpPr>
        <a:xfrm>
          <a:off x="0" y="0"/>
          <a:ext cx="0" cy="0"/>
          <a:chOff x="0" y="0"/>
          <a:chExt cx="0" cy="0"/>
        </a:xfrm>
      </p:grpSpPr>
      <p:sp>
        <p:nvSpPr>
          <p:cNvPr id="100" name="Shape 10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01" name="Shape 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 name="Shape 104"/>
        <p:cNvGrpSpPr/>
        <p:nvPr/>
      </p:nvGrpSpPr>
      <p:grpSpPr>
        <a:xfrm>
          <a:off x="0" y="0"/>
          <a:ext cx="0" cy="0"/>
          <a:chOff x="0" y="0"/>
          <a:chExt cx="0" cy="0"/>
        </a:xfrm>
      </p:grpSpPr>
      <p:sp>
        <p:nvSpPr>
          <p:cNvPr id="105" name="Shape 10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06" name="Shape 1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9" name="Shape 109"/>
        <p:cNvGrpSpPr/>
        <p:nvPr/>
      </p:nvGrpSpPr>
      <p:grpSpPr>
        <a:xfrm>
          <a:off x="0" y="0"/>
          <a:ext cx="0" cy="0"/>
          <a:chOff x="0" y="0"/>
          <a:chExt cx="0" cy="0"/>
        </a:xfrm>
      </p:grpSpPr>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1" name="Shape 1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7" name="Shape 1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22" name="Shape 1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28" name="Shape 12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2" name="Shape 132"/>
        <p:cNvGrpSpPr/>
        <p:nvPr/>
      </p:nvGrpSpPr>
      <p:grpSpPr>
        <a:xfrm>
          <a:off x="0" y="0"/>
          <a:ext cx="0" cy="0"/>
          <a:chOff x="0" y="0"/>
          <a:chExt cx="0" cy="0"/>
        </a:xfrm>
      </p:grpSpPr>
      <p:sp>
        <p:nvSpPr>
          <p:cNvPr id="133" name="Shape 1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34" name="Shape 1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 name="Shape 41"/>
        <p:cNvGrpSpPr/>
        <p:nvPr/>
      </p:nvGrpSpPr>
      <p:grpSpPr>
        <a:xfrm>
          <a:off x="0" y="0"/>
          <a:ext cx="0" cy="0"/>
          <a:chOff x="0" y="0"/>
          <a:chExt cx="0" cy="0"/>
        </a:xfrm>
      </p:grpSpPr>
      <p:sp>
        <p:nvSpPr>
          <p:cNvPr id="42" name="Shape 4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43" name="Shape 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39" name="Shape 1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3" name="Shape 143"/>
        <p:cNvGrpSpPr/>
        <p:nvPr/>
      </p:nvGrpSpPr>
      <p:grpSpPr>
        <a:xfrm>
          <a:off x="0" y="0"/>
          <a:ext cx="0" cy="0"/>
          <a:chOff x="0" y="0"/>
          <a:chExt cx="0" cy="0"/>
        </a:xfrm>
      </p:grpSpPr>
      <p:sp>
        <p:nvSpPr>
          <p:cNvPr id="144" name="Shape 14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9" name="Shape 149"/>
        <p:cNvGrpSpPr/>
        <p:nvPr/>
      </p:nvGrpSpPr>
      <p:grpSpPr>
        <a:xfrm>
          <a:off x="0" y="0"/>
          <a:ext cx="0" cy="0"/>
          <a:chOff x="0" y="0"/>
          <a:chExt cx="0" cy="0"/>
        </a:xfrm>
      </p:grpSpPr>
      <p:sp>
        <p:nvSpPr>
          <p:cNvPr id="150" name="Shape 15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51" name="Shape 1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57" name="Shape 1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1" name="Shape 161"/>
        <p:cNvGrpSpPr/>
        <p:nvPr/>
      </p:nvGrpSpPr>
      <p:grpSpPr>
        <a:xfrm>
          <a:off x="0" y="0"/>
          <a:ext cx="0" cy="0"/>
          <a:chOff x="0" y="0"/>
          <a:chExt cx="0" cy="0"/>
        </a:xfrm>
      </p:grpSpPr>
      <p:sp>
        <p:nvSpPr>
          <p:cNvPr id="162" name="Shape 16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7" name="Shape 167"/>
        <p:cNvGrpSpPr/>
        <p:nvPr/>
      </p:nvGrpSpPr>
      <p:grpSpPr>
        <a:xfrm>
          <a:off x="0" y="0"/>
          <a:ext cx="0" cy="0"/>
          <a:chOff x="0" y="0"/>
          <a:chExt cx="0" cy="0"/>
        </a:xfrm>
      </p:grpSpPr>
      <p:sp>
        <p:nvSpPr>
          <p:cNvPr id="168" name="Shape 16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69" name="Shape 1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3" name="Shape 173"/>
        <p:cNvGrpSpPr/>
        <p:nvPr/>
      </p:nvGrpSpPr>
      <p:grpSpPr>
        <a:xfrm>
          <a:off x="0" y="0"/>
          <a:ext cx="0" cy="0"/>
          <a:chOff x="0" y="0"/>
          <a:chExt cx="0" cy="0"/>
        </a:xfrm>
      </p:grpSpPr>
      <p:sp>
        <p:nvSpPr>
          <p:cNvPr id="174" name="Shape 17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75" name="Shape 1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9" name="Shape 179"/>
        <p:cNvGrpSpPr/>
        <p:nvPr/>
      </p:nvGrpSpPr>
      <p:grpSpPr>
        <a:xfrm>
          <a:off x="0" y="0"/>
          <a:ext cx="0" cy="0"/>
          <a:chOff x="0" y="0"/>
          <a:chExt cx="0" cy="0"/>
        </a:xfrm>
      </p:grpSpPr>
      <p:sp>
        <p:nvSpPr>
          <p:cNvPr id="180" name="Shape 1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81" name="Shape 1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0" name="Shape 210"/>
        <p:cNvGrpSpPr/>
        <p:nvPr/>
      </p:nvGrpSpPr>
      <p:grpSpPr>
        <a:xfrm>
          <a:off x="0" y="0"/>
          <a:ext cx="0" cy="0"/>
          <a:chOff x="0" y="0"/>
          <a:chExt cx="0" cy="0"/>
        </a:xfrm>
      </p:grpSpPr>
      <p:sp>
        <p:nvSpPr>
          <p:cNvPr id="211" name="Shape 21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2" name="Shape 2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6" name="Shape 216"/>
        <p:cNvGrpSpPr/>
        <p:nvPr/>
      </p:nvGrpSpPr>
      <p:grpSpPr>
        <a:xfrm>
          <a:off x="0" y="0"/>
          <a:ext cx="0" cy="0"/>
          <a:chOff x="0" y="0"/>
          <a:chExt cx="0" cy="0"/>
        </a:xfrm>
      </p:grpSpPr>
      <p:sp>
        <p:nvSpPr>
          <p:cNvPr id="217" name="Shape 2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8" name="Shape 2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 name="Shape 47"/>
        <p:cNvGrpSpPr/>
        <p:nvPr/>
      </p:nvGrpSpPr>
      <p:grpSpPr>
        <a:xfrm>
          <a:off x="0" y="0"/>
          <a:ext cx="0" cy="0"/>
          <a:chOff x="0" y="0"/>
          <a:chExt cx="0" cy="0"/>
        </a:xfrm>
      </p:grpSpPr>
      <p:sp>
        <p:nvSpPr>
          <p:cNvPr id="48" name="Shape 4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49" name="Shape 4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24" name="Shape 22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9" name="Shape 239"/>
        <p:cNvGrpSpPr/>
        <p:nvPr/>
      </p:nvGrpSpPr>
      <p:grpSpPr>
        <a:xfrm>
          <a:off x="0" y="0"/>
          <a:ext cx="0" cy="0"/>
          <a:chOff x="0" y="0"/>
          <a:chExt cx="0" cy="0"/>
        </a:xfrm>
      </p:grpSpPr>
      <p:sp>
        <p:nvSpPr>
          <p:cNvPr id="240" name="Shape 24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5" name="Shape 245"/>
        <p:cNvGrpSpPr/>
        <p:nvPr/>
      </p:nvGrpSpPr>
      <p:grpSpPr>
        <a:xfrm>
          <a:off x="0" y="0"/>
          <a:ext cx="0" cy="0"/>
          <a:chOff x="0" y="0"/>
          <a:chExt cx="0" cy="0"/>
        </a:xfrm>
      </p:grpSpPr>
      <p:sp>
        <p:nvSpPr>
          <p:cNvPr id="246" name="Shape 24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1" name="Shape 251"/>
        <p:cNvGrpSpPr/>
        <p:nvPr/>
      </p:nvGrpSpPr>
      <p:grpSpPr>
        <a:xfrm>
          <a:off x="0" y="0"/>
          <a:ext cx="0" cy="0"/>
          <a:chOff x="0" y="0"/>
          <a:chExt cx="0" cy="0"/>
        </a:xfrm>
      </p:grpSpPr>
      <p:sp>
        <p:nvSpPr>
          <p:cNvPr id="252" name="Shape 2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3" name="Shape 2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7" name="Shape 257"/>
        <p:cNvGrpSpPr/>
        <p:nvPr/>
      </p:nvGrpSpPr>
      <p:grpSpPr>
        <a:xfrm>
          <a:off x="0" y="0"/>
          <a:ext cx="0" cy="0"/>
          <a:chOff x="0" y="0"/>
          <a:chExt cx="0" cy="0"/>
        </a:xfrm>
      </p:grpSpPr>
      <p:sp>
        <p:nvSpPr>
          <p:cNvPr id="258" name="Shape 25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9" name="Shape 2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65" name="Shape 2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9" name="Shape 269"/>
        <p:cNvGrpSpPr/>
        <p:nvPr/>
      </p:nvGrpSpPr>
      <p:grpSpPr>
        <a:xfrm>
          <a:off x="0" y="0"/>
          <a:ext cx="0" cy="0"/>
          <a:chOff x="0" y="0"/>
          <a:chExt cx="0" cy="0"/>
        </a:xfrm>
      </p:grpSpPr>
      <p:sp>
        <p:nvSpPr>
          <p:cNvPr id="270" name="Shape 2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1" name="Shape 2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5" name="Shape 275"/>
        <p:cNvGrpSpPr/>
        <p:nvPr/>
      </p:nvGrpSpPr>
      <p:grpSpPr>
        <a:xfrm>
          <a:off x="0" y="0"/>
          <a:ext cx="0" cy="0"/>
          <a:chOff x="0" y="0"/>
          <a:chExt cx="0" cy="0"/>
        </a:xfrm>
      </p:grpSpPr>
      <p:sp>
        <p:nvSpPr>
          <p:cNvPr id="276" name="Shape 2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7" name="Shape 2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1" name="Shape 281"/>
        <p:cNvGrpSpPr/>
        <p:nvPr/>
      </p:nvGrpSpPr>
      <p:grpSpPr>
        <a:xfrm>
          <a:off x="0" y="0"/>
          <a:ext cx="0" cy="0"/>
          <a:chOff x="0" y="0"/>
          <a:chExt cx="0" cy="0"/>
        </a:xfrm>
      </p:grpSpPr>
      <p:sp>
        <p:nvSpPr>
          <p:cNvPr id="282" name="Shape 2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83" name="Shape 2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7" name="Shape 287"/>
        <p:cNvGrpSpPr/>
        <p:nvPr/>
      </p:nvGrpSpPr>
      <p:grpSpPr>
        <a:xfrm>
          <a:off x="0" y="0"/>
          <a:ext cx="0" cy="0"/>
          <a:chOff x="0" y="0"/>
          <a:chExt cx="0" cy="0"/>
        </a:xfrm>
      </p:grpSpPr>
      <p:sp>
        <p:nvSpPr>
          <p:cNvPr id="288" name="Shape 2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89" name="Shape 2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 name="Shape 53"/>
        <p:cNvGrpSpPr/>
        <p:nvPr/>
      </p:nvGrpSpPr>
      <p:grpSpPr>
        <a:xfrm>
          <a:off x="0" y="0"/>
          <a:ext cx="0" cy="0"/>
          <a:chOff x="0" y="0"/>
          <a:chExt cx="0" cy="0"/>
        </a:xfrm>
      </p:grpSpPr>
      <p:sp>
        <p:nvSpPr>
          <p:cNvPr id="54" name="Shape 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55" name="Shape 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 name="Shape 58"/>
        <p:cNvGrpSpPr/>
        <p:nvPr/>
      </p:nvGrpSpPr>
      <p:grpSpPr>
        <a:xfrm>
          <a:off x="0" y="0"/>
          <a:ext cx="0" cy="0"/>
          <a:chOff x="0" y="0"/>
          <a:chExt cx="0" cy="0"/>
        </a:xfrm>
      </p:grpSpPr>
      <p:sp>
        <p:nvSpPr>
          <p:cNvPr id="59" name="Shape 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60" name="Shape 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4" name="Shape 64"/>
        <p:cNvGrpSpPr/>
        <p:nvPr/>
      </p:nvGrpSpPr>
      <p:grpSpPr>
        <a:xfrm>
          <a:off x="0" y="0"/>
          <a:ext cx="0" cy="0"/>
          <a:chOff x="0" y="0"/>
          <a:chExt cx="0" cy="0"/>
        </a:xfrm>
      </p:grpSpPr>
      <p:sp>
        <p:nvSpPr>
          <p:cNvPr id="65" name="Shape 6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66" name="Shape 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9" name="Shape 69"/>
        <p:cNvGrpSpPr/>
        <p:nvPr/>
      </p:nvGrpSpPr>
      <p:grpSpPr>
        <a:xfrm>
          <a:off x="0" y="0"/>
          <a:ext cx="0" cy="0"/>
          <a:chOff x="0" y="0"/>
          <a:chExt cx="0" cy="0"/>
        </a:xfrm>
      </p:grpSpPr>
      <p:sp>
        <p:nvSpPr>
          <p:cNvPr id="70" name="Shape 7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71" name="Shape 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76" name="Shape 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9" name="Shape 79"/>
        <p:cNvGrpSpPr/>
        <p:nvPr/>
      </p:nvGrpSpPr>
      <p:grpSpPr>
        <a:xfrm>
          <a:off x="0" y="0"/>
          <a:ext cx="0" cy="0"/>
          <a:chOff x="0" y="0"/>
          <a:chExt cx="0" cy="0"/>
        </a:xfrm>
      </p:grpSpPr>
      <p:sp>
        <p:nvSpPr>
          <p:cNvPr id="80" name="Shape 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81" name="Shape 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layout with centered title and subtitle placeholders">
    <p:spTree>
      <p:nvGrpSpPr>
        <p:cNvPr id="19" name="Shape 19"/>
        <p:cNvGrpSpPr/>
        <p:nvPr/>
      </p:nvGrpSpPr>
      <p:grpSpPr>
        <a:xfrm>
          <a:off x="0" y="0"/>
          <a:ext cx="0" cy="0"/>
          <a:chOff x="0" y="0"/>
          <a:chExt cx="0" cy="0"/>
        </a:xfrm>
      </p:grpSpPr>
      <p:sp>
        <p:nvSpPr>
          <p:cNvPr id="20" name="Shape 20"/>
          <p:cNvSpPr txBox="1"/>
          <p:nvPr>
            <p:ph type="ctrTitle"/>
          </p:nvPr>
        </p:nvSpPr>
        <p:spPr>
          <a:xfrm>
            <a:off x="685800" y="2130425"/>
            <a:ext cx="7772400" cy="1470000"/>
          </a:xfrm>
          <a:prstGeom prst="rect">
            <a:avLst/>
          </a:prstGeom>
          <a:noFill/>
          <a:ln>
            <a:noFill/>
          </a:ln>
        </p:spPr>
        <p:txBody>
          <a:bodyPr anchorCtr="0" anchor="ctr" bIns="91425" lIns="91425" rIns="91425" tIns="91425"/>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p:txBody>
      </p:sp>
      <p:sp>
        <p:nvSpPr>
          <p:cNvPr id="21" name="Shape 21"/>
          <p:cNvSpPr txBox="1"/>
          <p:nvPr>
            <p:ph idx="1" type="subTitle"/>
          </p:nvPr>
        </p:nvSpPr>
        <p:spPr>
          <a:xfrm>
            <a:off x="1371600" y="3886200"/>
            <a:ext cx="6400800" cy="1752600"/>
          </a:xfrm>
          <a:prstGeom prst="rect">
            <a:avLst/>
          </a:prstGeom>
          <a:noFill/>
          <a:ln>
            <a:noFill/>
          </a:ln>
        </p:spPr>
        <p:txBody>
          <a:bodyPr anchorCtr="0" anchor="t" bIns="91425" lIns="91425" rIns="91425" tIns="91425"/>
          <a:lstStyle>
            <a:lvl1pPr indent="-228600" lvl="0" marL="342900" rtl="0" algn="l">
              <a:lnSpc>
                <a:spcPct val="100000"/>
              </a:lnSpc>
              <a:spcBef>
                <a:spcPts val="360"/>
              </a:spcBef>
              <a:spcAft>
                <a:spcPts val="0"/>
              </a:spcAft>
              <a:buClr>
                <a:schemeClr val="dk1"/>
              </a:buClr>
              <a:defRPr/>
            </a:lvl1pPr>
            <a:lvl2pPr indent="-171450" lvl="1" marL="742950" rtl="0" algn="l">
              <a:lnSpc>
                <a:spcPct val="100000"/>
              </a:lnSpc>
              <a:spcBef>
                <a:spcPts val="360"/>
              </a:spcBef>
              <a:spcAft>
                <a:spcPts val="0"/>
              </a:spcAft>
              <a:buClr>
                <a:schemeClr val="dk1"/>
              </a:buClr>
              <a:defRPr/>
            </a:lvl2pPr>
            <a:lvl3pPr indent="-114300" lvl="2" marL="1143000" rtl="0" algn="l">
              <a:lnSpc>
                <a:spcPct val="100000"/>
              </a:lnSpc>
              <a:spcBef>
                <a:spcPts val="360"/>
              </a:spcBef>
              <a:spcAft>
                <a:spcPts val="0"/>
              </a:spcAft>
              <a:buClr>
                <a:schemeClr val="dk1"/>
              </a:buClr>
              <a:defRPr/>
            </a:lvl3pPr>
            <a:lvl4pPr indent="-114300" lvl="3" marL="1600200" rtl="0" algn="l">
              <a:lnSpc>
                <a:spcPct val="100000"/>
              </a:lnSpc>
              <a:spcBef>
                <a:spcPts val="360"/>
              </a:spcBef>
              <a:spcAft>
                <a:spcPts val="0"/>
              </a:spcAft>
              <a:buClr>
                <a:schemeClr val="dk1"/>
              </a:buClr>
              <a:defRPr/>
            </a:lvl4pPr>
            <a:lvl5pPr indent="-114300" lvl="4" marL="2057400" rtl="0" algn="l">
              <a:lnSpc>
                <a:spcPct val="100000"/>
              </a:lnSpc>
              <a:spcBef>
                <a:spcPts val="360"/>
              </a:spcBef>
              <a:spcAft>
                <a:spcPts val="0"/>
              </a:spcAft>
              <a:buClr>
                <a:schemeClr val="dk1"/>
              </a:buClr>
              <a:defRPr/>
            </a:lvl5pPr>
            <a:lvl6pPr indent="-114300" lvl="5" marL="2514600" rtl="0" algn="l">
              <a:lnSpc>
                <a:spcPct val="100000"/>
              </a:lnSpc>
              <a:spcBef>
                <a:spcPts val="360"/>
              </a:spcBef>
              <a:spcAft>
                <a:spcPts val="0"/>
              </a:spcAft>
              <a:buClr>
                <a:schemeClr val="dk1"/>
              </a:buClr>
              <a:defRPr/>
            </a:lvl6pPr>
            <a:lvl7pPr indent="-114300" lvl="6" marL="3429000" rtl="0" algn="l">
              <a:lnSpc>
                <a:spcPct val="100000"/>
              </a:lnSpc>
              <a:spcBef>
                <a:spcPts val="360"/>
              </a:spcBef>
              <a:spcAft>
                <a:spcPts val="0"/>
              </a:spcAft>
              <a:buClr>
                <a:schemeClr val="dk1"/>
              </a:buClr>
              <a:defRPr/>
            </a:lvl7pPr>
            <a:lvl8pPr indent="-114300" lvl="7" marL="4800600" rtl="0" algn="l">
              <a:lnSpc>
                <a:spcPct val="100000"/>
              </a:lnSpc>
              <a:spcBef>
                <a:spcPts val="360"/>
              </a:spcBef>
              <a:spcAft>
                <a:spcPts val="0"/>
              </a:spcAft>
              <a:buClr>
                <a:schemeClr val="dk1"/>
              </a:buClr>
              <a:defRPr/>
            </a:lvl8pPr>
            <a:lvl9pPr indent="-114300" lvl="8" marL="6629400" rtl="0" algn="l">
              <a:lnSpc>
                <a:spcPct val="100000"/>
              </a:lnSpc>
              <a:spcBef>
                <a:spcPts val="360"/>
              </a:spcBef>
              <a:spcAft>
                <a:spcPts val="0"/>
              </a:spcAft>
              <a:buClr>
                <a:schemeClr val="dk1"/>
              </a:buClr>
              <a:defRPr/>
            </a:lvl9pPr>
          </a:lstStyle>
          <a:p/>
        </p:txBody>
      </p:sp>
      <p:sp>
        <p:nvSpPr>
          <p:cNvPr id="22" name="Shape 22"/>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text">
    <p:spTree>
      <p:nvGrpSpPr>
        <p:cNvPr id="25" name="Shape 25"/>
        <p:cNvGrpSpPr/>
        <p:nvPr/>
      </p:nvGrpSpPr>
      <p:grpSpPr>
        <a:xfrm>
          <a:off x="0" y="0"/>
          <a:ext cx="0" cy="0"/>
          <a:chOff x="0" y="0"/>
          <a:chExt cx="0" cy="0"/>
        </a:xfrm>
      </p:grpSpPr>
      <p:sp>
        <p:nvSpPr>
          <p:cNvPr id="26" name="Shape 26"/>
          <p:cNvSpPr txBox="1"/>
          <p:nvPr>
            <p:ph type="title"/>
          </p:nvPr>
        </p:nvSpPr>
        <p:spPr>
          <a:xfrm>
            <a:off x="457200" y="685800"/>
            <a:ext cx="8229600" cy="762000"/>
          </a:xfrm>
          <a:prstGeom prst="rect">
            <a:avLst/>
          </a:prstGeom>
          <a:noFill/>
          <a:ln>
            <a:noFill/>
          </a:ln>
        </p:spPr>
        <p:txBody>
          <a:bodyPr anchorCtr="0" anchor="ctr" bIns="91425" lIns="91425" rIns="91425" tIns="91425"/>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p:txBody>
      </p:sp>
      <p:sp>
        <p:nvSpPr>
          <p:cNvPr id="27" name="Shape 27"/>
          <p:cNvSpPr txBox="1"/>
          <p:nvPr>
            <p:ph idx="1" type="body"/>
          </p:nvPr>
        </p:nvSpPr>
        <p:spPr>
          <a:xfrm>
            <a:off x="457200" y="1600200"/>
            <a:ext cx="8229600" cy="4526100"/>
          </a:xfrm>
          <a:prstGeom prst="rect">
            <a:avLst/>
          </a:prstGeom>
          <a:noFill/>
          <a:ln>
            <a:noFill/>
          </a:ln>
        </p:spPr>
        <p:txBody>
          <a:bodyPr anchorCtr="0" anchor="t" bIns="91425" lIns="91425" rIns="91425" tIns="91425"/>
          <a:lstStyle>
            <a:lvl1pPr indent="-228600" lvl="0" marL="342900" rtl="0" algn="l">
              <a:lnSpc>
                <a:spcPct val="100000"/>
              </a:lnSpc>
              <a:spcBef>
                <a:spcPts val="360"/>
              </a:spcBef>
              <a:spcAft>
                <a:spcPts val="0"/>
              </a:spcAft>
              <a:buClr>
                <a:schemeClr val="dk1"/>
              </a:buClr>
              <a:defRPr/>
            </a:lvl1pPr>
            <a:lvl2pPr indent="-171450" lvl="1" marL="742950" rtl="0" algn="l">
              <a:lnSpc>
                <a:spcPct val="100000"/>
              </a:lnSpc>
              <a:spcBef>
                <a:spcPts val="360"/>
              </a:spcBef>
              <a:spcAft>
                <a:spcPts val="0"/>
              </a:spcAft>
              <a:buClr>
                <a:schemeClr val="dk1"/>
              </a:buClr>
              <a:defRPr/>
            </a:lvl2pPr>
            <a:lvl3pPr indent="-114300" lvl="2" marL="1143000" rtl="0" algn="l">
              <a:lnSpc>
                <a:spcPct val="100000"/>
              </a:lnSpc>
              <a:spcBef>
                <a:spcPts val="360"/>
              </a:spcBef>
              <a:spcAft>
                <a:spcPts val="0"/>
              </a:spcAft>
              <a:buClr>
                <a:schemeClr val="dk1"/>
              </a:buClr>
              <a:defRPr/>
            </a:lvl3pPr>
            <a:lvl4pPr indent="-114300" lvl="3" marL="1600200" rtl="0" algn="l">
              <a:lnSpc>
                <a:spcPct val="100000"/>
              </a:lnSpc>
              <a:spcBef>
                <a:spcPts val="360"/>
              </a:spcBef>
              <a:spcAft>
                <a:spcPts val="0"/>
              </a:spcAft>
              <a:buClr>
                <a:schemeClr val="dk1"/>
              </a:buClr>
              <a:defRPr/>
            </a:lvl4pPr>
            <a:lvl5pPr indent="-114300" lvl="4" marL="2057400" rtl="0" algn="l">
              <a:lnSpc>
                <a:spcPct val="100000"/>
              </a:lnSpc>
              <a:spcBef>
                <a:spcPts val="360"/>
              </a:spcBef>
              <a:spcAft>
                <a:spcPts val="0"/>
              </a:spcAft>
              <a:buClr>
                <a:schemeClr val="dk1"/>
              </a:buClr>
              <a:defRPr/>
            </a:lvl5pPr>
            <a:lvl6pPr indent="-114300" lvl="5" marL="2514600" rtl="0" algn="l">
              <a:lnSpc>
                <a:spcPct val="100000"/>
              </a:lnSpc>
              <a:spcBef>
                <a:spcPts val="360"/>
              </a:spcBef>
              <a:spcAft>
                <a:spcPts val="0"/>
              </a:spcAft>
              <a:buClr>
                <a:schemeClr val="dk1"/>
              </a:buClr>
              <a:defRPr/>
            </a:lvl6pPr>
            <a:lvl7pPr indent="-114300" lvl="6" marL="3429000" rtl="0" algn="l">
              <a:lnSpc>
                <a:spcPct val="100000"/>
              </a:lnSpc>
              <a:spcBef>
                <a:spcPts val="360"/>
              </a:spcBef>
              <a:spcAft>
                <a:spcPts val="0"/>
              </a:spcAft>
              <a:buClr>
                <a:schemeClr val="dk1"/>
              </a:buClr>
              <a:defRPr/>
            </a:lvl7pPr>
            <a:lvl8pPr indent="-114300" lvl="7" marL="4800600" rtl="0" algn="l">
              <a:lnSpc>
                <a:spcPct val="100000"/>
              </a:lnSpc>
              <a:spcBef>
                <a:spcPts val="360"/>
              </a:spcBef>
              <a:spcAft>
                <a:spcPts val="0"/>
              </a:spcAft>
              <a:buClr>
                <a:schemeClr val="dk1"/>
              </a:buClr>
              <a:defRPr/>
            </a:lvl8pPr>
            <a:lvl9pPr indent="-114300" lvl="8" marL="6629400" rtl="0" algn="l">
              <a:lnSpc>
                <a:spcPct val="100000"/>
              </a:lnSpc>
              <a:spcBef>
                <a:spcPts val="360"/>
              </a:spcBef>
              <a:spcAft>
                <a:spcPts val="0"/>
              </a:spcAft>
              <a:buClr>
                <a:schemeClr val="dk1"/>
              </a:buClr>
              <a:defRPr/>
            </a:lvl9pPr>
          </a:lstStyle>
          <a:p/>
        </p:txBody>
      </p:sp>
      <p:sp>
        <p:nvSpPr>
          <p:cNvPr id="28" name="Shape 28"/>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0" name="Shape 10"/>
        <p:cNvGrpSpPr/>
        <p:nvPr/>
      </p:nvGrpSpPr>
      <p:grpSpPr>
        <a:xfrm>
          <a:off x="0" y="0"/>
          <a:ext cx="0" cy="0"/>
          <a:chOff x="0" y="0"/>
          <a:chExt cx="0" cy="0"/>
        </a:xfrm>
      </p:grpSpPr>
      <p:sp>
        <p:nvSpPr>
          <p:cNvPr id="11" name="Shape 11"/>
          <p:cNvSpPr txBox="1"/>
          <p:nvPr>
            <p:ph type="title"/>
          </p:nvPr>
        </p:nvSpPr>
        <p:spPr>
          <a:xfrm>
            <a:off x="457200" y="685800"/>
            <a:ext cx="8229600" cy="762000"/>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1pPr>
            <a:lvl2pPr indent="0" lvl="1"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2pPr>
            <a:lvl3pPr indent="0" lvl="2"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3pPr>
            <a:lvl4pPr indent="0" lvl="3"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4pPr>
            <a:lvl5pPr indent="0" lvl="4"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5pPr>
            <a:lvl6pPr indent="0" lvl="5"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6pPr>
            <a:lvl7pPr indent="0" lvl="6"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7pPr>
            <a:lvl8pPr indent="0" lvl="7"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8pPr>
            <a:lvl9pPr indent="0" lvl="8"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9pPr>
          </a:lstStyle>
          <a:p/>
        </p:txBody>
      </p:sp>
      <p:sp>
        <p:nvSpPr>
          <p:cNvPr id="12" name="Shape 12"/>
          <p:cNvSpPr txBox="1"/>
          <p:nvPr>
            <p:ph idx="1" type="body"/>
          </p:nvPr>
        </p:nvSpPr>
        <p:spPr>
          <a:xfrm>
            <a:off x="457200" y="1600200"/>
            <a:ext cx="8229600" cy="4526100"/>
          </a:xfrm>
          <a:prstGeom prst="rect">
            <a:avLst/>
          </a:prstGeom>
          <a:noFill/>
          <a:ln>
            <a:noFill/>
          </a:ln>
        </p:spPr>
        <p:txBody>
          <a:bodyPr anchorCtr="0" anchor="t" bIns="91425" lIns="91425" rIns="91425" tIns="91425"/>
          <a:lstStyle>
            <a:lvl1pPr indent="-215900" lvl="0" marL="3429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1pPr>
            <a:lvl2pPr indent="-171450" lvl="1" marL="74295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2pPr>
            <a:lvl3pPr indent="-127000" lvl="2" marL="11430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3pPr>
            <a:lvl4pPr indent="-139700" lvl="3" marL="16002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4pPr>
            <a:lvl5pPr indent="-139700" lvl="4" marL="20574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5pPr>
            <a:lvl6pPr indent="-139700" lvl="5" marL="25146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6pPr>
            <a:lvl7pPr indent="-139700" lvl="6" marL="34290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7pPr>
            <a:lvl8pPr indent="-139700" lvl="7" marL="48006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8pPr>
            <a:lvl9pPr indent="-139700" lvl="8" marL="66294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9pPr>
          </a:lstStyle>
          <a:p/>
        </p:txBody>
      </p:sp>
      <p:pic>
        <p:nvPicPr>
          <p:cNvPr id="13" name="Shape 13"/>
          <p:cNvPicPr preferRelativeResize="0"/>
          <p:nvPr/>
        </p:nvPicPr>
        <p:blipFill rotWithShape="1">
          <a:blip r:embed="rId1">
            <a:alphaModFix/>
          </a:blip>
          <a:srcRect b="0" l="0" r="0" t="0"/>
          <a:stretch/>
        </p:blipFill>
        <p:spPr>
          <a:xfrm>
            <a:off x="0" y="6475411"/>
            <a:ext cx="9145500" cy="382499"/>
          </a:xfrm>
          <a:prstGeom prst="rect">
            <a:avLst/>
          </a:prstGeom>
          <a:noFill/>
          <a:ln>
            <a:noFill/>
          </a:ln>
        </p:spPr>
      </p:pic>
      <p:sp>
        <p:nvSpPr>
          <p:cNvPr id="14" name="Shape 14"/>
          <p:cNvSpPr txBox="1"/>
          <p:nvPr/>
        </p:nvSpPr>
        <p:spPr>
          <a:xfrm>
            <a:off x="1527175" y="6513511"/>
            <a:ext cx="5635500" cy="244499"/>
          </a:xfrm>
          <a:prstGeom prst="rect">
            <a:avLst/>
          </a:prstGeom>
          <a:noFill/>
          <a:ln>
            <a:noFill/>
          </a:ln>
        </p:spPr>
        <p:txBody>
          <a:bodyPr anchorCtr="0" anchor="t" bIns="45700" lIns="91425" rIns="91425" tIns="45700">
            <a:spAutoFit/>
          </a:bodyPr>
          <a:lstStyle/>
          <a:p>
            <a:pPr indent="0" lvl="0" marL="0" marR="0" rtl="0" algn="l">
              <a:lnSpc>
                <a:spcPct val="100000"/>
              </a:lnSpc>
              <a:spcBef>
                <a:spcPts val="0"/>
              </a:spcBef>
              <a:spcAft>
                <a:spcPts val="0"/>
              </a:spcAft>
              <a:buClr>
                <a:schemeClr val="lt1"/>
              </a:buClr>
              <a:buSzPct val="25000"/>
              <a:buFont typeface="Arial"/>
              <a:buNone/>
            </a:pPr>
            <a:r>
              <a:rPr b="0" i="0" lang="en-US" sz="1000" u="none">
                <a:solidFill>
                  <a:schemeClr val="lt1"/>
                </a:solidFill>
                <a:latin typeface="Arial"/>
                <a:ea typeface="Arial"/>
                <a:cs typeface="Arial"/>
                <a:sym typeface="Arial"/>
              </a:rPr>
              <a:t>Virtual University - Human Computer Interaction</a:t>
            </a:r>
          </a:p>
        </p:txBody>
      </p:sp>
      <p:pic>
        <p:nvPicPr>
          <p:cNvPr id="15" name="Shape 15"/>
          <p:cNvPicPr preferRelativeResize="0"/>
          <p:nvPr/>
        </p:nvPicPr>
        <p:blipFill rotWithShape="1">
          <a:blip r:embed="rId2">
            <a:alphaModFix/>
          </a:blip>
          <a:srcRect b="0" l="0" r="0" t="0"/>
          <a:stretch/>
        </p:blipFill>
        <p:spPr>
          <a:xfrm>
            <a:off x="0" y="0"/>
            <a:ext cx="9145500" cy="382500"/>
          </a:xfrm>
          <a:prstGeom prst="rect">
            <a:avLst/>
          </a:prstGeom>
          <a:noFill/>
          <a:ln>
            <a:noFill/>
          </a:ln>
        </p:spPr>
      </p:pic>
      <p:cxnSp>
        <p:nvCxnSpPr>
          <p:cNvPr id="16" name="Shape 16"/>
          <p:cNvCxnSpPr/>
          <p:nvPr/>
        </p:nvCxnSpPr>
        <p:spPr>
          <a:xfrm>
            <a:off x="1527175" y="6542086"/>
            <a:ext cx="1500" cy="239699"/>
          </a:xfrm>
          <a:prstGeom prst="straightConnector1">
            <a:avLst/>
          </a:prstGeom>
          <a:noFill/>
          <a:ln cap="flat" cmpd="sng" w="9525">
            <a:solidFill>
              <a:schemeClr val="lt1"/>
            </a:solidFill>
            <a:prstDash val="solid"/>
            <a:miter/>
            <a:headEnd len="med" w="med" type="none"/>
            <a:tailEnd len="med" w="med" type="none"/>
          </a:ln>
        </p:spPr>
      </p:cxnSp>
      <p:sp>
        <p:nvSpPr>
          <p:cNvPr id="17" name="Shape 17"/>
          <p:cNvSpPr txBox="1"/>
          <p:nvPr/>
        </p:nvSpPr>
        <p:spPr>
          <a:xfrm>
            <a:off x="230187" y="6502400"/>
            <a:ext cx="684299" cy="3207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US" sz="1000" u="none">
                <a:solidFill>
                  <a:schemeClr val="lt1"/>
                </a:solidFill>
                <a:latin typeface="Arial"/>
                <a:ea typeface="Arial"/>
                <a:cs typeface="Arial"/>
                <a:sym typeface="Arial"/>
              </a:rPr>
              <a:t>‹#›</a:t>
            </a:fld>
          </a:p>
        </p:txBody>
      </p:sp>
      <p:sp>
        <p:nvSpPr>
          <p:cNvPr id="18" name="Shape 18"/>
          <p:cNvSpPr txBox="1"/>
          <p:nvPr/>
        </p:nvSpPr>
        <p:spPr>
          <a:xfrm>
            <a:off x="7086600" y="6537325"/>
            <a:ext cx="1944600" cy="244500"/>
          </a:xfrm>
          <a:prstGeom prst="rect">
            <a:avLst/>
          </a:prstGeom>
          <a:noFill/>
          <a:ln>
            <a:noFill/>
          </a:ln>
        </p:spPr>
        <p:txBody>
          <a:bodyPr anchorCtr="0" anchor="t" bIns="45700" lIns="91425" rIns="91425" tIns="45700">
            <a:spAutoFit/>
          </a:bodyPr>
          <a:lstStyle/>
          <a:p>
            <a:pPr indent="0" lvl="0" marL="0" marR="0" rtl="0" algn="r">
              <a:lnSpc>
                <a:spcPct val="100000"/>
              </a:lnSpc>
              <a:spcBef>
                <a:spcPts val="0"/>
              </a:spcBef>
              <a:spcAft>
                <a:spcPts val="0"/>
              </a:spcAft>
              <a:buClr>
                <a:schemeClr val="lt1"/>
              </a:buClr>
              <a:buSzPct val="25000"/>
              <a:buFont typeface="Arial"/>
              <a:buNone/>
            </a:pPr>
            <a:r>
              <a:rPr b="0" i="0" lang="en-US" sz="1000" u="none">
                <a:solidFill>
                  <a:schemeClr val="lt1"/>
                </a:solidFill>
                <a:latin typeface="Arial"/>
                <a:ea typeface="Arial"/>
                <a:cs typeface="Arial"/>
                <a:sym typeface="Arial"/>
              </a:rPr>
              <a:t>© 2005 Imran Hussain | UMT</a:t>
            </a: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35" name="Shape 35"/>
        <p:cNvGrpSpPr/>
        <p:nvPr/>
      </p:nvGrpSpPr>
      <p:grpSpPr>
        <a:xfrm>
          <a:off x="0" y="0"/>
          <a:ext cx="0" cy="0"/>
          <a:chOff x="0" y="0"/>
          <a:chExt cx="0" cy="0"/>
        </a:xfrm>
      </p:grpSpPr>
      <p:pic>
        <p:nvPicPr>
          <p:cNvPr id="36" name="Shape 36"/>
          <p:cNvPicPr preferRelativeResize="0"/>
          <p:nvPr/>
        </p:nvPicPr>
        <p:blipFill rotWithShape="1">
          <a:blip r:embed="rId3">
            <a:alphaModFix/>
          </a:blip>
          <a:srcRect b="0" l="0" r="0" t="0"/>
          <a:stretch/>
        </p:blipFill>
        <p:spPr>
          <a:xfrm>
            <a:off x="0" y="1644650"/>
            <a:ext cx="9145500" cy="3567000"/>
          </a:xfrm>
          <a:prstGeom prst="rect">
            <a:avLst/>
          </a:prstGeom>
          <a:noFill/>
          <a:ln>
            <a:noFill/>
          </a:ln>
        </p:spPr>
      </p:pic>
      <p:sp>
        <p:nvSpPr>
          <p:cNvPr id="37" name="Shape 37"/>
          <p:cNvSpPr txBox="1"/>
          <p:nvPr/>
        </p:nvSpPr>
        <p:spPr>
          <a:xfrm>
            <a:off x="228600" y="2743200"/>
            <a:ext cx="7955100" cy="762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Lecture 5</a:t>
            </a:r>
            <a:br>
              <a:rPr b="0" i="0" lang="en-US" sz="1800" u="none">
                <a:solidFill>
                  <a:schemeClr val="dk1"/>
                </a:solidFill>
                <a:latin typeface="Arial"/>
                <a:ea typeface="Arial"/>
                <a:cs typeface="Arial"/>
                <a:sym typeface="Arial"/>
              </a:rPr>
            </a:br>
            <a:r>
              <a:rPr b="1" i="0" lang="en-US" sz="2400" u="none">
                <a:solidFill>
                  <a:schemeClr val="dk1"/>
                </a:solidFill>
                <a:latin typeface="Arial"/>
                <a:ea typeface="Arial"/>
                <a:cs typeface="Arial"/>
                <a:sym typeface="Arial"/>
              </a:rPr>
              <a:t>Discipline of HCI</a:t>
            </a:r>
          </a:p>
        </p:txBody>
      </p:sp>
      <p:sp>
        <p:nvSpPr>
          <p:cNvPr id="38" name="Shape 38"/>
          <p:cNvSpPr/>
          <p:nvPr/>
        </p:nvSpPr>
        <p:spPr>
          <a:xfrm>
            <a:off x="0" y="0"/>
            <a:ext cx="9144000" cy="1690800"/>
          </a:xfrm>
          <a:prstGeom prst="rect">
            <a:avLst/>
          </a:prstGeom>
          <a:solidFill>
            <a:srgbClr val="7889FB"/>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39" name="Shape 39"/>
          <p:cNvSpPr/>
          <p:nvPr/>
        </p:nvSpPr>
        <p:spPr>
          <a:xfrm>
            <a:off x="0" y="5160962"/>
            <a:ext cx="9144000" cy="1690799"/>
          </a:xfrm>
          <a:prstGeom prst="rect">
            <a:avLst/>
          </a:prstGeom>
          <a:solidFill>
            <a:srgbClr val="7889FB"/>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40" name="Shape 40"/>
          <p:cNvSpPr txBox="1"/>
          <p:nvPr/>
        </p:nvSpPr>
        <p:spPr>
          <a:xfrm>
            <a:off x="381000" y="381000"/>
            <a:ext cx="7955100" cy="16764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lt1"/>
              </a:buClr>
              <a:buSzPct val="25000"/>
              <a:buFont typeface="Arial"/>
              <a:buNone/>
            </a:pPr>
            <a:br>
              <a:rPr b="1" i="0" lang="en-US" sz="2400" u="none">
                <a:solidFill>
                  <a:schemeClr val="lt1"/>
                </a:solidFill>
                <a:latin typeface="Arial"/>
                <a:ea typeface="Arial"/>
                <a:cs typeface="Arial"/>
                <a:sym typeface="Arial"/>
              </a:rPr>
            </a:br>
            <a:r>
              <a:rPr b="1" i="0" lang="en-US" sz="2400" u="none">
                <a:solidFill>
                  <a:schemeClr val="lt1"/>
                </a:solidFill>
                <a:latin typeface="Arial"/>
                <a:ea typeface="Arial"/>
                <a:cs typeface="Arial"/>
                <a:sym typeface="Arial"/>
              </a:rPr>
              <a:t>Human-Computer Interaction</a:t>
            </a:r>
            <a:br>
              <a:rPr b="0" i="0" lang="en-US" sz="2000" u="none">
                <a:solidFill>
                  <a:schemeClr val="lt1"/>
                </a:solidFill>
                <a:latin typeface="Arial"/>
                <a:ea typeface="Arial"/>
                <a:cs typeface="Arial"/>
                <a:sym typeface="Arial"/>
              </a:rPr>
            </a:b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7" name="Shape 87"/>
        <p:cNvGrpSpPr/>
        <p:nvPr/>
      </p:nvGrpSpPr>
      <p:grpSpPr>
        <a:xfrm>
          <a:off x="0" y="0"/>
          <a:ext cx="0" cy="0"/>
          <a:chOff x="0" y="0"/>
          <a:chExt cx="0" cy="0"/>
        </a:xfrm>
      </p:grpSpPr>
      <p:sp>
        <p:nvSpPr>
          <p:cNvPr id="88" name="Shape 88"/>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synonymous with customer needs and expectations</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(R J Mortiboys)</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2" name="Shape 92"/>
        <p:cNvGrpSpPr/>
        <p:nvPr/>
      </p:nvGrpSpPr>
      <p:grpSpPr>
        <a:xfrm>
          <a:off x="0" y="0"/>
          <a:ext cx="0" cy="0"/>
          <a:chOff x="0" y="0"/>
          <a:chExt cx="0" cy="0"/>
        </a:xfrm>
      </p:grpSpPr>
      <p:sp>
        <p:nvSpPr>
          <p:cNvPr id="93" name="Shape 93"/>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meeting the (stated) requirements of the customer- now and in the future</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(Mike Robinson)</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7" name="Shape 97"/>
        <p:cNvGrpSpPr/>
        <p:nvPr/>
      </p:nvGrpSpPr>
      <p:grpSpPr>
        <a:xfrm>
          <a:off x="0" y="0"/>
          <a:ext cx="0" cy="0"/>
          <a:chOff x="0" y="0"/>
          <a:chExt cx="0" cy="0"/>
        </a:xfrm>
      </p:grpSpPr>
      <p:sp>
        <p:nvSpPr>
          <p:cNvPr id="98" name="Shape 98"/>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the total composite product and service characteristics of marketing, engineering, manufacturing and maintenance through which the product and service in use will meet the expectations by the customer</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(Armand Feigenbaum)</a:t>
            </a: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02" name="Shape 102"/>
        <p:cNvGrpSpPr/>
        <p:nvPr/>
      </p:nvGrpSpPr>
      <p:grpSpPr>
        <a:xfrm>
          <a:off x="0" y="0"/>
          <a:ext cx="0" cy="0"/>
          <a:chOff x="0" y="0"/>
          <a:chExt cx="0" cy="0"/>
        </a:xfrm>
      </p:grpSpPr>
      <p:sp>
        <p:nvSpPr>
          <p:cNvPr id="103" name="Shape 103"/>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Totality of characteristics of an entity that bear on its ability to satisfy stated and implied needs</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(ISO 8402 : 1994)</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07" name="Shape 107"/>
        <p:cNvGrpSpPr/>
        <p:nvPr/>
      </p:nvGrpSpPr>
      <p:grpSpPr>
        <a:xfrm>
          <a:off x="0" y="0"/>
          <a:ext cx="0" cy="0"/>
          <a:chOff x="0" y="0"/>
          <a:chExt cx="0" cy="0"/>
        </a:xfrm>
      </p:grpSpPr>
      <p:sp>
        <p:nvSpPr>
          <p:cNvPr id="108" name="Shape 108"/>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400" u="none">
                <a:solidFill>
                  <a:srgbClr val="397FCF"/>
                </a:solidFill>
                <a:latin typeface="Arial"/>
                <a:ea typeface="Arial"/>
                <a:cs typeface="Arial"/>
                <a:sym typeface="Arial"/>
              </a:rPr>
              <a:t>What is a Product?</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12" name="Shape 112"/>
        <p:cNvGrpSpPr/>
        <p:nvPr/>
      </p:nvGrpSpPr>
      <p:grpSpPr>
        <a:xfrm>
          <a:off x="0" y="0"/>
          <a:ext cx="0" cy="0"/>
          <a:chOff x="0" y="0"/>
          <a:chExt cx="0" cy="0"/>
        </a:xfrm>
      </p:grpSpPr>
      <p:sp>
        <p:nvSpPr>
          <p:cNvPr id="113" name="Shape 113"/>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Product</a:t>
            </a:r>
          </a:p>
        </p:txBody>
      </p:sp>
      <p:sp>
        <p:nvSpPr>
          <p:cNvPr id="114" name="Shape 114"/>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 generic term that refers to</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Goods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Services</a:t>
            </a: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Failure to meet quality requirements in either dimension can have serious negative consequences</a:t>
            </a: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18" name="Shape 118"/>
        <p:cNvGrpSpPr/>
        <p:nvPr/>
      </p:nvGrpSpPr>
      <p:grpSpPr>
        <a:xfrm>
          <a:off x="0" y="0"/>
          <a:ext cx="0" cy="0"/>
          <a:chOff x="0" y="0"/>
          <a:chExt cx="0" cy="0"/>
        </a:xfrm>
      </p:grpSpPr>
      <p:sp>
        <p:nvSpPr>
          <p:cNvPr id="119" name="Shape 119"/>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 implied needs must be turned into requirements …</a:t>
            </a:r>
            <a:br>
              <a:rPr b="0" i="0" lang="en-US" sz="2400" u="none">
                <a:solidFill>
                  <a:schemeClr val="dk1"/>
                </a:solidFill>
                <a:latin typeface="Arial"/>
                <a:ea typeface="Arial"/>
                <a:cs typeface="Arial"/>
                <a:sym typeface="Arial"/>
              </a:rPr>
            </a:br>
            <a:br>
              <a:rPr b="0" i="0" lang="en-US" sz="24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PMBOK</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23" name="Shape 123"/>
        <p:cNvGrpSpPr/>
        <p:nvPr/>
      </p:nvGrpSpPr>
      <p:grpSpPr>
        <a:xfrm>
          <a:off x="0" y="0"/>
          <a:ext cx="0" cy="0"/>
          <a:chOff x="0" y="0"/>
          <a:chExt cx="0" cy="0"/>
        </a:xfrm>
      </p:grpSpPr>
      <p:sp>
        <p:nvSpPr>
          <p:cNvPr id="124" name="Shape 124"/>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Software Quality</a:t>
            </a:r>
          </a:p>
        </p:txBody>
      </p:sp>
      <p:sp>
        <p:nvSpPr>
          <p:cNvPr id="125" name="Shape 125"/>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extent to which a software product exhibits these characteristics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Functionality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Reliability</a:t>
            </a:r>
          </a:p>
          <a:p>
            <a:pPr indent="-285750" lvl="1" marL="742950" marR="0" rtl="0" algn="l">
              <a:lnSpc>
                <a:spcPct val="100000"/>
              </a:lnSpc>
              <a:spcBef>
                <a:spcPts val="360"/>
              </a:spcBef>
              <a:spcAft>
                <a:spcPts val="0"/>
              </a:spcAft>
              <a:buClr>
                <a:schemeClr val="dk1"/>
              </a:buClr>
              <a:buSzPct val="100000"/>
              <a:buFont typeface="Arial"/>
              <a:buChar char="–"/>
            </a:pPr>
            <a:r>
              <a:rPr b="1" i="0" lang="en-US" sz="1800" u="none" cap="none" strike="noStrike">
                <a:solidFill>
                  <a:schemeClr val="dk1"/>
                </a:solidFill>
                <a:latin typeface="Arial"/>
                <a:ea typeface="Arial"/>
                <a:cs typeface="Arial"/>
                <a:sym typeface="Arial"/>
              </a:rPr>
              <a:t>Usability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Efficiency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Maintainability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Portability</a:t>
            </a: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29" name="Shape 129"/>
        <p:cNvGrpSpPr/>
        <p:nvPr/>
      </p:nvGrpSpPr>
      <p:grpSpPr>
        <a:xfrm>
          <a:off x="0" y="0"/>
          <a:ext cx="0" cy="0"/>
          <a:chOff x="0" y="0"/>
          <a:chExt cx="0" cy="0"/>
        </a:xfrm>
      </p:grpSpPr>
      <p:sp>
        <p:nvSpPr>
          <p:cNvPr id="130" name="Shape 130"/>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Software QA Teams</a:t>
            </a:r>
          </a:p>
        </p:txBody>
      </p:sp>
      <p:sp>
        <p:nvSpPr>
          <p:cNvPr id="131" name="Shape 131"/>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Only test requirements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Customers and users</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35" name="Shape 135"/>
        <p:cNvGrpSpPr/>
        <p:nvPr/>
      </p:nvGrpSpPr>
      <p:grpSpPr>
        <a:xfrm>
          <a:off x="0" y="0"/>
          <a:ext cx="0" cy="0"/>
          <a:chOff x="0" y="0"/>
          <a:chExt cx="0" cy="0"/>
        </a:xfrm>
      </p:grpSpPr>
      <p:sp>
        <p:nvSpPr>
          <p:cNvPr id="136" name="Shape 136"/>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400" u="none">
                <a:solidFill>
                  <a:srgbClr val="397FCF"/>
                </a:solidFill>
                <a:latin typeface="Arial"/>
                <a:ea typeface="Arial"/>
                <a:cs typeface="Arial"/>
                <a:sym typeface="Arial"/>
              </a:rPr>
              <a:t>Interdisciplinary Nature of HCI</a:t>
            </a: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4" name="Shape 44"/>
        <p:cNvGrpSpPr/>
        <p:nvPr/>
      </p:nvGrpSpPr>
      <p:grpSpPr>
        <a:xfrm>
          <a:off x="0" y="0"/>
          <a:ext cx="0" cy="0"/>
          <a:chOff x="0" y="0"/>
          <a:chExt cx="0" cy="0"/>
        </a:xfrm>
      </p:grpSpPr>
      <p:sp>
        <p:nvSpPr>
          <p:cNvPr id="45" name="Shape 45"/>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In Today’s Lecture</a:t>
            </a:r>
          </a:p>
        </p:txBody>
      </p:sp>
      <p:sp>
        <p:nvSpPr>
          <p:cNvPr id="46" name="Shape 46"/>
          <p:cNvSpPr txBox="1"/>
          <p:nvPr>
            <p:ph idx="1" type="body"/>
          </p:nvPr>
        </p:nvSpPr>
        <p:spPr>
          <a:xfrm>
            <a:off x="457200" y="1600200"/>
            <a:ext cx="8229600" cy="4526100"/>
          </a:xfrm>
          <a:prstGeom prst="rect">
            <a:avLst/>
          </a:prstGeom>
          <a:solidFill>
            <a:schemeClr val="lt1"/>
          </a:solid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cap="none" strike="noStrike">
                <a:solidFill>
                  <a:schemeClr val="dk1"/>
                </a:solidFill>
                <a:latin typeface="Arial"/>
                <a:ea typeface="Arial"/>
                <a:cs typeface="Arial"/>
                <a:sym typeface="Arial"/>
              </a:rPr>
              <a:t>Usability and Quality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cap="none" strike="noStrike">
                <a:solidFill>
                  <a:schemeClr val="dk1"/>
                </a:solidFill>
                <a:latin typeface="Arial"/>
                <a:ea typeface="Arial"/>
                <a:cs typeface="Arial"/>
                <a:sym typeface="Arial"/>
              </a:rPr>
              <a:t>Interdisciplinary Nature of HCI</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cap="none" strike="noStrike">
                <a:solidFill>
                  <a:schemeClr val="dk1"/>
                </a:solidFill>
                <a:latin typeface="Arial"/>
                <a:ea typeface="Arial"/>
                <a:cs typeface="Arial"/>
                <a:sym typeface="Arial"/>
              </a:rPr>
              <a:t>Disciplines contributing to HCI</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40" name="Shape 140"/>
        <p:cNvGrpSpPr/>
        <p:nvPr/>
      </p:nvGrpSpPr>
      <p:grpSpPr>
        <a:xfrm>
          <a:off x="0" y="0"/>
          <a:ext cx="0" cy="0"/>
          <a:chOff x="0" y="0"/>
          <a:chExt cx="0" cy="0"/>
        </a:xfrm>
      </p:grpSpPr>
      <p:sp>
        <p:nvSpPr>
          <p:cNvPr id="141" name="Shape 141"/>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What is HCI?</a:t>
            </a:r>
          </a:p>
        </p:txBody>
      </p:sp>
      <p:sp>
        <p:nvSpPr>
          <p:cNvPr id="142" name="Shape 142"/>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HCI is a large interdisciplinary area</a:t>
            </a:r>
          </a:p>
          <a:p>
            <a:pPr indent="-342900" lvl="0" marL="342900" marR="0" rtl="0" algn="l">
              <a:lnSpc>
                <a:spcPct val="90000"/>
              </a:lnSpc>
              <a:spcBef>
                <a:spcPts val="360"/>
              </a:spcBef>
              <a:spcAft>
                <a:spcPts val="0"/>
              </a:spcAft>
              <a:buClr>
                <a:schemeClr val="dk1"/>
              </a:buClr>
              <a:buSzPct val="100000"/>
              <a:buFont typeface="Arial"/>
              <a:buNone/>
            </a:pPr>
            <a:r>
              <a:t/>
            </a:r>
            <a:endParaRPr b="0" i="0" sz="1800" u="none">
              <a:solidFill>
                <a:schemeClr val="dk1"/>
              </a:solidFill>
              <a:latin typeface="Arial"/>
              <a:ea typeface="Arial"/>
              <a:cs typeface="Arial"/>
              <a:sym typeface="Arial"/>
            </a:endParaRPr>
          </a:p>
          <a:p>
            <a:pPr indent="-342900" lvl="0" marL="342900" marR="0" rtl="0" algn="l">
              <a:lnSpc>
                <a:spcPct val="90000"/>
              </a:lnSpc>
              <a:spcBef>
                <a:spcPts val="36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Emerging as specialty concern within several disciplines, each with different emphases</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Computer science (application design and engineering of human interfaces)</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Psychology (the application of theories of cognitive processes and the empirical analysis of user behavior)</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Sociology and anthropology (interactions between technology, work, and organization)</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Industrial design (interactive products)</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46" name="Shape 146"/>
        <p:cNvGrpSpPr/>
        <p:nvPr/>
      </p:nvGrpSpPr>
      <p:grpSpPr>
        <a:xfrm>
          <a:off x="0" y="0"/>
          <a:ext cx="0" cy="0"/>
          <a:chOff x="0" y="0"/>
          <a:chExt cx="0" cy="0"/>
        </a:xfrm>
      </p:grpSpPr>
      <p:sp>
        <p:nvSpPr>
          <p:cNvPr id="147" name="Shape 147"/>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What is HCI?</a:t>
            </a:r>
          </a:p>
        </p:txBody>
      </p:sp>
      <p:sp>
        <p:nvSpPr>
          <p:cNvPr id="148" name="Shape 148"/>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HCI concerned with:</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Joint performance of tasks by humans and machines</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Structure of communication between human and machine</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Human capabilities to use machines</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Algorithms and programming of interfaces</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Engineering concerns in designing and building interfaces</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Process of design, specification and implementation</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Design trade-offs</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52" name="Shape 152"/>
        <p:cNvGrpSpPr/>
        <p:nvPr/>
      </p:nvGrpSpPr>
      <p:grpSpPr>
        <a:xfrm>
          <a:off x="0" y="0"/>
          <a:ext cx="0" cy="0"/>
          <a:chOff x="0" y="0"/>
          <a:chExt cx="0" cy="0"/>
        </a:xfrm>
      </p:grpSpPr>
      <p:sp>
        <p:nvSpPr>
          <p:cNvPr id="153" name="Shape 153"/>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What is HCI?</a:t>
            </a:r>
          </a:p>
        </p:txBody>
      </p:sp>
      <p:sp>
        <p:nvSpPr>
          <p:cNvPr id="154" name="Shape 154"/>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Various aspects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Science</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Human capabilities to use machines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Engineering</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Building interfaces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Design</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Design tradeoffs</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58" name="Shape 158"/>
        <p:cNvGrpSpPr/>
        <p:nvPr/>
      </p:nvGrpSpPr>
      <p:grpSpPr>
        <a:xfrm>
          <a:off x="0" y="0"/>
          <a:ext cx="0" cy="0"/>
          <a:chOff x="0" y="0"/>
          <a:chExt cx="0" cy="0"/>
        </a:xfrm>
      </p:grpSpPr>
      <p:sp>
        <p:nvSpPr>
          <p:cNvPr id="159" name="Shape 15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Case Study – Ticketing System</a:t>
            </a:r>
          </a:p>
        </p:txBody>
      </p:sp>
      <p:sp>
        <p:nvSpPr>
          <p:cNvPr id="160" name="Shape 160"/>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 small ticketing agency has many shops distributed throughout the country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Feels the need to install efficient ticketing system, for survival</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Manual Issuing Procedure</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Call airlines to check for vacant seats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Check with customer if the available seat is suitable</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Then ticket is written out manually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Customer receipts and intinerary</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Accounting for issued tickets every two weeks</a:t>
            </a:r>
          </a:p>
          <a:p>
            <a:pPr indent="-342900" lvl="0" marL="34290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64" name="Shape 164"/>
        <p:cNvGrpSpPr/>
        <p:nvPr/>
      </p:nvGrpSpPr>
      <p:grpSpPr>
        <a:xfrm>
          <a:off x="0" y="0"/>
          <a:ext cx="0" cy="0"/>
          <a:chOff x="0" y="0"/>
          <a:chExt cx="0" cy="0"/>
        </a:xfrm>
      </p:grpSpPr>
      <p:sp>
        <p:nvSpPr>
          <p:cNvPr id="165" name="Shape 165"/>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Case Study – Ticketing System - Research</a:t>
            </a:r>
          </a:p>
        </p:txBody>
      </p:sp>
      <p:sp>
        <p:nvSpPr>
          <p:cNvPr id="166" name="Shape 166"/>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research on existing ticketing systems reveal</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Computers always going wrong</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Lack of trust in computers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Staff unable to understand messages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Result</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Sales figures had dropped and were disappointing</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A large number of sales staff had left</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70" name="Shape 170"/>
        <p:cNvGrpSpPr/>
        <p:nvPr/>
      </p:nvGrpSpPr>
      <p:grpSpPr>
        <a:xfrm>
          <a:off x="0" y="0"/>
          <a:ext cx="0" cy="0"/>
          <a:chOff x="0" y="0"/>
          <a:chExt cx="0" cy="0"/>
        </a:xfrm>
      </p:grpSpPr>
      <p:sp>
        <p:nvSpPr>
          <p:cNvPr id="171" name="Shape 171"/>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Ticketing System - Recommendations</a:t>
            </a:r>
          </a:p>
        </p:txBody>
      </p:sp>
      <p:sp>
        <p:nvSpPr>
          <p:cNvPr id="172" name="Shape 172"/>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Immediate booking via Internet</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Automatic print-out of  tickets, itineraries and receipts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Direct connection between booking system and accounting system</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Elimination of booking forms</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76" name="Shape 176"/>
        <p:cNvGrpSpPr/>
        <p:nvPr/>
      </p:nvGrpSpPr>
      <p:grpSpPr>
        <a:xfrm>
          <a:off x="0" y="0"/>
          <a:ext cx="0" cy="0"/>
          <a:chOff x="0" y="0"/>
          <a:chExt cx="0" cy="0"/>
        </a:xfrm>
      </p:grpSpPr>
      <p:sp>
        <p:nvSpPr>
          <p:cNvPr id="177" name="Shape 177"/>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Ticketing System - Recommendations</a:t>
            </a:r>
          </a:p>
        </p:txBody>
      </p:sp>
      <p:sp>
        <p:nvSpPr>
          <p:cNvPr id="178" name="Shape 178"/>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Layout of the agency needs to be changed for staff to operate computers</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Staff training</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Changes to job design</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Support to older staff during period of change</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Changes to employment conditions must be examined</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Staff relationship with other non-techi staff members (Technology Power)</a:t>
            </a: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82" name="Shape 182"/>
        <p:cNvGrpSpPr/>
        <p:nvPr/>
      </p:nvGrpSpPr>
      <p:grpSpPr>
        <a:xfrm>
          <a:off x="0" y="0"/>
          <a:ext cx="0" cy="0"/>
          <a:chOff x="0" y="0"/>
          <a:chExt cx="0" cy="0"/>
        </a:xfrm>
      </p:grpSpPr>
      <p:sp>
        <p:nvSpPr>
          <p:cNvPr id="183" name="Shape 183"/>
          <p:cNvSpPr txBox="1"/>
          <p:nvPr>
            <p:ph type="title"/>
          </p:nvPr>
        </p:nvSpPr>
        <p:spPr>
          <a:xfrm>
            <a:off x="457200" y="685800"/>
            <a:ext cx="8229600" cy="5334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Factors in HCI</a:t>
            </a:r>
          </a:p>
        </p:txBody>
      </p:sp>
      <p:grpSp>
        <p:nvGrpSpPr>
          <p:cNvPr id="184" name="Shape 184"/>
          <p:cNvGrpSpPr/>
          <p:nvPr/>
        </p:nvGrpSpPr>
        <p:grpSpPr>
          <a:xfrm>
            <a:off x="457200" y="1168400"/>
            <a:ext cx="8229600" cy="4889511"/>
            <a:chOff x="457200" y="1168400"/>
            <a:chExt cx="8229600" cy="4889511"/>
          </a:xfrm>
        </p:grpSpPr>
        <p:sp>
          <p:nvSpPr>
            <p:cNvPr id="185" name="Shape 185"/>
            <p:cNvSpPr txBox="1"/>
            <p:nvPr/>
          </p:nvSpPr>
          <p:spPr>
            <a:xfrm>
              <a:off x="457200" y="5116512"/>
              <a:ext cx="8229600" cy="9414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Productivity Factors</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Increase output, increase quality, decrease costs, decrease errors,Decrease labour requirements, decrease production time,</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Increase creative and innovative ideas leading to new products</a:t>
              </a:r>
            </a:p>
          </p:txBody>
        </p:sp>
        <p:sp>
          <p:nvSpPr>
            <p:cNvPr id="186" name="Shape 186"/>
            <p:cNvSpPr txBox="1"/>
            <p:nvPr/>
          </p:nvSpPr>
          <p:spPr>
            <a:xfrm>
              <a:off x="457200" y="4600575"/>
              <a:ext cx="8229600" cy="5160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System Functionality</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Hardware, software, application</a:t>
              </a:r>
            </a:p>
          </p:txBody>
        </p:sp>
        <p:sp>
          <p:nvSpPr>
            <p:cNvPr id="187" name="Shape 187"/>
            <p:cNvSpPr txBox="1"/>
            <p:nvPr/>
          </p:nvSpPr>
          <p:spPr>
            <a:xfrm>
              <a:off x="457200" y="4084637"/>
              <a:ext cx="8229600" cy="5160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Constraints</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Costs, timescales, budgets, Staff, equipment, building structure</a:t>
              </a:r>
            </a:p>
          </p:txBody>
        </p:sp>
        <p:sp>
          <p:nvSpPr>
            <p:cNvPr id="188" name="Shape 188"/>
            <p:cNvSpPr txBox="1"/>
            <p:nvPr/>
          </p:nvSpPr>
          <p:spPr>
            <a:xfrm>
              <a:off x="457200" y="3902075"/>
              <a:ext cx="8229600" cy="1827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189" name="Shape 189"/>
            <p:cNvSpPr txBox="1"/>
            <p:nvPr/>
          </p:nvSpPr>
          <p:spPr>
            <a:xfrm>
              <a:off x="457200" y="3386137"/>
              <a:ext cx="8229600" cy="5160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Task Factors</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Easy, complex, novel, Task allocation, repetitive,Monitoring, skills, multi-media</a:t>
              </a:r>
            </a:p>
          </p:txBody>
        </p:sp>
        <p:sp>
          <p:nvSpPr>
            <p:cNvPr id="190" name="Shape 190"/>
            <p:cNvSpPr txBox="1"/>
            <p:nvPr/>
          </p:nvSpPr>
          <p:spPr>
            <a:xfrm>
              <a:off x="457200" y="2657475"/>
              <a:ext cx="8229600" cy="7287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User Interface</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Input devices, output displays, dialogue structures, User of colour, icons, commands, graphics, natural language</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3-D, user support materials, multimedia</a:t>
              </a:r>
            </a:p>
          </p:txBody>
        </p:sp>
        <p:sp>
          <p:nvSpPr>
            <p:cNvPr id="191" name="Shape 191"/>
            <p:cNvSpPr txBox="1"/>
            <p:nvPr/>
          </p:nvSpPr>
          <p:spPr>
            <a:xfrm>
              <a:off x="6477000" y="1716087"/>
              <a:ext cx="2209800" cy="9414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Comfort Level</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Seating</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Equipment</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layout</a:t>
              </a:r>
            </a:p>
          </p:txBody>
        </p:sp>
        <p:sp>
          <p:nvSpPr>
            <p:cNvPr id="192" name="Shape 192"/>
            <p:cNvSpPr txBox="1"/>
            <p:nvPr/>
          </p:nvSpPr>
          <p:spPr>
            <a:xfrm>
              <a:off x="2590800" y="1716087"/>
              <a:ext cx="3886200" cy="9414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Cognitive processes and capabilities</a:t>
              </a:r>
            </a:p>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The User</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Motivation,  Enjoyment, Satisfaction, Personality</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Experience level</a:t>
              </a:r>
            </a:p>
          </p:txBody>
        </p:sp>
        <p:sp>
          <p:nvSpPr>
            <p:cNvPr id="193" name="Shape 193"/>
            <p:cNvSpPr txBox="1"/>
            <p:nvPr/>
          </p:nvSpPr>
          <p:spPr>
            <a:xfrm>
              <a:off x="457200" y="1716087"/>
              <a:ext cx="2133600" cy="9414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400" u="none">
                  <a:solidFill>
                    <a:schemeClr val="dk1"/>
                  </a:solidFill>
                  <a:latin typeface="Times New Roman"/>
                  <a:ea typeface="Times New Roman"/>
                  <a:cs typeface="Times New Roman"/>
                  <a:sym typeface="Times New Roman"/>
                </a:rPr>
                <a:t>Health and Safety</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Stress, headaches, </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Musculo-skeleton,</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 disorders</a:t>
              </a:r>
            </a:p>
          </p:txBody>
        </p:sp>
        <p:sp>
          <p:nvSpPr>
            <p:cNvPr id="194" name="Shape 194"/>
            <p:cNvSpPr txBox="1"/>
            <p:nvPr/>
          </p:nvSpPr>
          <p:spPr>
            <a:xfrm>
              <a:off x="4646611" y="1168400"/>
              <a:ext cx="4040099" cy="5478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600" u="none">
                  <a:solidFill>
                    <a:schemeClr val="dk1"/>
                  </a:solidFill>
                  <a:latin typeface="Times New Roman"/>
                  <a:ea typeface="Times New Roman"/>
                  <a:cs typeface="Times New Roman"/>
                  <a:sym typeface="Times New Roman"/>
                </a:rPr>
                <a:t>Environmental Factors</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Noise, heating, ventilation,lighting</a:t>
              </a:r>
            </a:p>
          </p:txBody>
        </p:sp>
        <p:sp>
          <p:nvSpPr>
            <p:cNvPr id="195" name="Shape 195"/>
            <p:cNvSpPr txBox="1"/>
            <p:nvPr/>
          </p:nvSpPr>
          <p:spPr>
            <a:xfrm>
              <a:off x="457200" y="1168400"/>
              <a:ext cx="4189500" cy="547800"/>
            </a:xfrm>
            <a:prstGeom prst="rect">
              <a:avLst/>
            </a:prstGeom>
            <a:noFill/>
            <a:ln>
              <a:noFill/>
            </a:ln>
          </p:spPr>
          <p:txBody>
            <a:bodyPr anchorCtr="0" anchor="t" bIns="45700" lIns="91425" rIns="91425" tIns="45700">
              <a:noAutofit/>
            </a:bodyPr>
            <a:lstStyle/>
            <a:p>
              <a:pPr indent="-342900" lvl="0" marL="342900" marR="0" rtl="0" algn="ctr">
                <a:lnSpc>
                  <a:spcPct val="100000"/>
                </a:lnSpc>
                <a:spcBef>
                  <a:spcPts val="0"/>
                </a:spcBef>
                <a:spcAft>
                  <a:spcPts val="0"/>
                </a:spcAft>
                <a:buClr>
                  <a:schemeClr val="dk1"/>
                </a:buClr>
                <a:buSzPct val="25000"/>
                <a:buFont typeface="Times New Roman"/>
                <a:buNone/>
              </a:pPr>
              <a:r>
                <a:rPr b="1" i="0" lang="en-US" sz="1600" u="none">
                  <a:solidFill>
                    <a:schemeClr val="dk1"/>
                  </a:solidFill>
                  <a:latin typeface="Times New Roman"/>
                  <a:ea typeface="Times New Roman"/>
                  <a:cs typeface="Times New Roman"/>
                  <a:sym typeface="Times New Roman"/>
                </a:rPr>
                <a:t>Organizational Factors</a:t>
              </a:r>
            </a:p>
            <a:p>
              <a:pPr indent="-342900" lvl="0" marL="342900" marR="0" rtl="0" algn="ctr">
                <a:lnSpc>
                  <a:spcPct val="100000"/>
                </a:lnSpc>
                <a:spcBef>
                  <a:spcPts val="0"/>
                </a:spcBef>
                <a:spcAft>
                  <a:spcPts val="0"/>
                </a:spcAft>
                <a:buClr>
                  <a:schemeClr val="dk1"/>
                </a:buClr>
                <a:buSzPct val="25000"/>
                <a:buFont typeface="Times New Roman"/>
                <a:buNone/>
              </a:pPr>
              <a:r>
                <a:rPr b="0" i="0" lang="en-US" sz="1400" u="none">
                  <a:solidFill>
                    <a:schemeClr val="dk1"/>
                  </a:solidFill>
                  <a:latin typeface="Times New Roman"/>
                  <a:ea typeface="Times New Roman"/>
                  <a:cs typeface="Times New Roman"/>
                  <a:sym typeface="Times New Roman"/>
                </a:rPr>
                <a:t>Training, job design, politics, roles Work organization</a:t>
              </a:r>
            </a:p>
          </p:txBody>
        </p:sp>
        <p:cxnSp>
          <p:nvCxnSpPr>
            <p:cNvPr id="196" name="Shape 196"/>
            <p:cNvCxnSpPr/>
            <p:nvPr/>
          </p:nvCxnSpPr>
          <p:spPr>
            <a:xfrm>
              <a:off x="457200" y="1168400"/>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197" name="Shape 197"/>
            <p:cNvCxnSpPr/>
            <p:nvPr/>
          </p:nvCxnSpPr>
          <p:spPr>
            <a:xfrm>
              <a:off x="457200" y="6057900"/>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198" name="Shape 198"/>
            <p:cNvCxnSpPr/>
            <p:nvPr/>
          </p:nvCxnSpPr>
          <p:spPr>
            <a:xfrm>
              <a:off x="457200" y="1168400"/>
              <a:ext cx="0" cy="4889400"/>
            </a:xfrm>
            <a:prstGeom prst="straightConnector1">
              <a:avLst/>
            </a:prstGeom>
            <a:noFill/>
            <a:ln cap="rnd" cmpd="sng" w="12700">
              <a:solidFill>
                <a:srgbClr val="000000"/>
              </a:solidFill>
              <a:prstDash val="solid"/>
              <a:miter/>
              <a:headEnd len="med" w="med" type="none"/>
              <a:tailEnd len="med" w="med" type="none"/>
            </a:ln>
          </p:spPr>
        </p:cxnSp>
        <p:cxnSp>
          <p:nvCxnSpPr>
            <p:cNvPr id="199" name="Shape 199"/>
            <p:cNvCxnSpPr/>
            <p:nvPr/>
          </p:nvCxnSpPr>
          <p:spPr>
            <a:xfrm>
              <a:off x="8686800" y="1168400"/>
              <a:ext cx="0" cy="4889400"/>
            </a:xfrm>
            <a:prstGeom prst="straightConnector1">
              <a:avLst/>
            </a:prstGeom>
            <a:noFill/>
            <a:ln cap="rnd" cmpd="sng" w="12700">
              <a:solidFill>
                <a:srgbClr val="000000"/>
              </a:solidFill>
              <a:prstDash val="solid"/>
              <a:miter/>
              <a:headEnd len="med" w="med" type="none"/>
              <a:tailEnd len="med" w="med" type="none"/>
            </a:ln>
          </p:spPr>
        </p:cxnSp>
        <p:cxnSp>
          <p:nvCxnSpPr>
            <p:cNvPr id="200" name="Shape 200"/>
            <p:cNvCxnSpPr/>
            <p:nvPr/>
          </p:nvCxnSpPr>
          <p:spPr>
            <a:xfrm>
              <a:off x="457200" y="1716087"/>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201" name="Shape 201"/>
            <p:cNvCxnSpPr/>
            <p:nvPr/>
          </p:nvCxnSpPr>
          <p:spPr>
            <a:xfrm>
              <a:off x="4646612" y="1168400"/>
              <a:ext cx="0" cy="547800"/>
            </a:xfrm>
            <a:prstGeom prst="straightConnector1">
              <a:avLst/>
            </a:prstGeom>
            <a:noFill/>
            <a:ln cap="rnd" cmpd="sng" w="12700">
              <a:solidFill>
                <a:srgbClr val="000000"/>
              </a:solidFill>
              <a:prstDash val="solid"/>
              <a:miter/>
              <a:headEnd len="med" w="med" type="none"/>
              <a:tailEnd len="med" w="med" type="none"/>
            </a:ln>
          </p:spPr>
        </p:cxnSp>
        <p:cxnSp>
          <p:nvCxnSpPr>
            <p:cNvPr id="202" name="Shape 202"/>
            <p:cNvCxnSpPr/>
            <p:nvPr/>
          </p:nvCxnSpPr>
          <p:spPr>
            <a:xfrm>
              <a:off x="457200" y="2657475"/>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203" name="Shape 203"/>
            <p:cNvCxnSpPr/>
            <p:nvPr/>
          </p:nvCxnSpPr>
          <p:spPr>
            <a:xfrm>
              <a:off x="2590800" y="1716087"/>
              <a:ext cx="0" cy="941400"/>
            </a:xfrm>
            <a:prstGeom prst="straightConnector1">
              <a:avLst/>
            </a:prstGeom>
            <a:noFill/>
            <a:ln cap="rnd" cmpd="sng" w="12700">
              <a:solidFill>
                <a:srgbClr val="000000"/>
              </a:solidFill>
              <a:prstDash val="solid"/>
              <a:miter/>
              <a:headEnd len="med" w="med" type="none"/>
              <a:tailEnd len="med" w="med" type="none"/>
            </a:ln>
          </p:spPr>
        </p:cxnSp>
        <p:cxnSp>
          <p:nvCxnSpPr>
            <p:cNvPr id="204" name="Shape 204"/>
            <p:cNvCxnSpPr/>
            <p:nvPr/>
          </p:nvCxnSpPr>
          <p:spPr>
            <a:xfrm>
              <a:off x="6477000" y="1716087"/>
              <a:ext cx="0" cy="941400"/>
            </a:xfrm>
            <a:prstGeom prst="straightConnector1">
              <a:avLst/>
            </a:prstGeom>
            <a:noFill/>
            <a:ln cap="rnd" cmpd="sng" w="12700">
              <a:solidFill>
                <a:srgbClr val="000000"/>
              </a:solidFill>
              <a:prstDash val="solid"/>
              <a:miter/>
              <a:headEnd len="med" w="med" type="none"/>
              <a:tailEnd len="med" w="med" type="none"/>
            </a:ln>
          </p:spPr>
        </p:cxnSp>
        <p:cxnSp>
          <p:nvCxnSpPr>
            <p:cNvPr id="205" name="Shape 205"/>
            <p:cNvCxnSpPr/>
            <p:nvPr/>
          </p:nvCxnSpPr>
          <p:spPr>
            <a:xfrm>
              <a:off x="457200" y="3386137"/>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206" name="Shape 206"/>
            <p:cNvCxnSpPr/>
            <p:nvPr/>
          </p:nvCxnSpPr>
          <p:spPr>
            <a:xfrm>
              <a:off x="457200" y="3902075"/>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207" name="Shape 207"/>
            <p:cNvCxnSpPr/>
            <p:nvPr/>
          </p:nvCxnSpPr>
          <p:spPr>
            <a:xfrm>
              <a:off x="457200" y="4084637"/>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208" name="Shape 208"/>
            <p:cNvCxnSpPr/>
            <p:nvPr/>
          </p:nvCxnSpPr>
          <p:spPr>
            <a:xfrm>
              <a:off x="457200" y="4600575"/>
              <a:ext cx="8229600" cy="0"/>
            </a:xfrm>
            <a:prstGeom prst="straightConnector1">
              <a:avLst/>
            </a:prstGeom>
            <a:noFill/>
            <a:ln cap="rnd" cmpd="sng" w="12700">
              <a:solidFill>
                <a:srgbClr val="000000"/>
              </a:solidFill>
              <a:prstDash val="solid"/>
              <a:miter/>
              <a:headEnd len="med" w="med" type="none"/>
              <a:tailEnd len="med" w="med" type="none"/>
            </a:ln>
          </p:spPr>
        </p:cxnSp>
        <p:cxnSp>
          <p:nvCxnSpPr>
            <p:cNvPr id="209" name="Shape 209"/>
            <p:cNvCxnSpPr/>
            <p:nvPr/>
          </p:nvCxnSpPr>
          <p:spPr>
            <a:xfrm>
              <a:off x="457200" y="5116512"/>
              <a:ext cx="8229600" cy="0"/>
            </a:xfrm>
            <a:prstGeom prst="straightConnector1">
              <a:avLst/>
            </a:prstGeom>
            <a:noFill/>
            <a:ln cap="rnd" cmpd="sng" w="12700">
              <a:solidFill>
                <a:srgbClr val="000000"/>
              </a:solidFill>
              <a:prstDash val="solid"/>
              <a:miter/>
              <a:headEnd len="med" w="med" type="none"/>
              <a:tailEnd len="med" w="med" type="none"/>
            </a:ln>
          </p:spPr>
        </p:cxnSp>
      </p:gr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13" name="Shape 213"/>
        <p:cNvGrpSpPr/>
        <p:nvPr/>
      </p:nvGrpSpPr>
      <p:grpSpPr>
        <a:xfrm>
          <a:off x="0" y="0"/>
          <a:ext cx="0" cy="0"/>
          <a:chOff x="0" y="0"/>
          <a:chExt cx="0" cy="0"/>
        </a:xfrm>
      </p:grpSpPr>
      <p:sp>
        <p:nvSpPr>
          <p:cNvPr id="214" name="Shape 214"/>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Interdisciplinary Nature of HCI</a:t>
            </a:r>
          </a:p>
        </p:txBody>
      </p:sp>
      <p:sp>
        <p:nvSpPr>
          <p:cNvPr id="215" name="Shape 215"/>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HCI is understanding the Complex Relationship between Human and Computers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Two Distinct “Species”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Successful Integration is dependent upon the a better understanding of both Species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Hence HCI borrows and establishes its roots in Disciplines concerned with both</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19" name="Shape 219"/>
        <p:cNvGrpSpPr/>
        <p:nvPr/>
      </p:nvGrpSpPr>
      <p:grpSpPr>
        <a:xfrm>
          <a:off x="0" y="0"/>
          <a:ext cx="0" cy="0"/>
          <a:chOff x="0" y="0"/>
          <a:chExt cx="0" cy="0"/>
        </a:xfrm>
      </p:grpSpPr>
      <p:sp>
        <p:nvSpPr>
          <p:cNvPr id="220" name="Shape 220"/>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Interdisciplinary Nature of HCI</a:t>
            </a:r>
          </a:p>
        </p:txBody>
      </p:sp>
      <p:sp>
        <p:nvSpPr>
          <p:cNvPr id="221" name="Shape 221"/>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HCI has roots in many disciplines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HCI is inter-disciplinary in nature</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Quote of the Day – Terry Winograd</a:t>
            </a:r>
          </a:p>
        </p:txBody>
      </p:sp>
      <p:sp>
        <p:nvSpPr>
          <p:cNvPr id="52" name="Shape 52"/>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“HCI is the kind of discipline which is neither the study of humans nor the study of technology, but rather the bridging between the two. So you always have to have one eye open to the questions:</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What can the technology do?</a:t>
            </a:r>
          </a:p>
          <a:p>
            <a:pPr indent="-285750" lvl="1" marL="742950" marR="0" rtl="0" algn="l">
              <a:lnSpc>
                <a:spcPct val="100000"/>
              </a:lnSpc>
              <a:spcBef>
                <a:spcPts val="320"/>
              </a:spcBef>
              <a:spcAft>
                <a:spcPts val="0"/>
              </a:spcAft>
              <a:buClr>
                <a:schemeClr val="dk1"/>
              </a:buClr>
              <a:buSzPct val="100000"/>
              <a:buFont typeface="Arial"/>
              <a:buNone/>
            </a:pPr>
            <a:r>
              <a:t/>
            </a:r>
            <a:endParaRPr b="0" i="0" sz="1600" u="none" cap="none" strike="noStrike">
              <a:solidFill>
                <a:schemeClr val="dk1"/>
              </a:solidFill>
              <a:latin typeface="Arial"/>
              <a:ea typeface="Arial"/>
              <a:cs typeface="Arial"/>
              <a:sym typeface="Arial"/>
            </a:endParaRP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How can you build it ?</a:t>
            </a:r>
          </a:p>
          <a:p>
            <a:pPr indent="-285750" lvl="1" marL="742950" marR="0" rtl="0" algn="l">
              <a:lnSpc>
                <a:spcPct val="100000"/>
              </a:lnSpc>
              <a:spcBef>
                <a:spcPts val="320"/>
              </a:spcBef>
              <a:spcAft>
                <a:spcPts val="0"/>
              </a:spcAft>
              <a:buClr>
                <a:schemeClr val="dk1"/>
              </a:buClr>
              <a:buSzPct val="100000"/>
              <a:buFont typeface="Arial"/>
              <a:buNone/>
            </a:pPr>
            <a:r>
              <a:t/>
            </a:r>
            <a:endParaRPr b="0" i="0" sz="1600" u="none" cap="none" strike="noStrike">
              <a:solidFill>
                <a:schemeClr val="dk1"/>
              </a:solidFill>
              <a:latin typeface="Arial"/>
              <a:ea typeface="Arial"/>
              <a:cs typeface="Arial"/>
              <a:sym typeface="Arial"/>
            </a:endParaRP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What are the possibilities?</a:t>
            </a:r>
          </a:p>
          <a:p>
            <a:pPr indent="-342900" lvl="0" marL="342900" marR="0" rtl="0" algn="l">
              <a:lnSpc>
                <a:spcPct val="100000"/>
              </a:lnSpc>
              <a:spcBef>
                <a:spcPts val="36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And one eye open to the question</a:t>
            </a: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What are people doing and how would this fit in </a:t>
            </a:r>
          </a:p>
          <a:p>
            <a:pPr indent="-285750" lvl="1" marL="742950" marR="0" rtl="0" algn="l">
              <a:lnSpc>
                <a:spcPct val="100000"/>
              </a:lnSpc>
              <a:spcBef>
                <a:spcPts val="320"/>
              </a:spcBef>
              <a:spcAft>
                <a:spcPts val="0"/>
              </a:spcAft>
              <a:buClr>
                <a:schemeClr val="dk1"/>
              </a:buClr>
              <a:buSzPct val="100000"/>
              <a:buFont typeface="Arial"/>
              <a:buNone/>
            </a:pPr>
            <a:r>
              <a:t/>
            </a:r>
            <a:endParaRPr b="0" i="0" sz="1600" u="none" cap="none" strike="noStrike">
              <a:solidFill>
                <a:schemeClr val="dk1"/>
              </a:solidFill>
              <a:latin typeface="Arial"/>
              <a:ea typeface="Arial"/>
              <a:cs typeface="Arial"/>
              <a:sym typeface="Arial"/>
            </a:endParaRPr>
          </a:p>
          <a:p>
            <a:pPr indent="-285750" lvl="1" marL="74295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What would they do with it ?</a:t>
            </a:r>
            <a:r>
              <a:rPr b="0" i="0" lang="en-US" sz="1200" u="none" cap="none" strike="noStrike">
                <a:solidFill>
                  <a:schemeClr val="dk1"/>
                </a:solidFill>
                <a:latin typeface="Arial"/>
                <a:ea typeface="Arial"/>
                <a:cs typeface="Arial"/>
                <a:sym typeface="Arial"/>
              </a:rPr>
              <a:t>	</a:t>
            </a:r>
          </a:p>
          <a:p>
            <a:pPr indent="-342900" lvl="0" marL="342900" marR="0" rtl="0" algn="l">
              <a:lnSpc>
                <a:spcPct val="100000"/>
              </a:lnSpc>
              <a:spcBef>
                <a:spcPts val="36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If you lose sight of either of those you fail to design well .. I think the challenge is to really keep knowledge of both the technology and the people playng ff against each other in order to develop new things” </a:t>
            </a:r>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25" name="Shape 225"/>
        <p:cNvGrpSpPr/>
        <p:nvPr/>
      </p:nvGrpSpPr>
      <p:grpSpPr>
        <a:xfrm>
          <a:off x="0" y="0"/>
          <a:ext cx="0" cy="0"/>
          <a:chOff x="0" y="0"/>
          <a:chExt cx="0" cy="0"/>
        </a:xfrm>
      </p:grpSpPr>
      <p:grpSp>
        <p:nvGrpSpPr>
          <p:cNvPr id="226" name="Shape 226"/>
          <p:cNvGrpSpPr/>
          <p:nvPr/>
        </p:nvGrpSpPr>
        <p:grpSpPr>
          <a:xfrm>
            <a:off x="1295400" y="533400"/>
            <a:ext cx="6248400" cy="6019800"/>
            <a:chOff x="1295400" y="533400"/>
            <a:chExt cx="6248400" cy="6019800"/>
          </a:xfrm>
        </p:grpSpPr>
        <p:sp>
          <p:nvSpPr>
            <p:cNvPr id="227" name="Shape 227"/>
            <p:cNvSpPr/>
            <p:nvPr/>
          </p:nvSpPr>
          <p:spPr>
            <a:xfrm>
              <a:off x="1905000" y="990600"/>
              <a:ext cx="5029200" cy="5027700"/>
            </a:xfrm>
            <a:prstGeom prst="ellipse">
              <a:avLst/>
            </a:prstGeom>
            <a:no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228" name="Shape 228"/>
            <p:cNvSpPr/>
            <p:nvPr/>
          </p:nvSpPr>
          <p:spPr>
            <a:xfrm>
              <a:off x="1447800" y="17145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Anthropology</a:t>
              </a:r>
            </a:p>
          </p:txBody>
        </p:sp>
        <p:sp>
          <p:nvSpPr>
            <p:cNvPr id="229" name="Shape 229"/>
            <p:cNvSpPr/>
            <p:nvPr/>
          </p:nvSpPr>
          <p:spPr>
            <a:xfrm>
              <a:off x="3429000" y="51816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Artificial</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Intelligence</a:t>
              </a:r>
            </a:p>
          </p:txBody>
        </p:sp>
        <p:sp>
          <p:nvSpPr>
            <p:cNvPr id="230" name="Shape 230"/>
            <p:cNvSpPr/>
            <p:nvPr/>
          </p:nvSpPr>
          <p:spPr>
            <a:xfrm>
              <a:off x="5019675" y="5033962"/>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Engineering</a:t>
              </a:r>
            </a:p>
          </p:txBody>
        </p:sp>
        <p:sp>
          <p:nvSpPr>
            <p:cNvPr id="231" name="Shape 231"/>
            <p:cNvSpPr/>
            <p:nvPr/>
          </p:nvSpPr>
          <p:spPr>
            <a:xfrm>
              <a:off x="6019800" y="38100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Design</a:t>
              </a:r>
            </a:p>
          </p:txBody>
        </p:sp>
        <p:sp>
          <p:nvSpPr>
            <p:cNvPr id="232" name="Shape 232"/>
            <p:cNvSpPr/>
            <p:nvPr/>
          </p:nvSpPr>
          <p:spPr>
            <a:xfrm>
              <a:off x="6172200" y="22098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Ergonomics</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 &amp; </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Human</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 Factor</a:t>
              </a:r>
            </a:p>
          </p:txBody>
        </p:sp>
        <p:sp>
          <p:nvSpPr>
            <p:cNvPr id="233" name="Shape 233"/>
            <p:cNvSpPr/>
            <p:nvPr/>
          </p:nvSpPr>
          <p:spPr>
            <a:xfrm>
              <a:off x="5410200" y="9144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Linguistics</a:t>
              </a:r>
            </a:p>
          </p:txBody>
        </p:sp>
        <p:sp>
          <p:nvSpPr>
            <p:cNvPr id="234" name="Shape 234"/>
            <p:cNvSpPr/>
            <p:nvPr/>
          </p:nvSpPr>
          <p:spPr>
            <a:xfrm>
              <a:off x="3886200" y="5334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9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Social </a:t>
              </a:r>
            </a:p>
            <a:p>
              <a:pPr indent="0" lvl="0" marL="0" marR="0" rtl="0" algn="ctr">
                <a:lnSpc>
                  <a:spcPct val="90000"/>
                </a:lnSpc>
                <a:spcBef>
                  <a:spcPts val="32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Organizational</a:t>
              </a:r>
            </a:p>
            <a:p>
              <a:pPr indent="0" lvl="0" marL="0" marR="0" rtl="0" algn="ctr">
                <a:lnSpc>
                  <a:spcPct val="90000"/>
                </a:lnSpc>
                <a:spcBef>
                  <a:spcPts val="32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 Psychology</a:t>
              </a:r>
            </a:p>
          </p:txBody>
        </p:sp>
        <p:sp>
          <p:nvSpPr>
            <p:cNvPr id="235" name="Shape 235"/>
            <p:cNvSpPr/>
            <p:nvPr/>
          </p:nvSpPr>
          <p:spPr>
            <a:xfrm>
              <a:off x="1295400" y="325755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Philosophy</a:t>
              </a:r>
            </a:p>
          </p:txBody>
        </p:sp>
        <p:sp>
          <p:nvSpPr>
            <p:cNvPr id="236" name="Shape 236"/>
            <p:cNvSpPr/>
            <p:nvPr/>
          </p:nvSpPr>
          <p:spPr>
            <a:xfrm>
              <a:off x="1981200" y="46482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Computer</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Science</a:t>
              </a:r>
            </a:p>
          </p:txBody>
        </p:sp>
        <p:sp>
          <p:nvSpPr>
            <p:cNvPr id="237" name="Shape 237"/>
            <p:cNvSpPr/>
            <p:nvPr/>
          </p:nvSpPr>
          <p:spPr>
            <a:xfrm>
              <a:off x="2438400" y="6096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Cognitive </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Psychology</a:t>
              </a:r>
            </a:p>
          </p:txBody>
        </p:sp>
        <p:sp>
          <p:nvSpPr>
            <p:cNvPr id="238" name="Shape 238"/>
            <p:cNvSpPr/>
            <p:nvPr/>
          </p:nvSpPr>
          <p:spPr>
            <a:xfrm>
              <a:off x="3505200" y="2514600"/>
              <a:ext cx="1828800" cy="18288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HCI</a:t>
              </a:r>
            </a:p>
          </p:txBody>
        </p:sp>
      </p:gr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42" name="Shape 242"/>
        <p:cNvGrpSpPr/>
        <p:nvPr/>
      </p:nvGrpSpPr>
      <p:grpSpPr>
        <a:xfrm>
          <a:off x="0" y="0"/>
          <a:ext cx="0" cy="0"/>
          <a:chOff x="0" y="0"/>
          <a:chExt cx="0" cy="0"/>
        </a:xfrm>
      </p:grpSpPr>
      <p:sp>
        <p:nvSpPr>
          <p:cNvPr id="243" name="Shape 243"/>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Interdisciplinary Nature of HCI – Human Side</a:t>
            </a:r>
          </a:p>
        </p:txBody>
      </p:sp>
      <p:sp>
        <p:nvSpPr>
          <p:cNvPr id="244" name="Shape 244"/>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Cognitive Psychology</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Social Organizational Psychology</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Ergonomics and human Factors</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Linguistics</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Philosophy</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Sociology</a:t>
            </a:r>
          </a:p>
          <a:p>
            <a:pPr indent="-342900" lvl="0" marL="342900" marR="0" rtl="0" algn="l">
              <a:lnSpc>
                <a:spcPct val="9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9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Anthropology</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48" name="Shape 248"/>
        <p:cNvGrpSpPr/>
        <p:nvPr/>
      </p:nvGrpSpPr>
      <p:grpSpPr>
        <a:xfrm>
          <a:off x="0" y="0"/>
          <a:ext cx="0" cy="0"/>
          <a:chOff x="0" y="0"/>
          <a:chExt cx="0" cy="0"/>
        </a:xfrm>
      </p:grpSpPr>
      <p:sp>
        <p:nvSpPr>
          <p:cNvPr id="249" name="Shape 24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Cognitive Psychology</a:t>
            </a:r>
          </a:p>
        </p:txBody>
      </p:sp>
      <p:sp>
        <p:nvSpPr>
          <p:cNvPr id="250" name="Shape 250"/>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Understanding human behavior and mental processes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Human information processing</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See</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Feel</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Touch</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Smell</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Taste</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How much information can be processed and remembered</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54" name="Shape 254"/>
        <p:cNvGrpSpPr/>
        <p:nvPr/>
      </p:nvGrpSpPr>
      <p:grpSpPr>
        <a:xfrm>
          <a:off x="0" y="0"/>
          <a:ext cx="0" cy="0"/>
          <a:chOff x="0" y="0"/>
          <a:chExt cx="0" cy="0"/>
        </a:xfrm>
      </p:grpSpPr>
      <p:sp>
        <p:nvSpPr>
          <p:cNvPr id="255" name="Shape 255"/>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Social Organizational Psychology</a:t>
            </a:r>
          </a:p>
        </p:txBody>
      </p:sp>
      <p:sp>
        <p:nvSpPr>
          <p:cNvPr id="256" name="Shape 256"/>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Studying nature and causes of human behavior in social context</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Four core concerns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Influence of one individual on another person’s attitude and behavior</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Impact of a group on its member’s attitude and behavior</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Impact of a member on group’s activities and structure</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Relationship between the structure and activities of different groups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Informs designers how computers affect working practices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60" name="Shape 260"/>
        <p:cNvGrpSpPr/>
        <p:nvPr/>
      </p:nvGrpSpPr>
      <p:grpSpPr>
        <a:xfrm>
          <a:off x="0" y="0"/>
          <a:ext cx="0" cy="0"/>
          <a:chOff x="0" y="0"/>
          <a:chExt cx="0" cy="0"/>
        </a:xfrm>
      </p:grpSpPr>
      <p:sp>
        <p:nvSpPr>
          <p:cNvPr id="261" name="Shape 261"/>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Ergonomics or Human Factors</a:t>
            </a:r>
          </a:p>
        </p:txBody>
      </p:sp>
      <p:sp>
        <p:nvSpPr>
          <p:cNvPr id="262" name="Shape 262"/>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To define and design tools and various artifacts for different work, leisure and domestic environment to suit the capacities and capabilities of users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Ergonomist translates the above information from the above mentioned sciences into context of design of products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Increase feelings of comfort and satisfaction</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Concerns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Hardware design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Radiation from VDUs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Repetitive Strain Injury (RPI)</a:t>
            </a: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66" name="Shape 266"/>
        <p:cNvGrpSpPr/>
        <p:nvPr/>
      </p:nvGrpSpPr>
      <p:grpSpPr>
        <a:xfrm>
          <a:off x="0" y="0"/>
          <a:ext cx="0" cy="0"/>
          <a:chOff x="0" y="0"/>
          <a:chExt cx="0" cy="0"/>
        </a:xfrm>
      </p:grpSpPr>
      <p:sp>
        <p:nvSpPr>
          <p:cNvPr id="267" name="Shape 267"/>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Linguistics</a:t>
            </a:r>
          </a:p>
        </p:txBody>
      </p:sp>
      <p:sp>
        <p:nvSpPr>
          <p:cNvPr id="268" name="Shape 268"/>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Scientific study of languages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Command-object (delete ‘report’ OR ‘report’ delete)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Understanding structure (syntax) and meaning (semantics)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HCI goal is to develop natural language interfaces</a:t>
            </a:r>
          </a:p>
          <a:p>
            <a:pPr indent="-342900" lvl="0" marL="342900" marR="0" rtl="0" algn="l">
              <a:lnSpc>
                <a:spcPct val="100000"/>
              </a:lnSpc>
              <a:spcBef>
                <a:spcPts val="560"/>
              </a:spcBef>
              <a:spcAft>
                <a:spcPts val="0"/>
              </a:spcAft>
              <a:buClr>
                <a:schemeClr val="dk1"/>
              </a:buClr>
              <a:buSzPct val="100000"/>
              <a:buFont typeface="Arial"/>
              <a:buNone/>
            </a:pPr>
            <a:r>
              <a:t/>
            </a:r>
            <a:endParaRPr b="0" i="0" sz="2800" u="none">
              <a:solidFill>
                <a:schemeClr val="dk1"/>
              </a:solidFill>
              <a:latin typeface="Arial"/>
              <a:ea typeface="Arial"/>
              <a:cs typeface="Arial"/>
              <a:sym typeface="Arial"/>
            </a:endParaRPr>
          </a:p>
          <a:p>
            <a:pPr indent="-342900" lvl="0" marL="342900" marR="0" rtl="0" algn="l">
              <a:lnSpc>
                <a:spcPct val="100000"/>
              </a:lnSpc>
              <a:spcBef>
                <a:spcPts val="560"/>
              </a:spcBef>
              <a:spcAft>
                <a:spcPts val="0"/>
              </a:spcAft>
              <a:buClr>
                <a:schemeClr val="dk1"/>
              </a:buClr>
              <a:buSzPct val="100000"/>
              <a:buFont typeface="Arial"/>
              <a:buNone/>
            </a:pPr>
            <a:r>
              <a:t/>
            </a:r>
            <a:endParaRPr b="0" i="0" sz="2800" u="none">
              <a:solidFill>
                <a:schemeClr val="dk1"/>
              </a:solidFill>
              <a:latin typeface="Arial"/>
              <a:ea typeface="Arial"/>
              <a:cs typeface="Arial"/>
              <a:sym typeface="Arial"/>
            </a:endParaRP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72" name="Shape 272"/>
        <p:cNvGrpSpPr/>
        <p:nvPr/>
      </p:nvGrpSpPr>
      <p:grpSpPr>
        <a:xfrm>
          <a:off x="0" y="0"/>
          <a:ext cx="0" cy="0"/>
          <a:chOff x="0" y="0"/>
          <a:chExt cx="0" cy="0"/>
        </a:xfrm>
      </p:grpSpPr>
      <p:sp>
        <p:nvSpPr>
          <p:cNvPr id="273" name="Shape 273"/>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Philosophy, Sociology and Anthropology</a:t>
            </a:r>
          </a:p>
        </p:txBody>
      </p:sp>
      <p:sp>
        <p:nvSpPr>
          <p:cNvPr id="274" name="Shape 274"/>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Contribution in the sense of Soft Sciences for HCI</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Considers introduction of IT in society</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Ethnography involves observing people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Cognitive psychology tries to predict</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Computer Supported Cooperative Writing</a:t>
            </a: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78" name="Shape 278"/>
        <p:cNvGrpSpPr/>
        <p:nvPr/>
      </p:nvGrpSpPr>
      <p:grpSpPr>
        <a:xfrm>
          <a:off x="0" y="0"/>
          <a:ext cx="0" cy="0"/>
          <a:chOff x="0" y="0"/>
          <a:chExt cx="0" cy="0"/>
        </a:xfrm>
      </p:grpSpPr>
      <p:sp>
        <p:nvSpPr>
          <p:cNvPr id="279" name="Shape 27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Interdisciplinary Nature of HCI – Computer Side</a:t>
            </a:r>
          </a:p>
        </p:txBody>
      </p:sp>
      <p:sp>
        <p:nvSpPr>
          <p:cNvPr id="280" name="Shape 280"/>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Computer Science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Artificial Intelligence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Engineering</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Design</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84" name="Shape 284"/>
        <p:cNvGrpSpPr/>
        <p:nvPr/>
      </p:nvGrpSpPr>
      <p:grpSpPr>
        <a:xfrm>
          <a:off x="0" y="0"/>
          <a:ext cx="0" cy="0"/>
          <a:chOff x="0" y="0"/>
          <a:chExt cx="0" cy="0"/>
        </a:xfrm>
      </p:grpSpPr>
      <p:sp>
        <p:nvSpPr>
          <p:cNvPr id="285" name="Shape 285"/>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Other Disciplines</a:t>
            </a:r>
          </a:p>
        </p:txBody>
      </p:sp>
      <p:sp>
        <p:nvSpPr>
          <p:cNvPr id="286" name="Shape 286"/>
          <p:cNvSpPr txBox="1"/>
          <p:nvPr>
            <p:ph idx="1" type="body"/>
          </p:nvPr>
        </p:nvSpPr>
        <p:spPr>
          <a:xfrm>
            <a:off x="457200" y="1600200"/>
            <a:ext cx="8305800" cy="4526100"/>
          </a:xfrm>
          <a:prstGeom prst="rect">
            <a:avLst/>
          </a:prstGeom>
          <a:noFill/>
          <a:ln>
            <a:noFill/>
          </a:ln>
        </p:spPr>
        <p:txBody>
          <a:bodyPr anchorCtr="0" anchor="t" bIns="45700" lIns="91425" rIns="91425" tIns="45700">
            <a:noAutofit/>
          </a:bodyPr>
          <a:lstStyle/>
          <a:p>
            <a:pPr indent="-342900" lvl="0" marL="342900" marR="0" rtl="0" algn="l">
              <a:lnSpc>
                <a:spcPct val="90000"/>
              </a:lnSpc>
              <a:spcBef>
                <a:spcPts val="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Computer Science</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Provides knowledge about capability of technology</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Developing techniques to support software design, development and maintenance</a:t>
            </a:r>
          </a:p>
          <a:p>
            <a:pPr indent="-342900" lvl="0" marL="342900" marR="0" rtl="0" algn="l">
              <a:lnSpc>
                <a:spcPct val="90000"/>
              </a:lnSpc>
              <a:spcBef>
                <a:spcPts val="360"/>
              </a:spcBef>
              <a:spcAft>
                <a:spcPts val="0"/>
              </a:spcAft>
              <a:buClr>
                <a:schemeClr val="dk1"/>
              </a:buClr>
              <a:buSzPct val="100000"/>
              <a:buFont typeface="Arial"/>
              <a:buNone/>
            </a:pPr>
            <a:r>
              <a:t/>
            </a:r>
            <a:endParaRPr b="0" i="0" sz="1800" u="none">
              <a:solidFill>
                <a:schemeClr val="dk1"/>
              </a:solidFill>
              <a:latin typeface="Arial"/>
              <a:ea typeface="Arial"/>
              <a:cs typeface="Arial"/>
              <a:sym typeface="Arial"/>
            </a:endParaRPr>
          </a:p>
          <a:p>
            <a:pPr indent="-342900" lvl="0" marL="342900" marR="0" rtl="0" algn="l">
              <a:lnSpc>
                <a:spcPct val="90000"/>
              </a:lnSpc>
              <a:spcBef>
                <a:spcPts val="36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Artificial Intelligence</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Intelligent Computing concerned with simulating human behaviour</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HCI – development of expert and tutoring systems</a:t>
            </a:r>
          </a:p>
          <a:p>
            <a:pPr indent="-342900" lvl="0" marL="342900" marR="0" rtl="0" algn="l">
              <a:lnSpc>
                <a:spcPct val="90000"/>
              </a:lnSpc>
              <a:spcBef>
                <a:spcPts val="360"/>
              </a:spcBef>
              <a:spcAft>
                <a:spcPts val="0"/>
              </a:spcAft>
              <a:buClr>
                <a:schemeClr val="dk1"/>
              </a:buClr>
              <a:buSzPct val="100000"/>
              <a:buFont typeface="Arial"/>
              <a:buNone/>
            </a:pPr>
            <a:r>
              <a:t/>
            </a:r>
            <a:endParaRPr b="0" i="0" sz="1800" u="none">
              <a:solidFill>
                <a:schemeClr val="dk1"/>
              </a:solidFill>
              <a:latin typeface="Arial"/>
              <a:ea typeface="Arial"/>
              <a:cs typeface="Arial"/>
              <a:sym typeface="Arial"/>
            </a:endParaRPr>
          </a:p>
          <a:p>
            <a:pPr indent="-342900" lvl="0" marL="342900" marR="0" rtl="0" algn="l">
              <a:lnSpc>
                <a:spcPct val="90000"/>
              </a:lnSpc>
              <a:spcBef>
                <a:spcPts val="36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Engineering</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Engineering takes finding of sciences and utilizes them in the production of artifacts</a:t>
            </a:r>
          </a:p>
          <a:p>
            <a:pPr indent="-342900" lvl="0" marL="342900" marR="0" rtl="0" algn="l">
              <a:lnSpc>
                <a:spcPct val="90000"/>
              </a:lnSpc>
              <a:spcBef>
                <a:spcPts val="320"/>
              </a:spcBef>
              <a:spcAft>
                <a:spcPts val="0"/>
              </a:spcAft>
              <a:buClr>
                <a:schemeClr val="dk1"/>
              </a:buClr>
              <a:buSzPct val="100000"/>
              <a:buFont typeface="Arial"/>
              <a:buNone/>
            </a:pPr>
            <a:r>
              <a:t/>
            </a:r>
            <a:endParaRPr b="0" i="0" sz="1600" u="none">
              <a:solidFill>
                <a:schemeClr val="dk1"/>
              </a:solidFill>
              <a:latin typeface="Arial"/>
              <a:ea typeface="Arial"/>
              <a:cs typeface="Arial"/>
              <a:sym typeface="Arial"/>
            </a:endParaRPr>
          </a:p>
          <a:p>
            <a:pPr indent="-342900" lvl="0" marL="342900" marR="0" rtl="0" algn="l">
              <a:lnSpc>
                <a:spcPct val="90000"/>
              </a:lnSpc>
              <a:spcBef>
                <a:spcPts val="360"/>
              </a:spcBef>
              <a:spcAft>
                <a:spcPts val="0"/>
              </a:spcAft>
              <a:buClr>
                <a:schemeClr val="dk1"/>
              </a:buClr>
              <a:buSzPct val="100000"/>
              <a:buFont typeface="Arial"/>
              <a:buChar char="•"/>
            </a:pPr>
            <a:r>
              <a:rPr b="0" i="0" lang="en-US" sz="1800" u="none">
                <a:solidFill>
                  <a:schemeClr val="dk1"/>
                </a:solidFill>
                <a:latin typeface="Arial"/>
                <a:ea typeface="Arial"/>
                <a:cs typeface="Arial"/>
                <a:sym typeface="Arial"/>
              </a:rPr>
              <a:t>Design</a:t>
            </a:r>
          </a:p>
          <a:p>
            <a:pPr indent="-285750" lvl="1" marL="742950" marR="0" rtl="0" algn="l">
              <a:lnSpc>
                <a:spcPct val="9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Design contributes creative skills and knowledge to this process</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90" name="Shape 290"/>
        <p:cNvGrpSpPr/>
        <p:nvPr/>
      </p:nvGrpSpPr>
      <p:grpSpPr>
        <a:xfrm>
          <a:off x="0" y="0"/>
          <a:ext cx="0" cy="0"/>
          <a:chOff x="0" y="0"/>
          <a:chExt cx="0" cy="0"/>
        </a:xfrm>
      </p:grpSpPr>
      <p:grpSp>
        <p:nvGrpSpPr>
          <p:cNvPr id="291" name="Shape 291"/>
          <p:cNvGrpSpPr/>
          <p:nvPr/>
        </p:nvGrpSpPr>
        <p:grpSpPr>
          <a:xfrm>
            <a:off x="1295400" y="504825"/>
            <a:ext cx="6248400" cy="6019800"/>
            <a:chOff x="1295400" y="533400"/>
            <a:chExt cx="6248400" cy="6019800"/>
          </a:xfrm>
        </p:grpSpPr>
        <p:sp>
          <p:nvSpPr>
            <p:cNvPr id="292" name="Shape 292"/>
            <p:cNvSpPr/>
            <p:nvPr/>
          </p:nvSpPr>
          <p:spPr>
            <a:xfrm>
              <a:off x="1905000" y="990600"/>
              <a:ext cx="5029200" cy="5027700"/>
            </a:xfrm>
            <a:prstGeom prst="ellipse">
              <a:avLst/>
            </a:prstGeom>
            <a:no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293" name="Shape 293"/>
            <p:cNvSpPr/>
            <p:nvPr/>
          </p:nvSpPr>
          <p:spPr>
            <a:xfrm>
              <a:off x="1447800" y="17145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Anthropology</a:t>
              </a:r>
            </a:p>
          </p:txBody>
        </p:sp>
        <p:sp>
          <p:nvSpPr>
            <p:cNvPr id="294" name="Shape 294"/>
            <p:cNvSpPr/>
            <p:nvPr/>
          </p:nvSpPr>
          <p:spPr>
            <a:xfrm>
              <a:off x="3429000" y="51816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Artificial</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Intelligence</a:t>
              </a:r>
            </a:p>
          </p:txBody>
        </p:sp>
        <p:sp>
          <p:nvSpPr>
            <p:cNvPr id="295" name="Shape 295"/>
            <p:cNvSpPr/>
            <p:nvPr/>
          </p:nvSpPr>
          <p:spPr>
            <a:xfrm>
              <a:off x="5019675" y="5033962"/>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Engineering</a:t>
              </a:r>
            </a:p>
          </p:txBody>
        </p:sp>
        <p:sp>
          <p:nvSpPr>
            <p:cNvPr id="296" name="Shape 296"/>
            <p:cNvSpPr/>
            <p:nvPr/>
          </p:nvSpPr>
          <p:spPr>
            <a:xfrm>
              <a:off x="6019800" y="38100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Design</a:t>
              </a:r>
            </a:p>
          </p:txBody>
        </p:sp>
        <p:sp>
          <p:nvSpPr>
            <p:cNvPr id="297" name="Shape 297"/>
            <p:cNvSpPr/>
            <p:nvPr/>
          </p:nvSpPr>
          <p:spPr>
            <a:xfrm>
              <a:off x="6172200" y="22098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Ergonomics</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 &amp; </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Human</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 Factor</a:t>
              </a:r>
            </a:p>
          </p:txBody>
        </p:sp>
        <p:sp>
          <p:nvSpPr>
            <p:cNvPr id="298" name="Shape 298"/>
            <p:cNvSpPr/>
            <p:nvPr/>
          </p:nvSpPr>
          <p:spPr>
            <a:xfrm>
              <a:off x="5410200" y="9144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Linguistics</a:t>
              </a:r>
            </a:p>
          </p:txBody>
        </p:sp>
        <p:sp>
          <p:nvSpPr>
            <p:cNvPr id="299" name="Shape 299"/>
            <p:cNvSpPr/>
            <p:nvPr/>
          </p:nvSpPr>
          <p:spPr>
            <a:xfrm>
              <a:off x="3886200" y="5334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9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Social </a:t>
              </a:r>
            </a:p>
            <a:p>
              <a:pPr indent="0" lvl="0" marL="0" marR="0" rtl="0" algn="ctr">
                <a:lnSpc>
                  <a:spcPct val="90000"/>
                </a:lnSpc>
                <a:spcBef>
                  <a:spcPts val="32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Organizational</a:t>
              </a:r>
            </a:p>
            <a:p>
              <a:pPr indent="0" lvl="0" marL="0" marR="0" rtl="0" algn="ctr">
                <a:lnSpc>
                  <a:spcPct val="90000"/>
                </a:lnSpc>
                <a:spcBef>
                  <a:spcPts val="32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 Psychology</a:t>
              </a:r>
            </a:p>
          </p:txBody>
        </p:sp>
        <p:sp>
          <p:nvSpPr>
            <p:cNvPr id="300" name="Shape 300"/>
            <p:cNvSpPr/>
            <p:nvPr/>
          </p:nvSpPr>
          <p:spPr>
            <a:xfrm>
              <a:off x="1295400" y="325755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Philosophy</a:t>
              </a:r>
            </a:p>
          </p:txBody>
        </p:sp>
        <p:sp>
          <p:nvSpPr>
            <p:cNvPr id="301" name="Shape 301"/>
            <p:cNvSpPr/>
            <p:nvPr/>
          </p:nvSpPr>
          <p:spPr>
            <a:xfrm>
              <a:off x="1981200" y="46482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Computer</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Science</a:t>
              </a:r>
            </a:p>
          </p:txBody>
        </p:sp>
        <p:sp>
          <p:nvSpPr>
            <p:cNvPr id="302" name="Shape 302"/>
            <p:cNvSpPr/>
            <p:nvPr/>
          </p:nvSpPr>
          <p:spPr>
            <a:xfrm>
              <a:off x="2438400" y="609600"/>
              <a:ext cx="1371600" cy="13716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Cognitive </a:t>
              </a:r>
            </a:p>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Psychology</a:t>
              </a:r>
            </a:p>
          </p:txBody>
        </p:sp>
        <p:sp>
          <p:nvSpPr>
            <p:cNvPr id="303" name="Shape 303"/>
            <p:cNvSpPr/>
            <p:nvPr/>
          </p:nvSpPr>
          <p:spPr>
            <a:xfrm>
              <a:off x="3505200" y="2514600"/>
              <a:ext cx="1828800" cy="18288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HCI</a:t>
              </a:r>
            </a:p>
          </p:txBody>
        </p:sp>
      </p:gr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6" name="Shape 56"/>
        <p:cNvGrpSpPr/>
        <p:nvPr/>
      </p:nvGrpSpPr>
      <p:grpSpPr>
        <a:xfrm>
          <a:off x="0" y="0"/>
          <a:ext cx="0" cy="0"/>
          <a:chOff x="0" y="0"/>
          <a:chExt cx="0" cy="0"/>
        </a:xfrm>
      </p:grpSpPr>
      <p:sp>
        <p:nvSpPr>
          <p:cNvPr id="57" name="Shape 57"/>
          <p:cNvSpPr txBox="1"/>
          <p:nvPr>
            <p:ph type="ctrTitle"/>
          </p:nvPr>
        </p:nvSpPr>
        <p:spPr>
          <a:xfrm>
            <a:off x="685800" y="2130425"/>
            <a:ext cx="7772400" cy="1470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Usability and Quality</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61" name="Shape 61"/>
        <p:cNvGrpSpPr/>
        <p:nvPr/>
      </p:nvGrpSpPr>
      <p:grpSpPr>
        <a:xfrm>
          <a:off x="0" y="0"/>
          <a:ext cx="0" cy="0"/>
          <a:chOff x="0" y="0"/>
          <a:chExt cx="0" cy="0"/>
        </a:xfrm>
      </p:grpSpPr>
      <p:sp>
        <p:nvSpPr>
          <p:cNvPr id="62" name="Shape 62"/>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Quality and Software</a:t>
            </a:r>
          </a:p>
        </p:txBody>
      </p:sp>
      <p:sp>
        <p:nvSpPr>
          <p:cNvPr id="63" name="Shape 63"/>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What is Quality?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You like a product</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Does not break down</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QA Teams</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67" name="Shape 67"/>
        <p:cNvGrpSpPr/>
        <p:nvPr/>
      </p:nvGrpSpPr>
      <p:grpSpPr>
        <a:xfrm>
          <a:off x="0" y="0"/>
          <a:ext cx="0" cy="0"/>
          <a:chOff x="0" y="0"/>
          <a:chExt cx="0" cy="0"/>
        </a:xfrm>
      </p:grpSpPr>
      <p:sp>
        <p:nvSpPr>
          <p:cNvPr id="68" name="Shape 68"/>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conformance to specifications</a:t>
            </a:r>
            <a:br>
              <a:rPr b="0" i="0" lang="en-US" sz="2400" u="none">
                <a:solidFill>
                  <a:schemeClr val="dk1"/>
                </a:solidFill>
                <a:latin typeface="Arial"/>
                <a:ea typeface="Arial"/>
                <a:cs typeface="Arial"/>
                <a:sym typeface="Arial"/>
              </a:rPr>
            </a:br>
            <a:br>
              <a:rPr b="0" i="0" lang="en-US" sz="24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(British Defense Industries Quality Assurance Panel)</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72" name="Shape 72"/>
        <p:cNvGrpSpPr/>
        <p:nvPr/>
      </p:nvGrpSpPr>
      <p:grpSpPr>
        <a:xfrm>
          <a:off x="0" y="0"/>
          <a:ext cx="0" cy="0"/>
          <a:chOff x="0" y="0"/>
          <a:chExt cx="0" cy="0"/>
        </a:xfrm>
      </p:grpSpPr>
      <p:sp>
        <p:nvSpPr>
          <p:cNvPr id="73" name="Shape 73"/>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conformance to requirements</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(Philip Crosby)</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77" name="Shape 77"/>
        <p:cNvGrpSpPr/>
        <p:nvPr/>
      </p:nvGrpSpPr>
      <p:grpSpPr>
        <a:xfrm>
          <a:off x="0" y="0"/>
          <a:ext cx="0" cy="0"/>
          <a:chOff x="0" y="0"/>
          <a:chExt cx="0" cy="0"/>
        </a:xfrm>
      </p:grpSpPr>
      <p:sp>
        <p:nvSpPr>
          <p:cNvPr id="78" name="Shape 78"/>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fitness for purpose or use</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(Juran)</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2" name="Shape 82"/>
        <p:cNvGrpSpPr/>
        <p:nvPr/>
      </p:nvGrpSpPr>
      <p:grpSpPr>
        <a:xfrm>
          <a:off x="0" y="0"/>
          <a:ext cx="0" cy="0"/>
          <a:chOff x="0" y="0"/>
          <a:chExt cx="0" cy="0"/>
        </a:xfrm>
      </p:grpSpPr>
      <p:sp>
        <p:nvSpPr>
          <p:cNvPr id="83" name="Shape 83"/>
          <p:cNvSpPr txBox="1"/>
          <p:nvPr>
            <p:ph type="ctrTitle"/>
          </p:nvPr>
        </p:nvSpPr>
        <p:spPr>
          <a:xfrm>
            <a:off x="685800" y="2228850"/>
            <a:ext cx="7772400" cy="19209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chemeClr val="dk1"/>
              </a:buClr>
              <a:buSzPct val="25000"/>
              <a:buFont typeface="Arial"/>
              <a:buNone/>
            </a:pPr>
            <a:r>
              <a:rPr b="0" i="0" lang="en-US" sz="2400" u="none">
                <a:solidFill>
                  <a:schemeClr val="dk1"/>
                </a:solidFill>
                <a:latin typeface="Arial"/>
                <a:ea typeface="Arial"/>
                <a:cs typeface="Arial"/>
                <a:sym typeface="Arial"/>
              </a:rPr>
              <a:t>Quality is a predictable degree of uniformity and dependability, at low cost and suited to the market</a:t>
            </a:r>
            <a:br>
              <a:rPr b="0" i="0" lang="en-US" sz="2800" u="none">
                <a:solidFill>
                  <a:schemeClr val="dk1"/>
                </a:solidFill>
                <a:latin typeface="Arial"/>
                <a:ea typeface="Arial"/>
                <a:cs typeface="Arial"/>
                <a:sym typeface="Arial"/>
              </a:rPr>
            </a:br>
            <a:br>
              <a:rPr b="0" i="0" lang="en-US" sz="2800" u="none">
                <a:solidFill>
                  <a:schemeClr val="dk1"/>
                </a:solidFill>
                <a:latin typeface="Arial"/>
                <a:ea typeface="Arial"/>
                <a:cs typeface="Arial"/>
                <a:sym typeface="Arial"/>
              </a:rPr>
            </a:br>
            <a:r>
              <a:rPr b="0" i="0" lang="en-US" sz="1200" u="none">
                <a:solidFill>
                  <a:schemeClr val="dk1"/>
                </a:solidFill>
                <a:latin typeface="Arial"/>
                <a:ea typeface="Arial"/>
                <a:cs typeface="Arial"/>
                <a:sym typeface="Arial"/>
              </a:rPr>
              <a:t>(Edward Deming)</a:t>
            </a: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VUHCI">
  <a:themeElements>
    <a:clrScheme name="VUHCI">
      <a:dk1>
        <a:srgbClr val="000000"/>
      </a:dk1>
      <a:lt1>
        <a:srgbClr val="FFFFFF"/>
      </a:lt1>
      <a:dk2>
        <a:srgbClr val="000000"/>
      </a:dk2>
      <a:lt2>
        <a:srgbClr val="808080"/>
      </a:lt2>
      <a:accent1>
        <a:srgbClr val="BBE0E3"/>
      </a:accent1>
      <a:accent2>
        <a:srgbClr val="333399"/>
      </a:accent2>
      <a:accent3>
        <a:srgbClr val="FFFFFF"/>
      </a:accent3>
      <a:accent4>
        <a:srgbClr val="BBE0E3"/>
      </a:accent4>
      <a:accent5>
        <a:srgbClr val="333399"/>
      </a:accent5>
      <a:accent6>
        <a:srgbClr val="FFFFFF"/>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