
<file path=[Content_Types].xml><?xml version="1.0" encoding="utf-8"?>
<Types xmlns="http://schemas.openxmlformats.org/package/2006/content-types">
  <Default Extension="png" ContentType="image/png"/>
  <Default Extension="tmp"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slides/slide256.xml" ContentType="application/vnd.openxmlformats-officedocument.presentationml.slide+xml"/>
  <Override PartName="/ppt/slides/slide257.xml" ContentType="application/vnd.openxmlformats-officedocument.presentationml.slide+xml"/>
  <Override PartName="/ppt/slides/slide258.xml" ContentType="application/vnd.openxmlformats-officedocument.presentationml.slide+xml"/>
  <Override PartName="/ppt/slides/slide259.xml" ContentType="application/vnd.openxmlformats-officedocument.presentationml.slide+xml"/>
  <Override PartName="/ppt/slides/slide260.xml" ContentType="application/vnd.openxmlformats-officedocument.presentationml.slide+xml"/>
  <Override PartName="/ppt/slides/slide261.xml" ContentType="application/vnd.openxmlformats-officedocument.presentationml.slide+xml"/>
  <Override PartName="/ppt/slides/slide262.xml" ContentType="application/vnd.openxmlformats-officedocument.presentationml.slide+xml"/>
  <Override PartName="/ppt/slides/slide263.xml" ContentType="application/vnd.openxmlformats-officedocument.presentationml.slide+xml"/>
  <Override PartName="/ppt/slides/slide264.xml" ContentType="application/vnd.openxmlformats-officedocument.presentationml.slide+xml"/>
  <Override PartName="/ppt/slides/slide265.xml" ContentType="application/vnd.openxmlformats-officedocument.presentationml.slide+xml"/>
  <Override PartName="/ppt/slides/slide266.xml" ContentType="application/vnd.openxmlformats-officedocument.presentationml.slide+xml"/>
  <Override PartName="/ppt/slides/slide267.xml" ContentType="application/vnd.openxmlformats-officedocument.presentationml.slide+xml"/>
  <Override PartName="/ppt/slides/slide268.xml" ContentType="application/vnd.openxmlformats-officedocument.presentationml.slide+xml"/>
  <Override PartName="/ppt/slides/slide269.xml" ContentType="application/vnd.openxmlformats-officedocument.presentationml.slide+xml"/>
  <Override PartName="/ppt/slides/slide270.xml" ContentType="application/vnd.openxmlformats-officedocument.presentationml.slide+xml"/>
  <Override PartName="/ppt/slides/slide271.xml" ContentType="application/vnd.openxmlformats-officedocument.presentationml.slide+xml"/>
  <Override PartName="/ppt/slides/slide272.xml" ContentType="application/vnd.openxmlformats-officedocument.presentationml.slide+xml"/>
  <Override PartName="/ppt/slides/slide273.xml" ContentType="application/vnd.openxmlformats-officedocument.presentationml.slide+xml"/>
  <Override PartName="/ppt/slides/slide274.xml" ContentType="application/vnd.openxmlformats-officedocument.presentationml.slide+xml"/>
  <Override PartName="/ppt/slides/slide275.xml" ContentType="application/vnd.openxmlformats-officedocument.presentationml.slide+xml"/>
  <Override PartName="/ppt/slides/slide276.xml" ContentType="application/vnd.openxmlformats-officedocument.presentationml.slide+xml"/>
  <Override PartName="/ppt/slides/slide277.xml" ContentType="application/vnd.openxmlformats-officedocument.presentationml.slide+xml"/>
  <Override PartName="/ppt/slides/slide278.xml" ContentType="application/vnd.openxmlformats-officedocument.presentationml.slide+xml"/>
  <Override PartName="/ppt/slides/slide279.xml" ContentType="application/vnd.openxmlformats-officedocument.presentationml.slide+xml"/>
  <Override PartName="/ppt/slides/slide280.xml" ContentType="application/vnd.openxmlformats-officedocument.presentationml.slide+xml"/>
  <Override PartName="/ppt/slides/slide281.xml" ContentType="application/vnd.openxmlformats-officedocument.presentationml.slide+xml"/>
  <Override PartName="/ppt/slides/slide282.xml" ContentType="application/vnd.openxmlformats-officedocument.presentationml.slide+xml"/>
  <Override PartName="/ppt/slides/slide283.xml" ContentType="application/vnd.openxmlformats-officedocument.presentationml.slide+xml"/>
  <Override PartName="/ppt/slides/slide284.xml" ContentType="application/vnd.openxmlformats-officedocument.presentationml.slide+xml"/>
  <Override PartName="/ppt/slides/slide285.xml" ContentType="application/vnd.openxmlformats-officedocument.presentationml.slide+xml"/>
  <Override PartName="/ppt/slides/slide286.xml" ContentType="application/vnd.openxmlformats-officedocument.presentationml.slide+xml"/>
  <Override PartName="/ppt/slides/slide287.xml" ContentType="application/vnd.openxmlformats-officedocument.presentationml.slide+xml"/>
  <Override PartName="/ppt/slides/slide288.xml" ContentType="application/vnd.openxmlformats-officedocument.presentationml.slide+xml"/>
  <Override PartName="/ppt/slides/slide289.xml" ContentType="application/vnd.openxmlformats-officedocument.presentationml.slide+xml"/>
  <Override PartName="/ppt/slides/slide290.xml" ContentType="application/vnd.openxmlformats-officedocument.presentationml.slide+xml"/>
  <Override PartName="/ppt/slides/slide291.xml" ContentType="application/vnd.openxmlformats-officedocument.presentationml.slide+xml"/>
  <Override PartName="/ppt/slides/slide292.xml" ContentType="application/vnd.openxmlformats-officedocument.presentationml.slide+xml"/>
  <Override PartName="/ppt/slides/slide293.xml" ContentType="application/vnd.openxmlformats-officedocument.presentationml.slide+xml"/>
  <Override PartName="/ppt/slides/slide294.xml" ContentType="application/vnd.openxmlformats-officedocument.presentationml.slide+xml"/>
  <Override PartName="/ppt/slides/slide295.xml" ContentType="application/vnd.openxmlformats-officedocument.presentationml.slide+xml"/>
  <Override PartName="/ppt/slides/slide296.xml" ContentType="application/vnd.openxmlformats-officedocument.presentationml.slide+xml"/>
  <Override PartName="/ppt/slides/slide297.xml" ContentType="application/vnd.openxmlformats-officedocument.presentationml.slide+xml"/>
  <Override PartName="/ppt/slides/slide298.xml" ContentType="application/vnd.openxmlformats-officedocument.presentationml.slide+xml"/>
  <Override PartName="/ppt/slides/slide299.xml" ContentType="application/vnd.openxmlformats-officedocument.presentationml.slide+xml"/>
  <Override PartName="/ppt/slides/slide300.xml" ContentType="application/vnd.openxmlformats-officedocument.presentationml.slide+xml"/>
  <Override PartName="/ppt/slides/slide301.xml" ContentType="application/vnd.openxmlformats-officedocument.presentationml.slide+xml"/>
  <Override PartName="/ppt/slides/slide302.xml" ContentType="application/vnd.openxmlformats-officedocument.presentationml.slide+xml"/>
  <Override PartName="/ppt/slides/slide303.xml" ContentType="application/vnd.openxmlformats-officedocument.presentationml.slide+xml"/>
  <Override PartName="/ppt/slides/slide304.xml" ContentType="application/vnd.openxmlformats-officedocument.presentationml.slide+xml"/>
  <Override PartName="/ppt/slides/slide305.xml" ContentType="application/vnd.openxmlformats-officedocument.presentationml.slide+xml"/>
  <Override PartName="/ppt/slides/slide306.xml" ContentType="application/vnd.openxmlformats-officedocument.presentationml.slide+xml"/>
  <Override PartName="/ppt/slides/slide307.xml" ContentType="application/vnd.openxmlformats-officedocument.presentationml.slide+xml"/>
  <Override PartName="/ppt/slides/slide30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96" r:id="rId2"/>
  </p:sldMasterIdLst>
  <p:notesMasterIdLst>
    <p:notesMasterId r:id="rId311"/>
  </p:notesMasterIdLst>
  <p:handoutMasterIdLst>
    <p:handoutMasterId r:id="rId312"/>
  </p:handoutMasterIdLst>
  <p:sldIdLst>
    <p:sldId id="323" r:id="rId3"/>
    <p:sldId id="322" r:id="rId4"/>
    <p:sldId id="274" r:id="rId5"/>
    <p:sldId id="275" r:id="rId6"/>
    <p:sldId id="276" r:id="rId7"/>
    <p:sldId id="277" r:id="rId8"/>
    <p:sldId id="278" r:id="rId9"/>
    <p:sldId id="279" r:id="rId10"/>
    <p:sldId id="280" r:id="rId11"/>
    <p:sldId id="281" r:id="rId12"/>
    <p:sldId id="282" r:id="rId13"/>
    <p:sldId id="283" r:id="rId14"/>
    <p:sldId id="284" r:id="rId15"/>
    <p:sldId id="285" r:id="rId16"/>
    <p:sldId id="286" r:id="rId17"/>
    <p:sldId id="287" r:id="rId18"/>
    <p:sldId id="288" r:id="rId19"/>
    <p:sldId id="289" r:id="rId20"/>
    <p:sldId id="290" r:id="rId21"/>
    <p:sldId id="291" r:id="rId22"/>
    <p:sldId id="292" r:id="rId23"/>
    <p:sldId id="293" r:id="rId24"/>
    <p:sldId id="294" r:id="rId25"/>
    <p:sldId id="295" r:id="rId26"/>
    <p:sldId id="296" r:id="rId27"/>
    <p:sldId id="297" r:id="rId28"/>
    <p:sldId id="298" r:id="rId29"/>
    <p:sldId id="299" r:id="rId30"/>
    <p:sldId id="309" r:id="rId31"/>
    <p:sldId id="310" r:id="rId32"/>
    <p:sldId id="311" r:id="rId33"/>
    <p:sldId id="321" r:id="rId34"/>
    <p:sldId id="312" r:id="rId35"/>
    <p:sldId id="318" r:id="rId36"/>
    <p:sldId id="319" r:id="rId37"/>
    <p:sldId id="320" r:id="rId38"/>
    <p:sldId id="273" r:id="rId39"/>
    <p:sldId id="304" r:id="rId40"/>
    <p:sldId id="305" r:id="rId41"/>
    <p:sldId id="306" r:id="rId42"/>
    <p:sldId id="307" r:id="rId43"/>
    <p:sldId id="308" r:id="rId44"/>
    <p:sldId id="325" r:id="rId45"/>
    <p:sldId id="326" r:id="rId46"/>
    <p:sldId id="327" r:id="rId47"/>
    <p:sldId id="328" r:id="rId48"/>
    <p:sldId id="329" r:id="rId49"/>
    <p:sldId id="330" r:id="rId50"/>
    <p:sldId id="331" r:id="rId51"/>
    <p:sldId id="332" r:id="rId52"/>
    <p:sldId id="333" r:id="rId53"/>
    <p:sldId id="334" r:id="rId54"/>
    <p:sldId id="335" r:id="rId55"/>
    <p:sldId id="336" r:id="rId56"/>
    <p:sldId id="337" r:id="rId57"/>
    <p:sldId id="338" r:id="rId58"/>
    <p:sldId id="339" r:id="rId59"/>
    <p:sldId id="340" r:id="rId60"/>
    <p:sldId id="341" r:id="rId61"/>
    <p:sldId id="342" r:id="rId62"/>
    <p:sldId id="343" r:id="rId63"/>
    <p:sldId id="344" r:id="rId64"/>
    <p:sldId id="345" r:id="rId65"/>
    <p:sldId id="346" r:id="rId66"/>
    <p:sldId id="347" r:id="rId67"/>
    <p:sldId id="348" r:id="rId68"/>
    <p:sldId id="349" r:id="rId69"/>
    <p:sldId id="350" r:id="rId70"/>
    <p:sldId id="351" r:id="rId71"/>
    <p:sldId id="352" r:id="rId72"/>
    <p:sldId id="353" r:id="rId73"/>
    <p:sldId id="354" r:id="rId74"/>
    <p:sldId id="355" r:id="rId75"/>
    <p:sldId id="356" r:id="rId76"/>
    <p:sldId id="357" r:id="rId77"/>
    <p:sldId id="358" r:id="rId78"/>
    <p:sldId id="359" r:id="rId79"/>
    <p:sldId id="360" r:id="rId80"/>
    <p:sldId id="361" r:id="rId81"/>
    <p:sldId id="363" r:id="rId82"/>
    <p:sldId id="364" r:id="rId83"/>
    <p:sldId id="365" r:id="rId84"/>
    <p:sldId id="366" r:id="rId85"/>
    <p:sldId id="367" r:id="rId86"/>
    <p:sldId id="368" r:id="rId87"/>
    <p:sldId id="369" r:id="rId88"/>
    <p:sldId id="370" r:id="rId89"/>
    <p:sldId id="371" r:id="rId90"/>
    <p:sldId id="372" r:id="rId91"/>
    <p:sldId id="373" r:id="rId92"/>
    <p:sldId id="374" r:id="rId93"/>
    <p:sldId id="375" r:id="rId94"/>
    <p:sldId id="376" r:id="rId95"/>
    <p:sldId id="377" r:id="rId96"/>
    <p:sldId id="378" r:id="rId97"/>
    <p:sldId id="379" r:id="rId98"/>
    <p:sldId id="380" r:id="rId99"/>
    <p:sldId id="381" r:id="rId100"/>
    <p:sldId id="382" r:id="rId101"/>
    <p:sldId id="383" r:id="rId102"/>
    <p:sldId id="384" r:id="rId103"/>
    <p:sldId id="385" r:id="rId104"/>
    <p:sldId id="386" r:id="rId105"/>
    <p:sldId id="387" r:id="rId106"/>
    <p:sldId id="388" r:id="rId107"/>
    <p:sldId id="389" r:id="rId108"/>
    <p:sldId id="390" r:id="rId109"/>
    <p:sldId id="391" r:id="rId110"/>
    <p:sldId id="392" r:id="rId111"/>
    <p:sldId id="393" r:id="rId112"/>
    <p:sldId id="394" r:id="rId113"/>
    <p:sldId id="395" r:id="rId114"/>
    <p:sldId id="396" r:id="rId115"/>
    <p:sldId id="397" r:id="rId116"/>
    <p:sldId id="398" r:id="rId117"/>
    <p:sldId id="399" r:id="rId118"/>
    <p:sldId id="400" r:id="rId119"/>
    <p:sldId id="401" r:id="rId120"/>
    <p:sldId id="402" r:id="rId121"/>
    <p:sldId id="403" r:id="rId122"/>
    <p:sldId id="404" r:id="rId123"/>
    <p:sldId id="405" r:id="rId124"/>
    <p:sldId id="406" r:id="rId125"/>
    <p:sldId id="407" r:id="rId126"/>
    <p:sldId id="408" r:id="rId127"/>
    <p:sldId id="409" r:id="rId128"/>
    <p:sldId id="410" r:id="rId129"/>
    <p:sldId id="411" r:id="rId130"/>
    <p:sldId id="412" r:id="rId131"/>
    <p:sldId id="413" r:id="rId132"/>
    <p:sldId id="414" r:id="rId133"/>
    <p:sldId id="415" r:id="rId134"/>
    <p:sldId id="416" r:id="rId135"/>
    <p:sldId id="417" r:id="rId136"/>
    <p:sldId id="418" r:id="rId137"/>
    <p:sldId id="419" r:id="rId138"/>
    <p:sldId id="420" r:id="rId139"/>
    <p:sldId id="421" r:id="rId140"/>
    <p:sldId id="422" r:id="rId141"/>
    <p:sldId id="423" r:id="rId142"/>
    <p:sldId id="424" r:id="rId143"/>
    <p:sldId id="425" r:id="rId144"/>
    <p:sldId id="426" r:id="rId145"/>
    <p:sldId id="427" r:id="rId146"/>
    <p:sldId id="428" r:id="rId147"/>
    <p:sldId id="429" r:id="rId148"/>
    <p:sldId id="430" r:id="rId149"/>
    <p:sldId id="431" r:id="rId150"/>
    <p:sldId id="432" r:id="rId151"/>
    <p:sldId id="433" r:id="rId152"/>
    <p:sldId id="434" r:id="rId153"/>
    <p:sldId id="435" r:id="rId154"/>
    <p:sldId id="436" r:id="rId155"/>
    <p:sldId id="437" r:id="rId156"/>
    <p:sldId id="438" r:id="rId157"/>
    <p:sldId id="439" r:id="rId158"/>
    <p:sldId id="440" r:id="rId159"/>
    <p:sldId id="441" r:id="rId160"/>
    <p:sldId id="442" r:id="rId161"/>
    <p:sldId id="443" r:id="rId162"/>
    <p:sldId id="444" r:id="rId163"/>
    <p:sldId id="445" r:id="rId164"/>
    <p:sldId id="446" r:id="rId165"/>
    <p:sldId id="447" r:id="rId166"/>
    <p:sldId id="448" r:id="rId167"/>
    <p:sldId id="449" r:id="rId168"/>
    <p:sldId id="450" r:id="rId169"/>
    <p:sldId id="451" r:id="rId170"/>
    <p:sldId id="452" r:id="rId171"/>
    <p:sldId id="453" r:id="rId172"/>
    <p:sldId id="454" r:id="rId173"/>
    <p:sldId id="455" r:id="rId174"/>
    <p:sldId id="456" r:id="rId175"/>
    <p:sldId id="457" r:id="rId176"/>
    <p:sldId id="458" r:id="rId177"/>
    <p:sldId id="459" r:id="rId178"/>
    <p:sldId id="460" r:id="rId179"/>
    <p:sldId id="461" r:id="rId180"/>
    <p:sldId id="462" r:id="rId181"/>
    <p:sldId id="463" r:id="rId182"/>
    <p:sldId id="464" r:id="rId183"/>
    <p:sldId id="465" r:id="rId184"/>
    <p:sldId id="466" r:id="rId185"/>
    <p:sldId id="467" r:id="rId186"/>
    <p:sldId id="468" r:id="rId187"/>
    <p:sldId id="469" r:id="rId188"/>
    <p:sldId id="470" r:id="rId189"/>
    <p:sldId id="471" r:id="rId190"/>
    <p:sldId id="472" r:id="rId191"/>
    <p:sldId id="473" r:id="rId192"/>
    <p:sldId id="474" r:id="rId193"/>
    <p:sldId id="475" r:id="rId194"/>
    <p:sldId id="476" r:id="rId195"/>
    <p:sldId id="477" r:id="rId196"/>
    <p:sldId id="478" r:id="rId197"/>
    <p:sldId id="479" r:id="rId198"/>
    <p:sldId id="480" r:id="rId199"/>
    <p:sldId id="481" r:id="rId200"/>
    <p:sldId id="482" r:id="rId201"/>
    <p:sldId id="483" r:id="rId202"/>
    <p:sldId id="485" r:id="rId203"/>
    <p:sldId id="486" r:id="rId204"/>
    <p:sldId id="487" r:id="rId205"/>
    <p:sldId id="488" r:id="rId206"/>
    <p:sldId id="489" r:id="rId207"/>
    <p:sldId id="490" r:id="rId208"/>
    <p:sldId id="491" r:id="rId209"/>
    <p:sldId id="492" r:id="rId210"/>
    <p:sldId id="493" r:id="rId211"/>
    <p:sldId id="494" r:id="rId212"/>
    <p:sldId id="495" r:id="rId213"/>
    <p:sldId id="496" r:id="rId214"/>
    <p:sldId id="497" r:id="rId215"/>
    <p:sldId id="498" r:id="rId216"/>
    <p:sldId id="499" r:id="rId217"/>
    <p:sldId id="500" r:id="rId218"/>
    <p:sldId id="501" r:id="rId219"/>
    <p:sldId id="502" r:id="rId220"/>
    <p:sldId id="503" r:id="rId221"/>
    <p:sldId id="504" r:id="rId222"/>
    <p:sldId id="505" r:id="rId223"/>
    <p:sldId id="506" r:id="rId224"/>
    <p:sldId id="507" r:id="rId225"/>
    <p:sldId id="508" r:id="rId226"/>
    <p:sldId id="509" r:id="rId227"/>
    <p:sldId id="510" r:id="rId228"/>
    <p:sldId id="511" r:id="rId229"/>
    <p:sldId id="512" r:id="rId230"/>
    <p:sldId id="513" r:id="rId231"/>
    <p:sldId id="514" r:id="rId232"/>
    <p:sldId id="515" r:id="rId233"/>
    <p:sldId id="516" r:id="rId234"/>
    <p:sldId id="517" r:id="rId235"/>
    <p:sldId id="518" r:id="rId236"/>
    <p:sldId id="519" r:id="rId237"/>
    <p:sldId id="520" r:id="rId238"/>
    <p:sldId id="521" r:id="rId239"/>
    <p:sldId id="522" r:id="rId240"/>
    <p:sldId id="523" r:id="rId241"/>
    <p:sldId id="524" r:id="rId242"/>
    <p:sldId id="525" r:id="rId243"/>
    <p:sldId id="526" r:id="rId244"/>
    <p:sldId id="527" r:id="rId245"/>
    <p:sldId id="528" r:id="rId246"/>
    <p:sldId id="529" r:id="rId247"/>
    <p:sldId id="530" r:id="rId248"/>
    <p:sldId id="531" r:id="rId249"/>
    <p:sldId id="532" r:id="rId250"/>
    <p:sldId id="533" r:id="rId251"/>
    <p:sldId id="534" r:id="rId252"/>
    <p:sldId id="535" r:id="rId253"/>
    <p:sldId id="536" r:id="rId254"/>
    <p:sldId id="537" r:id="rId255"/>
    <p:sldId id="538" r:id="rId256"/>
    <p:sldId id="539" r:id="rId257"/>
    <p:sldId id="540" r:id="rId258"/>
    <p:sldId id="541" r:id="rId259"/>
    <p:sldId id="542" r:id="rId260"/>
    <p:sldId id="543" r:id="rId261"/>
    <p:sldId id="544" r:id="rId262"/>
    <p:sldId id="545" r:id="rId263"/>
    <p:sldId id="546" r:id="rId264"/>
    <p:sldId id="547" r:id="rId265"/>
    <p:sldId id="548" r:id="rId266"/>
    <p:sldId id="549" r:id="rId267"/>
    <p:sldId id="550" r:id="rId268"/>
    <p:sldId id="551" r:id="rId269"/>
    <p:sldId id="552" r:id="rId270"/>
    <p:sldId id="553" r:id="rId271"/>
    <p:sldId id="554" r:id="rId272"/>
    <p:sldId id="555" r:id="rId273"/>
    <p:sldId id="556" r:id="rId274"/>
    <p:sldId id="557" r:id="rId275"/>
    <p:sldId id="558" r:id="rId276"/>
    <p:sldId id="559" r:id="rId277"/>
    <p:sldId id="560" r:id="rId278"/>
    <p:sldId id="561" r:id="rId279"/>
    <p:sldId id="562" r:id="rId280"/>
    <p:sldId id="563" r:id="rId281"/>
    <p:sldId id="564" r:id="rId282"/>
    <p:sldId id="565" r:id="rId283"/>
    <p:sldId id="566" r:id="rId284"/>
    <p:sldId id="567" r:id="rId285"/>
    <p:sldId id="568" r:id="rId286"/>
    <p:sldId id="569" r:id="rId287"/>
    <p:sldId id="570" r:id="rId288"/>
    <p:sldId id="571" r:id="rId289"/>
    <p:sldId id="572" r:id="rId290"/>
    <p:sldId id="573" r:id="rId291"/>
    <p:sldId id="574" r:id="rId292"/>
    <p:sldId id="575" r:id="rId293"/>
    <p:sldId id="576" r:id="rId294"/>
    <p:sldId id="577" r:id="rId295"/>
    <p:sldId id="578" r:id="rId296"/>
    <p:sldId id="579" r:id="rId297"/>
    <p:sldId id="580" r:id="rId298"/>
    <p:sldId id="581" r:id="rId299"/>
    <p:sldId id="582" r:id="rId300"/>
    <p:sldId id="583" r:id="rId301"/>
    <p:sldId id="584" r:id="rId302"/>
    <p:sldId id="585" r:id="rId303"/>
    <p:sldId id="586" r:id="rId304"/>
    <p:sldId id="587" r:id="rId305"/>
    <p:sldId id="588" r:id="rId306"/>
    <p:sldId id="589" r:id="rId307"/>
    <p:sldId id="590" r:id="rId308"/>
    <p:sldId id="591" r:id="rId309"/>
    <p:sldId id="592" r:id="rId310"/>
  </p:sldIdLst>
  <p:sldSz cx="9144000" cy="6858000" type="screen4x3"/>
  <p:notesSz cx="9144000" cy="6858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B301B821-A1FF-4177-AEE7-76D212191A0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88" autoAdjust="0"/>
    <p:restoredTop sz="94660"/>
  </p:normalViewPr>
  <p:slideViewPr>
    <p:cSldViewPr snapToGrid="0">
      <p:cViewPr varScale="1">
        <p:scale>
          <a:sx n="73" d="100"/>
          <a:sy n="73" d="100"/>
        </p:scale>
        <p:origin x="1194" y="72"/>
      </p:cViewPr>
      <p:guideLst>
        <p:guide orient="horz" pos="2160"/>
        <p:guide pos="2880"/>
      </p:guideLst>
    </p:cSldViewPr>
  </p:slideViewPr>
  <p:notesTextViewPr>
    <p:cViewPr>
      <p:scale>
        <a:sx n="1" d="1"/>
        <a:sy n="1" d="1"/>
      </p:scale>
      <p:origin x="0" y="0"/>
    </p:cViewPr>
  </p:notesTextViewPr>
  <p:sorterViewPr>
    <p:cViewPr>
      <p:scale>
        <a:sx n="66" d="100"/>
        <a:sy n="66" d="100"/>
      </p:scale>
      <p:origin x="0" y="0"/>
    </p:cViewPr>
  </p:sorterViewPr>
  <p:notesViewPr>
    <p:cSldViewPr snapToGrid="0">
      <p:cViewPr varScale="1">
        <p:scale>
          <a:sx n="65" d="100"/>
          <a:sy n="65" d="100"/>
        </p:scale>
        <p:origin x="2784" y="48"/>
      </p:cViewPr>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5.xml"/><Relationship Id="rId299" Type="http://schemas.openxmlformats.org/officeDocument/2006/relationships/slide" Target="slides/slide297.xml"/><Relationship Id="rId21" Type="http://schemas.openxmlformats.org/officeDocument/2006/relationships/slide" Target="slides/slide19.xml"/><Relationship Id="rId63" Type="http://schemas.openxmlformats.org/officeDocument/2006/relationships/slide" Target="slides/slide61.xml"/><Relationship Id="rId159" Type="http://schemas.openxmlformats.org/officeDocument/2006/relationships/slide" Target="slides/slide157.xml"/><Relationship Id="rId170" Type="http://schemas.openxmlformats.org/officeDocument/2006/relationships/slide" Target="slides/slide168.xml"/><Relationship Id="rId226" Type="http://schemas.openxmlformats.org/officeDocument/2006/relationships/slide" Target="slides/slide224.xml"/><Relationship Id="rId268" Type="http://schemas.openxmlformats.org/officeDocument/2006/relationships/slide" Target="slides/slide266.xml"/><Relationship Id="rId32" Type="http://schemas.openxmlformats.org/officeDocument/2006/relationships/slide" Target="slides/slide30.xml"/><Relationship Id="rId74" Type="http://schemas.openxmlformats.org/officeDocument/2006/relationships/slide" Target="slides/slide72.xml"/><Relationship Id="rId128" Type="http://schemas.openxmlformats.org/officeDocument/2006/relationships/slide" Target="slides/slide126.xml"/><Relationship Id="rId5" Type="http://schemas.openxmlformats.org/officeDocument/2006/relationships/slide" Target="slides/slide3.xml"/><Relationship Id="rId181" Type="http://schemas.openxmlformats.org/officeDocument/2006/relationships/slide" Target="slides/slide179.xml"/><Relationship Id="rId237" Type="http://schemas.openxmlformats.org/officeDocument/2006/relationships/slide" Target="slides/slide235.xml"/><Relationship Id="rId279" Type="http://schemas.openxmlformats.org/officeDocument/2006/relationships/slide" Target="slides/slide277.xml"/><Relationship Id="rId43" Type="http://schemas.openxmlformats.org/officeDocument/2006/relationships/slide" Target="slides/slide41.xml"/><Relationship Id="rId139" Type="http://schemas.openxmlformats.org/officeDocument/2006/relationships/slide" Target="slides/slide137.xml"/><Relationship Id="rId290" Type="http://schemas.openxmlformats.org/officeDocument/2006/relationships/slide" Target="slides/slide288.xml"/><Relationship Id="rId304" Type="http://schemas.openxmlformats.org/officeDocument/2006/relationships/slide" Target="slides/slide302.xml"/><Relationship Id="rId85" Type="http://schemas.openxmlformats.org/officeDocument/2006/relationships/slide" Target="slides/slide83.xml"/><Relationship Id="rId150" Type="http://schemas.openxmlformats.org/officeDocument/2006/relationships/slide" Target="slides/slide148.xml"/><Relationship Id="rId192" Type="http://schemas.openxmlformats.org/officeDocument/2006/relationships/slide" Target="slides/slide190.xml"/><Relationship Id="rId206" Type="http://schemas.openxmlformats.org/officeDocument/2006/relationships/slide" Target="slides/slide204.xml"/><Relationship Id="rId248" Type="http://schemas.openxmlformats.org/officeDocument/2006/relationships/slide" Target="slides/slide246.xml"/><Relationship Id="rId12" Type="http://schemas.openxmlformats.org/officeDocument/2006/relationships/slide" Target="slides/slide10.xml"/><Relationship Id="rId108" Type="http://schemas.openxmlformats.org/officeDocument/2006/relationships/slide" Target="slides/slide106.xml"/><Relationship Id="rId315" Type="http://schemas.openxmlformats.org/officeDocument/2006/relationships/theme" Target="theme/theme1.xml"/><Relationship Id="rId54" Type="http://schemas.openxmlformats.org/officeDocument/2006/relationships/slide" Target="slides/slide52.xml"/><Relationship Id="rId96" Type="http://schemas.openxmlformats.org/officeDocument/2006/relationships/slide" Target="slides/slide94.xml"/><Relationship Id="rId161" Type="http://schemas.openxmlformats.org/officeDocument/2006/relationships/slide" Target="slides/slide159.xml"/><Relationship Id="rId217" Type="http://schemas.openxmlformats.org/officeDocument/2006/relationships/slide" Target="slides/slide215.xml"/><Relationship Id="rId259" Type="http://schemas.openxmlformats.org/officeDocument/2006/relationships/slide" Target="slides/slide257.xml"/><Relationship Id="rId23" Type="http://schemas.openxmlformats.org/officeDocument/2006/relationships/slide" Target="slides/slide21.xml"/><Relationship Id="rId119" Type="http://schemas.openxmlformats.org/officeDocument/2006/relationships/slide" Target="slides/slide117.xml"/><Relationship Id="rId270" Type="http://schemas.openxmlformats.org/officeDocument/2006/relationships/slide" Target="slides/slide268.xml"/><Relationship Id="rId65" Type="http://schemas.openxmlformats.org/officeDocument/2006/relationships/slide" Target="slides/slide63.xml"/><Relationship Id="rId130" Type="http://schemas.openxmlformats.org/officeDocument/2006/relationships/slide" Target="slides/slide128.xml"/><Relationship Id="rId172" Type="http://schemas.openxmlformats.org/officeDocument/2006/relationships/slide" Target="slides/slide170.xml"/><Relationship Id="rId193" Type="http://schemas.openxmlformats.org/officeDocument/2006/relationships/slide" Target="slides/slide191.xml"/><Relationship Id="rId207" Type="http://schemas.openxmlformats.org/officeDocument/2006/relationships/slide" Target="slides/slide205.xml"/><Relationship Id="rId228" Type="http://schemas.openxmlformats.org/officeDocument/2006/relationships/slide" Target="slides/slide226.xml"/><Relationship Id="rId249" Type="http://schemas.openxmlformats.org/officeDocument/2006/relationships/slide" Target="slides/slide247.xml"/><Relationship Id="rId13" Type="http://schemas.openxmlformats.org/officeDocument/2006/relationships/slide" Target="slides/slide11.xml"/><Relationship Id="rId109" Type="http://schemas.openxmlformats.org/officeDocument/2006/relationships/slide" Target="slides/slide107.xml"/><Relationship Id="rId260" Type="http://schemas.openxmlformats.org/officeDocument/2006/relationships/slide" Target="slides/slide258.xml"/><Relationship Id="rId281" Type="http://schemas.openxmlformats.org/officeDocument/2006/relationships/slide" Target="slides/slide279.xml"/><Relationship Id="rId316" Type="http://schemas.openxmlformats.org/officeDocument/2006/relationships/tableStyles" Target="tableStyles.xml"/><Relationship Id="rId34" Type="http://schemas.openxmlformats.org/officeDocument/2006/relationships/slide" Target="slides/slide32.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20" Type="http://schemas.openxmlformats.org/officeDocument/2006/relationships/slide" Target="slides/slide118.xml"/><Relationship Id="rId141" Type="http://schemas.openxmlformats.org/officeDocument/2006/relationships/slide" Target="slides/slide139.xml"/><Relationship Id="rId7" Type="http://schemas.openxmlformats.org/officeDocument/2006/relationships/slide" Target="slides/slide5.xml"/><Relationship Id="rId162" Type="http://schemas.openxmlformats.org/officeDocument/2006/relationships/slide" Target="slides/slide160.xml"/><Relationship Id="rId183" Type="http://schemas.openxmlformats.org/officeDocument/2006/relationships/slide" Target="slides/slide181.xml"/><Relationship Id="rId218" Type="http://schemas.openxmlformats.org/officeDocument/2006/relationships/slide" Target="slides/slide216.xml"/><Relationship Id="rId239" Type="http://schemas.openxmlformats.org/officeDocument/2006/relationships/slide" Target="slides/slide237.xml"/><Relationship Id="rId250" Type="http://schemas.openxmlformats.org/officeDocument/2006/relationships/slide" Target="slides/slide248.xml"/><Relationship Id="rId271" Type="http://schemas.openxmlformats.org/officeDocument/2006/relationships/slide" Target="slides/slide269.xml"/><Relationship Id="rId292" Type="http://schemas.openxmlformats.org/officeDocument/2006/relationships/slide" Target="slides/slide290.xml"/><Relationship Id="rId306" Type="http://schemas.openxmlformats.org/officeDocument/2006/relationships/slide" Target="slides/slide304.xml"/><Relationship Id="rId24" Type="http://schemas.openxmlformats.org/officeDocument/2006/relationships/slide" Target="slides/slide22.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31" Type="http://schemas.openxmlformats.org/officeDocument/2006/relationships/slide" Target="slides/slide129.xml"/><Relationship Id="rId152" Type="http://schemas.openxmlformats.org/officeDocument/2006/relationships/slide" Target="slides/slide150.xml"/><Relationship Id="rId173" Type="http://schemas.openxmlformats.org/officeDocument/2006/relationships/slide" Target="slides/slide171.xml"/><Relationship Id="rId194" Type="http://schemas.openxmlformats.org/officeDocument/2006/relationships/slide" Target="slides/slide192.xml"/><Relationship Id="rId208" Type="http://schemas.openxmlformats.org/officeDocument/2006/relationships/slide" Target="slides/slide206.xml"/><Relationship Id="rId229" Type="http://schemas.openxmlformats.org/officeDocument/2006/relationships/slide" Target="slides/slide227.xml"/><Relationship Id="rId240" Type="http://schemas.openxmlformats.org/officeDocument/2006/relationships/slide" Target="slides/slide238.xml"/><Relationship Id="rId261" Type="http://schemas.openxmlformats.org/officeDocument/2006/relationships/slide" Target="slides/slide259.xml"/><Relationship Id="rId14" Type="http://schemas.openxmlformats.org/officeDocument/2006/relationships/slide" Target="slides/slide12.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282" Type="http://schemas.openxmlformats.org/officeDocument/2006/relationships/slide" Target="slides/slide280.xml"/><Relationship Id="rId8" Type="http://schemas.openxmlformats.org/officeDocument/2006/relationships/slide" Target="slides/slide6.xml"/><Relationship Id="rId98" Type="http://schemas.openxmlformats.org/officeDocument/2006/relationships/slide" Target="slides/slide96.xml"/><Relationship Id="rId121" Type="http://schemas.openxmlformats.org/officeDocument/2006/relationships/slide" Target="slides/slide119.xml"/><Relationship Id="rId142" Type="http://schemas.openxmlformats.org/officeDocument/2006/relationships/slide" Target="slides/slide140.xml"/><Relationship Id="rId163" Type="http://schemas.openxmlformats.org/officeDocument/2006/relationships/slide" Target="slides/slide161.xml"/><Relationship Id="rId184" Type="http://schemas.openxmlformats.org/officeDocument/2006/relationships/slide" Target="slides/slide182.xml"/><Relationship Id="rId219" Type="http://schemas.openxmlformats.org/officeDocument/2006/relationships/slide" Target="slides/slide217.xml"/><Relationship Id="rId230" Type="http://schemas.openxmlformats.org/officeDocument/2006/relationships/slide" Target="slides/slide228.xml"/><Relationship Id="rId251" Type="http://schemas.openxmlformats.org/officeDocument/2006/relationships/slide" Target="slides/slide249.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 Id="rId272" Type="http://schemas.openxmlformats.org/officeDocument/2006/relationships/slide" Target="slides/slide270.xml"/><Relationship Id="rId293" Type="http://schemas.openxmlformats.org/officeDocument/2006/relationships/slide" Target="slides/slide291.xml"/><Relationship Id="rId307" Type="http://schemas.openxmlformats.org/officeDocument/2006/relationships/slide" Target="slides/slide305.xml"/><Relationship Id="rId88" Type="http://schemas.openxmlformats.org/officeDocument/2006/relationships/slide" Target="slides/slide86.xml"/><Relationship Id="rId111" Type="http://schemas.openxmlformats.org/officeDocument/2006/relationships/slide" Target="slides/slide109.xml"/><Relationship Id="rId132" Type="http://schemas.openxmlformats.org/officeDocument/2006/relationships/slide" Target="slides/slide130.xml"/><Relationship Id="rId153" Type="http://schemas.openxmlformats.org/officeDocument/2006/relationships/slide" Target="slides/slide151.xml"/><Relationship Id="rId174" Type="http://schemas.openxmlformats.org/officeDocument/2006/relationships/slide" Target="slides/slide172.xml"/><Relationship Id="rId195" Type="http://schemas.openxmlformats.org/officeDocument/2006/relationships/slide" Target="slides/slide193.xml"/><Relationship Id="rId209" Type="http://schemas.openxmlformats.org/officeDocument/2006/relationships/slide" Target="slides/slide207.xml"/><Relationship Id="rId220" Type="http://schemas.openxmlformats.org/officeDocument/2006/relationships/slide" Target="slides/slide218.xml"/><Relationship Id="rId241" Type="http://schemas.openxmlformats.org/officeDocument/2006/relationships/slide" Target="slides/slide239.xml"/><Relationship Id="rId15" Type="http://schemas.openxmlformats.org/officeDocument/2006/relationships/slide" Target="slides/slide13.xml"/><Relationship Id="rId36" Type="http://schemas.openxmlformats.org/officeDocument/2006/relationships/slide" Target="slides/slide34.xml"/><Relationship Id="rId57" Type="http://schemas.openxmlformats.org/officeDocument/2006/relationships/slide" Target="slides/slide55.xml"/><Relationship Id="rId262" Type="http://schemas.openxmlformats.org/officeDocument/2006/relationships/slide" Target="slides/slide260.xml"/><Relationship Id="rId283" Type="http://schemas.openxmlformats.org/officeDocument/2006/relationships/slide" Target="slides/slide281.xml"/><Relationship Id="rId78" Type="http://schemas.openxmlformats.org/officeDocument/2006/relationships/slide" Target="slides/slide76.xml"/><Relationship Id="rId99" Type="http://schemas.openxmlformats.org/officeDocument/2006/relationships/slide" Target="slides/slide97.xml"/><Relationship Id="rId101" Type="http://schemas.openxmlformats.org/officeDocument/2006/relationships/slide" Target="slides/slide99.xml"/><Relationship Id="rId122" Type="http://schemas.openxmlformats.org/officeDocument/2006/relationships/slide" Target="slides/slide120.xml"/><Relationship Id="rId143" Type="http://schemas.openxmlformats.org/officeDocument/2006/relationships/slide" Target="slides/slide141.xml"/><Relationship Id="rId164" Type="http://schemas.openxmlformats.org/officeDocument/2006/relationships/slide" Target="slides/slide162.xml"/><Relationship Id="rId185" Type="http://schemas.openxmlformats.org/officeDocument/2006/relationships/slide" Target="slides/slide183.xml"/><Relationship Id="rId9" Type="http://schemas.openxmlformats.org/officeDocument/2006/relationships/slide" Target="slides/slide7.xml"/><Relationship Id="rId210" Type="http://schemas.openxmlformats.org/officeDocument/2006/relationships/slide" Target="slides/slide208.xml"/><Relationship Id="rId26" Type="http://schemas.openxmlformats.org/officeDocument/2006/relationships/slide" Target="slides/slide24.xml"/><Relationship Id="rId231" Type="http://schemas.openxmlformats.org/officeDocument/2006/relationships/slide" Target="slides/slide229.xml"/><Relationship Id="rId252" Type="http://schemas.openxmlformats.org/officeDocument/2006/relationships/slide" Target="slides/slide250.xml"/><Relationship Id="rId273" Type="http://schemas.openxmlformats.org/officeDocument/2006/relationships/slide" Target="slides/slide271.xml"/><Relationship Id="rId294" Type="http://schemas.openxmlformats.org/officeDocument/2006/relationships/slide" Target="slides/slide292.xml"/><Relationship Id="rId308" Type="http://schemas.openxmlformats.org/officeDocument/2006/relationships/slide" Target="slides/slide306.xml"/><Relationship Id="rId47" Type="http://schemas.openxmlformats.org/officeDocument/2006/relationships/slide" Target="slides/slide45.xml"/><Relationship Id="rId68" Type="http://schemas.openxmlformats.org/officeDocument/2006/relationships/slide" Target="slides/slide66.xml"/><Relationship Id="rId89" Type="http://schemas.openxmlformats.org/officeDocument/2006/relationships/slide" Target="slides/slide87.xml"/><Relationship Id="rId112" Type="http://schemas.openxmlformats.org/officeDocument/2006/relationships/slide" Target="slides/slide110.xml"/><Relationship Id="rId133" Type="http://schemas.openxmlformats.org/officeDocument/2006/relationships/slide" Target="slides/slide131.xml"/><Relationship Id="rId154" Type="http://schemas.openxmlformats.org/officeDocument/2006/relationships/slide" Target="slides/slide152.xml"/><Relationship Id="rId175" Type="http://schemas.openxmlformats.org/officeDocument/2006/relationships/slide" Target="slides/slide173.xml"/><Relationship Id="rId196" Type="http://schemas.openxmlformats.org/officeDocument/2006/relationships/slide" Target="slides/slide194.xml"/><Relationship Id="rId200" Type="http://schemas.openxmlformats.org/officeDocument/2006/relationships/slide" Target="slides/slide198.xml"/><Relationship Id="rId16" Type="http://schemas.openxmlformats.org/officeDocument/2006/relationships/slide" Target="slides/slide14.xml"/><Relationship Id="rId221" Type="http://schemas.openxmlformats.org/officeDocument/2006/relationships/slide" Target="slides/slide219.xml"/><Relationship Id="rId242" Type="http://schemas.openxmlformats.org/officeDocument/2006/relationships/slide" Target="slides/slide240.xml"/><Relationship Id="rId263" Type="http://schemas.openxmlformats.org/officeDocument/2006/relationships/slide" Target="slides/slide261.xml"/><Relationship Id="rId284" Type="http://schemas.openxmlformats.org/officeDocument/2006/relationships/slide" Target="slides/slide282.xml"/><Relationship Id="rId37" Type="http://schemas.openxmlformats.org/officeDocument/2006/relationships/slide" Target="slides/slide35.xml"/><Relationship Id="rId58" Type="http://schemas.openxmlformats.org/officeDocument/2006/relationships/slide" Target="slides/slide56.xml"/><Relationship Id="rId79" Type="http://schemas.openxmlformats.org/officeDocument/2006/relationships/slide" Target="slides/slide77.xml"/><Relationship Id="rId102" Type="http://schemas.openxmlformats.org/officeDocument/2006/relationships/slide" Target="slides/slide100.xml"/><Relationship Id="rId123" Type="http://schemas.openxmlformats.org/officeDocument/2006/relationships/slide" Target="slides/slide121.xml"/><Relationship Id="rId144" Type="http://schemas.openxmlformats.org/officeDocument/2006/relationships/slide" Target="slides/slide142.xml"/><Relationship Id="rId90" Type="http://schemas.openxmlformats.org/officeDocument/2006/relationships/slide" Target="slides/slide88.xml"/><Relationship Id="rId165" Type="http://schemas.openxmlformats.org/officeDocument/2006/relationships/slide" Target="slides/slide163.xml"/><Relationship Id="rId186" Type="http://schemas.openxmlformats.org/officeDocument/2006/relationships/slide" Target="slides/slide184.xml"/><Relationship Id="rId211" Type="http://schemas.openxmlformats.org/officeDocument/2006/relationships/slide" Target="slides/slide209.xml"/><Relationship Id="rId232" Type="http://schemas.openxmlformats.org/officeDocument/2006/relationships/slide" Target="slides/slide230.xml"/><Relationship Id="rId253" Type="http://schemas.openxmlformats.org/officeDocument/2006/relationships/slide" Target="slides/slide251.xml"/><Relationship Id="rId274" Type="http://schemas.openxmlformats.org/officeDocument/2006/relationships/slide" Target="slides/slide272.xml"/><Relationship Id="rId295" Type="http://schemas.openxmlformats.org/officeDocument/2006/relationships/slide" Target="slides/slide293.xml"/><Relationship Id="rId309" Type="http://schemas.openxmlformats.org/officeDocument/2006/relationships/slide" Target="slides/slide307.xml"/><Relationship Id="rId27" Type="http://schemas.openxmlformats.org/officeDocument/2006/relationships/slide" Target="slides/slide25.xml"/><Relationship Id="rId48" Type="http://schemas.openxmlformats.org/officeDocument/2006/relationships/slide" Target="slides/slide46.xml"/><Relationship Id="rId69" Type="http://schemas.openxmlformats.org/officeDocument/2006/relationships/slide" Target="slides/slide67.xml"/><Relationship Id="rId113" Type="http://schemas.openxmlformats.org/officeDocument/2006/relationships/slide" Target="slides/slide111.xml"/><Relationship Id="rId134" Type="http://schemas.openxmlformats.org/officeDocument/2006/relationships/slide" Target="slides/slide132.xml"/><Relationship Id="rId80" Type="http://schemas.openxmlformats.org/officeDocument/2006/relationships/slide" Target="slides/slide78.xml"/><Relationship Id="rId155" Type="http://schemas.openxmlformats.org/officeDocument/2006/relationships/slide" Target="slides/slide153.xml"/><Relationship Id="rId176" Type="http://schemas.openxmlformats.org/officeDocument/2006/relationships/slide" Target="slides/slide174.xml"/><Relationship Id="rId197" Type="http://schemas.openxmlformats.org/officeDocument/2006/relationships/slide" Target="slides/slide195.xml"/><Relationship Id="rId201" Type="http://schemas.openxmlformats.org/officeDocument/2006/relationships/slide" Target="slides/slide199.xml"/><Relationship Id="rId222" Type="http://schemas.openxmlformats.org/officeDocument/2006/relationships/slide" Target="slides/slide220.xml"/><Relationship Id="rId243" Type="http://schemas.openxmlformats.org/officeDocument/2006/relationships/slide" Target="slides/slide241.xml"/><Relationship Id="rId264" Type="http://schemas.openxmlformats.org/officeDocument/2006/relationships/slide" Target="slides/slide262.xml"/><Relationship Id="rId285" Type="http://schemas.openxmlformats.org/officeDocument/2006/relationships/slide" Target="slides/slide283.xml"/><Relationship Id="rId17" Type="http://schemas.openxmlformats.org/officeDocument/2006/relationships/slide" Target="slides/slide15.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slide" Target="slides/slide101.xml"/><Relationship Id="rId124" Type="http://schemas.openxmlformats.org/officeDocument/2006/relationships/slide" Target="slides/slide122.xml"/><Relationship Id="rId310" Type="http://schemas.openxmlformats.org/officeDocument/2006/relationships/slide" Target="slides/slide308.xml"/><Relationship Id="rId70" Type="http://schemas.openxmlformats.org/officeDocument/2006/relationships/slide" Target="slides/slide68.xml"/><Relationship Id="rId91" Type="http://schemas.openxmlformats.org/officeDocument/2006/relationships/slide" Target="slides/slide89.xml"/><Relationship Id="rId145" Type="http://schemas.openxmlformats.org/officeDocument/2006/relationships/slide" Target="slides/slide143.xml"/><Relationship Id="rId166" Type="http://schemas.openxmlformats.org/officeDocument/2006/relationships/slide" Target="slides/slide164.xml"/><Relationship Id="rId187" Type="http://schemas.openxmlformats.org/officeDocument/2006/relationships/slide" Target="slides/slide185.xml"/><Relationship Id="rId1" Type="http://schemas.openxmlformats.org/officeDocument/2006/relationships/customXml" Target="../customXml/item1.xml"/><Relationship Id="rId212" Type="http://schemas.openxmlformats.org/officeDocument/2006/relationships/slide" Target="slides/slide210.xml"/><Relationship Id="rId233" Type="http://schemas.openxmlformats.org/officeDocument/2006/relationships/slide" Target="slides/slide231.xml"/><Relationship Id="rId254" Type="http://schemas.openxmlformats.org/officeDocument/2006/relationships/slide" Target="slides/slide252.xml"/><Relationship Id="rId28" Type="http://schemas.openxmlformats.org/officeDocument/2006/relationships/slide" Target="slides/slide26.xml"/><Relationship Id="rId49" Type="http://schemas.openxmlformats.org/officeDocument/2006/relationships/slide" Target="slides/slide47.xml"/><Relationship Id="rId114" Type="http://schemas.openxmlformats.org/officeDocument/2006/relationships/slide" Target="slides/slide112.xml"/><Relationship Id="rId275" Type="http://schemas.openxmlformats.org/officeDocument/2006/relationships/slide" Target="slides/slide273.xml"/><Relationship Id="rId296" Type="http://schemas.openxmlformats.org/officeDocument/2006/relationships/slide" Target="slides/slide294.xml"/><Relationship Id="rId300" Type="http://schemas.openxmlformats.org/officeDocument/2006/relationships/slide" Target="slides/slide298.xml"/><Relationship Id="rId60" Type="http://schemas.openxmlformats.org/officeDocument/2006/relationships/slide" Target="slides/slide58.xml"/><Relationship Id="rId81" Type="http://schemas.openxmlformats.org/officeDocument/2006/relationships/slide" Target="slides/slide79.xml"/><Relationship Id="rId135" Type="http://schemas.openxmlformats.org/officeDocument/2006/relationships/slide" Target="slides/slide133.xml"/><Relationship Id="rId156" Type="http://schemas.openxmlformats.org/officeDocument/2006/relationships/slide" Target="slides/slide154.xml"/><Relationship Id="rId177" Type="http://schemas.openxmlformats.org/officeDocument/2006/relationships/slide" Target="slides/slide175.xml"/><Relationship Id="rId198" Type="http://schemas.openxmlformats.org/officeDocument/2006/relationships/slide" Target="slides/slide196.xml"/><Relationship Id="rId202" Type="http://schemas.openxmlformats.org/officeDocument/2006/relationships/slide" Target="slides/slide200.xml"/><Relationship Id="rId223" Type="http://schemas.openxmlformats.org/officeDocument/2006/relationships/slide" Target="slides/slide221.xml"/><Relationship Id="rId244" Type="http://schemas.openxmlformats.org/officeDocument/2006/relationships/slide" Target="slides/slide242.xml"/><Relationship Id="rId18" Type="http://schemas.openxmlformats.org/officeDocument/2006/relationships/slide" Target="slides/slide16.xml"/><Relationship Id="rId39" Type="http://schemas.openxmlformats.org/officeDocument/2006/relationships/slide" Target="slides/slide37.xml"/><Relationship Id="rId265" Type="http://schemas.openxmlformats.org/officeDocument/2006/relationships/slide" Target="slides/slide263.xml"/><Relationship Id="rId286" Type="http://schemas.openxmlformats.org/officeDocument/2006/relationships/slide" Target="slides/slide284.xml"/><Relationship Id="rId50" Type="http://schemas.openxmlformats.org/officeDocument/2006/relationships/slide" Target="slides/slide48.xml"/><Relationship Id="rId104" Type="http://schemas.openxmlformats.org/officeDocument/2006/relationships/slide" Target="slides/slide102.xml"/><Relationship Id="rId125" Type="http://schemas.openxmlformats.org/officeDocument/2006/relationships/slide" Target="slides/slide123.xml"/><Relationship Id="rId146" Type="http://schemas.openxmlformats.org/officeDocument/2006/relationships/slide" Target="slides/slide144.xml"/><Relationship Id="rId167" Type="http://schemas.openxmlformats.org/officeDocument/2006/relationships/slide" Target="slides/slide165.xml"/><Relationship Id="rId188" Type="http://schemas.openxmlformats.org/officeDocument/2006/relationships/slide" Target="slides/slide186.xml"/><Relationship Id="rId311" Type="http://schemas.openxmlformats.org/officeDocument/2006/relationships/notesMaster" Target="notesMasters/notesMaster1.xml"/><Relationship Id="rId71" Type="http://schemas.openxmlformats.org/officeDocument/2006/relationships/slide" Target="slides/slide69.xml"/><Relationship Id="rId92" Type="http://schemas.openxmlformats.org/officeDocument/2006/relationships/slide" Target="slides/slide90.xml"/><Relationship Id="rId213" Type="http://schemas.openxmlformats.org/officeDocument/2006/relationships/slide" Target="slides/slide211.xml"/><Relationship Id="rId234" Type="http://schemas.openxmlformats.org/officeDocument/2006/relationships/slide" Target="slides/slide232.xml"/><Relationship Id="rId2" Type="http://schemas.openxmlformats.org/officeDocument/2006/relationships/slideMaster" Target="slideMasters/slideMaster1.xml"/><Relationship Id="rId29" Type="http://schemas.openxmlformats.org/officeDocument/2006/relationships/slide" Target="slides/slide27.xml"/><Relationship Id="rId255" Type="http://schemas.openxmlformats.org/officeDocument/2006/relationships/slide" Target="slides/slide253.xml"/><Relationship Id="rId276" Type="http://schemas.openxmlformats.org/officeDocument/2006/relationships/slide" Target="slides/slide274.xml"/><Relationship Id="rId297" Type="http://schemas.openxmlformats.org/officeDocument/2006/relationships/slide" Target="slides/slide295.xml"/><Relationship Id="rId40" Type="http://schemas.openxmlformats.org/officeDocument/2006/relationships/slide" Target="slides/slide38.xml"/><Relationship Id="rId115" Type="http://schemas.openxmlformats.org/officeDocument/2006/relationships/slide" Target="slides/slide113.xml"/><Relationship Id="rId136" Type="http://schemas.openxmlformats.org/officeDocument/2006/relationships/slide" Target="slides/slide134.xml"/><Relationship Id="rId157" Type="http://schemas.openxmlformats.org/officeDocument/2006/relationships/slide" Target="slides/slide155.xml"/><Relationship Id="rId178" Type="http://schemas.openxmlformats.org/officeDocument/2006/relationships/slide" Target="slides/slide176.xml"/><Relationship Id="rId301" Type="http://schemas.openxmlformats.org/officeDocument/2006/relationships/slide" Target="slides/slide299.xml"/><Relationship Id="rId61" Type="http://schemas.openxmlformats.org/officeDocument/2006/relationships/slide" Target="slides/slide59.xml"/><Relationship Id="rId82" Type="http://schemas.openxmlformats.org/officeDocument/2006/relationships/slide" Target="slides/slide80.xml"/><Relationship Id="rId199" Type="http://schemas.openxmlformats.org/officeDocument/2006/relationships/slide" Target="slides/slide197.xml"/><Relationship Id="rId203" Type="http://schemas.openxmlformats.org/officeDocument/2006/relationships/slide" Target="slides/slide201.xml"/><Relationship Id="rId19" Type="http://schemas.openxmlformats.org/officeDocument/2006/relationships/slide" Target="slides/slide17.xml"/><Relationship Id="rId224" Type="http://schemas.openxmlformats.org/officeDocument/2006/relationships/slide" Target="slides/slide222.xml"/><Relationship Id="rId245" Type="http://schemas.openxmlformats.org/officeDocument/2006/relationships/slide" Target="slides/slide243.xml"/><Relationship Id="rId266" Type="http://schemas.openxmlformats.org/officeDocument/2006/relationships/slide" Target="slides/slide264.xml"/><Relationship Id="rId287" Type="http://schemas.openxmlformats.org/officeDocument/2006/relationships/slide" Target="slides/slide285.xml"/><Relationship Id="rId30" Type="http://schemas.openxmlformats.org/officeDocument/2006/relationships/slide" Target="slides/slide28.xml"/><Relationship Id="rId105" Type="http://schemas.openxmlformats.org/officeDocument/2006/relationships/slide" Target="slides/slide103.xml"/><Relationship Id="rId126" Type="http://schemas.openxmlformats.org/officeDocument/2006/relationships/slide" Target="slides/slide124.xml"/><Relationship Id="rId147" Type="http://schemas.openxmlformats.org/officeDocument/2006/relationships/slide" Target="slides/slide145.xml"/><Relationship Id="rId168" Type="http://schemas.openxmlformats.org/officeDocument/2006/relationships/slide" Target="slides/slide166.xml"/><Relationship Id="rId312" Type="http://schemas.openxmlformats.org/officeDocument/2006/relationships/handoutMaster" Target="handoutMasters/handoutMaster1.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189" Type="http://schemas.openxmlformats.org/officeDocument/2006/relationships/slide" Target="slides/slide187.xml"/><Relationship Id="rId3" Type="http://schemas.openxmlformats.org/officeDocument/2006/relationships/slide" Target="slides/slide1.xml"/><Relationship Id="rId214" Type="http://schemas.openxmlformats.org/officeDocument/2006/relationships/slide" Target="slides/slide212.xml"/><Relationship Id="rId235" Type="http://schemas.openxmlformats.org/officeDocument/2006/relationships/slide" Target="slides/slide233.xml"/><Relationship Id="rId256" Type="http://schemas.openxmlformats.org/officeDocument/2006/relationships/slide" Target="slides/slide254.xml"/><Relationship Id="rId277" Type="http://schemas.openxmlformats.org/officeDocument/2006/relationships/slide" Target="slides/slide275.xml"/><Relationship Id="rId298" Type="http://schemas.openxmlformats.org/officeDocument/2006/relationships/slide" Target="slides/slide296.xml"/><Relationship Id="rId116" Type="http://schemas.openxmlformats.org/officeDocument/2006/relationships/slide" Target="slides/slide114.xml"/><Relationship Id="rId137" Type="http://schemas.openxmlformats.org/officeDocument/2006/relationships/slide" Target="slides/slide135.xml"/><Relationship Id="rId158" Type="http://schemas.openxmlformats.org/officeDocument/2006/relationships/slide" Target="slides/slide156.xml"/><Relationship Id="rId302" Type="http://schemas.openxmlformats.org/officeDocument/2006/relationships/slide" Target="slides/slide300.xml"/><Relationship Id="rId20" Type="http://schemas.openxmlformats.org/officeDocument/2006/relationships/slide" Target="slides/slide18.xml"/><Relationship Id="rId41" Type="http://schemas.openxmlformats.org/officeDocument/2006/relationships/slide" Target="slides/slide39.xml"/><Relationship Id="rId62" Type="http://schemas.openxmlformats.org/officeDocument/2006/relationships/slide" Target="slides/slide60.xml"/><Relationship Id="rId83" Type="http://schemas.openxmlformats.org/officeDocument/2006/relationships/slide" Target="slides/slide81.xml"/><Relationship Id="rId179" Type="http://schemas.openxmlformats.org/officeDocument/2006/relationships/slide" Target="slides/slide177.xml"/><Relationship Id="rId190" Type="http://schemas.openxmlformats.org/officeDocument/2006/relationships/slide" Target="slides/slide188.xml"/><Relationship Id="rId204" Type="http://schemas.openxmlformats.org/officeDocument/2006/relationships/slide" Target="slides/slide202.xml"/><Relationship Id="rId225" Type="http://schemas.openxmlformats.org/officeDocument/2006/relationships/slide" Target="slides/slide223.xml"/><Relationship Id="rId246" Type="http://schemas.openxmlformats.org/officeDocument/2006/relationships/slide" Target="slides/slide244.xml"/><Relationship Id="rId267" Type="http://schemas.openxmlformats.org/officeDocument/2006/relationships/slide" Target="slides/slide265.xml"/><Relationship Id="rId288" Type="http://schemas.openxmlformats.org/officeDocument/2006/relationships/slide" Target="slides/slide286.xml"/><Relationship Id="rId106" Type="http://schemas.openxmlformats.org/officeDocument/2006/relationships/slide" Target="slides/slide104.xml"/><Relationship Id="rId127" Type="http://schemas.openxmlformats.org/officeDocument/2006/relationships/slide" Target="slides/slide125.xml"/><Relationship Id="rId313" Type="http://schemas.openxmlformats.org/officeDocument/2006/relationships/presProps" Target="presProps.xml"/><Relationship Id="rId10" Type="http://schemas.openxmlformats.org/officeDocument/2006/relationships/slide" Target="slides/slide8.xml"/><Relationship Id="rId31" Type="http://schemas.openxmlformats.org/officeDocument/2006/relationships/slide" Target="slides/slide29.xml"/><Relationship Id="rId52" Type="http://schemas.openxmlformats.org/officeDocument/2006/relationships/slide" Target="slides/slide50.xml"/><Relationship Id="rId73" Type="http://schemas.openxmlformats.org/officeDocument/2006/relationships/slide" Target="slides/slide71.xml"/><Relationship Id="rId94" Type="http://schemas.openxmlformats.org/officeDocument/2006/relationships/slide" Target="slides/slide92.xml"/><Relationship Id="rId148" Type="http://schemas.openxmlformats.org/officeDocument/2006/relationships/slide" Target="slides/slide146.xml"/><Relationship Id="rId169" Type="http://schemas.openxmlformats.org/officeDocument/2006/relationships/slide" Target="slides/slide167.xml"/><Relationship Id="rId4" Type="http://schemas.openxmlformats.org/officeDocument/2006/relationships/slide" Target="slides/slide2.xml"/><Relationship Id="rId180" Type="http://schemas.openxmlformats.org/officeDocument/2006/relationships/slide" Target="slides/slide178.xml"/><Relationship Id="rId215" Type="http://schemas.openxmlformats.org/officeDocument/2006/relationships/slide" Target="slides/slide213.xml"/><Relationship Id="rId236" Type="http://schemas.openxmlformats.org/officeDocument/2006/relationships/slide" Target="slides/slide234.xml"/><Relationship Id="rId257" Type="http://schemas.openxmlformats.org/officeDocument/2006/relationships/slide" Target="slides/slide255.xml"/><Relationship Id="rId278" Type="http://schemas.openxmlformats.org/officeDocument/2006/relationships/slide" Target="slides/slide276.xml"/><Relationship Id="rId303" Type="http://schemas.openxmlformats.org/officeDocument/2006/relationships/slide" Target="slides/slide301.xml"/><Relationship Id="rId42" Type="http://schemas.openxmlformats.org/officeDocument/2006/relationships/slide" Target="slides/slide40.xml"/><Relationship Id="rId84" Type="http://schemas.openxmlformats.org/officeDocument/2006/relationships/slide" Target="slides/slide82.xml"/><Relationship Id="rId138" Type="http://schemas.openxmlformats.org/officeDocument/2006/relationships/slide" Target="slides/slide136.xml"/><Relationship Id="rId191" Type="http://schemas.openxmlformats.org/officeDocument/2006/relationships/slide" Target="slides/slide189.xml"/><Relationship Id="rId205" Type="http://schemas.openxmlformats.org/officeDocument/2006/relationships/slide" Target="slides/slide203.xml"/><Relationship Id="rId247" Type="http://schemas.openxmlformats.org/officeDocument/2006/relationships/slide" Target="slides/slide245.xml"/><Relationship Id="rId107" Type="http://schemas.openxmlformats.org/officeDocument/2006/relationships/slide" Target="slides/slide105.xml"/><Relationship Id="rId289" Type="http://schemas.openxmlformats.org/officeDocument/2006/relationships/slide" Target="slides/slide287.xml"/><Relationship Id="rId11" Type="http://schemas.openxmlformats.org/officeDocument/2006/relationships/slide" Target="slides/slide9.xml"/><Relationship Id="rId53" Type="http://schemas.openxmlformats.org/officeDocument/2006/relationships/slide" Target="slides/slide51.xml"/><Relationship Id="rId149" Type="http://schemas.openxmlformats.org/officeDocument/2006/relationships/slide" Target="slides/slide147.xml"/><Relationship Id="rId314" Type="http://schemas.openxmlformats.org/officeDocument/2006/relationships/viewProps" Target="viewProps.xml"/><Relationship Id="rId95" Type="http://schemas.openxmlformats.org/officeDocument/2006/relationships/slide" Target="slides/slide93.xml"/><Relationship Id="rId160" Type="http://schemas.openxmlformats.org/officeDocument/2006/relationships/slide" Target="slides/slide158.xml"/><Relationship Id="rId216" Type="http://schemas.openxmlformats.org/officeDocument/2006/relationships/slide" Target="slides/slide214.xml"/><Relationship Id="rId258" Type="http://schemas.openxmlformats.org/officeDocument/2006/relationships/slide" Target="slides/slide256.xml"/><Relationship Id="rId22" Type="http://schemas.openxmlformats.org/officeDocument/2006/relationships/slide" Target="slides/slide20.xml"/><Relationship Id="rId64" Type="http://schemas.openxmlformats.org/officeDocument/2006/relationships/slide" Target="slides/slide62.xml"/><Relationship Id="rId118" Type="http://schemas.openxmlformats.org/officeDocument/2006/relationships/slide" Target="slides/slide116.xml"/><Relationship Id="rId171" Type="http://schemas.openxmlformats.org/officeDocument/2006/relationships/slide" Target="slides/slide169.xml"/><Relationship Id="rId227" Type="http://schemas.openxmlformats.org/officeDocument/2006/relationships/slide" Target="slides/slide225.xml"/><Relationship Id="rId269" Type="http://schemas.openxmlformats.org/officeDocument/2006/relationships/slide" Target="slides/slide267.xml"/><Relationship Id="rId33" Type="http://schemas.openxmlformats.org/officeDocument/2006/relationships/slide" Target="slides/slide31.xml"/><Relationship Id="rId129" Type="http://schemas.openxmlformats.org/officeDocument/2006/relationships/slide" Target="slides/slide127.xml"/><Relationship Id="rId280" Type="http://schemas.openxmlformats.org/officeDocument/2006/relationships/slide" Target="slides/slide278.xml"/><Relationship Id="rId75" Type="http://schemas.openxmlformats.org/officeDocument/2006/relationships/slide" Target="slides/slide73.xml"/><Relationship Id="rId140" Type="http://schemas.openxmlformats.org/officeDocument/2006/relationships/slide" Target="slides/slide138.xml"/><Relationship Id="rId182" Type="http://schemas.openxmlformats.org/officeDocument/2006/relationships/slide" Target="slides/slide180.xml"/><Relationship Id="rId6" Type="http://schemas.openxmlformats.org/officeDocument/2006/relationships/slide" Target="slides/slide4.xml"/><Relationship Id="rId238" Type="http://schemas.openxmlformats.org/officeDocument/2006/relationships/slide" Target="slides/slide236.xml"/><Relationship Id="rId291" Type="http://schemas.openxmlformats.org/officeDocument/2006/relationships/slide" Target="slides/slide289.xml"/><Relationship Id="rId305" Type="http://schemas.openxmlformats.org/officeDocument/2006/relationships/slide" Target="slides/slide303.xml"/><Relationship Id="rId44" Type="http://schemas.openxmlformats.org/officeDocument/2006/relationships/slide" Target="slides/slide42.xml"/><Relationship Id="rId86" Type="http://schemas.openxmlformats.org/officeDocument/2006/relationships/slide" Target="slides/slide84.xml"/><Relationship Id="rId151" Type="http://schemas.openxmlformats.org/officeDocument/2006/relationships/slide" Target="slides/slide149.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4091"/>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sz="quarter" idx="1"/>
          </p:nvPr>
        </p:nvSpPr>
        <p:spPr>
          <a:xfrm>
            <a:off x="5179484" y="0"/>
            <a:ext cx="3962400" cy="344091"/>
          </a:xfrm>
          <a:prstGeom prst="rect">
            <a:avLst/>
          </a:prstGeom>
        </p:spPr>
        <p:txBody>
          <a:bodyPr vert="horz" lIns="91440" tIns="45720" rIns="91440" bIns="45720" rtlCol="0"/>
          <a:lstStyle>
            <a:lvl1pPr algn="r">
              <a:defRPr sz="1200"/>
            </a:lvl1pPr>
          </a:lstStyle>
          <a:p>
            <a:fld id="{8EB33BB8-6C7A-4BE0-9B55-9EAC48D52EC6}" type="datetimeFigureOut">
              <a:rPr lang="en-US"/>
              <a:pPr/>
              <a:t>5/27/2019</a:t>
            </a:fld>
            <a:endParaRPr/>
          </a:p>
        </p:txBody>
      </p:sp>
      <p:sp>
        <p:nvSpPr>
          <p:cNvPr id="4" name="Footer Placeholder 3"/>
          <p:cNvSpPr>
            <a:spLocks noGrp="1"/>
          </p:cNvSpPr>
          <p:nvPr>
            <p:ph type="ftr" sz="quarter" idx="2"/>
          </p:nvPr>
        </p:nvSpPr>
        <p:spPr>
          <a:xfrm>
            <a:off x="0" y="6513910"/>
            <a:ext cx="3962400" cy="344090"/>
          </a:xfrm>
          <a:prstGeom prst="rect">
            <a:avLst/>
          </a:prstGeom>
        </p:spPr>
        <p:txBody>
          <a:bodyPr vert="horz" lIns="91440" tIns="45720" rIns="91440" bIns="45720" rtlCol="0" anchor="b"/>
          <a:lstStyle>
            <a:lvl1pPr algn="l">
              <a:defRPr sz="1200"/>
            </a:lvl1pPr>
          </a:lstStyle>
          <a:p>
            <a:endParaRPr/>
          </a:p>
        </p:txBody>
      </p:sp>
      <p:sp>
        <p:nvSpPr>
          <p:cNvPr id="5" name="Slide Number Placeholder 4"/>
          <p:cNvSpPr>
            <a:spLocks noGrp="1"/>
          </p:cNvSpPr>
          <p:nvPr>
            <p:ph type="sldNum" sz="quarter" idx="3"/>
          </p:nvPr>
        </p:nvSpPr>
        <p:spPr>
          <a:xfrm>
            <a:off x="5179484" y="6513910"/>
            <a:ext cx="3962400" cy="344090"/>
          </a:xfrm>
          <a:prstGeom prst="rect">
            <a:avLst/>
          </a:prstGeom>
        </p:spPr>
        <p:txBody>
          <a:bodyPr vert="horz" lIns="91440" tIns="45720" rIns="91440" bIns="45720" rtlCol="0" anchor="b"/>
          <a:lstStyle>
            <a:lvl1pPr algn="r">
              <a:defRPr sz="1200"/>
            </a:lvl1pPr>
          </a:lstStyle>
          <a:p>
            <a:fld id="{73F7AA83-DE31-4E93-AB07-EF7FB05F6670}" type="slidenum">
              <a:rPr/>
              <a:pPr/>
              <a:t>‹#›</a:t>
            </a:fld>
            <a:endParaRPr/>
          </a:p>
        </p:txBody>
      </p:sp>
    </p:spTree>
    <p:extLst>
      <p:ext uri="{BB962C8B-B14F-4D97-AF65-F5344CB8AC3E}">
        <p14:creationId xmlns:p14="http://schemas.microsoft.com/office/powerpoint/2010/main" val="322129038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4091"/>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79484" y="0"/>
            <a:ext cx="3962400" cy="344091"/>
          </a:xfrm>
          <a:prstGeom prst="rect">
            <a:avLst/>
          </a:prstGeom>
        </p:spPr>
        <p:txBody>
          <a:bodyPr vert="horz" lIns="91440" tIns="45720" rIns="91440" bIns="45720" rtlCol="0"/>
          <a:lstStyle>
            <a:lvl1pPr algn="r">
              <a:defRPr sz="1200"/>
            </a:lvl1pPr>
          </a:lstStyle>
          <a:p>
            <a:fld id="{C611EF64-F73B-4314-BB6F-BC0937BBDF19}" type="datetimeFigureOut">
              <a:rPr lang="en-US"/>
              <a:pPr/>
              <a:t>5/27/2019</a:t>
            </a:fld>
            <a:endParaRPr/>
          </a:p>
        </p:txBody>
      </p:sp>
      <p:sp>
        <p:nvSpPr>
          <p:cNvPr id="4" name="Slide Image Placeholder 3"/>
          <p:cNvSpPr>
            <a:spLocks noGrp="1" noRot="1" noChangeAspect="1"/>
          </p:cNvSpPr>
          <p:nvPr>
            <p:ph type="sldImg" idx="2"/>
          </p:nvPr>
        </p:nvSpPr>
        <p:spPr>
          <a:xfrm>
            <a:off x="3028950" y="857250"/>
            <a:ext cx="3086100" cy="2314575"/>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300412"/>
            <a:ext cx="7315200" cy="2700338"/>
          </a:xfrm>
          <a:prstGeom prst="rect">
            <a:avLst/>
          </a:prstGeom>
        </p:spPr>
        <p:txBody>
          <a:bodyPr vert="horz" lIns="91440" tIns="45720" rIns="91440" bIns="45720" rtlCol="0"/>
          <a:lstStyle/>
          <a:p>
            <a:pPr lvl="0"/>
            <a:r>
              <a:rPr/>
              <a:t>Click to edit Master text styles</a:t>
            </a:r>
          </a:p>
          <a:p>
            <a:pPr lvl="1"/>
            <a:r>
              <a:rPr/>
              <a:t>Second level</a:t>
            </a:r>
          </a:p>
          <a:p>
            <a:pPr lvl="2"/>
            <a:r>
              <a:rPr/>
              <a:t>Third level</a:t>
            </a:r>
          </a:p>
          <a:p>
            <a:pPr lvl="3"/>
            <a:r>
              <a:rPr/>
              <a:t>Fourth level</a:t>
            </a:r>
          </a:p>
          <a:p>
            <a:pPr lvl="4"/>
            <a:r>
              <a:rPr/>
              <a:t>Fifth level</a:t>
            </a:r>
          </a:p>
        </p:txBody>
      </p:sp>
      <p:sp>
        <p:nvSpPr>
          <p:cNvPr id="6" name="Footer Placeholder 5"/>
          <p:cNvSpPr>
            <a:spLocks noGrp="1"/>
          </p:cNvSpPr>
          <p:nvPr>
            <p:ph type="ftr" sz="quarter" idx="4"/>
          </p:nvPr>
        </p:nvSpPr>
        <p:spPr>
          <a:xfrm>
            <a:off x="0" y="6513910"/>
            <a:ext cx="3962400" cy="344090"/>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79484" y="6513910"/>
            <a:ext cx="3962400" cy="344090"/>
          </a:xfrm>
          <a:prstGeom prst="rect">
            <a:avLst/>
          </a:prstGeom>
        </p:spPr>
        <p:txBody>
          <a:bodyPr vert="horz" lIns="91440" tIns="45720" rIns="91440" bIns="45720" rtlCol="0" anchor="b"/>
          <a:lstStyle>
            <a:lvl1pPr algn="r">
              <a:defRPr sz="1200"/>
            </a:lvl1pPr>
          </a:lstStyle>
          <a:p>
            <a:fld id="{935E2820-AFE1-45FA-949E-17BDB534E1DC}" type="slidenum">
              <a:rPr/>
              <a:pPr/>
              <a:t>‹#›</a:t>
            </a:fld>
            <a:endParaRPr/>
          </a:p>
        </p:txBody>
      </p:sp>
    </p:spTree>
    <p:extLst>
      <p:ext uri="{BB962C8B-B14F-4D97-AF65-F5344CB8AC3E}">
        <p14:creationId xmlns:p14="http://schemas.microsoft.com/office/powerpoint/2010/main" val="315799793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F7EBFB8C-BBFF-4397-A51C-1E92596422A9}" type="slidenum">
              <a:rPr lang="en-US" smtClean="0"/>
              <a:pPr/>
              <a:t>43</a:t>
            </a:fld>
            <a:endParaRPr lang="en-US"/>
          </a:p>
        </p:txBody>
      </p:sp>
    </p:spTree>
    <p:extLst>
      <p:ext uri="{BB962C8B-B14F-4D97-AF65-F5344CB8AC3E}">
        <p14:creationId xmlns:p14="http://schemas.microsoft.com/office/powerpoint/2010/main" val="37285618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p:cNvSpPr>
            <a:spLocks noGrp="1" noChangeArrowheads="1"/>
          </p:cNvSpPr>
          <p:nvPr>
            <p:ph type="sldNum" sz="quarter" idx="5"/>
          </p:nvPr>
        </p:nvSpPr>
        <p:spPr>
          <a:noFill/>
        </p:spPr>
        <p:txBody>
          <a:bodyPr/>
          <a:lstStyle/>
          <a:p>
            <a:fld id="{258D52A7-6961-4D0D-BF8E-F22A60058557}" type="slidenum">
              <a:rPr lang="en-US"/>
              <a:pPr/>
              <a:t>80</a:t>
            </a:fld>
            <a:endParaRPr lang="en-US" dirty="0"/>
          </a:p>
        </p:txBody>
      </p:sp>
      <p:sp>
        <p:nvSpPr>
          <p:cNvPr id="15363" name="Rectangle 2"/>
          <p:cNvSpPr>
            <a:spLocks noGrp="1" noRot="1" noChangeAspect="1" noChangeArrowheads="1" noTextEdit="1"/>
          </p:cNvSpPr>
          <p:nvPr>
            <p:ph type="sldImg"/>
          </p:nvPr>
        </p:nvSpPr>
        <p:spPr>
          <a:xfrm>
            <a:off x="1143000" y="685800"/>
            <a:ext cx="4572000" cy="3429000"/>
          </a:xfrm>
          <a:ln/>
        </p:spPr>
      </p:sp>
      <p:sp>
        <p:nvSpPr>
          <p:cNvPr id="15364"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22411815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p:spPr>
        <p:txBody>
          <a:bodyPr/>
          <a:lstStyle/>
          <a:p>
            <a:fld id="{F7075928-9F2E-4B84-A288-0B967BA211DB}" type="slidenum">
              <a:rPr lang="en-US"/>
              <a:pPr/>
              <a:t>81</a:t>
            </a:fld>
            <a:endParaRPr lang="en-US" dirty="0"/>
          </a:p>
        </p:txBody>
      </p:sp>
      <p:sp>
        <p:nvSpPr>
          <p:cNvPr id="16387" name="Rectangle 2"/>
          <p:cNvSpPr>
            <a:spLocks noGrp="1" noRot="1" noChangeAspect="1" noChangeArrowheads="1" noTextEdit="1"/>
          </p:cNvSpPr>
          <p:nvPr>
            <p:ph type="sldImg"/>
          </p:nvPr>
        </p:nvSpPr>
        <p:spPr>
          <a:xfrm>
            <a:off x="1143000" y="685800"/>
            <a:ext cx="4572000" cy="3429000"/>
          </a:xfrm>
          <a:ln/>
        </p:spPr>
      </p:sp>
      <p:sp>
        <p:nvSpPr>
          <p:cNvPr id="16388"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28255395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p>
            <a:fld id="{D5A104B3-0A57-4742-B485-299EBA13A233}" type="slidenum">
              <a:rPr lang="en-US"/>
              <a:pPr/>
              <a:t>82</a:t>
            </a:fld>
            <a:endParaRPr lang="en-US"/>
          </a:p>
        </p:txBody>
      </p:sp>
      <p:sp>
        <p:nvSpPr>
          <p:cNvPr id="17411" name="Rectangle 2"/>
          <p:cNvSpPr>
            <a:spLocks noGrp="1" noRot="1" noChangeAspect="1" noChangeArrowheads="1" noTextEdit="1"/>
          </p:cNvSpPr>
          <p:nvPr>
            <p:ph type="sldImg"/>
          </p:nvPr>
        </p:nvSpPr>
        <p:spPr>
          <a:xfrm>
            <a:off x="1143000" y="685800"/>
            <a:ext cx="4572000" cy="3429000"/>
          </a:xfrm>
          <a:ln/>
        </p:spPr>
      </p:sp>
      <p:sp>
        <p:nvSpPr>
          <p:cNvPr id="17412" name="Rectangle 3"/>
          <p:cNvSpPr>
            <a:spLocks noGrp="1" noChangeArrowheads="1"/>
          </p:cNvSpPr>
          <p:nvPr>
            <p:ph type="body" idx="1"/>
          </p:nvPr>
        </p:nvSpPr>
        <p:spPr>
          <a:noFill/>
          <a:ln/>
        </p:spPr>
        <p:txBody>
          <a:bodyPr/>
          <a:lstStyle/>
          <a:p>
            <a:pPr eaLnBrk="1" hangingPunct="1"/>
            <a:endParaRPr lang="en-US" smtClean="0"/>
          </a:p>
        </p:txBody>
      </p:sp>
    </p:spTree>
    <p:extLst>
      <p:ext uri="{BB962C8B-B14F-4D97-AF65-F5344CB8AC3E}">
        <p14:creationId xmlns:p14="http://schemas.microsoft.com/office/powerpoint/2010/main" val="664943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F7EBFB8C-BBFF-4397-A51C-1E92596422A9}" type="slidenum">
              <a:rPr lang="en-US" smtClean="0"/>
              <a:pPr/>
              <a:t>201</a:t>
            </a:fld>
            <a:endParaRPr lang="en-US"/>
          </a:p>
        </p:txBody>
      </p:sp>
    </p:spTree>
    <p:extLst>
      <p:ext uri="{BB962C8B-B14F-4D97-AF65-F5344CB8AC3E}">
        <p14:creationId xmlns:p14="http://schemas.microsoft.com/office/powerpoint/2010/main" val="40376095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dirty="0"/>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9D3B9702-7FBF-4720-8670-571C5E7EEDDE}" type="datetime1">
              <a:rPr lang="en-US" smtClean="0"/>
              <a:pPr/>
              <a:t>5/27/2019</a:t>
            </a:fld>
            <a:endParaRPr lang="en-US" dirty="0"/>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dirty="0"/>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8FDBFFB2-86D9-4B8F-A59A-553A60B94BBE}"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7427AEA-BBBB-4C9B-AB23-214EAA8AB789}" type="datetime1">
              <a:rPr lang="en-US" smtClean="0"/>
              <a:pPr/>
              <a:t>5/27/2019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FDBFFB2-86D9-4B8F-A59A-553A60B94BBE}"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791CA30-F5CD-4CA0-B16A-349C6F830700}" type="datetime1">
              <a:rPr lang="en-US" smtClean="0"/>
              <a:pPr/>
              <a:t>5/27/2019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FDBFFB2-86D9-4B8F-A59A-553A60B94BBE}"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7B3AF48E-ABA0-4B58-B562-D1D7408067C4}" type="datetime1">
              <a:rPr lang="en-US" smtClean="0"/>
              <a:pPr/>
              <a:t>5/27/2019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FDBFFB2-86D9-4B8F-A59A-553A60B94BBE}" type="slidenum">
              <a:rPr lang="en-US" smtClean="0"/>
              <a:pPr/>
              <a:t>‹#›</a:t>
            </a:fld>
            <a:endParaRPr lang="en-US" dirty="0"/>
          </a:p>
        </p:txBody>
      </p:sp>
      <p:sp>
        <p:nvSpPr>
          <p:cNvPr id="7" name="Title 6"/>
          <p:cNvSpPr>
            <a:spLocks noGrp="1"/>
          </p:cNvSpPr>
          <p:nvPr>
            <p:ph type="title"/>
          </p:nvPr>
        </p:nvSpPr>
        <p:spPr/>
        <p:txBody>
          <a:bodyPr rtlCol="0"/>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B2A5034C-8BD9-4B0C-893B-33834FAB227F}" type="datetime1">
              <a:rPr lang="en-US" smtClean="0"/>
              <a:pPr/>
              <a:t>5/27/2019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FDBFFB2-86D9-4B8F-A59A-553A60B94BBE}" type="slidenum">
              <a:rPr lang="en-US" smtClean="0"/>
              <a:pPr/>
              <a:t>‹#›</a:t>
            </a:fld>
            <a:endParaRPr lang="en-US" dirty="0"/>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dirty="0"/>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7CD787AA-CBCD-47F9-A04C-7106C508CDE4}" type="datetime1">
              <a:rPr lang="en-US" smtClean="0"/>
              <a:pPr/>
              <a:t>5/27/2019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FDBFFB2-86D9-4B8F-A59A-553A60B94BBE}" type="slidenum">
              <a:rPr lang="en-US" smtClean="0"/>
              <a:pPr/>
              <a:t>‹#›</a:t>
            </a:fld>
            <a:endParaRPr lang="en-US" dirty="0"/>
          </a:p>
        </p:txBody>
      </p:sp>
      <p:sp>
        <p:nvSpPr>
          <p:cNvPr id="8" name="Title 7"/>
          <p:cNvSpPr>
            <a:spLocks noGrp="1"/>
          </p:cNvSpPr>
          <p:nvPr>
            <p:ph type="title"/>
          </p:nvPr>
        </p:nvSpPr>
        <p:spPr/>
        <p:txBody>
          <a:bodyPr rtlCol="0"/>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AD1CC9DD-75F5-4611-BA0B-CFB1A226639C}" type="datetime1">
              <a:rPr lang="en-US" smtClean="0"/>
              <a:pPr/>
              <a:t>5/27/2019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8FDBFFB2-86D9-4B8F-A59A-553A60B94BBE}" type="slidenum">
              <a:rPr lang="en-US" smtClean="0"/>
              <a:pPr/>
              <a:t>‹#›</a:t>
            </a:fld>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5980F1F9-2D3D-4243-878F-D000C3F2A1C4}" type="datetime1">
              <a:rPr lang="en-US" smtClean="0"/>
              <a:pPr/>
              <a:t>5/27/2019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8FDBFFB2-86D9-4B8F-A59A-553A60B94BBE}" type="slidenum">
              <a:rPr lang="en-US" smtClean="0"/>
              <a:pPr/>
              <a:t>‹#›</a:t>
            </a:fld>
            <a:endParaRPr lang="en-US" dirty="0"/>
          </a:p>
        </p:txBody>
      </p:sp>
      <p:sp>
        <p:nvSpPr>
          <p:cNvPr id="6" name="Title 5"/>
          <p:cNvSpPr>
            <a:spLocks noGrp="1"/>
          </p:cNvSpPr>
          <p:nvPr>
            <p:ph type="title"/>
          </p:nvPr>
        </p:nvSpPr>
        <p:spPr/>
        <p:txBody>
          <a:bodyPr rtlCol="0"/>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2ABCBE8-1824-4658-A8BB-BECFAEB7E35A}" type="datetime1">
              <a:rPr lang="en-US" smtClean="0"/>
              <a:pPr/>
              <a:t>5/27/2019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8FDBFFB2-86D9-4B8F-A59A-553A60B94BBE}"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p>
            <a:fld id="{5085CD17-C377-4DE5-9FCA-CC7471605C58}" type="datetime1">
              <a:rPr lang="en-US" smtClean="0"/>
              <a:pPr/>
              <a:t>5/27/2019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FDBFFB2-86D9-4B8F-A59A-553A60B94BBE}" type="slidenum">
              <a:rPr lang="en-US" smtClean="0"/>
              <a:pPr/>
              <a:t>‹#›</a:t>
            </a:fld>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dirty="0"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A9BE9F02-BE96-4BAE-86A5-1FA60D24CAE2}" type="datetime1">
              <a:rPr lang="en-US" smtClean="0"/>
              <a:pPr/>
              <a:t>5/27/2019</a:t>
            </a:fld>
            <a:endParaRPr lang="en-US" dirty="0"/>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dirty="0"/>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8FDBFFB2-86D9-4B8F-A59A-553A60B94BBE}" type="slidenum">
              <a:rPr lang="en-US" smtClean="0"/>
              <a:pPr/>
              <a:t>‹#›</a:t>
            </a:fld>
            <a:endParaRPr lang="en-US" dirty="0"/>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Freeform 8"/>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dirty="0"/>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dirty="0"/>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2" name="Freeform 11"/>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dirty="0"/>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9D3B9702-7FBF-4720-8670-571C5E7EEDDE}" type="datetime1">
              <a:rPr lang="en-US" smtClean="0"/>
              <a:pPr/>
              <a:t>5/27/2019</a:t>
            </a:fld>
            <a:endParaRPr lang="en-US" dirty="0"/>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dirty="0"/>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8FDBFFB2-86D9-4B8F-A59A-553A60B94BBE}"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hf sldNum="0" hdr="0" ftr="0" dt="0"/>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0.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7.xml"/></Relationships>
</file>

<file path=ppt/slides/_rels/slide112.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7.xml"/></Relationships>
</file>

<file path=ppt/slides/_rels/slide113.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7.xml"/></Relationships>
</file>

<file path=ppt/slides/_rels/slide114.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7.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7.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7.xml"/><Relationship Id="rId4" Type="http://schemas.openxmlformats.org/officeDocument/2006/relationships/image" Target="../media/image57.png"/></Relationships>
</file>

<file path=ppt/slides/_rels/slide123.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7.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7.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7.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7.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7.xml"/></Relationships>
</file>

<file path=ppt/slides/_rels/slide153.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7.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3.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7.xml"/></Relationships>
</file>

<file path=ppt/slides/_rels/slide184.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9.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0.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2.png"/><Relationship Id="rId1" Type="http://schemas.openxmlformats.org/officeDocument/2006/relationships/slideLayout" Target="../slideLayouts/slideLayout7.xml"/><Relationship Id="rId4" Type="http://schemas.openxmlformats.org/officeDocument/2006/relationships/image" Target="../media/image73.png"/></Relationships>
</file>

<file path=ppt/slides/_rels/slide191.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7.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4.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2.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202.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7.xml"/></Relationships>
</file>

<file path=ppt/slides/_rels/slide203.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2.xml"/></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5.xml.rels><?xml version="1.0" encoding="UTF-8" standalone="yes"?>
<Relationships xmlns="http://schemas.openxmlformats.org/package/2006/relationships"><Relationship Id="rId3" Type="http://schemas.microsoft.com/office/2007/relationships/hdphoto" Target="../media/hdphoto9.wdp"/><Relationship Id="rId2" Type="http://schemas.openxmlformats.org/officeDocument/2006/relationships/image" Target="../media/image78.png"/><Relationship Id="rId1" Type="http://schemas.openxmlformats.org/officeDocument/2006/relationships/slideLayout" Target="../slideLayouts/slideLayout7.xml"/></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8.xml.rels><?xml version="1.0" encoding="UTF-8" standalone="yes"?>
<Relationships xmlns="http://schemas.openxmlformats.org/package/2006/relationships"><Relationship Id="rId3" Type="http://schemas.openxmlformats.org/officeDocument/2006/relationships/image" Target="../media/image80.tmp"/><Relationship Id="rId2" Type="http://schemas.openxmlformats.org/officeDocument/2006/relationships/image" Target="../media/image79.tmp"/><Relationship Id="rId1" Type="http://schemas.openxmlformats.org/officeDocument/2006/relationships/slideLayout" Target="../slideLayouts/slideLayout2.xml"/></Relationships>
</file>

<file path=ppt/slides/_rels/slide2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6.xml.rels><?xml version="1.0" encoding="UTF-8" standalone="yes"?>
<Relationships xmlns="http://schemas.openxmlformats.org/package/2006/relationships"><Relationship Id="rId3" Type="http://schemas.microsoft.com/office/2007/relationships/hdphoto" Target="../media/hdphoto10.wdp"/><Relationship Id="rId2" Type="http://schemas.openxmlformats.org/officeDocument/2006/relationships/image" Target="../media/image81.png"/><Relationship Id="rId1" Type="http://schemas.openxmlformats.org/officeDocument/2006/relationships/slideLayout" Target="../slideLayouts/slideLayout7.xml"/></Relationships>
</file>

<file path=ppt/slides/_rels/slide217.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7.xml"/></Relationships>
</file>

<file path=ppt/slides/_rels/slide2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0.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7.xml"/></Relationships>
</file>

<file path=ppt/slides/_rels/slide221.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2.xml"/></Relationships>
</file>

<file path=ppt/slides/_rels/slide2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3.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7.xml"/></Relationships>
</file>

<file path=ppt/slides/_rels/slide224.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7.xml"/></Relationships>
</file>

<file path=ppt/slides/_rels/slide2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9.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30.xml.rels><?xml version="1.0" encoding="UTF-8" standalone="yes"?>
<Relationships xmlns="http://schemas.openxmlformats.org/package/2006/relationships"><Relationship Id="rId3" Type="http://schemas.microsoft.com/office/2007/relationships/hdphoto" Target="../media/hdphoto11.wdp"/><Relationship Id="rId2" Type="http://schemas.openxmlformats.org/officeDocument/2006/relationships/image" Target="../media/image88.png"/><Relationship Id="rId1" Type="http://schemas.openxmlformats.org/officeDocument/2006/relationships/slideLayout" Target="../slideLayouts/slideLayout2.xml"/></Relationships>
</file>

<file path=ppt/slides/_rels/slide2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3.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89.png"/><Relationship Id="rId1" Type="http://schemas.openxmlformats.org/officeDocument/2006/relationships/slideLayout" Target="../slideLayouts/slideLayout7.xml"/></Relationships>
</file>

<file path=ppt/slides/_rels/slide2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1.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image" Target="../media/image91.png"/><Relationship Id="rId1" Type="http://schemas.openxmlformats.org/officeDocument/2006/relationships/slideLayout" Target="../slideLayouts/slideLayout7.xml"/></Relationships>
</file>

<file path=ppt/slides/_rels/slide2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5.xml.rels><?xml version="1.0" encoding="UTF-8" standalone="yes"?>
<Relationships xmlns="http://schemas.openxmlformats.org/package/2006/relationships"><Relationship Id="rId3" Type="http://schemas.openxmlformats.org/officeDocument/2006/relationships/image" Target="../media/image94.tmp"/><Relationship Id="rId2" Type="http://schemas.openxmlformats.org/officeDocument/2006/relationships/image" Target="../media/image93.tmp"/><Relationship Id="rId1" Type="http://schemas.openxmlformats.org/officeDocument/2006/relationships/slideLayout" Target="../slideLayouts/slideLayout2.xml"/><Relationship Id="rId4" Type="http://schemas.openxmlformats.org/officeDocument/2006/relationships/image" Target="../media/image95.tmp"/></Relationships>
</file>

<file path=ppt/slides/_rels/slide2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8.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2.xml"/></Relationships>
</file>

<file path=ppt/slides/_rels/slide2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0.xml.rels><?xml version="1.0" encoding="UTF-8" standalone="yes"?>
<Relationships xmlns="http://schemas.openxmlformats.org/package/2006/relationships"><Relationship Id="rId2" Type="http://schemas.openxmlformats.org/officeDocument/2006/relationships/image" Target="../media/image96.jpg"/><Relationship Id="rId1" Type="http://schemas.openxmlformats.org/officeDocument/2006/relationships/slideLayout" Target="../slideLayouts/slideLayout2.xml"/></Relationships>
</file>

<file path=ppt/slides/_rels/slide2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6.xml.rels><?xml version="1.0" encoding="UTF-8" standalone="yes"?>
<Relationships xmlns="http://schemas.openxmlformats.org/package/2006/relationships"><Relationship Id="rId2" Type="http://schemas.openxmlformats.org/officeDocument/2006/relationships/image" Target="../media/image97.png"/><Relationship Id="rId1" Type="http://schemas.openxmlformats.org/officeDocument/2006/relationships/slideLayout" Target="../slideLayouts/slideLayout2.xml"/></Relationships>
</file>

<file path=ppt/slides/_rels/slide2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3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4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7.xml"/><Relationship Id="rId4" Type="http://schemas.openxmlformats.org/officeDocument/2006/relationships/image" Target="../media/image2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444041"/>
            <a:ext cx="7772400" cy="2636321"/>
          </a:xfrm>
        </p:spPr>
        <p:txBody>
          <a:bodyPr>
            <a:normAutofit/>
          </a:bodyPr>
          <a:lstStyle/>
          <a:p>
            <a:pPr algn="ctr"/>
            <a:r>
              <a:rPr lang="en-US" dirty="0" smtClean="0">
                <a:latin typeface="Times New Roman" pitchFamily="18" charset="0"/>
                <a:cs typeface="Times New Roman" pitchFamily="18" charset="0"/>
              </a:rPr>
              <a:t>INTRODUCTION                       TO                         ENDOCRINOLOGY</a:t>
            </a:r>
            <a:endParaRPr lang="en-US" dirty="0">
              <a:latin typeface="Times New Roman" pitchFamily="18" charset="0"/>
              <a:cs typeface="Times New Roman" pitchFamily="18" charset="0"/>
            </a:endParaRPr>
          </a:p>
        </p:txBody>
      </p:sp>
      <p:sp>
        <p:nvSpPr>
          <p:cNvPr id="3" name="Subtitle 2"/>
          <p:cNvSpPr>
            <a:spLocks noGrp="1"/>
          </p:cNvSpPr>
          <p:nvPr>
            <p:ph type="subTitle" idx="1"/>
          </p:nvPr>
        </p:nvSpPr>
        <p:spPr/>
        <p:txBody>
          <a:bodyPr>
            <a:normAutofit/>
          </a:bodyPr>
          <a:lstStyle/>
          <a:p>
            <a:r>
              <a:rPr lang="en-US" dirty="0" smtClean="0"/>
              <a:t>                                                                                                         </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73300" y="1775773"/>
            <a:ext cx="8471079" cy="3771353"/>
          </a:xfrm>
        </p:spPr>
        <p:txBody>
          <a:bodyPr>
            <a:noAutofit/>
          </a:bodyPr>
          <a:lstStyle/>
          <a:p>
            <a:pPr marL="228600" algn="just">
              <a:buFont typeface="Arial" panose="020B0604020202020204" pitchFamily="34" charset="0"/>
              <a:buChar char="•"/>
            </a:pPr>
            <a:r>
              <a:rPr lang="en-US" sz="2800" dirty="0">
                <a:latin typeface="Times New Roman" panose="02020603050405020304" pitchFamily="18" charset="0"/>
                <a:cs typeface="Times New Roman" panose="02020603050405020304" pitchFamily="18" charset="0"/>
              </a:rPr>
              <a:t>Steroid hormones are produced from cholesterol by the adrenal cortex and the gonads, and by the placenta during pregnancy.</a:t>
            </a:r>
          </a:p>
          <a:p>
            <a:pPr marL="228600" algn="just">
              <a:buFont typeface="Arial" panose="020B0604020202020204" pitchFamily="34" charset="0"/>
              <a:buChar char="•"/>
            </a:pPr>
            <a:endParaRPr lang="en-US" sz="2800" dirty="0">
              <a:latin typeface="Times New Roman" panose="02020603050405020304" pitchFamily="18" charset="0"/>
              <a:cs typeface="Times New Roman" panose="02020603050405020304" pitchFamily="18" charset="0"/>
            </a:endParaRPr>
          </a:p>
          <a:p>
            <a:pPr marL="228600" algn="just">
              <a:buFont typeface="Arial" panose="020B0604020202020204" pitchFamily="34" charset="0"/>
              <a:buChar char="•"/>
            </a:pPr>
            <a:r>
              <a:rPr lang="en-US" sz="2800" dirty="0">
                <a:latin typeface="Times New Roman" panose="02020603050405020304" pitchFamily="18" charset="0"/>
                <a:cs typeface="Times New Roman" panose="02020603050405020304" pitchFamily="18" charset="0"/>
              </a:rPr>
              <a:t>The ovaries produce mainly estradiol and progesterone, and the testes mainly testosterone</a:t>
            </a:r>
            <a:r>
              <a:rPr lang="en-US" sz="3200" dirty="0">
                <a:latin typeface="Times New Roman" panose="02020603050405020304" pitchFamily="18" charset="0"/>
                <a:cs typeface="Times New Roman" panose="02020603050405020304" pitchFamily="18" charset="0"/>
              </a:rPr>
              <a:t>.</a:t>
            </a:r>
          </a:p>
        </p:txBody>
      </p:sp>
      <p:sp>
        <p:nvSpPr>
          <p:cNvPr id="2" name="Title 1"/>
          <p:cNvSpPr>
            <a:spLocks noGrp="1"/>
          </p:cNvSpPr>
          <p:nvPr>
            <p:ph type="title"/>
          </p:nvPr>
        </p:nvSpPr>
        <p:spPr>
          <a:xfrm>
            <a:off x="1194114" y="0"/>
            <a:ext cx="7029451" cy="1200416"/>
          </a:xfrm>
        </p:spPr>
        <p:txBody>
          <a:bodyPr>
            <a:normAutofit/>
          </a:bodyPr>
          <a:lstStyle/>
          <a:p>
            <a:pPr algn="ctr"/>
            <a:r>
              <a:rPr lang="en-US" sz="4000" b="1" dirty="0">
                <a:latin typeface="Times New Roman" panose="02020603050405020304" pitchFamily="18" charset="0"/>
                <a:cs typeface="Times New Roman" panose="02020603050405020304" pitchFamily="18" charset="0"/>
              </a:rPr>
              <a:t>Steroid Hormones</a:t>
            </a:r>
          </a:p>
        </p:txBody>
      </p:sp>
    </p:spTree>
    <p:extLst>
      <p:ext uri="{BB962C8B-B14F-4D97-AF65-F5344CB8AC3E}">
        <p14:creationId xmlns:p14="http://schemas.microsoft.com/office/powerpoint/2010/main" val="140372651"/>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93431"/>
            <a:ext cx="9144000" cy="6075067"/>
          </a:xfrm>
          <a:prstGeom prst="rect">
            <a:avLst/>
          </a:prstGeom>
        </p:spPr>
      </p:pic>
    </p:spTree>
    <p:extLst>
      <p:ext uri="{BB962C8B-B14F-4D97-AF65-F5344CB8AC3E}">
        <p14:creationId xmlns:p14="http://schemas.microsoft.com/office/powerpoint/2010/main" val="2900737339"/>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descr="Screen Clipping"/>
          <p:cNvPicPr>
            <a:picLocks noChangeAspect="1"/>
          </p:cNvPicPr>
          <p:nvPr/>
        </p:nvPicPr>
        <p:blipFill>
          <a:blip r:embed="rId2">
            <a:duotone>
              <a:prstClr val="black"/>
              <a:schemeClr val="bg1">
                <a:tint val="45000"/>
                <a:satMod val="400000"/>
              </a:schemeClr>
            </a:duotone>
            <a:extLst>
              <a:ext uri="{28A0092B-C50C-407E-A947-70E740481C1C}">
                <a14:useLocalDpi xmlns:a14="http://schemas.microsoft.com/office/drawing/2010/main" val="0"/>
              </a:ext>
            </a:extLst>
          </a:blip>
          <a:stretch>
            <a:fillRect/>
          </a:stretch>
        </p:blipFill>
        <p:spPr>
          <a:xfrm>
            <a:off x="0" y="438610"/>
            <a:ext cx="9144000" cy="6189785"/>
          </a:xfrm>
          <a:prstGeom prst="rect">
            <a:avLst/>
          </a:prstGeom>
        </p:spPr>
      </p:pic>
    </p:spTree>
    <p:extLst>
      <p:ext uri="{BB962C8B-B14F-4D97-AF65-F5344CB8AC3E}">
        <p14:creationId xmlns:p14="http://schemas.microsoft.com/office/powerpoint/2010/main" val="1415753015"/>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322393" indent="-322393" algn="just">
              <a:buFont typeface="Courier New" panose="02070309020205020404" pitchFamily="49" charset="0"/>
              <a:buChar char="o"/>
            </a:pPr>
            <a:endParaRPr lang="en-US" dirty="0" smtClean="0"/>
          </a:p>
          <a:p>
            <a:pPr marL="322393" indent="-322393" algn="just">
              <a:buFont typeface="Courier New" panose="02070309020205020404" pitchFamily="49" charset="0"/>
              <a:buChar char="o"/>
            </a:pPr>
            <a:endParaRPr lang="en-US" sz="2585" dirty="0">
              <a:latin typeface="Times New Roman" pitchFamily="18" charset="0"/>
              <a:cs typeface="Times New Roman" pitchFamily="18" charset="0"/>
            </a:endParaRPr>
          </a:p>
          <a:p>
            <a:pPr marL="322393" indent="-322393" algn="just">
              <a:buFont typeface="Courier New" panose="02070309020205020404" pitchFamily="49" charset="0"/>
              <a:buChar char="o"/>
            </a:pPr>
            <a:r>
              <a:rPr lang="sr-Cyrl-CS" sz="2585" dirty="0">
                <a:latin typeface="Times New Roman" pitchFamily="18" charset="0"/>
                <a:cs typeface="Times New Roman" pitchFamily="18" charset="0"/>
              </a:rPr>
              <a:t>Insulin is a small</a:t>
            </a:r>
            <a:r>
              <a:rPr lang="sr-Cyrl-CS" sz="2585" dirty="0">
                <a:solidFill>
                  <a:srgbClr val="FF0000"/>
                </a:solidFill>
                <a:latin typeface="Times New Roman" pitchFamily="18" charset="0"/>
                <a:cs typeface="Times New Roman" pitchFamily="18" charset="0"/>
              </a:rPr>
              <a:t> protein </a:t>
            </a:r>
            <a:r>
              <a:rPr lang="sr-Cyrl-CS" sz="2585" dirty="0">
                <a:latin typeface="Times New Roman" pitchFamily="18" charset="0"/>
                <a:cs typeface="Times New Roman" pitchFamily="18" charset="0"/>
              </a:rPr>
              <a:t>with a molecular weight in humans of 5808</a:t>
            </a:r>
            <a:r>
              <a:rPr lang="en-US" sz="2585" dirty="0">
                <a:latin typeface="Times New Roman" pitchFamily="18" charset="0"/>
                <a:cs typeface="Times New Roman" pitchFamily="18" charset="0"/>
              </a:rPr>
              <a:t> Dalton</a:t>
            </a:r>
            <a:r>
              <a:rPr lang="sr-Cyrl-CS" sz="2585" dirty="0">
                <a:latin typeface="Times New Roman" pitchFamily="18" charset="0"/>
                <a:cs typeface="Times New Roman" pitchFamily="18" charset="0"/>
              </a:rPr>
              <a:t>. </a:t>
            </a:r>
            <a:endParaRPr lang="en-US" sz="2585" dirty="0">
              <a:latin typeface="Times New Roman" pitchFamily="18" charset="0"/>
              <a:cs typeface="Times New Roman" pitchFamily="18" charset="0"/>
            </a:endParaRPr>
          </a:p>
          <a:p>
            <a:pPr marL="322393" indent="-322393" algn="just">
              <a:buFont typeface="Courier New" panose="02070309020205020404" pitchFamily="49" charset="0"/>
              <a:buChar char="o"/>
            </a:pPr>
            <a:endParaRPr lang="en-US" sz="2585" dirty="0">
              <a:latin typeface="Times New Roman" pitchFamily="18" charset="0"/>
              <a:cs typeface="Times New Roman" pitchFamily="18" charset="0"/>
            </a:endParaRPr>
          </a:p>
          <a:p>
            <a:pPr marL="322393" indent="-322393" algn="just">
              <a:buFont typeface="Courier New" panose="02070309020205020404" pitchFamily="49" charset="0"/>
              <a:buChar char="o"/>
            </a:pPr>
            <a:r>
              <a:rPr lang="sr-Cyrl-CS" sz="2585" dirty="0">
                <a:latin typeface="Times New Roman" pitchFamily="18" charset="0"/>
                <a:cs typeface="Times New Roman" pitchFamily="18" charset="0"/>
              </a:rPr>
              <a:t>It contains </a:t>
            </a:r>
            <a:r>
              <a:rPr lang="sr-Cyrl-CS" sz="2585" dirty="0">
                <a:solidFill>
                  <a:srgbClr val="FF0000"/>
                </a:solidFill>
                <a:latin typeface="Times New Roman" pitchFamily="18" charset="0"/>
                <a:cs typeface="Times New Roman" pitchFamily="18" charset="0"/>
              </a:rPr>
              <a:t>51 amino acids </a:t>
            </a:r>
            <a:r>
              <a:rPr lang="sr-Cyrl-CS" sz="2585" dirty="0">
                <a:latin typeface="Times New Roman" pitchFamily="18" charset="0"/>
                <a:cs typeface="Times New Roman" pitchFamily="18" charset="0"/>
              </a:rPr>
              <a:t>arranged in </a:t>
            </a:r>
            <a:r>
              <a:rPr lang="sr-Cyrl-CS" sz="2585" dirty="0">
                <a:solidFill>
                  <a:srgbClr val="FF0000"/>
                </a:solidFill>
                <a:latin typeface="Times New Roman" pitchFamily="18" charset="0"/>
                <a:cs typeface="Times New Roman" pitchFamily="18" charset="0"/>
              </a:rPr>
              <a:t>two chains </a:t>
            </a:r>
            <a:r>
              <a:rPr lang="sr-Cyrl-CS" sz="2585" dirty="0">
                <a:latin typeface="Times New Roman" pitchFamily="18" charset="0"/>
                <a:cs typeface="Times New Roman" pitchFamily="18" charset="0"/>
              </a:rPr>
              <a:t>(A and B) linked by disulfide bridges</a:t>
            </a:r>
            <a:r>
              <a:rPr lang="en-US" sz="2585" dirty="0">
                <a:latin typeface="Times New Roman" pitchFamily="18" charset="0"/>
                <a:cs typeface="Times New Roman" pitchFamily="18" charset="0"/>
              </a:rPr>
              <a:t>.</a:t>
            </a:r>
          </a:p>
          <a:p>
            <a:pPr marL="0" indent="0">
              <a:buNone/>
            </a:pPr>
            <a:endParaRPr lang="en-US" dirty="0"/>
          </a:p>
        </p:txBody>
      </p:sp>
      <p:sp>
        <p:nvSpPr>
          <p:cNvPr id="2" name="Title 1"/>
          <p:cNvSpPr>
            <a:spLocks noGrp="1"/>
          </p:cNvSpPr>
          <p:nvPr>
            <p:ph type="title"/>
          </p:nvPr>
        </p:nvSpPr>
        <p:spPr>
          <a:xfrm>
            <a:off x="457200" y="334108"/>
            <a:ext cx="8686800" cy="984738"/>
          </a:xfrm>
        </p:spPr>
        <p:txBody>
          <a:bodyPr/>
          <a:lstStyle/>
          <a:p>
            <a:endParaRPr lang="en-US" dirty="0"/>
          </a:p>
        </p:txBody>
      </p:sp>
    </p:spTree>
    <p:extLst>
      <p:ext uri="{BB962C8B-B14F-4D97-AF65-F5344CB8AC3E}">
        <p14:creationId xmlns:p14="http://schemas.microsoft.com/office/powerpoint/2010/main" val="1975544480"/>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stretch>
            <a:fillRect/>
          </a:stretch>
        </p:blipFill>
        <p:spPr>
          <a:xfrm>
            <a:off x="742950" y="1318846"/>
            <a:ext cx="6833877" cy="5275385"/>
          </a:xfrm>
          <a:prstGeom prst="rect">
            <a:avLst/>
          </a:prstGeom>
        </p:spPr>
      </p:pic>
    </p:spTree>
    <p:extLst>
      <p:ext uri="{BB962C8B-B14F-4D97-AF65-F5344CB8AC3E}">
        <p14:creationId xmlns:p14="http://schemas.microsoft.com/office/powerpoint/2010/main" val="2286778942"/>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322393" indent="-322393" algn="just">
              <a:buFont typeface="Courier New" panose="02070309020205020404" pitchFamily="49" charset="0"/>
              <a:buChar char="o"/>
            </a:pPr>
            <a:endParaRPr lang="en-US" dirty="0" smtClean="0"/>
          </a:p>
          <a:p>
            <a:pPr marL="322393" indent="-322393" algn="just">
              <a:buFont typeface="Courier New" panose="02070309020205020404" pitchFamily="49" charset="0"/>
              <a:buChar char="o"/>
            </a:pPr>
            <a:r>
              <a:rPr lang="el-GR" sz="2585" dirty="0">
                <a:latin typeface="Times New Roman" pitchFamily="18" charset="0"/>
                <a:cs typeface="Times New Roman" pitchFamily="18" charset="0"/>
              </a:rPr>
              <a:t>β</a:t>
            </a:r>
            <a:r>
              <a:rPr lang="sr-Cyrl-CS" sz="2585" dirty="0">
                <a:latin typeface="Times New Roman" pitchFamily="18" charset="0"/>
                <a:cs typeface="Times New Roman" pitchFamily="18" charset="0"/>
              </a:rPr>
              <a:t> cells</a:t>
            </a:r>
            <a:r>
              <a:rPr lang="en-US" sz="2585" dirty="0">
                <a:latin typeface="Times New Roman" pitchFamily="18" charset="0"/>
                <a:cs typeface="Times New Roman" pitchFamily="18" charset="0"/>
              </a:rPr>
              <a:t> of pancreas</a:t>
            </a:r>
            <a:r>
              <a:rPr lang="sr-Cyrl-CS" sz="2585" dirty="0">
                <a:latin typeface="Times New Roman" pitchFamily="18" charset="0"/>
                <a:cs typeface="Times New Roman" pitchFamily="18" charset="0"/>
              </a:rPr>
              <a:t> store insulin in the form of crystals</a:t>
            </a:r>
            <a:r>
              <a:rPr lang="en-US" sz="2585" dirty="0">
                <a:latin typeface="Times New Roman" pitchFamily="18" charset="0"/>
                <a:cs typeface="Times New Roman" pitchFamily="18" charset="0"/>
              </a:rPr>
              <a:t>/vesicles</a:t>
            </a:r>
            <a:r>
              <a:rPr lang="sr-Cyrl-CS" sz="2585" dirty="0">
                <a:latin typeface="Times New Roman" pitchFamily="18" charset="0"/>
                <a:cs typeface="Times New Roman" pitchFamily="18" charset="0"/>
              </a:rPr>
              <a:t> consisting of two atoms of zinc and six molecules of insulin. </a:t>
            </a:r>
            <a:endParaRPr lang="en-US" sz="2585" dirty="0">
              <a:latin typeface="Times New Roman" pitchFamily="18" charset="0"/>
              <a:cs typeface="Times New Roman" pitchFamily="18" charset="0"/>
            </a:endParaRPr>
          </a:p>
          <a:p>
            <a:pPr marL="322393" indent="-322393" algn="just">
              <a:buFont typeface="Courier New" panose="02070309020205020404" pitchFamily="49" charset="0"/>
              <a:buChar char="o"/>
            </a:pPr>
            <a:endParaRPr lang="en-US" sz="2585" dirty="0">
              <a:latin typeface="Times New Roman" pitchFamily="18" charset="0"/>
              <a:cs typeface="Times New Roman" pitchFamily="18" charset="0"/>
            </a:endParaRPr>
          </a:p>
          <a:p>
            <a:pPr marL="322393" indent="-322393" algn="just">
              <a:buFont typeface="Courier New" panose="02070309020205020404" pitchFamily="49" charset="0"/>
              <a:buChar char="o"/>
            </a:pPr>
            <a:endParaRPr lang="en-US" sz="2585" dirty="0">
              <a:latin typeface="Times New Roman" pitchFamily="18" charset="0"/>
              <a:cs typeface="Times New Roman" pitchFamily="18" charset="0"/>
            </a:endParaRPr>
          </a:p>
          <a:p>
            <a:pPr marL="322393" indent="-322393" algn="just">
              <a:buFont typeface="Courier New" panose="02070309020205020404" pitchFamily="49" charset="0"/>
              <a:buChar char="o"/>
            </a:pPr>
            <a:r>
              <a:rPr lang="sr-Cyrl-CS" sz="2585" dirty="0">
                <a:latin typeface="Times New Roman" pitchFamily="18" charset="0"/>
                <a:cs typeface="Times New Roman" pitchFamily="18" charset="0"/>
              </a:rPr>
              <a:t>The entire human pancreas contains up to </a:t>
            </a:r>
            <a:r>
              <a:rPr lang="sr-Cyrl-CS" sz="2585" dirty="0">
                <a:solidFill>
                  <a:srgbClr val="FF0000"/>
                </a:solidFill>
                <a:latin typeface="Times New Roman" pitchFamily="18" charset="0"/>
                <a:cs typeface="Times New Roman" pitchFamily="18" charset="0"/>
              </a:rPr>
              <a:t>8 mg of insulin</a:t>
            </a:r>
            <a:r>
              <a:rPr lang="sr-Cyrl-CS" sz="2585" dirty="0">
                <a:latin typeface="Times New Roman" pitchFamily="18" charset="0"/>
                <a:cs typeface="Times New Roman" pitchFamily="18" charset="0"/>
              </a:rPr>
              <a:t>, </a:t>
            </a:r>
            <a:r>
              <a:rPr lang="en-US" sz="2585" dirty="0">
                <a:latin typeface="Times New Roman" pitchFamily="18" charset="0"/>
                <a:cs typeface="Times New Roman" pitchFamily="18" charset="0"/>
              </a:rPr>
              <a:t>of which 0.5 to 1 mg is secreted and replenished daily</a:t>
            </a:r>
            <a:r>
              <a:rPr lang="sr-Cyrl-CS" sz="2585" dirty="0">
                <a:latin typeface="Times New Roman" pitchFamily="18" charset="0"/>
                <a:cs typeface="Times New Roman" pitchFamily="18" charset="0"/>
              </a:rPr>
              <a:t>.</a:t>
            </a:r>
            <a:endParaRPr lang="en-US" sz="2585" dirty="0">
              <a:latin typeface="Times New Roman" pitchFamily="18" charset="0"/>
              <a:cs typeface="Times New Roman" pitchFamily="18" charset="0"/>
            </a:endParaRPr>
          </a:p>
          <a:p>
            <a:endParaRPr lang="en-US" dirty="0"/>
          </a:p>
        </p:txBody>
      </p:sp>
      <p:sp>
        <p:nvSpPr>
          <p:cNvPr id="2" name="Title 1"/>
          <p:cNvSpPr>
            <a:spLocks noGrp="1"/>
          </p:cNvSpPr>
          <p:nvPr>
            <p:ph type="title"/>
          </p:nvPr>
        </p:nvSpPr>
        <p:spPr/>
        <p:txBody>
          <a:bodyPr/>
          <a:lstStyle/>
          <a:p>
            <a:endParaRPr lang="en-US" dirty="0"/>
          </a:p>
        </p:txBody>
      </p:sp>
    </p:spTree>
    <p:extLst>
      <p:ext uri="{BB962C8B-B14F-4D97-AF65-F5344CB8AC3E}">
        <p14:creationId xmlns:p14="http://schemas.microsoft.com/office/powerpoint/2010/main" val="2700714714"/>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buNone/>
            </a:pPr>
            <a:endParaRPr lang="en-US" b="1" dirty="0" smtClean="0"/>
          </a:p>
          <a:p>
            <a:pPr marL="0" indent="0">
              <a:buNone/>
            </a:pPr>
            <a:endParaRPr lang="en-US" b="1" dirty="0"/>
          </a:p>
          <a:p>
            <a:pPr marL="0" indent="0">
              <a:buNone/>
            </a:pPr>
            <a:endParaRPr lang="en-US" b="1" dirty="0"/>
          </a:p>
          <a:p>
            <a:pPr marL="0" indent="0" algn="ctr">
              <a:buNone/>
            </a:pPr>
            <a:r>
              <a:rPr lang="en-US" sz="5169" b="1" dirty="0"/>
              <a:t>Secretion of Insulin</a:t>
            </a:r>
            <a:endParaRPr lang="en-US" sz="5169" dirty="0"/>
          </a:p>
        </p:txBody>
      </p:sp>
    </p:spTree>
    <p:extLst>
      <p:ext uri="{BB962C8B-B14F-4D97-AF65-F5344CB8AC3E}">
        <p14:creationId xmlns:p14="http://schemas.microsoft.com/office/powerpoint/2010/main" val="2855615323"/>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BEBA8EAE-BF5A-486C-A8C5-ECC9F3942E4B}">
                <a14:imgProps xmlns:a14="http://schemas.microsoft.com/office/drawing/2010/main">
                  <a14:imgLayer r:embed="rId3">
                    <a14:imgEffect>
                      <a14:sharpenSoften amount="50000"/>
                    </a14:imgEffect>
                  </a14:imgLayer>
                </a14:imgProps>
              </a:ext>
            </a:extLst>
          </a:blip>
          <a:stretch>
            <a:fillRect/>
          </a:stretch>
        </p:blipFill>
        <p:spPr>
          <a:xfrm>
            <a:off x="-18514" y="280611"/>
            <a:ext cx="9144000" cy="6313620"/>
          </a:xfrm>
          <a:prstGeom prst="rect">
            <a:avLst/>
          </a:prstGeom>
        </p:spPr>
      </p:pic>
    </p:spTree>
    <p:extLst>
      <p:ext uri="{BB962C8B-B14F-4D97-AF65-F5344CB8AC3E}">
        <p14:creationId xmlns:p14="http://schemas.microsoft.com/office/powerpoint/2010/main" val="669365492"/>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1"/>
          <p:cNvSpPr/>
          <p:nvPr/>
        </p:nvSpPr>
        <p:spPr>
          <a:xfrm>
            <a:off x="281354" y="474785"/>
            <a:ext cx="8581292" cy="5519524"/>
          </a:xfrm>
          <a:prstGeom prst="rect">
            <a:avLst/>
          </a:prstGeom>
        </p:spPr>
        <p:txBody>
          <a:bodyPr wrap="square">
            <a:spAutoFit/>
          </a:bodyPr>
          <a:lstStyle/>
          <a:p>
            <a:pPr algn="just"/>
            <a:r>
              <a:rPr lang="en-US" sz="2585" i="1" dirty="0">
                <a:solidFill>
                  <a:srgbClr val="231F20"/>
                </a:solidFill>
                <a:latin typeface="MyriadPro-It"/>
              </a:rPr>
              <a:t>Insulin </a:t>
            </a:r>
            <a:r>
              <a:rPr lang="en-US" sz="2585" dirty="0">
                <a:solidFill>
                  <a:srgbClr val="231F20"/>
                </a:solidFill>
                <a:latin typeface="MyriadPro-Regular"/>
              </a:rPr>
              <a:t>secretion is regulated not only by blood glucose levels but also by certain amino acids, other hormones, and autonomic mediators. Secretion is most commonly triggered by high blood glucose, which is taken up by the glucose transporter into the β cells of the pancreas. </a:t>
            </a:r>
            <a:r>
              <a:rPr lang="en-US" sz="2585" dirty="0"/>
              <a:t>There, it is phosphorylated by </a:t>
            </a:r>
            <a:r>
              <a:rPr lang="en-US" sz="2585" dirty="0" err="1"/>
              <a:t>glucokinase</a:t>
            </a:r>
            <a:r>
              <a:rPr lang="en-US" sz="2585" dirty="0"/>
              <a:t>, which acts as a glucose sensor. The products of glucose metabolism enter the mitochondrial respiratory chain and generate adenosine triphosphate (ATP). The rise in ATP levels causes a block of K+ channels, leading to membrane depolarization and an influx of Ca2+. The increase in intracellular Ca2+ causes pulsatile </a:t>
            </a:r>
            <a:r>
              <a:rPr lang="en-US" sz="2585" i="1" dirty="0"/>
              <a:t>insulin </a:t>
            </a:r>
            <a:r>
              <a:rPr lang="en-US" sz="2585" dirty="0"/>
              <a:t>exocytosi</a:t>
            </a:r>
            <a:r>
              <a:rPr lang="en-US" sz="2215" dirty="0"/>
              <a:t>s. </a:t>
            </a:r>
            <a:r>
              <a:rPr lang="en-US" sz="1662" dirty="0"/>
              <a:t/>
            </a:r>
            <a:br>
              <a:rPr lang="en-US" sz="1662" dirty="0"/>
            </a:br>
            <a:endParaRPr lang="en-US" sz="1662" dirty="0"/>
          </a:p>
        </p:txBody>
      </p:sp>
    </p:spTree>
    <p:extLst>
      <p:ext uri="{BB962C8B-B14F-4D97-AF65-F5344CB8AC3E}">
        <p14:creationId xmlns:p14="http://schemas.microsoft.com/office/powerpoint/2010/main" val="1750521277"/>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buNone/>
            </a:pPr>
            <a:endParaRPr lang="en-US" b="1" dirty="0" smtClean="0">
              <a:latin typeface="Times New Roman" panose="02020603050405020304" pitchFamily="18" charset="0"/>
              <a:cs typeface="Times New Roman" panose="02020603050405020304" pitchFamily="18" charset="0"/>
            </a:endParaRPr>
          </a:p>
          <a:p>
            <a:pPr marL="0" indent="0">
              <a:buNone/>
            </a:pPr>
            <a:endParaRPr lang="en-US" b="1" dirty="0">
              <a:latin typeface="Times New Roman" panose="02020603050405020304" pitchFamily="18" charset="0"/>
              <a:cs typeface="Times New Roman" panose="02020603050405020304" pitchFamily="18" charset="0"/>
            </a:endParaRPr>
          </a:p>
          <a:p>
            <a:pPr marL="0" indent="0" algn="ctr">
              <a:buNone/>
            </a:pPr>
            <a:r>
              <a:rPr lang="en-US" b="1" dirty="0">
                <a:latin typeface="Times New Roman" panose="02020603050405020304" pitchFamily="18" charset="0"/>
                <a:cs typeface="Times New Roman" panose="02020603050405020304" pitchFamily="18" charset="0"/>
              </a:rPr>
              <a:t/>
            </a:r>
            <a:br>
              <a:rPr lang="en-US" b="1" dirty="0">
                <a:latin typeface="Times New Roman" panose="02020603050405020304" pitchFamily="18" charset="0"/>
                <a:cs typeface="Times New Roman" panose="02020603050405020304" pitchFamily="18" charset="0"/>
              </a:rPr>
            </a:br>
            <a:r>
              <a:rPr lang="en-US" sz="4985" b="1" dirty="0">
                <a:latin typeface="Times New Roman" panose="02020603050405020304" pitchFamily="18" charset="0"/>
                <a:cs typeface="Times New Roman" panose="02020603050405020304" pitchFamily="18" charset="0"/>
              </a:rPr>
              <a:t>Effects of Insulin at Target tissues</a:t>
            </a:r>
            <a:endParaRPr lang="en-US" dirty="0"/>
          </a:p>
        </p:txBody>
      </p:sp>
      <p:sp>
        <p:nvSpPr>
          <p:cNvPr id="2" name="Title 1"/>
          <p:cNvSpPr>
            <a:spLocks noGrp="1"/>
          </p:cNvSpPr>
          <p:nvPr>
            <p:ph type="title"/>
          </p:nvPr>
        </p:nvSpPr>
        <p:spPr>
          <a:xfrm>
            <a:off x="457200" y="334108"/>
            <a:ext cx="8229600" cy="984738"/>
          </a:xfrm>
        </p:spPr>
        <p:txBody>
          <a:bodyPr/>
          <a:lstStyle/>
          <a:p>
            <a:pPr algn="ctr"/>
            <a:endParaRPr lang="en-US" sz="4062" dirty="0"/>
          </a:p>
        </p:txBody>
      </p:sp>
    </p:spTree>
    <p:extLst>
      <p:ext uri="{BB962C8B-B14F-4D97-AF65-F5344CB8AC3E}">
        <p14:creationId xmlns:p14="http://schemas.microsoft.com/office/powerpoint/2010/main" val="3076139892"/>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63769"/>
            <a:ext cx="9144000" cy="6330462"/>
          </a:xfrm>
          <a:prstGeom prst="rect">
            <a:avLst/>
          </a:prstGeom>
        </p:spPr>
      </p:pic>
    </p:spTree>
    <p:extLst>
      <p:ext uri="{BB962C8B-B14F-4D97-AF65-F5344CB8AC3E}">
        <p14:creationId xmlns:p14="http://schemas.microsoft.com/office/powerpoint/2010/main" val="21613508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ontent Placeholder 2"/>
          <p:cNvSpPr txBox="1">
            <a:spLocks/>
          </p:cNvSpPr>
          <p:nvPr/>
        </p:nvSpPr>
        <p:spPr>
          <a:xfrm>
            <a:off x="164209" y="1425388"/>
            <a:ext cx="8659158" cy="4443706"/>
          </a:xfrm>
          <a:prstGeom prst="rect">
            <a:avLst/>
          </a:prstGeom>
        </p:spPr>
        <p:txBody>
          <a:bodyPr>
            <a:no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0" indent="0" algn="just">
              <a:buNone/>
            </a:pPr>
            <a:r>
              <a:rPr lang="en-US" sz="2800" dirty="0">
                <a:solidFill>
                  <a:schemeClr val="tx1"/>
                </a:solidFill>
                <a:latin typeface="Times New Roman" panose="02020603050405020304" pitchFamily="18" charset="0"/>
                <a:cs typeface="Times New Roman" panose="02020603050405020304" pitchFamily="18" charset="0"/>
              </a:rPr>
              <a:t>The steroid hormones produced by the adrenal cortex are;</a:t>
            </a:r>
          </a:p>
          <a:p>
            <a:pPr marL="0" indent="0" algn="just">
              <a:buNone/>
            </a:pPr>
            <a:endParaRPr lang="en-US" sz="2800" dirty="0">
              <a:solidFill>
                <a:schemeClr val="tx1"/>
              </a:solidFill>
              <a:latin typeface="Times New Roman" panose="02020603050405020304" pitchFamily="18" charset="0"/>
              <a:cs typeface="Times New Roman" panose="02020603050405020304" pitchFamily="18" charset="0"/>
            </a:endParaRPr>
          </a:p>
          <a:p>
            <a:pPr marL="457200" indent="-457200" algn="just">
              <a:buFont typeface="+mj-lt"/>
              <a:buAutoNum type="arabicParenR"/>
            </a:pPr>
            <a:r>
              <a:rPr lang="en-US" sz="2800" dirty="0">
                <a:solidFill>
                  <a:schemeClr val="tx1"/>
                </a:solidFill>
                <a:latin typeface="Times New Roman" panose="02020603050405020304" pitchFamily="18" charset="0"/>
                <a:cs typeface="Times New Roman" panose="02020603050405020304" pitchFamily="18" charset="0"/>
              </a:rPr>
              <a:t>The </a:t>
            </a:r>
            <a:r>
              <a:rPr lang="en-US" sz="2800" dirty="0" smtClean="0">
                <a:solidFill>
                  <a:schemeClr val="tx1"/>
                </a:solidFill>
                <a:latin typeface="Times New Roman" panose="02020603050405020304" pitchFamily="18" charset="0"/>
                <a:cs typeface="Times New Roman" panose="02020603050405020304" pitchFamily="18" charset="0"/>
              </a:rPr>
              <a:t>mineralocorticoid - </a:t>
            </a:r>
            <a:r>
              <a:rPr lang="en-US" sz="2800" dirty="0">
                <a:solidFill>
                  <a:schemeClr val="tx1"/>
                </a:solidFill>
                <a:latin typeface="Times New Roman" panose="02020603050405020304" pitchFamily="18" charset="0"/>
                <a:cs typeface="Times New Roman" panose="02020603050405020304" pitchFamily="18" charset="0"/>
              </a:rPr>
              <a:t>aldosterone, </a:t>
            </a:r>
          </a:p>
          <a:p>
            <a:pPr marL="457200" indent="-457200" algn="just">
              <a:buFont typeface="+mj-lt"/>
              <a:buAutoNum type="arabicParenR"/>
            </a:pPr>
            <a:r>
              <a:rPr lang="en-US" sz="2800" dirty="0">
                <a:solidFill>
                  <a:schemeClr val="tx1"/>
                </a:solidFill>
                <a:latin typeface="Times New Roman" panose="02020603050405020304" pitchFamily="18" charset="0"/>
                <a:cs typeface="Times New Roman" panose="02020603050405020304" pitchFamily="18" charset="0"/>
              </a:rPr>
              <a:t>The </a:t>
            </a:r>
            <a:r>
              <a:rPr lang="en-US" sz="2800" dirty="0" smtClean="0">
                <a:solidFill>
                  <a:schemeClr val="tx1"/>
                </a:solidFill>
                <a:latin typeface="Times New Roman" panose="02020603050405020304" pitchFamily="18" charset="0"/>
                <a:cs typeface="Times New Roman" panose="02020603050405020304" pitchFamily="18" charset="0"/>
              </a:rPr>
              <a:t>glucocorticoid - </a:t>
            </a:r>
            <a:r>
              <a:rPr lang="en-US" sz="2800" dirty="0">
                <a:solidFill>
                  <a:schemeClr val="tx1"/>
                </a:solidFill>
                <a:latin typeface="Times New Roman" panose="02020603050405020304" pitchFamily="18" charset="0"/>
                <a:cs typeface="Times New Roman" panose="02020603050405020304" pitchFamily="18" charset="0"/>
              </a:rPr>
              <a:t>cortisol, </a:t>
            </a:r>
          </a:p>
          <a:p>
            <a:pPr marL="457200" indent="-457200" algn="just">
              <a:buFont typeface="+mj-lt"/>
              <a:buAutoNum type="arabicParenR"/>
            </a:pPr>
            <a:r>
              <a:rPr lang="en-US" sz="2800" dirty="0">
                <a:solidFill>
                  <a:schemeClr val="tx1"/>
                </a:solidFill>
                <a:latin typeface="Times New Roman" panose="02020603050405020304" pitchFamily="18" charset="0"/>
                <a:cs typeface="Times New Roman" panose="02020603050405020304" pitchFamily="18" charset="0"/>
              </a:rPr>
              <a:t>Two androgens i.e. </a:t>
            </a:r>
            <a:r>
              <a:rPr lang="en-US" sz="2800" dirty="0" smtClean="0">
                <a:solidFill>
                  <a:schemeClr val="tx1"/>
                </a:solidFill>
                <a:latin typeface="Times New Roman" panose="02020603050405020304" pitchFamily="18" charset="0"/>
                <a:cs typeface="Times New Roman" panose="02020603050405020304" pitchFamily="18" charset="0"/>
              </a:rPr>
              <a:t>dehydroepiandrosterone and androstenedione</a:t>
            </a:r>
            <a:endParaRPr lang="en-US" sz="2800"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20371385"/>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descr="Screen Clipping"/>
          <p:cNvPicPr>
            <a:picLocks noChangeAspect="1"/>
          </p:cNvPicPr>
          <p:nvPr/>
        </p:nvPicPr>
        <p:blipFill>
          <a:blip r:embed="rId2">
            <a:duotone>
              <a:prstClr val="black"/>
              <a:schemeClr val="accent6">
                <a:tint val="45000"/>
                <a:satMod val="400000"/>
              </a:schemeClr>
            </a:duotone>
            <a:extLst>
              <a:ext uri="{28A0092B-C50C-407E-A947-70E740481C1C}">
                <a14:useLocalDpi xmlns:a14="http://schemas.microsoft.com/office/drawing/2010/main" val="0"/>
              </a:ext>
            </a:extLst>
          </a:blip>
          <a:stretch>
            <a:fillRect/>
          </a:stretch>
        </p:blipFill>
        <p:spPr>
          <a:xfrm>
            <a:off x="282810" y="1274633"/>
            <a:ext cx="8655308" cy="3728441"/>
          </a:xfrm>
          <a:prstGeom prst="rect">
            <a:avLst/>
          </a:prstGeom>
        </p:spPr>
      </p:pic>
    </p:spTree>
    <p:extLst>
      <p:ext uri="{BB962C8B-B14F-4D97-AF65-F5344CB8AC3E}">
        <p14:creationId xmlns:p14="http://schemas.microsoft.com/office/powerpoint/2010/main" val="3078526294"/>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0677" y="444136"/>
            <a:ext cx="8801099" cy="5865223"/>
          </a:xfrm>
          <a:prstGeom prst="rect">
            <a:avLst/>
          </a:prstGeom>
        </p:spPr>
      </p:pic>
    </p:spTree>
    <p:extLst>
      <p:ext uri="{BB962C8B-B14F-4D97-AF65-F5344CB8AC3E}">
        <p14:creationId xmlns:p14="http://schemas.microsoft.com/office/powerpoint/2010/main" val="2155014329"/>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77273" y="608528"/>
            <a:ext cx="8992673" cy="5432903"/>
          </a:xfrm>
          <a:prstGeom prst="rect">
            <a:avLst/>
          </a:prstGeom>
        </p:spPr>
      </p:pic>
    </p:spTree>
    <p:extLst>
      <p:ext uri="{BB962C8B-B14F-4D97-AF65-F5344CB8AC3E}">
        <p14:creationId xmlns:p14="http://schemas.microsoft.com/office/powerpoint/2010/main" val="2386597863"/>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54" y="263770"/>
            <a:ext cx="9144000" cy="5754858"/>
          </a:xfrm>
          <a:prstGeom prst="rect">
            <a:avLst/>
          </a:prstGeom>
        </p:spPr>
      </p:pic>
    </p:spTree>
    <p:extLst>
      <p:ext uri="{BB962C8B-B14F-4D97-AF65-F5344CB8AC3E}">
        <p14:creationId xmlns:p14="http://schemas.microsoft.com/office/powerpoint/2010/main" val="2744778554"/>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63771"/>
            <a:ext cx="9144000" cy="6023443"/>
          </a:xfrm>
          <a:prstGeom prst="rect">
            <a:avLst/>
          </a:prstGeom>
        </p:spPr>
      </p:pic>
    </p:spTree>
    <p:extLst>
      <p:ext uri="{BB962C8B-B14F-4D97-AF65-F5344CB8AC3E}">
        <p14:creationId xmlns:p14="http://schemas.microsoft.com/office/powerpoint/2010/main" val="395418021"/>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322393" indent="-322393" algn="just">
              <a:buFont typeface="Courier New" panose="02070309020205020404" pitchFamily="49" charset="0"/>
              <a:buChar char="o"/>
            </a:pPr>
            <a:endParaRPr lang="en-US" sz="2769" dirty="0"/>
          </a:p>
          <a:p>
            <a:pPr marL="322393" indent="-322393" algn="just">
              <a:buFont typeface="Courier New" panose="02070309020205020404" pitchFamily="49" charset="0"/>
              <a:buChar char="o"/>
            </a:pPr>
            <a:endParaRPr lang="en-US" sz="2769" dirty="0"/>
          </a:p>
          <a:p>
            <a:pPr marL="322393" indent="-322393" algn="just">
              <a:buFont typeface="Courier New" panose="02070309020205020404" pitchFamily="49" charset="0"/>
              <a:buChar char="o"/>
            </a:pPr>
            <a:r>
              <a:rPr lang="en-US" sz="2585" dirty="0">
                <a:latin typeface="Times New Roman" pitchFamily="18" charset="0"/>
                <a:cs typeface="Times New Roman" pitchFamily="18" charset="0"/>
              </a:rPr>
              <a:t>Insulin is degraded rapidly by</a:t>
            </a:r>
            <a:r>
              <a:rPr lang="en-US" sz="2585" dirty="0">
                <a:solidFill>
                  <a:srgbClr val="FF0000"/>
                </a:solidFill>
                <a:latin typeface="Times New Roman" pitchFamily="18" charset="0"/>
                <a:cs typeface="Times New Roman" pitchFamily="18" charset="0"/>
              </a:rPr>
              <a:t> </a:t>
            </a:r>
            <a:r>
              <a:rPr lang="en-US" sz="2585" i="1" dirty="0" err="1">
                <a:solidFill>
                  <a:srgbClr val="FF0000"/>
                </a:solidFill>
                <a:latin typeface="Times New Roman" pitchFamily="18" charset="0"/>
                <a:cs typeface="Times New Roman" pitchFamily="18" charset="0"/>
              </a:rPr>
              <a:t>insulinase</a:t>
            </a:r>
            <a:r>
              <a:rPr lang="en-US" sz="2585" i="1" dirty="0">
                <a:solidFill>
                  <a:srgbClr val="FF0000"/>
                </a:solidFill>
                <a:latin typeface="Times New Roman" pitchFamily="18" charset="0"/>
                <a:cs typeface="Times New Roman" pitchFamily="18" charset="0"/>
              </a:rPr>
              <a:t> </a:t>
            </a:r>
            <a:r>
              <a:rPr lang="en-US" sz="2585" dirty="0">
                <a:latin typeface="Times New Roman" pitchFamily="18" charset="0"/>
                <a:cs typeface="Times New Roman" pitchFamily="18" charset="0"/>
              </a:rPr>
              <a:t>enzymes in </a:t>
            </a:r>
            <a:r>
              <a:rPr lang="en-US" sz="2585" b="1" dirty="0">
                <a:latin typeface="Times New Roman" pitchFamily="18" charset="0"/>
                <a:cs typeface="Times New Roman" pitchFamily="18" charset="0"/>
              </a:rPr>
              <a:t>liver </a:t>
            </a:r>
            <a:r>
              <a:rPr lang="en-US" sz="2585" dirty="0">
                <a:latin typeface="Times New Roman" pitchFamily="18" charset="0"/>
                <a:cs typeface="Times New Roman" pitchFamily="18" charset="0"/>
              </a:rPr>
              <a:t>and </a:t>
            </a:r>
            <a:r>
              <a:rPr lang="en-US" sz="2585" b="1" dirty="0">
                <a:latin typeface="Times New Roman" pitchFamily="18" charset="0"/>
                <a:cs typeface="Times New Roman" pitchFamily="18" charset="0"/>
              </a:rPr>
              <a:t>kidney</a:t>
            </a:r>
            <a:r>
              <a:rPr lang="en-US" sz="2585" dirty="0">
                <a:latin typeface="Times New Roman" pitchFamily="18" charset="0"/>
                <a:cs typeface="Times New Roman" pitchFamily="18" charset="0"/>
              </a:rPr>
              <a:t>.</a:t>
            </a:r>
          </a:p>
          <a:p>
            <a:pPr marL="322393" indent="-322393" algn="just">
              <a:buFont typeface="Courier New" panose="02070309020205020404" pitchFamily="49" charset="0"/>
              <a:buChar char="o"/>
            </a:pPr>
            <a:endParaRPr lang="en-US" sz="2585" dirty="0">
              <a:latin typeface="Times New Roman" pitchFamily="18" charset="0"/>
              <a:cs typeface="Times New Roman" pitchFamily="18" charset="0"/>
            </a:endParaRPr>
          </a:p>
          <a:p>
            <a:pPr marL="322393" indent="-322393" algn="just">
              <a:buFont typeface="Courier New" panose="02070309020205020404" pitchFamily="49" charset="0"/>
              <a:buChar char="o"/>
            </a:pPr>
            <a:r>
              <a:rPr lang="sr-Cyrl-CS" sz="2585" dirty="0">
                <a:latin typeface="Times New Roman" pitchFamily="18" charset="0"/>
                <a:cs typeface="Times New Roman" pitchFamily="18" charset="0"/>
              </a:rPr>
              <a:t>The half-life of circulating insulin is 3–5 minutes.</a:t>
            </a:r>
            <a:endParaRPr lang="sr-Cyrl-CS" sz="2769" dirty="0">
              <a:latin typeface="Times New Roman" pitchFamily="18" charset="0"/>
              <a:cs typeface="Times New Roman" pitchFamily="18" charset="0"/>
            </a:endParaRPr>
          </a:p>
          <a:p>
            <a:pPr marL="0" indent="0">
              <a:buNone/>
            </a:pPr>
            <a:endParaRPr lang="en-US" sz="2769" dirty="0"/>
          </a:p>
        </p:txBody>
      </p:sp>
      <p:sp>
        <p:nvSpPr>
          <p:cNvPr id="2" name="Title 1"/>
          <p:cNvSpPr>
            <a:spLocks noGrp="1"/>
          </p:cNvSpPr>
          <p:nvPr>
            <p:ph type="title"/>
          </p:nvPr>
        </p:nvSpPr>
        <p:spPr>
          <a:xfrm>
            <a:off x="457200" y="334108"/>
            <a:ext cx="8229600" cy="984738"/>
          </a:xfrm>
        </p:spPr>
        <p:txBody>
          <a:bodyPr>
            <a:normAutofit/>
          </a:bodyPr>
          <a:lstStyle/>
          <a:p>
            <a:pPr algn="ctr"/>
            <a:r>
              <a:rPr lang="sr-Cyrl-CS" sz="3692" dirty="0">
                <a:latin typeface="Times New Roman" pitchFamily="18" charset="0"/>
                <a:cs typeface="Times New Roman" pitchFamily="18" charset="0"/>
              </a:rPr>
              <a:t>Insulin </a:t>
            </a:r>
            <a:r>
              <a:rPr lang="en-US" sz="3692" dirty="0">
                <a:latin typeface="Times New Roman" pitchFamily="18" charset="0"/>
                <a:cs typeface="Times New Roman" pitchFamily="18" charset="0"/>
              </a:rPr>
              <a:t>Degradation</a:t>
            </a:r>
          </a:p>
        </p:txBody>
      </p:sp>
    </p:spTree>
    <p:extLst>
      <p:ext uri="{BB962C8B-B14F-4D97-AF65-F5344CB8AC3E}">
        <p14:creationId xmlns:p14="http://schemas.microsoft.com/office/powerpoint/2010/main" val="3235473872"/>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lgn="just"/>
            <a:endParaRPr lang="en-US" dirty="0" smtClean="0"/>
          </a:p>
          <a:p>
            <a:pPr algn="just"/>
            <a:r>
              <a:rPr lang="en-US" sz="2585" dirty="0">
                <a:latin typeface="Times New Roman" pitchFamily="18" charset="0"/>
                <a:cs typeface="Times New Roman" pitchFamily="18" charset="0"/>
              </a:rPr>
              <a:t>Older sources : </a:t>
            </a:r>
            <a:r>
              <a:rPr lang="en-US" sz="2585" b="1" dirty="0">
                <a:latin typeface="Times New Roman" pitchFamily="18" charset="0"/>
                <a:cs typeface="Times New Roman" pitchFamily="18" charset="0"/>
              </a:rPr>
              <a:t>Pigs </a:t>
            </a:r>
            <a:r>
              <a:rPr lang="en-US" sz="2585" dirty="0">
                <a:latin typeface="Times New Roman" pitchFamily="18" charset="0"/>
                <a:cs typeface="Times New Roman" pitchFamily="18" charset="0"/>
              </a:rPr>
              <a:t>(pork) and </a:t>
            </a:r>
            <a:r>
              <a:rPr lang="en-US" sz="2585" b="1" dirty="0">
                <a:latin typeface="Times New Roman" pitchFamily="18" charset="0"/>
                <a:cs typeface="Times New Roman" pitchFamily="18" charset="0"/>
              </a:rPr>
              <a:t>cows </a:t>
            </a:r>
            <a:r>
              <a:rPr lang="en-US" sz="2585" dirty="0">
                <a:latin typeface="Times New Roman" pitchFamily="18" charset="0"/>
                <a:cs typeface="Times New Roman" pitchFamily="18" charset="0"/>
              </a:rPr>
              <a:t>(Bovine)</a:t>
            </a:r>
          </a:p>
          <a:p>
            <a:pPr algn="just"/>
            <a:endParaRPr lang="en-US" sz="2585" dirty="0">
              <a:latin typeface="Times New Roman" pitchFamily="18" charset="0"/>
              <a:cs typeface="Times New Roman" pitchFamily="18" charset="0"/>
            </a:endParaRPr>
          </a:p>
          <a:p>
            <a:pPr algn="just"/>
            <a:endParaRPr lang="en-US" sz="2585" dirty="0">
              <a:latin typeface="Times New Roman" pitchFamily="18" charset="0"/>
              <a:cs typeface="Times New Roman" pitchFamily="18" charset="0"/>
            </a:endParaRPr>
          </a:p>
          <a:p>
            <a:pPr algn="just"/>
            <a:r>
              <a:rPr lang="en-US" sz="2585" dirty="0">
                <a:latin typeface="Times New Roman" pitchFamily="18" charset="0"/>
                <a:cs typeface="Times New Roman" pitchFamily="18" charset="0"/>
              </a:rPr>
              <a:t>Human insulin is produced by recombinant DNA technology using strains of </a:t>
            </a:r>
            <a:r>
              <a:rPr lang="en-US" sz="2585" i="1" dirty="0">
                <a:solidFill>
                  <a:srgbClr val="FF0000"/>
                </a:solidFill>
                <a:latin typeface="Times New Roman" pitchFamily="18" charset="0"/>
                <a:cs typeface="Times New Roman" pitchFamily="18" charset="0"/>
              </a:rPr>
              <a:t>Escherichia coli </a:t>
            </a:r>
            <a:r>
              <a:rPr lang="en-US" sz="2585" dirty="0">
                <a:solidFill>
                  <a:srgbClr val="FF0000"/>
                </a:solidFill>
                <a:latin typeface="Times New Roman" pitchFamily="18" charset="0"/>
                <a:cs typeface="Times New Roman" pitchFamily="18" charset="0"/>
              </a:rPr>
              <a:t>or yeast </a:t>
            </a:r>
            <a:r>
              <a:rPr lang="en-US" sz="2585" dirty="0">
                <a:latin typeface="Times New Roman" pitchFamily="18" charset="0"/>
                <a:cs typeface="Times New Roman" pitchFamily="18" charset="0"/>
              </a:rPr>
              <a:t>that are genetically altered to contain the gene for human insulin. (1980)</a:t>
            </a:r>
          </a:p>
        </p:txBody>
      </p:sp>
      <p:sp>
        <p:nvSpPr>
          <p:cNvPr id="2" name="Title 1"/>
          <p:cNvSpPr>
            <a:spLocks noGrp="1"/>
          </p:cNvSpPr>
          <p:nvPr>
            <p:ph type="title"/>
          </p:nvPr>
        </p:nvSpPr>
        <p:spPr>
          <a:xfrm>
            <a:off x="457200" y="334108"/>
            <a:ext cx="8686800" cy="984738"/>
          </a:xfrm>
        </p:spPr>
        <p:txBody>
          <a:bodyPr>
            <a:normAutofit/>
          </a:bodyPr>
          <a:lstStyle/>
          <a:p>
            <a:pPr algn="ctr"/>
            <a:r>
              <a:rPr lang="en-US" sz="3692" dirty="0">
                <a:latin typeface="Times New Roman" pitchFamily="18" charset="0"/>
                <a:cs typeface="Times New Roman" pitchFamily="18" charset="0"/>
              </a:rPr>
              <a:t>Synthetic Preparation Of Insulin</a:t>
            </a:r>
          </a:p>
        </p:txBody>
      </p:sp>
    </p:spTree>
    <p:extLst>
      <p:ext uri="{BB962C8B-B14F-4D97-AF65-F5344CB8AC3E}">
        <p14:creationId xmlns:p14="http://schemas.microsoft.com/office/powerpoint/2010/main" val="1394030957"/>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351693" y="756139"/>
            <a:ext cx="8219497" cy="4149969"/>
          </a:xfrm>
          <a:prstGeom prst="rect">
            <a:avLst/>
          </a:prstGeom>
        </p:spPr>
      </p:pic>
      <p:pic>
        <p:nvPicPr>
          <p:cNvPr id="5" name="Picture 4"/>
          <p:cNvPicPr>
            <a:picLocks noChangeAspect="1"/>
          </p:cNvPicPr>
          <p:nvPr/>
        </p:nvPicPr>
        <p:blipFill>
          <a:blip r:embed="rId3"/>
          <a:stretch>
            <a:fillRect/>
          </a:stretch>
        </p:blipFill>
        <p:spPr>
          <a:xfrm>
            <a:off x="844062" y="5187462"/>
            <a:ext cx="7546903" cy="492369"/>
          </a:xfrm>
          <a:prstGeom prst="rect">
            <a:avLst/>
          </a:prstGeom>
        </p:spPr>
      </p:pic>
    </p:spTree>
    <p:extLst>
      <p:ext uri="{BB962C8B-B14F-4D97-AF65-F5344CB8AC3E}">
        <p14:creationId xmlns:p14="http://schemas.microsoft.com/office/powerpoint/2010/main" val="1667846888"/>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lgn="just"/>
            <a:endParaRPr lang="en-US" dirty="0" smtClean="0"/>
          </a:p>
          <a:p>
            <a:pPr algn="just"/>
            <a:r>
              <a:rPr lang="en-US" sz="2585" dirty="0">
                <a:latin typeface="Times New Roman" pitchFamily="18" charset="0"/>
                <a:cs typeface="Times New Roman" pitchFamily="18" charset="0"/>
              </a:rPr>
              <a:t>As insulin is a </a:t>
            </a:r>
            <a:r>
              <a:rPr lang="en-US" sz="2585" dirty="0">
                <a:solidFill>
                  <a:srgbClr val="FF0000"/>
                </a:solidFill>
                <a:latin typeface="Times New Roman" pitchFamily="18" charset="0"/>
                <a:cs typeface="Times New Roman" pitchFamily="18" charset="0"/>
              </a:rPr>
              <a:t>protein</a:t>
            </a:r>
            <a:r>
              <a:rPr lang="en-US" sz="2585" dirty="0">
                <a:latin typeface="Times New Roman" pitchFamily="18" charset="0"/>
                <a:cs typeface="Times New Roman" pitchFamily="18" charset="0"/>
              </a:rPr>
              <a:t> so it is not given orally otherwise it is subjected to quick degradation in GI tract.</a:t>
            </a:r>
          </a:p>
          <a:p>
            <a:pPr algn="just"/>
            <a:endParaRPr lang="en-US" sz="2585" dirty="0">
              <a:latin typeface="Times New Roman" pitchFamily="18" charset="0"/>
              <a:cs typeface="Times New Roman" pitchFamily="18" charset="0"/>
            </a:endParaRPr>
          </a:p>
          <a:p>
            <a:pPr algn="just"/>
            <a:r>
              <a:rPr lang="en-US" sz="2585" dirty="0">
                <a:latin typeface="Times New Roman" pitchFamily="18" charset="0"/>
                <a:cs typeface="Times New Roman" pitchFamily="18" charset="0"/>
              </a:rPr>
              <a:t>Effective route of administration is parenteral, typically by </a:t>
            </a:r>
            <a:r>
              <a:rPr lang="en-US" sz="2585" b="1" dirty="0">
                <a:latin typeface="Times New Roman" pitchFamily="18" charset="0"/>
                <a:cs typeface="Times New Roman" pitchFamily="18" charset="0"/>
              </a:rPr>
              <a:t>sub-cutaneous </a:t>
            </a:r>
            <a:r>
              <a:rPr lang="en-US" sz="2585" dirty="0">
                <a:latin typeface="Times New Roman" pitchFamily="18" charset="0"/>
                <a:cs typeface="Times New Roman" pitchFamily="18" charset="0"/>
              </a:rPr>
              <a:t>route.</a:t>
            </a:r>
          </a:p>
        </p:txBody>
      </p:sp>
      <p:sp>
        <p:nvSpPr>
          <p:cNvPr id="2" name="Title 1"/>
          <p:cNvSpPr>
            <a:spLocks noGrp="1"/>
          </p:cNvSpPr>
          <p:nvPr>
            <p:ph type="title"/>
          </p:nvPr>
        </p:nvSpPr>
        <p:spPr>
          <a:xfrm>
            <a:off x="457200" y="334108"/>
            <a:ext cx="8229600" cy="984738"/>
          </a:xfrm>
        </p:spPr>
        <p:txBody>
          <a:bodyPr>
            <a:normAutofit/>
          </a:bodyPr>
          <a:lstStyle/>
          <a:p>
            <a:pPr algn="ctr"/>
            <a:r>
              <a:rPr lang="en-US" sz="3692" dirty="0">
                <a:latin typeface="Times New Roman" pitchFamily="18" charset="0"/>
                <a:cs typeface="Times New Roman" pitchFamily="18" charset="0"/>
              </a:rPr>
              <a:t>Route of Administration</a:t>
            </a:r>
          </a:p>
        </p:txBody>
      </p:sp>
    </p:spTree>
    <p:extLst>
      <p:ext uri="{BB962C8B-B14F-4D97-AF65-F5344CB8AC3E}">
        <p14:creationId xmlns:p14="http://schemas.microsoft.com/office/powerpoint/2010/main" val="2951084210"/>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buNone/>
            </a:pPr>
            <a:endParaRPr lang="en-US" dirty="0" smtClean="0"/>
          </a:p>
          <a:p>
            <a:pPr marL="0" indent="0">
              <a:buNone/>
            </a:pPr>
            <a:endParaRPr lang="en-US" dirty="0"/>
          </a:p>
          <a:p>
            <a:pPr marL="0" indent="0">
              <a:buNone/>
            </a:pPr>
            <a:endParaRPr lang="en-US" dirty="0" smtClean="0"/>
          </a:p>
          <a:p>
            <a:pPr marL="0" indent="0" algn="ctr">
              <a:buNone/>
            </a:pPr>
            <a:r>
              <a:rPr lang="en-US" sz="2585" dirty="0">
                <a:latin typeface="Times New Roman" pitchFamily="18" charset="0"/>
                <a:cs typeface="Times New Roman" pitchFamily="18" charset="0"/>
              </a:rPr>
              <a:t>“Control both </a:t>
            </a:r>
            <a:r>
              <a:rPr lang="en-US" sz="2585" dirty="0">
                <a:solidFill>
                  <a:srgbClr val="FF0000"/>
                </a:solidFill>
                <a:latin typeface="Times New Roman" pitchFamily="18" charset="0"/>
                <a:cs typeface="Times New Roman" pitchFamily="18" charset="0"/>
              </a:rPr>
              <a:t>basal</a:t>
            </a:r>
            <a:r>
              <a:rPr lang="en-US" sz="2585" dirty="0">
                <a:latin typeface="Times New Roman" pitchFamily="18" charset="0"/>
                <a:cs typeface="Times New Roman" pitchFamily="18" charset="0"/>
              </a:rPr>
              <a:t> and </a:t>
            </a:r>
            <a:r>
              <a:rPr lang="en-US" sz="2585" dirty="0">
                <a:solidFill>
                  <a:srgbClr val="FF0000"/>
                </a:solidFill>
                <a:latin typeface="Times New Roman" pitchFamily="18" charset="0"/>
                <a:cs typeface="Times New Roman" pitchFamily="18" charset="0"/>
              </a:rPr>
              <a:t>postprandial</a:t>
            </a:r>
            <a:r>
              <a:rPr lang="en-US" sz="2585" dirty="0">
                <a:latin typeface="Times New Roman" pitchFamily="18" charset="0"/>
                <a:cs typeface="Times New Roman" pitchFamily="18" charset="0"/>
              </a:rPr>
              <a:t> (after a meal) glucose levels while </a:t>
            </a:r>
            <a:r>
              <a:rPr lang="en-US" sz="2585" b="1" dirty="0">
                <a:latin typeface="Times New Roman" pitchFamily="18" charset="0"/>
                <a:cs typeface="Times New Roman" pitchFamily="18" charset="0"/>
              </a:rPr>
              <a:t>minimizing the risk of hypoglycemia</a:t>
            </a:r>
            <a:r>
              <a:rPr lang="en-US" sz="2585" dirty="0">
                <a:latin typeface="Times New Roman" pitchFamily="18" charset="0"/>
                <a:cs typeface="Times New Roman" pitchFamily="18" charset="0"/>
              </a:rPr>
              <a:t>”</a:t>
            </a:r>
          </a:p>
          <a:p>
            <a:pPr marL="0" indent="0" algn="ctr">
              <a:buNone/>
            </a:pPr>
            <a:endParaRPr lang="en-US" sz="2954" dirty="0"/>
          </a:p>
          <a:p>
            <a:pPr marL="0" indent="0" algn="ctr">
              <a:buNone/>
            </a:pPr>
            <a:endParaRPr lang="en-US" sz="2954" dirty="0"/>
          </a:p>
          <a:p>
            <a:pPr marL="0" indent="0" algn="ctr">
              <a:buNone/>
            </a:pPr>
            <a:endParaRPr lang="en-US" sz="2954" dirty="0"/>
          </a:p>
          <a:p>
            <a:pPr marL="0" indent="0" algn="ctr">
              <a:buNone/>
            </a:pPr>
            <a:r>
              <a:rPr lang="en-US" sz="1846" dirty="0"/>
              <a:t>*Insulin formulations with different rates of onset and effect are often combined to achieve these goals</a:t>
            </a:r>
          </a:p>
        </p:txBody>
      </p:sp>
      <p:sp>
        <p:nvSpPr>
          <p:cNvPr id="2" name="Title 1"/>
          <p:cNvSpPr>
            <a:spLocks noGrp="1"/>
          </p:cNvSpPr>
          <p:nvPr>
            <p:ph type="title"/>
          </p:nvPr>
        </p:nvSpPr>
        <p:spPr>
          <a:xfrm>
            <a:off x="457200" y="334108"/>
            <a:ext cx="8343900" cy="984738"/>
          </a:xfrm>
        </p:spPr>
        <p:txBody>
          <a:bodyPr>
            <a:normAutofit/>
          </a:bodyPr>
          <a:lstStyle/>
          <a:p>
            <a:pPr algn="ctr"/>
            <a:r>
              <a:rPr lang="en-US" sz="3692" dirty="0">
                <a:latin typeface="Times New Roman" pitchFamily="18" charset="0"/>
                <a:cs typeface="Times New Roman" pitchFamily="18" charset="0"/>
              </a:rPr>
              <a:t>Goals of Insulin Therapy</a:t>
            </a:r>
          </a:p>
        </p:txBody>
      </p:sp>
    </p:spTree>
    <p:extLst>
      <p:ext uri="{BB962C8B-B14F-4D97-AF65-F5344CB8AC3E}">
        <p14:creationId xmlns:p14="http://schemas.microsoft.com/office/powerpoint/2010/main" val="304956760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280120" y="1141941"/>
            <a:ext cx="8577329" cy="4326466"/>
          </a:xfrm>
        </p:spPr>
        <p:txBody>
          <a:bodyPr>
            <a:normAutofit/>
          </a:bodyPr>
          <a:lstStyle/>
          <a:p>
            <a:pPr marL="514350" indent="-514350" algn="just">
              <a:spcAft>
                <a:spcPts val="1200"/>
              </a:spcAft>
              <a:buFont typeface="+mj-lt"/>
              <a:buAutoNum type="arabicParenR"/>
            </a:pPr>
            <a:r>
              <a:rPr lang="en-US" sz="2800" dirty="0">
                <a:latin typeface="Times New Roman" panose="02020603050405020304" pitchFamily="18" charset="0"/>
                <a:cs typeface="Times New Roman" panose="02020603050405020304" pitchFamily="18" charset="0"/>
              </a:rPr>
              <a:t>The gland cells are stimulated by the binding of a pituitary gland hormone to its receptor. </a:t>
            </a:r>
          </a:p>
          <a:p>
            <a:pPr marL="514350" indent="-514350" algn="just">
              <a:spcAft>
                <a:spcPts val="1200"/>
              </a:spcAft>
              <a:buFont typeface="+mj-lt"/>
              <a:buAutoNum type="arabicParenR"/>
            </a:pPr>
            <a:r>
              <a:rPr lang="en-US" sz="2800" dirty="0">
                <a:latin typeface="Times New Roman" panose="02020603050405020304" pitchFamily="18" charset="0"/>
                <a:cs typeface="Times New Roman" panose="02020603050405020304" pitchFamily="18" charset="0"/>
              </a:rPr>
              <a:t>These receptors are linked to G-proteins, which activate adenylyl cyclase and thus cAMP. </a:t>
            </a:r>
          </a:p>
          <a:p>
            <a:pPr marL="514350" indent="-514350" algn="just">
              <a:spcAft>
                <a:spcPts val="1200"/>
              </a:spcAft>
              <a:buFont typeface="+mj-lt"/>
              <a:buAutoNum type="arabicParenR"/>
            </a:pPr>
            <a:r>
              <a:rPr lang="en-US" sz="2800" dirty="0">
                <a:latin typeface="Times New Roman" panose="02020603050405020304" pitchFamily="18" charset="0"/>
                <a:cs typeface="Times New Roman" panose="02020603050405020304" pitchFamily="18" charset="0"/>
              </a:rPr>
              <a:t>The subsequent activation of protein kinase A results in phosphorylation of membrane proteins.</a:t>
            </a:r>
          </a:p>
        </p:txBody>
      </p:sp>
      <p:sp>
        <p:nvSpPr>
          <p:cNvPr id="2" name="Title 1"/>
          <p:cNvSpPr>
            <a:spLocks noGrp="1"/>
          </p:cNvSpPr>
          <p:nvPr>
            <p:ph type="title"/>
          </p:nvPr>
        </p:nvSpPr>
        <p:spPr>
          <a:xfrm>
            <a:off x="1211839" y="3"/>
            <a:ext cx="7029451" cy="973774"/>
          </a:xfrm>
        </p:spPr>
        <p:txBody>
          <a:bodyPr>
            <a:normAutofit/>
          </a:bodyPr>
          <a:lstStyle/>
          <a:p>
            <a:pPr algn="ctr"/>
            <a:r>
              <a:rPr lang="en-US" sz="4000" b="1" dirty="0" smtClean="0">
                <a:latin typeface="Times New Roman" panose="02020603050405020304" pitchFamily="18" charset="0"/>
                <a:cs typeface="Times New Roman" panose="02020603050405020304" pitchFamily="18" charset="0"/>
              </a:rPr>
              <a:t>Synthesis</a:t>
            </a:r>
            <a:endParaRPr lang="en-US" sz="40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20053906"/>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lgn="just">
              <a:buNone/>
            </a:pPr>
            <a:endParaRPr lang="en-US" dirty="0" smtClean="0"/>
          </a:p>
          <a:p>
            <a:pPr marL="0" indent="0" algn="just">
              <a:buNone/>
            </a:pPr>
            <a:r>
              <a:rPr lang="sr-Cyrl-CS" sz="2585" dirty="0">
                <a:latin typeface="Times New Roman" pitchFamily="18" charset="0"/>
                <a:cs typeface="Times New Roman" pitchFamily="18" charset="0"/>
              </a:rPr>
              <a:t>Commercial insulin preparations differ in</a:t>
            </a:r>
            <a:r>
              <a:rPr lang="en-US" sz="2585" dirty="0">
                <a:latin typeface="Times New Roman" pitchFamily="18" charset="0"/>
                <a:cs typeface="Times New Roman" pitchFamily="18" charset="0"/>
              </a:rPr>
              <a:t>:</a:t>
            </a:r>
          </a:p>
          <a:p>
            <a:pPr marL="0" indent="0" algn="just">
              <a:buNone/>
            </a:pPr>
            <a:endParaRPr lang="en-US" sz="2585" dirty="0">
              <a:latin typeface="Times New Roman" pitchFamily="18" charset="0"/>
              <a:cs typeface="Times New Roman" pitchFamily="18" charset="0"/>
            </a:endParaRPr>
          </a:p>
          <a:p>
            <a:pPr marL="844083" lvl="1" indent="-422041" algn="just">
              <a:buFont typeface="Arial" panose="020B0604020202020204" pitchFamily="34" charset="0"/>
              <a:buChar char="•"/>
            </a:pPr>
            <a:r>
              <a:rPr lang="en-US" sz="2585" dirty="0">
                <a:latin typeface="Times New Roman" pitchFamily="18" charset="0"/>
                <a:cs typeface="Times New Roman" pitchFamily="18" charset="0"/>
              </a:rPr>
              <a:t>A</a:t>
            </a:r>
            <a:r>
              <a:rPr lang="sr-Cyrl-CS" sz="2585" dirty="0">
                <a:latin typeface="Times New Roman" pitchFamily="18" charset="0"/>
                <a:cs typeface="Times New Roman" pitchFamily="18" charset="0"/>
              </a:rPr>
              <a:t>mino acid sequence</a:t>
            </a:r>
            <a:endParaRPr lang="en-US" sz="2585" dirty="0">
              <a:latin typeface="Times New Roman" pitchFamily="18" charset="0"/>
              <a:cs typeface="Times New Roman" pitchFamily="18" charset="0"/>
            </a:endParaRPr>
          </a:p>
          <a:p>
            <a:pPr marL="844083" lvl="1" indent="-422041" algn="just">
              <a:buFont typeface="Arial" panose="020B0604020202020204" pitchFamily="34" charset="0"/>
              <a:buChar char="•"/>
            </a:pPr>
            <a:r>
              <a:rPr lang="en-US" sz="2585" dirty="0">
                <a:latin typeface="Times New Roman" pitchFamily="18" charset="0"/>
                <a:cs typeface="Times New Roman" pitchFamily="18" charset="0"/>
              </a:rPr>
              <a:t>C</a:t>
            </a:r>
            <a:r>
              <a:rPr lang="sr-Cyrl-CS" sz="2585" dirty="0">
                <a:latin typeface="Times New Roman" pitchFamily="18" charset="0"/>
                <a:cs typeface="Times New Roman" pitchFamily="18" charset="0"/>
              </a:rPr>
              <a:t>oncentration</a:t>
            </a:r>
            <a:endParaRPr lang="en-US" sz="2585" dirty="0">
              <a:latin typeface="Times New Roman" pitchFamily="18" charset="0"/>
              <a:cs typeface="Times New Roman" pitchFamily="18" charset="0"/>
            </a:endParaRPr>
          </a:p>
          <a:p>
            <a:pPr marL="844083" lvl="1" indent="-422041" algn="just">
              <a:buFont typeface="Arial" panose="020B0604020202020204" pitchFamily="34" charset="0"/>
              <a:buChar char="•"/>
            </a:pPr>
            <a:r>
              <a:rPr lang="en-US" sz="2585" dirty="0">
                <a:latin typeface="Times New Roman" pitchFamily="18" charset="0"/>
                <a:cs typeface="Times New Roman" pitchFamily="18" charset="0"/>
              </a:rPr>
              <a:t>S</a:t>
            </a:r>
            <a:r>
              <a:rPr lang="sr-Cyrl-CS" sz="2585" dirty="0">
                <a:latin typeface="Times New Roman" pitchFamily="18" charset="0"/>
                <a:cs typeface="Times New Roman" pitchFamily="18" charset="0"/>
              </a:rPr>
              <a:t>olubility</a:t>
            </a:r>
            <a:endParaRPr lang="en-US" sz="2585" dirty="0">
              <a:latin typeface="Times New Roman" pitchFamily="18" charset="0"/>
              <a:cs typeface="Times New Roman" pitchFamily="18" charset="0"/>
            </a:endParaRPr>
          </a:p>
          <a:p>
            <a:pPr marL="844083" lvl="1" indent="-422041" algn="just">
              <a:buFont typeface="Arial" panose="020B0604020202020204" pitchFamily="34" charset="0"/>
              <a:buChar char="•"/>
            </a:pPr>
            <a:r>
              <a:rPr lang="en-US" sz="2585" dirty="0">
                <a:latin typeface="Times New Roman" pitchFamily="18" charset="0"/>
                <a:cs typeface="Times New Roman" pitchFamily="18" charset="0"/>
              </a:rPr>
              <a:t>O</a:t>
            </a:r>
            <a:r>
              <a:rPr lang="sr-Cyrl-CS" sz="2585" dirty="0">
                <a:latin typeface="Times New Roman" pitchFamily="18" charset="0"/>
                <a:cs typeface="Times New Roman" pitchFamily="18" charset="0"/>
              </a:rPr>
              <a:t>nset and duration of their biologic action</a:t>
            </a:r>
            <a:endParaRPr lang="en-US" sz="2585" dirty="0">
              <a:latin typeface="Times New Roman" pitchFamily="18" charset="0"/>
              <a:cs typeface="Times New Roman" pitchFamily="18" charset="0"/>
            </a:endParaRPr>
          </a:p>
          <a:p>
            <a:endParaRPr lang="en-US" dirty="0"/>
          </a:p>
        </p:txBody>
      </p:sp>
      <p:sp>
        <p:nvSpPr>
          <p:cNvPr id="2" name="Title 1"/>
          <p:cNvSpPr>
            <a:spLocks noGrp="1"/>
          </p:cNvSpPr>
          <p:nvPr>
            <p:ph type="title"/>
          </p:nvPr>
        </p:nvSpPr>
        <p:spPr>
          <a:xfrm>
            <a:off x="457200" y="334108"/>
            <a:ext cx="8229600" cy="984738"/>
          </a:xfrm>
        </p:spPr>
        <p:txBody>
          <a:bodyPr>
            <a:normAutofit/>
          </a:bodyPr>
          <a:lstStyle/>
          <a:p>
            <a:pPr algn="ctr"/>
            <a:r>
              <a:rPr lang="en-US" sz="3692" dirty="0">
                <a:latin typeface="Times New Roman" pitchFamily="18" charset="0"/>
                <a:cs typeface="Times New Roman" pitchFamily="18" charset="0"/>
              </a:rPr>
              <a:t>Insulin Preparations</a:t>
            </a:r>
          </a:p>
        </p:txBody>
      </p:sp>
    </p:spTree>
    <p:extLst>
      <p:ext uri="{BB962C8B-B14F-4D97-AF65-F5344CB8AC3E}">
        <p14:creationId xmlns:p14="http://schemas.microsoft.com/office/powerpoint/2010/main" val="1394700034"/>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71475" y="1881554"/>
            <a:ext cx="8401050" cy="4360985"/>
          </a:xfrm>
        </p:spPr>
        <p:txBody>
          <a:bodyPr>
            <a:normAutofit/>
          </a:bodyPr>
          <a:lstStyle/>
          <a:p>
            <a:r>
              <a:rPr lang="en-US" sz="2585" dirty="0">
                <a:latin typeface="Times New Roman" pitchFamily="18" charset="0"/>
                <a:cs typeface="Times New Roman" pitchFamily="18" charset="0"/>
              </a:rPr>
              <a:t>Insulin preparations are classified as:</a:t>
            </a:r>
          </a:p>
          <a:p>
            <a:pPr marL="0" indent="0">
              <a:buNone/>
            </a:pPr>
            <a:endParaRPr lang="en-US" sz="2585" dirty="0">
              <a:latin typeface="Times New Roman" pitchFamily="18" charset="0"/>
              <a:cs typeface="Times New Roman" pitchFamily="18" charset="0"/>
            </a:endParaRPr>
          </a:p>
          <a:p>
            <a:r>
              <a:rPr lang="en-US" sz="2585" dirty="0">
                <a:latin typeface="Times New Roman" pitchFamily="18" charset="0"/>
                <a:cs typeface="Times New Roman" pitchFamily="18" charset="0"/>
              </a:rPr>
              <a:t>Rapid-acting </a:t>
            </a:r>
          </a:p>
          <a:p>
            <a:r>
              <a:rPr lang="en-US" sz="2585" dirty="0">
                <a:latin typeface="Times New Roman" pitchFamily="18" charset="0"/>
                <a:cs typeface="Times New Roman" pitchFamily="18" charset="0"/>
              </a:rPr>
              <a:t>Short-acting </a:t>
            </a:r>
          </a:p>
          <a:p>
            <a:r>
              <a:rPr lang="en-US" sz="2585" dirty="0">
                <a:latin typeface="Times New Roman" pitchFamily="18" charset="0"/>
                <a:cs typeface="Times New Roman" pitchFamily="18" charset="0"/>
              </a:rPr>
              <a:t>Intermediate-acting</a:t>
            </a:r>
          </a:p>
          <a:p>
            <a:r>
              <a:rPr lang="en-US" sz="2585" dirty="0">
                <a:latin typeface="Times New Roman" pitchFamily="18" charset="0"/>
                <a:cs typeface="Times New Roman" pitchFamily="18" charset="0"/>
              </a:rPr>
              <a:t>Long-acting-acting</a:t>
            </a:r>
          </a:p>
        </p:txBody>
      </p:sp>
      <p:sp>
        <p:nvSpPr>
          <p:cNvPr id="2" name="Title 1"/>
          <p:cNvSpPr>
            <a:spLocks noGrp="1"/>
          </p:cNvSpPr>
          <p:nvPr>
            <p:ph type="title"/>
          </p:nvPr>
        </p:nvSpPr>
        <p:spPr>
          <a:xfrm>
            <a:off x="457200" y="334108"/>
            <a:ext cx="8229600" cy="984738"/>
          </a:xfrm>
        </p:spPr>
        <p:txBody>
          <a:bodyPr>
            <a:normAutofit/>
          </a:bodyPr>
          <a:lstStyle/>
          <a:p>
            <a:pPr algn="ctr"/>
            <a:r>
              <a:rPr lang="en-US" sz="3692" dirty="0">
                <a:latin typeface="Times New Roman" pitchFamily="18" charset="0"/>
                <a:cs typeface="Times New Roman" pitchFamily="18" charset="0"/>
              </a:rPr>
              <a:t>Insulin Preparations</a:t>
            </a:r>
          </a:p>
        </p:txBody>
      </p:sp>
    </p:spTree>
    <p:extLst>
      <p:ext uri="{BB962C8B-B14F-4D97-AF65-F5344CB8AC3E}">
        <p14:creationId xmlns:p14="http://schemas.microsoft.com/office/powerpoint/2010/main" val="3885359548"/>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1355522" y="47776"/>
            <a:ext cx="2873829" cy="5100398"/>
          </a:xfrm>
          <a:prstGeom prst="rect">
            <a:avLst/>
          </a:prstGeom>
        </p:spPr>
      </p:pic>
      <p:pic>
        <p:nvPicPr>
          <p:cNvPr id="6" name="Picture 5"/>
          <p:cNvPicPr>
            <a:picLocks noChangeAspect="1"/>
          </p:cNvPicPr>
          <p:nvPr/>
        </p:nvPicPr>
        <p:blipFill>
          <a:blip r:embed="rId3"/>
          <a:stretch>
            <a:fillRect/>
          </a:stretch>
        </p:blipFill>
        <p:spPr>
          <a:xfrm>
            <a:off x="4712677" y="108599"/>
            <a:ext cx="2929094" cy="5039575"/>
          </a:xfrm>
          <a:prstGeom prst="rect">
            <a:avLst/>
          </a:prstGeom>
        </p:spPr>
      </p:pic>
      <p:pic>
        <p:nvPicPr>
          <p:cNvPr id="7" name="Picture 6"/>
          <p:cNvPicPr>
            <a:picLocks noChangeAspect="1"/>
          </p:cNvPicPr>
          <p:nvPr/>
        </p:nvPicPr>
        <p:blipFill>
          <a:blip r:embed="rId4"/>
          <a:stretch>
            <a:fillRect/>
          </a:stretch>
        </p:blipFill>
        <p:spPr>
          <a:xfrm>
            <a:off x="2792437" y="5576333"/>
            <a:ext cx="4149969" cy="1111526"/>
          </a:xfrm>
          <a:prstGeom prst="rect">
            <a:avLst/>
          </a:prstGeom>
        </p:spPr>
      </p:pic>
    </p:spTree>
    <p:extLst>
      <p:ext uri="{BB962C8B-B14F-4D97-AF65-F5344CB8AC3E}">
        <p14:creationId xmlns:p14="http://schemas.microsoft.com/office/powerpoint/2010/main" val="3512600112"/>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64803" y="826476"/>
            <a:ext cx="8879197" cy="4079632"/>
          </a:xfrm>
          <a:prstGeom prst="rect">
            <a:avLst/>
          </a:prstGeom>
        </p:spPr>
      </p:pic>
      <p:pic>
        <p:nvPicPr>
          <p:cNvPr id="3" name="Picture 2"/>
          <p:cNvPicPr>
            <a:picLocks noChangeAspect="1"/>
          </p:cNvPicPr>
          <p:nvPr/>
        </p:nvPicPr>
        <p:blipFill>
          <a:blip r:embed="rId3"/>
          <a:stretch>
            <a:fillRect/>
          </a:stretch>
        </p:blipFill>
        <p:spPr>
          <a:xfrm>
            <a:off x="1195754" y="4906108"/>
            <a:ext cx="7249399" cy="492369"/>
          </a:xfrm>
          <a:prstGeom prst="rect">
            <a:avLst/>
          </a:prstGeom>
        </p:spPr>
      </p:pic>
    </p:spTree>
    <p:extLst>
      <p:ext uri="{BB962C8B-B14F-4D97-AF65-F5344CB8AC3E}">
        <p14:creationId xmlns:p14="http://schemas.microsoft.com/office/powerpoint/2010/main" val="1803261490"/>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lnSpcReduction="10000"/>
          </a:bodyPr>
          <a:lstStyle/>
          <a:p>
            <a:pPr algn="just"/>
            <a:endParaRPr lang="en-US" dirty="0" smtClean="0"/>
          </a:p>
          <a:p>
            <a:pPr algn="just"/>
            <a:r>
              <a:rPr lang="en-US" sz="2769" dirty="0">
                <a:latin typeface="Times New Roman" pitchFamily="18" charset="0"/>
                <a:cs typeface="Times New Roman" pitchFamily="18" charset="0"/>
              </a:rPr>
              <a:t>Have rapid onsets and early peaks of activity that </a:t>
            </a:r>
            <a:r>
              <a:rPr lang="en-US" sz="2769" dirty="0">
                <a:solidFill>
                  <a:srgbClr val="FF0000"/>
                </a:solidFill>
                <a:latin typeface="Times New Roman" pitchFamily="18" charset="0"/>
                <a:cs typeface="Times New Roman" pitchFamily="18" charset="0"/>
              </a:rPr>
              <a:t>permit control of postprandial glucose levels. </a:t>
            </a:r>
          </a:p>
          <a:p>
            <a:pPr algn="just"/>
            <a:endParaRPr lang="en-US" sz="2769" dirty="0">
              <a:latin typeface="Times New Roman" pitchFamily="18" charset="0"/>
              <a:cs typeface="Times New Roman" pitchFamily="18" charset="0"/>
            </a:endParaRPr>
          </a:p>
          <a:p>
            <a:pPr algn="just"/>
            <a:r>
              <a:rPr lang="sr-Cyrl-CS" sz="2769" dirty="0">
                <a:latin typeface="Times New Roman" pitchFamily="18" charset="0"/>
                <a:cs typeface="Times New Roman" pitchFamily="18" charset="0"/>
              </a:rPr>
              <a:t>Their duration of action is </a:t>
            </a:r>
            <a:r>
              <a:rPr lang="sr-Cyrl-CS" sz="2769" dirty="0">
                <a:solidFill>
                  <a:srgbClr val="FF0000"/>
                </a:solidFill>
                <a:latin typeface="Times New Roman" pitchFamily="18" charset="0"/>
                <a:cs typeface="Times New Roman" pitchFamily="18" charset="0"/>
              </a:rPr>
              <a:t>rarely more than 3–5 hours</a:t>
            </a:r>
            <a:r>
              <a:rPr lang="en-US" sz="2769" dirty="0">
                <a:latin typeface="Times New Roman" pitchFamily="18" charset="0"/>
                <a:cs typeface="Times New Roman" pitchFamily="18" charset="0"/>
              </a:rPr>
              <a:t>,</a:t>
            </a:r>
            <a:r>
              <a:rPr lang="sr-Cyrl-CS" sz="2769" dirty="0">
                <a:latin typeface="Times New Roman" pitchFamily="18" charset="0"/>
                <a:cs typeface="Times New Roman" pitchFamily="18" charset="0"/>
              </a:rPr>
              <a:t> which decreases the risk of late postmeal hypoglycemia.</a:t>
            </a:r>
            <a:endParaRPr lang="en-US" sz="2769" dirty="0">
              <a:latin typeface="Times New Roman" pitchFamily="18" charset="0"/>
              <a:cs typeface="Times New Roman" pitchFamily="18" charset="0"/>
            </a:endParaRPr>
          </a:p>
          <a:p>
            <a:pPr marL="0" indent="0" algn="just">
              <a:buNone/>
            </a:pPr>
            <a:endParaRPr lang="en-US" sz="2769" dirty="0">
              <a:latin typeface="Times New Roman" pitchFamily="18" charset="0"/>
              <a:cs typeface="Times New Roman" pitchFamily="18" charset="0"/>
            </a:endParaRPr>
          </a:p>
          <a:p>
            <a:pPr algn="just"/>
            <a:r>
              <a:rPr lang="sr-Cyrl-CS" sz="2769" dirty="0">
                <a:latin typeface="Times New Roman" pitchFamily="18" charset="0"/>
                <a:cs typeface="Times New Roman" pitchFamily="18" charset="0"/>
              </a:rPr>
              <a:t>Injected rapid-acting insulins are dispensed as clear solutions at neutral pH and contain small amounts of zinc to improve their stability and shelf-life. </a:t>
            </a:r>
            <a:endParaRPr lang="en-US" sz="2769" dirty="0">
              <a:latin typeface="Times New Roman" pitchFamily="18" charset="0"/>
              <a:cs typeface="Times New Roman" pitchFamily="18" charset="0"/>
            </a:endParaRPr>
          </a:p>
          <a:p>
            <a:pPr algn="just"/>
            <a:endParaRPr lang="en-US" dirty="0"/>
          </a:p>
        </p:txBody>
      </p:sp>
      <p:sp>
        <p:nvSpPr>
          <p:cNvPr id="2" name="Title 1"/>
          <p:cNvSpPr>
            <a:spLocks noGrp="1"/>
          </p:cNvSpPr>
          <p:nvPr>
            <p:ph type="title"/>
          </p:nvPr>
        </p:nvSpPr>
        <p:spPr>
          <a:xfrm>
            <a:off x="457201" y="334108"/>
            <a:ext cx="8286750" cy="984738"/>
          </a:xfrm>
        </p:spPr>
        <p:txBody>
          <a:bodyPr>
            <a:noAutofit/>
          </a:bodyPr>
          <a:lstStyle/>
          <a:p>
            <a:pPr algn="ctr"/>
            <a:r>
              <a:rPr lang="en-US" sz="3692" dirty="0">
                <a:latin typeface="Times New Roman" pitchFamily="18" charset="0"/>
                <a:cs typeface="Times New Roman" pitchFamily="18" charset="0"/>
              </a:rPr>
              <a:t>Rapid-acting (</a:t>
            </a:r>
            <a:r>
              <a:rPr lang="sr-Cyrl-CS" sz="3692" dirty="0">
                <a:solidFill>
                  <a:srgbClr val="FF0000"/>
                </a:solidFill>
                <a:latin typeface="Times New Roman" pitchFamily="18" charset="0"/>
                <a:cs typeface="Times New Roman" pitchFamily="18" charset="0"/>
              </a:rPr>
              <a:t>insulin lispro, insulin aspart and insulin glulisine</a:t>
            </a:r>
            <a:r>
              <a:rPr lang="en-US" sz="3692" dirty="0">
                <a:latin typeface="Times New Roman" pitchFamily="18" charset="0"/>
                <a:cs typeface="Times New Roman" pitchFamily="18" charset="0"/>
              </a:rPr>
              <a:t>)</a:t>
            </a:r>
          </a:p>
        </p:txBody>
      </p:sp>
    </p:spTree>
    <p:extLst>
      <p:ext uri="{BB962C8B-B14F-4D97-AF65-F5344CB8AC3E}">
        <p14:creationId xmlns:p14="http://schemas.microsoft.com/office/powerpoint/2010/main" val="98798475"/>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lgn="just">
              <a:buNone/>
            </a:pPr>
            <a:endParaRPr lang="en-US" dirty="0" smtClean="0"/>
          </a:p>
          <a:p>
            <a:pPr marL="0" indent="0" algn="just">
              <a:buNone/>
            </a:pPr>
            <a:r>
              <a:rPr lang="en-US" sz="2585" b="1" dirty="0">
                <a:latin typeface="Times New Roman" pitchFamily="18" charset="0"/>
                <a:cs typeface="Times New Roman" pitchFamily="18" charset="0"/>
              </a:rPr>
              <a:t>Insulin </a:t>
            </a:r>
            <a:r>
              <a:rPr lang="en-US" sz="2585" b="1" dirty="0" err="1">
                <a:latin typeface="Times New Roman" pitchFamily="18" charset="0"/>
                <a:cs typeface="Times New Roman" pitchFamily="18" charset="0"/>
              </a:rPr>
              <a:t>lispro</a:t>
            </a:r>
            <a:r>
              <a:rPr lang="en-US" sz="2585" b="1" dirty="0">
                <a:latin typeface="Times New Roman" pitchFamily="18" charset="0"/>
                <a:cs typeface="Times New Roman" pitchFamily="18" charset="0"/>
              </a:rPr>
              <a:t> </a:t>
            </a:r>
            <a:r>
              <a:rPr lang="en-US" sz="2585" dirty="0">
                <a:latin typeface="Times New Roman" pitchFamily="18" charset="0"/>
                <a:cs typeface="Times New Roman" pitchFamily="18" charset="0"/>
              </a:rPr>
              <a:t>(Humalog) is an insulin analog produced by recombinant technology, wherein two amino acids near the carboxyl terminal of the B chain have been reversed in position:</a:t>
            </a:r>
          </a:p>
          <a:p>
            <a:pPr marL="0" indent="0" algn="just">
              <a:buNone/>
            </a:pPr>
            <a:endParaRPr lang="en-US" sz="2585" dirty="0">
              <a:latin typeface="Times New Roman" pitchFamily="18" charset="0"/>
              <a:cs typeface="Times New Roman" pitchFamily="18" charset="0"/>
            </a:endParaRPr>
          </a:p>
          <a:p>
            <a:pPr marL="0" indent="0" algn="just">
              <a:buNone/>
            </a:pPr>
            <a:r>
              <a:rPr lang="en-US" sz="2585" dirty="0" err="1">
                <a:latin typeface="Times New Roman" pitchFamily="18" charset="0"/>
                <a:cs typeface="Times New Roman" pitchFamily="18" charset="0"/>
              </a:rPr>
              <a:t>Proline</a:t>
            </a:r>
            <a:r>
              <a:rPr lang="en-US" sz="2585" dirty="0">
                <a:latin typeface="Times New Roman" pitchFamily="18" charset="0"/>
                <a:cs typeface="Times New Roman" pitchFamily="18" charset="0"/>
              </a:rPr>
              <a:t> at position B28 has been moved to B29 and lysine has been moved from B29 to B28. </a:t>
            </a:r>
          </a:p>
          <a:p>
            <a:pPr marL="0" indent="0" algn="just">
              <a:buNone/>
            </a:pPr>
            <a:endParaRPr lang="en-US" dirty="0" smtClean="0"/>
          </a:p>
        </p:txBody>
      </p:sp>
      <p:sp>
        <p:nvSpPr>
          <p:cNvPr id="2" name="Title 1"/>
          <p:cNvSpPr>
            <a:spLocks noGrp="1"/>
          </p:cNvSpPr>
          <p:nvPr>
            <p:ph type="title"/>
          </p:nvPr>
        </p:nvSpPr>
        <p:spPr>
          <a:xfrm>
            <a:off x="457200" y="334108"/>
            <a:ext cx="8229600" cy="984738"/>
          </a:xfrm>
        </p:spPr>
        <p:txBody>
          <a:bodyPr>
            <a:normAutofit/>
          </a:bodyPr>
          <a:lstStyle/>
          <a:p>
            <a:pPr algn="ctr"/>
            <a:r>
              <a:rPr lang="en-US" sz="3692" dirty="0">
                <a:latin typeface="Times New Roman" pitchFamily="18" charset="0"/>
                <a:cs typeface="Times New Roman" pitchFamily="18" charset="0"/>
              </a:rPr>
              <a:t>Insulin </a:t>
            </a:r>
            <a:r>
              <a:rPr lang="en-US" sz="3692" dirty="0" err="1">
                <a:latin typeface="Times New Roman" pitchFamily="18" charset="0"/>
                <a:cs typeface="Times New Roman" pitchFamily="18" charset="0"/>
              </a:rPr>
              <a:t>lispro</a:t>
            </a:r>
            <a:r>
              <a:rPr lang="en-US" sz="3692" dirty="0">
                <a:latin typeface="Times New Roman" pitchFamily="18" charset="0"/>
                <a:cs typeface="Times New Roman" pitchFamily="18" charset="0"/>
              </a:rPr>
              <a:t> (Humalog)</a:t>
            </a:r>
          </a:p>
        </p:txBody>
      </p:sp>
    </p:spTree>
    <p:extLst>
      <p:ext uri="{BB962C8B-B14F-4D97-AF65-F5344CB8AC3E}">
        <p14:creationId xmlns:p14="http://schemas.microsoft.com/office/powerpoint/2010/main" val="1928566450"/>
      </p:ext>
    </p:ext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buNone/>
            </a:pPr>
            <a:endParaRPr lang="en-US" b="1" dirty="0" smtClean="0"/>
          </a:p>
          <a:p>
            <a:pPr marL="0" indent="0">
              <a:buNone/>
            </a:pPr>
            <a:endParaRPr lang="en-US" b="1" dirty="0"/>
          </a:p>
          <a:p>
            <a:pPr marL="0" indent="0">
              <a:buNone/>
            </a:pPr>
            <a:endParaRPr lang="en-US" b="1" dirty="0" smtClean="0"/>
          </a:p>
          <a:p>
            <a:pPr marL="0" indent="0">
              <a:buNone/>
            </a:pPr>
            <a:r>
              <a:rPr lang="en-US" sz="2585" b="1" dirty="0">
                <a:latin typeface="Times New Roman" pitchFamily="18" charset="0"/>
                <a:cs typeface="Times New Roman" pitchFamily="18" charset="0"/>
              </a:rPr>
              <a:t>Insulin </a:t>
            </a:r>
            <a:r>
              <a:rPr lang="en-US" sz="2585" b="1" dirty="0" err="1">
                <a:latin typeface="Times New Roman" pitchFamily="18" charset="0"/>
                <a:cs typeface="Times New Roman" pitchFamily="18" charset="0"/>
              </a:rPr>
              <a:t>aspart</a:t>
            </a:r>
            <a:r>
              <a:rPr lang="en-US" sz="2585" b="1" dirty="0">
                <a:latin typeface="Times New Roman" pitchFamily="18" charset="0"/>
                <a:cs typeface="Times New Roman" pitchFamily="18" charset="0"/>
              </a:rPr>
              <a:t> </a:t>
            </a:r>
            <a:r>
              <a:rPr lang="en-US" sz="2585" dirty="0">
                <a:latin typeface="Times New Roman" pitchFamily="18" charset="0"/>
                <a:cs typeface="Times New Roman" pitchFamily="18" charset="0"/>
              </a:rPr>
              <a:t>(</a:t>
            </a:r>
            <a:r>
              <a:rPr lang="en-US" sz="2585" dirty="0" err="1">
                <a:latin typeface="Times New Roman" pitchFamily="18" charset="0"/>
                <a:cs typeface="Times New Roman" pitchFamily="18" charset="0"/>
              </a:rPr>
              <a:t>Novolog</a:t>
            </a:r>
            <a:r>
              <a:rPr lang="en-US" sz="2585" dirty="0">
                <a:latin typeface="Times New Roman" pitchFamily="18" charset="0"/>
                <a:cs typeface="Times New Roman" pitchFamily="18" charset="0"/>
              </a:rPr>
              <a:t>) is a single substitution of </a:t>
            </a:r>
            <a:r>
              <a:rPr lang="en-US" sz="2585" dirty="0" err="1">
                <a:latin typeface="Times New Roman" pitchFamily="18" charset="0"/>
                <a:cs typeface="Times New Roman" pitchFamily="18" charset="0"/>
              </a:rPr>
              <a:t>proline</a:t>
            </a:r>
            <a:r>
              <a:rPr lang="en-US" sz="2585" dirty="0">
                <a:latin typeface="Times New Roman" pitchFamily="18" charset="0"/>
                <a:cs typeface="Times New Roman" pitchFamily="18" charset="0"/>
              </a:rPr>
              <a:t> by aspartic acid at position B28. </a:t>
            </a:r>
          </a:p>
          <a:p>
            <a:endParaRPr lang="en-US" dirty="0"/>
          </a:p>
        </p:txBody>
      </p:sp>
      <p:sp>
        <p:nvSpPr>
          <p:cNvPr id="2" name="Title 1"/>
          <p:cNvSpPr>
            <a:spLocks noGrp="1"/>
          </p:cNvSpPr>
          <p:nvPr>
            <p:ph type="title"/>
          </p:nvPr>
        </p:nvSpPr>
        <p:spPr>
          <a:xfrm>
            <a:off x="457200" y="334108"/>
            <a:ext cx="8229600" cy="984738"/>
          </a:xfrm>
        </p:spPr>
        <p:txBody>
          <a:bodyPr/>
          <a:lstStyle/>
          <a:p>
            <a:pPr algn="ctr"/>
            <a:r>
              <a:rPr lang="en-US" sz="3692" dirty="0">
                <a:latin typeface="Times New Roman" pitchFamily="18" charset="0"/>
                <a:cs typeface="Times New Roman" pitchFamily="18" charset="0"/>
              </a:rPr>
              <a:t>Insulin </a:t>
            </a:r>
            <a:r>
              <a:rPr lang="en-US" sz="3692" dirty="0" err="1">
                <a:latin typeface="Times New Roman" pitchFamily="18" charset="0"/>
                <a:cs typeface="Times New Roman" pitchFamily="18" charset="0"/>
              </a:rPr>
              <a:t>aspart</a:t>
            </a:r>
            <a:r>
              <a:rPr lang="en-US" sz="3692" dirty="0">
                <a:latin typeface="Times New Roman" pitchFamily="18" charset="0"/>
                <a:cs typeface="Times New Roman" pitchFamily="18" charset="0"/>
              </a:rPr>
              <a:t> (</a:t>
            </a:r>
            <a:r>
              <a:rPr lang="en-US" sz="3692" dirty="0" err="1">
                <a:latin typeface="Times New Roman" pitchFamily="18" charset="0"/>
                <a:cs typeface="Times New Roman" pitchFamily="18" charset="0"/>
              </a:rPr>
              <a:t>Novolog</a:t>
            </a:r>
            <a:r>
              <a:rPr lang="en-US" dirty="0"/>
              <a:t>)</a:t>
            </a:r>
          </a:p>
        </p:txBody>
      </p:sp>
    </p:spTree>
    <p:extLst>
      <p:ext uri="{BB962C8B-B14F-4D97-AF65-F5344CB8AC3E}">
        <p14:creationId xmlns:p14="http://schemas.microsoft.com/office/powerpoint/2010/main" val="1949330508"/>
      </p:ext>
    </p:extLst>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lgn="just">
              <a:buNone/>
            </a:pPr>
            <a:endParaRPr lang="en-US" b="1" dirty="0" smtClean="0"/>
          </a:p>
          <a:p>
            <a:pPr marL="0" indent="0" algn="just">
              <a:buNone/>
            </a:pPr>
            <a:endParaRPr lang="en-US" b="1" dirty="0"/>
          </a:p>
          <a:p>
            <a:pPr marL="0" indent="0" algn="just">
              <a:buNone/>
            </a:pPr>
            <a:r>
              <a:rPr lang="en-US" b="1" dirty="0" smtClean="0">
                <a:latin typeface="Times New Roman" pitchFamily="18" charset="0"/>
                <a:cs typeface="Times New Roman" pitchFamily="18" charset="0"/>
              </a:rPr>
              <a:t>Insulin </a:t>
            </a:r>
            <a:r>
              <a:rPr lang="en-US" b="1" dirty="0" err="1">
                <a:latin typeface="Times New Roman" pitchFamily="18" charset="0"/>
                <a:cs typeface="Times New Roman" pitchFamily="18" charset="0"/>
              </a:rPr>
              <a:t>glulisine</a:t>
            </a:r>
            <a:r>
              <a:rPr lang="en-US" b="1" dirty="0">
                <a:latin typeface="Times New Roman" pitchFamily="18" charset="0"/>
                <a:cs typeface="Times New Roman" pitchFamily="18" charset="0"/>
              </a:rPr>
              <a:t> </a:t>
            </a:r>
            <a:r>
              <a:rPr lang="en-US" dirty="0">
                <a:latin typeface="Times New Roman" pitchFamily="18" charset="0"/>
                <a:cs typeface="Times New Roman" pitchFamily="18" charset="0"/>
              </a:rPr>
              <a:t>(</a:t>
            </a:r>
            <a:r>
              <a:rPr lang="en-US" dirty="0" err="1">
                <a:latin typeface="Times New Roman" pitchFamily="18" charset="0"/>
                <a:cs typeface="Times New Roman" pitchFamily="18" charset="0"/>
              </a:rPr>
              <a:t>Apidra</a:t>
            </a:r>
            <a:r>
              <a:rPr lang="en-US" dirty="0">
                <a:latin typeface="Times New Roman" pitchFamily="18" charset="0"/>
                <a:cs typeface="Times New Roman" pitchFamily="18" charset="0"/>
              </a:rPr>
              <a:t>) differs from human insulin in that the amino acid asparagine at position B3 is replaced by lysine and the lysine in position B29 by glutamic acid.</a:t>
            </a:r>
            <a:endParaRPr lang="en-US" sz="2585" dirty="0">
              <a:latin typeface="Times New Roman" pitchFamily="18" charset="0"/>
              <a:cs typeface="Times New Roman" pitchFamily="18" charset="0"/>
            </a:endParaRPr>
          </a:p>
          <a:p>
            <a:pPr marL="0" indent="0" algn="just">
              <a:buNone/>
            </a:pPr>
            <a:endParaRPr lang="en-US" dirty="0"/>
          </a:p>
        </p:txBody>
      </p:sp>
      <p:sp>
        <p:nvSpPr>
          <p:cNvPr id="2" name="Title 1"/>
          <p:cNvSpPr>
            <a:spLocks noGrp="1"/>
          </p:cNvSpPr>
          <p:nvPr>
            <p:ph type="title"/>
          </p:nvPr>
        </p:nvSpPr>
        <p:spPr>
          <a:xfrm>
            <a:off x="457201" y="334108"/>
            <a:ext cx="8058150" cy="984738"/>
          </a:xfrm>
        </p:spPr>
        <p:txBody>
          <a:bodyPr>
            <a:normAutofit/>
          </a:bodyPr>
          <a:lstStyle/>
          <a:p>
            <a:pPr algn="ctr"/>
            <a:r>
              <a:rPr lang="en-US" sz="3692" dirty="0">
                <a:latin typeface="Times New Roman" pitchFamily="18" charset="0"/>
                <a:cs typeface="Times New Roman" pitchFamily="18" charset="0"/>
              </a:rPr>
              <a:t>Insulin </a:t>
            </a:r>
            <a:r>
              <a:rPr lang="en-US" sz="3692" dirty="0" err="1">
                <a:latin typeface="Times New Roman" pitchFamily="18" charset="0"/>
                <a:cs typeface="Times New Roman" pitchFamily="18" charset="0"/>
              </a:rPr>
              <a:t>glulisine</a:t>
            </a:r>
            <a:r>
              <a:rPr lang="en-US" sz="3692" dirty="0">
                <a:latin typeface="Times New Roman" pitchFamily="18" charset="0"/>
                <a:cs typeface="Times New Roman" pitchFamily="18" charset="0"/>
              </a:rPr>
              <a:t> (</a:t>
            </a:r>
            <a:r>
              <a:rPr lang="en-US" sz="3692" dirty="0" err="1">
                <a:latin typeface="Times New Roman" pitchFamily="18" charset="0"/>
                <a:cs typeface="Times New Roman" pitchFamily="18" charset="0"/>
              </a:rPr>
              <a:t>Apidra</a:t>
            </a:r>
            <a:r>
              <a:rPr lang="en-US" sz="3692" dirty="0">
                <a:latin typeface="Times New Roman" pitchFamily="18" charset="0"/>
                <a:cs typeface="Times New Roman" pitchFamily="18" charset="0"/>
              </a:rPr>
              <a:t>)</a:t>
            </a:r>
          </a:p>
        </p:txBody>
      </p:sp>
    </p:spTree>
    <p:extLst>
      <p:ext uri="{BB962C8B-B14F-4D97-AF65-F5344CB8AC3E}">
        <p14:creationId xmlns:p14="http://schemas.microsoft.com/office/powerpoint/2010/main" val="370679309"/>
      </p:ext>
    </p:extLst>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lnSpcReduction="10000"/>
          </a:bodyPr>
          <a:lstStyle/>
          <a:p>
            <a:pPr algn="just">
              <a:buFont typeface="Courier New" panose="02070309020205020404" pitchFamily="49" charset="0"/>
              <a:buChar char="o"/>
            </a:pPr>
            <a:r>
              <a:rPr lang="en-US" sz="2769" dirty="0">
                <a:latin typeface="Times New Roman" pitchFamily="18" charset="0"/>
                <a:cs typeface="Times New Roman" pitchFamily="18" charset="0"/>
              </a:rPr>
              <a:t>The changes result in three analogs having </a:t>
            </a:r>
            <a:r>
              <a:rPr lang="en-US" sz="2769" dirty="0">
                <a:solidFill>
                  <a:srgbClr val="FF0000"/>
                </a:solidFill>
                <a:latin typeface="Times New Roman" pitchFamily="18" charset="0"/>
                <a:cs typeface="Times New Roman" pitchFamily="18" charset="0"/>
              </a:rPr>
              <a:t>less tendency to form hexamers</a:t>
            </a:r>
            <a:r>
              <a:rPr lang="en-US" sz="2769" dirty="0">
                <a:latin typeface="Times New Roman" pitchFamily="18" charset="0"/>
                <a:cs typeface="Times New Roman" pitchFamily="18" charset="0"/>
              </a:rPr>
              <a:t>, in contrast to human insulin. </a:t>
            </a:r>
          </a:p>
          <a:p>
            <a:pPr algn="just">
              <a:buFont typeface="Courier New" panose="02070309020205020404" pitchFamily="49" charset="0"/>
              <a:buChar char="o"/>
            </a:pPr>
            <a:endParaRPr lang="en-US" sz="2769" dirty="0">
              <a:latin typeface="Times New Roman" pitchFamily="18" charset="0"/>
              <a:cs typeface="Times New Roman" pitchFamily="18" charset="0"/>
            </a:endParaRPr>
          </a:p>
          <a:p>
            <a:pPr algn="just">
              <a:buFont typeface="Courier New" panose="02070309020205020404" pitchFamily="49" charset="0"/>
              <a:buChar char="o"/>
            </a:pPr>
            <a:endParaRPr lang="en-US" sz="2769" dirty="0">
              <a:latin typeface="Times New Roman" pitchFamily="18" charset="0"/>
              <a:cs typeface="Times New Roman" pitchFamily="18" charset="0"/>
            </a:endParaRPr>
          </a:p>
          <a:p>
            <a:pPr algn="just">
              <a:buFont typeface="Courier New" panose="02070309020205020404" pitchFamily="49" charset="0"/>
              <a:buChar char="o"/>
            </a:pPr>
            <a:r>
              <a:rPr lang="en-US" sz="2769" dirty="0">
                <a:latin typeface="Times New Roman" pitchFamily="18" charset="0"/>
                <a:cs typeface="Times New Roman" pitchFamily="18" charset="0"/>
              </a:rPr>
              <a:t>When injected subcutaneously, the </a:t>
            </a:r>
            <a:r>
              <a:rPr lang="en-US" sz="2769" dirty="0">
                <a:solidFill>
                  <a:srgbClr val="FF0000"/>
                </a:solidFill>
                <a:latin typeface="Times New Roman" pitchFamily="18" charset="0"/>
                <a:cs typeface="Times New Roman" pitchFamily="18" charset="0"/>
              </a:rPr>
              <a:t>analogs quickly dissociate into monomers </a:t>
            </a:r>
            <a:r>
              <a:rPr lang="en-US" sz="2769" dirty="0">
                <a:latin typeface="Times New Roman" pitchFamily="18" charset="0"/>
                <a:cs typeface="Times New Roman" pitchFamily="18" charset="0"/>
              </a:rPr>
              <a:t>and are absorbed very rapidly, reaching peak serum values in as soon as 1 hour—in contrast to regular human insulin, whose hexamers require considerably more time to dissociate and become absorbed. </a:t>
            </a:r>
          </a:p>
          <a:p>
            <a:endParaRPr lang="en-US" dirty="0"/>
          </a:p>
        </p:txBody>
      </p:sp>
      <p:sp>
        <p:nvSpPr>
          <p:cNvPr id="2" name="Title 1"/>
          <p:cNvSpPr>
            <a:spLocks noGrp="1"/>
          </p:cNvSpPr>
          <p:nvPr>
            <p:ph type="title"/>
          </p:nvPr>
        </p:nvSpPr>
        <p:spPr/>
        <p:txBody>
          <a:bodyPr/>
          <a:lstStyle/>
          <a:p>
            <a:endParaRPr lang="en-US" dirty="0"/>
          </a:p>
        </p:txBody>
      </p:sp>
    </p:spTree>
    <p:extLst>
      <p:ext uri="{BB962C8B-B14F-4D97-AF65-F5344CB8AC3E}">
        <p14:creationId xmlns:p14="http://schemas.microsoft.com/office/powerpoint/2010/main" val="1421853237"/>
      </p:ext>
    </p:extLst>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85000" lnSpcReduction="20000"/>
          </a:bodyPr>
          <a:lstStyle/>
          <a:p>
            <a:pPr algn="just">
              <a:buFont typeface="Courier New" panose="02070309020205020404" pitchFamily="49" charset="0"/>
              <a:buChar char="o"/>
            </a:pPr>
            <a:endParaRPr lang="en-US" dirty="0" smtClean="0"/>
          </a:p>
          <a:p>
            <a:pPr algn="just">
              <a:buFont typeface="Courier New" panose="02070309020205020404" pitchFamily="49" charset="0"/>
              <a:buChar char="o"/>
            </a:pPr>
            <a:r>
              <a:rPr lang="en-US" sz="3046" dirty="0">
                <a:latin typeface="Times New Roman" pitchFamily="18" charset="0"/>
                <a:cs typeface="Times New Roman" pitchFamily="18" charset="0"/>
              </a:rPr>
              <a:t>A</a:t>
            </a:r>
            <a:r>
              <a:rPr lang="sr-Cyrl-CS" sz="3046" dirty="0">
                <a:latin typeface="Times New Roman" pitchFamily="18" charset="0"/>
                <a:cs typeface="Times New Roman" pitchFamily="18" charset="0"/>
              </a:rPr>
              <a:t> molecule </a:t>
            </a:r>
            <a:r>
              <a:rPr lang="sr-Cyrl-CS" sz="3046" dirty="0">
                <a:solidFill>
                  <a:srgbClr val="FF0000"/>
                </a:solidFill>
                <a:latin typeface="Times New Roman" pitchFamily="18" charset="0"/>
                <a:cs typeface="Times New Roman" pitchFamily="18" charset="0"/>
              </a:rPr>
              <a:t>identical to human insulin</a:t>
            </a:r>
            <a:r>
              <a:rPr lang="en-US" sz="3046" dirty="0">
                <a:latin typeface="Times New Roman" pitchFamily="18" charset="0"/>
                <a:cs typeface="Times New Roman" pitchFamily="18" charset="0"/>
              </a:rPr>
              <a:t>, Regular insulin is a short-acting, soluble, crystalline zinc insulin.</a:t>
            </a:r>
          </a:p>
          <a:p>
            <a:pPr algn="just">
              <a:buFont typeface="Courier New" panose="02070309020205020404" pitchFamily="49" charset="0"/>
              <a:buChar char="o"/>
            </a:pPr>
            <a:endParaRPr lang="en-US" sz="3046" dirty="0">
              <a:latin typeface="Times New Roman" pitchFamily="18" charset="0"/>
              <a:cs typeface="Times New Roman" pitchFamily="18" charset="0"/>
            </a:endParaRPr>
          </a:p>
          <a:p>
            <a:pPr algn="just">
              <a:buFont typeface="Courier New" panose="02070309020205020404" pitchFamily="49" charset="0"/>
              <a:buChar char="o"/>
            </a:pPr>
            <a:r>
              <a:rPr lang="sr-Cyrl-CS" sz="3046" dirty="0">
                <a:latin typeface="Times New Roman" pitchFamily="18" charset="0"/>
                <a:cs typeface="Times New Roman" pitchFamily="18" charset="0"/>
              </a:rPr>
              <a:t>Its effect appears within 30 minutes and peaks between 2 and 3 hours after subcutaneous injection and generally lasts 5–8 hours</a:t>
            </a:r>
            <a:r>
              <a:rPr lang="en-US" sz="3046" dirty="0">
                <a:latin typeface="Times New Roman" pitchFamily="18" charset="0"/>
                <a:cs typeface="Times New Roman" pitchFamily="18" charset="0"/>
              </a:rPr>
              <a:t>.</a:t>
            </a:r>
          </a:p>
          <a:p>
            <a:pPr algn="just">
              <a:buFont typeface="Courier New" panose="02070309020205020404" pitchFamily="49" charset="0"/>
              <a:buChar char="o"/>
            </a:pPr>
            <a:endParaRPr lang="en-US" sz="3046" dirty="0">
              <a:latin typeface="Times New Roman" pitchFamily="18" charset="0"/>
              <a:cs typeface="Times New Roman" pitchFamily="18" charset="0"/>
            </a:endParaRPr>
          </a:p>
          <a:p>
            <a:pPr algn="just">
              <a:buFont typeface="Courier New" panose="02070309020205020404" pitchFamily="49" charset="0"/>
              <a:buChar char="o"/>
            </a:pPr>
            <a:r>
              <a:rPr lang="en-US" sz="3046" dirty="0">
                <a:latin typeface="Times New Roman" pitchFamily="18" charset="0"/>
                <a:cs typeface="Times New Roman" pitchFamily="18" charset="0"/>
              </a:rPr>
              <a:t> Before the development of rapid-acting insulins</a:t>
            </a:r>
            <a:r>
              <a:rPr lang="en-US" sz="3046" dirty="0">
                <a:solidFill>
                  <a:srgbClr val="FF0000"/>
                </a:solidFill>
                <a:latin typeface="Times New Roman" pitchFamily="18" charset="0"/>
                <a:cs typeface="Times New Roman" pitchFamily="18" charset="0"/>
              </a:rPr>
              <a:t>, it was the primary form of insulin used for controlling postprandial glucose concentrations</a:t>
            </a:r>
            <a:r>
              <a:rPr lang="en-US" sz="3046" dirty="0">
                <a:latin typeface="Times New Roman" pitchFamily="18" charset="0"/>
                <a:cs typeface="Times New Roman" pitchFamily="18" charset="0"/>
              </a:rPr>
              <a:t>, but it requires administration 30 min to 1 h or more before a meal.</a:t>
            </a:r>
          </a:p>
          <a:p>
            <a:pPr marL="0" indent="0">
              <a:buNone/>
            </a:pPr>
            <a:endParaRPr lang="en-US" sz="3046" dirty="0">
              <a:latin typeface="Times New Roman" pitchFamily="18" charset="0"/>
              <a:cs typeface="Times New Roman" pitchFamily="18" charset="0"/>
            </a:endParaRPr>
          </a:p>
        </p:txBody>
      </p:sp>
      <p:sp>
        <p:nvSpPr>
          <p:cNvPr id="2" name="Title 1"/>
          <p:cNvSpPr>
            <a:spLocks noGrp="1"/>
          </p:cNvSpPr>
          <p:nvPr>
            <p:ph type="title"/>
          </p:nvPr>
        </p:nvSpPr>
        <p:spPr/>
        <p:txBody>
          <a:bodyPr>
            <a:noAutofit/>
          </a:bodyPr>
          <a:lstStyle/>
          <a:p>
            <a:pPr algn="ctr"/>
            <a:r>
              <a:rPr lang="en-US" sz="3692" dirty="0">
                <a:latin typeface="Times New Roman" pitchFamily="18" charset="0"/>
                <a:cs typeface="Times New Roman" pitchFamily="18" charset="0"/>
              </a:rPr>
              <a:t>Short</a:t>
            </a:r>
            <a:r>
              <a:rPr lang="sr-Cyrl-CS" sz="3692" dirty="0">
                <a:latin typeface="Times New Roman" pitchFamily="18" charset="0"/>
                <a:cs typeface="Times New Roman" pitchFamily="18" charset="0"/>
              </a:rPr>
              <a:t>-Acting Insulin</a:t>
            </a:r>
            <a:r>
              <a:rPr lang="en-US" sz="3692" dirty="0">
                <a:latin typeface="Times New Roman" pitchFamily="18" charset="0"/>
                <a:cs typeface="Times New Roman" pitchFamily="18" charset="0"/>
              </a:rPr>
              <a:t> (</a:t>
            </a:r>
            <a:r>
              <a:rPr lang="en-US" sz="3692" dirty="0">
                <a:solidFill>
                  <a:srgbClr val="FF0000"/>
                </a:solidFill>
                <a:latin typeface="Times New Roman" pitchFamily="18" charset="0"/>
                <a:cs typeface="Times New Roman" pitchFamily="18" charset="0"/>
              </a:rPr>
              <a:t>Regular insulin</a:t>
            </a:r>
            <a:r>
              <a:rPr lang="en-US" sz="3692" dirty="0">
                <a:latin typeface="Times New Roman" pitchFamily="18" charset="0"/>
                <a:cs typeface="Times New Roman" pitchFamily="18" charset="0"/>
              </a:rPr>
              <a:t>)</a:t>
            </a:r>
          </a:p>
        </p:txBody>
      </p:sp>
    </p:spTree>
    <p:extLst>
      <p:ext uri="{BB962C8B-B14F-4D97-AF65-F5344CB8AC3E}">
        <p14:creationId xmlns:p14="http://schemas.microsoft.com/office/powerpoint/2010/main" val="215848059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ontent Placeholder 2"/>
          <p:cNvSpPr txBox="1">
            <a:spLocks/>
          </p:cNvSpPr>
          <p:nvPr/>
        </p:nvSpPr>
        <p:spPr>
          <a:xfrm>
            <a:off x="164209" y="592428"/>
            <a:ext cx="8693239" cy="5276666"/>
          </a:xfrm>
          <a:prstGeom prst="rect">
            <a:avLst/>
          </a:prstGeom>
        </p:spPr>
        <p:txBody>
          <a:bodyPr>
            <a:no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228600" indent="-228600" algn="just">
              <a:spcAft>
                <a:spcPts val="1800"/>
              </a:spcAft>
              <a:buFont typeface="Arial" panose="020B0604020202020204" pitchFamily="34" charset="0"/>
              <a:buChar char="•"/>
            </a:pPr>
            <a:endParaRPr lang="en-US" sz="3200" dirty="0" smtClean="0">
              <a:latin typeface="Times New Roman" panose="02020603050405020304" pitchFamily="18" charset="0"/>
              <a:cs typeface="Times New Roman" panose="02020603050405020304" pitchFamily="18" charset="0"/>
            </a:endParaRPr>
          </a:p>
          <a:p>
            <a:pPr marL="228600" indent="-228600" algn="just">
              <a:spcAft>
                <a:spcPts val="1800"/>
              </a:spcAft>
              <a:buFont typeface="Arial" panose="020B0604020202020204" pitchFamily="34" charset="0"/>
              <a:buChar char="•"/>
            </a:pPr>
            <a:r>
              <a:rPr lang="en-US" sz="2800" dirty="0" smtClean="0">
                <a:solidFill>
                  <a:schemeClr val="tx1"/>
                </a:solidFill>
                <a:latin typeface="Times New Roman" panose="02020603050405020304" pitchFamily="18" charset="0"/>
                <a:cs typeface="Times New Roman" panose="02020603050405020304" pitchFamily="18" charset="0"/>
              </a:rPr>
              <a:t>The </a:t>
            </a:r>
            <a:r>
              <a:rPr lang="en-US" sz="2800" dirty="0">
                <a:solidFill>
                  <a:schemeClr val="tx1"/>
                </a:solidFill>
                <a:latin typeface="Times New Roman" panose="02020603050405020304" pitchFamily="18" charset="0"/>
                <a:cs typeface="Times New Roman" panose="02020603050405020304" pitchFamily="18" charset="0"/>
              </a:rPr>
              <a:t>cholesterol is stored in an esterified form in large, non-membrane-bound lipid droplets. </a:t>
            </a:r>
          </a:p>
          <a:p>
            <a:pPr marL="228600" indent="-228600" algn="just">
              <a:spcAft>
                <a:spcPts val="1800"/>
              </a:spcAft>
              <a:buFont typeface="Arial" panose="020B0604020202020204" pitchFamily="34" charset="0"/>
              <a:buChar char="•"/>
            </a:pPr>
            <a:r>
              <a:rPr lang="en-US" sz="2800" dirty="0">
                <a:solidFill>
                  <a:schemeClr val="tx1"/>
                </a:solidFill>
                <a:latin typeface="Times New Roman" panose="02020603050405020304" pitchFamily="18" charset="0"/>
                <a:cs typeface="Times New Roman" panose="02020603050405020304" pitchFamily="18" charset="0"/>
              </a:rPr>
              <a:t>Protein kinase A </a:t>
            </a:r>
            <a:r>
              <a:rPr lang="en-US" sz="2800" dirty="0" smtClean="0">
                <a:solidFill>
                  <a:schemeClr val="tx1"/>
                </a:solidFill>
                <a:latin typeface="Times New Roman" panose="02020603050405020304" pitchFamily="18" charset="0"/>
                <a:cs typeface="Times New Roman" panose="02020603050405020304" pitchFamily="18" charset="0"/>
              </a:rPr>
              <a:t>activates </a:t>
            </a:r>
            <a:r>
              <a:rPr lang="en-US" sz="2800" dirty="0">
                <a:solidFill>
                  <a:schemeClr val="tx1"/>
                </a:solidFill>
                <a:latin typeface="Times New Roman" panose="02020603050405020304" pitchFamily="18" charset="0"/>
                <a:cs typeface="Times New Roman" panose="02020603050405020304" pitchFamily="18" charset="0"/>
              </a:rPr>
              <a:t>cholesterol esterase which releases free cholesterol from lipid droplet.</a:t>
            </a:r>
          </a:p>
          <a:p>
            <a:pPr marL="228600" indent="-228600" algn="just">
              <a:spcAft>
                <a:spcPts val="1800"/>
              </a:spcAft>
              <a:buFont typeface="Arial" panose="020B0604020202020204" pitchFamily="34" charset="0"/>
              <a:buChar char="•"/>
            </a:pPr>
            <a:r>
              <a:rPr lang="en-US" sz="2800" dirty="0">
                <a:solidFill>
                  <a:schemeClr val="tx1"/>
                </a:solidFill>
                <a:latin typeface="Times New Roman" panose="02020603050405020304" pitchFamily="18" charset="0"/>
                <a:cs typeface="Times New Roman" panose="02020603050405020304" pitchFamily="18" charset="0"/>
              </a:rPr>
              <a:t>Carrier proteins then transport the free cholesterol to the mitochondria.</a:t>
            </a:r>
          </a:p>
        </p:txBody>
      </p:sp>
    </p:spTree>
    <p:extLst>
      <p:ext uri="{BB962C8B-B14F-4D97-AF65-F5344CB8AC3E}">
        <p14:creationId xmlns:p14="http://schemas.microsoft.com/office/powerpoint/2010/main" val="770405945"/>
      </p:ext>
    </p:ext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33046" y="1951893"/>
            <a:ext cx="8229600" cy="4177812"/>
          </a:xfrm>
        </p:spPr>
        <p:txBody>
          <a:bodyPr>
            <a:normAutofit fontScale="77500" lnSpcReduction="20000"/>
          </a:bodyPr>
          <a:lstStyle/>
          <a:p>
            <a:pPr algn="just"/>
            <a:r>
              <a:rPr lang="en-US" sz="3046" dirty="0">
                <a:latin typeface="Times New Roman" pitchFamily="18" charset="0"/>
                <a:cs typeface="Times New Roman" pitchFamily="18" charset="0"/>
              </a:rPr>
              <a:t>Neutral protamine </a:t>
            </a:r>
            <a:r>
              <a:rPr lang="en-US" sz="3046" dirty="0" err="1">
                <a:latin typeface="Times New Roman" pitchFamily="18" charset="0"/>
                <a:cs typeface="Times New Roman" pitchFamily="18" charset="0"/>
              </a:rPr>
              <a:t>Hagedorn</a:t>
            </a:r>
            <a:r>
              <a:rPr lang="en-US" sz="3046" dirty="0">
                <a:latin typeface="Times New Roman" pitchFamily="18" charset="0"/>
                <a:cs typeface="Times New Roman" pitchFamily="18" charset="0"/>
              </a:rPr>
              <a:t> (NPH) insulin is an intermediate-acting Insulin formed by the addition of zinc and protamine to regular insulin.</a:t>
            </a:r>
          </a:p>
          <a:p>
            <a:pPr marL="0" indent="0" algn="just">
              <a:buNone/>
            </a:pPr>
            <a:r>
              <a:rPr lang="en-US" sz="3046" dirty="0">
                <a:latin typeface="Times New Roman" pitchFamily="18" charset="0"/>
                <a:cs typeface="Times New Roman" pitchFamily="18" charset="0"/>
              </a:rPr>
              <a:t> </a:t>
            </a:r>
          </a:p>
          <a:p>
            <a:pPr algn="just"/>
            <a:r>
              <a:rPr lang="en-US" sz="3046" dirty="0">
                <a:latin typeface="Times New Roman" pitchFamily="18" charset="0"/>
                <a:cs typeface="Times New Roman" pitchFamily="18" charset="0"/>
              </a:rPr>
              <a:t>[Note: Another name for this preparation is </a:t>
            </a:r>
            <a:r>
              <a:rPr lang="en-US" sz="3046" dirty="0">
                <a:solidFill>
                  <a:srgbClr val="FF0000"/>
                </a:solidFill>
                <a:latin typeface="Times New Roman" pitchFamily="18" charset="0"/>
                <a:cs typeface="Times New Roman" pitchFamily="18" charset="0"/>
              </a:rPr>
              <a:t>insulin </a:t>
            </a:r>
            <a:r>
              <a:rPr lang="en-US" sz="3046" dirty="0" err="1">
                <a:solidFill>
                  <a:srgbClr val="FF0000"/>
                </a:solidFill>
                <a:latin typeface="Times New Roman" pitchFamily="18" charset="0"/>
                <a:cs typeface="Times New Roman" pitchFamily="18" charset="0"/>
              </a:rPr>
              <a:t>isophane</a:t>
            </a:r>
            <a:r>
              <a:rPr lang="en-US" sz="3046" dirty="0">
                <a:latin typeface="Times New Roman" pitchFamily="18" charset="0"/>
                <a:cs typeface="Times New Roman" pitchFamily="18" charset="0"/>
              </a:rPr>
              <a:t>.]</a:t>
            </a:r>
          </a:p>
          <a:p>
            <a:pPr algn="just"/>
            <a:endParaRPr lang="en-US" sz="3046" dirty="0">
              <a:latin typeface="Times New Roman" pitchFamily="18" charset="0"/>
              <a:cs typeface="Times New Roman" pitchFamily="18" charset="0"/>
            </a:endParaRPr>
          </a:p>
          <a:p>
            <a:pPr algn="just"/>
            <a:r>
              <a:rPr lang="en-US" sz="3046" dirty="0">
                <a:latin typeface="Times New Roman" pitchFamily="18" charset="0"/>
                <a:cs typeface="Times New Roman" pitchFamily="18" charset="0"/>
              </a:rPr>
              <a:t>The combination with protamine </a:t>
            </a:r>
            <a:r>
              <a:rPr lang="en-US" sz="3046" b="1" dirty="0">
                <a:latin typeface="Times New Roman" pitchFamily="18" charset="0"/>
                <a:cs typeface="Times New Roman" pitchFamily="18" charset="0"/>
              </a:rPr>
              <a:t>forms a complex </a:t>
            </a:r>
            <a:r>
              <a:rPr lang="en-US" sz="3046" dirty="0">
                <a:latin typeface="Times New Roman" pitchFamily="18" charset="0"/>
                <a:cs typeface="Times New Roman" pitchFamily="18" charset="0"/>
              </a:rPr>
              <a:t>that is less soluble, resulting in delayed absorption and a longer duration of action.</a:t>
            </a:r>
          </a:p>
          <a:p>
            <a:pPr algn="just"/>
            <a:endParaRPr lang="en-US" sz="3046" dirty="0">
              <a:latin typeface="Times New Roman" pitchFamily="18" charset="0"/>
              <a:cs typeface="Times New Roman" pitchFamily="18" charset="0"/>
            </a:endParaRPr>
          </a:p>
          <a:p>
            <a:pPr algn="just"/>
            <a:r>
              <a:rPr lang="en-US" sz="3046" dirty="0">
                <a:latin typeface="Times New Roman" pitchFamily="18" charset="0"/>
                <a:cs typeface="Times New Roman" pitchFamily="18" charset="0"/>
              </a:rPr>
              <a:t>Used for </a:t>
            </a:r>
            <a:r>
              <a:rPr lang="en-US" sz="3046" dirty="0">
                <a:solidFill>
                  <a:srgbClr val="FF0000"/>
                </a:solidFill>
                <a:latin typeface="Times New Roman" pitchFamily="18" charset="0"/>
                <a:cs typeface="Times New Roman" pitchFamily="18" charset="0"/>
              </a:rPr>
              <a:t>basal control </a:t>
            </a:r>
            <a:r>
              <a:rPr lang="en-US" sz="3046" dirty="0">
                <a:latin typeface="Times New Roman" pitchFamily="18" charset="0"/>
                <a:cs typeface="Times New Roman" pitchFamily="18" charset="0"/>
              </a:rPr>
              <a:t>and in combination with rapid or short acting for the postprandial control.</a:t>
            </a:r>
          </a:p>
          <a:p>
            <a:pPr algn="just"/>
            <a:endParaRPr lang="en-US" dirty="0"/>
          </a:p>
        </p:txBody>
      </p:sp>
      <p:sp>
        <p:nvSpPr>
          <p:cNvPr id="2" name="Title 1"/>
          <p:cNvSpPr>
            <a:spLocks noGrp="1"/>
          </p:cNvSpPr>
          <p:nvPr>
            <p:ph type="title"/>
          </p:nvPr>
        </p:nvSpPr>
        <p:spPr>
          <a:xfrm>
            <a:off x="422031" y="615462"/>
            <a:ext cx="8229600" cy="984738"/>
          </a:xfrm>
        </p:spPr>
        <p:txBody>
          <a:bodyPr>
            <a:noAutofit/>
          </a:bodyPr>
          <a:lstStyle/>
          <a:p>
            <a:pPr algn="ctr"/>
            <a:r>
              <a:rPr lang="en-US" sz="3323" dirty="0">
                <a:effectLst>
                  <a:outerShdw blurRad="38100" dist="38100" dir="2700000" algn="tl">
                    <a:srgbClr val="000000">
                      <a:alpha val="43137"/>
                    </a:srgbClr>
                  </a:outerShdw>
                </a:effectLst>
                <a:latin typeface="Times New Roman" pitchFamily="18" charset="0"/>
                <a:cs typeface="Times New Roman" pitchFamily="18" charset="0"/>
              </a:rPr>
              <a:t>Intermediate</a:t>
            </a:r>
            <a:r>
              <a:rPr lang="sr-Cyrl-CS" sz="3323" dirty="0">
                <a:effectLst>
                  <a:outerShdw blurRad="38100" dist="38100" dir="2700000" algn="tl">
                    <a:srgbClr val="000000">
                      <a:alpha val="43137"/>
                    </a:srgbClr>
                  </a:outerShdw>
                </a:effectLst>
                <a:latin typeface="Times New Roman" pitchFamily="18" charset="0"/>
                <a:cs typeface="Times New Roman" pitchFamily="18" charset="0"/>
              </a:rPr>
              <a:t>-Acting Insulin</a:t>
            </a:r>
            <a:r>
              <a:rPr lang="en-US" sz="3323" dirty="0">
                <a:effectLst>
                  <a:outerShdw blurRad="38100" dist="38100" dir="2700000" algn="tl">
                    <a:srgbClr val="000000">
                      <a:alpha val="43137"/>
                    </a:srgbClr>
                  </a:outerShdw>
                </a:effectLst>
                <a:latin typeface="Times New Roman" pitchFamily="18" charset="0"/>
                <a:cs typeface="Times New Roman" pitchFamily="18" charset="0"/>
              </a:rPr>
              <a:t/>
            </a:r>
            <a:br>
              <a:rPr lang="en-US" sz="3323" dirty="0">
                <a:effectLst>
                  <a:outerShdw blurRad="38100" dist="38100" dir="2700000" algn="tl">
                    <a:srgbClr val="000000">
                      <a:alpha val="43137"/>
                    </a:srgbClr>
                  </a:outerShdw>
                </a:effectLst>
                <a:latin typeface="Times New Roman" pitchFamily="18" charset="0"/>
                <a:cs typeface="Times New Roman" pitchFamily="18" charset="0"/>
              </a:rPr>
            </a:br>
            <a:r>
              <a:rPr lang="en-US" sz="3323" dirty="0">
                <a:effectLst>
                  <a:outerShdw blurRad="38100" dist="38100" dir="2700000" algn="tl">
                    <a:srgbClr val="000000">
                      <a:alpha val="43137"/>
                    </a:srgbClr>
                  </a:outerShdw>
                </a:effectLst>
                <a:latin typeface="Times New Roman" pitchFamily="18" charset="0"/>
                <a:cs typeface="Times New Roman" pitchFamily="18" charset="0"/>
              </a:rPr>
              <a:t>(</a:t>
            </a:r>
            <a:r>
              <a:rPr lang="en-US" sz="3323" i="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neutral protamine </a:t>
            </a:r>
            <a:r>
              <a:rPr lang="en-US" sz="3323" i="1" dirty="0" err="1">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Hagedorn</a:t>
            </a:r>
            <a:r>
              <a:rPr lang="en-US" sz="3323" i="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(NPH) insulin </a:t>
            </a:r>
            <a:r>
              <a:rPr lang="en-US" sz="3323"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and </a:t>
            </a:r>
            <a:r>
              <a:rPr lang="en-US" sz="3323" i="1" dirty="0" err="1">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lente</a:t>
            </a:r>
            <a:r>
              <a:rPr lang="en-US" sz="3323" i="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insulin</a:t>
            </a:r>
            <a:r>
              <a:rPr lang="en-US" sz="3323" i="1" dirty="0">
                <a:effectLst>
                  <a:outerShdw blurRad="38100" dist="38100" dir="2700000" algn="tl">
                    <a:srgbClr val="000000">
                      <a:alpha val="43137"/>
                    </a:srgbClr>
                  </a:outerShdw>
                </a:effectLst>
                <a:latin typeface="Times New Roman" pitchFamily="18" charset="0"/>
                <a:cs typeface="Times New Roman" pitchFamily="18" charset="0"/>
              </a:rPr>
              <a:t>)</a:t>
            </a:r>
            <a:endParaRPr lang="en-US" sz="3692" dirty="0">
              <a:effectLst>
                <a:outerShdw blurRad="38100" dist="38100" dir="2700000" algn="tl">
                  <a:srgbClr val="000000">
                    <a:alpha val="43137"/>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167205418"/>
      </p:ext>
    </p:extLst>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lgn="just">
              <a:buFont typeface="Courier New" panose="02070309020205020404" pitchFamily="49" charset="0"/>
              <a:buChar char="o"/>
            </a:pPr>
            <a:r>
              <a:rPr lang="sr-Cyrl-CS" sz="2585" dirty="0">
                <a:latin typeface="Times New Roman" pitchFamily="18" charset="0"/>
                <a:cs typeface="Times New Roman" pitchFamily="18" charset="0"/>
              </a:rPr>
              <a:t>To form an isophane </a:t>
            </a:r>
            <a:r>
              <a:rPr lang="sr-Cyrl-CS" sz="2585" dirty="0" smtClean="0">
                <a:latin typeface="Times New Roman" pitchFamily="18" charset="0"/>
                <a:cs typeface="Times New Roman" pitchFamily="18" charset="0"/>
              </a:rPr>
              <a:t>complex</a:t>
            </a:r>
            <a:r>
              <a:rPr lang="en-US" sz="2585" dirty="0" smtClean="0">
                <a:latin typeface="Times New Roman" pitchFamily="18" charset="0"/>
                <a:cs typeface="Times New Roman" pitchFamily="18" charset="0"/>
              </a:rPr>
              <a:t>,</a:t>
            </a:r>
            <a:r>
              <a:rPr lang="sr-Cyrl-CS" sz="2585" dirty="0" smtClean="0">
                <a:latin typeface="Times New Roman" pitchFamily="18" charset="0"/>
                <a:cs typeface="Times New Roman" pitchFamily="18" charset="0"/>
              </a:rPr>
              <a:t> </a:t>
            </a:r>
            <a:r>
              <a:rPr lang="sr-Cyrl-CS" sz="2585" dirty="0">
                <a:latin typeface="Times New Roman" pitchFamily="18" charset="0"/>
                <a:cs typeface="Times New Roman" pitchFamily="18" charset="0"/>
              </a:rPr>
              <a:t>approximately six molecules of insulin per molecule of protamine</a:t>
            </a:r>
            <a:r>
              <a:rPr lang="en-US" sz="2585" dirty="0">
                <a:latin typeface="Times New Roman" pitchFamily="18" charset="0"/>
                <a:cs typeface="Times New Roman" pitchFamily="18" charset="0"/>
              </a:rPr>
              <a:t> are required</a:t>
            </a:r>
            <a:r>
              <a:rPr lang="sr-Cyrl-CS" sz="2585" dirty="0">
                <a:latin typeface="Times New Roman" pitchFamily="18" charset="0"/>
                <a:cs typeface="Times New Roman" pitchFamily="18" charset="0"/>
              </a:rPr>
              <a:t>. </a:t>
            </a:r>
            <a:endParaRPr lang="en-US" sz="2585" dirty="0">
              <a:latin typeface="Times New Roman" pitchFamily="18" charset="0"/>
              <a:cs typeface="Times New Roman" pitchFamily="18" charset="0"/>
            </a:endParaRPr>
          </a:p>
          <a:p>
            <a:pPr algn="just">
              <a:buFont typeface="Courier New" panose="02070309020205020404" pitchFamily="49" charset="0"/>
              <a:buChar char="o"/>
            </a:pPr>
            <a:endParaRPr lang="en-US" sz="2585" dirty="0">
              <a:latin typeface="Times New Roman" pitchFamily="18" charset="0"/>
              <a:cs typeface="Times New Roman" pitchFamily="18" charset="0"/>
            </a:endParaRPr>
          </a:p>
          <a:p>
            <a:pPr algn="just">
              <a:buFont typeface="Courier New" panose="02070309020205020404" pitchFamily="49" charset="0"/>
              <a:buChar char="o"/>
            </a:pPr>
            <a:r>
              <a:rPr lang="sr-Cyrl-CS" sz="2585" dirty="0">
                <a:latin typeface="Times New Roman" pitchFamily="18" charset="0"/>
                <a:cs typeface="Times New Roman" pitchFamily="18" charset="0"/>
              </a:rPr>
              <a:t>After subcutaneous injection, proteolytic tissue enzymes degrade the protamine to permit absorption of insulin. </a:t>
            </a:r>
            <a:endParaRPr lang="en-US" sz="2585" dirty="0">
              <a:latin typeface="Times New Roman" pitchFamily="18" charset="0"/>
              <a:cs typeface="Times New Roman" pitchFamily="18" charset="0"/>
            </a:endParaRPr>
          </a:p>
          <a:p>
            <a:pPr algn="just">
              <a:buFont typeface="Courier New" panose="02070309020205020404" pitchFamily="49" charset="0"/>
              <a:buChar char="o"/>
            </a:pPr>
            <a:endParaRPr lang="en-US" sz="2585" dirty="0">
              <a:latin typeface="Times New Roman" pitchFamily="18" charset="0"/>
              <a:cs typeface="Times New Roman" pitchFamily="18" charset="0"/>
            </a:endParaRPr>
          </a:p>
          <a:p>
            <a:pPr algn="just">
              <a:buFont typeface="Courier New" panose="02070309020205020404" pitchFamily="49" charset="0"/>
              <a:buChar char="o"/>
            </a:pPr>
            <a:r>
              <a:rPr lang="sr-Cyrl-CS" sz="2585" dirty="0">
                <a:latin typeface="Times New Roman" pitchFamily="18" charset="0"/>
                <a:cs typeface="Times New Roman" pitchFamily="18" charset="0"/>
              </a:rPr>
              <a:t>NPH insulin has an onset of approximately 2–5 hours and duration of 4–12 hours</a:t>
            </a:r>
            <a:r>
              <a:rPr lang="en-US" dirty="0" smtClean="0"/>
              <a:t>.</a:t>
            </a:r>
          </a:p>
          <a:p>
            <a:endParaRPr lang="en-US" dirty="0"/>
          </a:p>
        </p:txBody>
      </p:sp>
      <p:sp>
        <p:nvSpPr>
          <p:cNvPr id="2" name="Title 1"/>
          <p:cNvSpPr>
            <a:spLocks noGrp="1"/>
          </p:cNvSpPr>
          <p:nvPr>
            <p:ph type="title"/>
          </p:nvPr>
        </p:nvSpPr>
        <p:spPr/>
        <p:txBody>
          <a:bodyPr/>
          <a:lstStyle/>
          <a:p>
            <a:endParaRPr lang="en-US" dirty="0"/>
          </a:p>
        </p:txBody>
      </p:sp>
    </p:spTree>
    <p:extLst>
      <p:ext uri="{BB962C8B-B14F-4D97-AF65-F5344CB8AC3E}">
        <p14:creationId xmlns:p14="http://schemas.microsoft.com/office/powerpoint/2010/main" val="827810759"/>
      </p:ext>
    </p:extLst>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lgn="just">
              <a:buFont typeface="Courier New" panose="02070309020205020404" pitchFamily="49" charset="0"/>
              <a:buChar char="o"/>
            </a:pPr>
            <a:endParaRPr lang="en-US" dirty="0" smtClean="0"/>
          </a:p>
          <a:p>
            <a:pPr algn="just">
              <a:buFont typeface="Courier New" panose="02070309020205020404" pitchFamily="49" charset="0"/>
              <a:buChar char="o"/>
            </a:pPr>
            <a:r>
              <a:rPr lang="en-US" sz="2585" b="1" dirty="0">
                <a:latin typeface="Times New Roman" pitchFamily="18" charset="0"/>
                <a:cs typeface="Times New Roman" pitchFamily="18" charset="0"/>
              </a:rPr>
              <a:t>Lente insulin </a:t>
            </a:r>
            <a:r>
              <a:rPr lang="en-US" sz="2585" dirty="0">
                <a:latin typeface="Times New Roman" pitchFamily="18" charset="0"/>
                <a:cs typeface="Times New Roman" pitchFamily="18" charset="0"/>
              </a:rPr>
              <a:t>is a mixture of crystallized (</a:t>
            </a:r>
            <a:r>
              <a:rPr lang="en-US" sz="2585" dirty="0" err="1">
                <a:latin typeface="Times New Roman" pitchFamily="18" charset="0"/>
                <a:cs typeface="Times New Roman" pitchFamily="18" charset="0"/>
              </a:rPr>
              <a:t>ultralente</a:t>
            </a:r>
            <a:r>
              <a:rPr lang="en-US" sz="2585" dirty="0">
                <a:latin typeface="Times New Roman" pitchFamily="18" charset="0"/>
                <a:cs typeface="Times New Roman" pitchFamily="18" charset="0"/>
              </a:rPr>
              <a:t>) and amorphous (</a:t>
            </a:r>
            <a:r>
              <a:rPr lang="en-US" sz="2585" dirty="0" err="1">
                <a:latin typeface="Times New Roman" pitchFamily="18" charset="0"/>
                <a:cs typeface="Times New Roman" pitchFamily="18" charset="0"/>
              </a:rPr>
              <a:t>semilente</a:t>
            </a:r>
            <a:r>
              <a:rPr lang="en-US" sz="2585" dirty="0">
                <a:latin typeface="Times New Roman" pitchFamily="18" charset="0"/>
                <a:cs typeface="Times New Roman" pitchFamily="18" charset="0"/>
              </a:rPr>
              <a:t>) insulins in an acetate buffer, which minimizes the solubility of insulin.</a:t>
            </a:r>
          </a:p>
          <a:p>
            <a:pPr algn="just">
              <a:buFont typeface="Courier New" panose="02070309020205020404" pitchFamily="49" charset="0"/>
              <a:buChar char="o"/>
            </a:pPr>
            <a:endParaRPr lang="en-US" sz="2585" dirty="0">
              <a:latin typeface="Times New Roman" pitchFamily="18" charset="0"/>
              <a:cs typeface="Times New Roman" pitchFamily="18" charset="0"/>
            </a:endParaRPr>
          </a:p>
          <a:p>
            <a:pPr algn="just">
              <a:buFont typeface="Courier New" panose="02070309020205020404" pitchFamily="49" charset="0"/>
              <a:buChar char="o"/>
            </a:pPr>
            <a:r>
              <a:rPr lang="en-US" sz="2585" dirty="0">
                <a:latin typeface="Times New Roman" pitchFamily="18" charset="0"/>
                <a:cs typeface="Times New Roman" pitchFamily="18" charset="0"/>
              </a:rPr>
              <a:t>(July 2005) due to decreased demand, Lente and </a:t>
            </a:r>
            <a:r>
              <a:rPr lang="en-US" sz="2585" dirty="0" err="1">
                <a:latin typeface="Times New Roman" pitchFamily="18" charset="0"/>
                <a:cs typeface="Times New Roman" pitchFamily="18" charset="0"/>
              </a:rPr>
              <a:t>Ultralente</a:t>
            </a:r>
            <a:r>
              <a:rPr lang="en-US" sz="2585" dirty="0">
                <a:latin typeface="Times New Roman" pitchFamily="18" charset="0"/>
                <a:cs typeface="Times New Roman" pitchFamily="18" charset="0"/>
              </a:rPr>
              <a:t> are no longer being produced.</a:t>
            </a:r>
          </a:p>
          <a:p>
            <a:endParaRPr lang="en-US" dirty="0"/>
          </a:p>
        </p:txBody>
      </p:sp>
      <p:sp>
        <p:nvSpPr>
          <p:cNvPr id="2" name="Title 1"/>
          <p:cNvSpPr>
            <a:spLocks noGrp="1"/>
          </p:cNvSpPr>
          <p:nvPr>
            <p:ph type="title"/>
          </p:nvPr>
        </p:nvSpPr>
        <p:spPr/>
        <p:txBody>
          <a:bodyPr/>
          <a:lstStyle/>
          <a:p>
            <a:endParaRPr lang="en-US" dirty="0"/>
          </a:p>
        </p:txBody>
      </p:sp>
    </p:spTree>
    <p:extLst>
      <p:ext uri="{BB962C8B-B14F-4D97-AF65-F5344CB8AC3E}">
        <p14:creationId xmlns:p14="http://schemas.microsoft.com/office/powerpoint/2010/main" val="166349413"/>
      </p:ext>
    </p:extLst>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lgn="just">
              <a:buNone/>
            </a:pPr>
            <a:endParaRPr lang="en-US" dirty="0" smtClean="0"/>
          </a:p>
          <a:p>
            <a:pPr marL="0" indent="0" algn="just">
              <a:buNone/>
            </a:pPr>
            <a:endParaRPr lang="en-US" dirty="0"/>
          </a:p>
          <a:p>
            <a:pPr marL="0" indent="0" algn="just">
              <a:buNone/>
            </a:pPr>
            <a:endParaRPr lang="en-US" dirty="0" smtClean="0"/>
          </a:p>
          <a:p>
            <a:pPr marL="0" indent="0" algn="just">
              <a:buNone/>
            </a:pPr>
            <a:r>
              <a:rPr lang="en-US" sz="2585" dirty="0">
                <a:latin typeface="Times New Roman" pitchFamily="18" charset="0"/>
                <a:cs typeface="Times New Roman" pitchFamily="18" charset="0"/>
              </a:rPr>
              <a:t>Insulins with prolonged duration of action, an attempt to mimic basal insulin release. </a:t>
            </a:r>
          </a:p>
          <a:p>
            <a:pPr algn="just"/>
            <a:endParaRPr lang="en-US" dirty="0"/>
          </a:p>
        </p:txBody>
      </p:sp>
      <p:sp>
        <p:nvSpPr>
          <p:cNvPr id="2" name="Title 1"/>
          <p:cNvSpPr>
            <a:spLocks noGrp="1"/>
          </p:cNvSpPr>
          <p:nvPr>
            <p:ph type="title"/>
          </p:nvPr>
        </p:nvSpPr>
        <p:spPr>
          <a:xfrm>
            <a:off x="457200" y="334108"/>
            <a:ext cx="8229600" cy="984738"/>
          </a:xfrm>
        </p:spPr>
        <p:txBody>
          <a:bodyPr>
            <a:noAutofit/>
          </a:bodyPr>
          <a:lstStyle/>
          <a:p>
            <a:pPr algn="ctr"/>
            <a:r>
              <a:rPr lang="en-US" sz="2954" dirty="0">
                <a:latin typeface="Times New Roman" pitchFamily="18" charset="0"/>
                <a:cs typeface="Times New Roman" pitchFamily="18" charset="0"/>
              </a:rPr>
              <a:t/>
            </a:r>
            <a:br>
              <a:rPr lang="en-US" sz="2954" dirty="0">
                <a:latin typeface="Times New Roman" pitchFamily="18" charset="0"/>
                <a:cs typeface="Times New Roman" pitchFamily="18" charset="0"/>
              </a:rPr>
            </a:br>
            <a:r>
              <a:rPr lang="en-US" sz="2954" dirty="0">
                <a:latin typeface="Times New Roman" pitchFamily="18" charset="0"/>
                <a:cs typeface="Times New Roman" pitchFamily="18" charset="0"/>
              </a:rPr>
              <a:t>Long</a:t>
            </a:r>
            <a:r>
              <a:rPr lang="sr-Cyrl-CS" sz="2954" dirty="0">
                <a:latin typeface="Times New Roman" pitchFamily="18" charset="0"/>
                <a:cs typeface="Times New Roman" pitchFamily="18" charset="0"/>
              </a:rPr>
              <a:t>-Acting Insulin</a:t>
            </a:r>
            <a:r>
              <a:rPr lang="en-US" sz="2954" dirty="0">
                <a:latin typeface="Times New Roman" pitchFamily="18" charset="0"/>
                <a:cs typeface="Times New Roman" pitchFamily="18" charset="0"/>
              </a:rPr>
              <a:t> </a:t>
            </a:r>
            <a:br>
              <a:rPr lang="en-US" sz="2954" dirty="0">
                <a:latin typeface="Times New Roman" pitchFamily="18" charset="0"/>
                <a:cs typeface="Times New Roman" pitchFamily="18" charset="0"/>
              </a:rPr>
            </a:br>
            <a:r>
              <a:rPr lang="en-US" sz="2954" dirty="0">
                <a:latin typeface="Times New Roman" pitchFamily="18" charset="0"/>
                <a:cs typeface="Times New Roman" pitchFamily="18" charset="0"/>
              </a:rPr>
              <a:t>(</a:t>
            </a:r>
            <a:r>
              <a:rPr lang="en-US" sz="2954" dirty="0">
                <a:solidFill>
                  <a:srgbClr val="FF0000"/>
                </a:solidFill>
                <a:latin typeface="Times New Roman" pitchFamily="18" charset="0"/>
                <a:cs typeface="Times New Roman" pitchFamily="18" charset="0"/>
              </a:rPr>
              <a:t>Insulin </a:t>
            </a:r>
            <a:r>
              <a:rPr lang="en-US" sz="2954" dirty="0" err="1">
                <a:solidFill>
                  <a:srgbClr val="FF0000"/>
                </a:solidFill>
                <a:latin typeface="Times New Roman" pitchFamily="18" charset="0"/>
                <a:cs typeface="Times New Roman" pitchFamily="18" charset="0"/>
              </a:rPr>
              <a:t>glargine</a:t>
            </a:r>
            <a:r>
              <a:rPr lang="en-US" sz="2954" dirty="0">
                <a:solidFill>
                  <a:srgbClr val="FF0000"/>
                </a:solidFill>
                <a:latin typeface="Times New Roman" pitchFamily="18" charset="0"/>
                <a:cs typeface="Times New Roman" pitchFamily="18" charset="0"/>
              </a:rPr>
              <a:t>, insulin </a:t>
            </a:r>
            <a:r>
              <a:rPr lang="en-US" sz="2954" dirty="0" err="1">
                <a:solidFill>
                  <a:srgbClr val="FF0000"/>
                </a:solidFill>
                <a:latin typeface="Times New Roman" pitchFamily="18" charset="0"/>
                <a:cs typeface="Times New Roman" pitchFamily="18" charset="0"/>
              </a:rPr>
              <a:t>detemir</a:t>
            </a:r>
            <a:r>
              <a:rPr lang="en-US" sz="2954" dirty="0">
                <a:solidFill>
                  <a:srgbClr val="FF0000"/>
                </a:solidFill>
                <a:latin typeface="Times New Roman" pitchFamily="18" charset="0"/>
                <a:cs typeface="Times New Roman" pitchFamily="18" charset="0"/>
              </a:rPr>
              <a:t> </a:t>
            </a:r>
            <a:r>
              <a:rPr lang="en-US" sz="2954" dirty="0">
                <a:latin typeface="Times New Roman" pitchFamily="18" charset="0"/>
                <a:cs typeface="Times New Roman" pitchFamily="18" charset="0"/>
              </a:rPr>
              <a:t>and </a:t>
            </a:r>
            <a:r>
              <a:rPr lang="en-US" sz="2954" dirty="0">
                <a:solidFill>
                  <a:srgbClr val="FF0000"/>
                </a:solidFill>
                <a:latin typeface="Times New Roman" pitchFamily="18" charset="0"/>
                <a:cs typeface="Times New Roman" pitchFamily="18" charset="0"/>
              </a:rPr>
              <a:t>insulin </a:t>
            </a:r>
            <a:r>
              <a:rPr lang="en-US" sz="2954" dirty="0" err="1">
                <a:solidFill>
                  <a:srgbClr val="FF0000"/>
                </a:solidFill>
                <a:latin typeface="Times New Roman" pitchFamily="18" charset="0"/>
                <a:cs typeface="Times New Roman" pitchFamily="18" charset="0"/>
              </a:rPr>
              <a:t>Ultralente</a:t>
            </a:r>
            <a:r>
              <a:rPr lang="en-US" sz="2954" dirty="0">
                <a:solidFill>
                  <a:srgbClr val="FF0000"/>
                </a:solidFill>
                <a:latin typeface="Times New Roman" pitchFamily="18" charset="0"/>
                <a:cs typeface="Times New Roman" pitchFamily="18" charset="0"/>
              </a:rPr>
              <a:t> </a:t>
            </a:r>
            <a:r>
              <a:rPr lang="en-US" sz="2954" dirty="0">
                <a:latin typeface="Times New Roman" pitchFamily="18" charset="0"/>
                <a:cs typeface="Times New Roman" pitchFamily="18" charset="0"/>
              </a:rPr>
              <a:t>)</a:t>
            </a:r>
          </a:p>
        </p:txBody>
      </p:sp>
    </p:spTree>
    <p:extLst>
      <p:ext uri="{BB962C8B-B14F-4D97-AF65-F5344CB8AC3E}">
        <p14:creationId xmlns:p14="http://schemas.microsoft.com/office/powerpoint/2010/main" val="1114321280"/>
      </p:ext>
    </p:extLst>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lgn="just">
              <a:buNone/>
            </a:pPr>
            <a:endParaRPr lang="en-US" dirty="0" smtClean="0"/>
          </a:p>
          <a:p>
            <a:pPr marL="0" indent="0" algn="just">
              <a:buNone/>
            </a:pPr>
            <a:endParaRPr lang="en-US" dirty="0" smtClean="0"/>
          </a:p>
          <a:p>
            <a:pPr marL="0" indent="0" algn="just">
              <a:buNone/>
            </a:pPr>
            <a:r>
              <a:rPr lang="en-US" sz="2585" dirty="0">
                <a:latin typeface="Times New Roman" pitchFamily="18" charset="0"/>
                <a:cs typeface="Times New Roman" pitchFamily="18" charset="0"/>
              </a:rPr>
              <a:t>Insulin glargine is an insulin analog in which </a:t>
            </a:r>
            <a:r>
              <a:rPr lang="en-US" sz="2585" b="1" dirty="0">
                <a:latin typeface="Times New Roman" pitchFamily="18" charset="0"/>
                <a:cs typeface="Times New Roman" pitchFamily="18" charset="0"/>
              </a:rPr>
              <a:t>the asparagine at position 21 </a:t>
            </a:r>
            <a:r>
              <a:rPr lang="en-US" sz="2585" dirty="0">
                <a:latin typeface="Times New Roman" pitchFamily="18" charset="0"/>
                <a:cs typeface="Times New Roman" pitchFamily="18" charset="0"/>
              </a:rPr>
              <a:t>of the A chain of the human insulin molecule is </a:t>
            </a:r>
            <a:r>
              <a:rPr lang="en-US" sz="2585" b="1" dirty="0">
                <a:latin typeface="Times New Roman" pitchFamily="18" charset="0"/>
                <a:cs typeface="Times New Roman" pitchFamily="18" charset="0"/>
              </a:rPr>
              <a:t>replaced by glycine </a:t>
            </a:r>
            <a:r>
              <a:rPr lang="en-US" sz="2585" dirty="0">
                <a:latin typeface="Times New Roman" pitchFamily="18" charset="0"/>
                <a:cs typeface="Times New Roman" pitchFamily="18" charset="0"/>
              </a:rPr>
              <a:t>and </a:t>
            </a:r>
            <a:r>
              <a:rPr lang="en-US" sz="2585" b="1" dirty="0">
                <a:latin typeface="Times New Roman" pitchFamily="18" charset="0"/>
                <a:cs typeface="Times New Roman" pitchFamily="18" charset="0"/>
              </a:rPr>
              <a:t>two </a:t>
            </a:r>
            <a:r>
              <a:rPr lang="en-US" sz="2585" b="1" dirty="0" err="1">
                <a:latin typeface="Times New Roman" pitchFamily="18" charset="0"/>
                <a:cs typeface="Times New Roman" pitchFamily="18" charset="0"/>
              </a:rPr>
              <a:t>arginines</a:t>
            </a:r>
            <a:r>
              <a:rPr lang="en-US" sz="2585" b="1" dirty="0">
                <a:latin typeface="Times New Roman" pitchFamily="18" charset="0"/>
                <a:cs typeface="Times New Roman" pitchFamily="18" charset="0"/>
              </a:rPr>
              <a:t> </a:t>
            </a:r>
            <a:r>
              <a:rPr lang="en-US" sz="2585" dirty="0">
                <a:solidFill>
                  <a:srgbClr val="FF0000"/>
                </a:solidFill>
                <a:latin typeface="Times New Roman" pitchFamily="18" charset="0"/>
                <a:cs typeface="Times New Roman" pitchFamily="18" charset="0"/>
              </a:rPr>
              <a:t>are added </a:t>
            </a:r>
            <a:r>
              <a:rPr lang="en-US" sz="2585" dirty="0">
                <a:latin typeface="Times New Roman" pitchFamily="18" charset="0"/>
                <a:cs typeface="Times New Roman" pitchFamily="18" charset="0"/>
              </a:rPr>
              <a:t>to the carboxyl terminal of the B chain.</a:t>
            </a:r>
          </a:p>
          <a:p>
            <a:pPr algn="just"/>
            <a:endParaRPr lang="en-US" dirty="0"/>
          </a:p>
        </p:txBody>
      </p:sp>
      <p:sp>
        <p:nvSpPr>
          <p:cNvPr id="2" name="Title 1"/>
          <p:cNvSpPr>
            <a:spLocks noGrp="1"/>
          </p:cNvSpPr>
          <p:nvPr>
            <p:ph type="title"/>
          </p:nvPr>
        </p:nvSpPr>
        <p:spPr>
          <a:xfrm>
            <a:off x="457200" y="404446"/>
            <a:ext cx="8229600" cy="984738"/>
          </a:xfrm>
        </p:spPr>
        <p:txBody>
          <a:bodyPr>
            <a:normAutofit/>
          </a:bodyPr>
          <a:lstStyle/>
          <a:p>
            <a:pPr algn="ctr"/>
            <a:r>
              <a:rPr lang="en-US" sz="3692" dirty="0">
                <a:latin typeface="Times New Roman" pitchFamily="18" charset="0"/>
                <a:cs typeface="Times New Roman" pitchFamily="18" charset="0"/>
              </a:rPr>
              <a:t>Insulin </a:t>
            </a:r>
            <a:r>
              <a:rPr lang="en-US" sz="3692" dirty="0" err="1">
                <a:latin typeface="Times New Roman" pitchFamily="18" charset="0"/>
                <a:cs typeface="Times New Roman" pitchFamily="18" charset="0"/>
              </a:rPr>
              <a:t>Glargine</a:t>
            </a:r>
            <a:endParaRPr lang="en-US" sz="3692" dirty="0">
              <a:latin typeface="Times New Roman" pitchFamily="18" charset="0"/>
              <a:cs typeface="Times New Roman" pitchFamily="18" charset="0"/>
            </a:endParaRPr>
          </a:p>
        </p:txBody>
      </p:sp>
    </p:spTree>
    <p:extLst>
      <p:ext uri="{BB962C8B-B14F-4D97-AF65-F5344CB8AC3E}">
        <p14:creationId xmlns:p14="http://schemas.microsoft.com/office/powerpoint/2010/main" val="3121261219"/>
      </p:ext>
    </p:extLst>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buNone/>
            </a:pPr>
            <a:endParaRPr lang="en-US" dirty="0" smtClean="0"/>
          </a:p>
          <a:p>
            <a:pPr marL="0" indent="0">
              <a:buNone/>
            </a:pPr>
            <a:endParaRPr lang="en-US" dirty="0"/>
          </a:p>
          <a:p>
            <a:pPr marL="0" indent="0">
              <a:buNone/>
            </a:pPr>
            <a:endParaRPr lang="en-US" dirty="0" smtClean="0"/>
          </a:p>
          <a:p>
            <a:pPr marL="0" indent="0">
              <a:buNone/>
            </a:pPr>
            <a:r>
              <a:rPr lang="en-US" sz="2585" dirty="0">
                <a:latin typeface="Times New Roman" pitchFamily="18" charset="0"/>
                <a:cs typeface="Times New Roman" pitchFamily="18" charset="0"/>
              </a:rPr>
              <a:t>The isoelectric point of insulin </a:t>
            </a:r>
            <a:r>
              <a:rPr lang="en-US" sz="2585" dirty="0" err="1">
                <a:latin typeface="Times New Roman" pitchFamily="18" charset="0"/>
                <a:cs typeface="Times New Roman" pitchFamily="18" charset="0"/>
              </a:rPr>
              <a:t>glargine</a:t>
            </a:r>
            <a:r>
              <a:rPr lang="en-US" sz="2585" dirty="0">
                <a:latin typeface="Times New Roman" pitchFamily="18" charset="0"/>
                <a:cs typeface="Times New Roman" pitchFamily="18" charset="0"/>
              </a:rPr>
              <a:t> is lower than that of human insulin, leading to formation of a precipitate at the injection site (crystalline depot) that releases insulin over an extended period.</a:t>
            </a:r>
          </a:p>
        </p:txBody>
      </p:sp>
      <p:sp>
        <p:nvSpPr>
          <p:cNvPr id="2" name="Title 1"/>
          <p:cNvSpPr>
            <a:spLocks noGrp="1"/>
          </p:cNvSpPr>
          <p:nvPr>
            <p:ph type="title"/>
          </p:nvPr>
        </p:nvSpPr>
        <p:spPr/>
        <p:txBody>
          <a:bodyPr/>
          <a:lstStyle/>
          <a:p>
            <a:endParaRPr lang="en-US" dirty="0"/>
          </a:p>
        </p:txBody>
      </p:sp>
    </p:spTree>
    <p:extLst>
      <p:ext uri="{BB962C8B-B14F-4D97-AF65-F5344CB8AC3E}">
        <p14:creationId xmlns:p14="http://schemas.microsoft.com/office/powerpoint/2010/main" val="2427716922"/>
      </p:ext>
    </p:extLst>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Autofit/>
          </a:bodyPr>
          <a:lstStyle/>
          <a:p>
            <a:pPr algn="just">
              <a:buFont typeface="Courier New" panose="02070309020205020404" pitchFamily="49" charset="0"/>
              <a:buChar char="o"/>
            </a:pPr>
            <a:r>
              <a:rPr lang="sr-Cyrl-CS" sz="2400" dirty="0">
                <a:latin typeface="Times New Roman" pitchFamily="18" charset="0"/>
                <a:cs typeface="Times New Roman" pitchFamily="18" charset="0"/>
              </a:rPr>
              <a:t>Insulin glargine has a slow onset of action (1–1.5 hours) and achieves a maximum effect after 4–6 hours. This maximum activity is maintained for 11–24 hours or longer.</a:t>
            </a:r>
            <a:endParaRPr lang="en-US" sz="2400" dirty="0">
              <a:latin typeface="Times New Roman" pitchFamily="18" charset="0"/>
              <a:cs typeface="Times New Roman" pitchFamily="18" charset="0"/>
            </a:endParaRPr>
          </a:p>
          <a:p>
            <a:pPr algn="just">
              <a:buFont typeface="Courier New" panose="02070309020205020404" pitchFamily="49" charset="0"/>
              <a:buChar char="o"/>
            </a:pPr>
            <a:endParaRPr lang="en-US" sz="2400" dirty="0">
              <a:latin typeface="Times New Roman" pitchFamily="18" charset="0"/>
              <a:cs typeface="Times New Roman" pitchFamily="18" charset="0"/>
            </a:endParaRPr>
          </a:p>
          <a:p>
            <a:pPr algn="just">
              <a:buFont typeface="Courier New" panose="02070309020205020404" pitchFamily="49" charset="0"/>
              <a:buChar char="o"/>
            </a:pPr>
            <a:r>
              <a:rPr lang="sr-Cyrl-CS" sz="2400" dirty="0">
                <a:latin typeface="Times New Roman" pitchFamily="18" charset="0"/>
                <a:cs typeface="Times New Roman" pitchFamily="18" charset="0"/>
              </a:rPr>
              <a:t>Glargine is usually given once daily, although some very insulin-sensitive individuals benefit from split (twice a day) dosing. </a:t>
            </a:r>
            <a:endParaRPr lang="en-US" sz="2400" dirty="0">
              <a:latin typeface="Times New Roman" pitchFamily="18" charset="0"/>
              <a:cs typeface="Times New Roman" pitchFamily="18" charset="0"/>
            </a:endParaRPr>
          </a:p>
          <a:p>
            <a:pPr algn="just"/>
            <a:endParaRPr lang="en-US" sz="2400" dirty="0">
              <a:latin typeface="Times New Roman" pitchFamily="18" charset="0"/>
              <a:cs typeface="Times New Roman" pitchFamily="18" charset="0"/>
            </a:endParaRPr>
          </a:p>
          <a:p>
            <a:pPr algn="just"/>
            <a:r>
              <a:rPr lang="sr-Cyrl-CS" sz="2400" dirty="0">
                <a:latin typeface="Times New Roman" pitchFamily="18" charset="0"/>
                <a:cs typeface="Times New Roman" pitchFamily="18" charset="0"/>
              </a:rPr>
              <a:t>To maintain </a:t>
            </a:r>
            <a:r>
              <a:rPr lang="sr-Cyrl-CS" sz="2400" dirty="0">
                <a:solidFill>
                  <a:srgbClr val="FF0000"/>
                </a:solidFill>
                <a:latin typeface="Times New Roman" pitchFamily="18" charset="0"/>
                <a:cs typeface="Times New Roman" pitchFamily="18" charset="0"/>
              </a:rPr>
              <a:t>solubility</a:t>
            </a:r>
            <a:r>
              <a:rPr lang="sr-Cyrl-CS" sz="2400" dirty="0">
                <a:latin typeface="Times New Roman" pitchFamily="18" charset="0"/>
                <a:cs typeface="Times New Roman" pitchFamily="18" charset="0"/>
              </a:rPr>
              <a:t>,</a:t>
            </a:r>
            <a:r>
              <a:rPr lang="en-US" sz="2400" dirty="0">
                <a:latin typeface="Times New Roman" pitchFamily="18" charset="0"/>
                <a:cs typeface="Times New Roman" pitchFamily="18" charset="0"/>
              </a:rPr>
              <a:t> as</a:t>
            </a:r>
            <a:r>
              <a:rPr lang="sr-Cyrl-CS" sz="2400" dirty="0">
                <a:latin typeface="Times New Roman" pitchFamily="18" charset="0"/>
                <a:cs typeface="Times New Roman" pitchFamily="18" charset="0"/>
              </a:rPr>
              <a:t> the formulation is unusually acidic (pH 4.0)</a:t>
            </a:r>
            <a:r>
              <a:rPr lang="en-US" sz="2400" dirty="0">
                <a:latin typeface="Times New Roman" pitchFamily="18" charset="0"/>
                <a:cs typeface="Times New Roman" pitchFamily="18" charset="0"/>
              </a:rPr>
              <a:t>, </a:t>
            </a:r>
            <a:r>
              <a:rPr lang="sr-Cyrl-CS" sz="2400" dirty="0">
                <a:latin typeface="Times New Roman" pitchFamily="18" charset="0"/>
                <a:cs typeface="Times New Roman" pitchFamily="18" charset="0"/>
              </a:rPr>
              <a:t> in</a:t>
            </a:r>
            <a:r>
              <a:rPr lang="en-US" sz="2400" dirty="0">
                <a:latin typeface="Times New Roman" pitchFamily="18" charset="0"/>
                <a:cs typeface="Times New Roman" pitchFamily="18" charset="0"/>
              </a:rPr>
              <a:t>s</a:t>
            </a:r>
            <a:r>
              <a:rPr lang="sr-Cyrl-CS" sz="2400" dirty="0">
                <a:latin typeface="Times New Roman" pitchFamily="18" charset="0"/>
                <a:cs typeface="Times New Roman" pitchFamily="18" charset="0"/>
              </a:rPr>
              <a:t>ulin glargine </a:t>
            </a:r>
            <a:r>
              <a:rPr lang="sr-Cyrl-CS" sz="2400" b="1" dirty="0">
                <a:latin typeface="Times New Roman" pitchFamily="18" charset="0"/>
                <a:cs typeface="Times New Roman" pitchFamily="18" charset="0"/>
              </a:rPr>
              <a:t>should not be mixed with other </a:t>
            </a:r>
            <a:r>
              <a:rPr lang="sr-Cyrl-CS" sz="2400" dirty="0">
                <a:latin typeface="Times New Roman" pitchFamily="18" charset="0"/>
                <a:cs typeface="Times New Roman" pitchFamily="18" charset="0"/>
              </a:rPr>
              <a:t>insulins.</a:t>
            </a:r>
            <a:endParaRPr lang="en-US" sz="2400" dirty="0">
              <a:latin typeface="Times New Roman" pitchFamily="18" charset="0"/>
              <a:cs typeface="Times New Roman" pitchFamily="18" charset="0"/>
            </a:endParaRPr>
          </a:p>
          <a:p>
            <a:pPr algn="just"/>
            <a:endParaRPr lang="en-US" sz="2585" dirty="0">
              <a:latin typeface="Times New Roman" pitchFamily="18" charset="0"/>
              <a:cs typeface="Times New Roman" pitchFamily="18" charset="0"/>
            </a:endParaRPr>
          </a:p>
        </p:txBody>
      </p:sp>
      <p:sp>
        <p:nvSpPr>
          <p:cNvPr id="2" name="Title 1"/>
          <p:cNvSpPr>
            <a:spLocks noGrp="1"/>
          </p:cNvSpPr>
          <p:nvPr>
            <p:ph type="title"/>
          </p:nvPr>
        </p:nvSpPr>
        <p:spPr/>
        <p:txBody>
          <a:bodyPr/>
          <a:lstStyle/>
          <a:p>
            <a:endParaRPr lang="en-US" dirty="0"/>
          </a:p>
        </p:txBody>
      </p:sp>
    </p:spTree>
    <p:extLst>
      <p:ext uri="{BB962C8B-B14F-4D97-AF65-F5344CB8AC3E}">
        <p14:creationId xmlns:p14="http://schemas.microsoft.com/office/powerpoint/2010/main" val="966391080"/>
      </p:ext>
    </p:extLst>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lgn="just"/>
            <a:endParaRPr lang="en-US" dirty="0" smtClean="0"/>
          </a:p>
          <a:p>
            <a:pPr marL="0" indent="0" algn="just">
              <a:buNone/>
            </a:pPr>
            <a:r>
              <a:rPr lang="en-US" sz="2585" dirty="0">
                <a:latin typeface="Times New Roman" pitchFamily="18" charset="0"/>
                <a:cs typeface="Times New Roman" pitchFamily="18" charset="0"/>
              </a:rPr>
              <a:t>In t</a:t>
            </a:r>
            <a:r>
              <a:rPr lang="sr-Cyrl-CS" sz="2585" dirty="0">
                <a:latin typeface="Times New Roman" pitchFamily="18" charset="0"/>
                <a:cs typeface="Times New Roman" pitchFamily="18" charset="0"/>
              </a:rPr>
              <a:t>his </a:t>
            </a:r>
            <a:r>
              <a:rPr lang="sr-Cyrl-CS" sz="2585" dirty="0" smtClean="0">
                <a:latin typeface="Times New Roman" pitchFamily="18" charset="0"/>
                <a:cs typeface="Times New Roman" pitchFamily="18" charset="0"/>
              </a:rPr>
              <a:t>insulin</a:t>
            </a:r>
            <a:r>
              <a:rPr lang="en-US" sz="2585" dirty="0" smtClean="0">
                <a:latin typeface="Times New Roman" pitchFamily="18" charset="0"/>
                <a:cs typeface="Times New Roman" pitchFamily="18" charset="0"/>
              </a:rPr>
              <a:t>, </a:t>
            </a:r>
            <a:r>
              <a:rPr lang="sr-Cyrl-CS" sz="2585" dirty="0">
                <a:latin typeface="Times New Roman" pitchFamily="18" charset="0"/>
                <a:cs typeface="Times New Roman" pitchFamily="18" charset="0"/>
              </a:rPr>
              <a:t>terminal threonine is dropped from the B30 position and myristic acid (a C-14 fatty acid chain) is attached to the terminal B29 lysine. </a:t>
            </a:r>
            <a:endParaRPr lang="en-US" sz="2585" dirty="0">
              <a:latin typeface="Times New Roman" pitchFamily="18" charset="0"/>
              <a:cs typeface="Times New Roman" pitchFamily="18" charset="0"/>
            </a:endParaRPr>
          </a:p>
          <a:p>
            <a:pPr marL="0" indent="0" algn="just">
              <a:buNone/>
            </a:pPr>
            <a:endParaRPr lang="en-US" sz="2585" dirty="0">
              <a:latin typeface="Times New Roman" pitchFamily="18" charset="0"/>
              <a:cs typeface="Times New Roman" pitchFamily="18" charset="0"/>
            </a:endParaRPr>
          </a:p>
          <a:p>
            <a:pPr marL="0" indent="0" algn="just">
              <a:buNone/>
            </a:pPr>
            <a:r>
              <a:rPr lang="sr-Cyrl-CS" sz="2585" dirty="0">
                <a:latin typeface="Times New Roman" pitchFamily="18" charset="0"/>
                <a:cs typeface="Times New Roman" pitchFamily="18" charset="0"/>
              </a:rPr>
              <a:t>These modifications prolong the availability of the injected analog by increasing both self-aggregation in subcutaneous tissue and reversible albumin binding.</a:t>
            </a:r>
            <a:endParaRPr lang="en-US" sz="2585" dirty="0">
              <a:latin typeface="Times New Roman" pitchFamily="18" charset="0"/>
              <a:cs typeface="Times New Roman" pitchFamily="18" charset="0"/>
            </a:endParaRPr>
          </a:p>
          <a:p>
            <a:pPr marL="0" indent="0" algn="just">
              <a:buNone/>
            </a:pPr>
            <a:endParaRPr lang="en-US" sz="2585" dirty="0">
              <a:latin typeface="Times New Roman" pitchFamily="18" charset="0"/>
              <a:cs typeface="Times New Roman" pitchFamily="18" charset="0"/>
            </a:endParaRPr>
          </a:p>
          <a:p>
            <a:pPr algn="just"/>
            <a:endParaRPr lang="en-US" dirty="0"/>
          </a:p>
        </p:txBody>
      </p:sp>
      <p:sp>
        <p:nvSpPr>
          <p:cNvPr id="2" name="Title 1"/>
          <p:cNvSpPr>
            <a:spLocks noGrp="1"/>
          </p:cNvSpPr>
          <p:nvPr>
            <p:ph type="title"/>
          </p:nvPr>
        </p:nvSpPr>
        <p:spPr>
          <a:xfrm>
            <a:off x="457200" y="334108"/>
            <a:ext cx="8229600" cy="984738"/>
          </a:xfrm>
        </p:spPr>
        <p:txBody>
          <a:bodyPr>
            <a:normAutofit/>
          </a:bodyPr>
          <a:lstStyle/>
          <a:p>
            <a:pPr algn="ctr"/>
            <a:r>
              <a:rPr lang="en-US" sz="3692" dirty="0">
                <a:latin typeface="Times New Roman" pitchFamily="18" charset="0"/>
                <a:cs typeface="Times New Roman" pitchFamily="18" charset="0"/>
              </a:rPr>
              <a:t>Insulin </a:t>
            </a:r>
            <a:r>
              <a:rPr lang="en-US" sz="3692" dirty="0" err="1">
                <a:latin typeface="Times New Roman" pitchFamily="18" charset="0"/>
                <a:cs typeface="Times New Roman" pitchFamily="18" charset="0"/>
              </a:rPr>
              <a:t>Detemir</a:t>
            </a:r>
            <a:endParaRPr lang="en-US" sz="3692" dirty="0">
              <a:latin typeface="Times New Roman" pitchFamily="18" charset="0"/>
              <a:cs typeface="Times New Roman" pitchFamily="18" charset="0"/>
            </a:endParaRPr>
          </a:p>
        </p:txBody>
      </p:sp>
    </p:spTree>
    <p:extLst>
      <p:ext uri="{BB962C8B-B14F-4D97-AF65-F5344CB8AC3E}">
        <p14:creationId xmlns:p14="http://schemas.microsoft.com/office/powerpoint/2010/main" val="1191036303"/>
      </p:ext>
    </p:extLst>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43050" y="1389185"/>
            <a:ext cx="6400800" cy="3833775"/>
          </a:xfrm>
          <a:prstGeom prst="rect">
            <a:avLst/>
          </a:prstGeom>
        </p:spPr>
      </p:pic>
    </p:spTree>
    <p:extLst>
      <p:ext uri="{BB962C8B-B14F-4D97-AF65-F5344CB8AC3E}">
        <p14:creationId xmlns:p14="http://schemas.microsoft.com/office/powerpoint/2010/main" val="3681787951"/>
      </p:ext>
    </p:extLst>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lgn="just">
              <a:buNone/>
            </a:pPr>
            <a:endParaRPr lang="en-US" dirty="0" smtClean="0"/>
          </a:p>
          <a:p>
            <a:pPr algn="just"/>
            <a:r>
              <a:rPr lang="en-US" sz="2585" dirty="0">
                <a:latin typeface="Times New Roman" pitchFamily="18" charset="0"/>
                <a:cs typeface="Times New Roman" pitchFamily="18" charset="0"/>
              </a:rPr>
              <a:t>The most common complication is </a:t>
            </a:r>
            <a:r>
              <a:rPr lang="en-US" sz="2585" dirty="0">
                <a:solidFill>
                  <a:srgbClr val="FF0000"/>
                </a:solidFill>
                <a:latin typeface="Times New Roman" pitchFamily="18" charset="0"/>
                <a:cs typeface="Times New Roman" pitchFamily="18" charset="0"/>
              </a:rPr>
              <a:t>hypoglycemia</a:t>
            </a:r>
            <a:r>
              <a:rPr lang="en-US" sz="2585" dirty="0">
                <a:latin typeface="Times New Roman" pitchFamily="18" charset="0"/>
                <a:cs typeface="Times New Roman" pitchFamily="18" charset="0"/>
              </a:rPr>
              <a:t>, resulting from excessive insulin effect.</a:t>
            </a:r>
          </a:p>
          <a:p>
            <a:pPr algn="just"/>
            <a:endParaRPr lang="en-US" sz="2585" dirty="0">
              <a:latin typeface="Times New Roman" pitchFamily="18" charset="0"/>
              <a:cs typeface="Times New Roman" pitchFamily="18" charset="0"/>
            </a:endParaRPr>
          </a:p>
          <a:p>
            <a:pPr algn="just"/>
            <a:r>
              <a:rPr lang="en-US" sz="2585" dirty="0">
                <a:solidFill>
                  <a:srgbClr val="FF0000"/>
                </a:solidFill>
                <a:latin typeface="Times New Roman" pitchFamily="18" charset="0"/>
                <a:cs typeface="Times New Roman" pitchFamily="18" charset="0"/>
              </a:rPr>
              <a:t>To prevent the brain damage </a:t>
            </a:r>
            <a:r>
              <a:rPr lang="en-US" sz="2585" dirty="0">
                <a:latin typeface="Times New Roman" pitchFamily="18" charset="0"/>
                <a:cs typeface="Times New Roman" pitchFamily="18" charset="0"/>
              </a:rPr>
              <a:t>that may result from hypoglycemia, prompt </a:t>
            </a:r>
            <a:r>
              <a:rPr lang="en-US" sz="2585" b="1" dirty="0">
                <a:latin typeface="Times New Roman" pitchFamily="18" charset="0"/>
                <a:cs typeface="Times New Roman" pitchFamily="18" charset="0"/>
              </a:rPr>
              <a:t>administration of glucose </a:t>
            </a:r>
            <a:r>
              <a:rPr lang="en-US" sz="2585" dirty="0">
                <a:latin typeface="Times New Roman" pitchFamily="18" charset="0"/>
                <a:cs typeface="Times New Roman" pitchFamily="18" charset="0"/>
              </a:rPr>
              <a:t>(sugar or candy by mouth, glucose by vein) </a:t>
            </a:r>
            <a:r>
              <a:rPr lang="en-US" sz="2585" b="1" dirty="0">
                <a:latin typeface="Times New Roman" pitchFamily="18" charset="0"/>
                <a:cs typeface="Times New Roman" pitchFamily="18" charset="0"/>
              </a:rPr>
              <a:t>or of glucagon </a:t>
            </a:r>
            <a:r>
              <a:rPr lang="en-US" sz="2585" dirty="0">
                <a:latin typeface="Times New Roman" pitchFamily="18" charset="0"/>
                <a:cs typeface="Times New Roman" pitchFamily="18" charset="0"/>
              </a:rPr>
              <a:t>(by intramuscular injection) is essential.</a:t>
            </a:r>
          </a:p>
        </p:txBody>
      </p:sp>
      <p:sp>
        <p:nvSpPr>
          <p:cNvPr id="2" name="Title 1"/>
          <p:cNvSpPr>
            <a:spLocks noGrp="1"/>
          </p:cNvSpPr>
          <p:nvPr>
            <p:ph type="title"/>
          </p:nvPr>
        </p:nvSpPr>
        <p:spPr>
          <a:xfrm>
            <a:off x="457200" y="334108"/>
            <a:ext cx="8229600" cy="984738"/>
          </a:xfrm>
        </p:spPr>
        <p:txBody>
          <a:bodyPr>
            <a:normAutofit/>
          </a:bodyPr>
          <a:lstStyle/>
          <a:p>
            <a:pPr algn="ctr"/>
            <a:r>
              <a:rPr lang="en-US" sz="3692" dirty="0">
                <a:latin typeface="Times New Roman" pitchFamily="18" charset="0"/>
                <a:cs typeface="Times New Roman" pitchFamily="18" charset="0"/>
              </a:rPr>
              <a:t>Hazards of Insulin</a:t>
            </a:r>
          </a:p>
        </p:txBody>
      </p:sp>
    </p:spTree>
    <p:extLst>
      <p:ext uri="{BB962C8B-B14F-4D97-AF65-F5344CB8AC3E}">
        <p14:creationId xmlns:p14="http://schemas.microsoft.com/office/powerpoint/2010/main" val="175219161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ontent Placeholder 2"/>
          <p:cNvSpPr txBox="1">
            <a:spLocks/>
          </p:cNvSpPr>
          <p:nvPr/>
        </p:nvSpPr>
        <p:spPr>
          <a:xfrm>
            <a:off x="202844" y="522514"/>
            <a:ext cx="8770514" cy="6044541"/>
          </a:xfrm>
          <a:prstGeom prst="rect">
            <a:avLst/>
          </a:prstGeom>
        </p:spPr>
        <p:txBody>
          <a:bodyPr>
            <a:no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457200" indent="-457200" algn="just">
              <a:spcAft>
                <a:spcPts val="1800"/>
              </a:spcAft>
              <a:buFont typeface="+mj-lt"/>
              <a:buAutoNum type="arabicParenR" startAt="7"/>
            </a:pPr>
            <a:endParaRPr lang="en-US" sz="3200" dirty="0" smtClean="0">
              <a:solidFill>
                <a:srgbClr val="FF0000"/>
              </a:solidFill>
              <a:latin typeface="Times New Roman" panose="02020603050405020304" pitchFamily="18" charset="0"/>
              <a:cs typeface="Times New Roman" panose="02020603050405020304" pitchFamily="18" charset="0"/>
            </a:endParaRPr>
          </a:p>
          <a:p>
            <a:pPr marL="457200" indent="-457200" algn="just">
              <a:spcAft>
                <a:spcPts val="1800"/>
              </a:spcAft>
              <a:buFont typeface="Arial" pitchFamily="34" charset="0"/>
              <a:buChar char="•"/>
            </a:pPr>
            <a:r>
              <a:rPr lang="en-US" sz="2800" dirty="0" smtClean="0">
                <a:solidFill>
                  <a:schemeClr val="tx1"/>
                </a:solidFill>
                <a:latin typeface="Times New Roman" panose="02020603050405020304" pitchFamily="18" charset="0"/>
                <a:cs typeface="Times New Roman" panose="02020603050405020304" pitchFamily="18" charset="0"/>
              </a:rPr>
              <a:t>Inner </a:t>
            </a:r>
            <a:r>
              <a:rPr lang="en-US" sz="2800" dirty="0">
                <a:solidFill>
                  <a:schemeClr val="tx1"/>
                </a:solidFill>
                <a:latin typeface="Times New Roman" panose="02020603050405020304" pitchFamily="18" charset="0"/>
                <a:cs typeface="Times New Roman" panose="02020603050405020304" pitchFamily="18" charset="0"/>
              </a:rPr>
              <a:t>mitochondrial membrane contains cytochrome P450s which are required to process cholesterol into steroid hormones. </a:t>
            </a:r>
          </a:p>
          <a:p>
            <a:pPr marL="457200" indent="-457200" algn="just">
              <a:spcAft>
                <a:spcPts val="1800"/>
              </a:spcAft>
              <a:buFont typeface="Arial" pitchFamily="34" charset="0"/>
              <a:buChar char="•"/>
            </a:pPr>
            <a:r>
              <a:rPr lang="en-US" sz="2800" dirty="0">
                <a:solidFill>
                  <a:schemeClr val="tx1"/>
                </a:solidFill>
                <a:latin typeface="Times New Roman" panose="02020603050405020304" pitchFamily="18" charset="0"/>
                <a:cs typeface="Times New Roman" panose="02020603050405020304" pitchFamily="18" charset="0"/>
              </a:rPr>
              <a:t>As the P450 enzymes modify cholesterol intermediates, they are modified  before the final steroid hormone is produced.</a:t>
            </a:r>
          </a:p>
          <a:p>
            <a:pPr marL="457200" indent="-457200" algn="just">
              <a:spcAft>
                <a:spcPts val="1800"/>
              </a:spcAft>
              <a:buFont typeface="Arial" pitchFamily="34" charset="0"/>
              <a:buChar char="•"/>
            </a:pPr>
            <a:r>
              <a:rPr lang="en-US" sz="2800" dirty="0">
                <a:solidFill>
                  <a:schemeClr val="tx1"/>
                </a:solidFill>
                <a:latin typeface="Times New Roman" panose="02020603050405020304" pitchFamily="18" charset="0"/>
                <a:cs typeface="Times New Roman" panose="02020603050405020304" pitchFamily="18" charset="0"/>
              </a:rPr>
              <a:t>These modifications involve the enzymatic reactions in mitochondria and smooth endoplasmic reticulum.</a:t>
            </a:r>
          </a:p>
        </p:txBody>
      </p:sp>
    </p:spTree>
    <p:extLst>
      <p:ext uri="{BB962C8B-B14F-4D97-AF65-F5344CB8AC3E}">
        <p14:creationId xmlns:p14="http://schemas.microsoft.com/office/powerpoint/2010/main" val="972230851"/>
      </p:ext>
    </p:extLst>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buNone/>
            </a:pPr>
            <a:endParaRPr lang="en-US" sz="4985" b="1" i="1" dirty="0">
              <a:solidFill>
                <a:srgbClr val="0070C0"/>
              </a:solidFill>
              <a:latin typeface="Lucida Calligraphy" panose="03010101010101010101" pitchFamily="66" charset="0"/>
            </a:endParaRPr>
          </a:p>
          <a:p>
            <a:pPr marL="0" indent="0">
              <a:buNone/>
            </a:pPr>
            <a:endParaRPr lang="en-US" sz="4985" b="1" i="1" dirty="0">
              <a:solidFill>
                <a:srgbClr val="0070C0"/>
              </a:solidFill>
              <a:latin typeface="Lucida Calligraphy" panose="03010101010101010101" pitchFamily="66" charset="0"/>
            </a:endParaRPr>
          </a:p>
          <a:p>
            <a:pPr marL="0" indent="0" algn="ctr">
              <a:buNone/>
            </a:pPr>
            <a:r>
              <a:rPr lang="en-US" sz="4985" b="1" dirty="0">
                <a:solidFill>
                  <a:srgbClr val="C00000"/>
                </a:solidFill>
                <a:latin typeface="Lucida Calligraphy" panose="03010101010101010101" pitchFamily="66" charset="0"/>
              </a:rPr>
              <a:t>      Oral Hypoglycemics</a:t>
            </a:r>
            <a:endParaRPr lang="en-US" sz="4985" dirty="0">
              <a:solidFill>
                <a:srgbClr val="00B0F0"/>
              </a:solidFill>
              <a:latin typeface="Lucida Calligraphy" panose="03010101010101010101" pitchFamily="66" charset="0"/>
            </a:endParaRPr>
          </a:p>
        </p:txBody>
      </p:sp>
      <p:sp>
        <p:nvSpPr>
          <p:cNvPr id="2" name="Title 1"/>
          <p:cNvSpPr>
            <a:spLocks noGrp="1"/>
          </p:cNvSpPr>
          <p:nvPr>
            <p:ph type="title"/>
          </p:nvPr>
        </p:nvSpPr>
        <p:spPr/>
        <p:txBody>
          <a:bodyPr/>
          <a:lstStyle/>
          <a:p>
            <a:endParaRPr lang="en-US" dirty="0"/>
          </a:p>
        </p:txBody>
      </p:sp>
    </p:spTree>
    <p:extLst>
      <p:ext uri="{BB962C8B-B14F-4D97-AF65-F5344CB8AC3E}">
        <p14:creationId xmlns:p14="http://schemas.microsoft.com/office/powerpoint/2010/main" val="42100456"/>
      </p:ext>
    </p:extLst>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72494" y="1881554"/>
            <a:ext cx="8229600" cy="4360985"/>
          </a:xfrm>
        </p:spPr>
        <p:txBody>
          <a:bodyPr>
            <a:normAutofit/>
          </a:bodyPr>
          <a:lstStyle/>
          <a:p>
            <a:r>
              <a:rPr lang="en-US" sz="2585" dirty="0">
                <a:latin typeface="Times New Roman" pitchFamily="18" charset="0"/>
                <a:cs typeface="Times New Roman" pitchFamily="18" charset="0"/>
              </a:rPr>
              <a:t>Sulfonylureas</a:t>
            </a:r>
          </a:p>
          <a:p>
            <a:r>
              <a:rPr lang="en-US" sz="2585" dirty="0">
                <a:latin typeface="Times New Roman" pitchFamily="18" charset="0"/>
                <a:cs typeface="Times New Roman" pitchFamily="18" charset="0"/>
              </a:rPr>
              <a:t>Glinides (Meglitinides)</a:t>
            </a:r>
          </a:p>
          <a:p>
            <a:r>
              <a:rPr lang="en-US" sz="2585" dirty="0">
                <a:latin typeface="Times New Roman" pitchFamily="18" charset="0"/>
                <a:cs typeface="Times New Roman" pitchFamily="18" charset="0"/>
              </a:rPr>
              <a:t>Biguanides</a:t>
            </a:r>
          </a:p>
          <a:p>
            <a:r>
              <a:rPr lang="en-US" sz="2585" dirty="0">
                <a:latin typeface="Times New Roman" pitchFamily="18" charset="0"/>
                <a:cs typeface="Times New Roman" pitchFamily="18" charset="0"/>
              </a:rPr>
              <a:t>Thiazolidinediones</a:t>
            </a:r>
          </a:p>
          <a:p>
            <a:r>
              <a:rPr lang="el-GR" sz="2585" dirty="0">
                <a:latin typeface="Times New Roman" pitchFamily="18" charset="0"/>
                <a:cs typeface="Times New Roman" pitchFamily="18" charset="0"/>
              </a:rPr>
              <a:t>α-</a:t>
            </a:r>
            <a:r>
              <a:rPr lang="en-US" sz="2585" dirty="0">
                <a:latin typeface="Times New Roman" pitchFamily="18" charset="0"/>
                <a:cs typeface="Times New Roman" pitchFamily="18" charset="0"/>
              </a:rPr>
              <a:t>Glucosidase inhibitors</a:t>
            </a:r>
          </a:p>
          <a:p>
            <a:r>
              <a:rPr lang="en-US" sz="2585" dirty="0">
                <a:latin typeface="Times New Roman" pitchFamily="18" charset="0"/>
                <a:cs typeface="Times New Roman" pitchFamily="18" charset="0"/>
              </a:rPr>
              <a:t>Dipeptidyl peptidase-4 inhibitors</a:t>
            </a:r>
          </a:p>
          <a:p>
            <a:r>
              <a:rPr lang="en-US" sz="2585" dirty="0">
                <a:latin typeface="Times New Roman" pitchFamily="18" charset="0"/>
                <a:cs typeface="Times New Roman" pitchFamily="18" charset="0"/>
              </a:rPr>
              <a:t>Sodium–glucose cotransporter 2 (SGLT-2) inhibitors</a:t>
            </a:r>
          </a:p>
        </p:txBody>
      </p:sp>
      <p:sp>
        <p:nvSpPr>
          <p:cNvPr id="2" name="Title 1"/>
          <p:cNvSpPr>
            <a:spLocks noGrp="1"/>
          </p:cNvSpPr>
          <p:nvPr>
            <p:ph type="title"/>
          </p:nvPr>
        </p:nvSpPr>
        <p:spPr>
          <a:xfrm>
            <a:off x="457200" y="334108"/>
            <a:ext cx="8229600" cy="984738"/>
          </a:xfrm>
        </p:spPr>
        <p:txBody>
          <a:bodyPr/>
          <a:lstStyle/>
          <a:p>
            <a:pPr algn="ctr"/>
            <a:endParaRPr lang="en-US" sz="4062" dirty="0"/>
          </a:p>
        </p:txBody>
      </p:sp>
    </p:spTree>
    <p:extLst>
      <p:ext uri="{BB962C8B-B14F-4D97-AF65-F5344CB8AC3E}">
        <p14:creationId xmlns:p14="http://schemas.microsoft.com/office/powerpoint/2010/main" val="1136447518"/>
      </p:ext>
    </p:extLst>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2638697" y="263768"/>
            <a:ext cx="3551087" cy="6437477"/>
          </a:xfrm>
          <a:prstGeom prst="rect">
            <a:avLst/>
          </a:prstGeom>
        </p:spPr>
      </p:pic>
      <p:pic>
        <p:nvPicPr>
          <p:cNvPr id="5" name="Picture 4"/>
          <p:cNvPicPr>
            <a:picLocks noChangeAspect="1"/>
          </p:cNvPicPr>
          <p:nvPr/>
        </p:nvPicPr>
        <p:blipFill>
          <a:blip r:embed="rId3"/>
          <a:stretch>
            <a:fillRect/>
          </a:stretch>
        </p:blipFill>
        <p:spPr>
          <a:xfrm>
            <a:off x="6330461" y="5468816"/>
            <a:ext cx="2685651" cy="492369"/>
          </a:xfrm>
          <a:prstGeom prst="rect">
            <a:avLst/>
          </a:prstGeom>
        </p:spPr>
      </p:pic>
    </p:spTree>
    <p:extLst>
      <p:ext uri="{BB962C8B-B14F-4D97-AF65-F5344CB8AC3E}">
        <p14:creationId xmlns:p14="http://schemas.microsoft.com/office/powerpoint/2010/main" val="4082157343"/>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buNone/>
            </a:pPr>
            <a:endParaRPr lang="en-US" dirty="0" smtClean="0"/>
          </a:p>
          <a:p>
            <a:pPr marL="0" indent="0">
              <a:buNone/>
            </a:pPr>
            <a:endParaRPr lang="en-US" dirty="0"/>
          </a:p>
          <a:p>
            <a:pPr marL="0" indent="0">
              <a:buNone/>
            </a:pPr>
            <a:endParaRPr lang="en-US" dirty="0" smtClean="0"/>
          </a:p>
          <a:p>
            <a:pPr marL="0" indent="0">
              <a:buNone/>
            </a:pPr>
            <a:r>
              <a:rPr lang="en-US" sz="2585" dirty="0">
                <a:latin typeface="Times New Roman" pitchFamily="18" charset="0"/>
                <a:cs typeface="Times New Roman" pitchFamily="18" charset="0"/>
              </a:rPr>
              <a:t>Sulfonylureas have been available in the United States since the 1950s for the treatment of type 2 diabetes.</a:t>
            </a:r>
          </a:p>
          <a:p>
            <a:endParaRPr lang="en-US" dirty="0"/>
          </a:p>
        </p:txBody>
      </p:sp>
      <p:sp>
        <p:nvSpPr>
          <p:cNvPr id="2" name="Title 1"/>
          <p:cNvSpPr>
            <a:spLocks noGrp="1"/>
          </p:cNvSpPr>
          <p:nvPr>
            <p:ph type="title"/>
          </p:nvPr>
        </p:nvSpPr>
        <p:spPr>
          <a:xfrm>
            <a:off x="457200" y="334108"/>
            <a:ext cx="8229600" cy="984738"/>
          </a:xfrm>
        </p:spPr>
        <p:txBody>
          <a:bodyPr>
            <a:normAutofit/>
          </a:bodyPr>
          <a:lstStyle/>
          <a:p>
            <a:pPr algn="ctr"/>
            <a:r>
              <a:rPr lang="en-US" sz="3692" dirty="0">
                <a:latin typeface="Times New Roman" pitchFamily="18" charset="0"/>
                <a:cs typeface="Times New Roman" pitchFamily="18" charset="0"/>
              </a:rPr>
              <a:t>Sulfonylureas- </a:t>
            </a:r>
            <a:r>
              <a:rPr lang="en-US" sz="3692" dirty="0">
                <a:solidFill>
                  <a:srgbClr val="FF0000"/>
                </a:solidFill>
                <a:latin typeface="Times New Roman" pitchFamily="18" charset="0"/>
                <a:cs typeface="Times New Roman" pitchFamily="18" charset="0"/>
              </a:rPr>
              <a:t>Insulin </a:t>
            </a:r>
            <a:r>
              <a:rPr lang="en-US" sz="3692" dirty="0" err="1">
                <a:solidFill>
                  <a:srgbClr val="FF0000"/>
                </a:solidFill>
                <a:latin typeface="Times New Roman" pitchFamily="18" charset="0"/>
                <a:cs typeface="Times New Roman" pitchFamily="18" charset="0"/>
              </a:rPr>
              <a:t>Secretagogues</a:t>
            </a:r>
            <a:endParaRPr lang="en-US" sz="3692"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val="174125700"/>
      </p:ext>
    </p:extLst>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lnSpcReduction="10000"/>
          </a:bodyPr>
          <a:lstStyle/>
          <a:p>
            <a:r>
              <a:rPr lang="en-US" sz="2769" dirty="0">
                <a:solidFill>
                  <a:srgbClr val="FF0000"/>
                </a:solidFill>
                <a:latin typeface="Times New Roman" pitchFamily="18" charset="0"/>
                <a:cs typeface="Times New Roman" pitchFamily="18" charset="0"/>
              </a:rPr>
              <a:t>1</a:t>
            </a:r>
            <a:r>
              <a:rPr lang="en-US" sz="2769" baseline="30000" dirty="0">
                <a:solidFill>
                  <a:srgbClr val="FF0000"/>
                </a:solidFill>
                <a:latin typeface="Times New Roman" pitchFamily="18" charset="0"/>
                <a:cs typeface="Times New Roman" pitchFamily="18" charset="0"/>
              </a:rPr>
              <a:t>st</a:t>
            </a:r>
            <a:r>
              <a:rPr lang="en-US" sz="2769" dirty="0">
                <a:solidFill>
                  <a:srgbClr val="FF0000"/>
                </a:solidFill>
                <a:latin typeface="Times New Roman" pitchFamily="18" charset="0"/>
                <a:cs typeface="Times New Roman" pitchFamily="18" charset="0"/>
              </a:rPr>
              <a:t> Generation:</a:t>
            </a:r>
          </a:p>
          <a:p>
            <a:pPr marL="0" indent="0" algn="ctr">
              <a:buNone/>
            </a:pPr>
            <a:r>
              <a:rPr lang="en-US" sz="2769" dirty="0">
                <a:latin typeface="Times New Roman" pitchFamily="18" charset="0"/>
                <a:cs typeface="Times New Roman" pitchFamily="18" charset="0"/>
              </a:rPr>
              <a:t>CAT</a:t>
            </a:r>
            <a:r>
              <a:rPr lang="en-US" sz="2769" baseline="30000" dirty="0">
                <a:latin typeface="Times New Roman" pitchFamily="18" charset="0"/>
                <a:cs typeface="Times New Roman" pitchFamily="18" charset="0"/>
              </a:rPr>
              <a:t>2</a:t>
            </a:r>
            <a:r>
              <a:rPr lang="en-US" sz="2769" dirty="0">
                <a:latin typeface="Times New Roman" pitchFamily="18" charset="0"/>
                <a:cs typeface="Times New Roman" pitchFamily="18" charset="0"/>
              </a:rPr>
              <a:t> (chlorpropamide, acetohexamide, tolbutamide,  tolazamide)</a:t>
            </a:r>
          </a:p>
          <a:p>
            <a:pPr marL="0" indent="0" algn="ctr">
              <a:buNone/>
            </a:pPr>
            <a:r>
              <a:rPr lang="en-US" sz="2769" dirty="0">
                <a:latin typeface="Times New Roman" pitchFamily="18" charset="0"/>
                <a:cs typeface="Times New Roman" pitchFamily="18" charset="0"/>
              </a:rPr>
              <a:t>*Rarely used because of drug interactions and adverse effects</a:t>
            </a:r>
          </a:p>
          <a:p>
            <a:pPr marL="0" indent="0">
              <a:buNone/>
            </a:pPr>
            <a:endParaRPr lang="en-US" sz="2769" dirty="0">
              <a:latin typeface="Times New Roman" pitchFamily="18" charset="0"/>
              <a:cs typeface="Times New Roman" pitchFamily="18" charset="0"/>
            </a:endParaRPr>
          </a:p>
          <a:p>
            <a:pPr marL="0" indent="0">
              <a:buNone/>
            </a:pPr>
            <a:endParaRPr lang="en-US" sz="2769" dirty="0">
              <a:latin typeface="Times New Roman" pitchFamily="18" charset="0"/>
              <a:cs typeface="Times New Roman" pitchFamily="18" charset="0"/>
            </a:endParaRPr>
          </a:p>
          <a:p>
            <a:r>
              <a:rPr lang="en-US" sz="2769" dirty="0">
                <a:solidFill>
                  <a:srgbClr val="FF0000"/>
                </a:solidFill>
                <a:latin typeface="Times New Roman" pitchFamily="18" charset="0"/>
                <a:cs typeface="Times New Roman" pitchFamily="18" charset="0"/>
              </a:rPr>
              <a:t>2</a:t>
            </a:r>
            <a:r>
              <a:rPr lang="en-US" sz="2769" baseline="30000" dirty="0">
                <a:solidFill>
                  <a:srgbClr val="FF0000"/>
                </a:solidFill>
                <a:latin typeface="Times New Roman" pitchFamily="18" charset="0"/>
                <a:cs typeface="Times New Roman" pitchFamily="18" charset="0"/>
              </a:rPr>
              <a:t>nd</a:t>
            </a:r>
            <a:r>
              <a:rPr lang="en-US" sz="2769" dirty="0">
                <a:solidFill>
                  <a:srgbClr val="FF0000"/>
                </a:solidFill>
                <a:latin typeface="Times New Roman" pitchFamily="18" charset="0"/>
                <a:cs typeface="Times New Roman" pitchFamily="18" charset="0"/>
              </a:rPr>
              <a:t> Generation:</a:t>
            </a:r>
          </a:p>
          <a:p>
            <a:pPr marL="0" indent="0" algn="ctr">
              <a:buNone/>
            </a:pPr>
            <a:r>
              <a:rPr lang="en-US" sz="2769" dirty="0">
                <a:latin typeface="Times New Roman" pitchFamily="18" charset="0"/>
                <a:cs typeface="Times New Roman" pitchFamily="18" charset="0"/>
              </a:rPr>
              <a:t>Glyburide (glibenclamide), glipizide, glimepiride, glyuridine, gliquidone, </a:t>
            </a:r>
          </a:p>
          <a:p>
            <a:endParaRPr lang="en-US" dirty="0"/>
          </a:p>
        </p:txBody>
      </p:sp>
      <p:sp>
        <p:nvSpPr>
          <p:cNvPr id="2" name="Title 1"/>
          <p:cNvSpPr>
            <a:spLocks noGrp="1"/>
          </p:cNvSpPr>
          <p:nvPr>
            <p:ph type="title"/>
          </p:nvPr>
        </p:nvSpPr>
        <p:spPr>
          <a:xfrm>
            <a:off x="457200" y="334108"/>
            <a:ext cx="8229600" cy="984738"/>
          </a:xfrm>
        </p:spPr>
        <p:txBody>
          <a:bodyPr/>
          <a:lstStyle/>
          <a:p>
            <a:pPr algn="ctr"/>
            <a:r>
              <a:rPr lang="en-US" sz="3692" dirty="0">
                <a:latin typeface="Times New Roman" pitchFamily="18" charset="0"/>
                <a:cs typeface="Times New Roman" pitchFamily="18" charset="0"/>
              </a:rPr>
              <a:t>Classification of Sulfonylureas</a:t>
            </a:r>
          </a:p>
        </p:txBody>
      </p:sp>
    </p:spTree>
    <p:extLst>
      <p:ext uri="{BB962C8B-B14F-4D97-AF65-F5344CB8AC3E}">
        <p14:creationId xmlns:p14="http://schemas.microsoft.com/office/powerpoint/2010/main" val="900100929"/>
      </p:ext>
    </p:extLst>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lgn="just">
              <a:buNone/>
            </a:pPr>
            <a:endParaRPr lang="en-US" dirty="0" smtClean="0"/>
          </a:p>
          <a:p>
            <a:pPr marL="0" indent="0" algn="just">
              <a:buNone/>
            </a:pPr>
            <a:r>
              <a:rPr lang="en-US" sz="2585" dirty="0">
                <a:latin typeface="Times New Roman" pitchFamily="18" charset="0"/>
                <a:cs typeface="Times New Roman" pitchFamily="18" charset="0"/>
              </a:rPr>
              <a:t>The main mechanism of action includes stimulation of insulin release from the β-cells of the pancreas.</a:t>
            </a:r>
          </a:p>
          <a:p>
            <a:pPr marL="0" indent="0" algn="just">
              <a:buNone/>
            </a:pPr>
            <a:endParaRPr lang="en-US" sz="2585" dirty="0">
              <a:latin typeface="Times New Roman" pitchFamily="18" charset="0"/>
              <a:cs typeface="Times New Roman" pitchFamily="18" charset="0"/>
            </a:endParaRPr>
          </a:p>
          <a:p>
            <a:pPr algn="just"/>
            <a:endParaRPr lang="en-US" sz="2585" dirty="0">
              <a:latin typeface="Times New Roman" pitchFamily="18" charset="0"/>
              <a:cs typeface="Times New Roman" pitchFamily="18" charset="0"/>
            </a:endParaRPr>
          </a:p>
          <a:p>
            <a:pPr algn="just"/>
            <a:r>
              <a:rPr lang="en-US" sz="2585" dirty="0">
                <a:latin typeface="Times New Roman" pitchFamily="18" charset="0"/>
                <a:cs typeface="Times New Roman" pitchFamily="18" charset="0"/>
              </a:rPr>
              <a:t>Sulfonylureas block </a:t>
            </a:r>
            <a:r>
              <a:rPr lang="en-US" sz="2585" dirty="0">
                <a:solidFill>
                  <a:srgbClr val="FF0000"/>
                </a:solidFill>
                <a:latin typeface="Times New Roman" pitchFamily="18" charset="0"/>
                <a:cs typeface="Times New Roman" pitchFamily="18" charset="0"/>
              </a:rPr>
              <a:t>ATP-sensitive K+ channels </a:t>
            </a:r>
            <a:r>
              <a:rPr lang="en-US" sz="2585" dirty="0">
                <a:solidFill>
                  <a:schemeClr val="tx1">
                    <a:lumMod val="95000"/>
                    <a:lumOff val="5000"/>
                  </a:schemeClr>
                </a:solidFill>
                <a:latin typeface="Times New Roman" pitchFamily="18" charset="0"/>
                <a:cs typeface="Times New Roman" pitchFamily="18" charset="0"/>
              </a:rPr>
              <a:t>(by binding to SUR)</a:t>
            </a:r>
            <a:r>
              <a:rPr lang="en-US" sz="2585" dirty="0">
                <a:solidFill>
                  <a:srgbClr val="FF0000"/>
                </a:solidFill>
                <a:latin typeface="Times New Roman" pitchFamily="18" charset="0"/>
                <a:cs typeface="Times New Roman" pitchFamily="18" charset="0"/>
              </a:rPr>
              <a:t> </a:t>
            </a:r>
            <a:r>
              <a:rPr lang="en-US" sz="2585" dirty="0">
                <a:latin typeface="Times New Roman" pitchFamily="18" charset="0"/>
                <a:cs typeface="Times New Roman" pitchFamily="18" charset="0"/>
              </a:rPr>
              <a:t>resulting in depolarization, Ca</a:t>
            </a:r>
            <a:r>
              <a:rPr lang="en-US" sz="2585" baseline="30000" dirty="0">
                <a:latin typeface="Times New Roman" pitchFamily="18" charset="0"/>
                <a:cs typeface="Times New Roman" pitchFamily="18" charset="0"/>
              </a:rPr>
              <a:t>2+</a:t>
            </a:r>
            <a:r>
              <a:rPr lang="en-US" sz="2585" dirty="0">
                <a:latin typeface="Times New Roman" pitchFamily="18" charset="0"/>
                <a:cs typeface="Times New Roman" pitchFamily="18" charset="0"/>
              </a:rPr>
              <a:t>influx, and insulin exocytosis.</a:t>
            </a:r>
          </a:p>
          <a:p>
            <a:pPr marL="0" indent="0" algn="just">
              <a:buNone/>
            </a:pPr>
            <a:endParaRPr lang="en-US" dirty="0"/>
          </a:p>
        </p:txBody>
      </p:sp>
      <p:sp>
        <p:nvSpPr>
          <p:cNvPr id="2" name="Title 1"/>
          <p:cNvSpPr>
            <a:spLocks noGrp="1"/>
          </p:cNvSpPr>
          <p:nvPr>
            <p:ph type="title"/>
          </p:nvPr>
        </p:nvSpPr>
        <p:spPr>
          <a:xfrm>
            <a:off x="457200" y="334108"/>
            <a:ext cx="8229600" cy="984738"/>
          </a:xfrm>
        </p:spPr>
        <p:txBody>
          <a:bodyPr>
            <a:normAutofit/>
          </a:bodyPr>
          <a:lstStyle/>
          <a:p>
            <a:pPr algn="ctr"/>
            <a:r>
              <a:rPr lang="en-US" sz="3692" dirty="0">
                <a:latin typeface="Times New Roman" pitchFamily="18" charset="0"/>
                <a:cs typeface="Times New Roman" pitchFamily="18" charset="0"/>
              </a:rPr>
              <a:t>Mechanism of Action</a:t>
            </a:r>
          </a:p>
        </p:txBody>
      </p:sp>
    </p:spTree>
    <p:extLst>
      <p:ext uri="{BB962C8B-B14F-4D97-AF65-F5344CB8AC3E}">
        <p14:creationId xmlns:p14="http://schemas.microsoft.com/office/powerpoint/2010/main" val="1765402725"/>
      </p:ext>
    </p:extLst>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61258"/>
            <a:ext cx="9144000" cy="6100354"/>
          </a:xfrm>
          <a:prstGeom prst="rect">
            <a:avLst/>
          </a:prstGeom>
        </p:spPr>
      </p:pic>
    </p:spTree>
    <p:extLst>
      <p:ext uri="{BB962C8B-B14F-4D97-AF65-F5344CB8AC3E}">
        <p14:creationId xmlns:p14="http://schemas.microsoft.com/office/powerpoint/2010/main" val="1140255088"/>
      </p:ext>
    </p:extLst>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lgn="just"/>
            <a:r>
              <a:rPr lang="en-US" sz="2585" b="1" dirty="0">
                <a:solidFill>
                  <a:srgbClr val="FF0000"/>
                </a:solidFill>
                <a:latin typeface="Times New Roman" pitchFamily="18" charset="0"/>
                <a:cs typeface="Times New Roman" pitchFamily="18" charset="0"/>
              </a:rPr>
              <a:t>Reduction of Serum Glucagon Concentrations</a:t>
            </a:r>
          </a:p>
          <a:p>
            <a:pPr marL="0" indent="0" algn="just">
              <a:buNone/>
            </a:pPr>
            <a:endParaRPr lang="en-US" sz="2585" b="1" dirty="0">
              <a:latin typeface="Times New Roman" pitchFamily="18" charset="0"/>
              <a:cs typeface="Times New Roman" pitchFamily="18" charset="0"/>
            </a:endParaRPr>
          </a:p>
          <a:p>
            <a:pPr marL="0" indent="0" algn="just">
              <a:buNone/>
            </a:pPr>
            <a:r>
              <a:rPr lang="en-US" sz="2585" dirty="0">
                <a:latin typeface="Times New Roman" pitchFamily="18" charset="0"/>
                <a:cs typeface="Times New Roman" pitchFamily="18" charset="0"/>
              </a:rPr>
              <a:t>Long-term administration of sulfonylureas to type 2 diabetics reduces serum glucagon levels.</a:t>
            </a:r>
          </a:p>
          <a:p>
            <a:pPr marL="0" indent="0" algn="just">
              <a:buNone/>
            </a:pPr>
            <a:endParaRPr lang="en-US" sz="2585" dirty="0">
              <a:latin typeface="Times New Roman" pitchFamily="18" charset="0"/>
              <a:cs typeface="Times New Roman" pitchFamily="18" charset="0"/>
            </a:endParaRPr>
          </a:p>
          <a:p>
            <a:pPr marL="0" indent="0" algn="just">
              <a:buNone/>
            </a:pPr>
            <a:r>
              <a:rPr lang="en-US" sz="2585" dirty="0">
                <a:latin typeface="Times New Roman" pitchFamily="18" charset="0"/>
                <a:cs typeface="Times New Roman" pitchFamily="18" charset="0"/>
              </a:rPr>
              <a:t>The </a:t>
            </a:r>
            <a:r>
              <a:rPr lang="en-US" sz="2585" b="1" dirty="0">
                <a:latin typeface="Times New Roman" pitchFamily="18" charset="0"/>
                <a:cs typeface="Times New Roman" pitchFamily="18" charset="0"/>
              </a:rPr>
              <a:t>mechanism</a:t>
            </a:r>
            <a:r>
              <a:rPr lang="en-US" sz="2585" dirty="0">
                <a:latin typeface="Times New Roman" pitchFamily="18" charset="0"/>
                <a:cs typeface="Times New Roman" pitchFamily="18" charset="0"/>
              </a:rPr>
              <a:t> for this suppressive effect of sulfonylureas on glucagon levels </a:t>
            </a:r>
            <a:r>
              <a:rPr lang="en-US" sz="2585" b="1" dirty="0">
                <a:latin typeface="Times New Roman" pitchFamily="18" charset="0"/>
                <a:cs typeface="Times New Roman" pitchFamily="18" charset="0"/>
              </a:rPr>
              <a:t>is unclear </a:t>
            </a:r>
            <a:r>
              <a:rPr lang="en-US" sz="2585" dirty="0">
                <a:latin typeface="Times New Roman" pitchFamily="18" charset="0"/>
                <a:cs typeface="Times New Roman" pitchFamily="18" charset="0"/>
              </a:rPr>
              <a:t>but appears to involve </a:t>
            </a:r>
            <a:r>
              <a:rPr lang="en-US" sz="2585" dirty="0">
                <a:solidFill>
                  <a:srgbClr val="FF0000"/>
                </a:solidFill>
                <a:latin typeface="Times New Roman" pitchFamily="18" charset="0"/>
                <a:cs typeface="Times New Roman" pitchFamily="18" charset="0"/>
              </a:rPr>
              <a:t>indirect inhibition </a:t>
            </a:r>
            <a:r>
              <a:rPr lang="en-US" sz="2585" dirty="0">
                <a:latin typeface="Times New Roman" pitchFamily="18" charset="0"/>
                <a:cs typeface="Times New Roman" pitchFamily="18" charset="0"/>
              </a:rPr>
              <a:t>due to enhanced release of both </a:t>
            </a:r>
            <a:r>
              <a:rPr lang="en-US" sz="2585" b="1" dirty="0">
                <a:latin typeface="Times New Roman" pitchFamily="18" charset="0"/>
                <a:cs typeface="Times New Roman" pitchFamily="18" charset="0"/>
              </a:rPr>
              <a:t>insulin and somatostatin</a:t>
            </a:r>
            <a:r>
              <a:rPr lang="en-US" sz="2585" dirty="0">
                <a:latin typeface="Times New Roman" pitchFamily="18" charset="0"/>
                <a:cs typeface="Times New Roman" pitchFamily="18" charset="0"/>
              </a:rPr>
              <a:t>, which inhibit alpha-cell secretion</a:t>
            </a:r>
            <a:r>
              <a:rPr lang="en-US" dirty="0"/>
              <a:t>.</a:t>
            </a:r>
          </a:p>
        </p:txBody>
      </p:sp>
      <p:sp>
        <p:nvSpPr>
          <p:cNvPr id="2" name="Title 1"/>
          <p:cNvSpPr>
            <a:spLocks noGrp="1"/>
          </p:cNvSpPr>
          <p:nvPr>
            <p:ph type="title"/>
          </p:nvPr>
        </p:nvSpPr>
        <p:spPr/>
        <p:txBody>
          <a:bodyPr/>
          <a:lstStyle/>
          <a:p>
            <a:endParaRPr lang="en-US" dirty="0"/>
          </a:p>
        </p:txBody>
      </p:sp>
    </p:spTree>
    <p:extLst>
      <p:ext uri="{BB962C8B-B14F-4D97-AF65-F5344CB8AC3E}">
        <p14:creationId xmlns:p14="http://schemas.microsoft.com/office/powerpoint/2010/main" val="1902535247"/>
      </p:ext>
    </p:extLst>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lgn="just">
              <a:buNone/>
            </a:pPr>
            <a:endParaRPr lang="en-US" dirty="0"/>
          </a:p>
          <a:p>
            <a:pPr marL="0" indent="0" algn="just">
              <a:buNone/>
            </a:pPr>
            <a:r>
              <a:rPr lang="en-US" sz="2585" dirty="0">
                <a:solidFill>
                  <a:srgbClr val="FF0000"/>
                </a:solidFill>
                <a:latin typeface="Times New Roman" pitchFamily="18" charset="0"/>
                <a:cs typeface="Times New Roman" pitchFamily="18" charset="0"/>
              </a:rPr>
              <a:t>Given orally</a:t>
            </a:r>
            <a:r>
              <a:rPr lang="en-US" sz="2585" dirty="0">
                <a:latin typeface="Times New Roman" pitchFamily="18" charset="0"/>
                <a:cs typeface="Times New Roman" pitchFamily="18" charset="0"/>
              </a:rPr>
              <a:t>, these drugs bind to serum proteins, are metabolized by the liver, and are excreted in the urine and feces.</a:t>
            </a:r>
          </a:p>
          <a:p>
            <a:pPr marL="0" indent="0" algn="just">
              <a:buNone/>
            </a:pPr>
            <a:endParaRPr lang="en-US" sz="2585" dirty="0">
              <a:latin typeface="Times New Roman" pitchFamily="18" charset="0"/>
              <a:cs typeface="Times New Roman" pitchFamily="18" charset="0"/>
            </a:endParaRPr>
          </a:p>
          <a:p>
            <a:pPr marL="0" indent="0" algn="just">
              <a:buNone/>
            </a:pPr>
            <a:r>
              <a:rPr lang="en-US" sz="2585" dirty="0">
                <a:latin typeface="Times New Roman" pitchFamily="18" charset="0"/>
                <a:cs typeface="Times New Roman" pitchFamily="18" charset="0"/>
              </a:rPr>
              <a:t>The duration of action ranges from 12 to 24 hours.</a:t>
            </a:r>
          </a:p>
        </p:txBody>
      </p:sp>
      <p:sp>
        <p:nvSpPr>
          <p:cNvPr id="2" name="Title 1"/>
          <p:cNvSpPr>
            <a:spLocks noGrp="1"/>
          </p:cNvSpPr>
          <p:nvPr>
            <p:ph type="title"/>
          </p:nvPr>
        </p:nvSpPr>
        <p:spPr>
          <a:xfrm>
            <a:off x="457200" y="334108"/>
            <a:ext cx="8229600" cy="984738"/>
          </a:xfrm>
        </p:spPr>
        <p:txBody>
          <a:bodyPr>
            <a:normAutofit/>
          </a:bodyPr>
          <a:lstStyle/>
          <a:p>
            <a:pPr algn="ctr"/>
            <a:r>
              <a:rPr lang="en-US" sz="3692" dirty="0">
                <a:latin typeface="Times New Roman" pitchFamily="18" charset="0"/>
                <a:cs typeface="Times New Roman" pitchFamily="18" charset="0"/>
              </a:rPr>
              <a:t>Pharmacokinetics</a:t>
            </a:r>
          </a:p>
        </p:txBody>
      </p:sp>
    </p:spTree>
    <p:extLst>
      <p:ext uri="{BB962C8B-B14F-4D97-AF65-F5344CB8AC3E}">
        <p14:creationId xmlns:p14="http://schemas.microsoft.com/office/powerpoint/2010/main" val="338131344"/>
      </p:ext>
    </p:extLst>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lgn="just"/>
            <a:r>
              <a:rPr lang="en-US" sz="2585" dirty="0">
                <a:latin typeface="Times New Roman" pitchFamily="18" charset="0"/>
                <a:cs typeface="Times New Roman" pitchFamily="18" charset="0"/>
              </a:rPr>
              <a:t>Type 2 Diabetes mellitus</a:t>
            </a:r>
          </a:p>
          <a:p>
            <a:pPr marL="0" indent="0" algn="just">
              <a:buNone/>
            </a:pPr>
            <a:endParaRPr lang="en-US" sz="2585" dirty="0">
              <a:latin typeface="Times New Roman" pitchFamily="18" charset="0"/>
              <a:cs typeface="Times New Roman" pitchFamily="18" charset="0"/>
            </a:endParaRPr>
          </a:p>
          <a:p>
            <a:pPr algn="just"/>
            <a:r>
              <a:rPr lang="en-US" sz="2585" dirty="0">
                <a:solidFill>
                  <a:srgbClr val="FF0000"/>
                </a:solidFill>
                <a:latin typeface="Times New Roman" pitchFamily="18" charset="0"/>
                <a:cs typeface="Times New Roman" pitchFamily="18" charset="0"/>
              </a:rPr>
              <a:t>Glyburide </a:t>
            </a:r>
            <a:r>
              <a:rPr lang="en-US" sz="2585" dirty="0">
                <a:latin typeface="Times New Roman" pitchFamily="18" charset="0"/>
                <a:cs typeface="Times New Roman" pitchFamily="18" charset="0"/>
              </a:rPr>
              <a:t>(1966) has </a:t>
            </a:r>
            <a:r>
              <a:rPr lang="en-US" sz="2585" b="1" dirty="0">
                <a:latin typeface="Times New Roman" pitchFamily="18" charset="0"/>
                <a:cs typeface="Times New Roman" pitchFamily="18" charset="0"/>
              </a:rPr>
              <a:t>minimal transfer </a:t>
            </a:r>
            <a:r>
              <a:rPr lang="en-US" sz="2585" dirty="0">
                <a:latin typeface="Times New Roman" pitchFamily="18" charset="0"/>
                <a:cs typeface="Times New Roman" pitchFamily="18" charset="0"/>
              </a:rPr>
              <a:t>across the placenta and may be an alternative to insulin for diabetes in pregnancy</a:t>
            </a:r>
          </a:p>
          <a:p>
            <a:pPr algn="just"/>
            <a:endParaRPr lang="en-US" sz="2585" dirty="0">
              <a:latin typeface="Times New Roman" pitchFamily="18" charset="0"/>
              <a:cs typeface="Times New Roman" pitchFamily="18" charset="0"/>
            </a:endParaRPr>
          </a:p>
          <a:p>
            <a:pPr algn="just"/>
            <a:r>
              <a:rPr lang="en-US" sz="2585" dirty="0">
                <a:solidFill>
                  <a:srgbClr val="FF0000"/>
                </a:solidFill>
                <a:latin typeface="Times New Roman" pitchFamily="18" charset="0"/>
                <a:cs typeface="Times New Roman" pitchFamily="18" charset="0"/>
              </a:rPr>
              <a:t>Glimepiride, </a:t>
            </a:r>
            <a:r>
              <a:rPr lang="en-US" sz="2585" dirty="0">
                <a:solidFill>
                  <a:schemeClr val="tx1">
                    <a:lumMod val="85000"/>
                    <a:lumOff val="15000"/>
                  </a:schemeClr>
                </a:solidFill>
                <a:latin typeface="Times New Roman" pitchFamily="18" charset="0"/>
                <a:cs typeface="Times New Roman" pitchFamily="18" charset="0"/>
              </a:rPr>
              <a:t>known for </a:t>
            </a:r>
            <a:r>
              <a:rPr lang="en-US" sz="2585" b="1" dirty="0">
                <a:solidFill>
                  <a:schemeClr val="tx1">
                    <a:lumMod val="85000"/>
                    <a:lumOff val="15000"/>
                  </a:schemeClr>
                </a:solidFill>
                <a:latin typeface="Times New Roman" pitchFamily="18" charset="0"/>
                <a:cs typeface="Times New Roman" pitchFamily="18" charset="0"/>
              </a:rPr>
              <a:t>lowering of blood glucose at lowest dose </a:t>
            </a:r>
            <a:r>
              <a:rPr lang="en-US" sz="2585" dirty="0">
                <a:solidFill>
                  <a:schemeClr val="tx1">
                    <a:lumMod val="85000"/>
                    <a:lumOff val="15000"/>
                  </a:schemeClr>
                </a:solidFill>
                <a:latin typeface="Times New Roman" pitchFamily="18" charset="0"/>
                <a:cs typeface="Times New Roman" pitchFamily="18" charset="0"/>
              </a:rPr>
              <a:t>of all sulfonylureas, </a:t>
            </a:r>
            <a:r>
              <a:rPr lang="en-US" sz="2585" b="1" dirty="0">
                <a:solidFill>
                  <a:schemeClr val="tx1">
                    <a:lumMod val="85000"/>
                    <a:lumOff val="15000"/>
                  </a:schemeClr>
                </a:solidFill>
                <a:latin typeface="Times New Roman" pitchFamily="18" charset="0"/>
                <a:cs typeface="Times New Roman" pitchFamily="18" charset="0"/>
              </a:rPr>
              <a:t>long duration </a:t>
            </a:r>
            <a:r>
              <a:rPr lang="en-US" sz="2585" dirty="0">
                <a:solidFill>
                  <a:schemeClr val="tx1">
                    <a:lumMod val="85000"/>
                    <a:lumOff val="15000"/>
                  </a:schemeClr>
                </a:solidFill>
                <a:latin typeface="Times New Roman" pitchFamily="18" charset="0"/>
                <a:cs typeface="Times New Roman" pitchFamily="18" charset="0"/>
              </a:rPr>
              <a:t>of action, </a:t>
            </a:r>
            <a:r>
              <a:rPr lang="en-US" sz="2585" b="1" dirty="0">
                <a:solidFill>
                  <a:schemeClr val="tx1">
                    <a:lumMod val="85000"/>
                    <a:lumOff val="15000"/>
                  </a:schemeClr>
                </a:solidFill>
                <a:latin typeface="Times New Roman" pitchFamily="18" charset="0"/>
                <a:cs typeface="Times New Roman" pitchFamily="18" charset="0"/>
              </a:rPr>
              <a:t>once daily dosing </a:t>
            </a:r>
            <a:r>
              <a:rPr lang="en-US" sz="2585" dirty="0">
                <a:solidFill>
                  <a:schemeClr val="tx1">
                    <a:lumMod val="85000"/>
                    <a:lumOff val="15000"/>
                  </a:schemeClr>
                </a:solidFill>
                <a:latin typeface="Times New Roman" pitchFamily="18" charset="0"/>
                <a:cs typeface="Times New Roman" pitchFamily="18" charset="0"/>
              </a:rPr>
              <a:t>(compliance</a:t>
            </a:r>
            <a:r>
              <a:rPr lang="en-US" dirty="0" smtClean="0">
                <a:solidFill>
                  <a:schemeClr val="tx1">
                    <a:lumMod val="85000"/>
                    <a:lumOff val="15000"/>
                  </a:schemeClr>
                </a:solidFill>
              </a:rPr>
              <a:t>)</a:t>
            </a:r>
            <a:endParaRPr lang="en-US" dirty="0">
              <a:solidFill>
                <a:schemeClr val="tx1">
                  <a:lumMod val="85000"/>
                  <a:lumOff val="15000"/>
                </a:schemeClr>
              </a:solidFill>
            </a:endParaRPr>
          </a:p>
        </p:txBody>
      </p:sp>
      <p:sp>
        <p:nvSpPr>
          <p:cNvPr id="2" name="Title 1"/>
          <p:cNvSpPr>
            <a:spLocks noGrp="1"/>
          </p:cNvSpPr>
          <p:nvPr>
            <p:ph type="title"/>
          </p:nvPr>
        </p:nvSpPr>
        <p:spPr>
          <a:xfrm>
            <a:off x="457200" y="334108"/>
            <a:ext cx="8229600" cy="984738"/>
          </a:xfrm>
        </p:spPr>
        <p:txBody>
          <a:bodyPr>
            <a:normAutofit/>
          </a:bodyPr>
          <a:lstStyle/>
          <a:p>
            <a:pPr algn="ctr"/>
            <a:r>
              <a:rPr lang="en-US" sz="3692" dirty="0">
                <a:latin typeface="Times New Roman" pitchFamily="18" charset="0"/>
                <a:cs typeface="Times New Roman" pitchFamily="18" charset="0"/>
              </a:rPr>
              <a:t>Indication</a:t>
            </a:r>
          </a:p>
        </p:txBody>
      </p:sp>
    </p:spTree>
    <p:extLst>
      <p:ext uri="{BB962C8B-B14F-4D97-AF65-F5344CB8AC3E}">
        <p14:creationId xmlns:p14="http://schemas.microsoft.com/office/powerpoint/2010/main" val="27728971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ontent Placeholder 2"/>
          <p:cNvSpPr txBox="1">
            <a:spLocks/>
          </p:cNvSpPr>
          <p:nvPr/>
        </p:nvSpPr>
        <p:spPr>
          <a:xfrm>
            <a:off x="367051" y="708338"/>
            <a:ext cx="8319749" cy="5160756"/>
          </a:xfrm>
          <a:prstGeom prst="rect">
            <a:avLst/>
          </a:prstGeom>
        </p:spPr>
        <p:txBody>
          <a:bodyPr>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577850" indent="-577850" algn="just">
              <a:buFont typeface="+mj-lt"/>
              <a:buAutoNum type="arabicParenR" startAt="10"/>
            </a:pPr>
            <a:endParaRPr lang="en-US" sz="3200" dirty="0" smtClean="0">
              <a:solidFill>
                <a:srgbClr val="FF0000"/>
              </a:solidFill>
              <a:latin typeface="Times New Roman" panose="02020603050405020304" pitchFamily="18" charset="0"/>
              <a:cs typeface="Times New Roman" panose="02020603050405020304" pitchFamily="18" charset="0"/>
            </a:endParaRPr>
          </a:p>
          <a:p>
            <a:pPr marL="577850" indent="-577850" algn="just">
              <a:buFont typeface="Arial" pitchFamily="34" charset="0"/>
              <a:buChar char="•"/>
            </a:pPr>
            <a:r>
              <a:rPr lang="en-US" sz="2800" dirty="0" smtClean="0">
                <a:solidFill>
                  <a:schemeClr val="tx1"/>
                </a:solidFill>
                <a:latin typeface="Times New Roman" panose="02020603050405020304" pitchFamily="18" charset="0"/>
                <a:cs typeface="Times New Roman" panose="02020603050405020304" pitchFamily="18" charset="0"/>
              </a:rPr>
              <a:t>After synthesis, </a:t>
            </a:r>
            <a:r>
              <a:rPr lang="en-US" sz="2800" dirty="0">
                <a:solidFill>
                  <a:schemeClr val="tx1"/>
                </a:solidFill>
                <a:latin typeface="Times New Roman" panose="02020603050405020304" pitchFamily="18" charset="0"/>
                <a:cs typeface="Times New Roman" panose="02020603050405020304" pitchFamily="18" charset="0"/>
              </a:rPr>
              <a:t>they diffuse out into the interstitial fluid and from there into the circulation.</a:t>
            </a:r>
          </a:p>
          <a:p>
            <a:pPr marL="577850" indent="-577850" algn="just">
              <a:buFont typeface="+mj-lt"/>
              <a:buAutoNum type="arabicParenR" startAt="10"/>
            </a:pPr>
            <a:endParaRPr lang="en-US" sz="2800" dirty="0">
              <a:solidFill>
                <a:schemeClr val="tx1"/>
              </a:solidFill>
              <a:latin typeface="Times New Roman" panose="02020603050405020304" pitchFamily="18" charset="0"/>
              <a:cs typeface="Times New Roman" panose="02020603050405020304" pitchFamily="18" charset="0"/>
            </a:endParaRPr>
          </a:p>
          <a:p>
            <a:pPr marL="577850" indent="-577850" algn="just">
              <a:buFont typeface="Arial" pitchFamily="34" charset="0"/>
              <a:buChar char="•"/>
            </a:pPr>
            <a:r>
              <a:rPr lang="en-US" sz="2800" dirty="0">
                <a:solidFill>
                  <a:schemeClr val="tx1"/>
                </a:solidFill>
                <a:latin typeface="Times New Roman" panose="02020603050405020304" pitchFamily="18" charset="0"/>
                <a:cs typeface="Times New Roman" panose="02020603050405020304" pitchFamily="18" charset="0"/>
              </a:rPr>
              <a:t>Steroid hormones are not highly soluble in blood, and thus transported in plasma bound to carrier proteins such as albumin.</a:t>
            </a:r>
          </a:p>
        </p:txBody>
      </p:sp>
    </p:spTree>
    <p:extLst>
      <p:ext uri="{BB962C8B-B14F-4D97-AF65-F5344CB8AC3E}">
        <p14:creationId xmlns:p14="http://schemas.microsoft.com/office/powerpoint/2010/main" val="2428631121"/>
      </p:ext>
    </p:extLst>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lgn="just">
              <a:buNone/>
            </a:pPr>
            <a:endParaRPr lang="en-US" dirty="0" smtClean="0">
              <a:solidFill>
                <a:srgbClr val="FF0000"/>
              </a:solidFill>
            </a:endParaRPr>
          </a:p>
          <a:p>
            <a:pPr marL="0" indent="0" algn="just">
              <a:buNone/>
            </a:pPr>
            <a:endParaRPr lang="en-US" dirty="0">
              <a:solidFill>
                <a:srgbClr val="FF0000"/>
              </a:solidFill>
            </a:endParaRPr>
          </a:p>
          <a:p>
            <a:pPr algn="just"/>
            <a:r>
              <a:rPr lang="en-US" sz="2585" dirty="0">
                <a:solidFill>
                  <a:srgbClr val="FF0000"/>
                </a:solidFill>
                <a:latin typeface="Times New Roman" pitchFamily="18" charset="0"/>
                <a:cs typeface="Times New Roman" pitchFamily="18" charset="0"/>
              </a:rPr>
              <a:t>Glipizide</a:t>
            </a:r>
            <a:r>
              <a:rPr lang="en-US" sz="2585" dirty="0">
                <a:latin typeface="Times New Roman" pitchFamily="18" charset="0"/>
                <a:cs typeface="Times New Roman" pitchFamily="18" charset="0"/>
              </a:rPr>
              <a:t> </a:t>
            </a:r>
            <a:endParaRPr lang="en-US" sz="2585" dirty="0" smtClean="0">
              <a:latin typeface="Times New Roman" pitchFamily="18" charset="0"/>
              <a:cs typeface="Times New Roman" pitchFamily="18" charset="0"/>
            </a:endParaRPr>
          </a:p>
          <a:p>
            <a:pPr marL="109728" indent="0" algn="just">
              <a:buNone/>
            </a:pPr>
            <a:r>
              <a:rPr lang="en-US" sz="2585" b="1" dirty="0" smtClean="0">
                <a:latin typeface="Times New Roman" pitchFamily="18" charset="0"/>
                <a:cs typeface="Times New Roman" pitchFamily="18" charset="0"/>
              </a:rPr>
              <a:t>short </a:t>
            </a:r>
            <a:r>
              <a:rPr lang="en-US" sz="2585" b="1" dirty="0">
                <a:latin typeface="Times New Roman" pitchFamily="18" charset="0"/>
                <a:cs typeface="Times New Roman" pitchFamily="18" charset="0"/>
              </a:rPr>
              <a:t>duration of action </a:t>
            </a:r>
            <a:r>
              <a:rPr lang="en-US" sz="2585" dirty="0">
                <a:latin typeface="Times New Roman" pitchFamily="18" charset="0"/>
                <a:cs typeface="Times New Roman" pitchFamily="18" charset="0"/>
              </a:rPr>
              <a:t>so lesser chances of hypoglycemia (adverse effect), </a:t>
            </a:r>
            <a:r>
              <a:rPr lang="en-US" sz="2585" b="1" dirty="0">
                <a:latin typeface="Times New Roman" pitchFamily="18" charset="0"/>
                <a:cs typeface="Times New Roman" pitchFamily="18" charset="0"/>
              </a:rPr>
              <a:t>more potent, food interferes </a:t>
            </a:r>
            <a:r>
              <a:rPr lang="en-US" sz="2585" dirty="0">
                <a:latin typeface="Times New Roman" pitchFamily="18" charset="0"/>
                <a:cs typeface="Times New Roman" pitchFamily="18" charset="0"/>
              </a:rPr>
              <a:t>so taken 30min before breakfast.</a:t>
            </a:r>
          </a:p>
        </p:txBody>
      </p:sp>
      <p:sp>
        <p:nvSpPr>
          <p:cNvPr id="2" name="Title 1"/>
          <p:cNvSpPr>
            <a:spLocks noGrp="1"/>
          </p:cNvSpPr>
          <p:nvPr>
            <p:ph type="title"/>
          </p:nvPr>
        </p:nvSpPr>
        <p:spPr/>
        <p:txBody>
          <a:bodyPr/>
          <a:lstStyle/>
          <a:p>
            <a:endParaRPr lang="en-US" dirty="0"/>
          </a:p>
        </p:txBody>
      </p:sp>
    </p:spTree>
    <p:extLst>
      <p:ext uri="{BB962C8B-B14F-4D97-AF65-F5344CB8AC3E}">
        <p14:creationId xmlns:p14="http://schemas.microsoft.com/office/powerpoint/2010/main" val="2135508482"/>
      </p:ext>
    </p:extLst>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dirty="0" smtClean="0"/>
          </a:p>
          <a:p>
            <a:endParaRPr lang="en-US" sz="2585" dirty="0">
              <a:latin typeface="Times New Roman" pitchFamily="18" charset="0"/>
              <a:cs typeface="Times New Roman" pitchFamily="18" charset="0"/>
            </a:endParaRPr>
          </a:p>
          <a:p>
            <a:r>
              <a:rPr lang="en-US" sz="2585" dirty="0">
                <a:latin typeface="Times New Roman" pitchFamily="18" charset="0"/>
                <a:cs typeface="Times New Roman" pitchFamily="18" charset="0"/>
              </a:rPr>
              <a:t>Hypoglycemia</a:t>
            </a:r>
          </a:p>
          <a:p>
            <a:endParaRPr lang="en-US" sz="2585" dirty="0">
              <a:latin typeface="Times New Roman" pitchFamily="18" charset="0"/>
              <a:cs typeface="Times New Roman" pitchFamily="18" charset="0"/>
            </a:endParaRPr>
          </a:p>
          <a:p>
            <a:r>
              <a:rPr lang="en-US" sz="2585" dirty="0">
                <a:latin typeface="Times New Roman" pitchFamily="18" charset="0"/>
                <a:cs typeface="Times New Roman" pitchFamily="18" charset="0"/>
              </a:rPr>
              <a:t>Weight gain</a:t>
            </a:r>
          </a:p>
          <a:p>
            <a:endParaRPr lang="en-US" dirty="0"/>
          </a:p>
          <a:p>
            <a:endParaRPr lang="en-US" dirty="0" smtClean="0"/>
          </a:p>
        </p:txBody>
      </p:sp>
      <p:sp>
        <p:nvSpPr>
          <p:cNvPr id="2" name="Title 1"/>
          <p:cNvSpPr>
            <a:spLocks noGrp="1"/>
          </p:cNvSpPr>
          <p:nvPr>
            <p:ph type="title"/>
          </p:nvPr>
        </p:nvSpPr>
        <p:spPr>
          <a:xfrm>
            <a:off x="457200" y="334108"/>
            <a:ext cx="8229600" cy="984738"/>
          </a:xfrm>
        </p:spPr>
        <p:txBody>
          <a:bodyPr>
            <a:normAutofit/>
          </a:bodyPr>
          <a:lstStyle/>
          <a:p>
            <a:pPr algn="ctr"/>
            <a:r>
              <a:rPr lang="en-US" sz="3692" dirty="0">
                <a:latin typeface="Times New Roman" pitchFamily="18" charset="0"/>
                <a:cs typeface="Times New Roman" pitchFamily="18" charset="0"/>
              </a:rPr>
              <a:t>Adverse Effect</a:t>
            </a:r>
          </a:p>
        </p:txBody>
      </p:sp>
    </p:spTree>
    <p:extLst>
      <p:ext uri="{BB962C8B-B14F-4D97-AF65-F5344CB8AC3E}">
        <p14:creationId xmlns:p14="http://schemas.microsoft.com/office/powerpoint/2010/main" val="1576213212"/>
      </p:ext>
    </p:extLst>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274319" y="1248507"/>
            <a:ext cx="8490857" cy="3401869"/>
          </a:xfrm>
          <a:prstGeom prst="rect">
            <a:avLst/>
          </a:prstGeom>
        </p:spPr>
      </p:pic>
      <p:pic>
        <p:nvPicPr>
          <p:cNvPr id="5" name="Picture 4"/>
          <p:cNvPicPr>
            <a:picLocks noChangeAspect="1"/>
          </p:cNvPicPr>
          <p:nvPr/>
        </p:nvPicPr>
        <p:blipFill>
          <a:blip r:embed="rId3"/>
          <a:stretch>
            <a:fillRect/>
          </a:stretch>
        </p:blipFill>
        <p:spPr>
          <a:xfrm>
            <a:off x="2110154" y="4976446"/>
            <a:ext cx="5408246" cy="422031"/>
          </a:xfrm>
          <a:prstGeom prst="rect">
            <a:avLst/>
          </a:prstGeom>
        </p:spPr>
      </p:pic>
    </p:spTree>
    <p:extLst>
      <p:ext uri="{BB962C8B-B14F-4D97-AF65-F5344CB8AC3E}">
        <p14:creationId xmlns:p14="http://schemas.microsoft.com/office/powerpoint/2010/main" val="1730794762"/>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638697" y="15679"/>
            <a:ext cx="3934581" cy="5946379"/>
          </a:xfrm>
          <a:prstGeom prst="rect">
            <a:avLst/>
          </a:prstGeom>
        </p:spPr>
      </p:pic>
      <p:pic>
        <p:nvPicPr>
          <p:cNvPr id="3" name="Picture 2"/>
          <p:cNvPicPr>
            <a:picLocks noChangeAspect="1"/>
          </p:cNvPicPr>
          <p:nvPr/>
        </p:nvPicPr>
        <p:blipFill>
          <a:blip r:embed="rId3"/>
          <a:stretch>
            <a:fillRect/>
          </a:stretch>
        </p:blipFill>
        <p:spPr>
          <a:xfrm>
            <a:off x="2978331" y="6166497"/>
            <a:ext cx="3216123" cy="562382"/>
          </a:xfrm>
          <a:prstGeom prst="rect">
            <a:avLst/>
          </a:prstGeom>
        </p:spPr>
      </p:pic>
    </p:spTree>
    <p:extLst>
      <p:ext uri="{BB962C8B-B14F-4D97-AF65-F5344CB8AC3E}">
        <p14:creationId xmlns:p14="http://schemas.microsoft.com/office/powerpoint/2010/main" val="1653953918"/>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dirty="0" smtClean="0"/>
          </a:p>
          <a:p>
            <a:endParaRPr lang="en-US" dirty="0"/>
          </a:p>
          <a:p>
            <a:r>
              <a:rPr lang="en-US" sz="2585" dirty="0">
                <a:latin typeface="Times New Roman" pitchFamily="18" charset="0"/>
                <a:cs typeface="Times New Roman" pitchFamily="18" charset="0"/>
              </a:rPr>
              <a:t>Repaglinide</a:t>
            </a:r>
          </a:p>
          <a:p>
            <a:endParaRPr lang="en-US" sz="2585" dirty="0">
              <a:latin typeface="Times New Roman" pitchFamily="18" charset="0"/>
              <a:cs typeface="Times New Roman" pitchFamily="18" charset="0"/>
            </a:endParaRPr>
          </a:p>
          <a:p>
            <a:r>
              <a:rPr lang="en-US" sz="2585" dirty="0">
                <a:latin typeface="Times New Roman" pitchFamily="18" charset="0"/>
                <a:cs typeface="Times New Roman" pitchFamily="18" charset="0"/>
              </a:rPr>
              <a:t>Nateglinide</a:t>
            </a:r>
          </a:p>
        </p:txBody>
      </p:sp>
      <p:sp>
        <p:nvSpPr>
          <p:cNvPr id="2" name="Title 1"/>
          <p:cNvSpPr>
            <a:spLocks noGrp="1"/>
          </p:cNvSpPr>
          <p:nvPr>
            <p:ph type="title"/>
          </p:nvPr>
        </p:nvSpPr>
        <p:spPr>
          <a:xfrm>
            <a:off x="457200" y="334108"/>
            <a:ext cx="8229600" cy="984738"/>
          </a:xfrm>
        </p:spPr>
        <p:txBody>
          <a:bodyPr>
            <a:normAutofit/>
          </a:bodyPr>
          <a:lstStyle/>
          <a:p>
            <a:pPr algn="ctr"/>
            <a:r>
              <a:rPr lang="en-US" sz="3692" dirty="0" err="1">
                <a:latin typeface="Times New Roman" pitchFamily="18" charset="0"/>
                <a:cs typeface="Times New Roman" pitchFamily="18" charset="0"/>
              </a:rPr>
              <a:t>Meglitinides</a:t>
            </a:r>
            <a:r>
              <a:rPr lang="en-US" sz="3692" dirty="0">
                <a:latin typeface="Times New Roman" pitchFamily="18" charset="0"/>
                <a:cs typeface="Times New Roman" pitchFamily="18" charset="0"/>
              </a:rPr>
              <a:t>- </a:t>
            </a:r>
            <a:r>
              <a:rPr lang="en-US" sz="3692" dirty="0">
                <a:solidFill>
                  <a:srgbClr val="FF0000"/>
                </a:solidFill>
                <a:latin typeface="Times New Roman" pitchFamily="18" charset="0"/>
                <a:cs typeface="Times New Roman" pitchFamily="18" charset="0"/>
              </a:rPr>
              <a:t>Insulin </a:t>
            </a:r>
            <a:r>
              <a:rPr lang="en-US" sz="3692" dirty="0" err="1">
                <a:solidFill>
                  <a:srgbClr val="FF0000"/>
                </a:solidFill>
                <a:latin typeface="Times New Roman" pitchFamily="18" charset="0"/>
                <a:cs typeface="Times New Roman" pitchFamily="18" charset="0"/>
              </a:rPr>
              <a:t>Secretagogues</a:t>
            </a:r>
            <a:endParaRPr lang="en-US" sz="3692"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val="1201291487"/>
      </p:ext>
    </p:extLst>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lgn="just">
              <a:buNone/>
            </a:pPr>
            <a:endParaRPr lang="en-US" dirty="0" smtClean="0"/>
          </a:p>
          <a:p>
            <a:pPr marL="0" indent="0" algn="just">
              <a:buNone/>
            </a:pPr>
            <a:r>
              <a:rPr lang="en-US" sz="2585" dirty="0">
                <a:latin typeface="Times New Roman" pitchFamily="18" charset="0"/>
                <a:cs typeface="Times New Roman" pitchFamily="18" charset="0"/>
              </a:rPr>
              <a:t>Like the sulfonylureas, the glinides </a:t>
            </a:r>
            <a:r>
              <a:rPr lang="en-US" sz="2585" b="1" dirty="0">
                <a:latin typeface="Times New Roman" pitchFamily="18" charset="0"/>
                <a:cs typeface="Times New Roman" pitchFamily="18" charset="0"/>
              </a:rPr>
              <a:t>stimulate insulin secretion</a:t>
            </a:r>
            <a:r>
              <a:rPr lang="en-US" sz="2585" dirty="0">
                <a:latin typeface="Times New Roman" pitchFamily="18" charset="0"/>
                <a:cs typeface="Times New Roman" pitchFamily="18" charset="0"/>
              </a:rPr>
              <a:t>.</a:t>
            </a:r>
          </a:p>
          <a:p>
            <a:pPr marL="0" indent="0" algn="just">
              <a:buNone/>
            </a:pPr>
            <a:endParaRPr lang="en-US" sz="2585" dirty="0">
              <a:latin typeface="Times New Roman" pitchFamily="18" charset="0"/>
              <a:cs typeface="Times New Roman" pitchFamily="18" charset="0"/>
            </a:endParaRPr>
          </a:p>
          <a:p>
            <a:pPr marL="0" indent="0" algn="just">
              <a:buNone/>
            </a:pPr>
            <a:endParaRPr lang="en-US" sz="2585" dirty="0">
              <a:latin typeface="Times New Roman" pitchFamily="18" charset="0"/>
              <a:cs typeface="Times New Roman" pitchFamily="18" charset="0"/>
            </a:endParaRPr>
          </a:p>
          <a:p>
            <a:pPr marL="0" indent="0" algn="just">
              <a:buNone/>
            </a:pPr>
            <a:r>
              <a:rPr lang="en-US" sz="2585" dirty="0">
                <a:latin typeface="Times New Roman" pitchFamily="18" charset="0"/>
                <a:cs typeface="Times New Roman" pitchFamily="18" charset="0"/>
              </a:rPr>
              <a:t>They </a:t>
            </a:r>
            <a:r>
              <a:rPr lang="en-US" sz="2585" b="1" dirty="0">
                <a:latin typeface="Times New Roman" pitchFamily="18" charset="0"/>
                <a:cs typeface="Times New Roman" pitchFamily="18" charset="0"/>
              </a:rPr>
              <a:t>bind to a distinct site on the β cell</a:t>
            </a:r>
            <a:r>
              <a:rPr lang="en-US" sz="2585" dirty="0">
                <a:latin typeface="Times New Roman" pitchFamily="18" charset="0"/>
                <a:cs typeface="Times New Roman" pitchFamily="18" charset="0"/>
              </a:rPr>
              <a:t>, closing ATP-sensitive K</a:t>
            </a:r>
            <a:r>
              <a:rPr lang="en-US" sz="2585" baseline="30000" dirty="0">
                <a:latin typeface="Times New Roman" pitchFamily="18" charset="0"/>
                <a:cs typeface="Times New Roman" pitchFamily="18" charset="0"/>
              </a:rPr>
              <a:t>+</a:t>
            </a:r>
            <a:r>
              <a:rPr lang="en-US" sz="2585" dirty="0">
                <a:latin typeface="Times New Roman" pitchFamily="18" charset="0"/>
                <a:cs typeface="Times New Roman" pitchFamily="18" charset="0"/>
              </a:rPr>
              <a:t> channels, and initiating a series of reactions that results in the release of insulin</a:t>
            </a:r>
            <a:r>
              <a:rPr lang="en-US" dirty="0" smtClean="0"/>
              <a:t>.</a:t>
            </a:r>
            <a:endParaRPr lang="en-US" dirty="0"/>
          </a:p>
        </p:txBody>
      </p:sp>
      <p:sp>
        <p:nvSpPr>
          <p:cNvPr id="2" name="Title 1"/>
          <p:cNvSpPr>
            <a:spLocks noGrp="1"/>
          </p:cNvSpPr>
          <p:nvPr>
            <p:ph type="title"/>
          </p:nvPr>
        </p:nvSpPr>
        <p:spPr>
          <a:xfrm>
            <a:off x="457200" y="334108"/>
            <a:ext cx="8229600" cy="984738"/>
          </a:xfrm>
        </p:spPr>
        <p:txBody>
          <a:bodyPr>
            <a:normAutofit/>
          </a:bodyPr>
          <a:lstStyle/>
          <a:p>
            <a:pPr algn="ctr"/>
            <a:r>
              <a:rPr lang="en-US" sz="3692" dirty="0">
                <a:latin typeface="Times New Roman" pitchFamily="18" charset="0"/>
                <a:cs typeface="Times New Roman" pitchFamily="18" charset="0"/>
              </a:rPr>
              <a:t>Mechanism of Action</a:t>
            </a:r>
          </a:p>
        </p:txBody>
      </p:sp>
    </p:spTree>
    <p:extLst>
      <p:ext uri="{BB962C8B-B14F-4D97-AF65-F5344CB8AC3E}">
        <p14:creationId xmlns:p14="http://schemas.microsoft.com/office/powerpoint/2010/main" val="1896972338"/>
      </p:ext>
    </p:extLst>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dirty="0" smtClean="0"/>
          </a:p>
          <a:p>
            <a:r>
              <a:rPr lang="en-US" sz="2585" dirty="0">
                <a:latin typeface="Times New Roman" pitchFamily="18" charset="0"/>
                <a:cs typeface="Times New Roman" pitchFamily="18" charset="0"/>
              </a:rPr>
              <a:t>Well absorbed after oral administration.</a:t>
            </a:r>
          </a:p>
          <a:p>
            <a:endParaRPr lang="en-US" sz="2585" dirty="0">
              <a:latin typeface="Times New Roman" pitchFamily="18" charset="0"/>
              <a:cs typeface="Times New Roman" pitchFamily="18" charset="0"/>
            </a:endParaRPr>
          </a:p>
          <a:p>
            <a:r>
              <a:rPr lang="en-US" sz="2585" dirty="0">
                <a:latin typeface="Times New Roman" pitchFamily="18" charset="0"/>
                <a:cs typeface="Times New Roman" pitchFamily="18" charset="0"/>
              </a:rPr>
              <a:t>Both glinides are metabolized to inactive products by cytochrome P450 3A4</a:t>
            </a:r>
          </a:p>
        </p:txBody>
      </p:sp>
      <p:sp>
        <p:nvSpPr>
          <p:cNvPr id="2" name="Title 1"/>
          <p:cNvSpPr>
            <a:spLocks noGrp="1"/>
          </p:cNvSpPr>
          <p:nvPr>
            <p:ph type="title"/>
          </p:nvPr>
        </p:nvSpPr>
        <p:spPr>
          <a:xfrm>
            <a:off x="457200" y="334108"/>
            <a:ext cx="8229600" cy="984738"/>
          </a:xfrm>
        </p:spPr>
        <p:txBody>
          <a:bodyPr>
            <a:normAutofit/>
          </a:bodyPr>
          <a:lstStyle/>
          <a:p>
            <a:pPr algn="ctr"/>
            <a:r>
              <a:rPr lang="en-US" sz="3692" dirty="0">
                <a:latin typeface="Times New Roman" pitchFamily="18" charset="0"/>
                <a:cs typeface="Times New Roman" pitchFamily="18" charset="0"/>
              </a:rPr>
              <a:t>Pharmacokinetics</a:t>
            </a:r>
          </a:p>
        </p:txBody>
      </p:sp>
    </p:spTree>
    <p:extLst>
      <p:ext uri="{BB962C8B-B14F-4D97-AF65-F5344CB8AC3E}">
        <p14:creationId xmlns:p14="http://schemas.microsoft.com/office/powerpoint/2010/main" val="2763408386"/>
      </p:ext>
    </p:extLst>
  </p:cSld>
  <p:clrMapOvr>
    <a:masterClrMapping/>
  </p:clrMapOvr>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633046" y="756138"/>
            <a:ext cx="8229600" cy="4501662"/>
          </a:xfrm>
        </p:spPr>
        <p:txBody>
          <a:bodyPr>
            <a:noAutofit/>
          </a:bodyPr>
          <a:lstStyle/>
          <a:p>
            <a:r>
              <a:rPr lang="en-US" sz="2585" dirty="0">
                <a:latin typeface="Times New Roman" pitchFamily="18" charset="0"/>
                <a:cs typeface="Times New Roman" pitchFamily="18" charset="0"/>
              </a:rPr>
              <a:t> </a:t>
            </a:r>
            <a:r>
              <a:rPr lang="en-US" sz="2585" dirty="0">
                <a:solidFill>
                  <a:srgbClr val="FF0000"/>
                </a:solidFill>
                <a:latin typeface="Times New Roman" pitchFamily="18" charset="0"/>
                <a:cs typeface="Times New Roman" pitchFamily="18" charset="0"/>
              </a:rPr>
              <a:t>Rapid</a:t>
            </a:r>
            <a:r>
              <a:rPr lang="en-US" sz="2585" dirty="0">
                <a:latin typeface="Times New Roman" pitchFamily="18" charset="0"/>
                <a:cs typeface="Times New Roman" pitchFamily="18" charset="0"/>
              </a:rPr>
              <a:t> </a:t>
            </a:r>
            <a:r>
              <a:rPr lang="en-US" sz="2585" b="1" dirty="0">
                <a:latin typeface="Times New Roman" pitchFamily="18" charset="0"/>
                <a:cs typeface="Times New Roman" pitchFamily="18" charset="0"/>
              </a:rPr>
              <a:t>onset and short </a:t>
            </a:r>
            <a:r>
              <a:rPr lang="en-US" sz="2585" dirty="0">
                <a:solidFill>
                  <a:srgbClr val="FF0000"/>
                </a:solidFill>
                <a:latin typeface="Times New Roman" pitchFamily="18" charset="0"/>
                <a:cs typeface="Times New Roman" pitchFamily="18" charset="0"/>
              </a:rPr>
              <a:t>duration</a:t>
            </a:r>
            <a:r>
              <a:rPr lang="en-US" sz="2585" dirty="0">
                <a:latin typeface="Times New Roman" pitchFamily="18" charset="0"/>
                <a:cs typeface="Times New Roman" pitchFamily="18" charset="0"/>
              </a:rPr>
              <a:t> of action.</a:t>
            </a:r>
          </a:p>
          <a:p>
            <a:pPr marL="101290" indent="0">
              <a:buNone/>
            </a:pPr>
            <a:endParaRPr lang="en-US" sz="2585" dirty="0">
              <a:latin typeface="Times New Roman" pitchFamily="18" charset="0"/>
              <a:cs typeface="Times New Roman" pitchFamily="18" charset="0"/>
            </a:endParaRPr>
          </a:p>
          <a:p>
            <a:r>
              <a:rPr lang="en-US" sz="2585" dirty="0">
                <a:latin typeface="Times New Roman" pitchFamily="18" charset="0"/>
                <a:cs typeface="Times New Roman" pitchFamily="18" charset="0"/>
              </a:rPr>
              <a:t>The drug's major therapeutic effect is reducing </a:t>
            </a:r>
            <a:r>
              <a:rPr lang="en-US" sz="2585" dirty="0">
                <a:solidFill>
                  <a:srgbClr val="FF0000"/>
                </a:solidFill>
                <a:latin typeface="Times New Roman" pitchFamily="18" charset="0"/>
                <a:cs typeface="Times New Roman" pitchFamily="18" charset="0"/>
              </a:rPr>
              <a:t>postprandial glycemic elevations</a:t>
            </a:r>
            <a:r>
              <a:rPr lang="en-US" sz="2585" dirty="0">
                <a:latin typeface="Times New Roman" pitchFamily="18" charset="0"/>
                <a:cs typeface="Times New Roman" pitchFamily="18" charset="0"/>
              </a:rPr>
              <a:t> in </a:t>
            </a:r>
            <a:r>
              <a:rPr lang="en-US" sz="2585" b="1" dirty="0">
                <a:latin typeface="Times New Roman" pitchFamily="18" charset="0"/>
                <a:cs typeface="Times New Roman" pitchFamily="18" charset="0"/>
              </a:rPr>
              <a:t>type 2 diabetes patients</a:t>
            </a:r>
            <a:r>
              <a:rPr lang="en-US" sz="2585" dirty="0">
                <a:latin typeface="Times New Roman" pitchFamily="18" charset="0"/>
                <a:cs typeface="Times New Roman" pitchFamily="18" charset="0"/>
              </a:rPr>
              <a:t>.</a:t>
            </a:r>
          </a:p>
          <a:p>
            <a:endParaRPr lang="en-US" sz="2585" dirty="0">
              <a:latin typeface="Times New Roman" pitchFamily="18" charset="0"/>
              <a:cs typeface="Times New Roman" pitchFamily="18" charset="0"/>
            </a:endParaRPr>
          </a:p>
          <a:p>
            <a:r>
              <a:rPr lang="en-US" sz="2585" dirty="0">
                <a:latin typeface="Times New Roman" pitchFamily="18" charset="0"/>
                <a:cs typeface="Times New Roman" pitchFamily="18" charset="0"/>
              </a:rPr>
              <a:t>There is no sulfur in its structure, so</a:t>
            </a:r>
            <a:r>
              <a:rPr lang="en-US" sz="2585" b="1" dirty="0">
                <a:latin typeface="Times New Roman" pitchFamily="18" charset="0"/>
                <a:cs typeface="Times New Roman" pitchFamily="18" charset="0"/>
              </a:rPr>
              <a:t> repaglinide </a:t>
            </a:r>
            <a:r>
              <a:rPr lang="en-US" sz="2585" dirty="0">
                <a:latin typeface="Times New Roman" pitchFamily="18" charset="0"/>
                <a:cs typeface="Times New Roman" pitchFamily="18" charset="0"/>
              </a:rPr>
              <a:t>may be used in type 2 diabetics with </a:t>
            </a:r>
            <a:r>
              <a:rPr lang="en-US" sz="2585" dirty="0">
                <a:solidFill>
                  <a:srgbClr val="FF0000"/>
                </a:solidFill>
                <a:latin typeface="Times New Roman" pitchFamily="18" charset="0"/>
                <a:cs typeface="Times New Roman" pitchFamily="18" charset="0"/>
              </a:rPr>
              <a:t>sulfur or sulfonylurea allergy.</a:t>
            </a:r>
          </a:p>
          <a:p>
            <a:endParaRPr lang="en-US" sz="2585" dirty="0">
              <a:latin typeface="Times New Roman" pitchFamily="18" charset="0"/>
              <a:cs typeface="Times New Roman" pitchFamily="18" charset="0"/>
            </a:endParaRPr>
          </a:p>
          <a:p>
            <a:r>
              <a:rPr lang="en-US" sz="2585" b="1" dirty="0">
                <a:latin typeface="Times New Roman" pitchFamily="18" charset="0"/>
                <a:cs typeface="Times New Roman" pitchFamily="18" charset="0"/>
              </a:rPr>
              <a:t>Nateglinide</a:t>
            </a:r>
            <a:r>
              <a:rPr lang="en-US" sz="2585" dirty="0">
                <a:latin typeface="Times New Roman" pitchFamily="18" charset="0"/>
                <a:cs typeface="Times New Roman" pitchFamily="18" charset="0"/>
              </a:rPr>
              <a:t> has the advantage of being safe in those with very </a:t>
            </a:r>
            <a:r>
              <a:rPr lang="en-US" sz="2585" dirty="0">
                <a:solidFill>
                  <a:srgbClr val="FF0000"/>
                </a:solidFill>
                <a:latin typeface="Times New Roman" pitchFamily="18" charset="0"/>
                <a:cs typeface="Times New Roman" pitchFamily="18" charset="0"/>
              </a:rPr>
              <a:t>reduced renal function.</a:t>
            </a:r>
          </a:p>
        </p:txBody>
      </p:sp>
    </p:spTree>
    <p:extLst>
      <p:ext uri="{BB962C8B-B14F-4D97-AF65-F5344CB8AC3E}">
        <p14:creationId xmlns:p14="http://schemas.microsoft.com/office/powerpoint/2010/main" val="128128505"/>
      </p:ext>
    </p:extLst>
  </p:cSld>
  <p:clrMapOvr>
    <a:masterClrMapping/>
  </p:clrMapOvr>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sz="2954" dirty="0"/>
          </a:p>
          <a:p>
            <a:endParaRPr lang="en-US" sz="2954" dirty="0"/>
          </a:p>
          <a:p>
            <a:r>
              <a:rPr lang="en-US" sz="2585" dirty="0">
                <a:latin typeface="Times New Roman" pitchFamily="18" charset="0"/>
                <a:cs typeface="Times New Roman" pitchFamily="18" charset="0"/>
              </a:rPr>
              <a:t>Lower risk of hypoglycemia due to short duration of action</a:t>
            </a:r>
          </a:p>
          <a:p>
            <a:endParaRPr lang="en-US" sz="2585" dirty="0">
              <a:latin typeface="Times New Roman" pitchFamily="18" charset="0"/>
              <a:cs typeface="Times New Roman" pitchFamily="18" charset="0"/>
            </a:endParaRPr>
          </a:p>
          <a:p>
            <a:endParaRPr lang="en-US" sz="2585" dirty="0">
              <a:latin typeface="Times New Roman" pitchFamily="18" charset="0"/>
              <a:cs typeface="Times New Roman" pitchFamily="18" charset="0"/>
            </a:endParaRPr>
          </a:p>
          <a:p>
            <a:r>
              <a:rPr lang="en-US" sz="2585" dirty="0">
                <a:latin typeface="Times New Roman" pitchFamily="18" charset="0"/>
                <a:cs typeface="Times New Roman" pitchFamily="18" charset="0"/>
              </a:rPr>
              <a:t>Less weight gain than conventional sulfonylureas</a:t>
            </a:r>
          </a:p>
        </p:txBody>
      </p:sp>
      <p:sp>
        <p:nvSpPr>
          <p:cNvPr id="2" name="Title 1"/>
          <p:cNvSpPr>
            <a:spLocks noGrp="1"/>
          </p:cNvSpPr>
          <p:nvPr>
            <p:ph type="title"/>
          </p:nvPr>
        </p:nvSpPr>
        <p:spPr>
          <a:xfrm>
            <a:off x="457200" y="334108"/>
            <a:ext cx="8229600" cy="984738"/>
          </a:xfrm>
        </p:spPr>
        <p:txBody>
          <a:bodyPr>
            <a:normAutofit/>
          </a:bodyPr>
          <a:lstStyle/>
          <a:p>
            <a:pPr algn="ctr"/>
            <a:r>
              <a:rPr lang="en-US" sz="3692" dirty="0">
                <a:latin typeface="Times New Roman" pitchFamily="18" charset="0"/>
                <a:cs typeface="Times New Roman" pitchFamily="18" charset="0"/>
              </a:rPr>
              <a:t>Adverse Effects</a:t>
            </a:r>
          </a:p>
        </p:txBody>
      </p:sp>
    </p:spTree>
    <p:extLst>
      <p:ext uri="{BB962C8B-B14F-4D97-AF65-F5344CB8AC3E}">
        <p14:creationId xmlns:p14="http://schemas.microsoft.com/office/powerpoint/2010/main" val="4000061824"/>
      </p:ext>
    </p:extLst>
  </p:cSld>
  <p:clrMapOvr>
    <a:masterClrMapping/>
  </p:clrMapOvr>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lgn="ctr">
              <a:buNone/>
            </a:pPr>
            <a:endParaRPr lang="en-US" sz="4062" dirty="0">
              <a:solidFill>
                <a:srgbClr val="FF0000"/>
              </a:solidFill>
            </a:endParaRPr>
          </a:p>
          <a:p>
            <a:pPr marL="0" indent="0" algn="ctr">
              <a:buNone/>
            </a:pPr>
            <a:endParaRPr lang="en-US" sz="4062" dirty="0">
              <a:solidFill>
                <a:srgbClr val="FF0000"/>
              </a:solidFill>
            </a:endParaRPr>
          </a:p>
          <a:p>
            <a:pPr algn="ctr"/>
            <a:r>
              <a:rPr lang="en-US" sz="2585" dirty="0">
                <a:solidFill>
                  <a:srgbClr val="FF0000"/>
                </a:solidFill>
                <a:latin typeface="Times New Roman" pitchFamily="18" charset="0"/>
                <a:cs typeface="Times New Roman" pitchFamily="18" charset="0"/>
              </a:rPr>
              <a:t>Metformin</a:t>
            </a:r>
          </a:p>
          <a:p>
            <a:pPr marL="0" indent="0" algn="ctr">
              <a:buNone/>
            </a:pPr>
            <a:endParaRPr lang="en-US" sz="4062" dirty="0">
              <a:solidFill>
                <a:srgbClr val="FF0000"/>
              </a:solidFill>
            </a:endParaRPr>
          </a:p>
        </p:txBody>
      </p:sp>
      <p:sp>
        <p:nvSpPr>
          <p:cNvPr id="2" name="Title 1"/>
          <p:cNvSpPr>
            <a:spLocks noGrp="1"/>
          </p:cNvSpPr>
          <p:nvPr>
            <p:ph type="title"/>
          </p:nvPr>
        </p:nvSpPr>
        <p:spPr>
          <a:xfrm>
            <a:off x="457200" y="334108"/>
            <a:ext cx="8229600" cy="984738"/>
          </a:xfrm>
        </p:spPr>
        <p:txBody>
          <a:bodyPr>
            <a:normAutofit/>
          </a:bodyPr>
          <a:lstStyle/>
          <a:p>
            <a:pPr algn="ctr"/>
            <a:r>
              <a:rPr lang="en-US" sz="3692" dirty="0" err="1">
                <a:latin typeface="Times New Roman" pitchFamily="18" charset="0"/>
                <a:cs typeface="Times New Roman" pitchFamily="18" charset="0"/>
              </a:rPr>
              <a:t>Biguanides</a:t>
            </a:r>
            <a:r>
              <a:rPr lang="en-US" sz="3692" dirty="0">
                <a:latin typeface="Times New Roman" pitchFamily="18" charset="0"/>
                <a:cs typeface="Times New Roman" pitchFamily="18" charset="0"/>
              </a:rPr>
              <a:t>- </a:t>
            </a:r>
            <a:r>
              <a:rPr lang="en-US" sz="3692" dirty="0">
                <a:solidFill>
                  <a:srgbClr val="FF0000"/>
                </a:solidFill>
                <a:latin typeface="Times New Roman" pitchFamily="18" charset="0"/>
                <a:cs typeface="Times New Roman" pitchFamily="18" charset="0"/>
              </a:rPr>
              <a:t>insulin sensitizer</a:t>
            </a:r>
          </a:p>
        </p:txBody>
      </p:sp>
    </p:spTree>
    <p:extLst>
      <p:ext uri="{BB962C8B-B14F-4D97-AF65-F5344CB8AC3E}">
        <p14:creationId xmlns:p14="http://schemas.microsoft.com/office/powerpoint/2010/main" val="405627610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extLst>
              <a:ext uri="{BEBA8EAE-BF5A-486C-A8C5-ECC9F3942E4B}">
                <a14:imgProps xmlns:a14="http://schemas.microsoft.com/office/drawing/2010/main">
                  <a14:imgLayer r:embed="rId3">
                    <a14:imgEffect>
                      <a14:sharpenSoften amount="50000"/>
                    </a14:imgEffect>
                  </a14:imgLayer>
                </a14:imgProps>
              </a:ext>
            </a:extLst>
          </a:blip>
          <a:srcRect l="1583" r="1872" b="18563"/>
          <a:stretch/>
        </p:blipFill>
        <p:spPr>
          <a:xfrm>
            <a:off x="1143004" y="400050"/>
            <a:ext cx="6857999" cy="5525737"/>
          </a:xfrm>
          <a:prstGeom prst="rect">
            <a:avLst/>
          </a:prstGeom>
        </p:spPr>
      </p:pic>
    </p:spTree>
    <p:extLst>
      <p:ext uri="{BB962C8B-B14F-4D97-AF65-F5344CB8AC3E}">
        <p14:creationId xmlns:p14="http://schemas.microsoft.com/office/powerpoint/2010/main" val="1924246490"/>
      </p:ext>
    </p:extLst>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lgn="just"/>
            <a:endParaRPr lang="en-US" dirty="0" smtClean="0"/>
          </a:p>
          <a:p>
            <a:pPr algn="just"/>
            <a:endParaRPr lang="en-US" dirty="0"/>
          </a:p>
          <a:p>
            <a:pPr algn="just"/>
            <a:r>
              <a:rPr lang="en-US" sz="2585" dirty="0">
                <a:solidFill>
                  <a:srgbClr val="FF0000"/>
                </a:solidFill>
                <a:latin typeface="Times New Roman" pitchFamily="18" charset="0"/>
                <a:cs typeface="Times New Roman" pitchFamily="18" charset="0"/>
              </a:rPr>
              <a:t>Reduce hepatic glucose production </a:t>
            </a:r>
            <a:r>
              <a:rPr lang="en-US" sz="2585" dirty="0">
                <a:latin typeface="Times New Roman" pitchFamily="18" charset="0"/>
                <a:cs typeface="Times New Roman" pitchFamily="18" charset="0"/>
              </a:rPr>
              <a:t>(gluconeogenesis), which is markedly increased in type 2 diabetes </a:t>
            </a:r>
          </a:p>
          <a:p>
            <a:pPr algn="just"/>
            <a:endParaRPr lang="en-US" sz="2585" dirty="0">
              <a:latin typeface="Times New Roman" pitchFamily="18" charset="0"/>
              <a:cs typeface="Times New Roman" pitchFamily="18" charset="0"/>
            </a:endParaRPr>
          </a:p>
          <a:p>
            <a:pPr algn="just"/>
            <a:r>
              <a:rPr lang="en-US" sz="2585" dirty="0">
                <a:solidFill>
                  <a:srgbClr val="FF0000"/>
                </a:solidFill>
                <a:latin typeface="Times New Roman" pitchFamily="18" charset="0"/>
                <a:cs typeface="Times New Roman" pitchFamily="18" charset="0"/>
              </a:rPr>
              <a:t>Increase glucose uptake </a:t>
            </a:r>
            <a:r>
              <a:rPr lang="en-US" sz="2585" dirty="0">
                <a:latin typeface="Times New Roman" pitchFamily="18" charset="0"/>
                <a:cs typeface="Times New Roman" pitchFamily="18" charset="0"/>
              </a:rPr>
              <a:t>(decrease insulin resistance)</a:t>
            </a:r>
          </a:p>
        </p:txBody>
      </p:sp>
      <p:sp>
        <p:nvSpPr>
          <p:cNvPr id="2" name="Title 1"/>
          <p:cNvSpPr>
            <a:spLocks noGrp="1"/>
          </p:cNvSpPr>
          <p:nvPr>
            <p:ph type="title"/>
          </p:nvPr>
        </p:nvSpPr>
        <p:spPr>
          <a:xfrm>
            <a:off x="457200" y="334108"/>
            <a:ext cx="8229600" cy="984738"/>
          </a:xfrm>
        </p:spPr>
        <p:txBody>
          <a:bodyPr>
            <a:normAutofit/>
          </a:bodyPr>
          <a:lstStyle/>
          <a:p>
            <a:pPr algn="ctr"/>
            <a:r>
              <a:rPr lang="en-US" sz="3692" dirty="0">
                <a:latin typeface="Times New Roman" pitchFamily="18" charset="0"/>
                <a:cs typeface="Times New Roman" pitchFamily="18" charset="0"/>
              </a:rPr>
              <a:t>Metformin-Actions</a:t>
            </a:r>
          </a:p>
        </p:txBody>
      </p:sp>
    </p:spTree>
    <p:extLst>
      <p:ext uri="{BB962C8B-B14F-4D97-AF65-F5344CB8AC3E}">
        <p14:creationId xmlns:p14="http://schemas.microsoft.com/office/powerpoint/2010/main" val="667014934"/>
      </p:ext>
    </p:extLst>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4427" y="1344972"/>
            <a:ext cx="8229600" cy="4177812"/>
          </a:xfrm>
        </p:spPr>
        <p:txBody>
          <a:bodyPr>
            <a:normAutofit lnSpcReduction="10000"/>
          </a:bodyPr>
          <a:lstStyle/>
          <a:p>
            <a:pPr marL="101290" indent="0" algn="just">
              <a:buNone/>
            </a:pPr>
            <a:r>
              <a:rPr lang="en-US" sz="2769" dirty="0">
                <a:latin typeface="Times New Roman" pitchFamily="18" charset="0"/>
                <a:cs typeface="Times New Roman" pitchFamily="18" charset="0"/>
              </a:rPr>
              <a:t>A full explanation of the mechanism of action of the </a:t>
            </a:r>
            <a:r>
              <a:rPr lang="en-US" sz="2769" dirty="0" err="1">
                <a:latin typeface="Times New Roman" pitchFamily="18" charset="0"/>
                <a:cs typeface="Times New Roman" pitchFamily="18" charset="0"/>
              </a:rPr>
              <a:t>biguanides</a:t>
            </a:r>
            <a:r>
              <a:rPr lang="en-US" sz="2769" dirty="0">
                <a:latin typeface="Times New Roman" pitchFamily="18" charset="0"/>
                <a:cs typeface="Times New Roman" pitchFamily="18" charset="0"/>
              </a:rPr>
              <a:t> remains elusive, but their primary effect is to </a:t>
            </a:r>
            <a:r>
              <a:rPr lang="en-US" sz="2769" dirty="0">
                <a:solidFill>
                  <a:srgbClr val="FF0000"/>
                </a:solidFill>
                <a:latin typeface="Times New Roman" pitchFamily="18" charset="0"/>
                <a:cs typeface="Times New Roman" pitchFamily="18" charset="0"/>
              </a:rPr>
              <a:t>reduce hepatic glucose production </a:t>
            </a:r>
            <a:r>
              <a:rPr lang="en-US" sz="2769" dirty="0">
                <a:latin typeface="Times New Roman" pitchFamily="18" charset="0"/>
                <a:cs typeface="Times New Roman" pitchFamily="18" charset="0"/>
              </a:rPr>
              <a:t>through activation of the </a:t>
            </a:r>
            <a:r>
              <a:rPr lang="en-US" sz="2769" b="1" dirty="0">
                <a:latin typeface="Times New Roman" pitchFamily="18" charset="0"/>
                <a:cs typeface="Times New Roman" pitchFamily="18" charset="0"/>
              </a:rPr>
              <a:t>enzyme AMP-activated protein kinase (</a:t>
            </a:r>
            <a:r>
              <a:rPr lang="en-US" sz="2769" dirty="0">
                <a:solidFill>
                  <a:srgbClr val="FF0000"/>
                </a:solidFill>
                <a:latin typeface="Times New Roman" pitchFamily="18" charset="0"/>
                <a:cs typeface="Times New Roman" pitchFamily="18" charset="0"/>
              </a:rPr>
              <a:t>AMPK</a:t>
            </a:r>
            <a:r>
              <a:rPr lang="en-US" sz="2769" b="1" dirty="0">
                <a:latin typeface="Times New Roman" pitchFamily="18" charset="0"/>
                <a:cs typeface="Times New Roman" pitchFamily="18" charset="0"/>
              </a:rPr>
              <a:t>).</a:t>
            </a:r>
          </a:p>
          <a:p>
            <a:pPr marL="0" indent="0" algn="just">
              <a:buNone/>
            </a:pPr>
            <a:endParaRPr lang="en-US" sz="2769" b="1" dirty="0">
              <a:latin typeface="Times New Roman" pitchFamily="18" charset="0"/>
              <a:cs typeface="Times New Roman" pitchFamily="18" charset="0"/>
            </a:endParaRPr>
          </a:p>
          <a:p>
            <a:pPr marL="0" indent="0" algn="just">
              <a:buNone/>
            </a:pPr>
            <a:r>
              <a:rPr lang="en-US" sz="2769" dirty="0">
                <a:latin typeface="Times New Roman" pitchFamily="18" charset="0"/>
                <a:cs typeface="Times New Roman" pitchFamily="18" charset="0"/>
              </a:rPr>
              <a:t>AMP-activated protein kinase (AMPK) is an important enzyme in metabolic control. </a:t>
            </a:r>
            <a:r>
              <a:rPr lang="en-US" sz="2769" dirty="0">
                <a:solidFill>
                  <a:srgbClr val="FF0000"/>
                </a:solidFill>
                <a:latin typeface="Times New Roman" pitchFamily="18" charset="0"/>
                <a:cs typeface="Times New Roman" pitchFamily="18" charset="0"/>
              </a:rPr>
              <a:t>Activation of AMPK </a:t>
            </a:r>
            <a:r>
              <a:rPr lang="en-US" sz="2769" b="1" dirty="0">
                <a:latin typeface="Times New Roman" pitchFamily="18" charset="0"/>
                <a:cs typeface="Times New Roman" pitchFamily="18" charset="0"/>
              </a:rPr>
              <a:t>increases expression of a nuclear receptor </a:t>
            </a:r>
            <a:r>
              <a:rPr lang="en-US" sz="2769" dirty="0">
                <a:latin typeface="Times New Roman" pitchFamily="18" charset="0"/>
                <a:cs typeface="Times New Roman" pitchFamily="18" charset="0"/>
              </a:rPr>
              <a:t>that </a:t>
            </a:r>
            <a:r>
              <a:rPr lang="en-US" sz="2769" dirty="0">
                <a:solidFill>
                  <a:srgbClr val="FF0000"/>
                </a:solidFill>
                <a:latin typeface="Times New Roman" pitchFamily="18" charset="0"/>
                <a:cs typeface="Times New Roman" pitchFamily="18" charset="0"/>
              </a:rPr>
              <a:t>inhibits</a:t>
            </a:r>
            <a:r>
              <a:rPr lang="en-US" sz="2769" dirty="0">
                <a:latin typeface="Times New Roman" pitchFamily="18" charset="0"/>
                <a:cs typeface="Times New Roman" pitchFamily="18" charset="0"/>
              </a:rPr>
              <a:t> expression of genes that are important for gluconeogenesis in the liver.</a:t>
            </a:r>
            <a:endParaRPr lang="en-US" sz="2769" b="1" dirty="0">
              <a:latin typeface="Times New Roman" pitchFamily="18" charset="0"/>
              <a:cs typeface="Times New Roman" pitchFamily="18" charset="0"/>
            </a:endParaRPr>
          </a:p>
        </p:txBody>
      </p:sp>
      <p:sp>
        <p:nvSpPr>
          <p:cNvPr id="2" name="Title 1"/>
          <p:cNvSpPr>
            <a:spLocks noGrp="1"/>
          </p:cNvSpPr>
          <p:nvPr>
            <p:ph type="title"/>
          </p:nvPr>
        </p:nvSpPr>
        <p:spPr>
          <a:xfrm>
            <a:off x="457200" y="334108"/>
            <a:ext cx="8229600" cy="984738"/>
          </a:xfrm>
        </p:spPr>
        <p:txBody>
          <a:bodyPr>
            <a:normAutofit/>
          </a:bodyPr>
          <a:lstStyle/>
          <a:p>
            <a:pPr algn="ctr"/>
            <a:r>
              <a:rPr lang="en-US" sz="3692" dirty="0">
                <a:latin typeface="Times New Roman" pitchFamily="18" charset="0"/>
                <a:cs typeface="Times New Roman" pitchFamily="18" charset="0"/>
              </a:rPr>
              <a:t>Mechanism of Action</a:t>
            </a:r>
          </a:p>
        </p:txBody>
      </p:sp>
    </p:spTree>
    <p:extLst>
      <p:ext uri="{BB962C8B-B14F-4D97-AF65-F5344CB8AC3E}">
        <p14:creationId xmlns:p14="http://schemas.microsoft.com/office/powerpoint/2010/main" val="1678888761"/>
      </p:ext>
    </p:extLst>
  </p:cSld>
  <p:clrMapOvr>
    <a:masterClrMapping/>
  </p:clrMapOvr>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101290" indent="0" algn="just">
              <a:buNone/>
            </a:pPr>
            <a:r>
              <a:rPr lang="en-US" sz="2585" dirty="0">
                <a:latin typeface="Times New Roman" pitchFamily="18" charset="0"/>
                <a:cs typeface="Times New Roman" pitchFamily="18" charset="0"/>
              </a:rPr>
              <a:t>Metformin also </a:t>
            </a:r>
            <a:r>
              <a:rPr lang="en-US" sz="2585" dirty="0">
                <a:solidFill>
                  <a:srgbClr val="FF0000"/>
                </a:solidFill>
                <a:latin typeface="Times New Roman" pitchFamily="18" charset="0"/>
                <a:cs typeface="Times New Roman" pitchFamily="18" charset="0"/>
              </a:rPr>
              <a:t>improves glucose uptake in peripheral muscle: </a:t>
            </a:r>
            <a:r>
              <a:rPr lang="en-US" sz="2585" dirty="0">
                <a:latin typeface="Times New Roman" pitchFamily="18" charset="0"/>
                <a:cs typeface="Times New Roman" pitchFamily="18" charset="0"/>
              </a:rPr>
              <a:t>the molecular mechanism responsible for this effect is less well understood</a:t>
            </a:r>
          </a:p>
          <a:p>
            <a:pPr algn="just"/>
            <a:endParaRPr lang="en-US" sz="2585" dirty="0">
              <a:latin typeface="Times New Roman" pitchFamily="18" charset="0"/>
              <a:cs typeface="Times New Roman" pitchFamily="18" charset="0"/>
            </a:endParaRPr>
          </a:p>
          <a:p>
            <a:pPr marL="101290" indent="0" algn="just">
              <a:buNone/>
            </a:pPr>
            <a:r>
              <a:rPr lang="en-US" sz="2585" dirty="0">
                <a:latin typeface="Times New Roman" pitchFamily="18" charset="0"/>
                <a:cs typeface="Times New Roman" pitchFamily="18" charset="0"/>
              </a:rPr>
              <a:t>Metformin </a:t>
            </a:r>
            <a:r>
              <a:rPr lang="en-US" sz="2585" b="1" dirty="0">
                <a:latin typeface="Times New Roman" pitchFamily="18" charset="0"/>
                <a:cs typeface="Times New Roman" pitchFamily="18" charset="0"/>
              </a:rPr>
              <a:t>increases insulin signaling </a:t>
            </a:r>
            <a:r>
              <a:rPr lang="en-US" sz="2585" dirty="0">
                <a:latin typeface="Times New Roman" pitchFamily="18" charset="0"/>
                <a:cs typeface="Times New Roman" pitchFamily="18" charset="0"/>
              </a:rPr>
              <a:t>(i.e. it increases the activity of the insulin receptor) and is especially effective at lowering glucose in type 2 diabetics who are obese and insulin resistant. </a:t>
            </a:r>
          </a:p>
        </p:txBody>
      </p:sp>
      <p:sp>
        <p:nvSpPr>
          <p:cNvPr id="2" name="Title 1"/>
          <p:cNvSpPr>
            <a:spLocks noGrp="1"/>
          </p:cNvSpPr>
          <p:nvPr>
            <p:ph type="title"/>
          </p:nvPr>
        </p:nvSpPr>
        <p:spPr/>
        <p:txBody>
          <a:bodyPr/>
          <a:lstStyle/>
          <a:p>
            <a:endParaRPr lang="en-US" dirty="0"/>
          </a:p>
        </p:txBody>
      </p:sp>
    </p:spTree>
    <p:extLst>
      <p:ext uri="{BB962C8B-B14F-4D97-AF65-F5344CB8AC3E}">
        <p14:creationId xmlns:p14="http://schemas.microsoft.com/office/powerpoint/2010/main" val="1555591549"/>
      </p:ext>
    </p:extLst>
  </p:cSld>
  <p:clrMapOvr>
    <a:masterClrMapping/>
  </p:clrMapOvr>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buFont typeface="Wingdings" panose="05000000000000000000" pitchFamily="2" charset="2"/>
              <a:buChar char="ü"/>
            </a:pPr>
            <a:r>
              <a:rPr lang="en-US" sz="2585" dirty="0">
                <a:latin typeface="Times New Roman" pitchFamily="18" charset="0"/>
                <a:cs typeface="Times New Roman" pitchFamily="18" charset="0"/>
              </a:rPr>
              <a:t>Other effects:</a:t>
            </a:r>
          </a:p>
          <a:p>
            <a:pPr lvl="5" algn="just">
              <a:lnSpc>
                <a:spcPct val="200000"/>
              </a:lnSpc>
            </a:pPr>
            <a:r>
              <a:rPr lang="en-US" sz="2585" dirty="0">
                <a:latin typeface="Times New Roman" pitchFamily="18" charset="0"/>
                <a:cs typeface="Times New Roman" pitchFamily="18" charset="0"/>
              </a:rPr>
              <a:t>Metformin also </a:t>
            </a:r>
            <a:r>
              <a:rPr lang="en-US" sz="2585" b="1" dirty="0">
                <a:latin typeface="Times New Roman" pitchFamily="18" charset="0"/>
                <a:cs typeface="Times New Roman" pitchFamily="18" charset="0"/>
              </a:rPr>
              <a:t>slows intestinal absorption </a:t>
            </a:r>
            <a:r>
              <a:rPr lang="en-US" sz="2585" dirty="0">
                <a:latin typeface="Times New Roman" pitchFamily="18" charset="0"/>
                <a:cs typeface="Times New Roman" pitchFamily="18" charset="0"/>
              </a:rPr>
              <a:t>of sugars</a:t>
            </a:r>
          </a:p>
          <a:p>
            <a:pPr lvl="5" algn="just">
              <a:lnSpc>
                <a:spcPct val="200000"/>
              </a:lnSpc>
            </a:pPr>
            <a:r>
              <a:rPr lang="en-US" sz="2585" dirty="0">
                <a:solidFill>
                  <a:srgbClr val="FF0000"/>
                </a:solidFill>
                <a:latin typeface="Times New Roman" pitchFamily="18" charset="0"/>
                <a:cs typeface="Times New Roman" pitchFamily="18" charset="0"/>
              </a:rPr>
              <a:t>Reduced bodyweight </a:t>
            </a:r>
            <a:r>
              <a:rPr lang="en-US" sz="2585" dirty="0">
                <a:latin typeface="Times New Roman" pitchFamily="18" charset="0"/>
                <a:cs typeface="Times New Roman" pitchFamily="18" charset="0"/>
              </a:rPr>
              <a:t>by inducing loss of appetite</a:t>
            </a:r>
          </a:p>
          <a:p>
            <a:endParaRPr lang="en-US" sz="2585" dirty="0">
              <a:latin typeface="Times New Roman" pitchFamily="18" charset="0"/>
              <a:cs typeface="Times New Roman" pitchFamily="18" charset="0"/>
            </a:endParaRPr>
          </a:p>
        </p:txBody>
      </p:sp>
      <p:sp>
        <p:nvSpPr>
          <p:cNvPr id="2" name="Title 1"/>
          <p:cNvSpPr>
            <a:spLocks noGrp="1"/>
          </p:cNvSpPr>
          <p:nvPr>
            <p:ph type="title"/>
          </p:nvPr>
        </p:nvSpPr>
        <p:spPr/>
        <p:txBody>
          <a:bodyPr/>
          <a:lstStyle/>
          <a:p>
            <a:endParaRPr lang="en-US" dirty="0"/>
          </a:p>
        </p:txBody>
      </p:sp>
    </p:spTree>
    <p:extLst>
      <p:ext uri="{BB962C8B-B14F-4D97-AF65-F5344CB8AC3E}">
        <p14:creationId xmlns:p14="http://schemas.microsoft.com/office/powerpoint/2010/main" val="3939577556"/>
      </p:ext>
    </p:extLst>
  </p:cSld>
  <p:clrMapOvr>
    <a:masterClrMapping/>
  </p:clrMapOvr>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buNone/>
            </a:pPr>
            <a:r>
              <a:rPr lang="en-US" dirty="0" smtClean="0"/>
              <a:t>    </a:t>
            </a:r>
            <a:r>
              <a:rPr lang="en-US" sz="2585" dirty="0">
                <a:latin typeface="Times New Roman" pitchFamily="18" charset="0"/>
                <a:cs typeface="Times New Roman" pitchFamily="18" charset="0"/>
              </a:rPr>
              <a:t>Well absorbed orally</a:t>
            </a:r>
          </a:p>
          <a:p>
            <a:r>
              <a:rPr lang="en-US" sz="2585" b="1" dirty="0">
                <a:latin typeface="Times New Roman" pitchFamily="18" charset="0"/>
                <a:cs typeface="Times New Roman" pitchFamily="18" charset="0"/>
              </a:rPr>
              <a:t>Not metabolized</a:t>
            </a:r>
          </a:p>
          <a:p>
            <a:r>
              <a:rPr lang="en-US" sz="2585" dirty="0">
                <a:latin typeface="Times New Roman" pitchFamily="18" charset="0"/>
                <a:cs typeface="Times New Roman" pitchFamily="18" charset="0"/>
              </a:rPr>
              <a:t>Excreted via kidneys as such</a:t>
            </a:r>
          </a:p>
          <a:p>
            <a:r>
              <a:rPr lang="en-US" sz="2585" dirty="0">
                <a:latin typeface="Times New Roman" pitchFamily="18" charset="0"/>
                <a:cs typeface="Times New Roman" pitchFamily="18" charset="0"/>
              </a:rPr>
              <a:t>Half life </a:t>
            </a:r>
            <a:r>
              <a:rPr lang="en-US" sz="2585" dirty="0" smtClean="0">
                <a:latin typeface="Times New Roman" pitchFamily="18" charset="0"/>
                <a:cs typeface="Times New Roman" pitchFamily="18" charset="0"/>
              </a:rPr>
              <a:t>- 3 </a:t>
            </a:r>
            <a:r>
              <a:rPr lang="en-US" sz="2585" dirty="0">
                <a:latin typeface="Times New Roman" pitchFamily="18" charset="0"/>
                <a:cs typeface="Times New Roman" pitchFamily="18" charset="0"/>
              </a:rPr>
              <a:t>hours</a:t>
            </a:r>
          </a:p>
        </p:txBody>
      </p:sp>
      <p:sp>
        <p:nvSpPr>
          <p:cNvPr id="2" name="Title 1"/>
          <p:cNvSpPr>
            <a:spLocks noGrp="1"/>
          </p:cNvSpPr>
          <p:nvPr>
            <p:ph type="title"/>
          </p:nvPr>
        </p:nvSpPr>
        <p:spPr>
          <a:xfrm>
            <a:off x="457200" y="334108"/>
            <a:ext cx="8229600" cy="984738"/>
          </a:xfrm>
        </p:spPr>
        <p:txBody>
          <a:bodyPr/>
          <a:lstStyle/>
          <a:p>
            <a:pPr algn="ctr"/>
            <a:r>
              <a:rPr lang="en-US" sz="4062" dirty="0"/>
              <a:t>Pharmacokinetics</a:t>
            </a:r>
          </a:p>
        </p:txBody>
      </p:sp>
    </p:spTree>
    <p:extLst>
      <p:ext uri="{BB962C8B-B14F-4D97-AF65-F5344CB8AC3E}">
        <p14:creationId xmlns:p14="http://schemas.microsoft.com/office/powerpoint/2010/main" val="1504553822"/>
      </p:ext>
    </p:extLst>
  </p:cSld>
  <p:clrMapOvr>
    <a:masterClrMapping/>
  </p:clrMapOvr>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180883"/>
            <a:ext cx="8229600" cy="5193792"/>
          </a:xfrm>
        </p:spPr>
        <p:txBody>
          <a:bodyPr>
            <a:noAutofit/>
          </a:bodyPr>
          <a:lstStyle/>
          <a:p>
            <a:pPr algn="just"/>
            <a:r>
              <a:rPr lang="en-US" sz="2800" dirty="0"/>
              <a:t> </a:t>
            </a:r>
            <a:r>
              <a:rPr lang="en-US" sz="2800" dirty="0">
                <a:latin typeface="Times New Roman" pitchFamily="18" charset="0"/>
                <a:cs typeface="Times New Roman" pitchFamily="18" charset="0"/>
              </a:rPr>
              <a:t>First-line therapy for Type 2 diabetes</a:t>
            </a:r>
          </a:p>
          <a:p>
            <a:pPr algn="just"/>
            <a:endParaRPr lang="en-US" sz="2800" dirty="0">
              <a:latin typeface="Times New Roman" pitchFamily="18" charset="0"/>
              <a:cs typeface="Times New Roman" pitchFamily="18" charset="0"/>
            </a:endParaRPr>
          </a:p>
          <a:p>
            <a:pPr algn="just"/>
            <a:r>
              <a:rPr lang="en-US" sz="2800" dirty="0">
                <a:latin typeface="Times New Roman" pitchFamily="18" charset="0"/>
                <a:cs typeface="Times New Roman" pitchFamily="18" charset="0"/>
              </a:rPr>
              <a:t>Metformin is also used for the off-label (not FDA-approved) treatment of other conditions, such as </a:t>
            </a:r>
            <a:r>
              <a:rPr lang="en-US" sz="2800" dirty="0">
                <a:solidFill>
                  <a:srgbClr val="FF0000"/>
                </a:solidFill>
                <a:latin typeface="Times New Roman" pitchFamily="18" charset="0"/>
                <a:cs typeface="Times New Roman" pitchFamily="18" charset="0"/>
              </a:rPr>
              <a:t>polycystic ovarian syndrome. </a:t>
            </a:r>
            <a:r>
              <a:rPr lang="en-US" sz="2800" dirty="0" smtClean="0"/>
              <a:t>Its ability </a:t>
            </a:r>
            <a:r>
              <a:rPr lang="en-US" sz="2800" dirty="0"/>
              <a:t>to lower </a:t>
            </a:r>
            <a:r>
              <a:rPr lang="en-US" sz="2800" i="1" dirty="0"/>
              <a:t>insulin </a:t>
            </a:r>
            <a:r>
              <a:rPr lang="en-US" sz="2800" dirty="0"/>
              <a:t>resistance in these women can result in ovulation and, therefore, possibly pregnancy</a:t>
            </a:r>
            <a:r>
              <a:rPr lang="en-US" sz="2800" dirty="0" smtClean="0"/>
              <a:t>.</a:t>
            </a:r>
            <a:endParaRPr lang="en-US" sz="2800" dirty="0">
              <a:solidFill>
                <a:srgbClr val="FF0000"/>
              </a:solidFill>
              <a:latin typeface="Times New Roman" pitchFamily="18" charset="0"/>
              <a:cs typeface="Times New Roman" pitchFamily="18" charset="0"/>
            </a:endParaRPr>
          </a:p>
          <a:p>
            <a:pPr marL="101290" indent="0" algn="just">
              <a:buNone/>
            </a:pPr>
            <a:endParaRPr lang="en-US" sz="2800" dirty="0">
              <a:latin typeface="Times New Roman" pitchFamily="18" charset="0"/>
              <a:cs typeface="Times New Roman" pitchFamily="18" charset="0"/>
            </a:endParaRPr>
          </a:p>
          <a:p>
            <a:pPr algn="just"/>
            <a:r>
              <a:rPr lang="en-US" sz="2800" dirty="0">
                <a:latin typeface="Times New Roman" pitchFamily="18" charset="0"/>
                <a:cs typeface="Times New Roman" pitchFamily="18" charset="0"/>
              </a:rPr>
              <a:t>Metformin therapy decreases the risk of macrovascular as well as microvascular disease</a:t>
            </a:r>
          </a:p>
        </p:txBody>
      </p:sp>
      <p:sp>
        <p:nvSpPr>
          <p:cNvPr id="2" name="Title 1"/>
          <p:cNvSpPr>
            <a:spLocks noGrp="1"/>
          </p:cNvSpPr>
          <p:nvPr>
            <p:ph type="title"/>
          </p:nvPr>
        </p:nvSpPr>
        <p:spPr>
          <a:xfrm>
            <a:off x="457200" y="334108"/>
            <a:ext cx="8229600" cy="984738"/>
          </a:xfrm>
        </p:spPr>
        <p:txBody>
          <a:bodyPr>
            <a:normAutofit/>
          </a:bodyPr>
          <a:lstStyle/>
          <a:p>
            <a:pPr algn="ctr"/>
            <a:r>
              <a:rPr lang="en-US" sz="3692" dirty="0">
                <a:latin typeface="Times New Roman" pitchFamily="18" charset="0"/>
                <a:cs typeface="Times New Roman" pitchFamily="18" charset="0"/>
              </a:rPr>
              <a:t>Indications</a:t>
            </a:r>
          </a:p>
        </p:txBody>
      </p:sp>
    </p:spTree>
    <p:extLst>
      <p:ext uri="{BB962C8B-B14F-4D97-AF65-F5344CB8AC3E}">
        <p14:creationId xmlns:p14="http://schemas.microsoft.com/office/powerpoint/2010/main" val="1869390406"/>
      </p:ext>
    </p:extLst>
  </p:cSld>
  <p:clrMapOvr>
    <a:masterClrMapping/>
  </p:clrMapOvr>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lgn="just"/>
            <a:r>
              <a:rPr lang="en-US" sz="2585" dirty="0">
                <a:latin typeface="Times New Roman" pitchFamily="18" charset="0"/>
                <a:cs typeface="Times New Roman" pitchFamily="18" charset="0"/>
              </a:rPr>
              <a:t>The most common toxic effects of metformin are gastrointestinal (anorexia, nausea, vomiting, abdominal discomfort, and </a:t>
            </a:r>
            <a:r>
              <a:rPr lang="en-US" sz="2585" dirty="0">
                <a:solidFill>
                  <a:srgbClr val="FF0000"/>
                </a:solidFill>
                <a:latin typeface="Times New Roman" pitchFamily="18" charset="0"/>
                <a:cs typeface="Times New Roman" pitchFamily="18" charset="0"/>
              </a:rPr>
              <a:t>diarrhea</a:t>
            </a:r>
            <a:r>
              <a:rPr lang="en-US" sz="2585" dirty="0">
                <a:latin typeface="Times New Roman" pitchFamily="18" charset="0"/>
                <a:cs typeface="Times New Roman" pitchFamily="18" charset="0"/>
              </a:rPr>
              <a:t>), which occur in up to 20% of patients.</a:t>
            </a:r>
          </a:p>
          <a:p>
            <a:pPr algn="just"/>
            <a:endParaRPr lang="en-US" sz="2585" dirty="0">
              <a:latin typeface="Times New Roman" pitchFamily="18" charset="0"/>
              <a:cs typeface="Times New Roman" pitchFamily="18" charset="0"/>
            </a:endParaRPr>
          </a:p>
          <a:p>
            <a:pPr algn="just"/>
            <a:r>
              <a:rPr lang="en-US" sz="2585" dirty="0">
                <a:latin typeface="Times New Roman" pitchFamily="18" charset="0"/>
                <a:cs typeface="Times New Roman" pitchFamily="18" charset="0"/>
              </a:rPr>
              <a:t>A potentially more serious adverse effect is </a:t>
            </a:r>
            <a:r>
              <a:rPr lang="en-US" sz="2585" b="1" dirty="0">
                <a:latin typeface="Times New Roman" pitchFamily="18" charset="0"/>
                <a:cs typeface="Times New Roman" pitchFamily="18" charset="0"/>
              </a:rPr>
              <a:t>lactic acidosis</a:t>
            </a:r>
            <a:r>
              <a:rPr lang="en-US" sz="2585" dirty="0">
                <a:latin typeface="Times New Roman" pitchFamily="18" charset="0"/>
                <a:cs typeface="Times New Roman" pitchFamily="18" charset="0"/>
              </a:rPr>
              <a:t>.</a:t>
            </a:r>
          </a:p>
          <a:p>
            <a:pPr algn="just"/>
            <a:endParaRPr lang="en-US" sz="2585" b="1" dirty="0">
              <a:latin typeface="Times New Roman" pitchFamily="18" charset="0"/>
              <a:cs typeface="Times New Roman" pitchFamily="18" charset="0"/>
            </a:endParaRPr>
          </a:p>
          <a:p>
            <a:pPr algn="just"/>
            <a:r>
              <a:rPr lang="en-US" sz="2585" b="1" dirty="0">
                <a:latin typeface="Times New Roman" pitchFamily="18" charset="0"/>
                <a:cs typeface="Times New Roman" pitchFamily="18" charset="0"/>
              </a:rPr>
              <a:t>Absorption of vitamin B</a:t>
            </a:r>
            <a:r>
              <a:rPr lang="en-US" sz="2585" b="1" baseline="-25000" dirty="0">
                <a:latin typeface="Times New Roman" pitchFamily="18" charset="0"/>
                <a:cs typeface="Times New Roman" pitchFamily="18" charset="0"/>
              </a:rPr>
              <a:t>12</a:t>
            </a:r>
            <a:r>
              <a:rPr lang="en-US" sz="2585" b="1" dirty="0">
                <a:latin typeface="Times New Roman" pitchFamily="18" charset="0"/>
                <a:cs typeface="Times New Roman" pitchFamily="18" charset="0"/>
              </a:rPr>
              <a:t> </a:t>
            </a:r>
            <a:r>
              <a:rPr lang="en-US" sz="2585" dirty="0">
                <a:latin typeface="Times New Roman" pitchFamily="18" charset="0"/>
                <a:cs typeface="Times New Roman" pitchFamily="18" charset="0"/>
              </a:rPr>
              <a:t>appears to be reduced during long-term metformin therapy</a:t>
            </a:r>
          </a:p>
        </p:txBody>
      </p:sp>
      <p:sp>
        <p:nvSpPr>
          <p:cNvPr id="2" name="Title 1"/>
          <p:cNvSpPr>
            <a:spLocks noGrp="1"/>
          </p:cNvSpPr>
          <p:nvPr>
            <p:ph type="title"/>
          </p:nvPr>
        </p:nvSpPr>
        <p:spPr>
          <a:xfrm>
            <a:off x="457200" y="334108"/>
            <a:ext cx="8229600" cy="984738"/>
          </a:xfrm>
        </p:spPr>
        <p:txBody>
          <a:bodyPr>
            <a:normAutofit/>
          </a:bodyPr>
          <a:lstStyle/>
          <a:p>
            <a:pPr algn="ctr"/>
            <a:r>
              <a:rPr lang="en-US" sz="3692" dirty="0">
                <a:latin typeface="Times New Roman" pitchFamily="18" charset="0"/>
                <a:cs typeface="Times New Roman" pitchFamily="18" charset="0"/>
              </a:rPr>
              <a:t>Adverse Effects</a:t>
            </a:r>
          </a:p>
        </p:txBody>
      </p:sp>
    </p:spTree>
    <p:extLst>
      <p:ext uri="{BB962C8B-B14F-4D97-AF65-F5344CB8AC3E}">
        <p14:creationId xmlns:p14="http://schemas.microsoft.com/office/powerpoint/2010/main" val="975201533"/>
      </p:ext>
    </p:extLst>
  </p:cSld>
  <p:clrMapOvr>
    <a:masterClrMapping/>
  </p:clrMapOvr>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buNone/>
            </a:pPr>
            <a:endParaRPr lang="en-US" dirty="0" smtClean="0"/>
          </a:p>
          <a:p>
            <a:pPr marL="0" indent="0">
              <a:buNone/>
            </a:pPr>
            <a:r>
              <a:rPr lang="en-US" sz="2585" dirty="0">
                <a:latin typeface="Times New Roman" pitchFamily="18" charset="0"/>
                <a:cs typeface="Times New Roman" pitchFamily="18" charset="0"/>
              </a:rPr>
              <a:t>Any drug, any disease or any procedure that </a:t>
            </a:r>
            <a:r>
              <a:rPr lang="en-US" sz="2585" dirty="0" smtClean="0">
                <a:latin typeface="Times New Roman" pitchFamily="18" charset="0"/>
                <a:cs typeface="Times New Roman" pitchFamily="18" charset="0"/>
              </a:rPr>
              <a:t>may interfere </a:t>
            </a:r>
            <a:r>
              <a:rPr lang="en-US" sz="2585" dirty="0">
                <a:latin typeface="Times New Roman" pitchFamily="18" charset="0"/>
                <a:cs typeface="Times New Roman" pitchFamily="18" charset="0"/>
              </a:rPr>
              <a:t>with renal function will lead to accumulation of metformin and hence lactic acidosis</a:t>
            </a:r>
          </a:p>
        </p:txBody>
      </p:sp>
      <p:sp>
        <p:nvSpPr>
          <p:cNvPr id="2" name="Title 1"/>
          <p:cNvSpPr>
            <a:spLocks noGrp="1"/>
          </p:cNvSpPr>
          <p:nvPr>
            <p:ph type="title"/>
          </p:nvPr>
        </p:nvSpPr>
        <p:spPr>
          <a:xfrm>
            <a:off x="457201" y="334108"/>
            <a:ext cx="8058150" cy="984738"/>
          </a:xfrm>
        </p:spPr>
        <p:txBody>
          <a:bodyPr>
            <a:normAutofit/>
          </a:bodyPr>
          <a:lstStyle/>
          <a:p>
            <a:pPr algn="ctr"/>
            <a:r>
              <a:rPr lang="en-US" sz="3692" dirty="0">
                <a:latin typeface="Times New Roman" pitchFamily="18" charset="0"/>
                <a:cs typeface="Times New Roman" pitchFamily="18" charset="0"/>
              </a:rPr>
              <a:t>Contraindications</a:t>
            </a:r>
          </a:p>
        </p:txBody>
      </p:sp>
    </p:spTree>
    <p:extLst>
      <p:ext uri="{BB962C8B-B14F-4D97-AF65-F5344CB8AC3E}">
        <p14:creationId xmlns:p14="http://schemas.microsoft.com/office/powerpoint/2010/main" val="3758371018"/>
      </p:ext>
    </p:extLst>
  </p:cSld>
  <p:clrMapOvr>
    <a:masterClrMapping/>
  </p:clrMapOvr>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dirty="0" smtClean="0"/>
          </a:p>
          <a:p>
            <a:endParaRPr lang="en-US" dirty="0" smtClean="0"/>
          </a:p>
          <a:p>
            <a:r>
              <a:rPr lang="en-US" dirty="0" smtClean="0"/>
              <a:t>Rosiglitazone</a:t>
            </a:r>
          </a:p>
          <a:p>
            <a:endParaRPr lang="en-US" dirty="0" smtClean="0"/>
          </a:p>
          <a:p>
            <a:r>
              <a:rPr lang="en-US" dirty="0" smtClean="0"/>
              <a:t>Pioglitazone</a:t>
            </a:r>
            <a:endParaRPr lang="en-US" dirty="0"/>
          </a:p>
        </p:txBody>
      </p:sp>
      <p:sp>
        <p:nvSpPr>
          <p:cNvPr id="2" name="Title 1"/>
          <p:cNvSpPr>
            <a:spLocks noGrp="1"/>
          </p:cNvSpPr>
          <p:nvPr>
            <p:ph type="title"/>
          </p:nvPr>
        </p:nvSpPr>
        <p:spPr>
          <a:xfrm>
            <a:off x="457200" y="334108"/>
            <a:ext cx="8229600" cy="984738"/>
          </a:xfrm>
        </p:spPr>
        <p:txBody>
          <a:bodyPr>
            <a:noAutofit/>
          </a:bodyPr>
          <a:lstStyle/>
          <a:p>
            <a:r>
              <a:rPr lang="en-US" sz="3692" dirty="0" err="1">
                <a:latin typeface="Times New Roman" pitchFamily="18" charset="0"/>
                <a:cs typeface="Times New Roman" pitchFamily="18" charset="0"/>
              </a:rPr>
              <a:t>Thiazolidinediones</a:t>
            </a:r>
            <a:r>
              <a:rPr lang="en-US" sz="3692" dirty="0">
                <a:latin typeface="Times New Roman" pitchFamily="18" charset="0"/>
                <a:cs typeface="Times New Roman" pitchFamily="18" charset="0"/>
              </a:rPr>
              <a:t> (</a:t>
            </a:r>
            <a:r>
              <a:rPr lang="en-US" sz="3692" dirty="0" err="1">
                <a:latin typeface="Times New Roman" pitchFamily="18" charset="0"/>
                <a:cs typeface="Times New Roman" pitchFamily="18" charset="0"/>
              </a:rPr>
              <a:t>glitazones</a:t>
            </a:r>
            <a:r>
              <a:rPr lang="en-US" sz="3692" dirty="0">
                <a:latin typeface="Times New Roman" pitchFamily="18" charset="0"/>
                <a:cs typeface="Times New Roman" pitchFamily="18" charset="0"/>
              </a:rPr>
              <a:t>)-</a:t>
            </a:r>
            <a:r>
              <a:rPr lang="en-US" sz="3692" dirty="0">
                <a:solidFill>
                  <a:srgbClr val="FF0000"/>
                </a:solidFill>
                <a:latin typeface="Times New Roman" pitchFamily="18" charset="0"/>
                <a:cs typeface="Times New Roman" pitchFamily="18" charset="0"/>
              </a:rPr>
              <a:t> </a:t>
            </a:r>
            <a:br>
              <a:rPr lang="en-US" sz="3692" dirty="0">
                <a:solidFill>
                  <a:srgbClr val="FF0000"/>
                </a:solidFill>
                <a:latin typeface="Times New Roman" pitchFamily="18" charset="0"/>
                <a:cs typeface="Times New Roman" pitchFamily="18" charset="0"/>
              </a:rPr>
            </a:br>
            <a:r>
              <a:rPr lang="en-US" sz="3692" dirty="0">
                <a:solidFill>
                  <a:srgbClr val="FF0000"/>
                </a:solidFill>
                <a:latin typeface="Times New Roman" pitchFamily="18" charset="0"/>
                <a:cs typeface="Times New Roman" pitchFamily="18" charset="0"/>
              </a:rPr>
              <a:t>Insulin sensitizer</a:t>
            </a:r>
          </a:p>
        </p:txBody>
      </p:sp>
    </p:spTree>
    <p:extLst>
      <p:ext uri="{BB962C8B-B14F-4D97-AF65-F5344CB8AC3E}">
        <p14:creationId xmlns:p14="http://schemas.microsoft.com/office/powerpoint/2010/main" val="2062897951"/>
      </p:ext>
    </p:extLst>
  </p:cSld>
  <p:clrMapOvr>
    <a:masterClrMapping/>
  </p:clrMapOvr>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endParaRPr lang="en-US" dirty="0" smtClean="0"/>
          </a:p>
          <a:p>
            <a:r>
              <a:rPr lang="en-US" sz="2585" dirty="0" err="1">
                <a:latin typeface="Times New Roman" pitchFamily="18" charset="0"/>
                <a:cs typeface="Times New Roman" pitchFamily="18" charset="0"/>
              </a:rPr>
              <a:t>Thiazolidinediones</a:t>
            </a:r>
            <a:r>
              <a:rPr lang="en-US" sz="2585" dirty="0">
                <a:latin typeface="Times New Roman" pitchFamily="18" charset="0"/>
                <a:cs typeface="Times New Roman" pitchFamily="18" charset="0"/>
              </a:rPr>
              <a:t> (</a:t>
            </a:r>
            <a:r>
              <a:rPr lang="en-US" sz="2585" dirty="0" err="1">
                <a:latin typeface="Times New Roman" pitchFamily="18" charset="0"/>
                <a:cs typeface="Times New Roman" pitchFamily="18" charset="0"/>
              </a:rPr>
              <a:t>Tzds</a:t>
            </a:r>
            <a:r>
              <a:rPr lang="en-US" sz="2585" dirty="0">
                <a:latin typeface="Times New Roman" pitchFamily="18" charset="0"/>
                <a:cs typeface="Times New Roman" pitchFamily="18" charset="0"/>
              </a:rPr>
              <a:t>) act to </a:t>
            </a:r>
            <a:r>
              <a:rPr lang="en-US" sz="2585" dirty="0">
                <a:solidFill>
                  <a:srgbClr val="FF0000"/>
                </a:solidFill>
                <a:latin typeface="Times New Roman" pitchFamily="18" charset="0"/>
                <a:cs typeface="Times New Roman" pitchFamily="18" charset="0"/>
              </a:rPr>
              <a:t>decrease insulin resistance</a:t>
            </a:r>
            <a:r>
              <a:rPr lang="en-US" sz="2585" dirty="0">
                <a:latin typeface="Times New Roman" pitchFamily="18" charset="0"/>
                <a:cs typeface="Times New Roman" pitchFamily="18" charset="0"/>
              </a:rPr>
              <a:t>.</a:t>
            </a:r>
          </a:p>
          <a:p>
            <a:pPr marL="109728" indent="0">
              <a:buNone/>
            </a:pPr>
            <a:endParaRPr lang="en-US" sz="2585" dirty="0">
              <a:latin typeface="Times New Roman" pitchFamily="18" charset="0"/>
              <a:cs typeface="Times New Roman" pitchFamily="18" charset="0"/>
            </a:endParaRPr>
          </a:p>
          <a:p>
            <a:endParaRPr lang="en-US" sz="2585" dirty="0">
              <a:latin typeface="Times New Roman" pitchFamily="18" charset="0"/>
              <a:cs typeface="Times New Roman" pitchFamily="18" charset="0"/>
            </a:endParaRPr>
          </a:p>
          <a:p>
            <a:r>
              <a:rPr lang="en-US" sz="2585" dirty="0" err="1">
                <a:latin typeface="Times New Roman" pitchFamily="18" charset="0"/>
                <a:cs typeface="Times New Roman" pitchFamily="18" charset="0"/>
              </a:rPr>
              <a:t>Tzds</a:t>
            </a:r>
            <a:r>
              <a:rPr lang="en-US" sz="2585" dirty="0">
                <a:latin typeface="Times New Roman" pitchFamily="18" charset="0"/>
                <a:cs typeface="Times New Roman" pitchFamily="18" charset="0"/>
              </a:rPr>
              <a:t> </a:t>
            </a:r>
            <a:r>
              <a:rPr lang="en-US" sz="2585" b="1" dirty="0">
                <a:latin typeface="Times New Roman" pitchFamily="18" charset="0"/>
                <a:cs typeface="Times New Roman" pitchFamily="18" charset="0"/>
              </a:rPr>
              <a:t>are ligands </a:t>
            </a:r>
            <a:r>
              <a:rPr lang="en-US" sz="2585" dirty="0">
                <a:latin typeface="Times New Roman" pitchFamily="18" charset="0"/>
                <a:cs typeface="Times New Roman" pitchFamily="18" charset="0"/>
              </a:rPr>
              <a:t>of peroxisome proliferator-activated receptor gamma (PPAR-</a:t>
            </a:r>
            <a:r>
              <a:rPr lang="el-GR" sz="2585" dirty="0" smtClean="0">
                <a:latin typeface="Times New Roman" pitchFamily="18" charset="0"/>
                <a:cs typeface="Times New Roman" pitchFamily="18" charset="0"/>
              </a:rPr>
              <a:t>γ</a:t>
            </a:r>
            <a:r>
              <a:rPr lang="en-US" sz="2585" dirty="0" smtClean="0">
                <a:latin typeface="Times New Roman" pitchFamily="18" charset="0"/>
                <a:cs typeface="Times New Roman" pitchFamily="18" charset="0"/>
              </a:rPr>
              <a:t>, nuclear receptor), </a:t>
            </a:r>
            <a:r>
              <a:rPr lang="en-US" sz="2585" dirty="0">
                <a:latin typeface="Times New Roman" pitchFamily="18" charset="0"/>
                <a:cs typeface="Times New Roman" pitchFamily="18" charset="0"/>
              </a:rPr>
              <a:t>which is complexed with retinoid X receptor (RXR) part of the steroid and thyroid </a:t>
            </a:r>
            <a:r>
              <a:rPr lang="en-US" sz="2585" dirty="0">
                <a:solidFill>
                  <a:srgbClr val="FF0000"/>
                </a:solidFill>
                <a:latin typeface="Times New Roman" pitchFamily="18" charset="0"/>
                <a:cs typeface="Times New Roman" pitchFamily="18" charset="0"/>
              </a:rPr>
              <a:t>superfamily of nuclear receptors</a:t>
            </a:r>
            <a:r>
              <a:rPr lang="en-US" sz="2585" dirty="0">
                <a:latin typeface="Times New Roman" pitchFamily="18" charset="0"/>
                <a:cs typeface="Times New Roman" pitchFamily="18" charset="0"/>
              </a:rPr>
              <a:t>. </a:t>
            </a:r>
          </a:p>
        </p:txBody>
      </p:sp>
      <p:sp>
        <p:nvSpPr>
          <p:cNvPr id="4" name="Title 3"/>
          <p:cNvSpPr>
            <a:spLocks noGrp="1"/>
          </p:cNvSpPr>
          <p:nvPr>
            <p:ph type="title"/>
          </p:nvPr>
        </p:nvSpPr>
        <p:spPr/>
        <p:txBody>
          <a:bodyPr/>
          <a:lstStyle/>
          <a:p>
            <a:endParaRPr lang="en-US"/>
          </a:p>
        </p:txBody>
      </p:sp>
    </p:spTree>
    <p:extLst>
      <p:ext uri="{BB962C8B-B14F-4D97-AF65-F5344CB8AC3E}">
        <p14:creationId xmlns:p14="http://schemas.microsoft.com/office/powerpoint/2010/main" val="10758559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BEBA8EAE-BF5A-486C-A8C5-ECC9F3942E4B}">
                <a14:imgProps xmlns:a14="http://schemas.microsoft.com/office/drawing/2010/main">
                  <a14:imgLayer r:embed="rId3">
                    <a14:imgEffect>
                      <a14:sharpenSoften amount="50000"/>
                    </a14:imgEffect>
                  </a14:imgLayer>
                </a14:imgProps>
              </a:ext>
            </a:extLst>
          </a:blip>
          <a:stretch>
            <a:fillRect/>
          </a:stretch>
        </p:blipFill>
        <p:spPr>
          <a:xfrm>
            <a:off x="200342" y="444138"/>
            <a:ext cx="8644489" cy="5499462"/>
          </a:xfrm>
          <a:prstGeom prst="rect">
            <a:avLst/>
          </a:prstGeom>
        </p:spPr>
      </p:pic>
    </p:spTree>
    <p:extLst>
      <p:ext uri="{BB962C8B-B14F-4D97-AF65-F5344CB8AC3E}">
        <p14:creationId xmlns:p14="http://schemas.microsoft.com/office/powerpoint/2010/main" val="4145608554"/>
      </p:ext>
    </p:extLst>
  </p:cSld>
  <p:clrMapOvr>
    <a:masterClrMapping/>
  </p:clrMapOvr>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lgn="just"/>
            <a:endParaRPr lang="en-US" dirty="0" smtClean="0"/>
          </a:p>
          <a:p>
            <a:pPr algn="just"/>
            <a:r>
              <a:rPr lang="en-US" sz="2585" dirty="0">
                <a:latin typeface="Times New Roman" pitchFamily="18" charset="0"/>
                <a:cs typeface="Times New Roman" pitchFamily="18" charset="0"/>
              </a:rPr>
              <a:t>PPARγ occurs mainly in </a:t>
            </a:r>
            <a:r>
              <a:rPr lang="en-US" sz="2585" b="1" dirty="0">
                <a:latin typeface="Times New Roman" pitchFamily="18" charset="0"/>
                <a:cs typeface="Times New Roman" pitchFamily="18" charset="0"/>
              </a:rPr>
              <a:t>adipose tissue</a:t>
            </a:r>
            <a:r>
              <a:rPr lang="en-US" sz="2585" dirty="0">
                <a:latin typeface="Times New Roman" pitchFamily="18" charset="0"/>
                <a:cs typeface="Times New Roman" pitchFamily="18" charset="0"/>
              </a:rPr>
              <a:t>, but also in </a:t>
            </a:r>
            <a:r>
              <a:rPr lang="en-US" sz="2585" b="1" dirty="0">
                <a:latin typeface="Times New Roman" pitchFamily="18" charset="0"/>
                <a:cs typeface="Times New Roman" pitchFamily="18" charset="0"/>
              </a:rPr>
              <a:t>muscle</a:t>
            </a:r>
            <a:r>
              <a:rPr lang="en-US" sz="2585" dirty="0">
                <a:latin typeface="Times New Roman" pitchFamily="18" charset="0"/>
                <a:cs typeface="Times New Roman" pitchFamily="18" charset="0"/>
              </a:rPr>
              <a:t> and </a:t>
            </a:r>
            <a:r>
              <a:rPr lang="en-US" sz="2585" b="1" dirty="0">
                <a:latin typeface="Times New Roman" pitchFamily="18" charset="0"/>
                <a:cs typeface="Times New Roman" pitchFamily="18" charset="0"/>
              </a:rPr>
              <a:t>liver</a:t>
            </a:r>
            <a:r>
              <a:rPr lang="en-US" sz="2585" dirty="0">
                <a:latin typeface="Times New Roman" pitchFamily="18" charset="0"/>
                <a:cs typeface="Times New Roman" pitchFamily="18" charset="0"/>
              </a:rPr>
              <a:t>.</a:t>
            </a:r>
          </a:p>
          <a:p>
            <a:pPr algn="just"/>
            <a:endParaRPr lang="en-US" sz="2585" dirty="0">
              <a:latin typeface="Times New Roman" pitchFamily="18" charset="0"/>
              <a:cs typeface="Times New Roman" pitchFamily="18" charset="0"/>
            </a:endParaRPr>
          </a:p>
          <a:p>
            <a:pPr algn="just"/>
            <a:r>
              <a:rPr lang="en-US" sz="2585" dirty="0">
                <a:latin typeface="Times New Roman" pitchFamily="18" charset="0"/>
                <a:cs typeface="Times New Roman" pitchFamily="18" charset="0"/>
              </a:rPr>
              <a:t>TZDs are exogenous agonists, which cause the </a:t>
            </a:r>
            <a:r>
              <a:rPr lang="en-US" sz="2585" dirty="0" err="1">
                <a:latin typeface="Times New Roman" pitchFamily="18" charset="0"/>
                <a:cs typeface="Times New Roman" pitchFamily="18" charset="0"/>
              </a:rPr>
              <a:t>PPARγ</a:t>
            </a:r>
            <a:r>
              <a:rPr lang="en-US" sz="2585" dirty="0">
                <a:latin typeface="Times New Roman" pitchFamily="18" charset="0"/>
                <a:cs typeface="Times New Roman" pitchFamily="18" charset="0"/>
              </a:rPr>
              <a:t>-RXR complex to bind to DNA, promoting transcription of several genes with products that are important in </a:t>
            </a:r>
            <a:r>
              <a:rPr lang="en-US" sz="2585" b="1" dirty="0">
                <a:latin typeface="Times New Roman" pitchFamily="18" charset="0"/>
                <a:cs typeface="Times New Roman" pitchFamily="18" charset="0"/>
              </a:rPr>
              <a:t>insulin signaling</a:t>
            </a:r>
            <a:r>
              <a:rPr lang="en-US" sz="2585" dirty="0">
                <a:latin typeface="Times New Roman" pitchFamily="18" charset="0"/>
                <a:cs typeface="Times New Roman" pitchFamily="18" charset="0"/>
              </a:rPr>
              <a:t>, </a:t>
            </a:r>
            <a:r>
              <a:rPr lang="en-US" sz="2585" b="1" dirty="0">
                <a:latin typeface="Times New Roman" pitchFamily="18" charset="0"/>
                <a:cs typeface="Times New Roman" pitchFamily="18" charset="0"/>
              </a:rPr>
              <a:t>lipid and glucose metabolism</a:t>
            </a:r>
            <a:r>
              <a:rPr lang="en-US" sz="2585" dirty="0">
                <a:latin typeface="Times New Roman" pitchFamily="18" charset="0"/>
                <a:cs typeface="Times New Roman" pitchFamily="18" charset="0"/>
              </a:rPr>
              <a:t> and </a:t>
            </a:r>
            <a:r>
              <a:rPr lang="en-US" sz="2585" b="1" dirty="0">
                <a:latin typeface="Times New Roman" pitchFamily="18" charset="0"/>
                <a:cs typeface="Times New Roman" pitchFamily="18" charset="0"/>
              </a:rPr>
              <a:t>differentiation of adipocytes</a:t>
            </a:r>
            <a:r>
              <a:rPr lang="en-US" sz="2585" dirty="0">
                <a:latin typeface="Times New Roman" pitchFamily="18" charset="0"/>
                <a:cs typeface="Times New Roman" pitchFamily="18" charset="0"/>
              </a:rPr>
              <a:t>.</a:t>
            </a:r>
          </a:p>
          <a:p>
            <a:pPr algn="just"/>
            <a:endParaRPr lang="en-US" dirty="0"/>
          </a:p>
        </p:txBody>
      </p:sp>
      <p:sp>
        <p:nvSpPr>
          <p:cNvPr id="2" name="Title 1"/>
          <p:cNvSpPr>
            <a:spLocks noGrp="1"/>
          </p:cNvSpPr>
          <p:nvPr>
            <p:ph type="title"/>
          </p:nvPr>
        </p:nvSpPr>
        <p:spPr/>
        <p:txBody>
          <a:bodyPr/>
          <a:lstStyle/>
          <a:p>
            <a:endParaRPr lang="en-US" dirty="0"/>
          </a:p>
        </p:txBody>
      </p:sp>
    </p:spTree>
    <p:extLst>
      <p:ext uri="{BB962C8B-B14F-4D97-AF65-F5344CB8AC3E}">
        <p14:creationId xmlns:p14="http://schemas.microsoft.com/office/powerpoint/2010/main" val="3231233880"/>
      </p:ext>
    </p:extLst>
  </p:cSld>
  <p:clrMapOvr>
    <a:masterClrMapping/>
  </p:clrMapOvr>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lgn="just"/>
            <a:endParaRPr lang="en-US" dirty="0" smtClean="0"/>
          </a:p>
          <a:p>
            <a:pPr algn="just"/>
            <a:r>
              <a:rPr lang="en-US" sz="2585" dirty="0">
                <a:latin typeface="Times New Roman" pitchFamily="18" charset="0"/>
                <a:cs typeface="Times New Roman" pitchFamily="18" charset="0"/>
              </a:rPr>
              <a:t>By activation of PPARγ, TZDs </a:t>
            </a:r>
            <a:r>
              <a:rPr lang="en-US" sz="2585" b="1" dirty="0">
                <a:latin typeface="Times New Roman" pitchFamily="18" charset="0"/>
                <a:cs typeface="Times New Roman" pitchFamily="18" charset="0"/>
              </a:rPr>
              <a:t>promote fatty acids uptake and storage </a:t>
            </a:r>
            <a:r>
              <a:rPr lang="en-US" sz="2585" dirty="0">
                <a:solidFill>
                  <a:srgbClr val="FF0000"/>
                </a:solidFill>
                <a:latin typeface="Times New Roman" pitchFamily="18" charset="0"/>
                <a:cs typeface="Times New Roman" pitchFamily="18" charset="0"/>
              </a:rPr>
              <a:t>in adipose tissue </a:t>
            </a:r>
            <a:r>
              <a:rPr lang="en-US" sz="2585" dirty="0">
                <a:latin typeface="Times New Roman" pitchFamily="18" charset="0"/>
                <a:cs typeface="Times New Roman" pitchFamily="18" charset="0"/>
              </a:rPr>
              <a:t>rather than in liver and muscles. </a:t>
            </a:r>
          </a:p>
          <a:p>
            <a:pPr algn="just"/>
            <a:endParaRPr lang="en-US" sz="2585" dirty="0">
              <a:latin typeface="Times New Roman" pitchFamily="18" charset="0"/>
              <a:cs typeface="Times New Roman" pitchFamily="18" charset="0"/>
            </a:endParaRPr>
          </a:p>
          <a:p>
            <a:pPr algn="just"/>
            <a:endParaRPr lang="en-US" sz="2585" dirty="0">
              <a:latin typeface="Times New Roman" pitchFamily="18" charset="0"/>
              <a:cs typeface="Times New Roman" pitchFamily="18" charset="0"/>
            </a:endParaRPr>
          </a:p>
          <a:p>
            <a:pPr algn="just"/>
            <a:r>
              <a:rPr lang="en-US" sz="2585" dirty="0">
                <a:latin typeface="Times New Roman" pitchFamily="18" charset="0"/>
                <a:cs typeface="Times New Roman" pitchFamily="18" charset="0"/>
              </a:rPr>
              <a:t>This </a:t>
            </a:r>
            <a:r>
              <a:rPr lang="en-US" sz="2585" dirty="0">
                <a:solidFill>
                  <a:srgbClr val="FF0000"/>
                </a:solidFill>
                <a:latin typeface="Times New Roman" pitchFamily="18" charset="0"/>
                <a:cs typeface="Times New Roman" pitchFamily="18" charset="0"/>
              </a:rPr>
              <a:t>decrease in muscle and liver fats content </a:t>
            </a:r>
            <a:r>
              <a:rPr lang="en-US" sz="2585" dirty="0">
                <a:latin typeface="Times New Roman" pitchFamily="18" charset="0"/>
                <a:cs typeface="Times New Roman" pitchFamily="18" charset="0"/>
              </a:rPr>
              <a:t>leads to </a:t>
            </a:r>
            <a:r>
              <a:rPr lang="en-US" sz="2585" b="1" dirty="0">
                <a:latin typeface="Times New Roman" pitchFamily="18" charset="0"/>
                <a:cs typeface="Times New Roman" pitchFamily="18" charset="0"/>
              </a:rPr>
              <a:t>more sensitivity </a:t>
            </a:r>
            <a:r>
              <a:rPr lang="en-US" sz="2585" dirty="0">
                <a:latin typeface="Times New Roman" pitchFamily="18" charset="0"/>
                <a:cs typeface="Times New Roman" pitchFamily="18" charset="0"/>
              </a:rPr>
              <a:t>of these tissues for insulin.</a:t>
            </a:r>
          </a:p>
        </p:txBody>
      </p:sp>
      <p:sp>
        <p:nvSpPr>
          <p:cNvPr id="2" name="Title 1"/>
          <p:cNvSpPr>
            <a:spLocks noGrp="1"/>
          </p:cNvSpPr>
          <p:nvPr>
            <p:ph type="title"/>
          </p:nvPr>
        </p:nvSpPr>
        <p:spPr/>
        <p:txBody>
          <a:bodyPr/>
          <a:lstStyle/>
          <a:p>
            <a:endParaRPr lang="en-US" dirty="0"/>
          </a:p>
        </p:txBody>
      </p:sp>
    </p:spTree>
    <p:extLst>
      <p:ext uri="{BB962C8B-B14F-4D97-AF65-F5344CB8AC3E}">
        <p14:creationId xmlns:p14="http://schemas.microsoft.com/office/powerpoint/2010/main" val="3000245503"/>
      </p:ext>
    </p:extLst>
  </p:cSld>
  <p:clrMapOvr>
    <a:masterClrMapping/>
  </p:clrMapOvr>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92369" y="896816"/>
            <a:ext cx="8229600" cy="4177812"/>
          </a:xfrm>
        </p:spPr>
        <p:txBody>
          <a:bodyPr>
            <a:normAutofit/>
          </a:bodyPr>
          <a:lstStyle/>
          <a:p>
            <a:endParaRPr lang="en-US" dirty="0" smtClean="0"/>
          </a:p>
          <a:p>
            <a:r>
              <a:rPr lang="en-US" sz="2585" dirty="0">
                <a:latin typeface="Times New Roman" pitchFamily="18" charset="0"/>
                <a:cs typeface="Times New Roman" pitchFamily="18" charset="0"/>
              </a:rPr>
              <a:t>In addition, </a:t>
            </a:r>
            <a:r>
              <a:rPr lang="en-US" sz="2585" dirty="0">
                <a:solidFill>
                  <a:srgbClr val="FF0000"/>
                </a:solidFill>
                <a:latin typeface="Times New Roman" pitchFamily="18" charset="0"/>
                <a:cs typeface="Times New Roman" pitchFamily="18" charset="0"/>
              </a:rPr>
              <a:t>TZDs</a:t>
            </a:r>
            <a:r>
              <a:rPr lang="en-US" sz="2585" dirty="0">
                <a:latin typeface="Times New Roman" pitchFamily="18" charset="0"/>
                <a:cs typeface="Times New Roman" pitchFamily="18" charset="0"/>
              </a:rPr>
              <a:t> have also been found to have </a:t>
            </a:r>
            <a:r>
              <a:rPr lang="en-US" sz="2585" b="1" dirty="0">
                <a:latin typeface="Times New Roman" pitchFamily="18" charset="0"/>
                <a:cs typeface="Times New Roman" pitchFamily="18" charset="0"/>
              </a:rPr>
              <a:t>anti-inflammatory</a:t>
            </a:r>
            <a:r>
              <a:rPr lang="en-US" sz="2585" dirty="0">
                <a:latin typeface="Times New Roman" pitchFamily="18" charset="0"/>
                <a:cs typeface="Times New Roman" pitchFamily="18" charset="0"/>
              </a:rPr>
              <a:t> action</a:t>
            </a:r>
          </a:p>
          <a:p>
            <a:endParaRPr lang="en-US" sz="2585" dirty="0">
              <a:latin typeface="Times New Roman" pitchFamily="18" charset="0"/>
              <a:cs typeface="Times New Roman" pitchFamily="18" charset="0"/>
            </a:endParaRPr>
          </a:p>
          <a:p>
            <a:r>
              <a:rPr lang="en-US" sz="2585" dirty="0">
                <a:solidFill>
                  <a:srgbClr val="FF0000"/>
                </a:solidFill>
                <a:latin typeface="Times New Roman" pitchFamily="18" charset="0"/>
                <a:cs typeface="Times New Roman" pitchFamily="18" charset="0"/>
              </a:rPr>
              <a:t>Rosiglitazone</a:t>
            </a:r>
            <a:r>
              <a:rPr lang="en-US" sz="2585" dirty="0">
                <a:latin typeface="Times New Roman" pitchFamily="18" charset="0"/>
                <a:cs typeface="Times New Roman" pitchFamily="18" charset="0"/>
              </a:rPr>
              <a:t> </a:t>
            </a:r>
            <a:r>
              <a:rPr lang="en-US" sz="2585" b="1" dirty="0">
                <a:latin typeface="Times New Roman" pitchFamily="18" charset="0"/>
                <a:cs typeface="Times New Roman" pitchFamily="18" charset="0"/>
              </a:rPr>
              <a:t>increases LDL cholesterol and triglycerides</a:t>
            </a:r>
            <a:r>
              <a:rPr lang="en-US" sz="2585" dirty="0">
                <a:latin typeface="Times New Roman" pitchFamily="18" charset="0"/>
                <a:cs typeface="Times New Roman" pitchFamily="18" charset="0"/>
              </a:rPr>
              <a:t>, whereas </a:t>
            </a:r>
            <a:r>
              <a:rPr lang="en-US" sz="2585" dirty="0">
                <a:solidFill>
                  <a:srgbClr val="FF0000"/>
                </a:solidFill>
                <a:latin typeface="Times New Roman" pitchFamily="18" charset="0"/>
                <a:cs typeface="Times New Roman" pitchFamily="18" charset="0"/>
              </a:rPr>
              <a:t>pioglitazone</a:t>
            </a:r>
            <a:r>
              <a:rPr lang="en-US" sz="2585" dirty="0">
                <a:latin typeface="Times New Roman" pitchFamily="18" charset="0"/>
                <a:cs typeface="Times New Roman" pitchFamily="18" charset="0"/>
              </a:rPr>
              <a:t> </a:t>
            </a:r>
            <a:r>
              <a:rPr lang="en-US" sz="2585" b="1" dirty="0">
                <a:latin typeface="Times New Roman" pitchFamily="18" charset="0"/>
                <a:cs typeface="Times New Roman" pitchFamily="18" charset="0"/>
              </a:rPr>
              <a:t>decreases triglycerides</a:t>
            </a:r>
            <a:r>
              <a:rPr lang="en-US" sz="2585" dirty="0">
                <a:latin typeface="Times New Roman" pitchFamily="18" charset="0"/>
                <a:cs typeface="Times New Roman" pitchFamily="18" charset="0"/>
              </a:rPr>
              <a:t>.</a:t>
            </a:r>
          </a:p>
          <a:p>
            <a:endParaRPr lang="en-US" sz="2585" dirty="0">
              <a:latin typeface="Times New Roman" pitchFamily="18" charset="0"/>
              <a:cs typeface="Times New Roman" pitchFamily="18" charset="0"/>
            </a:endParaRPr>
          </a:p>
          <a:p>
            <a:r>
              <a:rPr lang="en-US" sz="2585" dirty="0">
                <a:latin typeface="Times New Roman" pitchFamily="18" charset="0"/>
                <a:cs typeface="Times New Roman" pitchFamily="18" charset="0"/>
              </a:rPr>
              <a:t>Both drugs increase HDL cholesterol</a:t>
            </a:r>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val="2560233718"/>
      </p:ext>
    </p:extLst>
  </p:cSld>
  <p:clrMapOvr>
    <a:masterClrMapping/>
  </p:clrMapOvr>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dirty="0" smtClean="0"/>
          </a:p>
          <a:p>
            <a:r>
              <a:rPr lang="en-US" sz="2585" dirty="0">
                <a:latin typeface="Times New Roman" pitchFamily="18" charset="0"/>
                <a:cs typeface="Times New Roman" pitchFamily="18" charset="0"/>
              </a:rPr>
              <a:t>Withdrawn from clinical use because of the serious </a:t>
            </a:r>
            <a:r>
              <a:rPr lang="en-US" sz="2585" b="1" dirty="0">
                <a:solidFill>
                  <a:srgbClr val="FF0000"/>
                </a:solidFill>
                <a:latin typeface="Times New Roman" pitchFamily="18" charset="0"/>
                <a:cs typeface="Times New Roman" pitchFamily="18" charset="0"/>
              </a:rPr>
              <a:t>hepatotoxicity</a:t>
            </a:r>
            <a:r>
              <a:rPr lang="en-US" sz="2585" dirty="0">
                <a:latin typeface="Times New Roman" pitchFamily="18" charset="0"/>
                <a:cs typeface="Times New Roman" pitchFamily="18" charset="0"/>
              </a:rPr>
              <a:t>: </a:t>
            </a:r>
            <a:r>
              <a:rPr lang="en-US" sz="2585" b="1" dirty="0" err="1">
                <a:latin typeface="Times New Roman" pitchFamily="18" charset="0"/>
                <a:cs typeface="Times New Roman" pitchFamily="18" charset="0"/>
              </a:rPr>
              <a:t>Ciglitazone</a:t>
            </a:r>
            <a:r>
              <a:rPr lang="en-US" sz="2585" dirty="0">
                <a:latin typeface="Times New Roman" pitchFamily="18" charset="0"/>
                <a:cs typeface="Times New Roman" pitchFamily="18" charset="0"/>
              </a:rPr>
              <a:t> and </a:t>
            </a:r>
            <a:r>
              <a:rPr lang="en-US" sz="2585" b="1" dirty="0" err="1">
                <a:latin typeface="Times New Roman" pitchFamily="18" charset="0"/>
                <a:cs typeface="Times New Roman" pitchFamily="18" charset="0"/>
              </a:rPr>
              <a:t>Troglitazone</a:t>
            </a:r>
            <a:endParaRPr lang="en-US" sz="2585" b="1" dirty="0">
              <a:latin typeface="Times New Roman" pitchFamily="18" charset="0"/>
              <a:cs typeface="Times New Roman" pitchFamily="18" charset="0"/>
            </a:endParaRPr>
          </a:p>
          <a:p>
            <a:endParaRPr lang="en-US" sz="2585" dirty="0">
              <a:latin typeface="Times New Roman" pitchFamily="18" charset="0"/>
              <a:cs typeface="Times New Roman" pitchFamily="18" charset="0"/>
            </a:endParaRPr>
          </a:p>
          <a:p>
            <a:r>
              <a:rPr lang="en-US" sz="2585" dirty="0">
                <a:latin typeface="Times New Roman" pitchFamily="18" charset="0"/>
                <a:cs typeface="Times New Roman" pitchFamily="18" charset="0"/>
              </a:rPr>
              <a:t>Another </a:t>
            </a:r>
            <a:r>
              <a:rPr lang="en-US" sz="2585" dirty="0" err="1">
                <a:latin typeface="Times New Roman" pitchFamily="18" charset="0"/>
                <a:cs typeface="Times New Roman" pitchFamily="18" charset="0"/>
              </a:rPr>
              <a:t>glitazone</a:t>
            </a:r>
            <a:r>
              <a:rPr lang="en-US" sz="2585" dirty="0">
                <a:latin typeface="Times New Roman" pitchFamily="18" charset="0"/>
                <a:cs typeface="Times New Roman" pitchFamily="18" charset="0"/>
              </a:rPr>
              <a:t> (rosiglitazone) was withdrawn from clinical use recently because of concerns of </a:t>
            </a:r>
            <a:r>
              <a:rPr lang="en-US" sz="2585" dirty="0">
                <a:solidFill>
                  <a:srgbClr val="FF0000"/>
                </a:solidFill>
                <a:latin typeface="Times New Roman" pitchFamily="18" charset="0"/>
                <a:cs typeface="Times New Roman" pitchFamily="18" charset="0"/>
              </a:rPr>
              <a:t>cardiovascular risks</a:t>
            </a:r>
            <a:r>
              <a:rPr lang="en-US" sz="2585" dirty="0">
                <a:latin typeface="Times New Roman" pitchFamily="18" charset="0"/>
                <a:cs typeface="Times New Roman" pitchFamily="18" charset="0"/>
              </a:rPr>
              <a:t>.</a:t>
            </a:r>
          </a:p>
        </p:txBody>
      </p:sp>
      <p:sp>
        <p:nvSpPr>
          <p:cNvPr id="2" name="Title 1"/>
          <p:cNvSpPr>
            <a:spLocks noGrp="1"/>
          </p:cNvSpPr>
          <p:nvPr>
            <p:ph type="title"/>
          </p:nvPr>
        </p:nvSpPr>
        <p:spPr/>
        <p:txBody>
          <a:bodyPr>
            <a:normAutofit/>
          </a:bodyPr>
          <a:lstStyle/>
          <a:p>
            <a:pPr algn="ctr"/>
            <a:r>
              <a:rPr lang="en-US" sz="3692" dirty="0">
                <a:latin typeface="Times New Roman" pitchFamily="18" charset="0"/>
                <a:cs typeface="Times New Roman" pitchFamily="18" charset="0"/>
              </a:rPr>
              <a:t>Adverse Effects</a:t>
            </a:r>
          </a:p>
        </p:txBody>
      </p:sp>
    </p:spTree>
    <p:extLst>
      <p:ext uri="{BB962C8B-B14F-4D97-AF65-F5344CB8AC3E}">
        <p14:creationId xmlns:p14="http://schemas.microsoft.com/office/powerpoint/2010/main" val="2864647122"/>
      </p:ext>
    </p:extLst>
  </p:cSld>
  <p:clrMapOvr>
    <a:masterClrMapping/>
  </p:clrMapOvr>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0677" y="1107831"/>
            <a:ext cx="8792308" cy="4177812"/>
          </a:xfrm>
        </p:spPr>
        <p:txBody>
          <a:bodyPr>
            <a:noAutofit/>
          </a:bodyPr>
          <a:lstStyle/>
          <a:p>
            <a:pPr algn="just"/>
            <a:r>
              <a:rPr lang="en-US" sz="2585" dirty="0">
                <a:latin typeface="Times New Roman" pitchFamily="18" charset="0"/>
                <a:cs typeface="Times New Roman" pitchFamily="18" charset="0"/>
              </a:rPr>
              <a:t>The commonest unwanted effects of pioglitazone are </a:t>
            </a:r>
            <a:r>
              <a:rPr lang="en-US" sz="2585" b="1" dirty="0">
                <a:latin typeface="Times New Roman" pitchFamily="18" charset="0"/>
                <a:cs typeface="Times New Roman" pitchFamily="18" charset="0"/>
              </a:rPr>
              <a:t>weight gain </a:t>
            </a:r>
            <a:r>
              <a:rPr lang="en-US" sz="2585" dirty="0">
                <a:latin typeface="Times New Roman" pitchFamily="18" charset="0"/>
                <a:cs typeface="Times New Roman" pitchFamily="18" charset="0"/>
              </a:rPr>
              <a:t>and </a:t>
            </a:r>
            <a:r>
              <a:rPr lang="en-US" sz="2585" b="1" dirty="0">
                <a:latin typeface="Times New Roman" pitchFamily="18" charset="0"/>
                <a:cs typeface="Times New Roman" pitchFamily="18" charset="0"/>
              </a:rPr>
              <a:t>fluid retention </a:t>
            </a:r>
          </a:p>
          <a:p>
            <a:pPr marL="0" indent="0" algn="just">
              <a:buNone/>
            </a:pPr>
            <a:r>
              <a:rPr lang="en-US" sz="2585" dirty="0">
                <a:latin typeface="Times New Roman" pitchFamily="18" charset="0"/>
                <a:cs typeface="Times New Roman" pitchFamily="18" charset="0"/>
              </a:rPr>
              <a:t>(Fluid retention is a substantial concern, because it can precipitate or worsen heart failure, which contraindicates the use)</a:t>
            </a:r>
          </a:p>
          <a:p>
            <a:pPr algn="just"/>
            <a:endParaRPr lang="en-US" sz="2585" dirty="0">
              <a:latin typeface="Times New Roman" pitchFamily="18" charset="0"/>
              <a:cs typeface="Times New Roman" pitchFamily="18" charset="0"/>
            </a:endParaRPr>
          </a:p>
          <a:p>
            <a:pPr algn="just"/>
            <a:r>
              <a:rPr lang="en-US" sz="2585" dirty="0">
                <a:latin typeface="Times New Roman" pitchFamily="18" charset="0"/>
                <a:cs typeface="Times New Roman" pitchFamily="18" charset="0"/>
              </a:rPr>
              <a:t>Symptoms of uncertain cause, including </a:t>
            </a:r>
            <a:r>
              <a:rPr lang="en-US" sz="2585" dirty="0">
                <a:solidFill>
                  <a:srgbClr val="FF0000"/>
                </a:solidFill>
                <a:latin typeface="Times New Roman" pitchFamily="18" charset="0"/>
                <a:cs typeface="Times New Roman" pitchFamily="18" charset="0"/>
              </a:rPr>
              <a:t>headache, fatigue </a:t>
            </a:r>
            <a:r>
              <a:rPr lang="en-US" sz="2585" dirty="0">
                <a:latin typeface="Times New Roman" pitchFamily="18" charset="0"/>
                <a:cs typeface="Times New Roman" pitchFamily="18" charset="0"/>
              </a:rPr>
              <a:t>and </a:t>
            </a:r>
            <a:r>
              <a:rPr lang="en-US" sz="2585" dirty="0">
                <a:solidFill>
                  <a:srgbClr val="FF0000"/>
                </a:solidFill>
                <a:latin typeface="Times New Roman" pitchFamily="18" charset="0"/>
                <a:cs typeface="Times New Roman" pitchFamily="18" charset="0"/>
              </a:rPr>
              <a:t>gastrointestinal disturbances</a:t>
            </a:r>
            <a:r>
              <a:rPr lang="en-US" sz="2585" dirty="0">
                <a:latin typeface="Times New Roman" pitchFamily="18" charset="0"/>
                <a:cs typeface="Times New Roman" pitchFamily="18" charset="0"/>
              </a:rPr>
              <a:t>, have also been reported.</a:t>
            </a:r>
          </a:p>
          <a:p>
            <a:pPr algn="just"/>
            <a:endParaRPr lang="en-US" sz="2585" dirty="0">
              <a:latin typeface="Times New Roman" pitchFamily="18" charset="0"/>
              <a:cs typeface="Times New Roman" pitchFamily="18" charset="0"/>
            </a:endParaRPr>
          </a:p>
          <a:p>
            <a:pPr algn="just"/>
            <a:r>
              <a:rPr lang="en-US" sz="2585" dirty="0">
                <a:latin typeface="Times New Roman" pitchFamily="18" charset="0"/>
                <a:cs typeface="Times New Roman" pitchFamily="18" charset="0"/>
              </a:rPr>
              <a:t>TZDs have been associated with </a:t>
            </a:r>
            <a:r>
              <a:rPr lang="en-US" sz="2585" b="1" dirty="0">
                <a:latin typeface="Times New Roman" pitchFamily="18" charset="0"/>
                <a:cs typeface="Times New Roman" pitchFamily="18" charset="0"/>
              </a:rPr>
              <a:t>increased fracture risk</a:t>
            </a:r>
          </a:p>
        </p:txBody>
      </p:sp>
    </p:spTree>
    <p:extLst>
      <p:ext uri="{BB962C8B-B14F-4D97-AF65-F5344CB8AC3E}">
        <p14:creationId xmlns:p14="http://schemas.microsoft.com/office/powerpoint/2010/main" val="4093554335"/>
      </p:ext>
    </p:extLst>
  </p:cSld>
  <p:clrMapOvr>
    <a:masterClrMapping/>
  </p:clrMapOvr>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8"/>
            <a:endParaRPr lang="en-US" sz="3323" dirty="0"/>
          </a:p>
          <a:p>
            <a:pPr lvl="8"/>
            <a:endParaRPr lang="en-US" sz="3323" dirty="0"/>
          </a:p>
          <a:p>
            <a:pPr lvl="8"/>
            <a:r>
              <a:rPr lang="en-US" sz="2585" dirty="0">
                <a:latin typeface="Times New Roman" pitchFamily="18" charset="0"/>
                <a:cs typeface="Times New Roman" pitchFamily="18" charset="0"/>
              </a:rPr>
              <a:t>Acarbose</a:t>
            </a:r>
          </a:p>
          <a:p>
            <a:pPr lvl="8"/>
            <a:r>
              <a:rPr lang="en-US" sz="2585" dirty="0">
                <a:latin typeface="Times New Roman" pitchFamily="18" charset="0"/>
                <a:cs typeface="Times New Roman" pitchFamily="18" charset="0"/>
              </a:rPr>
              <a:t>Miglitol</a:t>
            </a:r>
          </a:p>
        </p:txBody>
      </p:sp>
      <p:sp>
        <p:nvSpPr>
          <p:cNvPr id="2" name="Title 1"/>
          <p:cNvSpPr>
            <a:spLocks noGrp="1"/>
          </p:cNvSpPr>
          <p:nvPr>
            <p:ph type="title"/>
          </p:nvPr>
        </p:nvSpPr>
        <p:spPr>
          <a:xfrm>
            <a:off x="457201" y="334108"/>
            <a:ext cx="8286750" cy="984738"/>
          </a:xfrm>
        </p:spPr>
        <p:txBody>
          <a:bodyPr>
            <a:normAutofit/>
          </a:bodyPr>
          <a:lstStyle/>
          <a:p>
            <a:r>
              <a:rPr lang="el-GR" sz="3692" dirty="0">
                <a:latin typeface="Times New Roman" pitchFamily="18" charset="0"/>
                <a:cs typeface="Times New Roman" pitchFamily="18" charset="0"/>
              </a:rPr>
              <a:t>α-</a:t>
            </a:r>
            <a:r>
              <a:rPr lang="en-US" sz="3692" dirty="0">
                <a:latin typeface="Times New Roman" pitchFamily="18" charset="0"/>
                <a:cs typeface="Times New Roman" pitchFamily="18" charset="0"/>
              </a:rPr>
              <a:t>Glucosidase inhibitors</a:t>
            </a:r>
          </a:p>
        </p:txBody>
      </p:sp>
    </p:spTree>
    <p:extLst>
      <p:ext uri="{BB962C8B-B14F-4D97-AF65-F5344CB8AC3E}">
        <p14:creationId xmlns:p14="http://schemas.microsoft.com/office/powerpoint/2010/main" val="2532075319"/>
      </p:ext>
    </p:extLst>
  </p:cSld>
  <p:clrMapOvr>
    <a:masterClrMapping/>
  </p:clrMapOvr>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92369" y="1318847"/>
            <a:ext cx="8229600" cy="4177812"/>
          </a:xfrm>
        </p:spPr>
        <p:txBody>
          <a:bodyPr>
            <a:normAutofit/>
          </a:bodyPr>
          <a:lstStyle/>
          <a:p>
            <a:pPr algn="just"/>
            <a:r>
              <a:rPr lang="en-US" sz="2585" dirty="0">
                <a:latin typeface="Times New Roman" pitchFamily="18" charset="0"/>
                <a:cs typeface="Times New Roman" pitchFamily="18" charset="0"/>
              </a:rPr>
              <a:t>Located in the intestinal brush border</a:t>
            </a:r>
          </a:p>
          <a:p>
            <a:pPr algn="just"/>
            <a:endParaRPr lang="en-US" sz="2585" dirty="0">
              <a:latin typeface="Times New Roman" pitchFamily="18" charset="0"/>
              <a:cs typeface="Times New Roman" pitchFamily="18" charset="0"/>
            </a:endParaRPr>
          </a:p>
          <a:p>
            <a:pPr algn="just"/>
            <a:r>
              <a:rPr lang="el-GR" sz="2585" dirty="0">
                <a:latin typeface="Times New Roman" pitchFamily="18" charset="0"/>
                <a:cs typeface="Times New Roman" pitchFamily="18" charset="0"/>
              </a:rPr>
              <a:t>α-</a:t>
            </a:r>
            <a:r>
              <a:rPr lang="en-US" sz="2585" dirty="0">
                <a:latin typeface="Times New Roman" pitchFamily="18" charset="0"/>
                <a:cs typeface="Times New Roman" pitchFamily="18" charset="0"/>
              </a:rPr>
              <a:t>glucosidase enzyme is necessary for the </a:t>
            </a:r>
            <a:r>
              <a:rPr lang="en-US" sz="2585" dirty="0">
                <a:solidFill>
                  <a:srgbClr val="FF0000"/>
                </a:solidFill>
                <a:latin typeface="Times New Roman" pitchFamily="18" charset="0"/>
                <a:cs typeface="Times New Roman" pitchFamily="18" charset="0"/>
              </a:rPr>
              <a:t>conversion of complex starches, oligosaccharides, and disaccharides to the monosaccharides </a:t>
            </a:r>
            <a:r>
              <a:rPr lang="en-US" sz="2585" dirty="0">
                <a:latin typeface="Times New Roman" pitchFamily="18" charset="0"/>
                <a:cs typeface="Times New Roman" pitchFamily="18" charset="0"/>
              </a:rPr>
              <a:t>that can be transported out of the intestinal lumen and into the bloodstream.</a:t>
            </a:r>
          </a:p>
          <a:p>
            <a:pPr algn="just"/>
            <a:endParaRPr lang="en-US" sz="2585" dirty="0">
              <a:latin typeface="Times New Roman" pitchFamily="18" charset="0"/>
              <a:cs typeface="Times New Roman" pitchFamily="18" charset="0"/>
            </a:endParaRPr>
          </a:p>
        </p:txBody>
      </p:sp>
    </p:spTree>
    <p:extLst>
      <p:ext uri="{BB962C8B-B14F-4D97-AF65-F5344CB8AC3E}">
        <p14:creationId xmlns:p14="http://schemas.microsoft.com/office/powerpoint/2010/main" val="3293554110"/>
      </p:ext>
    </p:extLst>
  </p:cSld>
  <p:clrMapOvr>
    <a:masterClrMapping/>
  </p:clrMapOvr>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22031" y="967154"/>
            <a:ext cx="8229600" cy="4177812"/>
          </a:xfrm>
        </p:spPr>
        <p:txBody>
          <a:bodyPr>
            <a:normAutofit/>
          </a:bodyPr>
          <a:lstStyle/>
          <a:p>
            <a:endParaRPr lang="en-US" dirty="0" smtClean="0"/>
          </a:p>
          <a:p>
            <a:pPr algn="just"/>
            <a:r>
              <a:rPr lang="en-US" sz="2585" dirty="0">
                <a:latin typeface="Times New Roman" pitchFamily="18" charset="0"/>
                <a:cs typeface="Times New Roman" pitchFamily="18" charset="0"/>
              </a:rPr>
              <a:t>These drugs delay the digestion of carbohydrates, resulting in lower postprandial glucose levels.</a:t>
            </a:r>
          </a:p>
          <a:p>
            <a:pPr marL="101290" indent="0" algn="just">
              <a:buNone/>
            </a:pPr>
            <a:endParaRPr lang="en-US" sz="2585" dirty="0">
              <a:latin typeface="Times New Roman" pitchFamily="18" charset="0"/>
              <a:cs typeface="Times New Roman" pitchFamily="18" charset="0"/>
            </a:endParaRPr>
          </a:p>
          <a:p>
            <a:pPr algn="just"/>
            <a:r>
              <a:rPr lang="en-US" sz="2585" dirty="0">
                <a:latin typeface="Times New Roman" pitchFamily="18" charset="0"/>
                <a:cs typeface="Times New Roman" pitchFamily="18" charset="0"/>
              </a:rPr>
              <a:t>They do not stimulate insulin release or increase insulin sensitivity.</a:t>
            </a:r>
          </a:p>
          <a:p>
            <a:pPr marL="101290" indent="0" algn="just">
              <a:buNone/>
            </a:pPr>
            <a:endParaRPr lang="en-US" sz="2585" dirty="0">
              <a:latin typeface="Times New Roman" pitchFamily="18" charset="0"/>
              <a:cs typeface="Times New Roman" pitchFamily="18" charset="0"/>
            </a:endParaRPr>
          </a:p>
          <a:p>
            <a:pPr algn="just"/>
            <a:r>
              <a:rPr lang="en-US" sz="2585" dirty="0">
                <a:latin typeface="Times New Roman" pitchFamily="18" charset="0"/>
                <a:cs typeface="Times New Roman" pitchFamily="18" charset="0"/>
              </a:rPr>
              <a:t>Taken before meal, can be used </a:t>
            </a:r>
            <a:r>
              <a:rPr lang="en-US" sz="2585" dirty="0">
                <a:solidFill>
                  <a:srgbClr val="FF0000"/>
                </a:solidFill>
                <a:latin typeface="Times New Roman" pitchFamily="18" charset="0"/>
                <a:cs typeface="Times New Roman" pitchFamily="18" charset="0"/>
              </a:rPr>
              <a:t>as monotherapy or in combination </a:t>
            </a:r>
            <a:r>
              <a:rPr lang="en-US" sz="2585" dirty="0">
                <a:latin typeface="Times New Roman" pitchFamily="18" charset="0"/>
                <a:cs typeface="Times New Roman" pitchFamily="18" charset="0"/>
              </a:rPr>
              <a:t>with other antidiabetic drugs. </a:t>
            </a:r>
          </a:p>
          <a:p>
            <a:pPr algn="just"/>
            <a:endParaRPr lang="en-US" sz="2585" dirty="0">
              <a:latin typeface="Times New Roman" pitchFamily="18" charset="0"/>
              <a:cs typeface="Times New Roman" pitchFamily="18" charset="0"/>
            </a:endParaRPr>
          </a:p>
          <a:p>
            <a:endParaRPr lang="en-US" dirty="0"/>
          </a:p>
        </p:txBody>
      </p:sp>
    </p:spTree>
    <p:extLst>
      <p:ext uri="{BB962C8B-B14F-4D97-AF65-F5344CB8AC3E}">
        <p14:creationId xmlns:p14="http://schemas.microsoft.com/office/powerpoint/2010/main" val="3306583751"/>
      </p:ext>
    </p:extLst>
  </p:cSld>
  <p:clrMapOvr>
    <a:masterClrMapping/>
  </p:clrMapOvr>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buNone/>
            </a:pPr>
            <a:endParaRPr lang="en-US" dirty="0" smtClean="0"/>
          </a:p>
          <a:p>
            <a:r>
              <a:rPr lang="en-US" sz="2585" dirty="0">
                <a:latin typeface="Times New Roman" pitchFamily="18" charset="0"/>
                <a:cs typeface="Times New Roman" pitchFamily="18" charset="0"/>
              </a:rPr>
              <a:t>Acarbose is </a:t>
            </a:r>
            <a:r>
              <a:rPr lang="en-US" sz="2585" dirty="0">
                <a:solidFill>
                  <a:srgbClr val="FF0000"/>
                </a:solidFill>
                <a:latin typeface="Times New Roman" pitchFamily="18" charset="0"/>
                <a:cs typeface="Times New Roman" pitchFamily="18" charset="0"/>
              </a:rPr>
              <a:t>poorly absorbed. </a:t>
            </a:r>
            <a:r>
              <a:rPr lang="en-US" sz="2585" dirty="0">
                <a:latin typeface="Times New Roman" pitchFamily="18" charset="0"/>
                <a:cs typeface="Times New Roman" pitchFamily="18" charset="0"/>
              </a:rPr>
              <a:t>It is metabolized primarily by intestinal bacteria, and some of the metabolites are absorbed and excreted into the urine.</a:t>
            </a:r>
          </a:p>
          <a:p>
            <a:endParaRPr lang="en-US" sz="2585" dirty="0">
              <a:latin typeface="Times New Roman" pitchFamily="18" charset="0"/>
              <a:cs typeface="Times New Roman" pitchFamily="18" charset="0"/>
            </a:endParaRPr>
          </a:p>
          <a:p>
            <a:r>
              <a:rPr lang="en-US" sz="2585" dirty="0">
                <a:latin typeface="Times New Roman" pitchFamily="18" charset="0"/>
                <a:cs typeface="Times New Roman" pitchFamily="18" charset="0"/>
              </a:rPr>
              <a:t> Miglitol is very </a:t>
            </a:r>
            <a:r>
              <a:rPr lang="en-US" sz="2585" dirty="0">
                <a:solidFill>
                  <a:srgbClr val="FF0000"/>
                </a:solidFill>
                <a:latin typeface="Times New Roman" pitchFamily="18" charset="0"/>
                <a:cs typeface="Times New Roman" pitchFamily="18" charset="0"/>
              </a:rPr>
              <a:t>well absorbed </a:t>
            </a:r>
            <a:r>
              <a:rPr lang="en-US" sz="2585" dirty="0">
                <a:latin typeface="Times New Roman" pitchFamily="18" charset="0"/>
                <a:cs typeface="Times New Roman" pitchFamily="18" charset="0"/>
              </a:rPr>
              <a:t>but has no systemic effects. It is excreted unchanged by the kidney.</a:t>
            </a:r>
          </a:p>
        </p:txBody>
      </p:sp>
      <p:sp>
        <p:nvSpPr>
          <p:cNvPr id="2" name="Title 1"/>
          <p:cNvSpPr>
            <a:spLocks noGrp="1"/>
          </p:cNvSpPr>
          <p:nvPr>
            <p:ph type="title"/>
          </p:nvPr>
        </p:nvSpPr>
        <p:spPr>
          <a:xfrm>
            <a:off x="457200" y="334108"/>
            <a:ext cx="8229600" cy="984738"/>
          </a:xfrm>
        </p:spPr>
        <p:txBody>
          <a:bodyPr>
            <a:normAutofit/>
          </a:bodyPr>
          <a:lstStyle/>
          <a:p>
            <a:pPr algn="ctr"/>
            <a:r>
              <a:rPr lang="en-US" sz="3692" dirty="0">
                <a:latin typeface="Times New Roman" pitchFamily="18" charset="0"/>
                <a:cs typeface="Times New Roman" pitchFamily="18" charset="0"/>
              </a:rPr>
              <a:t>Pharmacokinetics</a:t>
            </a:r>
          </a:p>
        </p:txBody>
      </p:sp>
    </p:spTree>
    <p:extLst>
      <p:ext uri="{BB962C8B-B14F-4D97-AF65-F5344CB8AC3E}">
        <p14:creationId xmlns:p14="http://schemas.microsoft.com/office/powerpoint/2010/main" val="3664482090"/>
      </p:ext>
    </p:extLst>
  </p:cSld>
  <p:clrMapOvr>
    <a:masterClrMapping/>
  </p:clrMapOvr>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dirty="0" smtClean="0"/>
          </a:p>
          <a:p>
            <a:pPr marL="0" indent="0" algn="just">
              <a:buNone/>
            </a:pPr>
            <a:r>
              <a:rPr lang="en-US" sz="2585" dirty="0">
                <a:latin typeface="Times New Roman" pitchFamily="18" charset="0"/>
                <a:cs typeface="Times New Roman" pitchFamily="18" charset="0"/>
              </a:rPr>
              <a:t>The primary adverse effects of the α-glucosidase inhibitors include </a:t>
            </a:r>
            <a:r>
              <a:rPr lang="en-US" sz="2585" dirty="0">
                <a:solidFill>
                  <a:srgbClr val="FF0000"/>
                </a:solidFill>
                <a:latin typeface="Times New Roman" pitchFamily="18" charset="0"/>
                <a:cs typeface="Times New Roman" pitchFamily="18" charset="0"/>
              </a:rPr>
              <a:t>flatulence, diarrhea, and abdominal pain </a:t>
            </a:r>
            <a:r>
              <a:rPr lang="en-US" sz="2585" dirty="0">
                <a:latin typeface="Times New Roman" pitchFamily="18" charset="0"/>
                <a:cs typeface="Times New Roman" pitchFamily="18" charset="0"/>
              </a:rPr>
              <a:t>resulting from increased </a:t>
            </a:r>
            <a:r>
              <a:rPr lang="en-US" sz="2585" b="1" dirty="0">
                <a:latin typeface="Times New Roman" pitchFamily="18" charset="0"/>
                <a:cs typeface="Times New Roman" pitchFamily="18" charset="0"/>
              </a:rPr>
              <a:t>fermentation</a:t>
            </a:r>
            <a:r>
              <a:rPr lang="en-US" sz="2585" dirty="0">
                <a:latin typeface="Times New Roman" pitchFamily="18" charset="0"/>
                <a:cs typeface="Times New Roman" pitchFamily="18" charset="0"/>
              </a:rPr>
              <a:t> of unabsorbed carbohydrates by bacteria in the colon.</a:t>
            </a:r>
          </a:p>
        </p:txBody>
      </p:sp>
      <p:sp>
        <p:nvSpPr>
          <p:cNvPr id="2" name="Title 1"/>
          <p:cNvSpPr>
            <a:spLocks noGrp="1"/>
          </p:cNvSpPr>
          <p:nvPr>
            <p:ph type="title"/>
          </p:nvPr>
        </p:nvSpPr>
        <p:spPr>
          <a:xfrm>
            <a:off x="457200" y="334108"/>
            <a:ext cx="8229600" cy="984738"/>
          </a:xfrm>
        </p:spPr>
        <p:txBody>
          <a:bodyPr/>
          <a:lstStyle/>
          <a:p>
            <a:pPr algn="ctr"/>
            <a:r>
              <a:rPr lang="en-US" b="1" dirty="0" smtClean="0">
                <a:latin typeface="Times New Roman" pitchFamily="18" charset="0"/>
                <a:cs typeface="Times New Roman" pitchFamily="18" charset="0"/>
              </a:rPr>
              <a:t>Adverse Effects</a:t>
            </a:r>
            <a:endParaRPr lang="en-US" b="1" dirty="0">
              <a:latin typeface="Times New Roman" pitchFamily="18" charset="0"/>
              <a:cs typeface="Times New Roman" pitchFamily="18" charset="0"/>
            </a:endParaRPr>
          </a:p>
        </p:txBody>
      </p:sp>
    </p:spTree>
    <p:extLst>
      <p:ext uri="{BB962C8B-B14F-4D97-AF65-F5344CB8AC3E}">
        <p14:creationId xmlns:p14="http://schemas.microsoft.com/office/powerpoint/2010/main" val="162126117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BEBA8EAE-BF5A-486C-A8C5-ECC9F3942E4B}">
                <a14:imgProps xmlns:a14="http://schemas.microsoft.com/office/drawing/2010/main">
                  <a14:imgLayer r:embed="rId3">
                    <a14:imgEffect>
                      <a14:sharpenSoften amount="50000"/>
                    </a14:imgEffect>
                  </a14:imgLayer>
                </a14:imgProps>
              </a:ext>
            </a:extLst>
          </a:blip>
          <a:stretch>
            <a:fillRect/>
          </a:stretch>
        </p:blipFill>
        <p:spPr>
          <a:xfrm>
            <a:off x="613954" y="127460"/>
            <a:ext cx="7550332" cy="6487843"/>
          </a:xfrm>
          <a:prstGeom prst="rect">
            <a:avLst/>
          </a:prstGeom>
        </p:spPr>
      </p:pic>
    </p:spTree>
    <p:extLst>
      <p:ext uri="{BB962C8B-B14F-4D97-AF65-F5344CB8AC3E}">
        <p14:creationId xmlns:p14="http://schemas.microsoft.com/office/powerpoint/2010/main" val="19672206"/>
      </p:ext>
    </p:extLst>
  </p:cSld>
  <p:clrMapOvr>
    <a:masterClrMapping/>
  </p:clrMapOvr>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3376331" lvl="8" indent="0">
              <a:buNone/>
            </a:pPr>
            <a:endParaRPr lang="en-US" sz="2954" dirty="0"/>
          </a:p>
          <a:p>
            <a:pPr lvl="8"/>
            <a:r>
              <a:rPr lang="en-US" sz="2585" dirty="0">
                <a:solidFill>
                  <a:srgbClr val="FF0000"/>
                </a:solidFill>
                <a:latin typeface="Times New Roman" pitchFamily="18" charset="0"/>
                <a:cs typeface="Times New Roman" pitchFamily="18" charset="0"/>
              </a:rPr>
              <a:t>Alo</a:t>
            </a:r>
            <a:r>
              <a:rPr lang="en-US" sz="2585" dirty="0">
                <a:latin typeface="Times New Roman" pitchFamily="18" charset="0"/>
                <a:cs typeface="Times New Roman" pitchFamily="18" charset="0"/>
              </a:rPr>
              <a:t>gliptin</a:t>
            </a:r>
          </a:p>
          <a:p>
            <a:pPr lvl="8"/>
            <a:r>
              <a:rPr lang="en-US" sz="2585" dirty="0">
                <a:solidFill>
                  <a:srgbClr val="FF0000"/>
                </a:solidFill>
                <a:latin typeface="Times New Roman" pitchFamily="18" charset="0"/>
                <a:cs typeface="Times New Roman" pitchFamily="18" charset="0"/>
              </a:rPr>
              <a:t>Lina</a:t>
            </a:r>
            <a:r>
              <a:rPr lang="en-US" sz="2585" dirty="0">
                <a:latin typeface="Times New Roman" pitchFamily="18" charset="0"/>
                <a:cs typeface="Times New Roman" pitchFamily="18" charset="0"/>
              </a:rPr>
              <a:t>gliptin</a:t>
            </a:r>
          </a:p>
          <a:p>
            <a:pPr lvl="8"/>
            <a:r>
              <a:rPr lang="en-US" sz="2585" dirty="0" err="1">
                <a:solidFill>
                  <a:srgbClr val="FF0000"/>
                </a:solidFill>
                <a:latin typeface="Times New Roman" pitchFamily="18" charset="0"/>
                <a:cs typeface="Times New Roman" pitchFamily="18" charset="0"/>
              </a:rPr>
              <a:t>Sita</a:t>
            </a:r>
            <a:r>
              <a:rPr lang="en-US" sz="2585" dirty="0" err="1">
                <a:latin typeface="Times New Roman" pitchFamily="18" charset="0"/>
                <a:cs typeface="Times New Roman" pitchFamily="18" charset="0"/>
              </a:rPr>
              <a:t>gliptin</a:t>
            </a:r>
            <a:endParaRPr lang="en-US" sz="2585" dirty="0">
              <a:latin typeface="Times New Roman" pitchFamily="18" charset="0"/>
              <a:cs typeface="Times New Roman" pitchFamily="18" charset="0"/>
            </a:endParaRPr>
          </a:p>
          <a:p>
            <a:pPr marL="1899186" lvl="8" indent="0" algn="just">
              <a:buNone/>
            </a:pPr>
            <a:endParaRPr lang="en-US" sz="2585" dirty="0">
              <a:latin typeface="Times New Roman" pitchFamily="18" charset="0"/>
              <a:cs typeface="Times New Roman" pitchFamily="18" charset="0"/>
            </a:endParaRPr>
          </a:p>
          <a:p>
            <a:pPr marL="1899186" lvl="8" indent="0" algn="just">
              <a:buNone/>
            </a:pPr>
            <a:endParaRPr lang="en-US" sz="2585" dirty="0">
              <a:latin typeface="Times New Roman" pitchFamily="18" charset="0"/>
              <a:cs typeface="Times New Roman" pitchFamily="18" charset="0"/>
            </a:endParaRPr>
          </a:p>
          <a:p>
            <a:pPr marL="1899186" lvl="8" indent="0" algn="just">
              <a:buNone/>
            </a:pPr>
            <a:r>
              <a:rPr lang="en-US" sz="2585" b="1" dirty="0">
                <a:latin typeface="Times New Roman" pitchFamily="18" charset="0"/>
                <a:cs typeface="Times New Roman" pitchFamily="18" charset="0"/>
              </a:rPr>
              <a:t>Dipeptidyl peptidase-4</a:t>
            </a:r>
          </a:p>
          <a:p>
            <a:pPr marL="1899186" lvl="8" indent="0" algn="just">
              <a:buNone/>
            </a:pPr>
            <a:r>
              <a:rPr lang="en-US" sz="2585" dirty="0">
                <a:latin typeface="Times New Roman" pitchFamily="18" charset="0"/>
                <a:cs typeface="Times New Roman" pitchFamily="18" charset="0"/>
              </a:rPr>
              <a:t>The enzyme that degrades </a:t>
            </a:r>
            <a:r>
              <a:rPr lang="en-US" sz="2585" dirty="0" smtClean="0">
                <a:latin typeface="Times New Roman" pitchFamily="18" charset="0"/>
                <a:cs typeface="Times New Roman" pitchFamily="18" charset="0"/>
              </a:rPr>
              <a:t>GLP-1 (Glucagon-like </a:t>
            </a:r>
            <a:r>
              <a:rPr lang="en-US" sz="2585" dirty="0" err="1" smtClean="0">
                <a:latin typeface="Times New Roman" pitchFamily="18" charset="0"/>
                <a:cs typeface="Times New Roman" pitchFamily="18" charset="0"/>
              </a:rPr>
              <a:t>petptide</a:t>
            </a:r>
            <a:r>
              <a:rPr lang="en-US" sz="2585" dirty="0" smtClean="0">
                <a:latin typeface="Times New Roman" pitchFamily="18" charset="0"/>
                <a:cs typeface="Times New Roman" pitchFamily="18" charset="0"/>
              </a:rPr>
              <a:t>) </a:t>
            </a:r>
            <a:r>
              <a:rPr lang="en-US" sz="2585" dirty="0">
                <a:latin typeface="Times New Roman" pitchFamily="18" charset="0"/>
                <a:cs typeface="Times New Roman" pitchFamily="18" charset="0"/>
              </a:rPr>
              <a:t>and other </a:t>
            </a:r>
            <a:r>
              <a:rPr lang="en-US" sz="2585" dirty="0" err="1">
                <a:latin typeface="Times New Roman" pitchFamily="18" charset="0"/>
                <a:cs typeface="Times New Roman" pitchFamily="18" charset="0"/>
              </a:rPr>
              <a:t>incretins</a:t>
            </a:r>
            <a:endParaRPr lang="en-US" sz="2585" dirty="0">
              <a:latin typeface="Times New Roman" pitchFamily="18" charset="0"/>
              <a:cs typeface="Times New Roman" pitchFamily="18" charset="0"/>
            </a:endParaRPr>
          </a:p>
        </p:txBody>
      </p:sp>
      <p:sp>
        <p:nvSpPr>
          <p:cNvPr id="2" name="Title 1"/>
          <p:cNvSpPr>
            <a:spLocks noGrp="1"/>
          </p:cNvSpPr>
          <p:nvPr>
            <p:ph type="title"/>
          </p:nvPr>
        </p:nvSpPr>
        <p:spPr>
          <a:xfrm>
            <a:off x="457200" y="334108"/>
            <a:ext cx="8229600" cy="984738"/>
          </a:xfrm>
        </p:spPr>
        <p:txBody>
          <a:bodyPr>
            <a:normAutofit/>
          </a:bodyPr>
          <a:lstStyle/>
          <a:p>
            <a:pPr algn="ctr"/>
            <a:r>
              <a:rPr lang="en-US" sz="3692" dirty="0">
                <a:latin typeface="Times New Roman" pitchFamily="18" charset="0"/>
                <a:cs typeface="Times New Roman" pitchFamily="18" charset="0"/>
              </a:rPr>
              <a:t>Dipeptidyl peptidase-4 inhibitors</a:t>
            </a:r>
          </a:p>
        </p:txBody>
      </p:sp>
    </p:spTree>
    <p:extLst>
      <p:ext uri="{BB962C8B-B14F-4D97-AF65-F5344CB8AC3E}">
        <p14:creationId xmlns:p14="http://schemas.microsoft.com/office/powerpoint/2010/main" val="2175538743"/>
      </p:ext>
    </p:extLst>
  </p:cSld>
  <p:clrMapOvr>
    <a:masterClrMapping/>
  </p:clrMapOvr>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Autofit/>
          </a:bodyPr>
          <a:lstStyle/>
          <a:p>
            <a:pPr algn="just"/>
            <a:r>
              <a:rPr lang="en-US" sz="2215" dirty="0">
                <a:latin typeface="Times New Roman" pitchFamily="18" charset="0"/>
                <a:cs typeface="Times New Roman" pitchFamily="18" charset="0"/>
              </a:rPr>
              <a:t>Incretin is a </a:t>
            </a:r>
            <a:r>
              <a:rPr lang="en-US" sz="2215" dirty="0">
                <a:solidFill>
                  <a:srgbClr val="FF0000"/>
                </a:solidFill>
                <a:latin typeface="Times New Roman" pitchFamily="18" charset="0"/>
                <a:cs typeface="Times New Roman" pitchFamily="18" charset="0"/>
              </a:rPr>
              <a:t>family of peptide hormones</a:t>
            </a:r>
            <a:r>
              <a:rPr lang="en-US" sz="2215" dirty="0">
                <a:latin typeface="Times New Roman" pitchFamily="18" charset="0"/>
                <a:cs typeface="Times New Roman" pitchFamily="18" charset="0"/>
              </a:rPr>
              <a:t>, which are released from endocrine cells in the </a:t>
            </a:r>
            <a:r>
              <a:rPr lang="en-US" sz="2215" dirty="0">
                <a:solidFill>
                  <a:srgbClr val="FF0000"/>
                </a:solidFill>
                <a:latin typeface="Times New Roman" pitchFamily="18" charset="0"/>
                <a:cs typeface="Times New Roman" pitchFamily="18" charset="0"/>
              </a:rPr>
              <a:t>epithelium of the bowel </a:t>
            </a:r>
            <a:r>
              <a:rPr lang="en-US" sz="2215" dirty="0">
                <a:latin typeface="Times New Roman" pitchFamily="18" charset="0"/>
                <a:cs typeface="Times New Roman" pitchFamily="18" charset="0"/>
              </a:rPr>
              <a:t>in response to food.</a:t>
            </a:r>
          </a:p>
          <a:p>
            <a:pPr algn="just"/>
            <a:endParaRPr lang="en-US" sz="2215" dirty="0">
              <a:latin typeface="Times New Roman" pitchFamily="18" charset="0"/>
              <a:cs typeface="Times New Roman" pitchFamily="18" charset="0"/>
            </a:endParaRPr>
          </a:p>
          <a:p>
            <a:pPr algn="just"/>
            <a:r>
              <a:rPr lang="en-US" sz="2215" dirty="0">
                <a:latin typeface="Times New Roman" pitchFamily="18" charset="0"/>
                <a:cs typeface="Times New Roman" pitchFamily="18" charset="0"/>
              </a:rPr>
              <a:t>The Incretin augment glucose-stimulated </a:t>
            </a:r>
            <a:r>
              <a:rPr lang="en-US" sz="2215" dirty="0">
                <a:solidFill>
                  <a:srgbClr val="FF0000"/>
                </a:solidFill>
                <a:latin typeface="Times New Roman" pitchFamily="18" charset="0"/>
                <a:cs typeface="Times New Roman" pitchFamily="18" charset="0"/>
              </a:rPr>
              <a:t>insulin release (</a:t>
            </a:r>
            <a:r>
              <a:rPr lang="en-US" sz="2215" dirty="0">
                <a:solidFill>
                  <a:schemeClr val="tx1">
                    <a:lumMod val="65000"/>
                    <a:lumOff val="35000"/>
                  </a:schemeClr>
                </a:solidFill>
                <a:latin typeface="Times New Roman" pitchFamily="18" charset="0"/>
                <a:cs typeface="Times New Roman" pitchFamily="18" charset="0"/>
              </a:rPr>
              <a:t>60% to 70% of all postprandial insulin secretion</a:t>
            </a:r>
            <a:r>
              <a:rPr lang="en-US" sz="2215" dirty="0">
                <a:solidFill>
                  <a:srgbClr val="FF0000"/>
                </a:solidFill>
                <a:latin typeface="Times New Roman" pitchFamily="18" charset="0"/>
                <a:cs typeface="Times New Roman" pitchFamily="18" charset="0"/>
              </a:rPr>
              <a:t>) </a:t>
            </a:r>
            <a:r>
              <a:rPr lang="en-US" sz="2215" dirty="0">
                <a:latin typeface="Times New Roman" pitchFamily="18" charset="0"/>
                <a:cs typeface="Times New Roman" pitchFamily="18" charset="0"/>
              </a:rPr>
              <a:t>from pancreatic B cells, </a:t>
            </a:r>
            <a:r>
              <a:rPr lang="en-US" sz="2215" dirty="0">
                <a:solidFill>
                  <a:srgbClr val="FF0000"/>
                </a:solidFill>
                <a:latin typeface="Times New Roman" pitchFamily="18" charset="0"/>
                <a:cs typeface="Times New Roman" pitchFamily="18" charset="0"/>
              </a:rPr>
              <a:t>retard gastric emptying</a:t>
            </a:r>
            <a:r>
              <a:rPr lang="en-US" sz="2215" dirty="0">
                <a:latin typeface="Times New Roman" pitchFamily="18" charset="0"/>
                <a:cs typeface="Times New Roman" pitchFamily="18" charset="0"/>
              </a:rPr>
              <a:t>, </a:t>
            </a:r>
            <a:r>
              <a:rPr lang="en-US" sz="2215" dirty="0">
                <a:solidFill>
                  <a:srgbClr val="FF0000"/>
                </a:solidFill>
                <a:latin typeface="Times New Roman" pitchFamily="18" charset="0"/>
                <a:cs typeface="Times New Roman" pitchFamily="18" charset="0"/>
              </a:rPr>
              <a:t>inhibit glucagon secretion</a:t>
            </a:r>
            <a:r>
              <a:rPr lang="en-US" sz="2215" dirty="0">
                <a:latin typeface="Times New Roman" pitchFamily="18" charset="0"/>
                <a:cs typeface="Times New Roman" pitchFamily="18" charset="0"/>
              </a:rPr>
              <a:t>, and produce a </a:t>
            </a:r>
            <a:r>
              <a:rPr lang="en-US" sz="2215" dirty="0">
                <a:solidFill>
                  <a:srgbClr val="FF0000"/>
                </a:solidFill>
                <a:latin typeface="Times New Roman" pitchFamily="18" charset="0"/>
                <a:cs typeface="Times New Roman" pitchFamily="18" charset="0"/>
              </a:rPr>
              <a:t>feeling of satiety</a:t>
            </a:r>
            <a:r>
              <a:rPr lang="en-US" sz="2215" dirty="0">
                <a:latin typeface="Times New Roman" pitchFamily="18" charset="0"/>
                <a:cs typeface="Times New Roman" pitchFamily="18" charset="0"/>
              </a:rPr>
              <a:t>.</a:t>
            </a:r>
          </a:p>
          <a:p>
            <a:pPr algn="just"/>
            <a:endParaRPr lang="en-US" sz="2215" dirty="0">
              <a:latin typeface="Times New Roman" pitchFamily="18" charset="0"/>
              <a:cs typeface="Times New Roman" pitchFamily="18" charset="0"/>
            </a:endParaRPr>
          </a:p>
          <a:p>
            <a:pPr algn="just"/>
            <a:r>
              <a:rPr lang="en-US" sz="2215" dirty="0">
                <a:latin typeface="Times New Roman" pitchFamily="18" charset="0"/>
                <a:cs typeface="Times New Roman" pitchFamily="18" charset="0"/>
              </a:rPr>
              <a:t>The Incretin binds with </a:t>
            </a:r>
            <a:r>
              <a:rPr lang="en-US" sz="2215" dirty="0">
                <a:solidFill>
                  <a:srgbClr val="FF0000"/>
                </a:solidFill>
                <a:latin typeface="Times New Roman" pitchFamily="18" charset="0"/>
                <a:cs typeface="Times New Roman" pitchFamily="18" charset="0"/>
              </a:rPr>
              <a:t>G protein coupled receptor </a:t>
            </a:r>
            <a:r>
              <a:rPr lang="en-US" sz="2215" dirty="0">
                <a:latin typeface="Times New Roman" pitchFamily="18" charset="0"/>
                <a:cs typeface="Times New Roman" pitchFamily="18" charset="0"/>
              </a:rPr>
              <a:t>(GPCR) that increases </a:t>
            </a:r>
            <a:r>
              <a:rPr lang="en-US" sz="2215" dirty="0" err="1">
                <a:latin typeface="Times New Roman" pitchFamily="18" charset="0"/>
                <a:cs typeface="Times New Roman" pitchFamily="18" charset="0"/>
              </a:rPr>
              <a:t>cAMP</a:t>
            </a:r>
            <a:r>
              <a:rPr lang="en-US" sz="2215" dirty="0">
                <a:latin typeface="Times New Roman" pitchFamily="18" charset="0"/>
                <a:cs typeface="Times New Roman" pitchFamily="18" charset="0"/>
              </a:rPr>
              <a:t> and also increases the </a:t>
            </a:r>
            <a:r>
              <a:rPr lang="en-US" sz="2215" dirty="0">
                <a:solidFill>
                  <a:srgbClr val="FF0000"/>
                </a:solidFill>
                <a:latin typeface="Times New Roman" pitchFamily="18" charset="0"/>
                <a:cs typeface="Times New Roman" pitchFamily="18" charset="0"/>
              </a:rPr>
              <a:t>free intracellular concentration of calcium</a:t>
            </a:r>
            <a:r>
              <a:rPr lang="en-US" sz="2215" dirty="0">
                <a:latin typeface="Times New Roman" pitchFamily="18" charset="0"/>
                <a:cs typeface="Times New Roman" pitchFamily="18" charset="0"/>
              </a:rPr>
              <a:t>.</a:t>
            </a:r>
          </a:p>
        </p:txBody>
      </p:sp>
      <p:sp>
        <p:nvSpPr>
          <p:cNvPr id="2" name="Title 1"/>
          <p:cNvSpPr>
            <a:spLocks noGrp="1"/>
          </p:cNvSpPr>
          <p:nvPr>
            <p:ph type="title"/>
          </p:nvPr>
        </p:nvSpPr>
        <p:spPr>
          <a:xfrm>
            <a:off x="457200" y="334108"/>
            <a:ext cx="8229600" cy="984738"/>
          </a:xfrm>
        </p:spPr>
        <p:txBody>
          <a:bodyPr>
            <a:normAutofit/>
          </a:bodyPr>
          <a:lstStyle/>
          <a:p>
            <a:pPr algn="ctr"/>
            <a:r>
              <a:rPr lang="en-US" sz="3692" dirty="0">
                <a:latin typeface="Times New Roman" pitchFamily="18" charset="0"/>
                <a:cs typeface="Times New Roman" pitchFamily="18" charset="0"/>
              </a:rPr>
              <a:t>What is Incretin??</a:t>
            </a:r>
          </a:p>
        </p:txBody>
      </p:sp>
    </p:spTree>
    <p:extLst>
      <p:ext uri="{BB962C8B-B14F-4D97-AF65-F5344CB8AC3E}">
        <p14:creationId xmlns:p14="http://schemas.microsoft.com/office/powerpoint/2010/main" val="4159185520"/>
      </p:ext>
    </p:extLst>
  </p:cSld>
  <p:clrMapOvr>
    <a:masterClrMapping/>
  </p:clrMapOvr>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dirty="0" smtClean="0"/>
          </a:p>
          <a:p>
            <a:endParaRPr lang="en-US" dirty="0" smtClean="0"/>
          </a:p>
          <a:p>
            <a:r>
              <a:rPr lang="en-US" sz="2585" dirty="0">
                <a:latin typeface="Times New Roman" pitchFamily="18" charset="0"/>
                <a:cs typeface="Times New Roman" pitchFamily="18" charset="0"/>
              </a:rPr>
              <a:t>Glucagon like peptide-I (GLP-I)</a:t>
            </a:r>
          </a:p>
          <a:p>
            <a:endParaRPr lang="en-US" sz="2585" dirty="0">
              <a:latin typeface="Times New Roman" pitchFamily="18" charset="0"/>
              <a:cs typeface="Times New Roman" pitchFamily="18" charset="0"/>
            </a:endParaRPr>
          </a:p>
          <a:p>
            <a:r>
              <a:rPr lang="en-US" sz="2585" dirty="0">
                <a:latin typeface="Times New Roman" pitchFamily="18" charset="0"/>
                <a:cs typeface="Times New Roman" pitchFamily="18" charset="0"/>
              </a:rPr>
              <a:t>Gastric Inhibitory Peptide (GIP)/ glucose-dependent </a:t>
            </a:r>
            <a:r>
              <a:rPr lang="en-US" sz="2585" dirty="0" err="1">
                <a:latin typeface="Times New Roman" pitchFamily="18" charset="0"/>
                <a:cs typeface="Times New Roman" pitchFamily="18" charset="0"/>
              </a:rPr>
              <a:t>insulinotropic</a:t>
            </a:r>
            <a:r>
              <a:rPr lang="en-US" sz="2585" dirty="0">
                <a:latin typeface="Times New Roman" pitchFamily="18" charset="0"/>
                <a:cs typeface="Times New Roman" pitchFamily="18" charset="0"/>
              </a:rPr>
              <a:t> polypeptide</a:t>
            </a:r>
          </a:p>
        </p:txBody>
      </p:sp>
      <p:sp>
        <p:nvSpPr>
          <p:cNvPr id="2" name="Title 1"/>
          <p:cNvSpPr>
            <a:spLocks noGrp="1"/>
          </p:cNvSpPr>
          <p:nvPr>
            <p:ph type="title"/>
          </p:nvPr>
        </p:nvSpPr>
        <p:spPr>
          <a:xfrm>
            <a:off x="457200" y="334108"/>
            <a:ext cx="8229600" cy="984738"/>
          </a:xfrm>
        </p:spPr>
        <p:txBody>
          <a:bodyPr>
            <a:normAutofit/>
          </a:bodyPr>
          <a:lstStyle/>
          <a:p>
            <a:pPr algn="ctr"/>
            <a:r>
              <a:rPr lang="en-US" sz="3692" dirty="0">
                <a:latin typeface="Times New Roman" pitchFamily="18" charset="0"/>
                <a:cs typeface="Times New Roman" pitchFamily="18" charset="0"/>
              </a:rPr>
              <a:t>Major Incretins</a:t>
            </a:r>
          </a:p>
        </p:txBody>
      </p:sp>
    </p:spTree>
    <p:extLst>
      <p:ext uri="{BB962C8B-B14F-4D97-AF65-F5344CB8AC3E}">
        <p14:creationId xmlns:p14="http://schemas.microsoft.com/office/powerpoint/2010/main" val="3885892246"/>
      </p:ext>
    </p:extLst>
  </p:cSld>
  <p:clrMapOvr>
    <a:masterClrMapping/>
  </p:clrMapOvr>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b="10257"/>
          <a:stretch/>
        </p:blipFill>
        <p:spPr>
          <a:xfrm>
            <a:off x="0" y="263769"/>
            <a:ext cx="9144000" cy="6346037"/>
          </a:xfrm>
          <a:prstGeom prst="rect">
            <a:avLst/>
          </a:prstGeom>
        </p:spPr>
      </p:pic>
    </p:spTree>
    <p:extLst>
      <p:ext uri="{BB962C8B-B14F-4D97-AF65-F5344CB8AC3E}">
        <p14:creationId xmlns:p14="http://schemas.microsoft.com/office/powerpoint/2010/main" val="346408019"/>
      </p:ext>
    </p:extLst>
  </p:cSld>
  <p:clrMapOvr>
    <a:masterClrMapping/>
  </p:clrMapOvr>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71450" y="545123"/>
            <a:ext cx="8858250" cy="5978769"/>
          </a:xfrm>
        </p:spPr>
      </p:pic>
    </p:spTree>
    <p:extLst>
      <p:ext uri="{BB962C8B-B14F-4D97-AF65-F5344CB8AC3E}">
        <p14:creationId xmlns:p14="http://schemas.microsoft.com/office/powerpoint/2010/main" val="3632744896"/>
      </p:ext>
    </p:extLst>
  </p:cSld>
  <p:clrMapOvr>
    <a:masterClrMapping/>
  </p:clrMapOvr>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92369" y="685800"/>
            <a:ext cx="8229600" cy="4431323"/>
          </a:xfrm>
        </p:spPr>
        <p:txBody>
          <a:bodyPr>
            <a:normAutofit fontScale="85000" lnSpcReduction="10000"/>
          </a:bodyPr>
          <a:lstStyle/>
          <a:p>
            <a:pPr marL="0" indent="0" algn="just">
              <a:buNone/>
            </a:pPr>
            <a:endParaRPr lang="en-US" dirty="0" smtClean="0"/>
          </a:p>
          <a:p>
            <a:pPr algn="just"/>
            <a:r>
              <a:rPr lang="en-US" dirty="0" smtClean="0">
                <a:latin typeface="Times New Roman" pitchFamily="18" charset="0"/>
                <a:cs typeface="Times New Roman" pitchFamily="18" charset="0"/>
              </a:rPr>
              <a:t>The </a:t>
            </a:r>
            <a:r>
              <a:rPr lang="en-US" dirty="0">
                <a:latin typeface="Times New Roman" pitchFamily="18" charset="0"/>
                <a:cs typeface="Times New Roman" pitchFamily="18" charset="0"/>
              </a:rPr>
              <a:t>DPP-4 inhibitors are well </a:t>
            </a:r>
            <a:r>
              <a:rPr lang="en-US" dirty="0" smtClean="0">
                <a:latin typeface="Times New Roman" pitchFamily="18" charset="0"/>
                <a:cs typeface="Times New Roman" pitchFamily="18" charset="0"/>
              </a:rPr>
              <a:t>absorbed </a:t>
            </a:r>
            <a:r>
              <a:rPr lang="en-US" dirty="0">
                <a:latin typeface="Times New Roman" pitchFamily="18" charset="0"/>
                <a:cs typeface="Times New Roman" pitchFamily="18" charset="0"/>
              </a:rPr>
              <a:t>after </a:t>
            </a:r>
            <a:r>
              <a:rPr lang="en-US" dirty="0">
                <a:solidFill>
                  <a:srgbClr val="FF0000"/>
                </a:solidFill>
                <a:latin typeface="Times New Roman" pitchFamily="18" charset="0"/>
                <a:cs typeface="Times New Roman" pitchFamily="18" charset="0"/>
              </a:rPr>
              <a:t>oral administration</a:t>
            </a:r>
            <a:r>
              <a:rPr lang="en-US" dirty="0" smtClean="0">
                <a:latin typeface="Times New Roman" pitchFamily="18" charset="0"/>
                <a:cs typeface="Times New Roman" pitchFamily="18" charset="0"/>
              </a:rPr>
              <a:t>.</a:t>
            </a:r>
          </a:p>
          <a:p>
            <a:pPr marL="0" indent="0" algn="just">
              <a:buNone/>
            </a:pPr>
            <a:endParaRPr lang="en-US" dirty="0">
              <a:latin typeface="Times New Roman" pitchFamily="18" charset="0"/>
              <a:cs typeface="Times New Roman" pitchFamily="18" charset="0"/>
            </a:endParaRPr>
          </a:p>
          <a:p>
            <a:pPr algn="just"/>
            <a:r>
              <a:rPr lang="en-US" dirty="0">
                <a:latin typeface="Times New Roman" pitchFamily="18" charset="0"/>
                <a:cs typeface="Times New Roman" pitchFamily="18" charset="0"/>
              </a:rPr>
              <a:t> DPP-4 inhibitors may be </a:t>
            </a:r>
            <a:r>
              <a:rPr lang="en-US" dirty="0">
                <a:solidFill>
                  <a:srgbClr val="FF0000"/>
                </a:solidFill>
                <a:latin typeface="Times New Roman" pitchFamily="18" charset="0"/>
                <a:cs typeface="Times New Roman" pitchFamily="18" charset="0"/>
              </a:rPr>
              <a:t>used as monotherapy </a:t>
            </a:r>
            <a:r>
              <a:rPr lang="en-US" dirty="0">
                <a:latin typeface="Times New Roman" pitchFamily="18" charset="0"/>
                <a:cs typeface="Times New Roman" pitchFamily="18" charset="0"/>
              </a:rPr>
              <a:t>or </a:t>
            </a:r>
            <a:r>
              <a:rPr lang="en-US" dirty="0">
                <a:solidFill>
                  <a:srgbClr val="FF0000"/>
                </a:solidFill>
                <a:latin typeface="Times New Roman" pitchFamily="18" charset="0"/>
                <a:cs typeface="Times New Roman" pitchFamily="18" charset="0"/>
              </a:rPr>
              <a:t>in combination </a:t>
            </a:r>
            <a:r>
              <a:rPr lang="en-US" dirty="0">
                <a:latin typeface="Times New Roman" pitchFamily="18" charset="0"/>
                <a:cs typeface="Times New Roman" pitchFamily="18" charset="0"/>
              </a:rPr>
              <a:t>with sulfonylureas, metformin</a:t>
            </a:r>
            <a:r>
              <a:rPr lang="en-US" dirty="0" smtClean="0">
                <a:latin typeface="Times New Roman" pitchFamily="18" charset="0"/>
                <a:cs typeface="Times New Roman" pitchFamily="18" charset="0"/>
              </a:rPr>
              <a:t>, TZDs</a:t>
            </a:r>
            <a:r>
              <a:rPr lang="en-US" dirty="0">
                <a:latin typeface="Times New Roman" pitchFamily="18" charset="0"/>
                <a:cs typeface="Times New Roman" pitchFamily="18" charset="0"/>
              </a:rPr>
              <a:t>, or </a:t>
            </a:r>
            <a:r>
              <a:rPr lang="en-US" dirty="0" smtClean="0">
                <a:latin typeface="Times New Roman" pitchFamily="18" charset="0"/>
                <a:cs typeface="Times New Roman" pitchFamily="18" charset="0"/>
              </a:rPr>
              <a:t>insulin.</a:t>
            </a:r>
          </a:p>
          <a:p>
            <a:pPr algn="just"/>
            <a:endParaRPr lang="en-US" dirty="0" smtClean="0">
              <a:latin typeface="Times New Roman" pitchFamily="18" charset="0"/>
              <a:cs typeface="Times New Roman" pitchFamily="18" charset="0"/>
            </a:endParaRPr>
          </a:p>
          <a:p>
            <a:pPr algn="just"/>
            <a:r>
              <a:rPr lang="en-US" dirty="0" smtClean="0">
                <a:latin typeface="Times New Roman" pitchFamily="18" charset="0"/>
                <a:cs typeface="Times New Roman" pitchFamily="18" charset="0"/>
              </a:rPr>
              <a:t>Most </a:t>
            </a:r>
            <a:r>
              <a:rPr lang="en-US" dirty="0">
                <a:latin typeface="Times New Roman" pitchFamily="18" charset="0"/>
                <a:cs typeface="Times New Roman" pitchFamily="18" charset="0"/>
              </a:rPr>
              <a:t>common adverse effects being </a:t>
            </a:r>
            <a:r>
              <a:rPr lang="en-US" dirty="0" err="1">
                <a:solidFill>
                  <a:srgbClr val="FF0000"/>
                </a:solidFill>
                <a:latin typeface="Times New Roman" pitchFamily="18" charset="0"/>
                <a:cs typeface="Times New Roman" pitchFamily="18" charset="0"/>
              </a:rPr>
              <a:t>nasopharyngitis</a:t>
            </a:r>
            <a:r>
              <a:rPr lang="en-US" dirty="0">
                <a:latin typeface="Times New Roman" pitchFamily="18" charset="0"/>
                <a:cs typeface="Times New Roman" pitchFamily="18" charset="0"/>
              </a:rPr>
              <a:t> and</a:t>
            </a:r>
            <a:r>
              <a:rPr lang="en-US" dirty="0">
                <a:solidFill>
                  <a:srgbClr val="FF0000"/>
                </a:solidFill>
                <a:latin typeface="Times New Roman" pitchFamily="18" charset="0"/>
                <a:cs typeface="Times New Roman" pitchFamily="18" charset="0"/>
              </a:rPr>
              <a:t> </a:t>
            </a:r>
            <a:r>
              <a:rPr lang="en-US" dirty="0" smtClean="0">
                <a:solidFill>
                  <a:srgbClr val="FF0000"/>
                </a:solidFill>
                <a:latin typeface="Times New Roman" pitchFamily="18" charset="0"/>
                <a:cs typeface="Times New Roman" pitchFamily="18" charset="0"/>
              </a:rPr>
              <a:t>headache</a:t>
            </a:r>
            <a:r>
              <a:rPr lang="en-US" dirty="0">
                <a:latin typeface="Times New Roman" pitchFamily="18" charset="0"/>
                <a:cs typeface="Times New Roman" pitchFamily="18" charset="0"/>
              </a:rPr>
              <a:t>. Although infrequent, </a:t>
            </a:r>
            <a:r>
              <a:rPr lang="en-US" dirty="0">
                <a:solidFill>
                  <a:srgbClr val="FF0000"/>
                </a:solidFill>
                <a:latin typeface="Times New Roman" pitchFamily="18" charset="0"/>
                <a:cs typeface="Times New Roman" pitchFamily="18" charset="0"/>
              </a:rPr>
              <a:t>pancreatitis</a:t>
            </a:r>
            <a:r>
              <a:rPr lang="en-US" dirty="0">
                <a:latin typeface="Times New Roman" pitchFamily="18" charset="0"/>
                <a:cs typeface="Times New Roman" pitchFamily="18" charset="0"/>
              </a:rPr>
              <a:t> has occurred with use </a:t>
            </a:r>
            <a:r>
              <a:rPr lang="en-US" dirty="0" smtClean="0">
                <a:latin typeface="Times New Roman" pitchFamily="18" charset="0"/>
                <a:cs typeface="Times New Roman" pitchFamily="18" charset="0"/>
              </a:rPr>
              <a:t>of </a:t>
            </a:r>
            <a:r>
              <a:rPr lang="en-US" dirty="0">
                <a:latin typeface="Times New Roman" pitchFamily="18" charset="0"/>
                <a:cs typeface="Times New Roman" pitchFamily="18" charset="0"/>
              </a:rPr>
              <a:t>all DPP-4 inhibitors</a:t>
            </a:r>
            <a:r>
              <a:rPr lang="en-US" dirty="0" smtClean="0">
                <a:latin typeface="Times New Roman" pitchFamily="18" charset="0"/>
                <a:cs typeface="Times New Roman" pitchFamily="18" charset="0"/>
              </a:rPr>
              <a:t>.</a:t>
            </a:r>
          </a:p>
          <a:p>
            <a:pPr algn="just"/>
            <a:endParaRPr lang="en-US" dirty="0" smtClean="0">
              <a:latin typeface="Times New Roman" pitchFamily="18" charset="0"/>
              <a:cs typeface="Times New Roman" pitchFamily="18" charset="0"/>
            </a:endParaRPr>
          </a:p>
          <a:p>
            <a:pPr algn="just"/>
            <a:r>
              <a:rPr lang="en-US" dirty="0">
                <a:latin typeface="Times New Roman" pitchFamily="18" charset="0"/>
                <a:cs typeface="Times New Roman" pitchFamily="18" charset="0"/>
              </a:rPr>
              <a:t>Unlike incretin mimetics, these drugs do not cause satiety, </a:t>
            </a:r>
            <a:r>
              <a:rPr lang="en-US" dirty="0" smtClean="0">
                <a:latin typeface="Times New Roman" pitchFamily="18" charset="0"/>
                <a:cs typeface="Times New Roman" pitchFamily="18" charset="0"/>
              </a:rPr>
              <a:t>or </a:t>
            </a:r>
            <a:r>
              <a:rPr lang="en-US" dirty="0">
                <a:latin typeface="Times New Roman" pitchFamily="18" charset="0"/>
                <a:cs typeface="Times New Roman" pitchFamily="18" charset="0"/>
              </a:rPr>
              <a:t>fullness, and are weight </a:t>
            </a:r>
            <a:r>
              <a:rPr lang="en-US" dirty="0" smtClean="0">
                <a:latin typeface="Times New Roman" pitchFamily="18" charset="0"/>
                <a:cs typeface="Times New Roman" pitchFamily="18" charset="0"/>
              </a:rPr>
              <a:t>neutral.</a:t>
            </a:r>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val="1957008125"/>
      </p:ext>
    </p:extLst>
  </p:cSld>
  <p:clrMapOvr>
    <a:masterClrMapping/>
  </p:clrMapOvr>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8"/>
            <a:endParaRPr lang="en-US" sz="3323" dirty="0"/>
          </a:p>
          <a:p>
            <a:pPr lvl="8"/>
            <a:endParaRPr lang="en-US" sz="3323" dirty="0"/>
          </a:p>
          <a:p>
            <a:pPr lvl="8"/>
            <a:r>
              <a:rPr lang="en-US" sz="2585" dirty="0">
                <a:latin typeface="Times New Roman" pitchFamily="18" charset="0"/>
                <a:cs typeface="Times New Roman" pitchFamily="18" charset="0"/>
              </a:rPr>
              <a:t>Canagliflozin</a:t>
            </a:r>
          </a:p>
          <a:p>
            <a:pPr lvl="8"/>
            <a:r>
              <a:rPr lang="en-US" sz="2585" dirty="0">
                <a:latin typeface="Times New Roman" pitchFamily="18" charset="0"/>
                <a:cs typeface="Times New Roman" pitchFamily="18" charset="0"/>
              </a:rPr>
              <a:t>Dapagliflozin</a:t>
            </a:r>
          </a:p>
        </p:txBody>
      </p:sp>
      <p:sp>
        <p:nvSpPr>
          <p:cNvPr id="2" name="Title 1"/>
          <p:cNvSpPr>
            <a:spLocks noGrp="1"/>
          </p:cNvSpPr>
          <p:nvPr>
            <p:ph type="title"/>
          </p:nvPr>
        </p:nvSpPr>
        <p:spPr>
          <a:xfrm>
            <a:off x="457201" y="334108"/>
            <a:ext cx="8286750" cy="984738"/>
          </a:xfrm>
        </p:spPr>
        <p:txBody>
          <a:bodyPr>
            <a:noAutofit/>
          </a:bodyPr>
          <a:lstStyle/>
          <a:p>
            <a:pPr algn="ctr"/>
            <a:r>
              <a:rPr lang="en-US" sz="3692" dirty="0">
                <a:latin typeface="Times New Roman" pitchFamily="18" charset="0"/>
                <a:cs typeface="Times New Roman" pitchFamily="18" charset="0"/>
              </a:rPr>
              <a:t>Sodium–glucose Cotransporter 2 Inhibitors</a:t>
            </a:r>
          </a:p>
        </p:txBody>
      </p:sp>
    </p:spTree>
    <p:extLst>
      <p:ext uri="{BB962C8B-B14F-4D97-AF65-F5344CB8AC3E}">
        <p14:creationId xmlns:p14="http://schemas.microsoft.com/office/powerpoint/2010/main" val="2806358103"/>
      </p:ext>
    </p:extLst>
  </p:cSld>
  <p:clrMapOvr>
    <a:masterClrMapping/>
  </p:clrMapOvr>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lnSpcReduction="10000"/>
          </a:bodyPr>
          <a:lstStyle/>
          <a:p>
            <a:pPr algn="just"/>
            <a:endParaRPr lang="en-US" dirty="0" smtClean="0"/>
          </a:p>
          <a:p>
            <a:pPr algn="just"/>
            <a:r>
              <a:rPr lang="en-US" sz="2769" b="1" dirty="0">
                <a:latin typeface="Times New Roman" pitchFamily="18" charset="0"/>
                <a:cs typeface="Times New Roman" pitchFamily="18" charset="0"/>
              </a:rPr>
              <a:t>The sodium–glucose cotransporter 2 (SGLT2) </a:t>
            </a:r>
            <a:r>
              <a:rPr lang="en-US" sz="2769" dirty="0">
                <a:latin typeface="Times New Roman" pitchFamily="18" charset="0"/>
                <a:cs typeface="Times New Roman" pitchFamily="18" charset="0"/>
              </a:rPr>
              <a:t>is responsible for </a:t>
            </a:r>
            <a:r>
              <a:rPr lang="en-US" sz="2769" dirty="0">
                <a:solidFill>
                  <a:srgbClr val="FF0000"/>
                </a:solidFill>
                <a:latin typeface="Times New Roman" pitchFamily="18" charset="0"/>
                <a:cs typeface="Times New Roman" pitchFamily="18" charset="0"/>
              </a:rPr>
              <a:t>reabsorbing filtered glucose </a:t>
            </a:r>
            <a:r>
              <a:rPr lang="en-US" sz="2769" dirty="0">
                <a:latin typeface="Times New Roman" pitchFamily="18" charset="0"/>
                <a:cs typeface="Times New Roman" pitchFamily="18" charset="0"/>
              </a:rPr>
              <a:t>in the tubular lumen of the kidney.</a:t>
            </a:r>
          </a:p>
          <a:p>
            <a:pPr marL="0" indent="0" algn="just">
              <a:buNone/>
            </a:pPr>
            <a:endParaRPr lang="en-US" sz="2769" dirty="0">
              <a:latin typeface="Times New Roman" pitchFamily="18" charset="0"/>
              <a:cs typeface="Times New Roman" pitchFamily="18" charset="0"/>
            </a:endParaRPr>
          </a:p>
          <a:p>
            <a:pPr algn="just"/>
            <a:r>
              <a:rPr lang="en-US" sz="2769" dirty="0">
                <a:latin typeface="Times New Roman" pitchFamily="18" charset="0"/>
                <a:cs typeface="Times New Roman" pitchFamily="18" charset="0"/>
              </a:rPr>
              <a:t>By inhibiting SGLT2, these agents </a:t>
            </a:r>
            <a:r>
              <a:rPr lang="en-US" sz="2769" dirty="0">
                <a:solidFill>
                  <a:srgbClr val="FF0000"/>
                </a:solidFill>
                <a:latin typeface="Times New Roman" pitchFamily="18" charset="0"/>
                <a:cs typeface="Times New Roman" pitchFamily="18" charset="0"/>
              </a:rPr>
              <a:t>decrease reabsorption of glucose</a:t>
            </a:r>
            <a:r>
              <a:rPr lang="en-US" sz="2769" dirty="0">
                <a:latin typeface="Times New Roman" pitchFamily="18" charset="0"/>
                <a:cs typeface="Times New Roman" pitchFamily="18" charset="0"/>
              </a:rPr>
              <a:t>, increase urinary glucose excretion, and lower blood glucose.</a:t>
            </a:r>
          </a:p>
          <a:p>
            <a:pPr marL="0" indent="0" algn="just">
              <a:buNone/>
            </a:pPr>
            <a:endParaRPr lang="en-US" sz="2769" dirty="0">
              <a:latin typeface="Times New Roman" pitchFamily="18" charset="0"/>
              <a:cs typeface="Times New Roman" pitchFamily="18" charset="0"/>
            </a:endParaRPr>
          </a:p>
          <a:p>
            <a:pPr algn="just"/>
            <a:r>
              <a:rPr lang="en-US" sz="2769" dirty="0">
                <a:latin typeface="Times New Roman" pitchFamily="18" charset="0"/>
                <a:cs typeface="Times New Roman" pitchFamily="18" charset="0"/>
              </a:rPr>
              <a:t>Inhibition of SGLT2 also </a:t>
            </a:r>
            <a:r>
              <a:rPr lang="en-US" sz="2769" dirty="0">
                <a:solidFill>
                  <a:srgbClr val="FF0000"/>
                </a:solidFill>
                <a:latin typeface="Times New Roman" pitchFamily="18" charset="0"/>
                <a:cs typeface="Times New Roman" pitchFamily="18" charset="0"/>
              </a:rPr>
              <a:t>decreases reabsorption of sodium </a:t>
            </a:r>
            <a:r>
              <a:rPr lang="en-US" sz="2769" dirty="0">
                <a:latin typeface="Times New Roman" pitchFamily="18" charset="0"/>
                <a:cs typeface="Times New Roman" pitchFamily="18" charset="0"/>
              </a:rPr>
              <a:t>and causes osmotic diuresis</a:t>
            </a:r>
            <a:r>
              <a:rPr lang="en-US" dirty="0"/>
              <a:t>.</a:t>
            </a:r>
          </a:p>
        </p:txBody>
      </p:sp>
      <p:sp>
        <p:nvSpPr>
          <p:cNvPr id="2" name="Title 1"/>
          <p:cNvSpPr>
            <a:spLocks noGrp="1"/>
          </p:cNvSpPr>
          <p:nvPr>
            <p:ph type="title"/>
          </p:nvPr>
        </p:nvSpPr>
        <p:spPr>
          <a:xfrm>
            <a:off x="457200" y="334108"/>
            <a:ext cx="8229600" cy="984738"/>
          </a:xfrm>
        </p:spPr>
        <p:txBody>
          <a:bodyPr>
            <a:normAutofit/>
          </a:bodyPr>
          <a:lstStyle/>
          <a:p>
            <a:pPr algn="ctr"/>
            <a:r>
              <a:rPr lang="en-US" sz="3692" dirty="0">
                <a:latin typeface="Times New Roman" pitchFamily="18" charset="0"/>
                <a:cs typeface="Times New Roman" pitchFamily="18" charset="0"/>
              </a:rPr>
              <a:t>Mechanism of Action</a:t>
            </a:r>
          </a:p>
        </p:txBody>
      </p:sp>
    </p:spTree>
    <p:extLst>
      <p:ext uri="{BB962C8B-B14F-4D97-AF65-F5344CB8AC3E}">
        <p14:creationId xmlns:p14="http://schemas.microsoft.com/office/powerpoint/2010/main" val="2589375333"/>
      </p:ext>
    </p:extLst>
  </p:cSld>
  <p:clrMapOvr>
    <a:masterClrMapping/>
  </p:clrMapOvr>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endParaRPr lang="en-US" dirty="0" smtClean="0"/>
          </a:p>
          <a:p>
            <a:r>
              <a:rPr lang="en-US" sz="2585" dirty="0">
                <a:latin typeface="Times New Roman" pitchFamily="18" charset="0"/>
                <a:cs typeface="Times New Roman" pitchFamily="18" charset="0"/>
              </a:rPr>
              <a:t>Given once in a day</a:t>
            </a:r>
          </a:p>
          <a:p>
            <a:endParaRPr lang="en-US" sz="2585" dirty="0">
              <a:latin typeface="Times New Roman" pitchFamily="18" charset="0"/>
              <a:cs typeface="Times New Roman" pitchFamily="18" charset="0"/>
            </a:endParaRPr>
          </a:p>
          <a:p>
            <a:r>
              <a:rPr lang="en-US" sz="2585" dirty="0">
                <a:latin typeface="Times New Roman" pitchFamily="18" charset="0"/>
                <a:cs typeface="Times New Roman" pitchFamily="18" charset="0"/>
              </a:rPr>
              <a:t>Associated with </a:t>
            </a:r>
            <a:r>
              <a:rPr lang="en-US" sz="2585" dirty="0">
                <a:solidFill>
                  <a:srgbClr val="FF0000"/>
                </a:solidFill>
                <a:latin typeface="Times New Roman" pitchFamily="18" charset="0"/>
                <a:cs typeface="Times New Roman" pitchFamily="18" charset="0"/>
              </a:rPr>
              <a:t>Hypotension</a:t>
            </a:r>
            <a:r>
              <a:rPr lang="en-US" sz="2585" dirty="0">
                <a:latin typeface="Times New Roman" pitchFamily="18" charset="0"/>
                <a:cs typeface="Times New Roman" pitchFamily="18" charset="0"/>
              </a:rPr>
              <a:t> especially in patients on diuretics</a:t>
            </a:r>
          </a:p>
          <a:p>
            <a:endParaRPr lang="en-US" sz="2585" dirty="0">
              <a:latin typeface="Times New Roman" pitchFamily="18" charset="0"/>
              <a:cs typeface="Times New Roman" pitchFamily="18" charset="0"/>
            </a:endParaRPr>
          </a:p>
          <a:p>
            <a:r>
              <a:rPr lang="en-US" sz="2585" dirty="0">
                <a:latin typeface="Times New Roman" pitchFamily="18" charset="0"/>
                <a:cs typeface="Times New Roman" pitchFamily="18" charset="0"/>
              </a:rPr>
              <a:t>The most common adverse effects with SGLT2 inhibitors are female genital mycotic infections (for example, </a:t>
            </a:r>
            <a:r>
              <a:rPr lang="en-US" sz="2585" dirty="0" err="1">
                <a:latin typeface="Times New Roman" pitchFamily="18" charset="0"/>
                <a:cs typeface="Times New Roman" pitchFamily="18" charset="0"/>
              </a:rPr>
              <a:t>vulvovaginal</a:t>
            </a:r>
            <a:r>
              <a:rPr lang="en-US" sz="2585" dirty="0">
                <a:latin typeface="Times New Roman" pitchFamily="18" charset="0"/>
                <a:cs typeface="Times New Roman" pitchFamily="18" charset="0"/>
              </a:rPr>
              <a:t> candidiasis), urinary tract infections, and urinary frequency.</a:t>
            </a:r>
            <a:endParaRPr lang="en-US" dirty="0">
              <a:latin typeface="Times New Roman" pitchFamily="18" charset="0"/>
              <a:cs typeface="Times New Roman" pitchFamily="18" charset="0"/>
            </a:endParaRPr>
          </a:p>
        </p:txBody>
      </p:sp>
      <p:sp>
        <p:nvSpPr>
          <p:cNvPr id="2" name="Title 1"/>
          <p:cNvSpPr>
            <a:spLocks noGrp="1"/>
          </p:cNvSpPr>
          <p:nvPr>
            <p:ph type="title"/>
          </p:nvPr>
        </p:nvSpPr>
        <p:spPr/>
        <p:txBody>
          <a:bodyPr/>
          <a:lstStyle/>
          <a:p>
            <a:endParaRPr lang="en-US" dirty="0"/>
          </a:p>
        </p:txBody>
      </p:sp>
    </p:spTree>
    <p:extLst>
      <p:ext uri="{BB962C8B-B14F-4D97-AF65-F5344CB8AC3E}">
        <p14:creationId xmlns:p14="http://schemas.microsoft.com/office/powerpoint/2010/main" val="3658253390"/>
      </p:ext>
    </p:extLst>
  </p:cSld>
  <p:clrMapOvr>
    <a:masterClrMapping/>
  </p:clrMapOvr>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844062" y="313242"/>
            <a:ext cx="7174523" cy="5927287"/>
          </a:xfrm>
          <a:prstGeom prst="rect">
            <a:avLst/>
          </a:prstGeom>
        </p:spPr>
      </p:pic>
      <p:pic>
        <p:nvPicPr>
          <p:cNvPr id="3" name="Picture 2"/>
          <p:cNvPicPr>
            <a:picLocks noChangeAspect="1"/>
          </p:cNvPicPr>
          <p:nvPr/>
        </p:nvPicPr>
        <p:blipFill>
          <a:blip r:embed="rId3"/>
          <a:stretch>
            <a:fillRect/>
          </a:stretch>
        </p:blipFill>
        <p:spPr>
          <a:xfrm>
            <a:off x="1088739" y="6240529"/>
            <a:ext cx="6945923" cy="351692"/>
          </a:xfrm>
          <a:prstGeom prst="rect">
            <a:avLst/>
          </a:prstGeom>
        </p:spPr>
      </p:pic>
    </p:spTree>
    <p:extLst>
      <p:ext uri="{BB962C8B-B14F-4D97-AF65-F5344CB8AC3E}">
        <p14:creationId xmlns:p14="http://schemas.microsoft.com/office/powerpoint/2010/main" val="266868258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67052" y="1093091"/>
            <a:ext cx="8279924" cy="4220598"/>
          </a:xfrm>
        </p:spPr>
        <p:txBody>
          <a:bodyPr>
            <a:normAutofit/>
          </a:bodyPr>
          <a:lstStyle/>
          <a:p>
            <a:pPr marL="228600" algn="just">
              <a:buFont typeface="Arial" panose="020B0604020202020204" pitchFamily="34" charset="0"/>
              <a:buChar char="•"/>
            </a:pPr>
            <a:endParaRPr lang="en-US" sz="3200" dirty="0" smtClean="0">
              <a:solidFill>
                <a:srgbClr val="FF0000"/>
              </a:solidFill>
              <a:latin typeface="Times New Roman" panose="02020603050405020304" pitchFamily="18" charset="0"/>
              <a:cs typeface="Times New Roman" panose="02020603050405020304" pitchFamily="18" charset="0"/>
            </a:endParaRPr>
          </a:p>
          <a:p>
            <a:pPr marL="228600" algn="just">
              <a:buFont typeface="Arial" panose="020B0604020202020204" pitchFamily="34" charset="0"/>
              <a:buChar char="•"/>
            </a:pPr>
            <a:r>
              <a:rPr lang="en-US" sz="2800" dirty="0" smtClean="0">
                <a:latin typeface="Times New Roman" panose="02020603050405020304" pitchFamily="18" charset="0"/>
                <a:cs typeface="Times New Roman" panose="02020603050405020304" pitchFamily="18" charset="0"/>
              </a:rPr>
              <a:t>Peptide </a:t>
            </a:r>
            <a:r>
              <a:rPr lang="en-US" sz="2800" dirty="0">
                <a:latin typeface="Times New Roman" panose="02020603050405020304" pitchFamily="18" charset="0"/>
                <a:cs typeface="Times New Roman" panose="02020603050405020304" pitchFamily="18" charset="0"/>
              </a:rPr>
              <a:t>hormones and catecholamines are water soluble so they circulate dissolved in the </a:t>
            </a:r>
            <a:r>
              <a:rPr lang="en-US" sz="2800" dirty="0" smtClean="0">
                <a:latin typeface="Times New Roman" panose="02020603050405020304" pitchFamily="18" charset="0"/>
                <a:cs typeface="Times New Roman" panose="02020603050405020304" pitchFamily="18" charset="0"/>
              </a:rPr>
              <a:t>plasma.</a:t>
            </a:r>
            <a:endParaRPr lang="en-US" sz="2800" dirty="0">
              <a:latin typeface="Times New Roman" panose="02020603050405020304" pitchFamily="18" charset="0"/>
              <a:cs typeface="Times New Roman" panose="02020603050405020304" pitchFamily="18" charset="0"/>
            </a:endParaRPr>
          </a:p>
          <a:p>
            <a:pPr marL="228600" algn="just">
              <a:buFont typeface="Arial" panose="020B0604020202020204" pitchFamily="34" charset="0"/>
              <a:buChar char="•"/>
            </a:pPr>
            <a:endParaRPr lang="en-US" sz="2800" dirty="0">
              <a:latin typeface="Times New Roman" panose="02020603050405020304" pitchFamily="18" charset="0"/>
              <a:cs typeface="Times New Roman" panose="02020603050405020304" pitchFamily="18" charset="0"/>
            </a:endParaRPr>
          </a:p>
          <a:p>
            <a:pPr marL="228600" algn="just">
              <a:buFont typeface="Arial" panose="020B0604020202020204" pitchFamily="34" charset="0"/>
              <a:buChar char="•"/>
            </a:pPr>
            <a:r>
              <a:rPr lang="en-US" sz="2800" dirty="0">
                <a:latin typeface="Times New Roman" panose="02020603050405020304" pitchFamily="18" charset="0"/>
                <a:cs typeface="Times New Roman" panose="02020603050405020304" pitchFamily="18" charset="0"/>
              </a:rPr>
              <a:t>Steroid and thyroid hormones circulate mainly bound to plasma proteins.</a:t>
            </a:r>
          </a:p>
        </p:txBody>
      </p:sp>
      <p:sp>
        <p:nvSpPr>
          <p:cNvPr id="2" name="Title 1"/>
          <p:cNvSpPr>
            <a:spLocks noGrp="1"/>
          </p:cNvSpPr>
          <p:nvPr>
            <p:ph type="title"/>
          </p:nvPr>
        </p:nvSpPr>
        <p:spPr>
          <a:xfrm>
            <a:off x="1366386" y="257579"/>
            <a:ext cx="7029451" cy="835515"/>
          </a:xfrm>
        </p:spPr>
        <p:txBody>
          <a:bodyPr>
            <a:noAutofit/>
          </a:bodyPr>
          <a:lstStyle/>
          <a:p>
            <a:pPr algn="ctr"/>
            <a:r>
              <a:rPr lang="en-US" sz="4000" b="1" dirty="0">
                <a:latin typeface="Times New Roman" panose="02020603050405020304" pitchFamily="18" charset="0"/>
                <a:cs typeface="Times New Roman" panose="02020603050405020304" pitchFamily="18" charset="0"/>
              </a:rPr>
              <a:t>Hormone Transport in the Blood</a:t>
            </a:r>
          </a:p>
        </p:txBody>
      </p:sp>
    </p:spTree>
    <p:extLst>
      <p:ext uri="{BB962C8B-B14F-4D97-AF65-F5344CB8AC3E}">
        <p14:creationId xmlns:p14="http://schemas.microsoft.com/office/powerpoint/2010/main" val="4092464389"/>
      </p:ext>
    </p:extLst>
  </p:cSld>
  <p:clrMapOvr>
    <a:masterClrMapping/>
  </p:clrMapOvr>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562708" y="1178169"/>
            <a:ext cx="8303908" cy="4923692"/>
          </a:xfrm>
          <a:prstGeom prst="rect">
            <a:avLst/>
          </a:prstGeom>
        </p:spPr>
      </p:pic>
      <p:pic>
        <p:nvPicPr>
          <p:cNvPr id="3" name="Picture 2"/>
          <p:cNvPicPr>
            <a:picLocks noChangeAspect="1"/>
          </p:cNvPicPr>
          <p:nvPr/>
        </p:nvPicPr>
        <p:blipFill>
          <a:blip r:embed="rId3"/>
          <a:stretch>
            <a:fillRect/>
          </a:stretch>
        </p:blipFill>
        <p:spPr>
          <a:xfrm>
            <a:off x="1055077" y="6242539"/>
            <a:ext cx="6945923" cy="351692"/>
          </a:xfrm>
          <a:prstGeom prst="rect">
            <a:avLst/>
          </a:prstGeom>
        </p:spPr>
      </p:pic>
      <p:pic>
        <p:nvPicPr>
          <p:cNvPr id="4" name="Picture 3"/>
          <p:cNvPicPr>
            <a:picLocks noChangeAspect="1"/>
          </p:cNvPicPr>
          <p:nvPr/>
        </p:nvPicPr>
        <p:blipFill>
          <a:blip r:embed="rId4"/>
          <a:stretch>
            <a:fillRect/>
          </a:stretch>
        </p:blipFill>
        <p:spPr>
          <a:xfrm>
            <a:off x="492369" y="454387"/>
            <a:ext cx="8374246" cy="697657"/>
          </a:xfrm>
          <a:prstGeom prst="rect">
            <a:avLst/>
          </a:prstGeom>
        </p:spPr>
      </p:pic>
    </p:spTree>
    <p:extLst>
      <p:ext uri="{BB962C8B-B14F-4D97-AF65-F5344CB8AC3E}">
        <p14:creationId xmlns:p14="http://schemas.microsoft.com/office/powerpoint/2010/main" val="2702275948"/>
      </p:ext>
    </p:extLst>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11016" y="263769"/>
            <a:ext cx="8581292" cy="6330462"/>
          </a:xfrm>
          <a:prstGeom prst="rect">
            <a:avLst/>
          </a:prstGeom>
        </p:spPr>
      </p:pic>
    </p:spTree>
    <p:extLst>
      <p:ext uri="{BB962C8B-B14F-4D97-AF65-F5344CB8AC3E}">
        <p14:creationId xmlns:p14="http://schemas.microsoft.com/office/powerpoint/2010/main" val="1596208021"/>
      </p:ext>
    </p:extLst>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lgn="ctr">
              <a:buNone/>
            </a:pPr>
            <a:endParaRPr lang="en-US" sz="4985" b="1" dirty="0"/>
          </a:p>
          <a:p>
            <a:pPr marL="0" indent="0" algn="ctr">
              <a:buNone/>
            </a:pPr>
            <a:endParaRPr lang="en-US" sz="4985" b="1" dirty="0"/>
          </a:p>
          <a:p>
            <a:pPr marL="0" indent="0" algn="ctr">
              <a:buNone/>
            </a:pPr>
            <a:r>
              <a:rPr lang="en-US" sz="4985" b="1" dirty="0">
                <a:latin typeface="Lucida Calligraphy" panose="03010101010101010101" pitchFamily="66" charset="0"/>
              </a:rPr>
              <a:t>Non-Oral Agents</a:t>
            </a:r>
          </a:p>
          <a:p>
            <a:pPr marL="0" indent="0" algn="ctr">
              <a:buNone/>
            </a:pPr>
            <a:r>
              <a:rPr lang="en-US" sz="4985" b="1" dirty="0">
                <a:latin typeface="Lucida Calligraphy" panose="03010101010101010101" pitchFamily="66" charset="0"/>
              </a:rPr>
              <a:t>				(</a:t>
            </a:r>
            <a:r>
              <a:rPr lang="en-US" sz="4985" b="1" dirty="0">
                <a:solidFill>
                  <a:srgbClr val="FFC000"/>
                </a:solidFill>
                <a:latin typeface="French Script MT" panose="03020402040607040605" pitchFamily="66" charset="0"/>
              </a:rPr>
              <a:t>Injectables</a:t>
            </a:r>
            <a:r>
              <a:rPr lang="en-US" sz="4985" b="1" dirty="0">
                <a:latin typeface="Lucida Calligraphy" panose="03010101010101010101" pitchFamily="66" charset="0"/>
              </a:rPr>
              <a:t>)</a:t>
            </a:r>
          </a:p>
        </p:txBody>
      </p:sp>
      <p:sp>
        <p:nvSpPr>
          <p:cNvPr id="2" name="Title 1"/>
          <p:cNvSpPr>
            <a:spLocks noGrp="1"/>
          </p:cNvSpPr>
          <p:nvPr>
            <p:ph type="title"/>
          </p:nvPr>
        </p:nvSpPr>
        <p:spPr/>
        <p:txBody>
          <a:bodyPr/>
          <a:lstStyle/>
          <a:p>
            <a:endParaRPr lang="en-US" dirty="0"/>
          </a:p>
        </p:txBody>
      </p:sp>
    </p:spTree>
    <p:extLst>
      <p:ext uri="{BB962C8B-B14F-4D97-AF65-F5344CB8AC3E}">
        <p14:creationId xmlns:p14="http://schemas.microsoft.com/office/powerpoint/2010/main" val="2935244082"/>
      </p:ext>
    </p:extLst>
  </p:cSld>
  <p:clrMapOvr>
    <a:masterClrMapping/>
  </p:clrMapOvr>
  <p:timing>
    <p:tnLst>
      <p:par>
        <p:cT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sz="4062" dirty="0"/>
          </a:p>
          <a:p>
            <a:endParaRPr lang="en-US" sz="4062" dirty="0"/>
          </a:p>
          <a:p>
            <a:pPr algn="ctr"/>
            <a:r>
              <a:rPr lang="en-US" sz="2585" dirty="0">
                <a:latin typeface="Times New Roman" pitchFamily="18" charset="0"/>
                <a:cs typeface="Times New Roman" pitchFamily="18" charset="0"/>
              </a:rPr>
              <a:t>Exenatide</a:t>
            </a:r>
          </a:p>
          <a:p>
            <a:pPr algn="ctr"/>
            <a:r>
              <a:rPr lang="en-US" sz="2585" dirty="0" err="1">
                <a:latin typeface="Times New Roman" pitchFamily="18" charset="0"/>
                <a:cs typeface="Times New Roman" pitchFamily="18" charset="0"/>
              </a:rPr>
              <a:t>Liraglutide</a:t>
            </a:r>
            <a:endParaRPr lang="en-US" sz="2585" dirty="0">
              <a:latin typeface="Times New Roman" pitchFamily="18" charset="0"/>
              <a:cs typeface="Times New Roman" pitchFamily="18" charset="0"/>
            </a:endParaRPr>
          </a:p>
        </p:txBody>
      </p:sp>
      <p:sp>
        <p:nvSpPr>
          <p:cNvPr id="2" name="Title 1"/>
          <p:cNvSpPr>
            <a:spLocks noGrp="1"/>
          </p:cNvSpPr>
          <p:nvPr>
            <p:ph type="title"/>
          </p:nvPr>
        </p:nvSpPr>
        <p:spPr>
          <a:xfrm>
            <a:off x="457200" y="334108"/>
            <a:ext cx="8229600" cy="984738"/>
          </a:xfrm>
        </p:spPr>
        <p:txBody>
          <a:bodyPr>
            <a:normAutofit/>
          </a:bodyPr>
          <a:lstStyle/>
          <a:p>
            <a:pPr algn="ctr"/>
            <a:r>
              <a:rPr lang="en-US" sz="3692" dirty="0">
                <a:latin typeface="Times New Roman" pitchFamily="18" charset="0"/>
                <a:cs typeface="Times New Roman" pitchFamily="18" charset="0"/>
              </a:rPr>
              <a:t>Incretin Mimetics</a:t>
            </a:r>
          </a:p>
        </p:txBody>
      </p:sp>
    </p:spTree>
    <p:extLst>
      <p:ext uri="{BB962C8B-B14F-4D97-AF65-F5344CB8AC3E}">
        <p14:creationId xmlns:p14="http://schemas.microsoft.com/office/powerpoint/2010/main" val="4068223954"/>
      </p:ext>
    </p:extLst>
  </p:cSld>
  <p:clrMapOvr>
    <a:masterClrMapping/>
  </p:clrMapOvr>
  <p:timing>
    <p:tnLst>
      <p:par>
        <p:cT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lgn="ctr">
              <a:buNone/>
            </a:pPr>
            <a:r>
              <a:rPr lang="en-US" sz="2585" dirty="0">
                <a:latin typeface="Times New Roman" pitchFamily="18" charset="0"/>
                <a:cs typeface="Times New Roman" pitchFamily="18" charset="0"/>
              </a:rPr>
              <a:t>It was originally isolated from the salivary gland of the Gila monster.</a:t>
            </a:r>
          </a:p>
          <a:p>
            <a:pPr algn="just"/>
            <a:endParaRPr lang="en-US" dirty="0"/>
          </a:p>
        </p:txBody>
      </p:sp>
      <p:sp>
        <p:nvSpPr>
          <p:cNvPr id="2" name="Title 1"/>
          <p:cNvSpPr>
            <a:spLocks noGrp="1"/>
          </p:cNvSpPr>
          <p:nvPr>
            <p:ph type="title"/>
          </p:nvPr>
        </p:nvSpPr>
        <p:spPr>
          <a:xfrm>
            <a:off x="457200" y="334108"/>
            <a:ext cx="8229600" cy="984738"/>
          </a:xfrm>
        </p:spPr>
        <p:txBody>
          <a:bodyPr>
            <a:normAutofit/>
          </a:bodyPr>
          <a:lstStyle/>
          <a:p>
            <a:pPr algn="ctr"/>
            <a:r>
              <a:rPr lang="en-US" sz="3692" dirty="0">
                <a:latin typeface="Times New Roman" pitchFamily="18" charset="0"/>
                <a:cs typeface="Times New Roman" pitchFamily="18" charset="0"/>
              </a:rPr>
              <a:t>Exenatide</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28900" y="3288323"/>
            <a:ext cx="4370225" cy="3277179"/>
          </a:xfrm>
          <a:prstGeom prst="rect">
            <a:avLst/>
          </a:prstGeom>
        </p:spPr>
      </p:pic>
    </p:spTree>
    <p:extLst>
      <p:ext uri="{BB962C8B-B14F-4D97-AF65-F5344CB8AC3E}">
        <p14:creationId xmlns:p14="http://schemas.microsoft.com/office/powerpoint/2010/main" val="4245653478"/>
      </p:ext>
    </p:extLst>
  </p:cSld>
  <p:clrMapOvr>
    <a:masterClrMapping/>
  </p:clrMapOvr>
  <p:timing>
    <p:tnLst>
      <p:par>
        <p:cTn id="1" dur="indefinite" restart="never" nodeType="tmRoot"/>
      </p:par>
    </p:tnLst>
  </p:timing>
</p:sld>
</file>

<file path=ppt/slides/slide1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lgn="just"/>
            <a:endParaRPr lang="en-US" dirty="0" smtClean="0"/>
          </a:p>
          <a:p>
            <a:pPr algn="just"/>
            <a:endParaRPr lang="en-US" dirty="0"/>
          </a:p>
          <a:p>
            <a:pPr algn="just"/>
            <a:r>
              <a:rPr lang="en-US" sz="2585" dirty="0">
                <a:latin typeface="Times New Roman" pitchFamily="18" charset="0"/>
                <a:cs typeface="Times New Roman" pitchFamily="18" charset="0"/>
              </a:rPr>
              <a:t>Exenatide (approved in 2005) is a long-acting </a:t>
            </a:r>
            <a:r>
              <a:rPr lang="en-US" sz="2585" dirty="0">
                <a:solidFill>
                  <a:srgbClr val="FF0000"/>
                </a:solidFill>
                <a:latin typeface="Times New Roman" pitchFamily="18" charset="0"/>
                <a:cs typeface="Times New Roman" pitchFamily="18" charset="0"/>
              </a:rPr>
              <a:t>injectable</a:t>
            </a:r>
            <a:r>
              <a:rPr lang="en-US" sz="2585" dirty="0">
                <a:latin typeface="Times New Roman" pitchFamily="18" charset="0"/>
                <a:cs typeface="Times New Roman" pitchFamily="18" charset="0"/>
              </a:rPr>
              <a:t> analogue of GLP-1.</a:t>
            </a:r>
          </a:p>
          <a:p>
            <a:pPr algn="just"/>
            <a:endParaRPr lang="en-US" sz="2585" dirty="0">
              <a:latin typeface="Times New Roman" pitchFamily="18" charset="0"/>
              <a:cs typeface="Times New Roman" pitchFamily="18" charset="0"/>
            </a:endParaRPr>
          </a:p>
          <a:p>
            <a:pPr algn="just"/>
            <a:r>
              <a:rPr lang="en-US" sz="2585" dirty="0">
                <a:latin typeface="Times New Roman" pitchFamily="18" charset="0"/>
                <a:cs typeface="Times New Roman" pitchFamily="18" charset="0"/>
              </a:rPr>
              <a:t>It has a 53% homology with native GLP-1, and a glycine substitution to reduce degradation by dipeptidyl peptidase-4 (DPP-4).</a:t>
            </a:r>
          </a:p>
          <a:p>
            <a:endParaRPr lang="en-US" dirty="0"/>
          </a:p>
        </p:txBody>
      </p:sp>
      <p:sp>
        <p:nvSpPr>
          <p:cNvPr id="2" name="Title 1"/>
          <p:cNvSpPr>
            <a:spLocks noGrp="1"/>
          </p:cNvSpPr>
          <p:nvPr>
            <p:ph type="title"/>
          </p:nvPr>
        </p:nvSpPr>
        <p:spPr/>
        <p:txBody>
          <a:bodyPr/>
          <a:lstStyle/>
          <a:p>
            <a:endParaRPr lang="en-US" dirty="0"/>
          </a:p>
        </p:txBody>
      </p:sp>
    </p:spTree>
    <p:extLst>
      <p:ext uri="{BB962C8B-B14F-4D97-AF65-F5344CB8AC3E}">
        <p14:creationId xmlns:p14="http://schemas.microsoft.com/office/powerpoint/2010/main" val="4112240216"/>
      </p:ext>
    </p:extLst>
  </p:cSld>
  <p:clrMapOvr>
    <a:masterClrMapping/>
  </p:clrMapOvr>
  <p:timing>
    <p:tnLst>
      <p:par>
        <p:cT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lgn="just"/>
            <a:endParaRPr lang="en-US" dirty="0"/>
          </a:p>
          <a:p>
            <a:pPr algn="just"/>
            <a:r>
              <a:rPr lang="en-US" sz="2585" dirty="0">
                <a:latin typeface="Times New Roman" pitchFamily="18" charset="0"/>
                <a:cs typeface="Times New Roman" pitchFamily="18" charset="0"/>
              </a:rPr>
              <a:t>It acts as </a:t>
            </a:r>
            <a:r>
              <a:rPr lang="en-US" sz="2585" dirty="0">
                <a:solidFill>
                  <a:srgbClr val="FF0000"/>
                </a:solidFill>
                <a:latin typeface="Times New Roman" pitchFamily="18" charset="0"/>
                <a:cs typeface="Times New Roman" pitchFamily="18" charset="0"/>
              </a:rPr>
              <a:t>an agonist at human GLP-1 receptors.</a:t>
            </a:r>
          </a:p>
          <a:p>
            <a:pPr algn="just"/>
            <a:endParaRPr lang="en-US" sz="2585" dirty="0">
              <a:latin typeface="Times New Roman" pitchFamily="18" charset="0"/>
              <a:cs typeface="Times New Roman" pitchFamily="18" charset="0"/>
            </a:endParaRPr>
          </a:p>
          <a:p>
            <a:pPr algn="just"/>
            <a:r>
              <a:rPr lang="en-US" sz="2585" dirty="0">
                <a:latin typeface="Times New Roman" pitchFamily="18" charset="0"/>
                <a:cs typeface="Times New Roman" pitchFamily="18" charset="0"/>
              </a:rPr>
              <a:t>Used in combination with metformin, thiazolidinedione or sulfonylureas to improve glucose control in type 2 diabetic patients .</a:t>
            </a:r>
          </a:p>
          <a:p>
            <a:pPr algn="just"/>
            <a:endParaRPr lang="en-US" sz="2585" dirty="0">
              <a:latin typeface="Times New Roman" pitchFamily="18" charset="0"/>
              <a:cs typeface="Times New Roman" pitchFamily="18" charset="0"/>
            </a:endParaRPr>
          </a:p>
          <a:p>
            <a:pPr algn="just"/>
            <a:r>
              <a:rPr lang="en-US" sz="2585" b="1" dirty="0">
                <a:latin typeface="Times New Roman" pitchFamily="18" charset="0"/>
                <a:cs typeface="Times New Roman" pitchFamily="18" charset="0"/>
              </a:rPr>
              <a:t>Weight loss</a:t>
            </a:r>
            <a:r>
              <a:rPr lang="en-US" sz="2585" dirty="0">
                <a:latin typeface="Times New Roman" pitchFamily="18" charset="0"/>
                <a:cs typeface="Times New Roman" pitchFamily="18" charset="0"/>
              </a:rPr>
              <a:t>, </a:t>
            </a:r>
            <a:r>
              <a:rPr lang="en-US" sz="2585" b="1" dirty="0">
                <a:latin typeface="Times New Roman" pitchFamily="18" charset="0"/>
                <a:cs typeface="Times New Roman" pitchFamily="18" charset="0"/>
              </a:rPr>
              <a:t>constipation</a:t>
            </a:r>
            <a:r>
              <a:rPr lang="en-US" sz="2585" dirty="0">
                <a:latin typeface="Times New Roman" pitchFamily="18" charset="0"/>
                <a:cs typeface="Times New Roman" pitchFamily="18" charset="0"/>
              </a:rPr>
              <a:t>, nausea (which overcomes with prolonged use), </a:t>
            </a:r>
            <a:r>
              <a:rPr lang="en-US" sz="2585" dirty="0">
                <a:solidFill>
                  <a:srgbClr val="FF0000"/>
                </a:solidFill>
                <a:latin typeface="Times New Roman" pitchFamily="18" charset="0"/>
                <a:cs typeface="Times New Roman" pitchFamily="18" charset="0"/>
              </a:rPr>
              <a:t>Acute pancreatitis </a:t>
            </a:r>
            <a:r>
              <a:rPr lang="en-US" sz="2585" dirty="0">
                <a:latin typeface="Times New Roman" pitchFamily="18" charset="0"/>
                <a:cs typeface="Times New Roman" pitchFamily="18" charset="0"/>
              </a:rPr>
              <a:t>is rare but most serious.</a:t>
            </a:r>
          </a:p>
          <a:p>
            <a:endParaRPr lang="en-US" dirty="0"/>
          </a:p>
        </p:txBody>
      </p:sp>
      <p:sp>
        <p:nvSpPr>
          <p:cNvPr id="2" name="Title 1"/>
          <p:cNvSpPr>
            <a:spLocks noGrp="1"/>
          </p:cNvSpPr>
          <p:nvPr>
            <p:ph type="title"/>
          </p:nvPr>
        </p:nvSpPr>
        <p:spPr/>
        <p:txBody>
          <a:bodyPr/>
          <a:lstStyle/>
          <a:p>
            <a:endParaRPr lang="en-US" dirty="0"/>
          </a:p>
        </p:txBody>
      </p:sp>
    </p:spTree>
    <p:extLst>
      <p:ext uri="{BB962C8B-B14F-4D97-AF65-F5344CB8AC3E}">
        <p14:creationId xmlns:p14="http://schemas.microsoft.com/office/powerpoint/2010/main" val="886251099"/>
      </p:ext>
    </p:extLst>
  </p:cSld>
  <p:clrMapOvr>
    <a:masterClrMapping/>
  </p:clrMapOvr>
  <p:timing>
    <p:tnLst>
      <p:par>
        <p:cTn id="1" dur="indefinite" restart="never" nodeType="tmRoot"/>
      </p:par>
    </p:tnLst>
  </p:timing>
</p:sld>
</file>

<file path=ppt/slides/slide1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endParaRPr lang="en-US" dirty="0" smtClean="0"/>
          </a:p>
          <a:p>
            <a:r>
              <a:rPr lang="en-US" sz="2585" dirty="0" err="1">
                <a:latin typeface="Times New Roman" pitchFamily="18" charset="0"/>
                <a:cs typeface="Times New Roman" pitchFamily="18" charset="0"/>
              </a:rPr>
              <a:t>Liraglutide</a:t>
            </a:r>
            <a:r>
              <a:rPr lang="en-US" sz="2585" dirty="0">
                <a:latin typeface="Times New Roman" pitchFamily="18" charset="0"/>
                <a:cs typeface="Times New Roman" pitchFamily="18" charset="0"/>
              </a:rPr>
              <a:t> is a long-acting synthetic GLP-1 analog with </a:t>
            </a:r>
            <a:r>
              <a:rPr lang="en-US" sz="2585" b="1" dirty="0">
                <a:latin typeface="Times New Roman" pitchFamily="18" charset="0"/>
                <a:cs typeface="Times New Roman" pitchFamily="18" charset="0"/>
              </a:rPr>
              <a:t>97% homology </a:t>
            </a:r>
            <a:r>
              <a:rPr lang="en-US" sz="2585" dirty="0">
                <a:latin typeface="Times New Roman" pitchFamily="18" charset="0"/>
                <a:cs typeface="Times New Roman" pitchFamily="18" charset="0"/>
              </a:rPr>
              <a:t>to native GLP-1 but has a </a:t>
            </a:r>
            <a:r>
              <a:rPr lang="en-US" sz="2585" b="1" dirty="0">
                <a:latin typeface="Times New Roman" pitchFamily="18" charset="0"/>
                <a:cs typeface="Times New Roman" pitchFamily="18" charset="0"/>
              </a:rPr>
              <a:t>prolonged half-life </a:t>
            </a:r>
            <a:r>
              <a:rPr lang="en-US" sz="2585" dirty="0">
                <a:latin typeface="Times New Roman" pitchFamily="18" charset="0"/>
                <a:cs typeface="Times New Roman" pitchFamily="18" charset="0"/>
              </a:rPr>
              <a:t>that </a:t>
            </a:r>
            <a:r>
              <a:rPr lang="en-US" sz="2585" dirty="0">
                <a:solidFill>
                  <a:srgbClr val="FF0000"/>
                </a:solidFill>
                <a:latin typeface="Times New Roman" pitchFamily="18" charset="0"/>
                <a:cs typeface="Times New Roman" pitchFamily="18" charset="0"/>
              </a:rPr>
              <a:t>permits once-daily dosing.</a:t>
            </a:r>
          </a:p>
          <a:p>
            <a:pPr marL="101290" indent="0">
              <a:buNone/>
            </a:pPr>
            <a:endParaRPr lang="en-US" sz="2585" dirty="0">
              <a:latin typeface="Times New Roman" pitchFamily="18" charset="0"/>
              <a:cs typeface="Times New Roman" pitchFamily="18" charset="0"/>
            </a:endParaRPr>
          </a:p>
          <a:p>
            <a:r>
              <a:rPr lang="en-US" sz="2585" dirty="0">
                <a:latin typeface="Times New Roman" pitchFamily="18" charset="0"/>
                <a:cs typeface="Times New Roman" pitchFamily="18" charset="0"/>
              </a:rPr>
              <a:t>In addition to other adverse effects as Exenatide, </a:t>
            </a:r>
            <a:r>
              <a:rPr lang="en-US" sz="2585" dirty="0" err="1">
                <a:latin typeface="Times New Roman" pitchFamily="18" charset="0"/>
                <a:cs typeface="Times New Roman" pitchFamily="18" charset="0"/>
              </a:rPr>
              <a:t>Liraglutide</a:t>
            </a:r>
            <a:r>
              <a:rPr lang="en-US" sz="2585" dirty="0">
                <a:latin typeface="Times New Roman" pitchFamily="18" charset="0"/>
                <a:cs typeface="Times New Roman" pitchFamily="18" charset="0"/>
              </a:rPr>
              <a:t> causes thyroid C-cell tumors in rodents.</a:t>
            </a:r>
          </a:p>
        </p:txBody>
      </p:sp>
      <p:sp>
        <p:nvSpPr>
          <p:cNvPr id="2" name="Title 1"/>
          <p:cNvSpPr>
            <a:spLocks noGrp="1"/>
          </p:cNvSpPr>
          <p:nvPr>
            <p:ph type="title"/>
          </p:nvPr>
        </p:nvSpPr>
        <p:spPr/>
        <p:txBody>
          <a:bodyPr>
            <a:normAutofit/>
          </a:bodyPr>
          <a:lstStyle/>
          <a:p>
            <a:pPr algn="ctr"/>
            <a:r>
              <a:rPr lang="en-US" sz="3692" dirty="0" err="1">
                <a:latin typeface="Times New Roman" pitchFamily="18" charset="0"/>
                <a:cs typeface="Times New Roman" pitchFamily="18" charset="0"/>
              </a:rPr>
              <a:t>Liraglutide</a:t>
            </a:r>
            <a:endParaRPr lang="en-US" sz="3692" dirty="0">
              <a:latin typeface="Times New Roman" pitchFamily="18" charset="0"/>
              <a:cs typeface="Times New Roman" pitchFamily="18" charset="0"/>
            </a:endParaRPr>
          </a:p>
        </p:txBody>
      </p:sp>
    </p:spTree>
    <p:extLst>
      <p:ext uri="{BB962C8B-B14F-4D97-AF65-F5344CB8AC3E}">
        <p14:creationId xmlns:p14="http://schemas.microsoft.com/office/powerpoint/2010/main" val="1035665508"/>
      </p:ext>
    </p:extLst>
  </p:cSld>
  <p:clrMapOvr>
    <a:masterClrMapping/>
  </p:clrMapOvr>
  <p:timing>
    <p:tnLst>
      <p:par>
        <p:cTn id="1" dur="indefinite" restart="never" nodeType="tmRoot"/>
      </p:par>
    </p:tnLst>
  </p:timing>
</p:sld>
</file>

<file path=ppt/slides/slide1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dirty="0" smtClean="0"/>
          </a:p>
          <a:p>
            <a:endParaRPr lang="en-US" dirty="0"/>
          </a:p>
          <a:p>
            <a:endParaRPr lang="en-US" dirty="0" smtClean="0"/>
          </a:p>
          <a:p>
            <a:r>
              <a:rPr lang="en-US" sz="2585" b="1" dirty="0" err="1">
                <a:latin typeface="Times New Roman" pitchFamily="18" charset="0"/>
                <a:cs typeface="Times New Roman" pitchFamily="18" charset="0"/>
              </a:rPr>
              <a:t>Pramlintide</a:t>
            </a:r>
            <a:r>
              <a:rPr lang="en-US" sz="2585" dirty="0">
                <a:latin typeface="Times New Roman" pitchFamily="18" charset="0"/>
                <a:cs typeface="Times New Roman" pitchFamily="18" charset="0"/>
              </a:rPr>
              <a:t> is an </a:t>
            </a:r>
            <a:r>
              <a:rPr lang="en-US" sz="2585" dirty="0">
                <a:solidFill>
                  <a:srgbClr val="FF0000"/>
                </a:solidFill>
                <a:latin typeface="Times New Roman" pitchFamily="18" charset="0"/>
                <a:cs typeface="Times New Roman" pitchFamily="18" charset="0"/>
              </a:rPr>
              <a:t>injectable</a:t>
            </a:r>
            <a:r>
              <a:rPr lang="en-US" sz="2585" dirty="0">
                <a:latin typeface="Times New Roman" pitchFamily="18" charset="0"/>
                <a:cs typeface="Times New Roman" pitchFamily="18" charset="0"/>
              </a:rPr>
              <a:t> synthetic </a:t>
            </a:r>
            <a:r>
              <a:rPr lang="en-US" sz="2585" dirty="0">
                <a:solidFill>
                  <a:srgbClr val="FF0000"/>
                </a:solidFill>
                <a:latin typeface="Times New Roman" pitchFamily="18" charset="0"/>
                <a:cs typeface="Times New Roman" pitchFamily="18" charset="0"/>
              </a:rPr>
              <a:t>analog of  amylin</a:t>
            </a:r>
            <a:r>
              <a:rPr lang="en-US" sz="2585" dirty="0">
                <a:latin typeface="Times New Roman" pitchFamily="18" charset="0"/>
                <a:cs typeface="Times New Roman" pitchFamily="18" charset="0"/>
              </a:rPr>
              <a:t>, a 37-amino acid hormone produced by pancreatic B cells (co-secreted with insulin in response to food intake).</a:t>
            </a:r>
          </a:p>
        </p:txBody>
      </p:sp>
      <p:sp>
        <p:nvSpPr>
          <p:cNvPr id="2" name="Title 1"/>
          <p:cNvSpPr>
            <a:spLocks noGrp="1"/>
          </p:cNvSpPr>
          <p:nvPr>
            <p:ph type="title"/>
          </p:nvPr>
        </p:nvSpPr>
        <p:spPr>
          <a:xfrm>
            <a:off x="457200" y="334108"/>
            <a:ext cx="8229600" cy="984738"/>
          </a:xfrm>
        </p:spPr>
        <p:txBody>
          <a:bodyPr>
            <a:normAutofit/>
          </a:bodyPr>
          <a:lstStyle/>
          <a:p>
            <a:pPr algn="ctr"/>
            <a:r>
              <a:rPr lang="en-US" sz="3692" dirty="0">
                <a:latin typeface="Times New Roman" pitchFamily="18" charset="0"/>
                <a:cs typeface="Times New Roman" pitchFamily="18" charset="0"/>
              </a:rPr>
              <a:t>Amylin Analog (</a:t>
            </a:r>
            <a:r>
              <a:rPr lang="en-US" sz="3692" dirty="0" err="1">
                <a:latin typeface="Times New Roman" pitchFamily="18" charset="0"/>
                <a:cs typeface="Times New Roman" pitchFamily="18" charset="0"/>
              </a:rPr>
              <a:t>Pramlintide</a:t>
            </a:r>
            <a:r>
              <a:rPr lang="en-US" sz="3692" dirty="0">
                <a:latin typeface="Times New Roman" pitchFamily="18" charset="0"/>
                <a:cs typeface="Times New Roman" pitchFamily="18" charset="0"/>
              </a:rPr>
              <a:t>)</a:t>
            </a:r>
          </a:p>
        </p:txBody>
      </p:sp>
    </p:spTree>
    <p:extLst>
      <p:ext uri="{BB962C8B-B14F-4D97-AF65-F5344CB8AC3E}">
        <p14:creationId xmlns:p14="http://schemas.microsoft.com/office/powerpoint/2010/main" val="3121364006"/>
      </p:ext>
    </p:extLst>
  </p:cSld>
  <p:clrMapOvr>
    <a:masterClrMapping/>
  </p:clrMapOvr>
  <p:timing>
    <p:tnLst>
      <p:par>
        <p:cTn id="1" dur="indefinite" restart="never" nodeType="tmRoot"/>
      </p:par>
    </p:tnLst>
  </p:timing>
</p:sld>
</file>

<file path=ppt/slides/slide1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a:bodyPr>
          <a:lstStyle/>
          <a:p>
            <a:pPr marL="0" indent="0" algn="just">
              <a:buNone/>
            </a:pPr>
            <a:endParaRPr lang="en-US" dirty="0"/>
          </a:p>
          <a:p>
            <a:pPr algn="just"/>
            <a:r>
              <a:rPr lang="en-US" sz="2769" dirty="0">
                <a:latin typeface="Times New Roman" pitchFamily="18" charset="0"/>
                <a:cs typeface="Times New Roman" pitchFamily="18" charset="0"/>
              </a:rPr>
              <a:t>After subcutaneous injection, it is rapidly absorbed and has a short duration of action.</a:t>
            </a:r>
          </a:p>
          <a:p>
            <a:pPr algn="just"/>
            <a:endParaRPr lang="en-US" sz="2769" dirty="0">
              <a:latin typeface="Times New Roman" pitchFamily="18" charset="0"/>
              <a:cs typeface="Times New Roman" pitchFamily="18" charset="0"/>
            </a:endParaRPr>
          </a:p>
          <a:p>
            <a:pPr algn="just"/>
            <a:r>
              <a:rPr lang="en-US" sz="2769" dirty="0" err="1">
                <a:latin typeface="Times New Roman" pitchFamily="18" charset="0"/>
                <a:cs typeface="Times New Roman" pitchFamily="18" charset="0"/>
              </a:rPr>
              <a:t>Pramlintide</a:t>
            </a:r>
            <a:r>
              <a:rPr lang="en-US" sz="2769" dirty="0">
                <a:latin typeface="Times New Roman" pitchFamily="18" charset="0"/>
                <a:cs typeface="Times New Roman" pitchFamily="18" charset="0"/>
              </a:rPr>
              <a:t> </a:t>
            </a:r>
            <a:r>
              <a:rPr lang="en-US" sz="2769" b="1" dirty="0">
                <a:latin typeface="Times New Roman" pitchFamily="18" charset="0"/>
                <a:cs typeface="Times New Roman" pitchFamily="18" charset="0"/>
              </a:rPr>
              <a:t>suppresses</a:t>
            </a:r>
            <a:r>
              <a:rPr lang="en-US" sz="2769" dirty="0">
                <a:latin typeface="Times New Roman" pitchFamily="18" charset="0"/>
                <a:cs typeface="Times New Roman" pitchFamily="18" charset="0"/>
              </a:rPr>
              <a:t> </a:t>
            </a:r>
            <a:r>
              <a:rPr lang="en-US" sz="2769" dirty="0">
                <a:solidFill>
                  <a:srgbClr val="FF0000"/>
                </a:solidFill>
                <a:latin typeface="Times New Roman" pitchFamily="18" charset="0"/>
                <a:cs typeface="Times New Roman" pitchFamily="18" charset="0"/>
              </a:rPr>
              <a:t>glucagon release</a:t>
            </a:r>
            <a:r>
              <a:rPr lang="en-US" sz="2769" dirty="0">
                <a:latin typeface="Times New Roman" pitchFamily="18" charset="0"/>
                <a:cs typeface="Times New Roman" pitchFamily="18" charset="0"/>
              </a:rPr>
              <a:t>, </a:t>
            </a:r>
            <a:r>
              <a:rPr lang="en-US" sz="2769" b="1" dirty="0">
                <a:latin typeface="Times New Roman" pitchFamily="18" charset="0"/>
                <a:cs typeface="Times New Roman" pitchFamily="18" charset="0"/>
              </a:rPr>
              <a:t>slows</a:t>
            </a:r>
            <a:r>
              <a:rPr lang="en-US" sz="2769" dirty="0">
                <a:latin typeface="Times New Roman" pitchFamily="18" charset="0"/>
                <a:cs typeface="Times New Roman" pitchFamily="18" charset="0"/>
              </a:rPr>
              <a:t> </a:t>
            </a:r>
            <a:r>
              <a:rPr lang="en-US" sz="2769" dirty="0">
                <a:solidFill>
                  <a:srgbClr val="FF0000"/>
                </a:solidFill>
                <a:latin typeface="Times New Roman" pitchFamily="18" charset="0"/>
                <a:cs typeface="Times New Roman" pitchFamily="18" charset="0"/>
              </a:rPr>
              <a:t>gastric emptying</a:t>
            </a:r>
            <a:r>
              <a:rPr lang="en-US" sz="2769" dirty="0">
                <a:latin typeface="Times New Roman" pitchFamily="18" charset="0"/>
                <a:cs typeface="Times New Roman" pitchFamily="18" charset="0"/>
              </a:rPr>
              <a:t>, and works in the CNS to </a:t>
            </a:r>
            <a:r>
              <a:rPr lang="en-US" sz="2769" b="1" dirty="0">
                <a:latin typeface="Times New Roman" pitchFamily="18" charset="0"/>
                <a:cs typeface="Times New Roman" pitchFamily="18" charset="0"/>
              </a:rPr>
              <a:t>reduce</a:t>
            </a:r>
            <a:r>
              <a:rPr lang="en-US" sz="2769" dirty="0">
                <a:latin typeface="Times New Roman" pitchFamily="18" charset="0"/>
                <a:cs typeface="Times New Roman" pitchFamily="18" charset="0"/>
              </a:rPr>
              <a:t> </a:t>
            </a:r>
            <a:r>
              <a:rPr lang="en-US" sz="2769" dirty="0">
                <a:solidFill>
                  <a:srgbClr val="FF0000"/>
                </a:solidFill>
                <a:latin typeface="Times New Roman" pitchFamily="18" charset="0"/>
                <a:cs typeface="Times New Roman" pitchFamily="18" charset="0"/>
              </a:rPr>
              <a:t>appetite</a:t>
            </a:r>
            <a:r>
              <a:rPr lang="en-US" sz="2769" dirty="0">
                <a:latin typeface="Times New Roman" pitchFamily="18" charset="0"/>
                <a:cs typeface="Times New Roman" pitchFamily="18" charset="0"/>
              </a:rPr>
              <a:t>. </a:t>
            </a:r>
          </a:p>
          <a:p>
            <a:pPr algn="just"/>
            <a:endParaRPr lang="en-US" sz="2769" dirty="0">
              <a:latin typeface="Times New Roman" pitchFamily="18" charset="0"/>
              <a:cs typeface="Times New Roman" pitchFamily="18" charset="0"/>
            </a:endParaRPr>
          </a:p>
          <a:p>
            <a:pPr algn="just"/>
            <a:r>
              <a:rPr lang="en-US" sz="2769" dirty="0">
                <a:latin typeface="Times New Roman" pitchFamily="18" charset="0"/>
                <a:cs typeface="Times New Roman" pitchFamily="18" charset="0"/>
              </a:rPr>
              <a:t>It is </a:t>
            </a:r>
            <a:r>
              <a:rPr lang="en-US" sz="2769" dirty="0">
                <a:solidFill>
                  <a:srgbClr val="FF0000"/>
                </a:solidFill>
                <a:latin typeface="Times New Roman" pitchFamily="18" charset="0"/>
                <a:cs typeface="Times New Roman" pitchFamily="18" charset="0"/>
              </a:rPr>
              <a:t>administered in addition to insulin </a:t>
            </a:r>
            <a:r>
              <a:rPr lang="en-US" sz="2769" dirty="0">
                <a:latin typeface="Times New Roman" pitchFamily="18" charset="0"/>
                <a:cs typeface="Times New Roman" pitchFamily="18" charset="0"/>
              </a:rPr>
              <a:t>(dose reduced by 50% to avoid hypoglycemia) in those who are unable to achieve their target postprandial blood sugar levels</a:t>
            </a:r>
          </a:p>
        </p:txBody>
      </p:sp>
      <p:sp>
        <p:nvSpPr>
          <p:cNvPr id="2" name="Title 1"/>
          <p:cNvSpPr>
            <a:spLocks noGrp="1"/>
          </p:cNvSpPr>
          <p:nvPr>
            <p:ph type="title"/>
          </p:nvPr>
        </p:nvSpPr>
        <p:spPr/>
        <p:txBody>
          <a:bodyPr/>
          <a:lstStyle/>
          <a:p>
            <a:endParaRPr lang="en-US" dirty="0"/>
          </a:p>
        </p:txBody>
      </p:sp>
    </p:spTree>
    <p:extLst>
      <p:ext uri="{BB962C8B-B14F-4D97-AF65-F5344CB8AC3E}">
        <p14:creationId xmlns:p14="http://schemas.microsoft.com/office/powerpoint/2010/main" val="17952252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81328"/>
            <a:ext cx="8229600" cy="4301955"/>
          </a:xfrm>
        </p:spPr>
        <p:txBody>
          <a:bodyPr/>
          <a:lstStyle/>
          <a:p>
            <a:pPr marL="45720" indent="0" algn="just">
              <a:buNone/>
            </a:pPr>
            <a:endParaRPr lang="en-US" sz="2800" dirty="0" smtClean="0">
              <a:latin typeface="Times New Roman" panose="02020603050405020304" pitchFamily="18" charset="0"/>
              <a:cs typeface="Times New Roman" panose="02020603050405020304" pitchFamily="18" charset="0"/>
            </a:endParaRPr>
          </a:p>
          <a:p>
            <a:pPr marL="45720" indent="0" algn="just">
              <a:buNone/>
            </a:pPr>
            <a:endParaRPr lang="en-US" sz="2800" dirty="0" smtClean="0">
              <a:latin typeface="Times New Roman" panose="02020603050405020304" pitchFamily="18" charset="0"/>
              <a:cs typeface="Times New Roman" panose="02020603050405020304" pitchFamily="18" charset="0"/>
            </a:endParaRPr>
          </a:p>
          <a:p>
            <a:pPr marL="45720" indent="0" algn="just">
              <a:buNone/>
            </a:pPr>
            <a:r>
              <a:rPr lang="en-US" sz="2800" dirty="0" smtClean="0">
                <a:latin typeface="Times New Roman" panose="02020603050405020304" pitchFamily="18" charset="0"/>
                <a:cs typeface="Times New Roman" panose="02020603050405020304" pitchFamily="18" charset="0"/>
              </a:rPr>
              <a:t>“The branch of physiology and medicines concerned with endocrine glands and hormones”</a:t>
            </a:r>
          </a:p>
          <a:p>
            <a:endParaRPr lang="en-US" dirty="0"/>
          </a:p>
        </p:txBody>
      </p:sp>
      <p:sp>
        <p:nvSpPr>
          <p:cNvPr id="2" name="Title 1"/>
          <p:cNvSpPr>
            <a:spLocks noGrp="1"/>
          </p:cNvSpPr>
          <p:nvPr>
            <p:ph type="title"/>
          </p:nvPr>
        </p:nvSpPr>
        <p:spPr/>
        <p:txBody>
          <a:bodyPr>
            <a:normAutofit/>
          </a:bodyPr>
          <a:lstStyle/>
          <a:p>
            <a:r>
              <a:rPr lang="en-US" sz="4000" dirty="0" smtClean="0">
                <a:latin typeface="Times New Roman" pitchFamily="18" charset="0"/>
                <a:cs typeface="Times New Roman" pitchFamily="18" charset="0"/>
              </a:rPr>
              <a:t>Introduction</a:t>
            </a:r>
            <a:endParaRPr lang="en-US" sz="40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ontent Placeholder 2"/>
          <p:cNvSpPr txBox="1">
            <a:spLocks/>
          </p:cNvSpPr>
          <p:nvPr/>
        </p:nvSpPr>
        <p:spPr>
          <a:xfrm>
            <a:off x="164207" y="553795"/>
            <a:ext cx="8567669" cy="5315303"/>
          </a:xfrm>
          <a:prstGeom prst="rect">
            <a:avLst/>
          </a:prstGeom>
        </p:spPr>
        <p:txBody>
          <a:bodyPr>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228600" indent="-228600" algn="just">
              <a:buFont typeface="Arial" panose="020B0604020202020204" pitchFamily="34" charset="0"/>
              <a:buChar char="•"/>
            </a:pPr>
            <a:endParaRPr lang="en-US" sz="3200" dirty="0" smtClean="0">
              <a:latin typeface="Times New Roman" panose="02020603050405020304" pitchFamily="18" charset="0"/>
              <a:cs typeface="Times New Roman" panose="02020603050405020304" pitchFamily="18" charset="0"/>
            </a:endParaRPr>
          </a:p>
          <a:p>
            <a:pPr marL="228600" indent="-228600" algn="just">
              <a:buFont typeface="Arial" panose="020B0604020202020204" pitchFamily="34" charset="0"/>
              <a:buChar char="•"/>
            </a:pPr>
            <a:r>
              <a:rPr lang="en-US" sz="2800" dirty="0" smtClean="0">
                <a:solidFill>
                  <a:schemeClr val="tx1"/>
                </a:solidFill>
                <a:latin typeface="Times New Roman" panose="02020603050405020304" pitchFamily="18" charset="0"/>
                <a:cs typeface="Times New Roman" panose="02020603050405020304" pitchFamily="18" charset="0"/>
              </a:rPr>
              <a:t>The </a:t>
            </a:r>
            <a:r>
              <a:rPr lang="en-US" sz="2800" dirty="0">
                <a:solidFill>
                  <a:schemeClr val="tx1"/>
                </a:solidFill>
                <a:latin typeface="Times New Roman" panose="02020603050405020304" pitchFamily="18" charset="0"/>
                <a:cs typeface="Times New Roman" panose="02020603050405020304" pitchFamily="18" charset="0"/>
              </a:rPr>
              <a:t>total hormone concentration in plasma is the sum of the free and bound hormones. </a:t>
            </a:r>
          </a:p>
          <a:p>
            <a:pPr marL="228600" indent="-228600" algn="just">
              <a:buFont typeface="Arial" panose="020B0604020202020204" pitchFamily="34" charset="0"/>
              <a:buChar char="•"/>
            </a:pPr>
            <a:endParaRPr lang="en-US" sz="2800" dirty="0">
              <a:solidFill>
                <a:schemeClr val="tx1"/>
              </a:solidFill>
              <a:latin typeface="Times New Roman" panose="02020603050405020304" pitchFamily="18" charset="0"/>
              <a:cs typeface="Times New Roman" panose="02020603050405020304" pitchFamily="18" charset="0"/>
            </a:endParaRPr>
          </a:p>
          <a:p>
            <a:pPr marL="228600" indent="-228600" algn="just">
              <a:buFont typeface="Arial" panose="020B0604020202020204" pitchFamily="34" charset="0"/>
              <a:buChar char="•"/>
            </a:pPr>
            <a:r>
              <a:rPr lang="en-US" sz="2800" dirty="0">
                <a:solidFill>
                  <a:schemeClr val="tx1"/>
                </a:solidFill>
                <a:latin typeface="Times New Roman" panose="02020603050405020304" pitchFamily="18" charset="0"/>
                <a:cs typeface="Times New Roman" panose="02020603050405020304" pitchFamily="18" charset="0"/>
              </a:rPr>
              <a:t>The free hormone can diffuse out of capillaries and encounter its target cells, hence this concentration is biologically important.</a:t>
            </a:r>
          </a:p>
        </p:txBody>
      </p:sp>
    </p:spTree>
    <p:extLst>
      <p:ext uri="{BB962C8B-B14F-4D97-AF65-F5344CB8AC3E}">
        <p14:creationId xmlns:p14="http://schemas.microsoft.com/office/powerpoint/2010/main" val="3452488869"/>
      </p:ext>
    </p:extLst>
  </p:cSld>
  <p:clrMapOvr>
    <a:masterClrMapping/>
  </p:clrMapOvr>
  <p:timing>
    <p:tnLst>
      <p:par>
        <p:cTn id="1" dur="indefinite" restart="never" nodeType="tmRoot"/>
      </p:par>
    </p:tnLst>
  </p:timing>
</p:sld>
</file>

<file path=ppt/slides/slide2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buFont typeface="Wingdings" panose="05000000000000000000" pitchFamily="2" charset="2"/>
              <a:buChar char="q"/>
            </a:pPr>
            <a:r>
              <a:rPr lang="en-US" sz="2585" b="1" dirty="0" err="1">
                <a:latin typeface="Times New Roman" pitchFamily="18" charset="0"/>
                <a:cs typeface="Times New Roman" pitchFamily="18" charset="0"/>
              </a:rPr>
              <a:t>Bromocriptine</a:t>
            </a:r>
            <a:r>
              <a:rPr lang="en-US" sz="2585" b="1" dirty="0">
                <a:latin typeface="Times New Roman" pitchFamily="18" charset="0"/>
                <a:cs typeface="Times New Roman" pitchFamily="18" charset="0"/>
              </a:rPr>
              <a:t> and </a:t>
            </a:r>
            <a:r>
              <a:rPr lang="en-US" sz="2585" b="1" dirty="0" err="1">
                <a:latin typeface="Times New Roman" pitchFamily="18" charset="0"/>
                <a:cs typeface="Times New Roman" pitchFamily="18" charset="0"/>
              </a:rPr>
              <a:t>colesevelam</a:t>
            </a:r>
            <a:r>
              <a:rPr lang="en-US" sz="2585" b="1" dirty="0">
                <a:latin typeface="Times New Roman" pitchFamily="18" charset="0"/>
                <a:cs typeface="Times New Roman" pitchFamily="18" charset="0"/>
              </a:rPr>
              <a:t> </a:t>
            </a:r>
          </a:p>
          <a:p>
            <a:pPr algn="ctr"/>
            <a:endParaRPr lang="en-US" sz="2585" dirty="0">
              <a:latin typeface="Times New Roman" pitchFamily="18" charset="0"/>
              <a:cs typeface="Times New Roman" pitchFamily="18" charset="0"/>
            </a:endParaRPr>
          </a:p>
          <a:p>
            <a:pPr algn="ctr"/>
            <a:r>
              <a:rPr lang="en-US" sz="2585" dirty="0">
                <a:latin typeface="Times New Roman" pitchFamily="18" charset="0"/>
                <a:cs typeface="Times New Roman" pitchFamily="18" charset="0"/>
              </a:rPr>
              <a:t>are indicated for the treatment of </a:t>
            </a:r>
            <a:r>
              <a:rPr lang="en-US" sz="2585" dirty="0">
                <a:solidFill>
                  <a:srgbClr val="FF0000"/>
                </a:solidFill>
                <a:latin typeface="Times New Roman" pitchFamily="18" charset="0"/>
                <a:cs typeface="Times New Roman" pitchFamily="18" charset="0"/>
              </a:rPr>
              <a:t>type 2 diabetes</a:t>
            </a:r>
          </a:p>
          <a:p>
            <a:pPr marL="0" indent="0" algn="ctr">
              <a:buNone/>
            </a:pPr>
            <a:r>
              <a:rPr lang="en-US" sz="2585" dirty="0">
                <a:latin typeface="Times New Roman" pitchFamily="18" charset="0"/>
                <a:cs typeface="Times New Roman" pitchFamily="18" charset="0"/>
              </a:rPr>
              <a:t> </a:t>
            </a:r>
          </a:p>
          <a:p>
            <a:pPr algn="ctr"/>
            <a:r>
              <a:rPr lang="en-US" sz="2585" dirty="0">
                <a:latin typeface="Times New Roman" pitchFamily="18" charset="0"/>
                <a:cs typeface="Times New Roman" pitchFamily="18" charset="0"/>
              </a:rPr>
              <a:t>The</a:t>
            </a:r>
            <a:r>
              <a:rPr lang="en-US" sz="2585" b="1" dirty="0">
                <a:latin typeface="Times New Roman" pitchFamily="18" charset="0"/>
                <a:cs typeface="Times New Roman" pitchFamily="18" charset="0"/>
              </a:rPr>
              <a:t> mechanism </a:t>
            </a:r>
            <a:r>
              <a:rPr lang="en-US" sz="2585" dirty="0">
                <a:latin typeface="Times New Roman" pitchFamily="18" charset="0"/>
                <a:cs typeface="Times New Roman" pitchFamily="18" charset="0"/>
              </a:rPr>
              <a:t>of action of glucose lowering is </a:t>
            </a:r>
            <a:r>
              <a:rPr lang="en-US" sz="2585" b="1" dirty="0">
                <a:latin typeface="Times New Roman" pitchFamily="18" charset="0"/>
                <a:cs typeface="Times New Roman" pitchFamily="18" charset="0"/>
              </a:rPr>
              <a:t>unknown</a:t>
            </a:r>
            <a:r>
              <a:rPr lang="en-US" sz="2585" dirty="0">
                <a:latin typeface="Times New Roman" pitchFamily="18" charset="0"/>
                <a:cs typeface="Times New Roman" pitchFamily="18" charset="0"/>
              </a:rPr>
              <a:t> </a:t>
            </a:r>
          </a:p>
          <a:p>
            <a:pPr algn="ctr"/>
            <a:endParaRPr lang="en-US" sz="2585" dirty="0">
              <a:latin typeface="Times New Roman" pitchFamily="18" charset="0"/>
              <a:cs typeface="Times New Roman" pitchFamily="18" charset="0"/>
            </a:endParaRPr>
          </a:p>
          <a:p>
            <a:pPr algn="ctr"/>
            <a:r>
              <a:rPr lang="en-US" sz="2585" dirty="0">
                <a:latin typeface="Times New Roman" pitchFamily="18" charset="0"/>
                <a:cs typeface="Times New Roman" pitchFamily="18" charset="0"/>
              </a:rPr>
              <a:t>Their </a:t>
            </a:r>
            <a:r>
              <a:rPr lang="en-US" sz="2585" b="1" dirty="0">
                <a:latin typeface="Times New Roman" pitchFamily="18" charset="0"/>
                <a:cs typeface="Times New Roman" pitchFamily="18" charset="0"/>
              </a:rPr>
              <a:t>modest efficacy</a:t>
            </a:r>
            <a:r>
              <a:rPr lang="en-US" sz="2585" dirty="0">
                <a:latin typeface="Times New Roman" pitchFamily="18" charset="0"/>
                <a:cs typeface="Times New Roman" pitchFamily="18" charset="0"/>
              </a:rPr>
              <a:t>, </a:t>
            </a:r>
            <a:r>
              <a:rPr lang="en-US" sz="2585" b="1" dirty="0">
                <a:latin typeface="Times New Roman" pitchFamily="18" charset="0"/>
                <a:cs typeface="Times New Roman" pitchFamily="18" charset="0"/>
              </a:rPr>
              <a:t>adverse effects</a:t>
            </a:r>
            <a:r>
              <a:rPr lang="en-US" sz="2585" dirty="0">
                <a:latin typeface="Times New Roman" pitchFamily="18" charset="0"/>
                <a:cs typeface="Times New Roman" pitchFamily="18" charset="0"/>
              </a:rPr>
              <a:t>, and </a:t>
            </a:r>
            <a:r>
              <a:rPr lang="en-US" sz="2585" b="1" dirty="0">
                <a:latin typeface="Times New Roman" pitchFamily="18" charset="0"/>
                <a:cs typeface="Times New Roman" pitchFamily="18" charset="0"/>
              </a:rPr>
              <a:t>pill burden </a:t>
            </a:r>
            <a:r>
              <a:rPr lang="en-US" sz="2585" dirty="0">
                <a:solidFill>
                  <a:srgbClr val="FF0000"/>
                </a:solidFill>
                <a:latin typeface="Times New Roman" pitchFamily="18" charset="0"/>
                <a:cs typeface="Times New Roman" pitchFamily="18" charset="0"/>
              </a:rPr>
              <a:t>limit their use in clinical practice</a:t>
            </a:r>
          </a:p>
        </p:txBody>
      </p:sp>
      <p:sp>
        <p:nvSpPr>
          <p:cNvPr id="2" name="Title 1"/>
          <p:cNvSpPr>
            <a:spLocks noGrp="1"/>
          </p:cNvSpPr>
          <p:nvPr>
            <p:ph type="title"/>
          </p:nvPr>
        </p:nvSpPr>
        <p:spPr>
          <a:xfrm>
            <a:off x="457200" y="334108"/>
            <a:ext cx="8229600" cy="984738"/>
          </a:xfrm>
        </p:spPr>
        <p:txBody>
          <a:bodyPr>
            <a:normAutofit/>
          </a:bodyPr>
          <a:lstStyle/>
          <a:p>
            <a:pPr algn="ctr"/>
            <a:r>
              <a:rPr lang="en-US" sz="3692" dirty="0">
                <a:latin typeface="Times New Roman" pitchFamily="18" charset="0"/>
                <a:cs typeface="Times New Roman" pitchFamily="18" charset="0"/>
              </a:rPr>
              <a:t>Other Agents</a:t>
            </a:r>
          </a:p>
        </p:txBody>
      </p:sp>
    </p:spTree>
    <p:extLst>
      <p:ext uri="{BB962C8B-B14F-4D97-AF65-F5344CB8AC3E}">
        <p14:creationId xmlns:p14="http://schemas.microsoft.com/office/powerpoint/2010/main" val="4198507494"/>
      </p:ext>
    </p:extLst>
  </p:cSld>
  <p:clrMapOvr>
    <a:masterClrMapping/>
  </p:clrMapOvr>
  <p:timing>
    <p:tnLst>
      <p:par>
        <p:cTn id="1" dur="indefinite" restart="never" nodeType="tmRoot"/>
      </p:par>
    </p:tnLst>
  </p:timing>
</p:sld>
</file>

<file path=ppt/slides/slide2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ctrTitle"/>
          </p:nvPr>
        </p:nvSpPr>
        <p:spPr>
          <a:xfrm>
            <a:off x="1085850" y="2514600"/>
            <a:ext cx="7772400" cy="1104138"/>
          </a:xfrm>
        </p:spPr>
        <p:txBody>
          <a:bodyPr>
            <a:noAutofit/>
          </a:bodyPr>
          <a:lstStyle/>
          <a:p>
            <a:r>
              <a:rPr lang="en-US" sz="4500" dirty="0">
                <a:solidFill>
                  <a:srgbClr val="00B050"/>
                </a:solidFill>
                <a:latin typeface="Algerian" panose="04020705040A02060702" pitchFamily="82" charset="0"/>
              </a:rPr>
              <a:t>			</a:t>
            </a:r>
            <a:r>
              <a:rPr lang="en-US" sz="4500" dirty="0">
                <a:solidFill>
                  <a:schemeClr val="tx1"/>
                </a:solidFill>
                <a:latin typeface="Footlight MT Light" panose="0204060206030A020304" pitchFamily="18" charset="0"/>
              </a:rPr>
              <a:t>Thyroid Hormones</a:t>
            </a:r>
          </a:p>
        </p:txBody>
      </p:sp>
    </p:spTree>
    <p:extLst>
      <p:ext uri="{BB962C8B-B14F-4D97-AF65-F5344CB8AC3E}">
        <p14:creationId xmlns:p14="http://schemas.microsoft.com/office/powerpoint/2010/main" val="3093971067"/>
      </p:ext>
    </p:extLst>
  </p:cSld>
  <p:clrMapOvr>
    <a:masterClrMapping/>
  </p:clrMapOvr>
  <p:timing>
    <p:tnLst>
      <p:par>
        <p:cTn id="1" dur="indefinite" restart="never" nodeType="tmRoot"/>
      </p:par>
    </p:tnLst>
  </p:timing>
</p:sld>
</file>

<file path=ppt/slides/slide2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223365" y="352697"/>
            <a:ext cx="8750818" cy="5734594"/>
          </a:xfrm>
          <a:prstGeom prst="rect">
            <a:avLst/>
          </a:prstGeom>
        </p:spPr>
      </p:pic>
    </p:spTree>
    <p:extLst>
      <p:ext uri="{BB962C8B-B14F-4D97-AF65-F5344CB8AC3E}">
        <p14:creationId xmlns:p14="http://schemas.microsoft.com/office/powerpoint/2010/main" val="3656484521"/>
      </p:ext>
    </p:extLst>
  </p:cSld>
  <p:clrMapOvr>
    <a:masterClrMapping/>
  </p:clrMapOvr>
</p:sld>
</file>

<file path=ppt/slides/slide20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349883" y="1085850"/>
            <a:ext cx="2907792" cy="1057594"/>
          </a:xfrm>
        </p:spPr>
        <p:txBody>
          <a:bodyPr>
            <a:normAutofit fontScale="90000"/>
          </a:bodyPr>
          <a:lstStyle/>
          <a:p>
            <a:pPr algn="ctr"/>
            <a:r>
              <a:rPr lang="en-US" sz="4500" dirty="0">
                <a:solidFill>
                  <a:schemeClr val="tx1"/>
                </a:solidFill>
                <a:latin typeface="Footlight MT Light" panose="0204060206030A020304" pitchFamily="18" charset="0"/>
              </a:rPr>
              <a:t>   Thyroid Gland</a:t>
            </a:r>
            <a:endParaRPr lang="en-US" sz="4500" dirty="0"/>
          </a:p>
        </p:txBody>
      </p:sp>
      <p:sp>
        <p:nvSpPr>
          <p:cNvPr id="3" name="Content Placeholder 2"/>
          <p:cNvSpPr>
            <a:spLocks noGrp="1"/>
          </p:cNvSpPr>
          <p:nvPr>
            <p:ph idx="1"/>
          </p:nvPr>
        </p:nvSpPr>
        <p:spPr>
          <a:xfrm>
            <a:off x="1435608" y="2514600"/>
            <a:ext cx="2736342" cy="3600450"/>
          </a:xfrm>
        </p:spPr>
        <p:txBody>
          <a:bodyPr>
            <a:normAutofit lnSpcReduction="10000"/>
          </a:bodyPr>
          <a:lstStyle/>
          <a:p>
            <a:pPr marL="61722" indent="0" algn="just">
              <a:buNone/>
            </a:pPr>
            <a:endParaRPr lang="en-US" dirty="0" smtClean="0"/>
          </a:p>
          <a:p>
            <a:pPr marL="61722" indent="0" algn="just">
              <a:buNone/>
            </a:pPr>
            <a:endParaRPr lang="en-US" dirty="0"/>
          </a:p>
          <a:p>
            <a:pPr marL="61722" indent="0" algn="just">
              <a:buNone/>
            </a:pPr>
            <a:r>
              <a:rPr lang="en-US" dirty="0"/>
              <a:t>The </a:t>
            </a:r>
            <a:r>
              <a:rPr lang="en-US" dirty="0">
                <a:solidFill>
                  <a:srgbClr val="FF0000"/>
                </a:solidFill>
              </a:rPr>
              <a:t>thyroid gland consists </a:t>
            </a:r>
            <a:r>
              <a:rPr lang="en-US" dirty="0"/>
              <a:t>of </a:t>
            </a:r>
            <a:r>
              <a:rPr lang="en-US" dirty="0">
                <a:solidFill>
                  <a:srgbClr val="FF0000"/>
                </a:solidFill>
              </a:rPr>
              <a:t>two lobes </a:t>
            </a:r>
            <a:r>
              <a:rPr lang="en-US" dirty="0"/>
              <a:t>of </a:t>
            </a:r>
            <a:r>
              <a:rPr lang="en-US" dirty="0">
                <a:solidFill>
                  <a:srgbClr val="FF0000"/>
                </a:solidFill>
              </a:rPr>
              <a:t>endocrine tissue </a:t>
            </a:r>
            <a:r>
              <a:rPr lang="en-US" dirty="0"/>
              <a:t>joined by the </a:t>
            </a:r>
            <a:r>
              <a:rPr lang="en-US" b="1" dirty="0">
                <a:solidFill>
                  <a:srgbClr val="FF0000"/>
                </a:solidFill>
              </a:rPr>
              <a:t>isthmus</a:t>
            </a:r>
            <a:r>
              <a:rPr lang="en-US" dirty="0"/>
              <a:t>.</a:t>
            </a:r>
          </a:p>
          <a:p>
            <a:pPr marL="61722" indent="0" algn="just">
              <a:buNone/>
            </a:pPr>
            <a:endParaRPr lang="en-US" dirty="0"/>
          </a:p>
        </p:txBody>
      </p:sp>
      <p:pic>
        <p:nvPicPr>
          <p:cNvPr id="4" name="Picture 3"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59309" y="862885"/>
            <a:ext cx="4684691" cy="5143500"/>
          </a:xfrm>
          <a:prstGeom prst="rect">
            <a:avLst/>
          </a:prstGeom>
        </p:spPr>
      </p:pic>
    </p:spTree>
    <p:extLst>
      <p:ext uri="{BB962C8B-B14F-4D97-AF65-F5344CB8AC3E}">
        <p14:creationId xmlns:p14="http://schemas.microsoft.com/office/powerpoint/2010/main" val="3433028480"/>
      </p:ext>
    </p:extLst>
  </p:cSld>
  <p:clrMapOvr>
    <a:masterClrMapping/>
  </p:clrMapOvr>
  <p:timing>
    <p:tnLst>
      <p:par>
        <p:cTn id="1" dur="indefinite" restart="never" nodeType="tmRoot"/>
      </p:par>
    </p:tnLst>
  </p:timing>
</p:sld>
</file>

<file path=ppt/slides/slide20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solidFill>
                  <a:schemeClr val="tx1"/>
                </a:solidFill>
                <a:latin typeface="Footlight MT Light" panose="0204060206030A020304" pitchFamily="18" charset="0"/>
              </a:rPr>
              <a:t>Thyroid </a:t>
            </a:r>
            <a:r>
              <a:rPr lang="en-US" b="1" dirty="0" smtClean="0">
                <a:solidFill>
                  <a:schemeClr val="tx1"/>
                </a:solidFill>
                <a:latin typeface="Footlight MT Light" panose="0204060206030A020304" pitchFamily="18" charset="0"/>
              </a:rPr>
              <a:t>Hormones</a:t>
            </a:r>
            <a:endParaRPr lang="en-US" b="1" dirty="0"/>
          </a:p>
        </p:txBody>
      </p:sp>
      <p:sp>
        <p:nvSpPr>
          <p:cNvPr id="3" name="Content Placeholder 2"/>
          <p:cNvSpPr>
            <a:spLocks noGrp="1"/>
          </p:cNvSpPr>
          <p:nvPr>
            <p:ph idx="1"/>
          </p:nvPr>
        </p:nvSpPr>
        <p:spPr/>
        <p:txBody>
          <a:bodyPr/>
          <a:lstStyle/>
          <a:p>
            <a:pPr marL="171450" indent="-171450" algn="just">
              <a:spcAft>
                <a:spcPts val="1350"/>
              </a:spcAft>
              <a:buFont typeface="Arial" panose="020B0604020202020204" pitchFamily="34" charset="0"/>
              <a:buChar char="•"/>
            </a:pPr>
            <a:endParaRPr lang="en-US" dirty="0" smtClean="0"/>
          </a:p>
          <a:p>
            <a:pPr marL="171450" indent="-171450" algn="just">
              <a:spcAft>
                <a:spcPts val="1350"/>
              </a:spcAft>
              <a:buFont typeface="Arial" panose="020B0604020202020204" pitchFamily="34" charset="0"/>
              <a:buChar char="•"/>
            </a:pPr>
            <a:r>
              <a:rPr lang="en-US" dirty="0" smtClean="0"/>
              <a:t>The </a:t>
            </a:r>
            <a:r>
              <a:rPr lang="en-US" dirty="0"/>
              <a:t>major </a:t>
            </a:r>
            <a:r>
              <a:rPr lang="en-US" dirty="0">
                <a:solidFill>
                  <a:srgbClr val="FF0000"/>
                </a:solidFill>
              </a:rPr>
              <a:t>thyroid secretory cells </a:t>
            </a:r>
            <a:r>
              <a:rPr lang="en-US" dirty="0"/>
              <a:t>are the </a:t>
            </a:r>
            <a:r>
              <a:rPr lang="en-US" dirty="0">
                <a:solidFill>
                  <a:srgbClr val="FF0000"/>
                </a:solidFill>
              </a:rPr>
              <a:t>follicular cells </a:t>
            </a:r>
            <a:r>
              <a:rPr lang="en-US" dirty="0"/>
              <a:t>which secrete </a:t>
            </a:r>
            <a:r>
              <a:rPr lang="en-US" dirty="0">
                <a:solidFill>
                  <a:srgbClr val="FF0000"/>
                </a:solidFill>
              </a:rPr>
              <a:t>thyroxine</a:t>
            </a:r>
            <a:r>
              <a:rPr lang="en-US" dirty="0"/>
              <a:t> (T</a:t>
            </a:r>
            <a:r>
              <a:rPr lang="en-US" baseline="-25000" dirty="0"/>
              <a:t>4</a:t>
            </a:r>
            <a:r>
              <a:rPr lang="en-US" dirty="0" smtClean="0"/>
              <a:t>), </a:t>
            </a:r>
            <a:r>
              <a:rPr lang="en-US" dirty="0" err="1">
                <a:solidFill>
                  <a:srgbClr val="FF0000"/>
                </a:solidFill>
              </a:rPr>
              <a:t>triiodothyronine</a:t>
            </a:r>
            <a:r>
              <a:rPr lang="en-US" dirty="0"/>
              <a:t> (T</a:t>
            </a:r>
            <a:r>
              <a:rPr lang="en-US" baseline="-25000" dirty="0"/>
              <a:t>3</a:t>
            </a:r>
            <a:r>
              <a:rPr lang="en-US" dirty="0"/>
              <a:t>) </a:t>
            </a:r>
            <a:r>
              <a:rPr lang="en-US" dirty="0" smtClean="0"/>
              <a:t>and reverse </a:t>
            </a:r>
            <a:r>
              <a:rPr lang="en-US" dirty="0" err="1"/>
              <a:t>triiodothyronine</a:t>
            </a:r>
            <a:r>
              <a:rPr lang="en-US" dirty="0"/>
              <a:t> (rT3).</a:t>
            </a:r>
          </a:p>
          <a:p>
            <a:pPr marL="171450" indent="-171450" algn="just">
              <a:spcAft>
                <a:spcPts val="1350"/>
              </a:spcAft>
              <a:buFont typeface="Arial" panose="020B0604020202020204" pitchFamily="34" charset="0"/>
              <a:buChar char="•"/>
            </a:pPr>
            <a:endParaRPr lang="en-US" dirty="0" smtClean="0"/>
          </a:p>
          <a:p>
            <a:pPr marL="171450" indent="-171450" algn="just">
              <a:spcAft>
                <a:spcPts val="1350"/>
              </a:spcAft>
              <a:buFont typeface="Arial" panose="020B0604020202020204" pitchFamily="34" charset="0"/>
              <a:buChar char="•"/>
            </a:pPr>
            <a:r>
              <a:rPr lang="en-US" dirty="0" smtClean="0"/>
              <a:t>The </a:t>
            </a:r>
            <a:r>
              <a:rPr lang="en-US" dirty="0"/>
              <a:t>parafollicular </a:t>
            </a:r>
            <a:r>
              <a:rPr lang="en-US" dirty="0">
                <a:solidFill>
                  <a:srgbClr val="FF0000"/>
                </a:solidFill>
              </a:rPr>
              <a:t>C cells </a:t>
            </a:r>
            <a:r>
              <a:rPr lang="en-US" dirty="0"/>
              <a:t>secrete the peptide hormone </a:t>
            </a:r>
            <a:r>
              <a:rPr lang="en-US" dirty="0">
                <a:solidFill>
                  <a:srgbClr val="FF0000"/>
                </a:solidFill>
              </a:rPr>
              <a:t>calcitonin</a:t>
            </a:r>
            <a:r>
              <a:rPr lang="en-US" dirty="0"/>
              <a:t>.</a:t>
            </a:r>
          </a:p>
          <a:p>
            <a:endParaRPr lang="en-US" dirty="0"/>
          </a:p>
        </p:txBody>
      </p:sp>
    </p:spTree>
    <p:extLst>
      <p:ext uri="{BB962C8B-B14F-4D97-AF65-F5344CB8AC3E}">
        <p14:creationId xmlns:p14="http://schemas.microsoft.com/office/powerpoint/2010/main" val="504378855"/>
      </p:ext>
    </p:extLst>
  </p:cSld>
  <p:clrMapOvr>
    <a:masterClrMapping/>
  </p:clrMapOvr>
  <p:timing>
    <p:tnLst>
      <p:par>
        <p:cTn id="1" dur="indefinite" restart="never" nodeType="tmRoot"/>
      </p:par>
    </p:tnLst>
  </p:timing>
</p:sld>
</file>

<file path=ppt/slides/slide20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descr="Screen Clipping"/>
          <p:cNvPicPr>
            <a:picLocks noChangeAspect="1"/>
          </p:cNvPicPr>
          <p:nvPr/>
        </p:nvPicPr>
        <p:blipFill rotWithShape="1">
          <a:blip r:embed="rId2">
            <a:extLst>
              <a:ext uri="{BEBA8EAE-BF5A-486C-A8C5-ECC9F3942E4B}">
                <a14:imgProps xmlns:a14="http://schemas.microsoft.com/office/drawing/2010/main">
                  <a14:imgLayer r:embed="rId3">
                    <a14:imgEffect>
                      <a14:sharpenSoften amount="25000"/>
                    </a14:imgEffect>
                  </a14:imgLayer>
                </a14:imgProps>
              </a:ext>
              <a:ext uri="{28A0092B-C50C-407E-A947-70E740481C1C}">
                <a14:useLocalDpi xmlns:a14="http://schemas.microsoft.com/office/drawing/2010/main" val="0"/>
              </a:ext>
            </a:extLst>
          </a:blip>
          <a:srcRect r="7608" b="7255"/>
          <a:stretch/>
        </p:blipFill>
        <p:spPr>
          <a:xfrm>
            <a:off x="218803" y="679109"/>
            <a:ext cx="8645978" cy="5904571"/>
          </a:xfrm>
          <a:prstGeom prst="rect">
            <a:avLst/>
          </a:prstGeom>
        </p:spPr>
      </p:pic>
    </p:spTree>
    <p:extLst>
      <p:ext uri="{BB962C8B-B14F-4D97-AF65-F5344CB8AC3E}">
        <p14:creationId xmlns:p14="http://schemas.microsoft.com/office/powerpoint/2010/main" val="1359557683"/>
      </p:ext>
    </p:extLst>
  </p:cSld>
  <p:clrMapOvr>
    <a:masterClrMapping/>
  </p:clrMapOvr>
  <p:timing>
    <p:tnLst>
      <p:par>
        <p:cTn id="1" dur="indefinite" restart="never" nodeType="tmRoot"/>
      </p:par>
    </p:tnLst>
  </p:timing>
</p:sld>
</file>

<file path=ppt/slides/slide20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latin typeface="Footlight MT Light" panose="0204060206030A020304" pitchFamily="18" charset="0"/>
              </a:rPr>
              <a:t>Functional Unit Of The Thyroid</a:t>
            </a:r>
            <a:endParaRPr lang="en-US" dirty="0">
              <a:latin typeface="Footlight MT Light" panose="0204060206030A020304" pitchFamily="18" charset="0"/>
            </a:endParaRPr>
          </a:p>
        </p:txBody>
      </p:sp>
      <p:sp>
        <p:nvSpPr>
          <p:cNvPr id="3" name="Content Placeholder 2"/>
          <p:cNvSpPr>
            <a:spLocks noGrp="1"/>
          </p:cNvSpPr>
          <p:nvPr>
            <p:ph idx="1"/>
          </p:nvPr>
        </p:nvSpPr>
        <p:spPr/>
        <p:txBody>
          <a:bodyPr>
            <a:normAutofit/>
          </a:bodyPr>
          <a:lstStyle/>
          <a:p>
            <a:pPr algn="just"/>
            <a:endParaRPr lang="en-US" sz="2100" dirty="0"/>
          </a:p>
          <a:p>
            <a:pPr algn="just"/>
            <a:r>
              <a:rPr lang="en-US" sz="2100" dirty="0"/>
              <a:t>The functional unit of the thyroid is the </a:t>
            </a:r>
            <a:r>
              <a:rPr lang="en-US" sz="2100" b="1" i="1" dirty="0">
                <a:solidFill>
                  <a:srgbClr val="FF0000"/>
                </a:solidFill>
              </a:rPr>
              <a:t>follicle</a:t>
            </a:r>
            <a:r>
              <a:rPr lang="en-US" sz="2100" b="1" dirty="0">
                <a:solidFill>
                  <a:srgbClr val="FF0000"/>
                </a:solidFill>
              </a:rPr>
              <a:t> or </a:t>
            </a:r>
            <a:r>
              <a:rPr lang="en-US" sz="2100" b="1" i="1" dirty="0" err="1">
                <a:solidFill>
                  <a:srgbClr val="FF0000"/>
                </a:solidFill>
              </a:rPr>
              <a:t>acinus</a:t>
            </a:r>
            <a:r>
              <a:rPr lang="en-US" sz="2100" dirty="0">
                <a:solidFill>
                  <a:srgbClr val="FF0000"/>
                </a:solidFill>
              </a:rPr>
              <a:t>. </a:t>
            </a:r>
          </a:p>
          <a:p>
            <a:pPr algn="just"/>
            <a:endParaRPr lang="en-US" sz="2100" dirty="0"/>
          </a:p>
          <a:p>
            <a:pPr algn="just"/>
            <a:endParaRPr lang="en-US" sz="2100" dirty="0"/>
          </a:p>
          <a:p>
            <a:pPr algn="just"/>
            <a:r>
              <a:rPr lang="en-US" sz="2100" dirty="0"/>
              <a:t>Each follicle consists of </a:t>
            </a:r>
            <a:r>
              <a:rPr lang="en-US" sz="2100" b="1" dirty="0"/>
              <a:t>a single layer of epithelial cells </a:t>
            </a:r>
            <a:r>
              <a:rPr lang="en-US" sz="2100" dirty="0"/>
              <a:t>around a cavity, the follicle lumen, which is filled with a thick colloid containing </a:t>
            </a:r>
            <a:r>
              <a:rPr lang="en-US" sz="2100" i="1" dirty="0">
                <a:solidFill>
                  <a:srgbClr val="FF0000"/>
                </a:solidFill>
              </a:rPr>
              <a:t>thyroglobulin</a:t>
            </a:r>
            <a:endParaRPr lang="en-US" sz="2100" dirty="0">
              <a:solidFill>
                <a:srgbClr val="FF0000"/>
              </a:solidFill>
            </a:endParaRPr>
          </a:p>
        </p:txBody>
      </p:sp>
    </p:spTree>
    <p:extLst>
      <p:ext uri="{BB962C8B-B14F-4D97-AF65-F5344CB8AC3E}">
        <p14:creationId xmlns:p14="http://schemas.microsoft.com/office/powerpoint/2010/main" val="1996162322"/>
      </p:ext>
    </p:extLst>
  </p:cSld>
  <p:clrMapOvr>
    <a:masterClrMapping/>
  </p:clrMapOvr>
  <p:timing>
    <p:tnLst>
      <p:par>
        <p:cTn id="1" dur="indefinite" restart="never" nodeType="tmRoot"/>
      </p:par>
    </p:tnLst>
  </p:timing>
</p:sld>
</file>

<file path=ppt/slides/slide20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r>
              <a:rPr lang="en-US" sz="2100" dirty="0"/>
              <a:t>Thyroglobulin is a large glycoprotein, each molecule of which contains about </a:t>
            </a:r>
            <a:r>
              <a:rPr lang="en-US" sz="2100" dirty="0">
                <a:solidFill>
                  <a:srgbClr val="FF0000"/>
                </a:solidFill>
              </a:rPr>
              <a:t>115 tyrosine residues. </a:t>
            </a:r>
          </a:p>
          <a:p>
            <a:pPr marL="61722" indent="0">
              <a:buNone/>
            </a:pPr>
            <a:endParaRPr lang="en-US" sz="2100" dirty="0"/>
          </a:p>
          <a:p>
            <a:endParaRPr lang="en-US" sz="2100" dirty="0"/>
          </a:p>
          <a:p>
            <a:r>
              <a:rPr lang="en-US" sz="2100" dirty="0"/>
              <a:t>It is synthesized, glycosylated and then secreted into the lumen of the follicle, where iodination of the tyrosine residues occurs.</a:t>
            </a:r>
          </a:p>
          <a:p>
            <a:endParaRPr lang="en-US" sz="2100" dirty="0"/>
          </a:p>
          <a:p>
            <a:endParaRPr lang="en-US" sz="2100" dirty="0"/>
          </a:p>
          <a:p>
            <a:r>
              <a:rPr lang="en-US" sz="2100" dirty="0"/>
              <a:t>Surrounding the follicles is a dense capillary network</a:t>
            </a:r>
          </a:p>
        </p:txBody>
      </p:sp>
    </p:spTree>
    <p:extLst>
      <p:ext uri="{BB962C8B-B14F-4D97-AF65-F5344CB8AC3E}">
        <p14:creationId xmlns:p14="http://schemas.microsoft.com/office/powerpoint/2010/main" val="3542547309"/>
      </p:ext>
    </p:extLst>
  </p:cSld>
  <p:clrMapOvr>
    <a:masterClrMapping/>
  </p:clrMapOvr>
  <p:timing>
    <p:tnLst>
      <p:par>
        <p:cTn id="1" dur="indefinite" restart="never" nodeType="tmRoot"/>
      </p:par>
    </p:tnLst>
  </p:timing>
</p:sld>
</file>

<file path=ppt/slides/slide20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latin typeface="Footlight MT Light" panose="0204060206030A020304" pitchFamily="18" charset="0"/>
              </a:rPr>
              <a:t>Structure Of Thyroid Hormones</a:t>
            </a:r>
            <a:endParaRPr lang="en-US" dirty="0">
              <a:latin typeface="Footlight MT Light" panose="0204060206030A020304" pitchFamily="18" charset="0"/>
            </a:endParaRPr>
          </a:p>
        </p:txBody>
      </p:sp>
      <p:sp>
        <p:nvSpPr>
          <p:cNvPr id="3" name="Content Placeholder 2"/>
          <p:cNvSpPr>
            <a:spLocks noGrp="1"/>
          </p:cNvSpPr>
          <p:nvPr>
            <p:ph idx="1"/>
          </p:nvPr>
        </p:nvSpPr>
        <p:spPr/>
        <p:txBody>
          <a:bodyPr>
            <a:normAutofit/>
          </a:bodyPr>
          <a:lstStyle/>
          <a:p>
            <a:pPr marL="61722" indent="0" algn="just">
              <a:buNone/>
            </a:pPr>
            <a:r>
              <a:rPr lang="en-US" sz="2100" dirty="0"/>
              <a:t>Structurally, the thyroid hormones are built on a backbone of </a:t>
            </a:r>
            <a:r>
              <a:rPr lang="en-US" sz="2100" dirty="0">
                <a:solidFill>
                  <a:srgbClr val="FF0000"/>
                </a:solidFill>
              </a:rPr>
              <a:t>two tyrosine molecules </a:t>
            </a:r>
            <a:r>
              <a:rPr lang="en-US" sz="2100" dirty="0"/>
              <a:t>that are</a:t>
            </a:r>
            <a:r>
              <a:rPr lang="en-US" sz="2100" dirty="0">
                <a:solidFill>
                  <a:srgbClr val="FF0000"/>
                </a:solidFill>
              </a:rPr>
              <a:t> iodinated </a:t>
            </a:r>
            <a:r>
              <a:rPr lang="en-US" sz="2100" dirty="0"/>
              <a:t>and </a:t>
            </a:r>
            <a:r>
              <a:rPr lang="en-US" sz="2100" b="1" dirty="0"/>
              <a:t>connected by </a:t>
            </a:r>
            <a:r>
              <a:rPr lang="en-US" sz="2100" dirty="0"/>
              <a:t>an </a:t>
            </a:r>
            <a:r>
              <a:rPr lang="en-US" sz="2100" dirty="0">
                <a:solidFill>
                  <a:srgbClr val="FF0000"/>
                </a:solidFill>
              </a:rPr>
              <a:t>ether linkage </a:t>
            </a:r>
          </a:p>
        </p:txBody>
      </p:sp>
      <p:pic>
        <p:nvPicPr>
          <p:cNvPr id="4" name="Picture 3"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00150" y="3543300"/>
            <a:ext cx="3779444" cy="1543050"/>
          </a:xfrm>
          <a:prstGeom prst="rect">
            <a:avLst/>
          </a:prstGeom>
        </p:spPr>
      </p:pic>
      <p:pic>
        <p:nvPicPr>
          <p:cNvPr id="5" name="Picture 4"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72100" y="3556985"/>
            <a:ext cx="2847158" cy="1543049"/>
          </a:xfrm>
          <a:prstGeom prst="rect">
            <a:avLst/>
          </a:prstGeom>
        </p:spPr>
      </p:pic>
    </p:spTree>
    <p:extLst>
      <p:ext uri="{BB962C8B-B14F-4D97-AF65-F5344CB8AC3E}">
        <p14:creationId xmlns:p14="http://schemas.microsoft.com/office/powerpoint/2010/main" val="607620914"/>
      </p:ext>
    </p:extLst>
  </p:cSld>
  <p:clrMapOvr>
    <a:masterClrMapping/>
  </p:clrMapOvr>
  <p:timing>
    <p:tnLst>
      <p:par>
        <p:cTn id="1" dur="indefinite" restart="never" nodeType="tmRoot"/>
      </p:par>
    </p:tnLst>
  </p:timing>
</p:sld>
</file>

<file path=ppt/slides/slide20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solidFill>
                  <a:schemeClr val="tx1"/>
                </a:solidFill>
                <a:latin typeface="Footlight MT Light" panose="0204060206030A020304" pitchFamily="18" charset="0"/>
              </a:rPr>
              <a:t>Thyroid </a:t>
            </a:r>
            <a:r>
              <a:rPr lang="en-US" b="1" dirty="0" smtClean="0">
                <a:solidFill>
                  <a:schemeClr val="tx1"/>
                </a:solidFill>
                <a:latin typeface="Footlight MT Light" panose="0204060206030A020304" pitchFamily="18" charset="0"/>
              </a:rPr>
              <a:t>Hormones Synthesis</a:t>
            </a:r>
            <a:endParaRPr lang="en-US" b="1" dirty="0"/>
          </a:p>
        </p:txBody>
      </p:sp>
      <p:sp>
        <p:nvSpPr>
          <p:cNvPr id="3" name="Content Placeholder 2"/>
          <p:cNvSpPr>
            <a:spLocks noGrp="1"/>
          </p:cNvSpPr>
          <p:nvPr>
            <p:ph idx="1"/>
          </p:nvPr>
        </p:nvSpPr>
        <p:spPr/>
        <p:txBody>
          <a:bodyPr>
            <a:normAutofit/>
          </a:bodyPr>
          <a:lstStyle/>
          <a:p>
            <a:pPr marL="171450" indent="-171450" algn="just">
              <a:buFont typeface="Arial" panose="020B0604020202020204" pitchFamily="34" charset="0"/>
              <a:buChar char="•"/>
            </a:pPr>
            <a:endParaRPr lang="en-US" sz="2100" dirty="0">
              <a:solidFill>
                <a:schemeClr val="tx1">
                  <a:lumMod val="95000"/>
                  <a:lumOff val="5000"/>
                </a:schemeClr>
              </a:solidFill>
            </a:endParaRPr>
          </a:p>
          <a:p>
            <a:pPr marL="171450" indent="-171450" algn="just">
              <a:buFont typeface="Arial" panose="020B0604020202020204" pitchFamily="34" charset="0"/>
              <a:buChar char="•"/>
            </a:pPr>
            <a:endParaRPr lang="en-US" sz="2100" dirty="0">
              <a:solidFill>
                <a:schemeClr val="tx1">
                  <a:lumMod val="95000"/>
                  <a:lumOff val="5000"/>
                </a:schemeClr>
              </a:solidFill>
            </a:endParaRPr>
          </a:p>
          <a:p>
            <a:pPr marL="171450" indent="-171450" algn="just">
              <a:buFont typeface="Arial" panose="020B0604020202020204" pitchFamily="34" charset="0"/>
              <a:buChar char="•"/>
            </a:pPr>
            <a:endParaRPr lang="en-US" sz="2100" dirty="0">
              <a:solidFill>
                <a:schemeClr val="tx1">
                  <a:lumMod val="95000"/>
                  <a:lumOff val="5000"/>
                </a:schemeClr>
              </a:solidFill>
            </a:endParaRPr>
          </a:p>
          <a:p>
            <a:pPr marL="0" indent="0" algn="just">
              <a:buNone/>
            </a:pPr>
            <a:r>
              <a:rPr lang="en-US" sz="2100" dirty="0">
                <a:solidFill>
                  <a:schemeClr val="tx1">
                    <a:lumMod val="95000"/>
                    <a:lumOff val="5000"/>
                  </a:schemeClr>
                </a:solidFill>
              </a:rPr>
              <a:t>The basic ingredients for thyroid hormone synthesis are </a:t>
            </a:r>
            <a:r>
              <a:rPr lang="en-US" sz="2100" dirty="0">
                <a:solidFill>
                  <a:srgbClr val="FF0000"/>
                </a:solidFill>
              </a:rPr>
              <a:t>tyrosine</a:t>
            </a:r>
            <a:r>
              <a:rPr lang="en-US" sz="2100" dirty="0">
                <a:solidFill>
                  <a:schemeClr val="tx1">
                    <a:lumMod val="95000"/>
                    <a:lumOff val="5000"/>
                  </a:schemeClr>
                </a:solidFill>
              </a:rPr>
              <a:t> and </a:t>
            </a:r>
            <a:r>
              <a:rPr lang="en-US" sz="2100" dirty="0">
                <a:solidFill>
                  <a:srgbClr val="FF0000"/>
                </a:solidFill>
              </a:rPr>
              <a:t>iodine</a:t>
            </a:r>
            <a:r>
              <a:rPr lang="en-US" sz="2100" dirty="0">
                <a:solidFill>
                  <a:schemeClr val="tx1">
                    <a:lumMod val="95000"/>
                    <a:lumOff val="5000"/>
                  </a:schemeClr>
                </a:solidFill>
              </a:rPr>
              <a:t>, both of which must be taken up from the blood by the follicular cells.</a:t>
            </a:r>
          </a:p>
        </p:txBody>
      </p:sp>
    </p:spTree>
    <p:extLst>
      <p:ext uri="{BB962C8B-B14F-4D97-AF65-F5344CB8AC3E}">
        <p14:creationId xmlns:p14="http://schemas.microsoft.com/office/powerpoint/2010/main" val="152374338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106251" y="1391107"/>
            <a:ext cx="8780172" cy="3731012"/>
          </a:xfrm>
        </p:spPr>
        <p:txBody>
          <a:bodyPr>
            <a:noAutofit/>
          </a:bodyPr>
          <a:lstStyle/>
          <a:p>
            <a:pPr marL="228600" algn="just">
              <a:buFont typeface="Arial" panose="020B0604020202020204" pitchFamily="34" charset="0"/>
              <a:buChar char="•"/>
            </a:pPr>
            <a:endParaRPr lang="en-US" sz="3200" dirty="0" smtClean="0">
              <a:latin typeface="Times New Roman" panose="02020603050405020304" pitchFamily="18" charset="0"/>
              <a:cs typeface="Times New Roman" panose="02020603050405020304" pitchFamily="18" charset="0"/>
            </a:endParaRPr>
          </a:p>
          <a:p>
            <a:pPr marL="228600" algn="just">
              <a:buFont typeface="Arial" panose="020B0604020202020204" pitchFamily="34" charset="0"/>
              <a:buChar char="•"/>
            </a:pPr>
            <a:r>
              <a:rPr lang="en-US" sz="2800" dirty="0" smtClean="0">
                <a:latin typeface="Times New Roman" panose="02020603050405020304" pitchFamily="18" charset="0"/>
                <a:cs typeface="Times New Roman" panose="02020603050405020304" pitchFamily="18" charset="0"/>
              </a:rPr>
              <a:t>The </a:t>
            </a:r>
            <a:r>
              <a:rPr lang="en-US" sz="2800" dirty="0">
                <a:latin typeface="Times New Roman" panose="02020603050405020304" pitchFamily="18" charset="0"/>
                <a:cs typeface="Times New Roman" panose="02020603050405020304" pitchFamily="18" charset="0"/>
              </a:rPr>
              <a:t>liver and kidneys are the major organs that remove hormones from the plasma by metabolizing or excreting them.</a:t>
            </a:r>
          </a:p>
          <a:p>
            <a:pPr marL="228600" algn="just">
              <a:buFont typeface="Arial" panose="020B0604020202020204" pitchFamily="34" charset="0"/>
              <a:buChar char="•"/>
            </a:pPr>
            <a:endParaRPr lang="en-US" sz="2800" dirty="0">
              <a:latin typeface="Times New Roman" panose="02020603050405020304" pitchFamily="18" charset="0"/>
              <a:cs typeface="Times New Roman" panose="02020603050405020304" pitchFamily="18" charset="0"/>
            </a:endParaRPr>
          </a:p>
          <a:p>
            <a:pPr marL="228600" algn="just">
              <a:buFont typeface="Arial" panose="020B0604020202020204" pitchFamily="34" charset="0"/>
              <a:buChar char="•"/>
            </a:pPr>
            <a:r>
              <a:rPr lang="en-US" sz="2800" dirty="0">
                <a:latin typeface="Times New Roman" panose="02020603050405020304" pitchFamily="18" charset="0"/>
                <a:cs typeface="Times New Roman" panose="02020603050405020304" pitchFamily="18" charset="0"/>
              </a:rPr>
              <a:t>The peptide hormones and catecholamines are rapidly removed from the blood. </a:t>
            </a:r>
          </a:p>
        </p:txBody>
      </p:sp>
      <p:sp>
        <p:nvSpPr>
          <p:cNvPr id="2" name="Title 1"/>
          <p:cNvSpPr>
            <a:spLocks noGrp="1"/>
          </p:cNvSpPr>
          <p:nvPr>
            <p:ph type="title"/>
          </p:nvPr>
        </p:nvSpPr>
        <p:spPr/>
        <p:txBody>
          <a:bodyPr>
            <a:normAutofit/>
          </a:bodyPr>
          <a:lstStyle/>
          <a:p>
            <a:pPr algn="ctr"/>
            <a:r>
              <a:rPr lang="en-US" sz="4000" b="1" dirty="0">
                <a:latin typeface="Times New Roman" panose="02020603050405020304" pitchFamily="18" charset="0"/>
                <a:cs typeface="Times New Roman" panose="02020603050405020304" pitchFamily="18" charset="0"/>
              </a:rPr>
              <a:t>Hormone Metabolism and Excretion</a:t>
            </a:r>
          </a:p>
        </p:txBody>
      </p:sp>
    </p:spTree>
    <p:extLst>
      <p:ext uri="{BB962C8B-B14F-4D97-AF65-F5344CB8AC3E}">
        <p14:creationId xmlns:p14="http://schemas.microsoft.com/office/powerpoint/2010/main" val="1701902204"/>
      </p:ext>
    </p:extLst>
  </p:cSld>
  <p:clrMapOvr>
    <a:masterClrMapping/>
  </p:clrMapOvr>
  <p:timing>
    <p:tnLst>
      <p:par>
        <p:cTn id="1" dur="indefinite" restart="never" nodeType="tmRoot"/>
      </p:par>
    </p:tnLst>
  </p:timing>
</p:sld>
</file>

<file path=ppt/slides/slide2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pPr marL="342900" indent="-342900" algn="just"/>
            <a:endParaRPr lang="en-US" sz="2100" dirty="0">
              <a:solidFill>
                <a:schemeClr val="tx1">
                  <a:lumMod val="95000"/>
                  <a:lumOff val="5000"/>
                </a:schemeClr>
              </a:solidFill>
            </a:endParaRPr>
          </a:p>
          <a:p>
            <a:pPr marL="342900" indent="-342900" algn="just"/>
            <a:r>
              <a:rPr lang="en-US" sz="2100" b="1" dirty="0">
                <a:solidFill>
                  <a:schemeClr val="tx1">
                    <a:lumMod val="95000"/>
                    <a:lumOff val="5000"/>
                  </a:schemeClr>
                </a:solidFill>
              </a:rPr>
              <a:t>Tyrosine</a:t>
            </a:r>
            <a:r>
              <a:rPr lang="en-US" sz="2100" dirty="0">
                <a:solidFill>
                  <a:schemeClr val="tx1">
                    <a:lumMod val="95000"/>
                    <a:lumOff val="5000"/>
                  </a:schemeClr>
                </a:solidFill>
              </a:rPr>
              <a:t>, an amino acid, is synthesized in sufficient amounts by the body, so it is not essential to the diet.</a:t>
            </a:r>
          </a:p>
          <a:p>
            <a:pPr algn="just"/>
            <a:endParaRPr lang="en-US" sz="2100" dirty="0">
              <a:solidFill>
                <a:schemeClr val="tx1">
                  <a:lumMod val="95000"/>
                  <a:lumOff val="5000"/>
                </a:schemeClr>
              </a:solidFill>
            </a:endParaRPr>
          </a:p>
          <a:p>
            <a:pPr algn="just"/>
            <a:r>
              <a:rPr lang="en-US" sz="2100" dirty="0">
                <a:solidFill>
                  <a:schemeClr val="tx1">
                    <a:lumMod val="95000"/>
                    <a:lumOff val="5000"/>
                  </a:schemeClr>
                </a:solidFill>
              </a:rPr>
              <a:t>The </a:t>
            </a:r>
            <a:r>
              <a:rPr lang="en-US" sz="2100" b="1" dirty="0">
                <a:solidFill>
                  <a:schemeClr val="tx1">
                    <a:lumMod val="95000"/>
                    <a:lumOff val="5000"/>
                  </a:schemeClr>
                </a:solidFill>
              </a:rPr>
              <a:t>iodine</a:t>
            </a:r>
            <a:r>
              <a:rPr lang="en-US" sz="2100" dirty="0">
                <a:solidFill>
                  <a:schemeClr val="tx1">
                    <a:lumMod val="95000"/>
                    <a:lumOff val="5000"/>
                  </a:schemeClr>
                </a:solidFill>
              </a:rPr>
              <a:t> needed for thyroid hormone synthesis must be obtained from dietary intake.</a:t>
            </a:r>
          </a:p>
          <a:p>
            <a:pPr algn="just"/>
            <a:endParaRPr lang="en-US" sz="2100" dirty="0">
              <a:solidFill>
                <a:schemeClr val="tx1">
                  <a:lumMod val="95000"/>
                  <a:lumOff val="5000"/>
                </a:schemeClr>
              </a:solidFill>
            </a:endParaRPr>
          </a:p>
          <a:p>
            <a:pPr algn="just"/>
            <a:r>
              <a:rPr lang="en-US" sz="2100" dirty="0">
                <a:solidFill>
                  <a:schemeClr val="tx1">
                    <a:lumMod val="95000"/>
                    <a:lumOff val="5000"/>
                  </a:schemeClr>
                </a:solidFill>
              </a:rPr>
              <a:t>Dietary iodine (I) is reduced to iodide (I</a:t>
            </a:r>
            <a:r>
              <a:rPr lang="en-US" sz="2100" baseline="30000" dirty="0">
                <a:solidFill>
                  <a:schemeClr val="tx1">
                    <a:lumMod val="95000"/>
                    <a:lumOff val="5000"/>
                  </a:schemeClr>
                </a:solidFill>
              </a:rPr>
              <a:t>-</a:t>
            </a:r>
            <a:r>
              <a:rPr lang="en-US" sz="2100" dirty="0">
                <a:solidFill>
                  <a:schemeClr val="tx1">
                    <a:lumMod val="95000"/>
                    <a:lumOff val="5000"/>
                  </a:schemeClr>
                </a:solidFill>
              </a:rPr>
              <a:t>) prior to absorption by the small intestine. </a:t>
            </a:r>
          </a:p>
          <a:p>
            <a:pPr algn="just"/>
            <a:endParaRPr lang="en-US" sz="2100" dirty="0"/>
          </a:p>
        </p:txBody>
      </p:sp>
    </p:spTree>
    <p:extLst>
      <p:ext uri="{BB962C8B-B14F-4D97-AF65-F5344CB8AC3E}">
        <p14:creationId xmlns:p14="http://schemas.microsoft.com/office/powerpoint/2010/main" val="3678729904"/>
      </p:ext>
    </p:extLst>
  </p:cSld>
  <p:clrMapOvr>
    <a:masterClrMapping/>
  </p:clrMapOvr>
  <p:timing>
    <p:tnLst>
      <p:par>
        <p:cTn id="1" dur="indefinite" restart="never" nodeType="tmRoot"/>
      </p:par>
    </p:tnLst>
  </p:timing>
</p:sld>
</file>

<file path=ppt/slides/slide2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Autofit/>
          </a:bodyPr>
          <a:lstStyle/>
          <a:p>
            <a:pPr marL="171450" indent="-171450" algn="just">
              <a:buFont typeface="Arial" panose="020B0604020202020204" pitchFamily="34" charset="0"/>
              <a:buChar char="•"/>
            </a:pPr>
            <a:endParaRPr lang="en-US" sz="2100" dirty="0">
              <a:solidFill>
                <a:srgbClr val="FF0000"/>
              </a:solidFill>
            </a:endParaRPr>
          </a:p>
          <a:p>
            <a:pPr marL="171450" indent="-171450" algn="just">
              <a:buFont typeface="Arial" panose="020B0604020202020204" pitchFamily="34" charset="0"/>
              <a:buChar char="•"/>
            </a:pPr>
            <a:endParaRPr lang="en-US" sz="2100" dirty="0">
              <a:solidFill>
                <a:srgbClr val="FF0000"/>
              </a:solidFill>
            </a:endParaRPr>
          </a:p>
          <a:p>
            <a:pPr marL="342900" indent="-342900" algn="just"/>
            <a:r>
              <a:rPr lang="en-US" sz="2100" dirty="0">
                <a:solidFill>
                  <a:srgbClr val="FF0000"/>
                </a:solidFill>
              </a:rPr>
              <a:t>Tyrosine-containing thyroglobulin produced </a:t>
            </a:r>
            <a:r>
              <a:rPr lang="en-US" sz="2100" dirty="0"/>
              <a:t>within the thyroid </a:t>
            </a:r>
            <a:r>
              <a:rPr lang="en-US" sz="2100" dirty="0">
                <a:solidFill>
                  <a:srgbClr val="FF0000"/>
                </a:solidFill>
              </a:rPr>
              <a:t>follicular cells </a:t>
            </a:r>
            <a:r>
              <a:rPr lang="en-US" sz="2100" dirty="0"/>
              <a:t>is </a:t>
            </a:r>
            <a:r>
              <a:rPr lang="en-US" sz="2100" dirty="0">
                <a:solidFill>
                  <a:srgbClr val="FF0000"/>
                </a:solidFill>
              </a:rPr>
              <a:t>transported</a:t>
            </a:r>
            <a:r>
              <a:rPr lang="en-US" sz="2100" dirty="0"/>
              <a:t> by exocytosis into the </a:t>
            </a:r>
            <a:r>
              <a:rPr lang="en-US" sz="2100" dirty="0">
                <a:solidFill>
                  <a:srgbClr val="FF0000"/>
                </a:solidFill>
              </a:rPr>
              <a:t>colloid</a:t>
            </a:r>
            <a:r>
              <a:rPr lang="en-US" sz="2100" dirty="0"/>
              <a:t>.</a:t>
            </a:r>
          </a:p>
          <a:p>
            <a:pPr marL="0" indent="0" algn="just">
              <a:buNone/>
            </a:pPr>
            <a:endParaRPr lang="en-US" sz="2100" dirty="0"/>
          </a:p>
          <a:p>
            <a:pPr marL="0" indent="0" algn="just">
              <a:buNone/>
            </a:pPr>
            <a:endParaRPr lang="en-US" sz="2100" dirty="0"/>
          </a:p>
          <a:p>
            <a:pPr marL="342900" indent="-342900" algn="just"/>
            <a:r>
              <a:rPr lang="en-US" sz="2100" dirty="0"/>
              <a:t>Thyroid follicular cells, which synthesize and secrete thyroid hormones, selectively concentrate iodide (I) via a Na</a:t>
            </a:r>
            <a:r>
              <a:rPr lang="en-US" sz="2100" baseline="30000" dirty="0"/>
              <a:t>+</a:t>
            </a:r>
            <a:r>
              <a:rPr lang="en-US" sz="2100" dirty="0"/>
              <a:t>/I</a:t>
            </a:r>
            <a:r>
              <a:rPr lang="en-US" sz="2100" baseline="30000" dirty="0"/>
              <a:t>-</a:t>
            </a:r>
            <a:r>
              <a:rPr lang="en-US" sz="2100" dirty="0"/>
              <a:t> Symporter (NIS) located on the </a:t>
            </a:r>
            <a:r>
              <a:rPr lang="en-US" sz="2100" dirty="0" err="1"/>
              <a:t>basolateral</a:t>
            </a:r>
            <a:r>
              <a:rPr lang="en-US" sz="2100" dirty="0"/>
              <a:t> membrane of the cell (</a:t>
            </a:r>
            <a:r>
              <a:rPr lang="en-US" sz="2100" b="1" dirty="0">
                <a:solidFill>
                  <a:srgbClr val="FF0000"/>
                </a:solidFill>
              </a:rPr>
              <a:t>iodide trapping</a:t>
            </a:r>
            <a:r>
              <a:rPr lang="en-US" sz="2100" dirty="0"/>
              <a:t>).</a:t>
            </a:r>
          </a:p>
          <a:p>
            <a:endParaRPr lang="en-US" sz="2100" dirty="0"/>
          </a:p>
        </p:txBody>
      </p:sp>
    </p:spTree>
    <p:extLst>
      <p:ext uri="{BB962C8B-B14F-4D97-AF65-F5344CB8AC3E}">
        <p14:creationId xmlns:p14="http://schemas.microsoft.com/office/powerpoint/2010/main" val="1464746270"/>
      </p:ext>
    </p:extLst>
  </p:cSld>
  <p:clrMapOvr>
    <a:masterClrMapping/>
  </p:clrMapOvr>
  <p:timing>
    <p:tnLst>
      <p:par>
        <p:cTn id="1" dur="indefinite" restart="never" nodeType="tmRoot"/>
      </p:par>
    </p:tnLst>
  </p:timing>
</p:sld>
</file>

<file path=ppt/slides/slide2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35608" y="1028700"/>
            <a:ext cx="7498080" cy="4800600"/>
          </a:xfrm>
        </p:spPr>
        <p:txBody>
          <a:bodyPr>
            <a:normAutofit/>
          </a:bodyPr>
          <a:lstStyle/>
          <a:p>
            <a:pPr marL="0" indent="0" algn="just">
              <a:lnSpc>
                <a:spcPct val="120000"/>
              </a:lnSpc>
              <a:spcAft>
                <a:spcPts val="1800"/>
              </a:spcAft>
              <a:buNone/>
            </a:pPr>
            <a:endParaRPr lang="en-US" sz="2100" dirty="0"/>
          </a:p>
          <a:p>
            <a:pPr marL="0" indent="0" algn="just">
              <a:lnSpc>
                <a:spcPct val="120000"/>
              </a:lnSpc>
              <a:spcAft>
                <a:spcPts val="1800"/>
              </a:spcAft>
              <a:buNone/>
            </a:pPr>
            <a:endParaRPr lang="en-US" sz="2100" dirty="0"/>
          </a:p>
          <a:p>
            <a:pPr marL="342900" indent="-342900" algn="just">
              <a:lnSpc>
                <a:spcPct val="120000"/>
              </a:lnSpc>
              <a:spcAft>
                <a:spcPts val="1800"/>
              </a:spcAft>
            </a:pPr>
            <a:r>
              <a:rPr lang="en-US" sz="2100" dirty="0"/>
              <a:t>In the follicular cell, the </a:t>
            </a:r>
            <a:r>
              <a:rPr lang="en-US" sz="2100" dirty="0">
                <a:solidFill>
                  <a:srgbClr val="FF0000"/>
                </a:solidFill>
              </a:rPr>
              <a:t>iodide</a:t>
            </a:r>
            <a:r>
              <a:rPr lang="en-US" sz="2100" dirty="0"/>
              <a:t> is </a:t>
            </a:r>
            <a:r>
              <a:rPr lang="en-US" sz="2100" dirty="0">
                <a:solidFill>
                  <a:srgbClr val="FF0000"/>
                </a:solidFill>
              </a:rPr>
              <a:t>oxidized to active form</a:t>
            </a:r>
            <a:r>
              <a:rPr lang="en-US" sz="2100" dirty="0"/>
              <a:t> by </a:t>
            </a:r>
            <a:r>
              <a:rPr lang="en-US" sz="2100" dirty="0">
                <a:solidFill>
                  <a:srgbClr val="FF0000"/>
                </a:solidFill>
              </a:rPr>
              <a:t>thyroid peroxidase, </a:t>
            </a:r>
            <a:r>
              <a:rPr lang="en-US" sz="2100" dirty="0"/>
              <a:t>a </a:t>
            </a:r>
            <a:r>
              <a:rPr lang="en-US" sz="2100" dirty="0" err="1"/>
              <a:t>heme</a:t>
            </a:r>
            <a:r>
              <a:rPr lang="en-US" sz="2100" dirty="0"/>
              <a:t>-containing </a:t>
            </a:r>
            <a:r>
              <a:rPr lang="en-US" sz="2100" dirty="0" smtClean="0"/>
              <a:t>enzyme, </a:t>
            </a:r>
            <a:r>
              <a:rPr lang="en-US" sz="2100" dirty="0"/>
              <a:t>that uses hydrogen peroxide (H</a:t>
            </a:r>
            <a:r>
              <a:rPr lang="en-US" sz="2100" baseline="-25000" dirty="0"/>
              <a:t>2</a:t>
            </a:r>
            <a:r>
              <a:rPr lang="en-US" sz="2100" dirty="0"/>
              <a:t>O</a:t>
            </a:r>
            <a:r>
              <a:rPr lang="en-US" sz="2100" baseline="-25000" dirty="0"/>
              <a:t>2</a:t>
            </a:r>
            <a:r>
              <a:rPr lang="en-US" sz="2100" dirty="0"/>
              <a:t>) as the oxidant</a:t>
            </a:r>
            <a:r>
              <a:rPr lang="en-US" sz="2100" dirty="0">
                <a:solidFill>
                  <a:srgbClr val="FF0000"/>
                </a:solidFill>
              </a:rPr>
              <a:t> </a:t>
            </a:r>
            <a:r>
              <a:rPr lang="en-US" sz="2100" dirty="0"/>
              <a:t>at the </a:t>
            </a:r>
            <a:r>
              <a:rPr lang="en-US" sz="2100" dirty="0">
                <a:solidFill>
                  <a:srgbClr val="FF0000"/>
                </a:solidFill>
              </a:rPr>
              <a:t>luminal membrane</a:t>
            </a:r>
            <a:r>
              <a:rPr lang="en-US" sz="2100" dirty="0"/>
              <a:t>. </a:t>
            </a:r>
          </a:p>
          <a:p>
            <a:pPr marL="171450" indent="-171450" algn="just">
              <a:lnSpc>
                <a:spcPct val="120000"/>
              </a:lnSpc>
              <a:spcAft>
                <a:spcPts val="1800"/>
              </a:spcAft>
              <a:buFont typeface="Arial" panose="020B0604020202020204" pitchFamily="34" charset="0"/>
              <a:buChar char="•"/>
            </a:pPr>
            <a:endParaRPr lang="en-US" sz="2100" dirty="0"/>
          </a:p>
          <a:p>
            <a:endParaRPr lang="en-US" sz="2100" dirty="0"/>
          </a:p>
        </p:txBody>
      </p:sp>
    </p:spTree>
    <p:extLst>
      <p:ext uri="{BB962C8B-B14F-4D97-AF65-F5344CB8AC3E}">
        <p14:creationId xmlns:p14="http://schemas.microsoft.com/office/powerpoint/2010/main" val="2659061892"/>
      </p:ext>
    </p:extLst>
  </p:cSld>
  <p:clrMapOvr>
    <a:masterClrMapping/>
  </p:clrMapOvr>
  <p:timing>
    <p:tnLst>
      <p:par>
        <p:cTn id="1" dur="indefinite" restart="never" nodeType="tmRoot"/>
      </p:par>
    </p:tnLst>
  </p:timing>
</p:sld>
</file>

<file path=ppt/slides/slide2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18011" y="535577"/>
            <a:ext cx="7511143" cy="5499463"/>
          </a:xfrm>
        </p:spPr>
        <p:txBody>
          <a:bodyPr>
            <a:normAutofit fontScale="92500"/>
          </a:bodyPr>
          <a:lstStyle/>
          <a:p>
            <a:pPr marL="342900" indent="-342900" algn="just">
              <a:lnSpc>
                <a:spcPct val="120000"/>
              </a:lnSpc>
              <a:spcAft>
                <a:spcPts val="1800"/>
              </a:spcAft>
            </a:pPr>
            <a:r>
              <a:rPr lang="en-US" dirty="0"/>
              <a:t>The </a:t>
            </a:r>
            <a:r>
              <a:rPr lang="en-US" dirty="0">
                <a:solidFill>
                  <a:srgbClr val="FF0000"/>
                </a:solidFill>
              </a:rPr>
              <a:t>active iodide is transported</a:t>
            </a:r>
            <a:r>
              <a:rPr lang="en-US" dirty="0"/>
              <a:t> via </a:t>
            </a:r>
            <a:r>
              <a:rPr lang="en-US" i="1" dirty="0" err="1"/>
              <a:t>pendrin</a:t>
            </a:r>
            <a:r>
              <a:rPr lang="en-US" dirty="0"/>
              <a:t>, an I</a:t>
            </a:r>
            <a:r>
              <a:rPr lang="en-US" baseline="30000" dirty="0"/>
              <a:t>-</a:t>
            </a:r>
            <a:r>
              <a:rPr lang="en-US" dirty="0"/>
              <a:t>/Cl</a:t>
            </a:r>
            <a:r>
              <a:rPr lang="en-US" baseline="30000" dirty="0"/>
              <a:t>-</a:t>
            </a:r>
            <a:r>
              <a:rPr lang="en-US" dirty="0"/>
              <a:t> porter in the apical membranes to enter into the </a:t>
            </a:r>
            <a:r>
              <a:rPr lang="en-US" dirty="0">
                <a:solidFill>
                  <a:srgbClr val="FF0000"/>
                </a:solidFill>
              </a:rPr>
              <a:t>colloid</a:t>
            </a:r>
            <a:r>
              <a:rPr lang="en-US" dirty="0"/>
              <a:t>.</a:t>
            </a:r>
          </a:p>
          <a:p>
            <a:pPr marL="0" indent="0" algn="ctr">
              <a:lnSpc>
                <a:spcPct val="120000"/>
              </a:lnSpc>
              <a:spcAft>
                <a:spcPts val="1800"/>
              </a:spcAft>
              <a:buNone/>
            </a:pPr>
            <a:r>
              <a:rPr lang="en-US" sz="2100" dirty="0"/>
              <a:t>(</a:t>
            </a:r>
            <a:r>
              <a:rPr lang="en-US" sz="2100" dirty="0" err="1"/>
              <a:t>Pendrin</a:t>
            </a:r>
            <a:r>
              <a:rPr lang="en-US" sz="2100" dirty="0"/>
              <a:t> is also found in the cochlea of the inner ear.  If </a:t>
            </a:r>
            <a:r>
              <a:rPr lang="en-US" sz="2100" dirty="0" err="1"/>
              <a:t>pendrin</a:t>
            </a:r>
            <a:r>
              <a:rPr lang="en-US" sz="2100" dirty="0"/>
              <a:t> is deficient or absent, a hereditary syndrome of goiter and deafness, called </a:t>
            </a:r>
            <a:r>
              <a:rPr lang="en-US" sz="2100" b="1" dirty="0" err="1"/>
              <a:t>Pendred’s</a:t>
            </a:r>
            <a:r>
              <a:rPr lang="en-US" sz="2100" b="1" dirty="0"/>
              <a:t> syndrome</a:t>
            </a:r>
            <a:r>
              <a:rPr lang="en-US" sz="2100" dirty="0"/>
              <a:t>, ensues)</a:t>
            </a:r>
            <a:endParaRPr lang="en-US" sz="2100" dirty="0">
              <a:solidFill>
                <a:srgbClr val="FF0000"/>
              </a:solidFill>
            </a:endParaRPr>
          </a:p>
          <a:p>
            <a:pPr marL="171450" indent="-171450" algn="just">
              <a:lnSpc>
                <a:spcPct val="120000"/>
              </a:lnSpc>
              <a:spcAft>
                <a:spcPts val="1800"/>
              </a:spcAft>
              <a:buFont typeface="Arial" panose="020B0604020202020204" pitchFamily="34" charset="0"/>
              <a:buChar char="•"/>
            </a:pPr>
            <a:endParaRPr lang="en-US" dirty="0">
              <a:solidFill>
                <a:srgbClr val="FF0000"/>
              </a:solidFill>
            </a:endParaRPr>
          </a:p>
          <a:p>
            <a:pPr marL="342900" indent="-342900" algn="just">
              <a:lnSpc>
                <a:spcPct val="120000"/>
              </a:lnSpc>
              <a:spcAft>
                <a:spcPts val="1800"/>
              </a:spcAft>
            </a:pPr>
            <a:r>
              <a:rPr lang="en-US" dirty="0">
                <a:solidFill>
                  <a:srgbClr val="FF0000"/>
                </a:solidFill>
              </a:rPr>
              <a:t>Thyroid peroxidase attaches </a:t>
            </a:r>
            <a:r>
              <a:rPr lang="en-US" dirty="0"/>
              <a:t>one </a:t>
            </a:r>
            <a:r>
              <a:rPr lang="en-US" dirty="0">
                <a:solidFill>
                  <a:srgbClr val="FF0000"/>
                </a:solidFill>
              </a:rPr>
              <a:t>iodide</a:t>
            </a:r>
            <a:r>
              <a:rPr lang="en-US" dirty="0"/>
              <a:t> to </a:t>
            </a:r>
            <a:r>
              <a:rPr lang="en-US" dirty="0">
                <a:solidFill>
                  <a:srgbClr val="FF0000"/>
                </a:solidFill>
              </a:rPr>
              <a:t>tyrosine of the thyroglobulin </a:t>
            </a:r>
            <a:r>
              <a:rPr lang="en-US" dirty="0"/>
              <a:t>molecule to produce </a:t>
            </a:r>
            <a:r>
              <a:rPr lang="en-US" dirty="0">
                <a:solidFill>
                  <a:srgbClr val="FF0000"/>
                </a:solidFill>
              </a:rPr>
              <a:t>mono-</a:t>
            </a:r>
            <a:r>
              <a:rPr lang="en-US" dirty="0" err="1">
                <a:solidFill>
                  <a:srgbClr val="FF0000"/>
                </a:solidFill>
              </a:rPr>
              <a:t>iodotyrosine</a:t>
            </a:r>
            <a:r>
              <a:rPr lang="en-US" dirty="0"/>
              <a:t> (MIT).</a:t>
            </a:r>
          </a:p>
          <a:p>
            <a:endParaRPr lang="en-US" dirty="0"/>
          </a:p>
        </p:txBody>
      </p:sp>
    </p:spTree>
    <p:extLst>
      <p:ext uri="{BB962C8B-B14F-4D97-AF65-F5344CB8AC3E}">
        <p14:creationId xmlns:p14="http://schemas.microsoft.com/office/powerpoint/2010/main" val="4054135132"/>
      </p:ext>
    </p:extLst>
  </p:cSld>
  <p:clrMapOvr>
    <a:masterClrMapping/>
  </p:clrMapOvr>
</p:sld>
</file>

<file path=ppt/slides/slide2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35131" y="91440"/>
            <a:ext cx="8765178" cy="6622869"/>
          </a:xfrm>
        </p:spPr>
        <p:txBody>
          <a:bodyPr>
            <a:normAutofit/>
          </a:bodyPr>
          <a:lstStyle/>
          <a:p>
            <a:pPr marL="171450" indent="-171450" algn="just">
              <a:spcAft>
                <a:spcPts val="1800"/>
              </a:spcAft>
              <a:buFont typeface="Arial" panose="020B0604020202020204" pitchFamily="34" charset="0"/>
              <a:buChar char="•"/>
            </a:pPr>
            <a:endParaRPr lang="en-US" sz="2100" dirty="0">
              <a:solidFill>
                <a:srgbClr val="FF0000"/>
              </a:solidFill>
            </a:endParaRPr>
          </a:p>
          <a:p>
            <a:pPr marL="171450" indent="-171450" algn="just">
              <a:spcAft>
                <a:spcPts val="1800"/>
              </a:spcAft>
              <a:buFont typeface="Arial" panose="020B0604020202020204" pitchFamily="34" charset="0"/>
              <a:buChar char="•"/>
            </a:pPr>
            <a:r>
              <a:rPr lang="en-US" sz="2100" dirty="0">
                <a:solidFill>
                  <a:srgbClr val="FF0000"/>
                </a:solidFill>
              </a:rPr>
              <a:t>Attachment</a:t>
            </a:r>
            <a:r>
              <a:rPr lang="en-US" sz="2100" dirty="0"/>
              <a:t> of </a:t>
            </a:r>
            <a:r>
              <a:rPr lang="en-US" sz="2100" dirty="0">
                <a:solidFill>
                  <a:srgbClr val="FF0000"/>
                </a:solidFill>
              </a:rPr>
              <a:t>two iodides </a:t>
            </a:r>
            <a:r>
              <a:rPr lang="en-US" sz="2100" dirty="0"/>
              <a:t>to tyrosine yields </a:t>
            </a:r>
            <a:r>
              <a:rPr lang="en-US" sz="2100" dirty="0">
                <a:solidFill>
                  <a:srgbClr val="FF0000"/>
                </a:solidFill>
              </a:rPr>
              <a:t>di-</a:t>
            </a:r>
            <a:r>
              <a:rPr lang="en-US" sz="2100" dirty="0" err="1">
                <a:solidFill>
                  <a:srgbClr val="FF0000"/>
                </a:solidFill>
              </a:rPr>
              <a:t>iodotyrosine</a:t>
            </a:r>
            <a:r>
              <a:rPr lang="en-US" sz="2100" dirty="0"/>
              <a:t> (DIT).</a:t>
            </a:r>
          </a:p>
          <a:p>
            <a:pPr marL="0" indent="0" algn="just">
              <a:spcAft>
                <a:spcPts val="1800"/>
              </a:spcAft>
              <a:buNone/>
            </a:pPr>
            <a:r>
              <a:rPr lang="en-US" sz="2100" dirty="0"/>
              <a:t>(The process of thyroglobulin iodination is known as “</a:t>
            </a:r>
            <a:r>
              <a:rPr lang="en-US" sz="2100" b="1" dirty="0" err="1"/>
              <a:t>organification</a:t>
            </a:r>
            <a:r>
              <a:rPr lang="en-US" sz="2100" dirty="0"/>
              <a:t>”)</a:t>
            </a:r>
          </a:p>
          <a:p>
            <a:pPr marL="171450" indent="-171450" algn="just">
              <a:spcAft>
                <a:spcPts val="1800"/>
              </a:spcAft>
              <a:buFont typeface="Arial" panose="020B0604020202020204" pitchFamily="34" charset="0"/>
              <a:buChar char="•"/>
            </a:pPr>
            <a:r>
              <a:rPr lang="en-US" sz="2100" dirty="0"/>
              <a:t>Organification results in thyroglobulin molecules containing MIT and DIT residues.</a:t>
            </a:r>
          </a:p>
          <a:p>
            <a:pPr marL="171450" indent="-171450" algn="just">
              <a:spcAft>
                <a:spcPts val="1800"/>
              </a:spcAft>
              <a:buFont typeface="Arial" panose="020B0604020202020204" pitchFamily="34" charset="0"/>
              <a:buChar char="•"/>
            </a:pPr>
            <a:r>
              <a:rPr lang="en-US" sz="2100" dirty="0"/>
              <a:t>After MIT and DIT are formed,</a:t>
            </a:r>
            <a:r>
              <a:rPr lang="en-US" sz="2100" dirty="0">
                <a:solidFill>
                  <a:srgbClr val="FF0000"/>
                </a:solidFill>
              </a:rPr>
              <a:t> TPO </a:t>
            </a:r>
            <a:r>
              <a:rPr lang="en-US" sz="2100" dirty="0"/>
              <a:t>also catalyzes </a:t>
            </a:r>
            <a:r>
              <a:rPr lang="en-US" sz="2100" dirty="0">
                <a:solidFill>
                  <a:srgbClr val="FF0000"/>
                </a:solidFill>
              </a:rPr>
              <a:t>coupling of these residues.</a:t>
            </a:r>
          </a:p>
          <a:p>
            <a:pPr marL="171450" indent="-171450" algn="just">
              <a:spcAft>
                <a:spcPts val="1800"/>
              </a:spcAft>
              <a:buFont typeface="Arial" panose="020B0604020202020204" pitchFamily="34" charset="0"/>
              <a:buChar char="•"/>
            </a:pPr>
            <a:r>
              <a:rPr lang="en-US" sz="2100" dirty="0"/>
              <a:t>Coupling of </a:t>
            </a:r>
            <a:r>
              <a:rPr lang="en-US" sz="2100" dirty="0">
                <a:solidFill>
                  <a:srgbClr val="FF0000"/>
                </a:solidFill>
              </a:rPr>
              <a:t>one MIT and one DIT yields T</a:t>
            </a:r>
            <a:r>
              <a:rPr lang="en-US" sz="2100" baseline="-25000" dirty="0">
                <a:solidFill>
                  <a:srgbClr val="FF0000"/>
                </a:solidFill>
              </a:rPr>
              <a:t>3</a:t>
            </a:r>
            <a:r>
              <a:rPr lang="en-US" sz="2100" dirty="0">
                <a:solidFill>
                  <a:srgbClr val="FF0000"/>
                </a:solidFill>
              </a:rPr>
              <a:t> </a:t>
            </a:r>
            <a:r>
              <a:rPr lang="en-US" sz="2100" dirty="0"/>
              <a:t>while coupling of </a:t>
            </a:r>
            <a:r>
              <a:rPr lang="en-US" sz="2100" dirty="0">
                <a:solidFill>
                  <a:srgbClr val="FF0000"/>
                </a:solidFill>
              </a:rPr>
              <a:t>two DITs yields T</a:t>
            </a:r>
            <a:r>
              <a:rPr lang="en-US" sz="2100" baseline="-25000" dirty="0">
                <a:solidFill>
                  <a:srgbClr val="FF0000"/>
                </a:solidFill>
              </a:rPr>
              <a:t>4</a:t>
            </a:r>
            <a:r>
              <a:rPr lang="en-US" sz="2100" dirty="0"/>
              <a:t>.</a:t>
            </a:r>
          </a:p>
          <a:p>
            <a:endParaRPr lang="en-US" sz="2100" dirty="0"/>
          </a:p>
        </p:txBody>
      </p:sp>
    </p:spTree>
    <p:extLst>
      <p:ext uri="{BB962C8B-B14F-4D97-AF65-F5344CB8AC3E}">
        <p14:creationId xmlns:p14="http://schemas.microsoft.com/office/powerpoint/2010/main" val="2191762356"/>
      </p:ext>
    </p:extLst>
  </p:cSld>
  <p:clrMapOvr>
    <a:masterClrMapping/>
  </p:clrMapOvr>
  <p:timing>
    <p:tnLst>
      <p:par>
        <p:cTn id="1" dur="indefinite" restart="never" nodeType="tmRoot"/>
      </p:par>
    </p:tnLst>
  </p:timing>
</p:sld>
</file>

<file path=ppt/slides/slide2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13509" y="1201783"/>
            <a:ext cx="8620179" cy="4913267"/>
          </a:xfrm>
        </p:spPr>
        <p:txBody>
          <a:bodyPr>
            <a:noAutofit/>
          </a:bodyPr>
          <a:lstStyle/>
          <a:p>
            <a:pPr marL="342900" indent="-342900" algn="just"/>
            <a:r>
              <a:rPr lang="en-US" sz="2100" dirty="0"/>
              <a:t>On </a:t>
            </a:r>
            <a:r>
              <a:rPr lang="en-US" sz="2100" dirty="0">
                <a:solidFill>
                  <a:srgbClr val="FF0000"/>
                </a:solidFill>
              </a:rPr>
              <a:t>appropriate stimulation</a:t>
            </a:r>
            <a:r>
              <a:rPr lang="en-US" sz="2100" dirty="0"/>
              <a:t>, the </a:t>
            </a:r>
            <a:r>
              <a:rPr lang="en-US" sz="2100" dirty="0">
                <a:solidFill>
                  <a:srgbClr val="FF0000"/>
                </a:solidFill>
              </a:rPr>
              <a:t>thyroid follicular cells engulf thyroglobulin </a:t>
            </a:r>
            <a:r>
              <a:rPr lang="en-US" sz="2100" dirty="0"/>
              <a:t>by phagocytosis.</a:t>
            </a:r>
          </a:p>
          <a:p>
            <a:pPr marL="342900" indent="-342900" algn="just"/>
            <a:endParaRPr lang="en-US" sz="2100" dirty="0">
              <a:solidFill>
                <a:srgbClr val="FF0000"/>
              </a:solidFill>
            </a:endParaRPr>
          </a:p>
          <a:p>
            <a:pPr marL="342900" indent="-342900" algn="just"/>
            <a:r>
              <a:rPr lang="en-US" sz="2100" dirty="0">
                <a:solidFill>
                  <a:srgbClr val="FF0000"/>
                </a:solidFill>
              </a:rPr>
              <a:t>Lysosomes attack</a:t>
            </a:r>
            <a:r>
              <a:rPr lang="en-US" sz="2100" dirty="0"/>
              <a:t> the </a:t>
            </a:r>
            <a:r>
              <a:rPr lang="en-US" sz="2100" dirty="0">
                <a:solidFill>
                  <a:srgbClr val="FF0000"/>
                </a:solidFill>
              </a:rPr>
              <a:t>engulfed vesicle </a:t>
            </a:r>
            <a:r>
              <a:rPr lang="en-US" sz="2100" dirty="0"/>
              <a:t>and </a:t>
            </a:r>
            <a:r>
              <a:rPr lang="en-US" sz="2100" dirty="0">
                <a:solidFill>
                  <a:srgbClr val="FF0000"/>
                </a:solidFill>
              </a:rPr>
              <a:t>split</a:t>
            </a:r>
            <a:r>
              <a:rPr lang="en-US" sz="2100" dirty="0"/>
              <a:t> the </a:t>
            </a:r>
            <a:r>
              <a:rPr lang="en-US" sz="2100" dirty="0">
                <a:solidFill>
                  <a:srgbClr val="FF0000"/>
                </a:solidFill>
              </a:rPr>
              <a:t>iodinated products </a:t>
            </a:r>
            <a:r>
              <a:rPr lang="en-US" sz="2100" dirty="0"/>
              <a:t>from </a:t>
            </a:r>
            <a:r>
              <a:rPr lang="en-US" sz="2100" dirty="0">
                <a:solidFill>
                  <a:srgbClr val="FF0000"/>
                </a:solidFill>
              </a:rPr>
              <a:t>thyroglobulin</a:t>
            </a:r>
            <a:r>
              <a:rPr lang="en-US" sz="2100" dirty="0"/>
              <a:t>.</a:t>
            </a:r>
          </a:p>
          <a:p>
            <a:pPr marL="342900" indent="-342900" algn="just"/>
            <a:endParaRPr lang="en-US" sz="2100" dirty="0">
              <a:solidFill>
                <a:srgbClr val="FF0000"/>
              </a:solidFill>
            </a:endParaRPr>
          </a:p>
          <a:p>
            <a:pPr marL="342900" indent="-342900" algn="just"/>
            <a:r>
              <a:rPr lang="en-US" sz="2100" dirty="0">
                <a:solidFill>
                  <a:srgbClr val="FF0000"/>
                </a:solidFill>
              </a:rPr>
              <a:t>T</a:t>
            </a:r>
            <a:r>
              <a:rPr lang="en-US" sz="2100" baseline="-25000" dirty="0">
                <a:solidFill>
                  <a:srgbClr val="FF0000"/>
                </a:solidFill>
              </a:rPr>
              <a:t>3</a:t>
            </a:r>
            <a:r>
              <a:rPr lang="en-US" sz="2100" dirty="0">
                <a:solidFill>
                  <a:srgbClr val="FF0000"/>
                </a:solidFill>
              </a:rPr>
              <a:t> and T</a:t>
            </a:r>
            <a:r>
              <a:rPr lang="en-US" sz="2100" baseline="-25000" dirty="0">
                <a:solidFill>
                  <a:srgbClr val="FF0000"/>
                </a:solidFill>
              </a:rPr>
              <a:t>4</a:t>
            </a:r>
            <a:r>
              <a:rPr lang="en-US" sz="2100" dirty="0">
                <a:solidFill>
                  <a:srgbClr val="FF0000"/>
                </a:solidFill>
              </a:rPr>
              <a:t> diffuse </a:t>
            </a:r>
            <a:r>
              <a:rPr lang="en-US" sz="2100" dirty="0"/>
              <a:t>into the </a:t>
            </a:r>
            <a:r>
              <a:rPr lang="en-US" sz="2100" dirty="0">
                <a:solidFill>
                  <a:srgbClr val="FF0000"/>
                </a:solidFill>
              </a:rPr>
              <a:t>blood</a:t>
            </a:r>
            <a:r>
              <a:rPr lang="en-US" sz="2100" dirty="0"/>
              <a:t> (secretion).</a:t>
            </a:r>
          </a:p>
          <a:p>
            <a:pPr marL="342900" indent="-342900" algn="just"/>
            <a:endParaRPr lang="en-US" sz="2100" dirty="0">
              <a:solidFill>
                <a:srgbClr val="FF0000"/>
              </a:solidFill>
            </a:endParaRPr>
          </a:p>
          <a:p>
            <a:pPr marL="342900" indent="-342900" algn="just"/>
            <a:r>
              <a:rPr lang="en-US" sz="2100" dirty="0">
                <a:solidFill>
                  <a:srgbClr val="FF0000"/>
                </a:solidFill>
              </a:rPr>
              <a:t>MIT and DIT are </a:t>
            </a:r>
            <a:r>
              <a:rPr lang="en-US" sz="2100" dirty="0" err="1">
                <a:solidFill>
                  <a:srgbClr val="FF0000"/>
                </a:solidFill>
              </a:rPr>
              <a:t>deiodinated</a:t>
            </a:r>
            <a:r>
              <a:rPr lang="en-US" sz="2100" dirty="0"/>
              <a:t>, and the free iodide is recycled for synthesizing more hormone.</a:t>
            </a:r>
          </a:p>
          <a:p>
            <a:pPr>
              <a:lnSpc>
                <a:spcPct val="100000"/>
              </a:lnSpc>
            </a:pPr>
            <a:endParaRPr lang="en-US" sz="2100" dirty="0"/>
          </a:p>
        </p:txBody>
      </p:sp>
    </p:spTree>
    <p:extLst>
      <p:ext uri="{BB962C8B-B14F-4D97-AF65-F5344CB8AC3E}">
        <p14:creationId xmlns:p14="http://schemas.microsoft.com/office/powerpoint/2010/main" val="753295454"/>
      </p:ext>
    </p:extLst>
  </p:cSld>
  <p:clrMapOvr>
    <a:masterClrMapping/>
  </p:clrMapOvr>
  <p:timing>
    <p:tnLst>
      <p:par>
        <p:cTn id="1" dur="indefinite" restart="never" nodeType="tmRoot"/>
      </p:par>
    </p:tnLst>
  </p:timing>
</p:sld>
</file>

<file path=ppt/slides/slide2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BEBA8EAE-BF5A-486C-A8C5-ECC9F3942E4B}">
                <a14:imgProps xmlns:a14="http://schemas.microsoft.com/office/drawing/2010/main">
                  <a14:imgLayer r:embed="rId3">
                    <a14:imgEffect>
                      <a14:sharpenSoften amount="50000"/>
                    </a14:imgEffect>
                  </a14:imgLayer>
                </a14:imgProps>
              </a:ext>
            </a:extLst>
          </a:blip>
          <a:stretch>
            <a:fillRect/>
          </a:stretch>
        </p:blipFill>
        <p:spPr>
          <a:xfrm>
            <a:off x="418011" y="711360"/>
            <a:ext cx="8040189" cy="5663314"/>
          </a:xfrm>
          <a:prstGeom prst="rect">
            <a:avLst/>
          </a:prstGeom>
        </p:spPr>
      </p:pic>
    </p:spTree>
    <p:extLst>
      <p:ext uri="{BB962C8B-B14F-4D97-AF65-F5344CB8AC3E}">
        <p14:creationId xmlns:p14="http://schemas.microsoft.com/office/powerpoint/2010/main" val="1144465606"/>
      </p:ext>
    </p:extLst>
  </p:cSld>
  <p:clrMapOvr>
    <a:masterClrMapping/>
  </p:clrMapOvr>
  <p:timing>
    <p:tnLst>
      <p:par>
        <p:cTn id="1" dur="indefinite" restart="never" nodeType="tmRoot"/>
      </p:par>
    </p:tnLst>
  </p:timing>
</p:sld>
</file>

<file path=ppt/slides/slide2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2568" y="465025"/>
            <a:ext cx="8876929" cy="6079466"/>
          </a:xfrm>
          <a:prstGeom prst="rect">
            <a:avLst/>
          </a:prstGeom>
        </p:spPr>
      </p:pic>
    </p:spTree>
    <p:extLst>
      <p:ext uri="{BB962C8B-B14F-4D97-AF65-F5344CB8AC3E}">
        <p14:creationId xmlns:p14="http://schemas.microsoft.com/office/powerpoint/2010/main" val="2622377128"/>
      </p:ext>
    </p:extLst>
  </p:cSld>
  <p:clrMapOvr>
    <a:masterClrMapping/>
  </p:clrMapOvr>
  <p:timing>
    <p:tnLst>
      <p:par>
        <p:cTn id="1" dur="indefinite" restart="never" nodeType="tmRoot"/>
      </p:par>
    </p:tnLst>
  </p:timing>
</p:sld>
</file>

<file path=ppt/slides/slide2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4050" dirty="0">
                <a:latin typeface="Footlight MT Light" panose="0204060206030A020304" pitchFamily="18" charset="0"/>
              </a:rPr>
              <a:t>T</a:t>
            </a:r>
            <a:r>
              <a:rPr lang="en-US" sz="4050" baseline="-25000" dirty="0">
                <a:latin typeface="Footlight MT Light" panose="0204060206030A020304" pitchFamily="18" charset="0"/>
              </a:rPr>
              <a:t>3</a:t>
            </a:r>
            <a:r>
              <a:rPr lang="en-US" sz="4050" dirty="0">
                <a:latin typeface="Footlight MT Light" panose="0204060206030A020304" pitchFamily="18" charset="0"/>
              </a:rPr>
              <a:t> and T</a:t>
            </a:r>
            <a:r>
              <a:rPr lang="en-US" sz="4050" baseline="-25000" dirty="0">
                <a:latin typeface="Footlight MT Light" panose="0204060206030A020304" pitchFamily="18" charset="0"/>
              </a:rPr>
              <a:t>4</a:t>
            </a:r>
            <a:r>
              <a:rPr lang="en-US" sz="4050" dirty="0">
                <a:latin typeface="Footlight MT Light" panose="0204060206030A020304" pitchFamily="18" charset="0"/>
              </a:rPr>
              <a:t> </a:t>
            </a:r>
            <a:endParaRPr lang="en-US" sz="4050" baseline="-25000" dirty="0">
              <a:latin typeface="Footlight MT Light" panose="0204060206030A020304" pitchFamily="18" charset="0"/>
            </a:endParaRPr>
          </a:p>
        </p:txBody>
      </p:sp>
      <p:sp>
        <p:nvSpPr>
          <p:cNvPr id="3" name="Content Placeholder 2"/>
          <p:cNvSpPr>
            <a:spLocks noGrp="1"/>
          </p:cNvSpPr>
          <p:nvPr>
            <p:ph idx="1"/>
          </p:nvPr>
        </p:nvSpPr>
        <p:spPr/>
        <p:txBody>
          <a:bodyPr>
            <a:normAutofit/>
          </a:bodyPr>
          <a:lstStyle/>
          <a:p>
            <a:pPr algn="just"/>
            <a:r>
              <a:rPr lang="en-US" sz="2100" dirty="0"/>
              <a:t>About 90% of the secretory product released from the thyroid gland is in the form of T</a:t>
            </a:r>
            <a:r>
              <a:rPr lang="en-US" sz="2100" baseline="-25000" dirty="0"/>
              <a:t>4</a:t>
            </a:r>
            <a:r>
              <a:rPr lang="en-US" sz="2100" dirty="0"/>
              <a:t>.</a:t>
            </a:r>
          </a:p>
          <a:p>
            <a:pPr algn="just"/>
            <a:endParaRPr lang="en-US" sz="2100" dirty="0"/>
          </a:p>
          <a:p>
            <a:pPr algn="just"/>
            <a:endParaRPr lang="en-US" sz="2100" dirty="0"/>
          </a:p>
          <a:p>
            <a:pPr algn="just"/>
            <a:r>
              <a:rPr lang="en-US" sz="2100" dirty="0"/>
              <a:t>However, most of the secreted T</a:t>
            </a:r>
            <a:r>
              <a:rPr lang="en-US" sz="2100" baseline="-25000" dirty="0"/>
              <a:t>4</a:t>
            </a:r>
            <a:r>
              <a:rPr lang="en-US" sz="2100" dirty="0"/>
              <a:t> is converted into T</a:t>
            </a:r>
            <a:r>
              <a:rPr lang="en-US" sz="2100" baseline="-25000" dirty="0"/>
              <a:t>3</a:t>
            </a:r>
            <a:r>
              <a:rPr lang="en-US" sz="2100" dirty="0"/>
              <a:t>, or activated, by being stripped of one of its iodides outside the thyroid gland, primarily in the liver and kidneys. </a:t>
            </a:r>
          </a:p>
          <a:p>
            <a:pPr algn="just"/>
            <a:endParaRPr lang="en-US" sz="2100" dirty="0"/>
          </a:p>
        </p:txBody>
      </p:sp>
    </p:spTree>
    <p:extLst>
      <p:ext uri="{BB962C8B-B14F-4D97-AF65-F5344CB8AC3E}">
        <p14:creationId xmlns:p14="http://schemas.microsoft.com/office/powerpoint/2010/main" val="3996622789"/>
      </p:ext>
    </p:extLst>
  </p:cSld>
  <p:clrMapOvr>
    <a:masterClrMapping/>
  </p:clrMapOvr>
  <p:timing>
    <p:tnLst>
      <p:par>
        <p:cTn id="1" dur="indefinite" restart="never" nodeType="tmRoot"/>
      </p:par>
    </p:tnLst>
  </p:timing>
</p:sld>
</file>

<file path=ppt/slides/slide2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pPr algn="just"/>
            <a:endParaRPr lang="en-US" sz="2100" dirty="0"/>
          </a:p>
          <a:p>
            <a:pPr algn="just"/>
            <a:r>
              <a:rPr lang="en-US" sz="2100" dirty="0"/>
              <a:t>Deiodination in the peripheral tissues accounts for 80% of circulating T</a:t>
            </a:r>
            <a:r>
              <a:rPr lang="en-US" sz="2100" baseline="-25000" dirty="0"/>
              <a:t>3</a:t>
            </a:r>
            <a:r>
              <a:rPr lang="en-US" sz="2100" dirty="0"/>
              <a:t> </a:t>
            </a:r>
          </a:p>
          <a:p>
            <a:pPr algn="just"/>
            <a:endParaRPr lang="en-US" sz="2100" dirty="0"/>
          </a:p>
          <a:p>
            <a:pPr algn="just"/>
            <a:endParaRPr lang="en-US" sz="2100" dirty="0"/>
          </a:p>
          <a:p>
            <a:pPr algn="just"/>
            <a:r>
              <a:rPr lang="en-US" sz="2100" dirty="0"/>
              <a:t> T</a:t>
            </a:r>
            <a:r>
              <a:rPr lang="en-US" sz="2100" baseline="-25000" dirty="0"/>
              <a:t>3</a:t>
            </a:r>
            <a:r>
              <a:rPr lang="en-US" sz="2100" dirty="0"/>
              <a:t> is about 10 times more potent in its biological activity.</a:t>
            </a:r>
          </a:p>
          <a:p>
            <a:pPr algn="just"/>
            <a:endParaRPr lang="en-US" sz="2100" dirty="0"/>
          </a:p>
        </p:txBody>
      </p:sp>
    </p:spTree>
    <p:extLst>
      <p:ext uri="{BB962C8B-B14F-4D97-AF65-F5344CB8AC3E}">
        <p14:creationId xmlns:p14="http://schemas.microsoft.com/office/powerpoint/2010/main" val="854139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ontent Placeholder 2"/>
          <p:cNvSpPr txBox="1">
            <a:spLocks/>
          </p:cNvSpPr>
          <p:nvPr/>
        </p:nvSpPr>
        <p:spPr>
          <a:xfrm>
            <a:off x="405687" y="682585"/>
            <a:ext cx="8471079" cy="5186515"/>
          </a:xfrm>
          <a:prstGeom prst="rect">
            <a:avLst/>
          </a:prstGeom>
        </p:spPr>
        <p:txBody>
          <a:bodyPr>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228600" indent="-228600" algn="just">
              <a:buFont typeface="Arial" panose="020B0604020202020204" pitchFamily="34" charset="0"/>
              <a:buChar char="•"/>
            </a:pPr>
            <a:endParaRPr lang="en-US" sz="3200" dirty="0" smtClean="0">
              <a:latin typeface="Times New Roman" panose="02020603050405020304" pitchFamily="18" charset="0"/>
              <a:cs typeface="Times New Roman" panose="02020603050405020304" pitchFamily="18" charset="0"/>
            </a:endParaRPr>
          </a:p>
          <a:p>
            <a:pPr marL="228600" indent="-228600" algn="just">
              <a:buFont typeface="Arial" panose="020B0604020202020204" pitchFamily="34" charset="0"/>
              <a:buChar char="•"/>
            </a:pPr>
            <a:r>
              <a:rPr lang="en-US" sz="2800" dirty="0" smtClean="0">
                <a:solidFill>
                  <a:schemeClr val="tx1"/>
                </a:solidFill>
                <a:latin typeface="Times New Roman" panose="02020603050405020304" pitchFamily="18" charset="0"/>
                <a:cs typeface="Times New Roman" panose="02020603050405020304" pitchFamily="18" charset="0"/>
              </a:rPr>
              <a:t>The </a:t>
            </a:r>
            <a:r>
              <a:rPr lang="en-US" sz="2800" dirty="0">
                <a:solidFill>
                  <a:schemeClr val="tx1"/>
                </a:solidFill>
                <a:latin typeface="Times New Roman" panose="02020603050405020304" pitchFamily="18" charset="0"/>
                <a:cs typeface="Times New Roman" panose="02020603050405020304" pitchFamily="18" charset="0"/>
              </a:rPr>
              <a:t>steroid and thyroid hormones are removed more slowly because they circulate bound to plasma proteins.</a:t>
            </a:r>
          </a:p>
          <a:p>
            <a:pPr marL="228600" indent="-228600" algn="just">
              <a:buFont typeface="Arial" panose="020B0604020202020204" pitchFamily="34" charset="0"/>
              <a:buChar char="•"/>
            </a:pPr>
            <a:endParaRPr lang="en-US" sz="2800" dirty="0">
              <a:solidFill>
                <a:schemeClr val="tx1"/>
              </a:solidFill>
              <a:latin typeface="Times New Roman" panose="02020603050405020304" pitchFamily="18" charset="0"/>
              <a:cs typeface="Times New Roman" panose="02020603050405020304" pitchFamily="18" charset="0"/>
            </a:endParaRPr>
          </a:p>
          <a:p>
            <a:pPr marL="228600" indent="-228600" algn="just">
              <a:buFont typeface="Arial" panose="020B0604020202020204" pitchFamily="34" charset="0"/>
              <a:buChar char="•"/>
            </a:pPr>
            <a:r>
              <a:rPr lang="en-US" sz="2800" dirty="0">
                <a:solidFill>
                  <a:schemeClr val="tx1"/>
                </a:solidFill>
                <a:latin typeface="Times New Roman" panose="02020603050405020304" pitchFamily="18" charset="0"/>
                <a:cs typeface="Times New Roman" panose="02020603050405020304" pitchFamily="18" charset="0"/>
              </a:rPr>
              <a:t>Some hormones are metabolized to more active molecules in their target cells or other organs e.g. testosterone, which is converted either to estradiol or dihydrotestosterone</a:t>
            </a:r>
            <a:r>
              <a:rPr lang="en-US" sz="280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3878156657"/>
      </p:ext>
    </p:extLst>
  </p:cSld>
  <p:clrMapOvr>
    <a:masterClrMapping/>
  </p:clrMapOvr>
  <p:timing>
    <p:tnLst>
      <p:par>
        <p:cTn id="1" dur="indefinite" restart="never" nodeType="tmRoot"/>
      </p:par>
    </p:tnLst>
  </p:timing>
</p:sld>
</file>

<file path=ppt/slides/slide2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5840" y="677318"/>
            <a:ext cx="6925896" cy="4913585"/>
          </a:xfrm>
          <a:prstGeom prst="rect">
            <a:avLst/>
          </a:prstGeom>
        </p:spPr>
      </p:pic>
    </p:spTree>
    <p:extLst>
      <p:ext uri="{BB962C8B-B14F-4D97-AF65-F5344CB8AC3E}">
        <p14:creationId xmlns:p14="http://schemas.microsoft.com/office/powerpoint/2010/main" val="2665623141"/>
      </p:ext>
    </p:extLst>
  </p:cSld>
  <p:clrMapOvr>
    <a:masterClrMapping/>
  </p:clrMapOvr>
  <p:timing>
    <p:tnLst>
      <p:par>
        <p:cTn id="1" dur="indefinite" restart="never" nodeType="tmRoot"/>
      </p:par>
    </p:tnLst>
  </p:timing>
</p:sld>
</file>

<file path=ppt/slides/slide2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table"/>
          <p:cNvPicPr>
            <a:picLocks noGrp="1" noChangeAspect="1"/>
          </p:cNvPicPr>
          <p:nvPr>
            <p:ph idx="1"/>
          </p:nvPr>
        </p:nvPicPr>
        <p:blipFill>
          <a:blip r:embed="rId2"/>
          <a:stretch>
            <a:fillRect/>
          </a:stretch>
        </p:blipFill>
        <p:spPr>
          <a:xfrm>
            <a:off x="2171700" y="1771651"/>
            <a:ext cx="5848095" cy="3351566"/>
          </a:xfrm>
          <a:prstGeom prst="rect">
            <a:avLst/>
          </a:prstGeom>
        </p:spPr>
      </p:pic>
    </p:spTree>
    <p:extLst>
      <p:ext uri="{BB962C8B-B14F-4D97-AF65-F5344CB8AC3E}">
        <p14:creationId xmlns:p14="http://schemas.microsoft.com/office/powerpoint/2010/main" val="3077128859"/>
      </p:ext>
    </p:extLst>
  </p:cSld>
  <p:clrMapOvr>
    <a:masterClrMapping/>
  </p:clrMapOvr>
  <p:timing>
    <p:tnLst>
      <p:par>
        <p:cTn id="1" dur="indefinite" restart="never" nodeType="tmRoot"/>
      </p:par>
    </p:tnLst>
  </p:timing>
</p:sld>
</file>

<file path=ppt/slides/slide2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371600" y="1600200"/>
            <a:ext cx="7498080" cy="3600450"/>
          </a:xfrm>
        </p:spPr>
        <p:txBody>
          <a:bodyPr>
            <a:noAutofit/>
          </a:bodyPr>
          <a:lstStyle/>
          <a:p>
            <a:pPr marL="61722" indent="0">
              <a:buNone/>
            </a:pPr>
            <a:endParaRPr lang="en-US" sz="3600" b="1" dirty="0">
              <a:latin typeface="Footlight MT Light" panose="0204060206030A020304" pitchFamily="18" charset="0"/>
            </a:endParaRPr>
          </a:p>
          <a:p>
            <a:pPr marL="61722" indent="0">
              <a:buNone/>
            </a:pPr>
            <a:endParaRPr lang="en-US" sz="3600" b="1" dirty="0">
              <a:latin typeface="Footlight MT Light" panose="0204060206030A020304" pitchFamily="18" charset="0"/>
            </a:endParaRPr>
          </a:p>
          <a:p>
            <a:pPr marL="61722" indent="0">
              <a:buNone/>
            </a:pPr>
            <a:endParaRPr lang="en-US" sz="3600" b="1" dirty="0">
              <a:latin typeface="Footlight MT Light" panose="0204060206030A020304" pitchFamily="18" charset="0"/>
            </a:endParaRPr>
          </a:p>
          <a:p>
            <a:pPr marL="61722" indent="0">
              <a:buNone/>
            </a:pPr>
            <a:endParaRPr lang="en-US" sz="3600" b="1" dirty="0">
              <a:latin typeface="Footlight MT Light" panose="0204060206030A020304" pitchFamily="18" charset="0"/>
            </a:endParaRPr>
          </a:p>
          <a:p>
            <a:pPr marL="61722" indent="0" algn="ctr">
              <a:buNone/>
            </a:pPr>
            <a:r>
              <a:rPr lang="en-US" sz="3600" b="1" dirty="0">
                <a:latin typeface="Footlight MT Light" panose="0204060206030A020304" pitchFamily="18" charset="0"/>
              </a:rPr>
              <a:t>Control of Thyroid Function</a:t>
            </a:r>
            <a:endParaRPr lang="en-US" sz="3600" b="1" dirty="0"/>
          </a:p>
        </p:txBody>
      </p:sp>
    </p:spTree>
    <p:extLst>
      <p:ext uri="{BB962C8B-B14F-4D97-AF65-F5344CB8AC3E}">
        <p14:creationId xmlns:p14="http://schemas.microsoft.com/office/powerpoint/2010/main" val="1262321293"/>
      </p:ext>
    </p:extLst>
  </p:cSld>
  <p:clrMapOvr>
    <a:masterClrMapping/>
  </p:clrMapOvr>
  <p:timing>
    <p:tnLst>
      <p:par>
        <p:cTn id="1" dur="indefinite" restart="never" nodeType="tmRoot"/>
      </p:par>
    </p:tnLst>
  </p:timing>
</p:sld>
</file>

<file path=ppt/slides/slide2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3028950" y="971550"/>
            <a:ext cx="4514850" cy="4914900"/>
          </a:xfrm>
          <a:prstGeom prst="rect">
            <a:avLst/>
          </a:prstGeom>
        </p:spPr>
      </p:pic>
    </p:spTree>
    <p:extLst>
      <p:ext uri="{BB962C8B-B14F-4D97-AF65-F5344CB8AC3E}">
        <p14:creationId xmlns:p14="http://schemas.microsoft.com/office/powerpoint/2010/main" val="2015120039"/>
      </p:ext>
    </p:extLst>
  </p:cSld>
  <p:clrMapOvr>
    <a:masterClrMapping/>
  </p:clrMapOvr>
  <p:timing>
    <p:tnLst>
      <p:par>
        <p:cTn id="1" dur="indefinite" restart="never" nodeType="tmRoot"/>
      </p:par>
    </p:tnLst>
  </p:timing>
</p:sld>
</file>

<file path=ppt/slides/slide2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57300" y="1028700"/>
            <a:ext cx="7300911" cy="3919105"/>
          </a:xfrm>
          <a:prstGeom prst="rect">
            <a:avLst/>
          </a:prstGeom>
        </p:spPr>
      </p:pic>
    </p:spTree>
    <p:extLst>
      <p:ext uri="{BB962C8B-B14F-4D97-AF65-F5344CB8AC3E}">
        <p14:creationId xmlns:p14="http://schemas.microsoft.com/office/powerpoint/2010/main" val="786496787"/>
      </p:ext>
    </p:extLst>
  </p:cSld>
  <p:clrMapOvr>
    <a:masterClrMapping/>
  </p:clrMapOvr>
</p:sld>
</file>

<file path=ppt/slides/slide2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1"/>
          <p:cNvSpPr/>
          <p:nvPr/>
        </p:nvSpPr>
        <p:spPr>
          <a:xfrm>
            <a:off x="1143000" y="1028700"/>
            <a:ext cx="7829550" cy="4616648"/>
          </a:xfrm>
          <a:prstGeom prst="rect">
            <a:avLst/>
          </a:prstGeom>
        </p:spPr>
        <p:txBody>
          <a:bodyPr wrap="square">
            <a:spAutoFit/>
          </a:bodyPr>
          <a:lstStyle/>
          <a:p>
            <a:pPr algn="just"/>
            <a:r>
              <a:rPr lang="en-US" sz="2100" b="1" dirty="0">
                <a:solidFill>
                  <a:srgbClr val="231F20"/>
                </a:solidFill>
                <a:latin typeface="MyriadPro-Bold"/>
              </a:rPr>
              <a:t>Regulation of synthesis: </a:t>
            </a:r>
            <a:r>
              <a:rPr lang="en-US" sz="2100" dirty="0">
                <a:solidFill>
                  <a:srgbClr val="231F20"/>
                </a:solidFill>
                <a:latin typeface="MyriadPro-Regular"/>
              </a:rPr>
              <a:t>Thyroid function is controlled by a tropic hormone, thyroid-stimulating hormone (TSH; thyrotropin). TSH is a glycoprotein, structurally related to LH and FSH, which is synthesized by the anterior pituitary. TSH generation is governed by the hypothalamic thyrotropin-releasing hormone (TRH). TSH action is mediated by </a:t>
            </a:r>
            <a:r>
              <a:rPr lang="en-US" sz="2100" dirty="0" err="1">
                <a:solidFill>
                  <a:srgbClr val="231F20"/>
                </a:solidFill>
                <a:latin typeface="MyriadPro-Regular"/>
              </a:rPr>
              <a:t>cAMP</a:t>
            </a:r>
            <a:r>
              <a:rPr lang="en-US" sz="2100" dirty="0">
                <a:solidFill>
                  <a:srgbClr val="231F20"/>
                </a:solidFill>
                <a:latin typeface="MyriadPro-Regular"/>
              </a:rPr>
              <a:t> and leads to stimulation of iodide (I–) uptake. Oxidation to iodine (I2) by a peroxidase is followed by iodination of </a:t>
            </a:r>
            <a:r>
              <a:rPr lang="en-US" sz="2100" dirty="0" err="1">
                <a:solidFill>
                  <a:srgbClr val="231F20"/>
                </a:solidFill>
                <a:latin typeface="MyriadPro-Regular"/>
              </a:rPr>
              <a:t>tyrosines</a:t>
            </a:r>
            <a:r>
              <a:rPr lang="en-US" sz="2100" dirty="0">
                <a:solidFill>
                  <a:srgbClr val="231F20"/>
                </a:solidFill>
                <a:latin typeface="MyriadPro-Regular"/>
              </a:rPr>
              <a:t> on thyroglobulin. [Note: Antibodies to thyroid peroxidase are diagnostic for Hashimoto thyroiditis.] Condensation of two diiodotyrosine residues gives rise to </a:t>
            </a:r>
            <a:r>
              <a:rPr lang="en-US" sz="2100" i="1" dirty="0">
                <a:solidFill>
                  <a:srgbClr val="231F20"/>
                </a:solidFill>
                <a:latin typeface="MyriadPro-It"/>
              </a:rPr>
              <a:t>T4</a:t>
            </a:r>
            <a:r>
              <a:rPr lang="en-US" sz="2100" dirty="0">
                <a:solidFill>
                  <a:srgbClr val="231F20"/>
                </a:solidFill>
                <a:latin typeface="MyriadPro-Regular"/>
              </a:rPr>
              <a:t>, whereas condensation of a </a:t>
            </a:r>
            <a:r>
              <a:rPr lang="en-US" sz="2100" dirty="0" err="1">
                <a:solidFill>
                  <a:srgbClr val="231F20"/>
                </a:solidFill>
                <a:latin typeface="MyriadPro-Regular"/>
              </a:rPr>
              <a:t>monoiodotyrosine</a:t>
            </a:r>
            <a:r>
              <a:rPr lang="en-US" sz="2100" dirty="0">
                <a:solidFill>
                  <a:srgbClr val="231F20"/>
                </a:solidFill>
                <a:latin typeface="MyriadPro-Regular"/>
              </a:rPr>
              <a:t> residue with a diiodotyrosine residue generates </a:t>
            </a:r>
            <a:r>
              <a:rPr lang="en-US" sz="2100" i="1" dirty="0">
                <a:solidFill>
                  <a:srgbClr val="231F20"/>
                </a:solidFill>
                <a:latin typeface="MyriadPro-It"/>
              </a:rPr>
              <a:t>T3</a:t>
            </a:r>
            <a:r>
              <a:rPr lang="en-US" sz="2100" dirty="0">
                <a:solidFill>
                  <a:srgbClr val="231F20"/>
                </a:solidFill>
                <a:latin typeface="MyriadPro-Regular"/>
              </a:rPr>
              <a:t>, which is still bound to the protein. The hormones are released following proteolytic cleavage of the thyroglobulin. </a:t>
            </a:r>
            <a:endParaRPr lang="en-US" sz="2100" dirty="0"/>
          </a:p>
        </p:txBody>
      </p:sp>
    </p:spTree>
    <p:extLst>
      <p:ext uri="{BB962C8B-B14F-4D97-AF65-F5344CB8AC3E}">
        <p14:creationId xmlns:p14="http://schemas.microsoft.com/office/powerpoint/2010/main" val="2662262819"/>
      </p:ext>
    </p:extLst>
  </p:cSld>
  <p:clrMapOvr>
    <a:masterClrMapping/>
  </p:clrMapOvr>
</p:sld>
</file>

<file path=ppt/slides/slide2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1"/>
          <p:cNvSpPr/>
          <p:nvPr/>
        </p:nvSpPr>
        <p:spPr>
          <a:xfrm>
            <a:off x="1371600" y="1600200"/>
            <a:ext cx="7486650" cy="3901068"/>
          </a:xfrm>
          <a:prstGeom prst="rect">
            <a:avLst/>
          </a:prstGeom>
        </p:spPr>
        <p:txBody>
          <a:bodyPr wrap="square">
            <a:spAutoFit/>
          </a:bodyPr>
          <a:lstStyle/>
          <a:p>
            <a:pPr algn="just">
              <a:lnSpc>
                <a:spcPct val="150000"/>
              </a:lnSpc>
            </a:pPr>
            <a:r>
              <a:rPr lang="en-US" sz="2100" b="1" dirty="0">
                <a:solidFill>
                  <a:srgbClr val="231F20"/>
                </a:solidFill>
                <a:latin typeface="Tahoma" panose="020B0604030504040204" pitchFamily="34" charset="0"/>
                <a:ea typeface="Tahoma" panose="020B0604030504040204" pitchFamily="34" charset="0"/>
                <a:cs typeface="Tahoma" panose="020B0604030504040204" pitchFamily="34" charset="0"/>
              </a:rPr>
              <a:t>Regulation of secretion: </a:t>
            </a:r>
            <a:r>
              <a:rPr lang="en-US" sz="2100" dirty="0">
                <a:solidFill>
                  <a:srgbClr val="231F20"/>
                </a:solidFill>
                <a:latin typeface="Tahoma" panose="020B0604030504040204" pitchFamily="34" charset="0"/>
                <a:ea typeface="Tahoma" panose="020B0604030504040204" pitchFamily="34" charset="0"/>
                <a:cs typeface="Tahoma" panose="020B0604030504040204" pitchFamily="34" charset="0"/>
              </a:rPr>
              <a:t>Secretion of TSH by the anterior pituitary is stimulated by hypothalamic TRH. Feedback inhibition of TRH occurs with high levels of circulating thyroid hormone. [Note: At pharma</a:t>
            </a:r>
            <a:r>
              <a:rPr lang="en-US" sz="2100" dirty="0">
                <a:latin typeface="Tahoma" panose="020B0604030504040204" pitchFamily="34" charset="0"/>
                <a:ea typeface="Tahoma" panose="020B0604030504040204" pitchFamily="34" charset="0"/>
                <a:cs typeface="Tahoma" panose="020B0604030504040204" pitchFamily="34" charset="0"/>
              </a:rPr>
              <a:t>cologic doses, </a:t>
            </a:r>
            <a:r>
              <a:rPr lang="en-US" sz="2100" i="1" dirty="0">
                <a:latin typeface="Tahoma" panose="020B0604030504040204" pitchFamily="34" charset="0"/>
                <a:ea typeface="Tahoma" panose="020B0604030504040204" pitchFamily="34" charset="0"/>
                <a:cs typeface="Tahoma" panose="020B0604030504040204" pitchFamily="34" charset="0"/>
              </a:rPr>
              <a:t>dopamine</a:t>
            </a:r>
            <a:r>
              <a:rPr lang="en-US" sz="2100" dirty="0">
                <a:latin typeface="Tahoma" panose="020B0604030504040204" pitchFamily="34" charset="0"/>
                <a:ea typeface="Tahoma" panose="020B0604030504040204" pitchFamily="34" charset="0"/>
                <a:cs typeface="Tahoma" panose="020B0604030504040204" pitchFamily="34" charset="0"/>
              </a:rPr>
              <a:t>, </a:t>
            </a:r>
            <a:r>
              <a:rPr lang="en-US" sz="2100" i="1" dirty="0">
                <a:latin typeface="Tahoma" panose="020B0604030504040204" pitchFamily="34" charset="0"/>
                <a:ea typeface="Tahoma" panose="020B0604030504040204" pitchFamily="34" charset="0"/>
                <a:cs typeface="Tahoma" panose="020B0604030504040204" pitchFamily="34" charset="0"/>
              </a:rPr>
              <a:t>somatostatin</a:t>
            </a:r>
            <a:r>
              <a:rPr lang="en-US" sz="2100" dirty="0">
                <a:latin typeface="Tahoma" panose="020B0604030504040204" pitchFamily="34" charset="0"/>
                <a:ea typeface="Tahoma" panose="020B0604030504040204" pitchFamily="34" charset="0"/>
                <a:cs typeface="Tahoma" panose="020B0604030504040204" pitchFamily="34" charset="0"/>
              </a:rPr>
              <a:t>, or glucocorticoids can also suppress TSH secretion.] Most of the hormone (</a:t>
            </a:r>
            <a:r>
              <a:rPr lang="en-US" sz="2100" i="1" dirty="0">
                <a:latin typeface="Tahoma" panose="020B0604030504040204" pitchFamily="34" charset="0"/>
                <a:ea typeface="Tahoma" panose="020B0604030504040204" pitchFamily="34" charset="0"/>
                <a:cs typeface="Tahoma" panose="020B0604030504040204" pitchFamily="34" charset="0"/>
              </a:rPr>
              <a:t>T</a:t>
            </a:r>
            <a:r>
              <a:rPr lang="en-US" sz="2100" dirty="0">
                <a:latin typeface="Tahoma" panose="020B0604030504040204" pitchFamily="34" charset="0"/>
                <a:ea typeface="Tahoma" panose="020B0604030504040204" pitchFamily="34" charset="0"/>
                <a:cs typeface="Tahoma" panose="020B0604030504040204" pitchFamily="34" charset="0"/>
              </a:rPr>
              <a:t>3 and </a:t>
            </a:r>
            <a:r>
              <a:rPr lang="en-US" sz="2100" i="1" dirty="0">
                <a:latin typeface="Tahoma" panose="020B0604030504040204" pitchFamily="34" charset="0"/>
                <a:ea typeface="Tahoma" panose="020B0604030504040204" pitchFamily="34" charset="0"/>
                <a:cs typeface="Tahoma" panose="020B0604030504040204" pitchFamily="34" charset="0"/>
              </a:rPr>
              <a:t>T</a:t>
            </a:r>
            <a:r>
              <a:rPr lang="en-US" sz="2100" dirty="0">
                <a:latin typeface="Tahoma" panose="020B0604030504040204" pitchFamily="34" charset="0"/>
                <a:ea typeface="Tahoma" panose="020B0604030504040204" pitchFamily="34" charset="0"/>
                <a:cs typeface="Tahoma" panose="020B0604030504040204" pitchFamily="34" charset="0"/>
              </a:rPr>
              <a:t>4) is bound</a:t>
            </a:r>
            <a:br>
              <a:rPr lang="en-US" sz="2100" dirty="0">
                <a:latin typeface="Tahoma" panose="020B0604030504040204" pitchFamily="34" charset="0"/>
                <a:ea typeface="Tahoma" panose="020B0604030504040204" pitchFamily="34" charset="0"/>
                <a:cs typeface="Tahoma" panose="020B0604030504040204" pitchFamily="34" charset="0"/>
              </a:rPr>
            </a:br>
            <a:r>
              <a:rPr lang="en-US" sz="2100" dirty="0">
                <a:latin typeface="Tahoma" panose="020B0604030504040204" pitchFamily="34" charset="0"/>
                <a:ea typeface="Tahoma" panose="020B0604030504040204" pitchFamily="34" charset="0"/>
                <a:cs typeface="Tahoma" panose="020B0604030504040204" pitchFamily="34" charset="0"/>
              </a:rPr>
              <a:t>to thyroxine-binding globulin in the plasma.</a:t>
            </a:r>
          </a:p>
          <a:p>
            <a:pPr algn="just"/>
            <a:r>
              <a:rPr lang="en-US" sz="1350" dirty="0">
                <a:latin typeface="Tahoma" panose="020B0604030504040204" pitchFamily="34" charset="0"/>
                <a:ea typeface="Tahoma" panose="020B0604030504040204" pitchFamily="34" charset="0"/>
                <a:cs typeface="Tahoma" panose="020B0604030504040204" pitchFamily="34" charset="0"/>
              </a:rPr>
              <a:t/>
            </a:r>
            <a:br>
              <a:rPr lang="en-US" sz="1350" dirty="0">
                <a:latin typeface="Tahoma" panose="020B0604030504040204" pitchFamily="34" charset="0"/>
                <a:ea typeface="Tahoma" panose="020B0604030504040204" pitchFamily="34" charset="0"/>
                <a:cs typeface="Tahoma" panose="020B0604030504040204" pitchFamily="34" charset="0"/>
              </a:rPr>
            </a:br>
            <a:endParaRPr lang="en-US" sz="135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993399024"/>
      </p:ext>
    </p:extLst>
  </p:cSld>
  <p:clrMapOvr>
    <a:masterClrMapping/>
  </p:clrMapOvr>
</p:sld>
</file>

<file path=ppt/slides/slide2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61722" indent="0" algn="ctr">
              <a:buNone/>
            </a:pPr>
            <a:endParaRPr lang="en-US" sz="4050" b="1" dirty="0">
              <a:latin typeface="Footlight MT Light" panose="0204060206030A020304" pitchFamily="18" charset="0"/>
            </a:endParaRPr>
          </a:p>
          <a:p>
            <a:pPr marL="61722" indent="0" algn="ctr">
              <a:buNone/>
            </a:pPr>
            <a:endParaRPr lang="en-US" sz="4050" b="1" dirty="0">
              <a:latin typeface="Footlight MT Light" panose="0204060206030A020304" pitchFamily="18" charset="0"/>
            </a:endParaRPr>
          </a:p>
          <a:p>
            <a:pPr marL="61722" indent="0" algn="ctr">
              <a:buNone/>
            </a:pPr>
            <a:endParaRPr lang="en-US" sz="4050" b="1" dirty="0">
              <a:latin typeface="Footlight MT Light" panose="0204060206030A020304" pitchFamily="18" charset="0"/>
            </a:endParaRPr>
          </a:p>
          <a:p>
            <a:pPr marL="61722" indent="0" algn="ctr">
              <a:buNone/>
            </a:pPr>
            <a:r>
              <a:rPr lang="en-US" sz="4050" b="1" dirty="0">
                <a:latin typeface="Footlight MT Light" panose="0204060206030A020304" pitchFamily="18" charset="0"/>
              </a:rPr>
              <a:t>Mechanism of Action</a:t>
            </a:r>
          </a:p>
        </p:txBody>
      </p:sp>
    </p:spTree>
    <p:extLst>
      <p:ext uri="{BB962C8B-B14F-4D97-AF65-F5344CB8AC3E}">
        <p14:creationId xmlns:p14="http://schemas.microsoft.com/office/powerpoint/2010/main" val="175288207"/>
      </p:ext>
    </p:extLst>
  </p:cSld>
  <p:clrMapOvr>
    <a:masterClrMapping/>
  </p:clrMapOvr>
  <p:timing>
    <p:tnLst>
      <p:par>
        <p:cTn id="1" dur="indefinite" restart="never" nodeType="tmRoot"/>
      </p:par>
    </p:tnLst>
  </p:timing>
</p:sld>
</file>

<file path=ppt/slides/slide2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3"/>
          <p:cNvSpPr/>
          <p:nvPr/>
        </p:nvSpPr>
        <p:spPr>
          <a:xfrm>
            <a:off x="1314450" y="1714500"/>
            <a:ext cx="7486650" cy="3970318"/>
          </a:xfrm>
          <a:prstGeom prst="rect">
            <a:avLst/>
          </a:prstGeom>
        </p:spPr>
        <p:txBody>
          <a:bodyPr wrap="square">
            <a:spAutoFit/>
          </a:bodyPr>
          <a:lstStyle/>
          <a:p>
            <a:pPr algn="just">
              <a:lnSpc>
                <a:spcPct val="150000"/>
              </a:lnSpc>
            </a:pPr>
            <a:r>
              <a:rPr lang="en-US" sz="2100" dirty="0">
                <a:solidFill>
                  <a:srgbClr val="231F20"/>
                </a:solidFill>
                <a:latin typeface="MyriadPro-Regular"/>
              </a:rPr>
              <a:t>Both </a:t>
            </a:r>
            <a:r>
              <a:rPr lang="en-US" sz="2100" i="1" dirty="0">
                <a:solidFill>
                  <a:srgbClr val="231F20"/>
                </a:solidFill>
                <a:latin typeface="MyriadPro-It"/>
              </a:rPr>
              <a:t>T</a:t>
            </a:r>
            <a:r>
              <a:rPr lang="en-US" sz="2100" dirty="0">
                <a:solidFill>
                  <a:srgbClr val="231F20"/>
                </a:solidFill>
                <a:latin typeface="MyriadPro-Regular"/>
              </a:rPr>
              <a:t>4 and </a:t>
            </a:r>
            <a:r>
              <a:rPr lang="en-US" sz="2100" i="1" dirty="0">
                <a:solidFill>
                  <a:srgbClr val="231F20"/>
                </a:solidFill>
                <a:latin typeface="MyriadPro-It"/>
              </a:rPr>
              <a:t>T</a:t>
            </a:r>
            <a:r>
              <a:rPr lang="en-US" sz="2100" dirty="0">
                <a:solidFill>
                  <a:srgbClr val="231F20"/>
                </a:solidFill>
                <a:latin typeface="MyriadPro-Regular"/>
              </a:rPr>
              <a:t>3 must dissociate from thyroxine-binding plasma proteins prior to entry into cells, either by diffusion or by active transport. In the cell, </a:t>
            </a:r>
            <a:r>
              <a:rPr lang="en-US" sz="2100" i="1" dirty="0">
                <a:solidFill>
                  <a:srgbClr val="231F20"/>
                </a:solidFill>
                <a:latin typeface="MyriadPro-It"/>
              </a:rPr>
              <a:t>T</a:t>
            </a:r>
            <a:r>
              <a:rPr lang="en-US" sz="2100" dirty="0">
                <a:solidFill>
                  <a:srgbClr val="231F20"/>
                </a:solidFill>
                <a:latin typeface="MyriadPro-Regular"/>
              </a:rPr>
              <a:t>4 is enzymatically </a:t>
            </a:r>
            <a:r>
              <a:rPr lang="en-US" sz="2100" dirty="0" err="1">
                <a:solidFill>
                  <a:srgbClr val="231F20"/>
                </a:solidFill>
                <a:latin typeface="MyriadPro-Regular"/>
              </a:rPr>
              <a:t>deiodinated</a:t>
            </a:r>
            <a:r>
              <a:rPr lang="en-US" sz="2100" dirty="0">
                <a:solidFill>
                  <a:srgbClr val="231F20"/>
                </a:solidFill>
                <a:latin typeface="MyriadPro-Regular"/>
              </a:rPr>
              <a:t> to </a:t>
            </a:r>
            <a:r>
              <a:rPr lang="en-US" sz="2100" i="1" dirty="0">
                <a:solidFill>
                  <a:srgbClr val="231F20"/>
                </a:solidFill>
                <a:latin typeface="MyriadPro-It"/>
              </a:rPr>
              <a:t>T</a:t>
            </a:r>
            <a:r>
              <a:rPr lang="en-US" sz="2100" dirty="0">
                <a:solidFill>
                  <a:srgbClr val="231F20"/>
                </a:solidFill>
                <a:latin typeface="MyriadPro-Regular"/>
              </a:rPr>
              <a:t>3, which enters the nucleus and attaches to specific receptors. The activation of these receptors promotes the formation of RNA and subsequent protein synthesis, which is</a:t>
            </a:r>
            <a:br>
              <a:rPr lang="en-US" sz="2100" dirty="0">
                <a:solidFill>
                  <a:srgbClr val="231F20"/>
                </a:solidFill>
                <a:latin typeface="MyriadPro-Regular"/>
              </a:rPr>
            </a:br>
            <a:r>
              <a:rPr lang="en-US" sz="2100" dirty="0">
                <a:solidFill>
                  <a:srgbClr val="231F20"/>
                </a:solidFill>
                <a:latin typeface="MyriadPro-Regular"/>
              </a:rPr>
              <a:t>responsible for the effects of </a:t>
            </a:r>
            <a:r>
              <a:rPr lang="en-US" sz="2100" i="1" dirty="0">
                <a:solidFill>
                  <a:srgbClr val="231F20"/>
                </a:solidFill>
                <a:latin typeface="MyriadPro-It"/>
              </a:rPr>
              <a:t>T</a:t>
            </a:r>
            <a:r>
              <a:rPr lang="en-US" sz="2100" dirty="0">
                <a:solidFill>
                  <a:srgbClr val="231F20"/>
                </a:solidFill>
                <a:latin typeface="MyriadPro-Regular"/>
              </a:rPr>
              <a:t>4.</a:t>
            </a:r>
            <a:endParaRPr lang="en-US" sz="1350" dirty="0"/>
          </a:p>
        </p:txBody>
      </p:sp>
    </p:spTree>
    <p:extLst>
      <p:ext uri="{BB962C8B-B14F-4D97-AF65-F5344CB8AC3E}">
        <p14:creationId xmlns:p14="http://schemas.microsoft.com/office/powerpoint/2010/main" val="3856337301"/>
      </p:ext>
    </p:extLst>
  </p:cSld>
  <p:clrMapOvr>
    <a:masterClrMapping/>
  </p:clrMapOvr>
</p:sld>
</file>

<file path=ppt/slides/slide2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43051" y="1028701"/>
            <a:ext cx="6686549" cy="4972049"/>
          </a:xfrm>
          <a:prstGeom prst="rect">
            <a:avLst/>
          </a:prstGeom>
        </p:spPr>
      </p:pic>
    </p:spTree>
    <p:extLst>
      <p:ext uri="{BB962C8B-B14F-4D97-AF65-F5344CB8AC3E}">
        <p14:creationId xmlns:p14="http://schemas.microsoft.com/office/powerpoint/2010/main" val="405471008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extLst>
              <a:ext uri="{BEBA8EAE-BF5A-486C-A8C5-ECC9F3942E4B}">
                <a14:imgProps xmlns:a14="http://schemas.microsoft.com/office/drawing/2010/main">
                  <a14:imgLayer r:embed="rId3">
                    <a14:imgEffect>
                      <a14:sharpenSoften amount="50000"/>
                    </a14:imgEffect>
                  </a14:imgLayer>
                </a14:imgProps>
              </a:ext>
            </a:extLst>
          </a:blip>
          <a:srcRect l="1164" r="2648"/>
          <a:stretch/>
        </p:blipFill>
        <p:spPr>
          <a:xfrm>
            <a:off x="430426" y="344383"/>
            <a:ext cx="7865132" cy="6278486"/>
          </a:xfrm>
          <a:prstGeom prst="rect">
            <a:avLst/>
          </a:prstGeom>
        </p:spPr>
      </p:pic>
    </p:spTree>
    <p:extLst>
      <p:ext uri="{BB962C8B-B14F-4D97-AF65-F5344CB8AC3E}">
        <p14:creationId xmlns:p14="http://schemas.microsoft.com/office/powerpoint/2010/main" val="309183018"/>
      </p:ext>
    </p:extLst>
  </p:cSld>
  <p:clrMapOvr>
    <a:masterClrMapping/>
  </p:clrMapOvr>
  <p:timing>
    <p:tnLst>
      <p:par>
        <p:cTn id="1" dur="indefinite" restart="never" nodeType="tmRoot"/>
      </p:par>
    </p:tnLst>
  </p:timing>
</p:sld>
</file>

<file path=ppt/slides/slide2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rotWithShape="1">
          <a:blip r:embed="rId2">
            <a:extLst>
              <a:ext uri="{BEBA8EAE-BF5A-486C-A8C5-ECC9F3942E4B}">
                <a14:imgProps xmlns:a14="http://schemas.microsoft.com/office/drawing/2010/main">
                  <a14:imgLayer r:embed="rId3">
                    <a14:imgEffect>
                      <a14:sharpenSoften amount="25000"/>
                    </a14:imgEffect>
                    <a14:imgEffect>
                      <a14:saturation sat="400000"/>
                    </a14:imgEffect>
                  </a14:imgLayer>
                </a14:imgProps>
              </a:ext>
            </a:extLst>
          </a:blip>
          <a:srcRect l="38756" t="17590" r="19680" b="9017"/>
          <a:stretch/>
        </p:blipFill>
        <p:spPr>
          <a:xfrm>
            <a:off x="1085850" y="1085850"/>
            <a:ext cx="8001000" cy="4572000"/>
          </a:xfrm>
          <a:prstGeom prst="rect">
            <a:avLst/>
          </a:prstGeom>
        </p:spPr>
      </p:pic>
    </p:spTree>
    <p:extLst>
      <p:ext uri="{BB962C8B-B14F-4D97-AF65-F5344CB8AC3E}">
        <p14:creationId xmlns:p14="http://schemas.microsoft.com/office/powerpoint/2010/main" val="1899926936"/>
      </p:ext>
    </p:extLst>
  </p:cSld>
  <p:clrMapOvr>
    <a:masterClrMapping/>
  </p:clrMapOvr>
</p:sld>
</file>

<file path=ppt/slides/slide2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solidFill>
                  <a:schemeClr val="tx1"/>
                </a:solidFill>
                <a:latin typeface="Footlight MT Light" panose="0204060206030A020304" pitchFamily="18" charset="0"/>
              </a:rPr>
              <a:t>Thyroid </a:t>
            </a:r>
            <a:r>
              <a:rPr lang="en-US" b="1" dirty="0" smtClean="0">
                <a:solidFill>
                  <a:schemeClr val="tx1"/>
                </a:solidFill>
                <a:latin typeface="Footlight MT Light" panose="0204060206030A020304" pitchFamily="18" charset="0"/>
              </a:rPr>
              <a:t>Hormones Functions</a:t>
            </a:r>
            <a:endParaRPr lang="en-US" b="1" dirty="0"/>
          </a:p>
        </p:txBody>
      </p:sp>
      <p:sp>
        <p:nvSpPr>
          <p:cNvPr id="3" name="Content Placeholder 2"/>
          <p:cNvSpPr>
            <a:spLocks noGrp="1"/>
          </p:cNvSpPr>
          <p:nvPr>
            <p:ph idx="1"/>
          </p:nvPr>
        </p:nvSpPr>
        <p:spPr/>
        <p:txBody>
          <a:bodyPr>
            <a:normAutofit/>
          </a:bodyPr>
          <a:lstStyle/>
          <a:p>
            <a:pPr marL="61722" indent="0">
              <a:buNone/>
            </a:pPr>
            <a:r>
              <a:rPr lang="en-US" sz="2100" dirty="0"/>
              <a:t>The </a:t>
            </a:r>
            <a:r>
              <a:rPr lang="en-US" sz="2100" dirty="0">
                <a:solidFill>
                  <a:srgbClr val="FF0000"/>
                </a:solidFill>
              </a:rPr>
              <a:t>actions</a:t>
            </a:r>
            <a:r>
              <a:rPr lang="en-US" sz="2100" dirty="0"/>
              <a:t> of </a:t>
            </a:r>
            <a:r>
              <a:rPr lang="en-US" sz="2100" dirty="0">
                <a:solidFill>
                  <a:srgbClr val="FF0000"/>
                </a:solidFill>
              </a:rPr>
              <a:t>T</a:t>
            </a:r>
            <a:r>
              <a:rPr lang="en-US" sz="2100" baseline="-25000" dirty="0">
                <a:solidFill>
                  <a:srgbClr val="FF0000"/>
                </a:solidFill>
              </a:rPr>
              <a:t>3</a:t>
            </a:r>
            <a:r>
              <a:rPr lang="en-US" sz="2100" dirty="0">
                <a:solidFill>
                  <a:srgbClr val="FF0000"/>
                </a:solidFill>
              </a:rPr>
              <a:t> and T</a:t>
            </a:r>
            <a:r>
              <a:rPr lang="en-US" sz="2100" baseline="-25000" dirty="0">
                <a:solidFill>
                  <a:srgbClr val="FF0000"/>
                </a:solidFill>
              </a:rPr>
              <a:t>4</a:t>
            </a:r>
            <a:r>
              <a:rPr lang="en-US" sz="2100" dirty="0">
                <a:solidFill>
                  <a:srgbClr val="FF0000"/>
                </a:solidFill>
              </a:rPr>
              <a:t> </a:t>
            </a:r>
            <a:r>
              <a:rPr lang="en-US" sz="2100" dirty="0"/>
              <a:t>are </a:t>
            </a:r>
            <a:r>
              <a:rPr lang="en-US" sz="2100" dirty="0">
                <a:solidFill>
                  <a:srgbClr val="FF0000"/>
                </a:solidFill>
              </a:rPr>
              <a:t>widespread</a:t>
            </a:r>
            <a:r>
              <a:rPr lang="en-US" sz="2100" dirty="0"/>
              <a:t> and </a:t>
            </a:r>
            <a:r>
              <a:rPr lang="en-US" sz="2100" dirty="0">
                <a:solidFill>
                  <a:srgbClr val="FF0000"/>
                </a:solidFill>
              </a:rPr>
              <a:t>affect many organs </a:t>
            </a:r>
            <a:r>
              <a:rPr lang="en-US" sz="2100" dirty="0"/>
              <a:t>and tissues. </a:t>
            </a:r>
          </a:p>
          <a:p>
            <a:pPr marL="61722" indent="0">
              <a:buNone/>
            </a:pPr>
            <a:endParaRPr lang="en-US" dirty="0"/>
          </a:p>
          <a:p>
            <a:r>
              <a:rPr lang="en-US" dirty="0" smtClean="0"/>
              <a:t>Basal metabolic Rate</a:t>
            </a:r>
          </a:p>
          <a:p>
            <a:endParaRPr lang="en-US" dirty="0" smtClean="0"/>
          </a:p>
          <a:p>
            <a:endParaRPr lang="en-US" dirty="0" smtClean="0"/>
          </a:p>
          <a:p>
            <a:r>
              <a:rPr lang="en-US" dirty="0" smtClean="0"/>
              <a:t>Physical and Mental growth</a:t>
            </a:r>
          </a:p>
          <a:p>
            <a:endParaRPr lang="en-US" dirty="0" smtClean="0"/>
          </a:p>
          <a:p>
            <a:endParaRPr lang="en-US" dirty="0"/>
          </a:p>
          <a:p>
            <a:r>
              <a:rPr lang="en-US" dirty="0" smtClean="0"/>
              <a:t>Sensitization for the sympathetic system</a:t>
            </a:r>
            <a:endParaRPr lang="en-US" dirty="0"/>
          </a:p>
        </p:txBody>
      </p:sp>
    </p:spTree>
    <p:extLst>
      <p:ext uri="{BB962C8B-B14F-4D97-AF65-F5344CB8AC3E}">
        <p14:creationId xmlns:p14="http://schemas.microsoft.com/office/powerpoint/2010/main" val="1436164220"/>
      </p:ext>
    </p:extLst>
  </p:cSld>
  <p:clrMapOvr>
    <a:masterClrMapping/>
  </p:clrMapOvr>
</p:sld>
</file>

<file path=ppt/slides/slide2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3"/>
          <p:cNvSpPr/>
          <p:nvPr/>
        </p:nvSpPr>
        <p:spPr>
          <a:xfrm>
            <a:off x="1371600" y="1085850"/>
            <a:ext cx="7486650" cy="4455066"/>
          </a:xfrm>
          <a:prstGeom prst="rect">
            <a:avLst/>
          </a:prstGeom>
        </p:spPr>
        <p:txBody>
          <a:bodyPr wrap="square">
            <a:spAutoFit/>
          </a:bodyPr>
          <a:lstStyle/>
          <a:p>
            <a:pPr algn="just">
              <a:lnSpc>
                <a:spcPct val="150000"/>
              </a:lnSpc>
            </a:pPr>
            <a:r>
              <a:rPr lang="en-US" sz="2100" b="1" dirty="0">
                <a:solidFill>
                  <a:srgbClr val="231F20"/>
                </a:solidFill>
                <a:latin typeface="MyriadPro-Bold"/>
              </a:rPr>
              <a:t>Pharmacokinetics</a:t>
            </a:r>
            <a:r>
              <a:rPr lang="en-US" sz="2100" dirty="0">
                <a:solidFill>
                  <a:srgbClr val="231F20"/>
                </a:solidFill>
                <a:latin typeface="MyriadPro-Bold"/>
              </a:rPr>
              <a:t/>
            </a:r>
            <a:br>
              <a:rPr lang="en-US" sz="2100" dirty="0">
                <a:solidFill>
                  <a:srgbClr val="231F20"/>
                </a:solidFill>
                <a:latin typeface="MyriadPro-Bold"/>
              </a:rPr>
            </a:br>
            <a:r>
              <a:rPr lang="en-US" sz="2100" dirty="0">
                <a:solidFill>
                  <a:srgbClr val="231F20"/>
                </a:solidFill>
                <a:latin typeface="MyriadPro-Regular"/>
              </a:rPr>
              <a:t>Both </a:t>
            </a:r>
            <a:r>
              <a:rPr lang="en-US" sz="2100" i="1" dirty="0">
                <a:solidFill>
                  <a:srgbClr val="231F20"/>
                </a:solidFill>
                <a:latin typeface="MyriadPro-It"/>
              </a:rPr>
              <a:t>T</a:t>
            </a:r>
            <a:r>
              <a:rPr lang="en-US" sz="2100" dirty="0">
                <a:solidFill>
                  <a:srgbClr val="231F20"/>
                </a:solidFill>
                <a:latin typeface="MyriadPro-Regular"/>
              </a:rPr>
              <a:t>4 and </a:t>
            </a:r>
            <a:r>
              <a:rPr lang="en-US" sz="2100" i="1" dirty="0">
                <a:solidFill>
                  <a:srgbClr val="231F20"/>
                </a:solidFill>
                <a:latin typeface="MyriadPro-It"/>
              </a:rPr>
              <a:t>T</a:t>
            </a:r>
            <a:r>
              <a:rPr lang="en-US" sz="2100" dirty="0">
                <a:solidFill>
                  <a:srgbClr val="231F20"/>
                </a:solidFill>
                <a:latin typeface="MyriadPro-Regular"/>
              </a:rPr>
              <a:t>3 are absorbed after oral administration. Food, calcium preparations, and aluminum-containing antacids can decrease the absorption of </a:t>
            </a:r>
            <a:r>
              <a:rPr lang="en-US" sz="2100" i="1" dirty="0">
                <a:solidFill>
                  <a:srgbClr val="231F20"/>
                </a:solidFill>
                <a:latin typeface="MyriadPro-It"/>
              </a:rPr>
              <a:t>T</a:t>
            </a:r>
            <a:r>
              <a:rPr lang="en-US" sz="2100" dirty="0">
                <a:solidFill>
                  <a:srgbClr val="231F20"/>
                </a:solidFill>
                <a:latin typeface="MyriadPro-Regular"/>
              </a:rPr>
              <a:t>4 but not of </a:t>
            </a:r>
            <a:r>
              <a:rPr lang="en-US" sz="2100" i="1" dirty="0">
                <a:solidFill>
                  <a:srgbClr val="231F20"/>
                </a:solidFill>
                <a:latin typeface="MyriadPro-It"/>
              </a:rPr>
              <a:t>T</a:t>
            </a:r>
            <a:r>
              <a:rPr lang="en-US" sz="2100" dirty="0">
                <a:solidFill>
                  <a:srgbClr val="231F20"/>
                </a:solidFill>
                <a:latin typeface="MyriadPro-Regular"/>
              </a:rPr>
              <a:t>3. </a:t>
            </a:r>
            <a:r>
              <a:rPr lang="en-US" sz="2100" i="1" dirty="0">
                <a:solidFill>
                  <a:srgbClr val="231F20"/>
                </a:solidFill>
                <a:latin typeface="MyriadPro-It"/>
              </a:rPr>
              <a:t>T</a:t>
            </a:r>
            <a:r>
              <a:rPr lang="en-US" sz="2100" dirty="0">
                <a:solidFill>
                  <a:srgbClr val="231F20"/>
                </a:solidFill>
                <a:latin typeface="MyriadPro-Regular"/>
              </a:rPr>
              <a:t>4 is converted to </a:t>
            </a:r>
            <a:r>
              <a:rPr lang="en-US" sz="2100" i="1" dirty="0">
                <a:solidFill>
                  <a:srgbClr val="231F20"/>
                </a:solidFill>
                <a:latin typeface="MyriadPro-It"/>
              </a:rPr>
              <a:t>T</a:t>
            </a:r>
            <a:r>
              <a:rPr lang="en-US" sz="2100" dirty="0">
                <a:solidFill>
                  <a:srgbClr val="231F20"/>
                </a:solidFill>
                <a:latin typeface="MyriadPro-Regular"/>
              </a:rPr>
              <a:t>3 by one of two distinct deiodinases, depending on the tissue. The hormones are metabolized through the microsomal P450 system. Drugs that induce the P450</a:t>
            </a:r>
            <a:br>
              <a:rPr lang="en-US" sz="2100" dirty="0">
                <a:solidFill>
                  <a:srgbClr val="231F20"/>
                </a:solidFill>
                <a:latin typeface="MyriadPro-Regular"/>
              </a:rPr>
            </a:br>
            <a:r>
              <a:rPr lang="en-US" sz="2100" dirty="0">
                <a:solidFill>
                  <a:srgbClr val="231F20"/>
                </a:solidFill>
                <a:latin typeface="MyriadPro-Regular"/>
              </a:rPr>
              <a:t>enzymes, such as </a:t>
            </a:r>
            <a:r>
              <a:rPr lang="en-US" sz="2100" i="1" dirty="0">
                <a:solidFill>
                  <a:srgbClr val="231F20"/>
                </a:solidFill>
                <a:latin typeface="MyriadPro-It"/>
              </a:rPr>
              <a:t>phenytoin</a:t>
            </a:r>
            <a:r>
              <a:rPr lang="en-US" sz="2100" dirty="0">
                <a:solidFill>
                  <a:srgbClr val="231F20"/>
                </a:solidFill>
                <a:latin typeface="MyriadPro-Regular"/>
              </a:rPr>
              <a:t>, </a:t>
            </a:r>
            <a:r>
              <a:rPr lang="en-US" sz="2100" i="1" dirty="0">
                <a:solidFill>
                  <a:srgbClr val="231F20"/>
                </a:solidFill>
                <a:latin typeface="MyriadPro-It"/>
              </a:rPr>
              <a:t>rifampin</a:t>
            </a:r>
            <a:r>
              <a:rPr lang="en-US" sz="2100" dirty="0">
                <a:solidFill>
                  <a:srgbClr val="231F20"/>
                </a:solidFill>
                <a:latin typeface="MyriadPro-Regular"/>
              </a:rPr>
              <a:t>, and </a:t>
            </a:r>
            <a:r>
              <a:rPr lang="en-US" sz="2100" i="1" dirty="0">
                <a:solidFill>
                  <a:srgbClr val="231F20"/>
                </a:solidFill>
                <a:latin typeface="MyriadPro-It"/>
              </a:rPr>
              <a:t>phenobarbital</a:t>
            </a:r>
            <a:r>
              <a:rPr lang="en-US" sz="2100" dirty="0">
                <a:solidFill>
                  <a:srgbClr val="231F20"/>
                </a:solidFill>
                <a:latin typeface="MyriadPro-Regular"/>
              </a:rPr>
              <a:t>, accelerate metabolism of the thyroid hormones.</a:t>
            </a:r>
            <a:endParaRPr lang="en-US" sz="1350" dirty="0"/>
          </a:p>
        </p:txBody>
      </p:sp>
    </p:spTree>
    <p:extLst>
      <p:ext uri="{BB962C8B-B14F-4D97-AF65-F5344CB8AC3E}">
        <p14:creationId xmlns:p14="http://schemas.microsoft.com/office/powerpoint/2010/main" val="787383042"/>
      </p:ext>
    </p:extLst>
  </p:cSld>
  <p:clrMapOvr>
    <a:masterClrMapping/>
  </p:clrMapOvr>
</p:sld>
</file>

<file path=ppt/slides/slide2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257550" y="1143000"/>
            <a:ext cx="3429000" cy="3771900"/>
          </a:xfrm>
          <a:prstGeom prst="rect">
            <a:avLst/>
          </a:prstGeom>
        </p:spPr>
      </p:pic>
      <p:pic>
        <p:nvPicPr>
          <p:cNvPr id="3" name="Picture 2"/>
          <p:cNvPicPr>
            <a:picLocks noChangeAspect="1"/>
          </p:cNvPicPr>
          <p:nvPr/>
        </p:nvPicPr>
        <p:blipFill>
          <a:blip r:embed="rId3"/>
          <a:stretch>
            <a:fillRect/>
          </a:stretch>
        </p:blipFill>
        <p:spPr>
          <a:xfrm>
            <a:off x="3486151" y="5086350"/>
            <a:ext cx="3086099" cy="742950"/>
          </a:xfrm>
          <a:prstGeom prst="rect">
            <a:avLst/>
          </a:prstGeom>
        </p:spPr>
      </p:pic>
    </p:spTree>
    <p:extLst>
      <p:ext uri="{BB962C8B-B14F-4D97-AF65-F5344CB8AC3E}">
        <p14:creationId xmlns:p14="http://schemas.microsoft.com/office/powerpoint/2010/main" val="360726647"/>
      </p:ext>
    </p:extLst>
  </p:cSld>
  <p:clrMapOvr>
    <a:masterClrMapping/>
  </p:clrMapOvr>
</p:sld>
</file>

<file path=ppt/slides/slide2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409045" y="857250"/>
            <a:ext cx="7498080" cy="857250"/>
          </a:xfrm>
        </p:spPr>
        <p:txBody>
          <a:bodyPr/>
          <a:lstStyle/>
          <a:p>
            <a:pPr algn="ctr"/>
            <a:r>
              <a:rPr lang="en-US" dirty="0" smtClean="0">
                <a:latin typeface="Footlight MT Light" panose="0204060206030A020304" pitchFamily="18" charset="0"/>
              </a:rPr>
              <a:t>Metabolism</a:t>
            </a:r>
            <a:endParaRPr lang="en-US" dirty="0">
              <a:latin typeface="Footlight MT Light" panose="0204060206030A020304" pitchFamily="18" charset="0"/>
            </a:endParaRPr>
          </a:p>
        </p:txBody>
      </p:sp>
      <p:sp>
        <p:nvSpPr>
          <p:cNvPr id="3" name="Content Placeholder 2"/>
          <p:cNvSpPr>
            <a:spLocks noGrp="1"/>
          </p:cNvSpPr>
          <p:nvPr>
            <p:ph idx="1"/>
          </p:nvPr>
        </p:nvSpPr>
        <p:spPr>
          <a:xfrm>
            <a:off x="1435608" y="1714500"/>
            <a:ext cx="7498080" cy="3829050"/>
          </a:xfrm>
        </p:spPr>
        <p:txBody>
          <a:bodyPr>
            <a:normAutofit fontScale="92500"/>
          </a:bodyPr>
          <a:lstStyle/>
          <a:p>
            <a:pPr algn="just"/>
            <a:r>
              <a:rPr lang="en-US" sz="2100" dirty="0"/>
              <a:t>Both thyroid hormones are transported in the blood bound mainly to </a:t>
            </a:r>
            <a:r>
              <a:rPr lang="en-US" sz="2100" i="1" dirty="0">
                <a:solidFill>
                  <a:srgbClr val="FF0000"/>
                </a:solidFill>
              </a:rPr>
              <a:t>thyroxine-binding globulin</a:t>
            </a:r>
            <a:r>
              <a:rPr lang="en-US" sz="2100" dirty="0">
                <a:solidFill>
                  <a:srgbClr val="FF0000"/>
                </a:solidFill>
              </a:rPr>
              <a:t> (TBG). </a:t>
            </a:r>
          </a:p>
          <a:p>
            <a:pPr marL="61722" indent="0" algn="ctr">
              <a:buNone/>
            </a:pPr>
            <a:r>
              <a:rPr lang="en-US" sz="1800" dirty="0">
                <a:solidFill>
                  <a:srgbClr val="FF0000"/>
                </a:solidFill>
              </a:rPr>
              <a:t>(Only about 0.04% of total T4 and 0.4% of T3 exist in the free form.)</a:t>
            </a:r>
          </a:p>
          <a:p>
            <a:pPr marL="61722" indent="0" algn="just">
              <a:buNone/>
            </a:pPr>
            <a:endParaRPr lang="en-US" sz="2100" dirty="0"/>
          </a:p>
          <a:p>
            <a:pPr algn="just"/>
            <a:r>
              <a:rPr lang="en-US" sz="2100" dirty="0"/>
              <a:t>Both are eventually metabolized in their target tissues by </a:t>
            </a:r>
            <a:r>
              <a:rPr lang="en-US" sz="2100" b="1" dirty="0"/>
              <a:t>deiodination</a:t>
            </a:r>
            <a:r>
              <a:rPr lang="en-US" sz="2100" dirty="0"/>
              <a:t>, </a:t>
            </a:r>
            <a:r>
              <a:rPr lang="en-US" sz="2100" b="1" dirty="0"/>
              <a:t>deamination</a:t>
            </a:r>
            <a:r>
              <a:rPr lang="en-US" sz="2100" dirty="0"/>
              <a:t>, </a:t>
            </a:r>
            <a:r>
              <a:rPr lang="en-US" sz="2100" b="1" dirty="0"/>
              <a:t>decarboxylation</a:t>
            </a:r>
            <a:r>
              <a:rPr lang="en-US" sz="2100" dirty="0"/>
              <a:t> and </a:t>
            </a:r>
            <a:r>
              <a:rPr lang="en-US" sz="2100" b="1" dirty="0"/>
              <a:t>conjugation </a:t>
            </a:r>
            <a:r>
              <a:rPr lang="en-US" sz="2100" dirty="0"/>
              <a:t>with glucuronic and sulfuric acids. </a:t>
            </a:r>
          </a:p>
          <a:p>
            <a:pPr algn="just"/>
            <a:endParaRPr lang="en-US" sz="2100" dirty="0"/>
          </a:p>
          <a:p>
            <a:pPr algn="just"/>
            <a:r>
              <a:rPr lang="en-US" sz="2100" b="1" dirty="0"/>
              <a:t>The liver is a major site of metabolism, </a:t>
            </a:r>
            <a:r>
              <a:rPr lang="en-US" sz="2100" dirty="0"/>
              <a:t>and the free and conjugated forms are excreted partly in the</a:t>
            </a:r>
            <a:r>
              <a:rPr lang="en-US" sz="2100" b="1" dirty="0"/>
              <a:t> bile</a:t>
            </a:r>
            <a:r>
              <a:rPr lang="en-US" sz="2100" dirty="0"/>
              <a:t> and partly in the urine.</a:t>
            </a:r>
          </a:p>
        </p:txBody>
      </p:sp>
    </p:spTree>
    <p:extLst>
      <p:ext uri="{BB962C8B-B14F-4D97-AF65-F5344CB8AC3E}">
        <p14:creationId xmlns:p14="http://schemas.microsoft.com/office/powerpoint/2010/main" val="4219168410"/>
      </p:ext>
    </p:extLst>
  </p:cSld>
  <p:clrMapOvr>
    <a:masterClrMapping/>
  </p:clrMapOvr>
</p:sld>
</file>

<file path=ppt/slides/slide2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lgn="just"/>
            <a:endParaRPr lang="en-US" dirty="0" smtClean="0"/>
          </a:p>
          <a:p>
            <a:pPr algn="just"/>
            <a:endParaRPr lang="en-US" dirty="0"/>
          </a:p>
          <a:p>
            <a:pPr algn="just"/>
            <a:r>
              <a:rPr lang="en-US" dirty="0" smtClean="0"/>
              <a:t>The </a:t>
            </a:r>
            <a:r>
              <a:rPr lang="en-US" dirty="0"/>
              <a:t>metabolic clearance of T</a:t>
            </a:r>
            <a:r>
              <a:rPr lang="en-US" baseline="-25000" dirty="0"/>
              <a:t>3</a:t>
            </a:r>
            <a:r>
              <a:rPr lang="en-US" dirty="0"/>
              <a:t> is 20 times faster than that of T</a:t>
            </a:r>
            <a:r>
              <a:rPr lang="en-US" baseline="-25000" dirty="0"/>
              <a:t>4</a:t>
            </a:r>
            <a:r>
              <a:rPr lang="en-US" dirty="0"/>
              <a:t> (plasma half-life about 6 days). </a:t>
            </a:r>
            <a:endParaRPr lang="en-US" dirty="0" smtClean="0"/>
          </a:p>
          <a:p>
            <a:pPr algn="just"/>
            <a:endParaRPr lang="en-US" dirty="0"/>
          </a:p>
          <a:p>
            <a:pPr algn="just"/>
            <a:endParaRPr lang="en-US" dirty="0" smtClean="0"/>
          </a:p>
          <a:p>
            <a:pPr algn="just"/>
            <a:r>
              <a:rPr lang="en-US" dirty="0" smtClean="0"/>
              <a:t>The </a:t>
            </a:r>
            <a:r>
              <a:rPr lang="en-US" dirty="0"/>
              <a:t>long half-life of T</a:t>
            </a:r>
            <a:r>
              <a:rPr lang="en-US" baseline="-25000" dirty="0"/>
              <a:t>4</a:t>
            </a:r>
            <a:r>
              <a:rPr lang="en-US" dirty="0"/>
              <a:t> is a consequence of its strong binding to TBG. </a:t>
            </a:r>
          </a:p>
        </p:txBody>
      </p:sp>
    </p:spTree>
    <p:extLst>
      <p:ext uri="{BB962C8B-B14F-4D97-AF65-F5344CB8AC3E}">
        <p14:creationId xmlns:p14="http://schemas.microsoft.com/office/powerpoint/2010/main" val="62656861"/>
      </p:ext>
    </p:extLst>
  </p:cSld>
  <p:clrMapOvr>
    <a:masterClrMapping/>
  </p:clrMapOvr>
</p:sld>
</file>

<file path=ppt/slides/slide2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Normal Values</a:t>
            </a:r>
            <a:endParaRPr lang="en-US" dirty="0"/>
          </a:p>
        </p:txBody>
      </p:sp>
      <p:sp>
        <p:nvSpPr>
          <p:cNvPr id="3" name="Content Placeholder 2"/>
          <p:cNvSpPr>
            <a:spLocks noGrp="1"/>
          </p:cNvSpPr>
          <p:nvPr>
            <p:ph idx="1"/>
          </p:nvPr>
        </p:nvSpPr>
        <p:spPr/>
        <p:txBody>
          <a:bodyPr/>
          <a:lstStyle/>
          <a:p>
            <a:pPr marL="61722" indent="0">
              <a:buNone/>
            </a:pPr>
            <a:endParaRPr lang="en-US" dirty="0" smtClean="0"/>
          </a:p>
          <a:p>
            <a:pPr marL="61722" indent="0">
              <a:buNone/>
            </a:pPr>
            <a:r>
              <a:rPr lang="en-US" dirty="0" smtClean="0"/>
              <a:t>T4: 4.8 – 10.4 mcg/dl (62-134 </a:t>
            </a:r>
            <a:r>
              <a:rPr lang="en-US" dirty="0" err="1" smtClean="0"/>
              <a:t>nmol</a:t>
            </a:r>
            <a:r>
              <a:rPr lang="en-US" dirty="0" smtClean="0"/>
              <a:t>/L)</a:t>
            </a:r>
          </a:p>
          <a:p>
            <a:pPr marL="61722" indent="0">
              <a:buNone/>
            </a:pPr>
            <a:endParaRPr lang="en-US" dirty="0"/>
          </a:p>
          <a:p>
            <a:pPr marL="61722" indent="0">
              <a:buNone/>
            </a:pPr>
            <a:r>
              <a:rPr lang="en-US" dirty="0" smtClean="0"/>
              <a:t>T3: 60 – 180 ng/dl (0.92-2.79 </a:t>
            </a:r>
            <a:r>
              <a:rPr lang="en-US" dirty="0" err="1" smtClean="0"/>
              <a:t>nmol</a:t>
            </a:r>
            <a:r>
              <a:rPr lang="en-US" dirty="0" smtClean="0"/>
              <a:t>/L)</a:t>
            </a:r>
          </a:p>
          <a:p>
            <a:pPr marL="61722" indent="0">
              <a:buNone/>
            </a:pPr>
            <a:endParaRPr lang="en-US" dirty="0"/>
          </a:p>
          <a:p>
            <a:pPr marL="61722" indent="0">
              <a:buNone/>
            </a:pPr>
            <a:r>
              <a:rPr lang="en-US" dirty="0" smtClean="0"/>
              <a:t>TSH: 0.4 – 4 </a:t>
            </a:r>
            <a:r>
              <a:rPr lang="en-US" dirty="0" err="1" smtClean="0"/>
              <a:t>mIU</a:t>
            </a:r>
            <a:r>
              <a:rPr lang="en-US" dirty="0" smtClean="0"/>
              <a:t>/L </a:t>
            </a:r>
            <a:endParaRPr lang="en-US" dirty="0"/>
          </a:p>
        </p:txBody>
      </p:sp>
    </p:spTree>
    <p:extLst>
      <p:ext uri="{BB962C8B-B14F-4D97-AF65-F5344CB8AC3E}">
        <p14:creationId xmlns:p14="http://schemas.microsoft.com/office/powerpoint/2010/main" val="2445103993"/>
      </p:ext>
    </p:extLst>
  </p:cSld>
  <p:clrMapOvr>
    <a:masterClrMapping/>
  </p:clrMapOvr>
</p:sld>
</file>

<file path=ppt/slides/slide2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solidFill>
                  <a:schemeClr val="tx1"/>
                </a:solidFill>
                <a:latin typeface="Footlight MT Light" panose="0204060206030A020304" pitchFamily="18" charset="0"/>
              </a:rPr>
              <a:t>Hypothyroidism</a:t>
            </a:r>
            <a:endParaRPr lang="en-US" b="1" dirty="0"/>
          </a:p>
        </p:txBody>
      </p:sp>
      <p:sp>
        <p:nvSpPr>
          <p:cNvPr id="3" name="Content Placeholder 2"/>
          <p:cNvSpPr>
            <a:spLocks noGrp="1"/>
          </p:cNvSpPr>
          <p:nvPr>
            <p:ph idx="1"/>
          </p:nvPr>
        </p:nvSpPr>
        <p:spPr/>
        <p:txBody>
          <a:bodyPr>
            <a:normAutofit/>
          </a:bodyPr>
          <a:lstStyle/>
          <a:p>
            <a:pPr marL="61722" indent="0" algn="just">
              <a:buNone/>
            </a:pPr>
            <a:endParaRPr lang="en-US" sz="2100" dirty="0"/>
          </a:p>
          <a:p>
            <a:pPr marL="61722" indent="0" algn="just">
              <a:buNone/>
            </a:pPr>
            <a:r>
              <a:rPr lang="en-US" sz="2100" dirty="0"/>
              <a:t>Hypothyroidism is a syndrome resulting from </a:t>
            </a:r>
            <a:r>
              <a:rPr lang="en-US" sz="2100" b="1" dirty="0"/>
              <a:t>deficiency of thyroid hormones</a:t>
            </a:r>
            <a:r>
              <a:rPr lang="en-US" sz="2100" dirty="0"/>
              <a:t> and is manifested largely by a </a:t>
            </a:r>
            <a:r>
              <a:rPr lang="en-US" sz="2100" dirty="0">
                <a:solidFill>
                  <a:srgbClr val="FF0000"/>
                </a:solidFill>
              </a:rPr>
              <a:t>reversible</a:t>
            </a:r>
            <a:r>
              <a:rPr lang="en-US" sz="2100" dirty="0"/>
              <a:t> </a:t>
            </a:r>
            <a:r>
              <a:rPr lang="en-US" sz="2100" dirty="0">
                <a:solidFill>
                  <a:srgbClr val="FF0000"/>
                </a:solidFill>
              </a:rPr>
              <a:t>slowing down of all body functions</a:t>
            </a:r>
          </a:p>
          <a:p>
            <a:pPr marL="61722" indent="0" algn="just">
              <a:buNone/>
            </a:pPr>
            <a:endParaRPr lang="en-US" sz="2100" dirty="0"/>
          </a:p>
          <a:p>
            <a:pPr marL="61722" indent="0" algn="just">
              <a:buNone/>
            </a:pPr>
            <a:endParaRPr lang="en-US" sz="2100" dirty="0"/>
          </a:p>
          <a:p>
            <a:pPr marL="61722" indent="0" algn="just">
              <a:buNone/>
            </a:pPr>
            <a:r>
              <a:rPr lang="en-US" sz="2100" dirty="0"/>
              <a:t> In infants and children, there is striking retardation of growth and development that results in </a:t>
            </a:r>
            <a:r>
              <a:rPr lang="en-US" sz="2100" dirty="0">
                <a:solidFill>
                  <a:srgbClr val="FF0000"/>
                </a:solidFill>
              </a:rPr>
              <a:t>dwarfism</a:t>
            </a:r>
            <a:r>
              <a:rPr lang="en-US" sz="2100" dirty="0"/>
              <a:t> and </a:t>
            </a:r>
            <a:r>
              <a:rPr lang="en-US" sz="2100" dirty="0">
                <a:solidFill>
                  <a:srgbClr val="FF0000"/>
                </a:solidFill>
              </a:rPr>
              <a:t>irreversible mental retardation</a:t>
            </a:r>
            <a:r>
              <a:rPr lang="en-US" sz="2100" dirty="0"/>
              <a:t>.</a:t>
            </a:r>
          </a:p>
        </p:txBody>
      </p:sp>
    </p:spTree>
    <p:extLst>
      <p:ext uri="{BB962C8B-B14F-4D97-AF65-F5344CB8AC3E}">
        <p14:creationId xmlns:p14="http://schemas.microsoft.com/office/powerpoint/2010/main" val="262972048"/>
      </p:ext>
    </p:extLst>
  </p:cSld>
  <p:clrMapOvr>
    <a:masterClrMapping/>
  </p:clrMapOvr>
</p:sld>
</file>

<file path=ppt/slides/slide2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smtClean="0"/>
          </a:p>
          <a:p>
            <a:endParaRPr lang="en-US" dirty="0"/>
          </a:p>
          <a:p>
            <a:endParaRPr lang="en-US" dirty="0" smtClean="0"/>
          </a:p>
          <a:p>
            <a:r>
              <a:rPr lang="en-US" dirty="0" smtClean="0"/>
              <a:t>The </a:t>
            </a:r>
            <a:r>
              <a:rPr lang="en-US" dirty="0"/>
              <a:t>laboratory diagnosis of hypothyroidism </a:t>
            </a:r>
            <a:r>
              <a:rPr lang="en-US" dirty="0" smtClean="0"/>
              <a:t>in </a:t>
            </a:r>
            <a:r>
              <a:rPr lang="en-US" dirty="0"/>
              <a:t>the adult is easily made by the combination of a </a:t>
            </a:r>
            <a:r>
              <a:rPr lang="en-US" dirty="0">
                <a:solidFill>
                  <a:srgbClr val="FF0000"/>
                </a:solidFill>
              </a:rPr>
              <a:t>low free </a:t>
            </a:r>
            <a:r>
              <a:rPr lang="en-US" dirty="0" smtClean="0">
                <a:solidFill>
                  <a:srgbClr val="FF0000"/>
                </a:solidFill>
              </a:rPr>
              <a:t>thyroxine </a:t>
            </a:r>
            <a:r>
              <a:rPr lang="en-US" dirty="0">
                <a:solidFill>
                  <a:srgbClr val="FF0000"/>
                </a:solidFill>
              </a:rPr>
              <a:t>and elevated serum TSH</a:t>
            </a:r>
          </a:p>
        </p:txBody>
      </p:sp>
    </p:spTree>
    <p:extLst>
      <p:ext uri="{BB962C8B-B14F-4D97-AF65-F5344CB8AC3E}">
        <p14:creationId xmlns:p14="http://schemas.microsoft.com/office/powerpoint/2010/main" val="1148675940"/>
      </p:ext>
    </p:extLst>
  </p:cSld>
  <p:clrMapOvr>
    <a:masterClrMapping/>
  </p:clrMapOvr>
</p:sld>
</file>

<file path=ppt/slides/slide2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3"/>
          <p:cNvSpPr/>
          <p:nvPr/>
        </p:nvSpPr>
        <p:spPr>
          <a:xfrm>
            <a:off x="1257300" y="1314450"/>
            <a:ext cx="7658100" cy="4455066"/>
          </a:xfrm>
          <a:prstGeom prst="rect">
            <a:avLst/>
          </a:prstGeom>
        </p:spPr>
        <p:txBody>
          <a:bodyPr wrap="square">
            <a:spAutoFit/>
          </a:bodyPr>
          <a:lstStyle/>
          <a:p>
            <a:pPr algn="just">
              <a:lnSpc>
                <a:spcPct val="150000"/>
              </a:lnSpc>
            </a:pPr>
            <a:r>
              <a:rPr lang="en-US" sz="2100" b="1" dirty="0">
                <a:solidFill>
                  <a:srgbClr val="231F20"/>
                </a:solidFill>
                <a:latin typeface="MyriadPro-Bold"/>
              </a:rPr>
              <a:t>Treatment of hypothyroidism</a:t>
            </a:r>
          </a:p>
          <a:p>
            <a:pPr algn="just">
              <a:lnSpc>
                <a:spcPct val="150000"/>
              </a:lnSpc>
            </a:pPr>
            <a:r>
              <a:rPr lang="en-US" sz="2100" dirty="0">
                <a:solidFill>
                  <a:srgbClr val="231F20"/>
                </a:solidFill>
                <a:latin typeface="MyriadPro-Regular"/>
              </a:rPr>
              <a:t>Hypothyroidism usually results from autoimmune destruction of the gland or the peroxidase and is diagnosed by elevated TSH. It is treated with </a:t>
            </a:r>
            <a:r>
              <a:rPr lang="en-US" sz="2100" i="1" dirty="0">
                <a:solidFill>
                  <a:srgbClr val="231F20"/>
                </a:solidFill>
                <a:latin typeface="MyriadPro-It"/>
              </a:rPr>
              <a:t>levothyroxine </a:t>
            </a:r>
            <a:r>
              <a:rPr lang="en-US" sz="2100" dirty="0">
                <a:solidFill>
                  <a:srgbClr val="231F20"/>
                </a:solidFill>
                <a:latin typeface="MyriadPro-Regular"/>
              </a:rPr>
              <a:t>(</a:t>
            </a:r>
            <a:r>
              <a:rPr lang="en-US" sz="2100" i="1" dirty="0">
                <a:solidFill>
                  <a:srgbClr val="231F20"/>
                </a:solidFill>
                <a:latin typeface="MyriadPro-It"/>
              </a:rPr>
              <a:t>T4</a:t>
            </a:r>
            <a:r>
              <a:rPr lang="en-US" sz="2100" dirty="0">
                <a:solidFill>
                  <a:srgbClr val="231F20"/>
                </a:solidFill>
                <a:latin typeface="MyriadPro-Regular"/>
              </a:rPr>
              <a:t>). The drug is given once daily because of its long half-life. Steady state is achieved in 6 to 8 weeks. Toxicity is directly related to </a:t>
            </a:r>
            <a:r>
              <a:rPr lang="en-US" sz="2100" i="1" dirty="0">
                <a:solidFill>
                  <a:srgbClr val="231F20"/>
                </a:solidFill>
                <a:latin typeface="MyriadPro-It"/>
              </a:rPr>
              <a:t>T4 </a:t>
            </a:r>
            <a:r>
              <a:rPr lang="en-US" sz="2100" dirty="0">
                <a:solidFill>
                  <a:srgbClr val="231F20"/>
                </a:solidFill>
                <a:latin typeface="MyriadPro-Regular"/>
              </a:rPr>
              <a:t>levels and manifests itself as nervousness, heart palpitations and tachycardia, intolerance to heat, and unexplained weight loss.</a:t>
            </a:r>
            <a:br>
              <a:rPr lang="en-US" sz="2100" dirty="0">
                <a:solidFill>
                  <a:srgbClr val="231F20"/>
                </a:solidFill>
                <a:latin typeface="MyriadPro-Regular"/>
              </a:rPr>
            </a:br>
            <a:endParaRPr lang="en-US" sz="2100" dirty="0"/>
          </a:p>
        </p:txBody>
      </p:sp>
    </p:spTree>
    <p:extLst>
      <p:ext uri="{BB962C8B-B14F-4D97-AF65-F5344CB8AC3E}">
        <p14:creationId xmlns:p14="http://schemas.microsoft.com/office/powerpoint/2010/main" val="425804872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60800" y="1624632"/>
            <a:ext cx="8287556" cy="3690670"/>
          </a:xfrm>
        </p:spPr>
        <p:txBody>
          <a:bodyPr>
            <a:normAutofit/>
          </a:bodyPr>
          <a:lstStyle/>
          <a:p>
            <a:pPr marL="228600" algn="just">
              <a:buFont typeface="Arial" panose="020B0604020202020204" pitchFamily="34" charset="0"/>
              <a:buChar char="•"/>
            </a:pPr>
            <a:r>
              <a:rPr lang="en-US" sz="2800" dirty="0">
                <a:latin typeface="Times New Roman" panose="02020603050405020304" pitchFamily="18" charset="0"/>
                <a:cs typeface="Times New Roman" panose="02020603050405020304" pitchFamily="18" charset="0"/>
              </a:rPr>
              <a:t>The majority of receptors for steroid and thyroid hormones are inside the target cells.</a:t>
            </a:r>
          </a:p>
          <a:p>
            <a:pPr marL="228600" algn="just">
              <a:buFont typeface="Arial" panose="020B0604020202020204" pitchFamily="34" charset="0"/>
              <a:buChar char="•"/>
            </a:pPr>
            <a:endParaRPr lang="en-US" sz="2800" dirty="0">
              <a:latin typeface="Times New Roman" panose="02020603050405020304" pitchFamily="18" charset="0"/>
              <a:cs typeface="Times New Roman" panose="02020603050405020304" pitchFamily="18" charset="0"/>
            </a:endParaRPr>
          </a:p>
          <a:p>
            <a:pPr marL="228600" algn="just">
              <a:buFont typeface="Arial" panose="020B0604020202020204" pitchFamily="34" charset="0"/>
              <a:buChar char="•"/>
            </a:pPr>
            <a:r>
              <a:rPr lang="en-US" sz="2800" dirty="0">
                <a:latin typeface="Times New Roman" panose="02020603050405020304" pitchFamily="18" charset="0"/>
                <a:cs typeface="Times New Roman" panose="02020603050405020304" pitchFamily="18" charset="0"/>
              </a:rPr>
              <a:t>The receptors for the peptide hormones and catecholamines are on the plasma membrane</a:t>
            </a:r>
            <a:r>
              <a:rPr lang="en-US" sz="3200" dirty="0">
                <a:latin typeface="Times New Roman" panose="02020603050405020304" pitchFamily="18" charset="0"/>
                <a:cs typeface="Times New Roman" panose="02020603050405020304" pitchFamily="18" charset="0"/>
              </a:rPr>
              <a:t>.</a:t>
            </a:r>
          </a:p>
          <a:p>
            <a:pPr marL="0" indent="0" algn="just">
              <a:buNone/>
            </a:pPr>
            <a:endParaRPr lang="en-US" sz="2400" dirty="0">
              <a:latin typeface="Times New Roman" panose="02020603050405020304" pitchFamily="18" charset="0"/>
              <a:cs typeface="Times New Roman" panose="02020603050405020304" pitchFamily="18" charset="0"/>
            </a:endParaRPr>
          </a:p>
        </p:txBody>
      </p:sp>
      <p:sp>
        <p:nvSpPr>
          <p:cNvPr id="2" name="Title 1"/>
          <p:cNvSpPr>
            <a:spLocks noGrp="1"/>
          </p:cNvSpPr>
          <p:nvPr>
            <p:ph type="title"/>
          </p:nvPr>
        </p:nvSpPr>
        <p:spPr>
          <a:xfrm>
            <a:off x="1376045" y="270457"/>
            <a:ext cx="7029451" cy="745362"/>
          </a:xfrm>
        </p:spPr>
        <p:txBody>
          <a:bodyPr>
            <a:noAutofit/>
          </a:bodyPr>
          <a:lstStyle/>
          <a:p>
            <a:pPr algn="ctr"/>
            <a:r>
              <a:rPr lang="en-US" sz="4000" b="1" dirty="0">
                <a:latin typeface="Times New Roman" panose="02020603050405020304" pitchFamily="18" charset="0"/>
                <a:cs typeface="Times New Roman" panose="02020603050405020304" pitchFamily="18" charset="0"/>
              </a:rPr>
              <a:t>Mechanisms of Hormone Action</a:t>
            </a:r>
          </a:p>
        </p:txBody>
      </p:sp>
    </p:spTree>
    <p:extLst>
      <p:ext uri="{BB962C8B-B14F-4D97-AF65-F5344CB8AC3E}">
        <p14:creationId xmlns:p14="http://schemas.microsoft.com/office/powerpoint/2010/main" val="2215783453"/>
      </p:ext>
    </p:extLst>
  </p:cSld>
  <p:clrMapOvr>
    <a:masterClrMapping/>
  </p:clrMapOvr>
  <p:timing>
    <p:tnLst>
      <p:par>
        <p:cTn id="1" dur="indefinite" restart="never" nodeType="tmRoot"/>
      </p:par>
    </p:tnLst>
  </p:timing>
</p:sld>
</file>

<file path=ppt/slides/slide2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smtClean="0">
                <a:latin typeface="Footlight MT Light" panose="0204060206030A020304" pitchFamily="18" charset="0"/>
              </a:rPr>
              <a:t>Management  of  Hypothyroidism</a:t>
            </a:r>
            <a:endParaRPr lang="en-US" dirty="0">
              <a:latin typeface="Footlight MT Light" panose="0204060206030A020304" pitchFamily="18" charset="0"/>
            </a:endParaRPr>
          </a:p>
        </p:txBody>
      </p:sp>
      <p:sp>
        <p:nvSpPr>
          <p:cNvPr id="3" name="Content Placeholder 2"/>
          <p:cNvSpPr>
            <a:spLocks noGrp="1"/>
          </p:cNvSpPr>
          <p:nvPr>
            <p:ph idx="1"/>
          </p:nvPr>
        </p:nvSpPr>
        <p:spPr/>
        <p:txBody>
          <a:bodyPr>
            <a:normAutofit/>
          </a:bodyPr>
          <a:lstStyle/>
          <a:p>
            <a:pPr algn="just"/>
            <a:endParaRPr lang="en-US" sz="2100" dirty="0"/>
          </a:p>
          <a:p>
            <a:pPr lvl="0" algn="just">
              <a:buFont typeface="Wingdings" panose="05000000000000000000" pitchFamily="2" charset="2"/>
              <a:buChar char="ü"/>
            </a:pPr>
            <a:r>
              <a:rPr lang="en-US" sz="2100" dirty="0"/>
              <a:t>In the case of </a:t>
            </a:r>
            <a:r>
              <a:rPr lang="en-US" sz="2100" b="1" dirty="0"/>
              <a:t>Drug induced hypothyroidism</a:t>
            </a:r>
            <a:r>
              <a:rPr lang="en-US" sz="2100" dirty="0"/>
              <a:t> </a:t>
            </a:r>
            <a:r>
              <a:rPr lang="en-US" sz="2100" dirty="0">
                <a:solidFill>
                  <a:srgbClr val="FF0000"/>
                </a:solidFill>
              </a:rPr>
              <a:t>Stop the therapy if possible</a:t>
            </a:r>
          </a:p>
          <a:p>
            <a:pPr lvl="0" algn="just"/>
            <a:endParaRPr lang="en-US" sz="2100" dirty="0"/>
          </a:p>
          <a:p>
            <a:pPr lvl="0" algn="just"/>
            <a:r>
              <a:rPr lang="en-US" sz="2100" dirty="0"/>
              <a:t>Otherwise apply levothyroxine therapy</a:t>
            </a:r>
          </a:p>
          <a:p>
            <a:pPr marL="61722" indent="0" algn="just">
              <a:buNone/>
            </a:pPr>
            <a:r>
              <a:rPr lang="en-US" sz="2100" dirty="0"/>
              <a:t> </a:t>
            </a:r>
          </a:p>
          <a:p>
            <a:pPr lvl="0" algn="just"/>
            <a:r>
              <a:rPr lang="en-US" sz="2100" dirty="0"/>
              <a:t>In case of </a:t>
            </a:r>
            <a:r>
              <a:rPr lang="en-US" sz="2100" b="1" dirty="0"/>
              <a:t>amiodarone</a:t>
            </a:r>
            <a:r>
              <a:rPr lang="en-US" sz="2100" dirty="0"/>
              <a:t>, levothyroxine is continued even after discontinuance because of </a:t>
            </a:r>
            <a:r>
              <a:rPr lang="en-US" sz="2100" dirty="0" err="1"/>
              <a:t>amiodarone’s</a:t>
            </a:r>
            <a:r>
              <a:rPr lang="en-US" sz="2100" dirty="0"/>
              <a:t> very long half life.</a:t>
            </a:r>
          </a:p>
          <a:p>
            <a:pPr algn="just"/>
            <a:endParaRPr lang="en-US" sz="2100" dirty="0"/>
          </a:p>
        </p:txBody>
      </p:sp>
    </p:spTree>
    <p:extLst>
      <p:ext uri="{BB962C8B-B14F-4D97-AF65-F5344CB8AC3E}">
        <p14:creationId xmlns:p14="http://schemas.microsoft.com/office/powerpoint/2010/main" val="3718468156"/>
      </p:ext>
    </p:extLst>
  </p:cSld>
  <p:clrMapOvr>
    <a:masterClrMapping/>
  </p:clrMapOvr>
</p:sld>
</file>

<file path=ppt/slides/slide2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pPr algn="just"/>
            <a:endParaRPr lang="en-US" sz="2100" dirty="0"/>
          </a:p>
          <a:p>
            <a:pPr algn="just"/>
            <a:r>
              <a:rPr lang="en-US" sz="2100" dirty="0"/>
              <a:t>Hypothyroidism caused by </a:t>
            </a:r>
            <a:r>
              <a:rPr lang="en-US" sz="2100" b="1" dirty="0"/>
              <a:t>iodine deficiency </a:t>
            </a:r>
            <a:r>
              <a:rPr lang="en-US" sz="2100" dirty="0"/>
              <a:t>is treated with </a:t>
            </a:r>
            <a:r>
              <a:rPr lang="en-US" sz="2100" dirty="0">
                <a:solidFill>
                  <a:srgbClr val="FF0000"/>
                </a:solidFill>
              </a:rPr>
              <a:t>iodide</a:t>
            </a:r>
          </a:p>
          <a:p>
            <a:pPr marL="61722" indent="0" algn="ctr">
              <a:buNone/>
            </a:pPr>
            <a:r>
              <a:rPr lang="en-US" sz="1800" dirty="0">
                <a:solidFill>
                  <a:srgbClr val="FF0000"/>
                </a:solidFill>
              </a:rPr>
              <a:t>(The recommended daily adult iodide (I</a:t>
            </a:r>
            <a:r>
              <a:rPr lang="en-US" sz="1800" baseline="30000" dirty="0">
                <a:solidFill>
                  <a:srgbClr val="FF0000"/>
                </a:solidFill>
              </a:rPr>
              <a:t>–</a:t>
            </a:r>
            <a:r>
              <a:rPr lang="en-US" sz="1800" dirty="0">
                <a:solidFill>
                  <a:srgbClr val="FF0000"/>
                </a:solidFill>
              </a:rPr>
              <a:t>) intake is 150 mcg (200 mcg during pregnancy).</a:t>
            </a:r>
          </a:p>
          <a:p>
            <a:pPr algn="just"/>
            <a:endParaRPr lang="en-US" sz="2100" b="1" dirty="0">
              <a:solidFill>
                <a:srgbClr val="FF0000"/>
              </a:solidFill>
            </a:endParaRPr>
          </a:p>
          <a:p>
            <a:pPr algn="just"/>
            <a:endParaRPr lang="en-US" sz="2100" b="1" dirty="0">
              <a:solidFill>
                <a:srgbClr val="FF0000"/>
              </a:solidFill>
            </a:endParaRPr>
          </a:p>
          <a:p>
            <a:pPr algn="just"/>
            <a:r>
              <a:rPr lang="en-US" sz="2100" dirty="0"/>
              <a:t>There are </a:t>
            </a:r>
            <a:r>
              <a:rPr lang="en-US" sz="2100" b="1" dirty="0"/>
              <a:t>no drugs </a:t>
            </a:r>
            <a:r>
              <a:rPr lang="en-US" sz="2100" dirty="0"/>
              <a:t>that </a:t>
            </a:r>
            <a:r>
              <a:rPr lang="en-US" sz="2100" dirty="0">
                <a:solidFill>
                  <a:srgbClr val="FF0000"/>
                </a:solidFill>
              </a:rPr>
              <a:t>specifically augment </a:t>
            </a:r>
            <a:r>
              <a:rPr lang="en-US" sz="2100" dirty="0"/>
              <a:t>the </a:t>
            </a:r>
            <a:r>
              <a:rPr lang="en-US" sz="2100" dirty="0">
                <a:solidFill>
                  <a:srgbClr val="FF0000"/>
                </a:solidFill>
              </a:rPr>
              <a:t>synthesis </a:t>
            </a:r>
            <a:r>
              <a:rPr lang="en-US" sz="2100" dirty="0"/>
              <a:t>or </a:t>
            </a:r>
            <a:r>
              <a:rPr lang="en-US" sz="2100" dirty="0">
                <a:solidFill>
                  <a:srgbClr val="FF0000"/>
                </a:solidFill>
              </a:rPr>
              <a:t>release of thyroid hormones</a:t>
            </a:r>
            <a:r>
              <a:rPr lang="en-US" sz="2100" dirty="0"/>
              <a:t>.</a:t>
            </a:r>
          </a:p>
          <a:p>
            <a:pPr algn="just"/>
            <a:endParaRPr lang="en-US" sz="2100" b="1" dirty="0"/>
          </a:p>
          <a:p>
            <a:pPr algn="just"/>
            <a:endParaRPr lang="en-US" sz="2100" b="1" dirty="0"/>
          </a:p>
          <a:p>
            <a:pPr algn="just"/>
            <a:endParaRPr lang="en-US" sz="2100" dirty="0"/>
          </a:p>
        </p:txBody>
      </p:sp>
    </p:spTree>
    <p:extLst>
      <p:ext uri="{BB962C8B-B14F-4D97-AF65-F5344CB8AC3E}">
        <p14:creationId xmlns:p14="http://schemas.microsoft.com/office/powerpoint/2010/main" val="4194697967"/>
      </p:ext>
    </p:extLst>
  </p:cSld>
  <p:clrMapOvr>
    <a:masterClrMapping/>
  </p:clrMapOvr>
</p:sld>
</file>

<file path=ppt/slides/slide2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endParaRPr lang="en-US" sz="2100" b="1" dirty="0"/>
          </a:p>
          <a:p>
            <a:r>
              <a:rPr lang="en-US" sz="2100" b="1" dirty="0"/>
              <a:t>Levothyroxine (T4)</a:t>
            </a:r>
          </a:p>
          <a:p>
            <a:endParaRPr lang="en-US" sz="2100" b="1" dirty="0"/>
          </a:p>
          <a:p>
            <a:r>
              <a:rPr lang="en-US" sz="2100" b="1" dirty="0" err="1"/>
              <a:t>Liothyronine</a:t>
            </a:r>
            <a:r>
              <a:rPr lang="en-US" sz="2100" b="1" dirty="0"/>
              <a:t> (T3)</a:t>
            </a:r>
          </a:p>
          <a:p>
            <a:endParaRPr lang="en-US" sz="2100" dirty="0"/>
          </a:p>
          <a:p>
            <a:r>
              <a:rPr lang="en-US" sz="2100" b="1" dirty="0" err="1"/>
              <a:t>Liotrix</a:t>
            </a:r>
            <a:r>
              <a:rPr lang="en-US" sz="2100" dirty="0"/>
              <a:t> (4:1, T4,T3)</a:t>
            </a:r>
          </a:p>
        </p:txBody>
      </p:sp>
    </p:spTree>
    <p:extLst>
      <p:ext uri="{BB962C8B-B14F-4D97-AF65-F5344CB8AC3E}">
        <p14:creationId xmlns:p14="http://schemas.microsoft.com/office/powerpoint/2010/main" val="3761997677"/>
      </p:ext>
    </p:extLst>
  </p:cSld>
  <p:clrMapOvr>
    <a:masterClrMapping/>
  </p:clrMapOvr>
</p:sld>
</file>

<file path=ppt/slides/slide2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b="1" dirty="0" smtClean="0"/>
              <a:t>Levothyroxine</a:t>
            </a:r>
            <a:endParaRPr lang="en-US" dirty="0"/>
          </a:p>
        </p:txBody>
      </p:sp>
      <p:sp>
        <p:nvSpPr>
          <p:cNvPr id="3" name="Content Placeholder 2"/>
          <p:cNvSpPr>
            <a:spLocks noGrp="1"/>
          </p:cNvSpPr>
          <p:nvPr>
            <p:ph idx="1"/>
          </p:nvPr>
        </p:nvSpPr>
        <p:spPr/>
        <p:txBody>
          <a:bodyPr/>
          <a:lstStyle/>
          <a:p>
            <a:r>
              <a:rPr lang="en-US" b="1" dirty="0" smtClean="0"/>
              <a:t>Levothyroxine </a:t>
            </a:r>
            <a:r>
              <a:rPr lang="en-US" dirty="0" smtClean="0"/>
              <a:t>is </a:t>
            </a:r>
            <a:r>
              <a:rPr lang="en-US" dirty="0"/>
              <a:t>available in </a:t>
            </a:r>
            <a:r>
              <a:rPr lang="en-US" dirty="0">
                <a:solidFill>
                  <a:srgbClr val="FF0000"/>
                </a:solidFill>
              </a:rPr>
              <a:t>tablets</a:t>
            </a:r>
            <a:r>
              <a:rPr lang="en-US" dirty="0"/>
              <a:t> and as a lyophilized powder for </a:t>
            </a:r>
            <a:r>
              <a:rPr lang="en-US" dirty="0" smtClean="0">
                <a:solidFill>
                  <a:srgbClr val="FF0000"/>
                </a:solidFill>
              </a:rPr>
              <a:t>injection</a:t>
            </a:r>
          </a:p>
          <a:p>
            <a:endParaRPr lang="en-US" dirty="0" smtClean="0"/>
          </a:p>
          <a:p>
            <a:endParaRPr lang="en-US" dirty="0" smtClean="0"/>
          </a:p>
          <a:p>
            <a:r>
              <a:rPr lang="en-US" dirty="0"/>
              <a:t>80% of the </a:t>
            </a:r>
            <a:r>
              <a:rPr lang="en-US" dirty="0" smtClean="0"/>
              <a:t>oral dose </a:t>
            </a:r>
            <a:r>
              <a:rPr lang="en-US" dirty="0"/>
              <a:t>is </a:t>
            </a:r>
            <a:r>
              <a:rPr lang="en-US" dirty="0" smtClean="0"/>
              <a:t>absorbed</a:t>
            </a:r>
          </a:p>
          <a:p>
            <a:endParaRPr lang="en-US" dirty="0" smtClean="0"/>
          </a:p>
          <a:p>
            <a:endParaRPr lang="en-US" dirty="0" smtClean="0"/>
          </a:p>
          <a:p>
            <a:r>
              <a:rPr lang="en-US" dirty="0" smtClean="0"/>
              <a:t>The </a:t>
            </a:r>
            <a:r>
              <a:rPr lang="en-US" dirty="0"/>
              <a:t>serum T4 peaks 2-4 hours after oral ingestion</a:t>
            </a:r>
          </a:p>
        </p:txBody>
      </p:sp>
    </p:spTree>
    <p:extLst>
      <p:ext uri="{BB962C8B-B14F-4D97-AF65-F5344CB8AC3E}">
        <p14:creationId xmlns:p14="http://schemas.microsoft.com/office/powerpoint/2010/main" val="1431051414"/>
      </p:ext>
    </p:extLst>
  </p:cSld>
  <p:clrMapOvr>
    <a:masterClrMapping/>
  </p:clrMapOvr>
</p:sld>
</file>

<file path=ppt/slides/slide2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35608" y="1257300"/>
            <a:ext cx="7498080" cy="4286250"/>
          </a:xfrm>
        </p:spPr>
        <p:txBody>
          <a:bodyPr>
            <a:normAutofit lnSpcReduction="10000"/>
          </a:bodyPr>
          <a:lstStyle/>
          <a:p>
            <a:pPr algn="just"/>
            <a:endParaRPr lang="en-US" sz="2100" dirty="0"/>
          </a:p>
          <a:p>
            <a:pPr algn="just"/>
            <a:r>
              <a:rPr lang="en-US" sz="2100" dirty="0"/>
              <a:t> </a:t>
            </a:r>
            <a:r>
              <a:rPr lang="en-US" sz="2100" b="1" dirty="0"/>
              <a:t>Infants and children </a:t>
            </a:r>
            <a:r>
              <a:rPr lang="en-US" sz="2100" dirty="0"/>
              <a:t>require more T</a:t>
            </a:r>
            <a:r>
              <a:rPr lang="en-US" sz="2100" baseline="-25000" dirty="0"/>
              <a:t>4</a:t>
            </a:r>
            <a:r>
              <a:rPr lang="en-US" sz="2100" dirty="0"/>
              <a:t> per kilogram of body weight than adults. </a:t>
            </a:r>
          </a:p>
          <a:p>
            <a:pPr marL="61722" indent="0" algn="just">
              <a:buNone/>
            </a:pPr>
            <a:endParaRPr lang="en-US" sz="2100" dirty="0"/>
          </a:p>
          <a:p>
            <a:pPr algn="just"/>
            <a:r>
              <a:rPr lang="en-US" sz="2100" dirty="0"/>
              <a:t> The average dosage for an infant 1–6 months of age is </a:t>
            </a:r>
            <a:r>
              <a:rPr lang="en-US" sz="2100" dirty="0">
                <a:solidFill>
                  <a:srgbClr val="FF0000"/>
                </a:solidFill>
              </a:rPr>
              <a:t>10–15 mcg/kg/d,</a:t>
            </a:r>
          </a:p>
          <a:p>
            <a:pPr algn="just"/>
            <a:endParaRPr lang="en-US" sz="2100" dirty="0"/>
          </a:p>
          <a:p>
            <a:pPr algn="just"/>
            <a:r>
              <a:rPr lang="en-US" sz="2100" dirty="0"/>
              <a:t>whereas the </a:t>
            </a:r>
            <a:r>
              <a:rPr lang="en-US" sz="2100" b="1" dirty="0"/>
              <a:t>average dosage for an adult </a:t>
            </a:r>
            <a:r>
              <a:rPr lang="en-US" sz="2100" dirty="0"/>
              <a:t>is about </a:t>
            </a:r>
            <a:r>
              <a:rPr lang="en-US" sz="2100" dirty="0">
                <a:solidFill>
                  <a:srgbClr val="FF0000"/>
                </a:solidFill>
              </a:rPr>
              <a:t>1.7 mcg/kg/d.</a:t>
            </a:r>
          </a:p>
          <a:p>
            <a:pPr algn="just"/>
            <a:endParaRPr lang="en-US" sz="2100" dirty="0"/>
          </a:p>
          <a:p>
            <a:pPr algn="just"/>
            <a:r>
              <a:rPr lang="en-US" sz="2100" dirty="0"/>
              <a:t>Older adults (&gt; 65 years of age) may require less thyroxine for replacement.</a:t>
            </a:r>
          </a:p>
        </p:txBody>
      </p:sp>
    </p:spTree>
    <p:extLst>
      <p:ext uri="{BB962C8B-B14F-4D97-AF65-F5344CB8AC3E}">
        <p14:creationId xmlns:p14="http://schemas.microsoft.com/office/powerpoint/2010/main" val="1692615646"/>
      </p:ext>
    </p:extLst>
  </p:cSld>
  <p:clrMapOvr>
    <a:masterClrMapping/>
  </p:clrMapOvr>
</p:sld>
</file>

<file path=ppt/slides/slide2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lgn="just"/>
            <a:endParaRPr lang="en-US" sz="2100" dirty="0"/>
          </a:p>
          <a:p>
            <a:pPr algn="just"/>
            <a:r>
              <a:rPr lang="en-US" sz="2100" dirty="0"/>
              <a:t>Thyroxine should be administered on an </a:t>
            </a:r>
            <a:r>
              <a:rPr lang="en-US" sz="2100" dirty="0">
                <a:solidFill>
                  <a:srgbClr val="FF0000"/>
                </a:solidFill>
              </a:rPr>
              <a:t>empty stomach </a:t>
            </a:r>
            <a:r>
              <a:rPr lang="en-US" sz="2100" dirty="0"/>
              <a:t>(</a:t>
            </a:r>
            <a:r>
              <a:rPr lang="en-US" sz="2100" dirty="0" err="1"/>
              <a:t>e.g</a:t>
            </a:r>
            <a:r>
              <a:rPr lang="en-US" sz="2100" dirty="0"/>
              <a:t>, 30 minutes before meals or 1 hour after meals or at bedtime). </a:t>
            </a:r>
          </a:p>
          <a:p>
            <a:pPr algn="just"/>
            <a:endParaRPr lang="en-US" sz="2100" dirty="0"/>
          </a:p>
          <a:p>
            <a:pPr algn="just"/>
            <a:endParaRPr lang="en-US" sz="2100" dirty="0"/>
          </a:p>
          <a:p>
            <a:pPr algn="just"/>
            <a:r>
              <a:rPr lang="en-US" sz="2100" dirty="0"/>
              <a:t>Its long half-life of 7 days permits </a:t>
            </a:r>
            <a:r>
              <a:rPr lang="en-US" sz="2100" dirty="0">
                <a:solidFill>
                  <a:srgbClr val="FF0000"/>
                </a:solidFill>
              </a:rPr>
              <a:t>once-daily dosing. </a:t>
            </a:r>
          </a:p>
        </p:txBody>
      </p:sp>
    </p:spTree>
    <p:extLst>
      <p:ext uri="{BB962C8B-B14F-4D97-AF65-F5344CB8AC3E}">
        <p14:creationId xmlns:p14="http://schemas.microsoft.com/office/powerpoint/2010/main" val="651836944"/>
      </p:ext>
    </p:extLst>
  </p:cSld>
  <p:clrMapOvr>
    <a:masterClrMapping/>
  </p:clrMapOvr>
</p:sld>
</file>

<file path=ppt/slides/slide2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pPr algn="just"/>
            <a:r>
              <a:rPr lang="en-US" sz="2100" b="1" dirty="0"/>
              <a:t>Children</a:t>
            </a:r>
            <a:r>
              <a:rPr lang="en-US" sz="2100" dirty="0"/>
              <a:t> should be </a:t>
            </a:r>
            <a:r>
              <a:rPr lang="en-US" sz="2100" dirty="0">
                <a:solidFill>
                  <a:srgbClr val="FF0000"/>
                </a:solidFill>
              </a:rPr>
              <a:t>monitored</a:t>
            </a:r>
            <a:r>
              <a:rPr lang="en-US" sz="2100" dirty="0"/>
              <a:t> for </a:t>
            </a:r>
            <a:r>
              <a:rPr lang="en-US" sz="2100" dirty="0">
                <a:solidFill>
                  <a:srgbClr val="FF0000"/>
                </a:solidFill>
              </a:rPr>
              <a:t>normal growth and development.</a:t>
            </a:r>
          </a:p>
          <a:p>
            <a:pPr algn="just"/>
            <a:endParaRPr lang="en-US" sz="2100" dirty="0"/>
          </a:p>
          <a:p>
            <a:pPr algn="just"/>
            <a:r>
              <a:rPr lang="en-US" sz="2100" b="1" dirty="0"/>
              <a:t>Serum TSH and free thyroxine </a:t>
            </a:r>
            <a:r>
              <a:rPr lang="en-US" sz="2100" dirty="0"/>
              <a:t>should be </a:t>
            </a:r>
            <a:r>
              <a:rPr lang="en-US" sz="2100" dirty="0">
                <a:solidFill>
                  <a:srgbClr val="FF0000"/>
                </a:solidFill>
              </a:rPr>
              <a:t>measured</a:t>
            </a:r>
            <a:r>
              <a:rPr lang="en-US" sz="2100" dirty="0"/>
              <a:t> at regular intervals.</a:t>
            </a:r>
          </a:p>
          <a:p>
            <a:pPr algn="just"/>
            <a:endParaRPr lang="en-US" sz="2100" dirty="0"/>
          </a:p>
          <a:p>
            <a:pPr algn="just"/>
            <a:r>
              <a:rPr lang="en-US" sz="2100" dirty="0"/>
              <a:t>It takes </a:t>
            </a:r>
            <a:r>
              <a:rPr lang="en-US" sz="2100" b="1" dirty="0"/>
              <a:t>6–8 weeks </a:t>
            </a:r>
            <a:r>
              <a:rPr lang="en-US" sz="2100" dirty="0"/>
              <a:t>after starting a given dose of thyroxine to reach steady-state levels in the bloodstream. </a:t>
            </a:r>
            <a:r>
              <a:rPr lang="en-US" sz="2100" dirty="0">
                <a:solidFill>
                  <a:srgbClr val="FF0000"/>
                </a:solidFill>
              </a:rPr>
              <a:t>Thus, dosage changes should be made slowly. </a:t>
            </a:r>
          </a:p>
          <a:p>
            <a:pPr algn="just"/>
            <a:endParaRPr lang="en-US" sz="2100" dirty="0"/>
          </a:p>
        </p:txBody>
      </p:sp>
    </p:spTree>
    <p:extLst>
      <p:ext uri="{BB962C8B-B14F-4D97-AF65-F5344CB8AC3E}">
        <p14:creationId xmlns:p14="http://schemas.microsoft.com/office/powerpoint/2010/main" val="683642542"/>
      </p:ext>
    </p:extLst>
  </p:cSld>
  <p:clrMapOvr>
    <a:masterClrMapping/>
  </p:clrMapOvr>
</p:sld>
</file>

<file path=ppt/slides/slide2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b="1" dirty="0">
                <a:effectLst/>
                <a:latin typeface="Footlight MT Light" panose="0204060206030A020304" pitchFamily="18" charset="0"/>
              </a:rPr>
              <a:t>Factors Influencing Oral Levothyroxine Therapy</a:t>
            </a:r>
            <a:endParaRPr lang="en-US" b="1" dirty="0">
              <a:latin typeface="Footlight MT Light" panose="0204060206030A020304" pitchFamily="18" charset="0"/>
            </a:endParaRPr>
          </a:p>
        </p:txBody>
      </p:sp>
      <p:sp>
        <p:nvSpPr>
          <p:cNvPr id="3" name="Content Placeholder 2"/>
          <p:cNvSpPr>
            <a:spLocks noGrp="1"/>
          </p:cNvSpPr>
          <p:nvPr>
            <p:ph idx="1"/>
          </p:nvPr>
        </p:nvSpPr>
        <p:spPr>
          <a:xfrm>
            <a:off x="1435608" y="2400300"/>
            <a:ext cx="7498080" cy="3600450"/>
          </a:xfrm>
        </p:spPr>
        <p:txBody>
          <a:bodyPr>
            <a:normAutofit fontScale="92500" lnSpcReduction="20000"/>
          </a:bodyPr>
          <a:lstStyle/>
          <a:p>
            <a:pPr marL="447485" indent="-385763">
              <a:buAutoNum type="alphaUcPeriod"/>
            </a:pPr>
            <a:r>
              <a:rPr lang="en-US" dirty="0" smtClean="0">
                <a:solidFill>
                  <a:srgbClr val="FF0000"/>
                </a:solidFill>
              </a:rPr>
              <a:t>Drugs </a:t>
            </a:r>
            <a:r>
              <a:rPr lang="en-US" dirty="0">
                <a:solidFill>
                  <a:srgbClr val="FF0000"/>
                </a:solidFill>
              </a:rPr>
              <a:t>and other factors that may </a:t>
            </a:r>
            <a:r>
              <a:rPr lang="en-US" dirty="0" smtClean="0">
                <a:solidFill>
                  <a:srgbClr val="FF0000"/>
                </a:solidFill>
              </a:rPr>
              <a:t>increase levothyroxine dosage requirements</a:t>
            </a:r>
          </a:p>
          <a:p>
            <a:pPr marL="447485" indent="-385763">
              <a:buAutoNum type="alphaUcPeriod"/>
            </a:pPr>
            <a:endParaRPr lang="en-US" dirty="0" smtClean="0">
              <a:solidFill>
                <a:srgbClr val="FF0000"/>
              </a:solidFill>
            </a:endParaRPr>
          </a:p>
          <a:p>
            <a:pPr marL="447485" indent="-385763">
              <a:buAutoNum type="alphaUcPeriod"/>
            </a:pPr>
            <a:endParaRPr lang="en-US" dirty="0">
              <a:solidFill>
                <a:srgbClr val="FF0000"/>
              </a:solidFill>
            </a:endParaRPr>
          </a:p>
          <a:p>
            <a:pPr marL="447485" indent="-385763">
              <a:buAutoNum type="alphaUcPeriod"/>
            </a:pPr>
            <a:endParaRPr lang="en-US" dirty="0" smtClean="0">
              <a:solidFill>
                <a:srgbClr val="FF0000"/>
              </a:solidFill>
            </a:endParaRPr>
          </a:p>
          <a:p>
            <a:pPr>
              <a:buFont typeface="Wingdings" panose="05000000000000000000" pitchFamily="2" charset="2"/>
              <a:buChar char="q"/>
            </a:pPr>
            <a:r>
              <a:rPr lang="en-US" b="1" i="1" dirty="0"/>
              <a:t>Impaired levothyroxine absorption</a:t>
            </a:r>
            <a:r>
              <a:rPr lang="en-US" b="1" dirty="0"/>
              <a:t> </a:t>
            </a:r>
            <a:endParaRPr lang="en-US" b="1" dirty="0" smtClean="0"/>
          </a:p>
          <a:p>
            <a:pPr>
              <a:buFont typeface="Wingdings" panose="05000000000000000000" pitchFamily="2" charset="2"/>
              <a:buChar char="Ø"/>
            </a:pPr>
            <a:r>
              <a:rPr lang="en-US" sz="2100" dirty="0"/>
              <a:t>Aluminum-containing antacids</a:t>
            </a:r>
          </a:p>
          <a:p>
            <a:pPr>
              <a:buFont typeface="Wingdings" panose="05000000000000000000" pitchFamily="2" charset="2"/>
              <a:buChar char="Ø"/>
            </a:pPr>
            <a:r>
              <a:rPr lang="en-US" sz="2100" dirty="0"/>
              <a:t>Bile acid </a:t>
            </a:r>
            <a:r>
              <a:rPr lang="en-US" sz="2100" dirty="0" err="1"/>
              <a:t>sequestrants</a:t>
            </a:r>
            <a:r>
              <a:rPr lang="en-US" sz="2100" dirty="0"/>
              <a:t> (</a:t>
            </a:r>
            <a:r>
              <a:rPr lang="en-US" sz="2100" dirty="0" err="1"/>
              <a:t>cholestyramine</a:t>
            </a:r>
            <a:r>
              <a:rPr lang="en-US" sz="2100" dirty="0"/>
              <a:t>, </a:t>
            </a:r>
            <a:r>
              <a:rPr lang="en-US" sz="2100" dirty="0" err="1"/>
              <a:t>colestipol</a:t>
            </a:r>
            <a:r>
              <a:rPr lang="en-US" sz="2100" dirty="0"/>
              <a:t>, </a:t>
            </a:r>
            <a:r>
              <a:rPr lang="en-US" sz="2100" dirty="0" err="1"/>
              <a:t>colesevelam</a:t>
            </a:r>
            <a:r>
              <a:rPr lang="en-US" sz="2100" dirty="0"/>
              <a:t>)</a:t>
            </a:r>
          </a:p>
          <a:p>
            <a:pPr>
              <a:buFont typeface="Wingdings" panose="05000000000000000000" pitchFamily="2" charset="2"/>
              <a:buChar char="Ø"/>
            </a:pPr>
            <a:r>
              <a:rPr lang="en-US" sz="2100" dirty="0"/>
              <a:t>Food</a:t>
            </a:r>
          </a:p>
          <a:p>
            <a:pPr>
              <a:buFont typeface="Wingdings" panose="05000000000000000000" pitchFamily="2" charset="2"/>
              <a:buChar char="Ø"/>
            </a:pPr>
            <a:r>
              <a:rPr lang="en-US" sz="2100" dirty="0"/>
              <a:t>Proton pump inhibitors</a:t>
            </a:r>
          </a:p>
        </p:txBody>
      </p:sp>
    </p:spTree>
    <p:extLst>
      <p:ext uri="{BB962C8B-B14F-4D97-AF65-F5344CB8AC3E}">
        <p14:creationId xmlns:p14="http://schemas.microsoft.com/office/powerpoint/2010/main" val="2282311217"/>
      </p:ext>
    </p:extLst>
  </p:cSld>
  <p:clrMapOvr>
    <a:masterClrMapping/>
  </p:clrMapOvr>
</p:sld>
</file>

<file path=ppt/slides/slide2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35608" y="1314450"/>
            <a:ext cx="7498080" cy="4229100"/>
          </a:xfrm>
        </p:spPr>
        <p:txBody>
          <a:bodyPr/>
          <a:lstStyle/>
          <a:p>
            <a:pPr>
              <a:buFont typeface="Wingdings" panose="05000000000000000000" pitchFamily="2" charset="2"/>
              <a:buChar char="q"/>
            </a:pPr>
            <a:r>
              <a:rPr lang="en-US" b="1" i="1" dirty="0"/>
              <a:t>Increased thyroxine metabolism, CYP3A4 induction of hepatic</a:t>
            </a:r>
            <a:r>
              <a:rPr lang="en-US" dirty="0"/>
              <a:t> </a:t>
            </a:r>
            <a:endParaRPr lang="en-US" dirty="0" smtClean="0"/>
          </a:p>
          <a:p>
            <a:pPr algn="ctr">
              <a:buFont typeface="Wingdings" panose="05000000000000000000" pitchFamily="2" charset="2"/>
              <a:buChar char="Ø"/>
            </a:pPr>
            <a:r>
              <a:rPr lang="en-US" dirty="0" smtClean="0"/>
              <a:t>Carbamazepine</a:t>
            </a:r>
          </a:p>
          <a:p>
            <a:pPr algn="ctr">
              <a:buFont typeface="Wingdings" panose="05000000000000000000" pitchFamily="2" charset="2"/>
              <a:buChar char="Ø"/>
            </a:pPr>
            <a:r>
              <a:rPr lang="en-US" dirty="0"/>
              <a:t> </a:t>
            </a:r>
            <a:r>
              <a:rPr lang="en-US" dirty="0" smtClean="0"/>
              <a:t>Phenytoin</a:t>
            </a:r>
          </a:p>
          <a:p>
            <a:pPr algn="ctr">
              <a:buFont typeface="Wingdings" panose="05000000000000000000" pitchFamily="2" charset="2"/>
              <a:buChar char="Ø"/>
            </a:pPr>
            <a:r>
              <a:rPr lang="en-US" dirty="0"/>
              <a:t> </a:t>
            </a:r>
            <a:r>
              <a:rPr lang="en-US" dirty="0" smtClean="0"/>
              <a:t>Rifampin</a:t>
            </a:r>
          </a:p>
          <a:p>
            <a:pPr>
              <a:buFont typeface="Wingdings" panose="05000000000000000000" pitchFamily="2" charset="2"/>
              <a:buChar char="Ø"/>
            </a:pPr>
            <a:endParaRPr lang="en-US" dirty="0"/>
          </a:p>
          <a:p>
            <a:pPr>
              <a:buFont typeface="Wingdings" panose="05000000000000000000" pitchFamily="2" charset="2"/>
              <a:buChar char="Ø"/>
            </a:pPr>
            <a:endParaRPr lang="en-US" dirty="0" smtClean="0"/>
          </a:p>
          <a:p>
            <a:pPr>
              <a:buFont typeface="Wingdings" panose="05000000000000000000" pitchFamily="2" charset="2"/>
              <a:buChar char="q"/>
            </a:pPr>
            <a:r>
              <a:rPr lang="en-US" b="1" i="1" dirty="0"/>
              <a:t>Impaired </a:t>
            </a:r>
            <a:r>
              <a:rPr lang="en-US" b="1" i="1" dirty="0" smtClean="0"/>
              <a:t>T4 to T3 conversion</a:t>
            </a:r>
          </a:p>
          <a:p>
            <a:pPr algn="ctr">
              <a:buFont typeface="Wingdings" panose="05000000000000000000" pitchFamily="2" charset="2"/>
              <a:buChar char="Ø"/>
            </a:pPr>
            <a:r>
              <a:rPr lang="en-US" dirty="0"/>
              <a:t>Amiodarone</a:t>
            </a:r>
          </a:p>
        </p:txBody>
      </p:sp>
    </p:spTree>
    <p:extLst>
      <p:ext uri="{BB962C8B-B14F-4D97-AF65-F5344CB8AC3E}">
        <p14:creationId xmlns:p14="http://schemas.microsoft.com/office/powerpoint/2010/main" val="734280547"/>
      </p:ext>
    </p:extLst>
  </p:cSld>
  <p:clrMapOvr>
    <a:masterClrMapping/>
  </p:clrMapOvr>
</p:sld>
</file>

<file path=ppt/slides/slide2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marL="61722" indent="0">
              <a:buNone/>
            </a:pPr>
            <a:endParaRPr lang="en-US" b="1" dirty="0" smtClean="0"/>
          </a:p>
          <a:p>
            <a:pPr marL="61722" indent="0">
              <a:buNone/>
            </a:pPr>
            <a:r>
              <a:rPr lang="en-US" b="1" dirty="0" smtClean="0"/>
              <a:t>B. </a:t>
            </a:r>
            <a:r>
              <a:rPr lang="en-US" dirty="0" smtClean="0">
                <a:solidFill>
                  <a:srgbClr val="FF0000"/>
                </a:solidFill>
              </a:rPr>
              <a:t>Drugs </a:t>
            </a:r>
            <a:r>
              <a:rPr lang="en-US" dirty="0">
                <a:solidFill>
                  <a:srgbClr val="FF0000"/>
                </a:solidFill>
              </a:rPr>
              <a:t>and other factors that may </a:t>
            </a:r>
            <a:r>
              <a:rPr lang="en-US" dirty="0" smtClean="0">
                <a:solidFill>
                  <a:srgbClr val="FF0000"/>
                </a:solidFill>
              </a:rPr>
              <a:t>decrease levothyroxine </a:t>
            </a:r>
            <a:r>
              <a:rPr lang="en-US" dirty="0">
                <a:solidFill>
                  <a:srgbClr val="FF0000"/>
                </a:solidFill>
              </a:rPr>
              <a:t>dosage </a:t>
            </a:r>
            <a:r>
              <a:rPr lang="en-US" dirty="0" smtClean="0">
                <a:solidFill>
                  <a:srgbClr val="FF0000"/>
                </a:solidFill>
              </a:rPr>
              <a:t>requirements</a:t>
            </a:r>
          </a:p>
          <a:p>
            <a:pPr marL="61722" indent="0">
              <a:buNone/>
            </a:pPr>
            <a:endParaRPr lang="en-US" dirty="0" smtClean="0">
              <a:solidFill>
                <a:srgbClr val="FF0000"/>
              </a:solidFill>
            </a:endParaRPr>
          </a:p>
          <a:p>
            <a:pPr algn="ctr">
              <a:buFont typeface="Wingdings" panose="05000000000000000000" pitchFamily="2" charset="2"/>
              <a:buChar char="Ø"/>
            </a:pPr>
            <a:r>
              <a:rPr lang="en-US" dirty="0"/>
              <a:t>Advancing age (&gt;65 years)</a:t>
            </a:r>
          </a:p>
        </p:txBody>
      </p:sp>
    </p:spTree>
    <p:extLst>
      <p:ext uri="{BB962C8B-B14F-4D97-AF65-F5344CB8AC3E}">
        <p14:creationId xmlns:p14="http://schemas.microsoft.com/office/powerpoint/2010/main" val="95135074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2161" y="1147550"/>
            <a:ext cx="8550381" cy="4141695"/>
          </a:xfrm>
        </p:spPr>
        <p:txBody>
          <a:bodyPr>
            <a:noAutofit/>
          </a:bodyPr>
          <a:lstStyle/>
          <a:p>
            <a:pPr marL="228600" algn="just">
              <a:spcAft>
                <a:spcPts val="1800"/>
              </a:spcAft>
              <a:buFont typeface="Arial" panose="020B0604020202020204" pitchFamily="34" charset="0"/>
              <a:buChar char="•"/>
            </a:pPr>
            <a:endParaRPr lang="en-US" sz="2800" dirty="0" smtClean="0">
              <a:latin typeface="Times New Roman" panose="02020603050405020304" pitchFamily="18" charset="0"/>
              <a:cs typeface="Times New Roman" panose="02020603050405020304" pitchFamily="18" charset="0"/>
            </a:endParaRPr>
          </a:p>
          <a:p>
            <a:pPr marL="228600" algn="just">
              <a:spcAft>
                <a:spcPts val="1800"/>
              </a:spcAft>
              <a:buFont typeface="Arial" panose="020B0604020202020204" pitchFamily="34" charset="0"/>
              <a:buChar char="•"/>
            </a:pPr>
            <a:r>
              <a:rPr lang="en-US" sz="2800" dirty="0" smtClean="0">
                <a:latin typeface="Times New Roman" panose="02020603050405020304" pitchFamily="18" charset="0"/>
                <a:cs typeface="Times New Roman" panose="02020603050405020304" pitchFamily="18" charset="0"/>
              </a:rPr>
              <a:t>Receptors </a:t>
            </a:r>
            <a:r>
              <a:rPr lang="en-US" sz="2800" dirty="0">
                <a:latin typeface="Times New Roman" panose="02020603050405020304" pitchFamily="18" charset="0"/>
                <a:cs typeface="Times New Roman" panose="02020603050405020304" pitchFamily="18" charset="0"/>
              </a:rPr>
              <a:t>activated by peptide hormones and catecholamines utilize one or more of the signal transduction pathways. </a:t>
            </a:r>
          </a:p>
          <a:p>
            <a:pPr marL="228600" algn="just">
              <a:spcAft>
                <a:spcPts val="1800"/>
              </a:spcAft>
              <a:buFont typeface="Arial" panose="020B0604020202020204" pitchFamily="34" charset="0"/>
              <a:buChar char="•"/>
            </a:pPr>
            <a:r>
              <a:rPr lang="en-US" sz="2800" dirty="0">
                <a:latin typeface="Times New Roman" panose="02020603050405020304" pitchFamily="18" charset="0"/>
                <a:cs typeface="Times New Roman" panose="02020603050405020304" pitchFamily="18" charset="0"/>
              </a:rPr>
              <a:t>The result is altered membrane potential or protein activity in the cell.</a:t>
            </a:r>
          </a:p>
          <a:p>
            <a:pPr marL="228600" algn="just">
              <a:spcAft>
                <a:spcPts val="1800"/>
              </a:spcAft>
              <a:buFont typeface="Arial" panose="020B0604020202020204" pitchFamily="34" charset="0"/>
              <a:buChar char="•"/>
            </a:pPr>
            <a:r>
              <a:rPr lang="en-US" sz="2800" dirty="0">
                <a:latin typeface="Times New Roman" panose="02020603050405020304" pitchFamily="18" charset="0"/>
                <a:cs typeface="Times New Roman" panose="02020603050405020304" pitchFamily="18" charset="0"/>
              </a:rPr>
              <a:t>In some cases, the signal transduction pathways also lead to activation or inhibition of particular genes.</a:t>
            </a:r>
          </a:p>
        </p:txBody>
      </p:sp>
      <p:sp>
        <p:nvSpPr>
          <p:cNvPr id="2" name="Title 1"/>
          <p:cNvSpPr>
            <a:spLocks noGrp="1"/>
          </p:cNvSpPr>
          <p:nvPr>
            <p:ph type="title"/>
          </p:nvPr>
        </p:nvSpPr>
        <p:spPr>
          <a:xfrm>
            <a:off x="1269794" y="115914"/>
            <a:ext cx="7029451" cy="693847"/>
          </a:xfrm>
        </p:spPr>
        <p:txBody>
          <a:bodyPr>
            <a:noAutofit/>
          </a:bodyPr>
          <a:lstStyle/>
          <a:p>
            <a:pPr algn="ctr"/>
            <a:r>
              <a:rPr lang="en-US" sz="4000" b="1" dirty="0" smtClean="0">
                <a:latin typeface="Times New Roman" panose="02020603050405020304" pitchFamily="18" charset="0"/>
                <a:cs typeface="Times New Roman" panose="02020603050405020304" pitchFamily="18" charset="0"/>
              </a:rPr>
              <a:t/>
            </a:r>
            <a:br>
              <a:rPr lang="en-US" sz="4000" b="1" dirty="0" smtClean="0">
                <a:latin typeface="Times New Roman" panose="02020603050405020304" pitchFamily="18" charset="0"/>
                <a:cs typeface="Times New Roman" panose="02020603050405020304" pitchFamily="18" charset="0"/>
              </a:rPr>
            </a:br>
            <a:r>
              <a:rPr lang="en-US" sz="4000" b="1" dirty="0" smtClean="0">
                <a:latin typeface="Times New Roman" panose="02020603050405020304" pitchFamily="18" charset="0"/>
                <a:cs typeface="Times New Roman" panose="02020603050405020304" pitchFamily="18" charset="0"/>
              </a:rPr>
              <a:t>Signal Transduction of Hormones</a:t>
            </a:r>
            <a:endParaRPr lang="en-US" sz="40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81750918"/>
      </p:ext>
    </p:extLst>
  </p:cSld>
  <p:clrMapOvr>
    <a:masterClrMapping/>
  </p:clrMapOvr>
  <p:timing>
    <p:tnLst>
      <p:par>
        <p:cTn id="1" dur="indefinite" restart="never" nodeType="tmRoot"/>
      </p:par>
    </p:tnLst>
  </p:timing>
</p:sld>
</file>

<file path=ppt/slides/slide2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latin typeface="Footlight MT Light" panose="0204060206030A020304" pitchFamily="18" charset="0"/>
              </a:rPr>
              <a:t>Toxicity of Thyroxine</a:t>
            </a:r>
            <a:endParaRPr lang="en-US" b="1" dirty="0">
              <a:latin typeface="Footlight MT Light" panose="0204060206030A020304" pitchFamily="18" charset="0"/>
            </a:endParaRPr>
          </a:p>
        </p:txBody>
      </p:sp>
      <p:sp>
        <p:nvSpPr>
          <p:cNvPr id="3" name="Content Placeholder 2"/>
          <p:cNvSpPr>
            <a:spLocks noGrp="1"/>
          </p:cNvSpPr>
          <p:nvPr>
            <p:ph idx="1"/>
          </p:nvPr>
        </p:nvSpPr>
        <p:spPr/>
        <p:txBody>
          <a:bodyPr>
            <a:normAutofit/>
          </a:bodyPr>
          <a:lstStyle/>
          <a:p>
            <a:pPr marL="61722" indent="0">
              <a:buNone/>
            </a:pPr>
            <a:endParaRPr lang="en-US" dirty="0" smtClean="0"/>
          </a:p>
          <a:p>
            <a:pPr marL="61722" indent="0">
              <a:buNone/>
            </a:pPr>
            <a:endParaRPr lang="en-US" dirty="0" smtClean="0"/>
          </a:p>
          <a:p>
            <a:pPr marL="61722" indent="0">
              <a:buNone/>
            </a:pPr>
            <a:endParaRPr lang="en-US" dirty="0"/>
          </a:p>
          <a:p>
            <a:pPr marL="61722" indent="0" algn="ctr">
              <a:buNone/>
            </a:pPr>
            <a:r>
              <a:rPr lang="en-US" dirty="0" smtClean="0"/>
              <a:t>The </a:t>
            </a:r>
            <a:r>
              <a:rPr lang="en-US" b="1" dirty="0"/>
              <a:t>toxicity</a:t>
            </a:r>
            <a:r>
              <a:rPr lang="en-US" dirty="0"/>
              <a:t> of thyroxine is directly related to the </a:t>
            </a:r>
            <a:r>
              <a:rPr lang="en-US" dirty="0">
                <a:solidFill>
                  <a:srgbClr val="FF0000"/>
                </a:solidFill>
              </a:rPr>
              <a:t>hormone level</a:t>
            </a:r>
            <a:r>
              <a:rPr lang="en-US" dirty="0"/>
              <a:t>. </a:t>
            </a:r>
          </a:p>
        </p:txBody>
      </p:sp>
    </p:spTree>
    <p:extLst>
      <p:ext uri="{BB962C8B-B14F-4D97-AF65-F5344CB8AC3E}">
        <p14:creationId xmlns:p14="http://schemas.microsoft.com/office/powerpoint/2010/main" val="1268433239"/>
      </p:ext>
    </p:extLst>
  </p:cSld>
  <p:clrMapOvr>
    <a:masterClrMapping/>
  </p:clrMapOvr>
</p:sld>
</file>

<file path=ppt/slides/slide2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371600" y="2171700"/>
            <a:ext cx="7498080" cy="3600450"/>
          </a:xfrm>
        </p:spPr>
        <p:txBody>
          <a:bodyPr>
            <a:normAutofit/>
          </a:bodyPr>
          <a:lstStyle/>
          <a:p>
            <a:pPr algn="just"/>
            <a:r>
              <a:rPr lang="en-US" sz="2100" b="1" dirty="0"/>
              <a:t>In children</a:t>
            </a:r>
            <a:r>
              <a:rPr lang="en-US" sz="2100" dirty="0"/>
              <a:t>, </a:t>
            </a:r>
            <a:r>
              <a:rPr lang="en-US" sz="2100" dirty="0">
                <a:solidFill>
                  <a:srgbClr val="FF0000"/>
                </a:solidFill>
              </a:rPr>
              <a:t>restlessness</a:t>
            </a:r>
            <a:r>
              <a:rPr lang="en-US" sz="2100" dirty="0"/>
              <a:t>, </a:t>
            </a:r>
            <a:r>
              <a:rPr lang="en-US" sz="2100" dirty="0">
                <a:solidFill>
                  <a:srgbClr val="FF0000"/>
                </a:solidFill>
              </a:rPr>
              <a:t>insomnia</a:t>
            </a:r>
            <a:r>
              <a:rPr lang="en-US" sz="2100" dirty="0"/>
              <a:t>, and </a:t>
            </a:r>
            <a:r>
              <a:rPr lang="en-US" sz="2100" dirty="0">
                <a:solidFill>
                  <a:srgbClr val="FF0000"/>
                </a:solidFill>
              </a:rPr>
              <a:t>accelerated bone maturation and growth</a:t>
            </a:r>
            <a:r>
              <a:rPr lang="en-US" sz="2100" dirty="0"/>
              <a:t> may be signs of thyroxine toxicity.</a:t>
            </a:r>
          </a:p>
          <a:p>
            <a:pPr algn="just"/>
            <a:endParaRPr lang="en-US" sz="2100" dirty="0"/>
          </a:p>
          <a:p>
            <a:pPr algn="just"/>
            <a:endParaRPr lang="en-US" sz="2100" dirty="0"/>
          </a:p>
          <a:p>
            <a:pPr algn="just"/>
            <a:r>
              <a:rPr lang="en-US" sz="2100" b="1" dirty="0"/>
              <a:t>In adults</a:t>
            </a:r>
            <a:r>
              <a:rPr lang="en-US" sz="2100" dirty="0"/>
              <a:t>, increased </a:t>
            </a:r>
            <a:r>
              <a:rPr lang="en-US" sz="2100" dirty="0">
                <a:solidFill>
                  <a:srgbClr val="FF0000"/>
                </a:solidFill>
              </a:rPr>
              <a:t>nervousness</a:t>
            </a:r>
            <a:r>
              <a:rPr lang="en-US" sz="2100" dirty="0"/>
              <a:t>, </a:t>
            </a:r>
            <a:r>
              <a:rPr lang="en-US" sz="2100" dirty="0">
                <a:solidFill>
                  <a:srgbClr val="FF0000"/>
                </a:solidFill>
              </a:rPr>
              <a:t>heat intolerance</a:t>
            </a:r>
            <a:r>
              <a:rPr lang="en-US" sz="2100" dirty="0"/>
              <a:t>, episodes of </a:t>
            </a:r>
            <a:r>
              <a:rPr lang="en-US" sz="2100" dirty="0">
                <a:solidFill>
                  <a:srgbClr val="FF0000"/>
                </a:solidFill>
              </a:rPr>
              <a:t>palpitation</a:t>
            </a:r>
            <a:r>
              <a:rPr lang="en-US" sz="2100" dirty="0"/>
              <a:t> and </a:t>
            </a:r>
            <a:r>
              <a:rPr lang="en-US" sz="2100" dirty="0">
                <a:solidFill>
                  <a:srgbClr val="FF0000"/>
                </a:solidFill>
              </a:rPr>
              <a:t>tachycardia</a:t>
            </a:r>
            <a:r>
              <a:rPr lang="en-US" sz="2100" dirty="0"/>
              <a:t>, or </a:t>
            </a:r>
            <a:r>
              <a:rPr lang="en-US" sz="2100" dirty="0">
                <a:solidFill>
                  <a:srgbClr val="FF0000"/>
                </a:solidFill>
              </a:rPr>
              <a:t>unexplained weight loss</a:t>
            </a:r>
            <a:r>
              <a:rPr lang="en-US" sz="2100" dirty="0"/>
              <a:t> may be the presenting symptoms. </a:t>
            </a:r>
          </a:p>
          <a:p>
            <a:pPr algn="just"/>
            <a:endParaRPr lang="en-US" sz="2100" dirty="0"/>
          </a:p>
        </p:txBody>
      </p:sp>
    </p:spTree>
    <p:extLst>
      <p:ext uri="{BB962C8B-B14F-4D97-AF65-F5344CB8AC3E}">
        <p14:creationId xmlns:p14="http://schemas.microsoft.com/office/powerpoint/2010/main" val="840446810"/>
      </p:ext>
    </p:extLst>
  </p:cSld>
  <p:clrMapOvr>
    <a:masterClrMapping/>
  </p:clrMapOvr>
</p:sld>
</file>

<file path=ppt/slides/slide2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pPr marL="61722" indent="0" algn="just">
              <a:buNone/>
            </a:pPr>
            <a:endParaRPr lang="en-US" sz="2100" dirty="0"/>
          </a:p>
          <a:p>
            <a:pPr marL="61722" indent="0" algn="just">
              <a:buNone/>
            </a:pPr>
            <a:endParaRPr lang="en-US" sz="2100" dirty="0"/>
          </a:p>
          <a:p>
            <a:pPr marL="61722" indent="0" algn="just">
              <a:buNone/>
            </a:pPr>
            <a:endParaRPr lang="en-US" sz="2100" dirty="0"/>
          </a:p>
          <a:p>
            <a:pPr marL="61722" indent="0" algn="just">
              <a:buNone/>
            </a:pPr>
            <a:r>
              <a:rPr lang="en-US" sz="2100" b="1" dirty="0"/>
              <a:t>If these symptoms are present</a:t>
            </a:r>
            <a:r>
              <a:rPr lang="en-US" sz="2100" dirty="0">
                <a:solidFill>
                  <a:srgbClr val="FF0000"/>
                </a:solidFill>
              </a:rPr>
              <a:t>, it is important to monitor serum TSH </a:t>
            </a:r>
            <a:r>
              <a:rPr lang="en-US" sz="2100" dirty="0"/>
              <a:t>, which will determine whether the symptoms are due to excess thyroxine blood levels.</a:t>
            </a:r>
          </a:p>
          <a:p>
            <a:pPr algn="just"/>
            <a:endParaRPr lang="en-US" sz="2100" dirty="0"/>
          </a:p>
        </p:txBody>
      </p:sp>
    </p:spTree>
    <p:extLst>
      <p:ext uri="{BB962C8B-B14F-4D97-AF65-F5344CB8AC3E}">
        <p14:creationId xmlns:p14="http://schemas.microsoft.com/office/powerpoint/2010/main" val="959651541"/>
      </p:ext>
    </p:extLst>
  </p:cSld>
  <p:clrMapOvr>
    <a:masterClrMapping/>
  </p:clrMapOvr>
</p:sld>
</file>

<file path=ppt/slides/slide2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b="1" dirty="0" err="1" smtClean="0"/>
              <a:t>Liothyronine</a:t>
            </a:r>
            <a:endParaRPr lang="en-US" dirty="0"/>
          </a:p>
        </p:txBody>
      </p:sp>
      <p:sp>
        <p:nvSpPr>
          <p:cNvPr id="3" name="Content Placeholder 2"/>
          <p:cNvSpPr>
            <a:spLocks noGrp="1"/>
          </p:cNvSpPr>
          <p:nvPr>
            <p:ph idx="1"/>
          </p:nvPr>
        </p:nvSpPr>
        <p:spPr/>
        <p:txBody>
          <a:bodyPr>
            <a:normAutofit/>
          </a:bodyPr>
          <a:lstStyle/>
          <a:p>
            <a:pPr marL="61722" indent="0" algn="ctr">
              <a:buNone/>
            </a:pPr>
            <a:endParaRPr lang="en-US" b="1" dirty="0" smtClean="0"/>
          </a:p>
          <a:p>
            <a:pPr marL="61722" indent="0" algn="ctr">
              <a:buNone/>
            </a:pPr>
            <a:endParaRPr lang="en-US" b="1" dirty="0"/>
          </a:p>
          <a:p>
            <a:pPr marL="61722" indent="0" algn="ctr">
              <a:buNone/>
            </a:pPr>
            <a:endParaRPr lang="en-US" b="1" dirty="0" smtClean="0"/>
          </a:p>
          <a:p>
            <a:pPr marL="61722" indent="0" algn="ctr">
              <a:buNone/>
            </a:pPr>
            <a:r>
              <a:rPr lang="en-US" b="1" dirty="0" err="1" smtClean="0"/>
              <a:t>Liothyronine</a:t>
            </a:r>
            <a:r>
              <a:rPr lang="en-US" dirty="0" smtClean="0"/>
              <a:t> </a:t>
            </a:r>
            <a:r>
              <a:rPr lang="en-US" b="1" dirty="0" smtClean="0"/>
              <a:t>sodium</a:t>
            </a:r>
            <a:r>
              <a:rPr lang="en-US" dirty="0" smtClean="0"/>
              <a:t> </a:t>
            </a:r>
            <a:r>
              <a:rPr lang="en-US" dirty="0"/>
              <a:t>is the salt of </a:t>
            </a:r>
            <a:r>
              <a:rPr lang="en-US" dirty="0" err="1" smtClean="0"/>
              <a:t>triiodothyronine</a:t>
            </a:r>
            <a:r>
              <a:rPr lang="en-US" dirty="0" smtClean="0"/>
              <a:t> (T3) </a:t>
            </a:r>
            <a:r>
              <a:rPr lang="en-US" dirty="0"/>
              <a:t>and is available in </a:t>
            </a:r>
            <a:r>
              <a:rPr lang="en-US" dirty="0">
                <a:solidFill>
                  <a:srgbClr val="FF0000"/>
                </a:solidFill>
              </a:rPr>
              <a:t>tablets</a:t>
            </a:r>
            <a:r>
              <a:rPr lang="en-US" dirty="0"/>
              <a:t> and in an </a:t>
            </a:r>
            <a:r>
              <a:rPr lang="en-US" dirty="0">
                <a:solidFill>
                  <a:srgbClr val="FF0000"/>
                </a:solidFill>
              </a:rPr>
              <a:t>injectable </a:t>
            </a:r>
            <a:r>
              <a:rPr lang="en-US" dirty="0" smtClean="0">
                <a:solidFill>
                  <a:srgbClr val="FF0000"/>
                </a:solidFill>
              </a:rPr>
              <a:t>form</a:t>
            </a:r>
          </a:p>
          <a:p>
            <a:pPr algn="ctr"/>
            <a:endParaRPr lang="en-US" dirty="0"/>
          </a:p>
        </p:txBody>
      </p:sp>
    </p:spTree>
    <p:extLst>
      <p:ext uri="{BB962C8B-B14F-4D97-AF65-F5344CB8AC3E}">
        <p14:creationId xmlns:p14="http://schemas.microsoft.com/office/powerpoint/2010/main" val="2486591417"/>
      </p:ext>
    </p:extLst>
  </p:cSld>
  <p:clrMapOvr>
    <a:masterClrMapping/>
  </p:clrMapOvr>
</p:sld>
</file>

<file path=ppt/slides/slide2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35608" y="1143000"/>
            <a:ext cx="7498080" cy="4400550"/>
          </a:xfrm>
        </p:spPr>
        <p:txBody>
          <a:bodyPr>
            <a:normAutofit/>
          </a:bodyPr>
          <a:lstStyle/>
          <a:p>
            <a:pPr algn="just"/>
            <a:endParaRPr lang="en-US" sz="2100" dirty="0"/>
          </a:p>
          <a:p>
            <a:pPr algn="just"/>
            <a:r>
              <a:rPr lang="en-US" sz="2100" dirty="0" err="1"/>
              <a:t>Liothyronine</a:t>
            </a:r>
            <a:r>
              <a:rPr lang="en-US" sz="2100" dirty="0"/>
              <a:t> </a:t>
            </a:r>
            <a:r>
              <a:rPr lang="en-US" sz="2100" dirty="0">
                <a:solidFill>
                  <a:srgbClr val="FF0000"/>
                </a:solidFill>
              </a:rPr>
              <a:t>absorption is nearly 100% </a:t>
            </a:r>
            <a:r>
              <a:rPr lang="en-US" sz="2100" dirty="0"/>
              <a:t>with peak serum levels 2-4 hours following oral ingestion. </a:t>
            </a:r>
          </a:p>
          <a:p>
            <a:pPr marL="61722" indent="0" algn="just">
              <a:buNone/>
            </a:pPr>
            <a:endParaRPr lang="en-US" sz="2100" dirty="0"/>
          </a:p>
          <a:p>
            <a:pPr algn="just"/>
            <a:endParaRPr lang="en-US" sz="2100" dirty="0"/>
          </a:p>
          <a:p>
            <a:pPr algn="just"/>
            <a:r>
              <a:rPr lang="en-US" sz="2100" dirty="0" err="1"/>
              <a:t>Liothyronine</a:t>
            </a:r>
            <a:r>
              <a:rPr lang="en-US" sz="2100" dirty="0"/>
              <a:t> may be </a:t>
            </a:r>
            <a:r>
              <a:rPr lang="en-US" sz="2100" dirty="0">
                <a:solidFill>
                  <a:srgbClr val="FF0000"/>
                </a:solidFill>
              </a:rPr>
              <a:t>used occasionally </a:t>
            </a:r>
            <a:r>
              <a:rPr lang="en-US" sz="2100" dirty="0"/>
              <a:t>when a more rapid onset of action is desired</a:t>
            </a:r>
          </a:p>
          <a:p>
            <a:pPr marL="61722" indent="0" algn="just">
              <a:buNone/>
            </a:pPr>
            <a:endParaRPr lang="en-US" sz="2100" dirty="0"/>
          </a:p>
          <a:p>
            <a:pPr algn="just"/>
            <a:endParaRPr lang="en-US" sz="2100" dirty="0"/>
          </a:p>
          <a:p>
            <a:pPr algn="just"/>
            <a:r>
              <a:rPr lang="en-US" sz="2100" dirty="0" err="1"/>
              <a:t>Liothyronine</a:t>
            </a:r>
            <a:r>
              <a:rPr lang="en-US" sz="2100" dirty="0"/>
              <a:t> is </a:t>
            </a:r>
            <a:r>
              <a:rPr lang="en-US" sz="2100" b="1" dirty="0"/>
              <a:t>less desirable for chronic replacement </a:t>
            </a:r>
            <a:r>
              <a:rPr lang="en-US" sz="2100" dirty="0"/>
              <a:t>therapy due to the requirement for more frequent dosing </a:t>
            </a:r>
          </a:p>
          <a:p>
            <a:pPr algn="just"/>
            <a:endParaRPr lang="en-US" sz="2100" dirty="0"/>
          </a:p>
        </p:txBody>
      </p:sp>
    </p:spTree>
    <p:extLst>
      <p:ext uri="{BB962C8B-B14F-4D97-AF65-F5344CB8AC3E}">
        <p14:creationId xmlns:p14="http://schemas.microsoft.com/office/powerpoint/2010/main" val="4021823925"/>
      </p:ext>
    </p:extLst>
  </p:cSld>
  <p:clrMapOvr>
    <a:masterClrMapping/>
  </p:clrMapOvr>
</p:sld>
</file>

<file path=ppt/slides/slide2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solidFill>
                  <a:schemeClr val="tx1"/>
                </a:solidFill>
                <a:latin typeface="Footlight MT Light" panose="0204060206030A020304" pitchFamily="18" charset="0"/>
              </a:rPr>
              <a:t>Hyperthyroidism</a:t>
            </a:r>
            <a:endParaRPr lang="en-US" b="1" dirty="0"/>
          </a:p>
        </p:txBody>
      </p:sp>
      <p:sp>
        <p:nvSpPr>
          <p:cNvPr id="3" name="Content Placeholder 2"/>
          <p:cNvSpPr>
            <a:spLocks noGrp="1"/>
          </p:cNvSpPr>
          <p:nvPr>
            <p:ph idx="1"/>
          </p:nvPr>
        </p:nvSpPr>
        <p:spPr/>
        <p:txBody>
          <a:bodyPr/>
          <a:lstStyle/>
          <a:p>
            <a:pPr marL="61722" indent="0">
              <a:buNone/>
            </a:pPr>
            <a:endParaRPr lang="en-US" dirty="0" smtClean="0"/>
          </a:p>
          <a:p>
            <a:pPr marL="61722" indent="0">
              <a:buNone/>
            </a:pPr>
            <a:endParaRPr lang="en-US" dirty="0"/>
          </a:p>
          <a:p>
            <a:pPr marL="61722" indent="0">
              <a:buNone/>
            </a:pPr>
            <a:endParaRPr lang="en-US" dirty="0" smtClean="0"/>
          </a:p>
          <a:p>
            <a:pPr marL="61722" indent="0">
              <a:buNone/>
            </a:pPr>
            <a:r>
              <a:rPr lang="en-US" dirty="0" smtClean="0"/>
              <a:t>Hyperthyroidism </a:t>
            </a:r>
            <a:r>
              <a:rPr lang="en-US" dirty="0"/>
              <a:t>(thyrotoxicosis) is the clinical syndrome that </a:t>
            </a:r>
            <a:r>
              <a:rPr lang="en-US" dirty="0" smtClean="0"/>
              <a:t>results </a:t>
            </a:r>
            <a:r>
              <a:rPr lang="en-US" dirty="0"/>
              <a:t>when </a:t>
            </a:r>
            <a:r>
              <a:rPr lang="en-US" b="1" dirty="0"/>
              <a:t>tissues are exposed </a:t>
            </a:r>
            <a:r>
              <a:rPr lang="en-US" dirty="0"/>
              <a:t>to </a:t>
            </a:r>
            <a:r>
              <a:rPr lang="en-US" dirty="0">
                <a:solidFill>
                  <a:srgbClr val="FF0000"/>
                </a:solidFill>
              </a:rPr>
              <a:t>high levels of thyroid hormone </a:t>
            </a:r>
          </a:p>
        </p:txBody>
      </p:sp>
    </p:spTree>
    <p:extLst>
      <p:ext uri="{BB962C8B-B14F-4D97-AF65-F5344CB8AC3E}">
        <p14:creationId xmlns:p14="http://schemas.microsoft.com/office/powerpoint/2010/main" val="1553589571"/>
      </p:ext>
    </p:extLst>
  </p:cSld>
  <p:clrMapOvr>
    <a:masterClrMapping/>
  </p:clrMapOvr>
</p:sld>
</file>

<file path=ppt/slides/slide2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smtClean="0"/>
          </a:p>
          <a:p>
            <a:endParaRPr lang="en-US" dirty="0"/>
          </a:p>
          <a:p>
            <a:pPr marL="61722" indent="0">
              <a:buNone/>
            </a:pPr>
            <a:endParaRPr lang="en-US" dirty="0" smtClean="0"/>
          </a:p>
          <a:p>
            <a:pPr marL="61722" indent="0">
              <a:buNone/>
            </a:pPr>
            <a:r>
              <a:rPr lang="en-US" b="1" dirty="0" smtClean="0"/>
              <a:t>Graves </a:t>
            </a:r>
            <a:r>
              <a:rPr lang="en-US" b="1" dirty="0"/>
              <a:t>disease</a:t>
            </a:r>
            <a:r>
              <a:rPr lang="en-US" dirty="0"/>
              <a:t>, an </a:t>
            </a:r>
            <a:r>
              <a:rPr lang="en-US" dirty="0">
                <a:solidFill>
                  <a:srgbClr val="FF0000"/>
                </a:solidFill>
              </a:rPr>
              <a:t>autoimmune disease </a:t>
            </a:r>
            <a:r>
              <a:rPr lang="en-US" dirty="0"/>
              <a:t>that affects the thyroid, is the </a:t>
            </a:r>
            <a:r>
              <a:rPr lang="en-US" dirty="0" smtClean="0"/>
              <a:t>most </a:t>
            </a:r>
            <a:r>
              <a:rPr lang="en-US" dirty="0"/>
              <a:t>common cause of hyperthyroidism.</a:t>
            </a:r>
          </a:p>
        </p:txBody>
      </p:sp>
    </p:spTree>
    <p:extLst>
      <p:ext uri="{BB962C8B-B14F-4D97-AF65-F5344CB8AC3E}">
        <p14:creationId xmlns:p14="http://schemas.microsoft.com/office/powerpoint/2010/main" val="505719236"/>
      </p:ext>
    </p:extLst>
  </p:cSld>
  <p:clrMapOvr>
    <a:masterClrMapping/>
  </p:clrMapOvr>
</p:sld>
</file>

<file path=ppt/slides/slide2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3"/>
          <p:cNvSpPr/>
          <p:nvPr/>
        </p:nvSpPr>
        <p:spPr>
          <a:xfrm>
            <a:off x="1200150" y="1028700"/>
            <a:ext cx="7715250" cy="4455066"/>
          </a:xfrm>
          <a:prstGeom prst="rect">
            <a:avLst/>
          </a:prstGeom>
        </p:spPr>
        <p:txBody>
          <a:bodyPr wrap="square">
            <a:spAutoFit/>
          </a:bodyPr>
          <a:lstStyle/>
          <a:p>
            <a:pPr algn="just">
              <a:lnSpc>
                <a:spcPct val="150000"/>
              </a:lnSpc>
            </a:pPr>
            <a:r>
              <a:rPr lang="en-US" sz="2100" b="1" dirty="0">
                <a:solidFill>
                  <a:srgbClr val="231F20"/>
                </a:solidFill>
                <a:latin typeface="MyriadPro-Bold"/>
              </a:rPr>
              <a:t>Treatment of hyperthyroidism (thyrotoxicosis)</a:t>
            </a:r>
          </a:p>
          <a:p>
            <a:pPr algn="just">
              <a:lnSpc>
                <a:spcPct val="150000"/>
              </a:lnSpc>
            </a:pPr>
            <a:r>
              <a:rPr lang="en-US" sz="2100" dirty="0">
                <a:solidFill>
                  <a:srgbClr val="231F20"/>
                </a:solidFill>
                <a:latin typeface="MyriadPro-Regular"/>
              </a:rPr>
              <a:t>Excessive amounts of thyroid hormones in the circulation are associated with a number of disease states, including Graves disease, toxic adenoma, and goiter. In these situations, TSH levels are reduced due to negative feedback. The goal of therapy is to decrease synthesis and/or release of additional hormone. This can be accomplished </a:t>
            </a:r>
            <a:r>
              <a:rPr lang="en-US" sz="2100" dirty="0">
                <a:solidFill>
                  <a:srgbClr val="00B050"/>
                </a:solidFill>
                <a:latin typeface="MyriadPro-Regular"/>
              </a:rPr>
              <a:t>by removing part or all of the thyroid gland, by inhibiting synthesis of the hormones, or by blocking release of the hormones from the follicle.</a:t>
            </a:r>
            <a:endParaRPr lang="en-US" sz="2100" dirty="0">
              <a:solidFill>
                <a:srgbClr val="00B050"/>
              </a:solidFill>
            </a:endParaRPr>
          </a:p>
        </p:txBody>
      </p:sp>
    </p:spTree>
    <p:extLst>
      <p:ext uri="{BB962C8B-B14F-4D97-AF65-F5344CB8AC3E}">
        <p14:creationId xmlns:p14="http://schemas.microsoft.com/office/powerpoint/2010/main" val="308493361"/>
      </p:ext>
    </p:extLst>
  </p:cSld>
  <p:clrMapOvr>
    <a:masterClrMapping/>
  </p:clrMapOvr>
  <p:timing>
    <p:tnLst>
      <p:par>
        <p:cTn id="1" dur="indefinite" restart="never" nodeType="tmRoot"/>
      </p:par>
    </p:tnLst>
  </p:timing>
</p:sld>
</file>

<file path=ppt/slides/slide2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1"/>
          <p:cNvSpPr/>
          <p:nvPr/>
        </p:nvSpPr>
        <p:spPr>
          <a:xfrm>
            <a:off x="1257300" y="1257300"/>
            <a:ext cx="7658100" cy="3970318"/>
          </a:xfrm>
          <a:prstGeom prst="rect">
            <a:avLst/>
          </a:prstGeom>
        </p:spPr>
        <p:txBody>
          <a:bodyPr wrap="square">
            <a:spAutoFit/>
          </a:bodyPr>
          <a:lstStyle/>
          <a:p>
            <a:pPr algn="just">
              <a:lnSpc>
                <a:spcPct val="150000"/>
              </a:lnSpc>
            </a:pPr>
            <a:r>
              <a:rPr lang="en-US" sz="2100" b="1" dirty="0">
                <a:solidFill>
                  <a:srgbClr val="231F20"/>
                </a:solidFill>
                <a:latin typeface="MyriadPro-Bold"/>
              </a:rPr>
              <a:t>Removal of part or all of the thyroid: </a:t>
            </a:r>
            <a:r>
              <a:rPr lang="en-US" sz="2100" dirty="0">
                <a:solidFill>
                  <a:srgbClr val="231F20"/>
                </a:solidFill>
                <a:latin typeface="MyriadPro-Regular"/>
              </a:rPr>
              <a:t>This can be accomplished either surgically or by destruction of the gland by beta particles emitted by radioactive iodine (131 I), which is selectively taken up by the thyroid follicular cells. Younger patients are treated with the isotope without prior pretreatment with </a:t>
            </a:r>
            <a:r>
              <a:rPr lang="en-US" sz="2100" i="1" dirty="0" err="1">
                <a:solidFill>
                  <a:srgbClr val="231F20"/>
                </a:solidFill>
                <a:latin typeface="MyriadPro-It"/>
              </a:rPr>
              <a:t>methimazole</a:t>
            </a:r>
            <a:r>
              <a:rPr lang="en-US" sz="2100" dirty="0">
                <a:solidFill>
                  <a:srgbClr val="231F20"/>
                </a:solidFill>
                <a:latin typeface="MyriadPro-Regular"/>
              </a:rPr>
              <a:t>, whereas the opposite is the case in elderly patients. Most patients become </a:t>
            </a:r>
            <a:r>
              <a:rPr lang="en-US" sz="2100" dirty="0">
                <a:solidFill>
                  <a:srgbClr val="FF0000"/>
                </a:solidFill>
                <a:latin typeface="MyriadPro-Regular"/>
              </a:rPr>
              <a:t>hypothyroid</a:t>
            </a:r>
            <a:r>
              <a:rPr lang="en-US" sz="2100" dirty="0">
                <a:solidFill>
                  <a:srgbClr val="231F20"/>
                </a:solidFill>
                <a:latin typeface="MyriadPro-Regular"/>
              </a:rPr>
              <a:t> as a result of this drug and require </a:t>
            </a:r>
            <a:r>
              <a:rPr lang="en-US" sz="2100" dirty="0">
                <a:solidFill>
                  <a:srgbClr val="00B050"/>
                </a:solidFill>
                <a:latin typeface="MyriadPro-Regular"/>
              </a:rPr>
              <a:t>treatment with </a:t>
            </a:r>
            <a:r>
              <a:rPr lang="en-US" sz="2100" i="1" dirty="0">
                <a:solidFill>
                  <a:srgbClr val="00B050"/>
                </a:solidFill>
                <a:latin typeface="MyriadPro-It"/>
              </a:rPr>
              <a:t>levothyroxine</a:t>
            </a:r>
            <a:r>
              <a:rPr lang="en-US" sz="2100" dirty="0">
                <a:solidFill>
                  <a:srgbClr val="231F20"/>
                </a:solidFill>
                <a:latin typeface="MyriadPro-Regular"/>
              </a:rPr>
              <a:t>. </a:t>
            </a:r>
            <a:endParaRPr lang="en-US" sz="1350" dirty="0"/>
          </a:p>
        </p:txBody>
      </p:sp>
    </p:spTree>
    <p:extLst>
      <p:ext uri="{BB962C8B-B14F-4D97-AF65-F5344CB8AC3E}">
        <p14:creationId xmlns:p14="http://schemas.microsoft.com/office/powerpoint/2010/main" val="1751460327"/>
      </p:ext>
    </p:extLst>
  </p:cSld>
  <p:clrMapOvr>
    <a:masterClrMapping/>
  </p:clrMapOvr>
  <p:timing>
    <p:tnLst>
      <p:par>
        <p:cTn id="1" dur="indefinite" restart="never" nodeType="tmRoot"/>
      </p:par>
    </p:tnLst>
  </p:timing>
</p:sld>
</file>

<file path=ppt/slides/slide2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1"/>
          <p:cNvSpPr/>
          <p:nvPr/>
        </p:nvSpPr>
        <p:spPr>
          <a:xfrm>
            <a:off x="1314450" y="1077487"/>
            <a:ext cx="7658100" cy="4939814"/>
          </a:xfrm>
          <a:prstGeom prst="rect">
            <a:avLst/>
          </a:prstGeom>
        </p:spPr>
        <p:txBody>
          <a:bodyPr wrap="square">
            <a:spAutoFit/>
          </a:bodyPr>
          <a:lstStyle/>
          <a:p>
            <a:pPr algn="just">
              <a:lnSpc>
                <a:spcPct val="150000"/>
              </a:lnSpc>
            </a:pPr>
            <a:r>
              <a:rPr lang="en-US" sz="2100" b="1" dirty="0">
                <a:solidFill>
                  <a:srgbClr val="231F20"/>
                </a:solidFill>
                <a:latin typeface="MyriadPro-Bold"/>
              </a:rPr>
              <a:t>Inhibition of thyroid hormone synthesis: </a:t>
            </a:r>
            <a:r>
              <a:rPr lang="en-US" sz="2100" dirty="0">
                <a:solidFill>
                  <a:srgbClr val="231F20"/>
                </a:solidFill>
                <a:latin typeface="MyriadPro-Regular"/>
              </a:rPr>
              <a:t>The </a:t>
            </a:r>
            <a:r>
              <a:rPr lang="en-US" sz="2100" dirty="0" err="1">
                <a:solidFill>
                  <a:srgbClr val="231F20"/>
                </a:solidFill>
                <a:latin typeface="MyriadPro-Regular"/>
              </a:rPr>
              <a:t>thioamides</a:t>
            </a:r>
            <a:r>
              <a:rPr lang="en-US" sz="2100" dirty="0">
                <a:solidFill>
                  <a:srgbClr val="231F20"/>
                </a:solidFill>
                <a:latin typeface="MyriadPro-Regular"/>
              </a:rPr>
              <a:t>, </a:t>
            </a:r>
            <a:r>
              <a:rPr lang="en-US" sz="2100" i="1" dirty="0" err="1">
                <a:solidFill>
                  <a:srgbClr val="231F20"/>
                </a:solidFill>
                <a:latin typeface="MyriadPro-It"/>
              </a:rPr>
              <a:t>propylthiouracil</a:t>
            </a:r>
            <a:r>
              <a:rPr lang="en-US" sz="2100" i="1" dirty="0">
                <a:solidFill>
                  <a:srgbClr val="231F20"/>
                </a:solidFill>
                <a:latin typeface="MyriadPro-It"/>
              </a:rPr>
              <a:t> </a:t>
            </a:r>
            <a:r>
              <a:rPr lang="en-US" sz="2100" dirty="0">
                <a:solidFill>
                  <a:srgbClr val="231F20"/>
                </a:solidFill>
                <a:latin typeface="MyriadPro-Regular"/>
              </a:rPr>
              <a:t>(</a:t>
            </a:r>
            <a:r>
              <a:rPr lang="en-US" sz="2100" i="1" dirty="0">
                <a:solidFill>
                  <a:srgbClr val="231F20"/>
                </a:solidFill>
                <a:latin typeface="MyriadPro-It"/>
              </a:rPr>
              <a:t>PTU</a:t>
            </a:r>
            <a:r>
              <a:rPr lang="en-US" sz="2100" dirty="0">
                <a:solidFill>
                  <a:srgbClr val="231F20"/>
                </a:solidFill>
                <a:latin typeface="MyriadPro-Regular"/>
              </a:rPr>
              <a:t>) and </a:t>
            </a:r>
            <a:r>
              <a:rPr lang="en-US" sz="2100" i="1" dirty="0" err="1">
                <a:solidFill>
                  <a:srgbClr val="231F20"/>
                </a:solidFill>
                <a:latin typeface="MyriadPro-It"/>
              </a:rPr>
              <a:t>methimazole</a:t>
            </a:r>
            <a:r>
              <a:rPr lang="en-US" sz="2100" dirty="0">
                <a:solidFill>
                  <a:srgbClr val="231F20"/>
                </a:solidFill>
                <a:latin typeface="MyriadPro-Regular"/>
              </a:rPr>
              <a:t>, are concentrated in the thyroid, where they inhibit both the oxidative processes required for iodination of </a:t>
            </a:r>
            <a:r>
              <a:rPr lang="en-US" sz="2100" dirty="0" err="1">
                <a:solidFill>
                  <a:srgbClr val="231F20"/>
                </a:solidFill>
                <a:latin typeface="MyriadPro-Regular"/>
              </a:rPr>
              <a:t>tyrosyl</a:t>
            </a:r>
            <a:r>
              <a:rPr lang="en-US" sz="2100" dirty="0">
                <a:solidFill>
                  <a:srgbClr val="231F20"/>
                </a:solidFill>
                <a:latin typeface="MyriadPro-Regular"/>
              </a:rPr>
              <a:t> groups and the condensation (coupling) of </a:t>
            </a:r>
            <a:r>
              <a:rPr lang="en-US" sz="2100" dirty="0" err="1">
                <a:solidFill>
                  <a:srgbClr val="231F20"/>
                </a:solidFill>
                <a:latin typeface="MyriadPro-Regular"/>
              </a:rPr>
              <a:t>iodotyrosines</a:t>
            </a:r>
            <a:r>
              <a:rPr lang="en-US" sz="2100" dirty="0">
                <a:solidFill>
                  <a:srgbClr val="231F20"/>
                </a:solidFill>
                <a:latin typeface="MyriadPro-Regular"/>
              </a:rPr>
              <a:t> to form </a:t>
            </a:r>
            <a:r>
              <a:rPr lang="en-US" sz="2100" i="1" dirty="0">
                <a:solidFill>
                  <a:srgbClr val="231F20"/>
                </a:solidFill>
                <a:latin typeface="MyriadPro-It"/>
              </a:rPr>
              <a:t>T</a:t>
            </a:r>
            <a:r>
              <a:rPr lang="en-US" sz="2100" dirty="0">
                <a:solidFill>
                  <a:srgbClr val="231F20"/>
                </a:solidFill>
                <a:latin typeface="MyriadPro-Regular"/>
              </a:rPr>
              <a:t>3 and </a:t>
            </a:r>
            <a:r>
              <a:rPr lang="en-US" sz="2100" i="1" dirty="0">
                <a:solidFill>
                  <a:srgbClr val="231F20"/>
                </a:solidFill>
                <a:latin typeface="MyriadPro-It"/>
              </a:rPr>
              <a:t>T</a:t>
            </a:r>
            <a:r>
              <a:rPr lang="en-US" sz="2100" dirty="0">
                <a:solidFill>
                  <a:srgbClr val="231F20"/>
                </a:solidFill>
                <a:latin typeface="MyriadPro-Regular"/>
              </a:rPr>
              <a:t>4. </a:t>
            </a:r>
            <a:r>
              <a:rPr lang="en-US" sz="2100" i="1" dirty="0">
                <a:solidFill>
                  <a:srgbClr val="231F20"/>
                </a:solidFill>
                <a:latin typeface="MyriadPro-It"/>
              </a:rPr>
              <a:t>PTU </a:t>
            </a:r>
            <a:r>
              <a:rPr lang="en-US" sz="2100" dirty="0">
                <a:solidFill>
                  <a:srgbClr val="231F20"/>
                </a:solidFill>
                <a:latin typeface="MyriadPro-Regular"/>
              </a:rPr>
              <a:t>can also block the conversion of </a:t>
            </a:r>
            <a:r>
              <a:rPr lang="en-US" sz="2100" i="1" dirty="0">
                <a:solidFill>
                  <a:srgbClr val="231F20"/>
                </a:solidFill>
                <a:latin typeface="MyriadPro-It"/>
              </a:rPr>
              <a:t>T4 </a:t>
            </a:r>
            <a:r>
              <a:rPr lang="en-US" sz="2100" dirty="0">
                <a:solidFill>
                  <a:srgbClr val="231F20"/>
                </a:solidFill>
                <a:latin typeface="MyriadPro-Regular"/>
              </a:rPr>
              <a:t>to </a:t>
            </a:r>
            <a:r>
              <a:rPr lang="en-US" sz="2100" i="1" dirty="0">
                <a:solidFill>
                  <a:srgbClr val="231F20"/>
                </a:solidFill>
                <a:latin typeface="MyriadPro-It"/>
              </a:rPr>
              <a:t>T</a:t>
            </a:r>
            <a:r>
              <a:rPr lang="en-US" sz="2100" dirty="0">
                <a:solidFill>
                  <a:srgbClr val="231F20"/>
                </a:solidFill>
                <a:latin typeface="MyriadPro-Regular"/>
              </a:rPr>
              <a:t>3. </a:t>
            </a:r>
          </a:p>
          <a:p>
            <a:pPr algn="just">
              <a:lnSpc>
                <a:spcPct val="150000"/>
              </a:lnSpc>
            </a:pPr>
            <a:r>
              <a:rPr lang="en-US" sz="2100" dirty="0">
                <a:solidFill>
                  <a:srgbClr val="231F20"/>
                </a:solidFill>
                <a:latin typeface="+mj-lt"/>
              </a:rPr>
              <a:t>[Note: These drugs have no effect on the thyroglobulin </a:t>
            </a:r>
            <a:r>
              <a:rPr lang="en-US" sz="2100" dirty="0">
                <a:latin typeface="+mj-lt"/>
              </a:rPr>
              <a:t>already stored in the gland; therefore, observation of any clinical effects of these drugs may be delayed until thyroglobulin stores are depleted.]</a:t>
            </a:r>
          </a:p>
        </p:txBody>
      </p:sp>
    </p:spTree>
    <p:extLst>
      <p:ext uri="{BB962C8B-B14F-4D97-AF65-F5344CB8AC3E}">
        <p14:creationId xmlns:p14="http://schemas.microsoft.com/office/powerpoint/2010/main" val="148784845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ontent Placeholder 2"/>
          <p:cNvSpPr txBox="1">
            <a:spLocks/>
          </p:cNvSpPr>
          <p:nvPr/>
        </p:nvSpPr>
        <p:spPr>
          <a:xfrm>
            <a:off x="212505" y="1707776"/>
            <a:ext cx="8683580" cy="4161318"/>
          </a:xfrm>
          <a:prstGeom prst="rect">
            <a:avLst/>
          </a:prstGeom>
        </p:spPr>
        <p:txBody>
          <a:bodyPr>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228600" indent="-228600" algn="just">
              <a:buFont typeface="Arial" panose="020B0604020202020204" pitchFamily="34" charset="0"/>
              <a:buChar char="•"/>
            </a:pPr>
            <a:r>
              <a:rPr lang="en-US" sz="2800" dirty="0">
                <a:solidFill>
                  <a:schemeClr val="tx1"/>
                </a:solidFill>
                <a:latin typeface="Times New Roman" panose="02020603050405020304" pitchFamily="18" charset="0"/>
                <a:cs typeface="Times New Roman" panose="02020603050405020304" pitchFamily="18" charset="0"/>
              </a:rPr>
              <a:t>Intracellular receptors activated by steroid and thyroid hormones function as transcription factors.</a:t>
            </a:r>
          </a:p>
          <a:p>
            <a:pPr marL="228600" indent="-228600" algn="just">
              <a:buFont typeface="Arial" panose="020B0604020202020204" pitchFamily="34" charset="0"/>
              <a:buChar char="•"/>
            </a:pPr>
            <a:endParaRPr lang="en-US" sz="2800" dirty="0">
              <a:solidFill>
                <a:schemeClr val="tx1"/>
              </a:solidFill>
              <a:latin typeface="Times New Roman" panose="02020603050405020304" pitchFamily="18" charset="0"/>
              <a:cs typeface="Times New Roman" panose="02020603050405020304" pitchFamily="18" charset="0"/>
            </a:endParaRPr>
          </a:p>
          <a:p>
            <a:pPr marL="228600" indent="-228600" algn="just">
              <a:buFont typeface="Arial" panose="020B0604020202020204" pitchFamily="34" charset="0"/>
              <a:buChar char="•"/>
            </a:pPr>
            <a:r>
              <a:rPr lang="en-US" sz="2800" dirty="0">
                <a:solidFill>
                  <a:schemeClr val="tx1"/>
                </a:solidFill>
                <a:latin typeface="Times New Roman" panose="02020603050405020304" pitchFamily="18" charset="0"/>
                <a:cs typeface="Times New Roman" panose="02020603050405020304" pitchFamily="18" charset="0"/>
              </a:rPr>
              <a:t>The activated receptors combine with DNA in the nucleus and inducing the transcription of DNA into mRNA.</a:t>
            </a:r>
          </a:p>
        </p:txBody>
      </p:sp>
    </p:spTree>
    <p:extLst>
      <p:ext uri="{BB962C8B-B14F-4D97-AF65-F5344CB8AC3E}">
        <p14:creationId xmlns:p14="http://schemas.microsoft.com/office/powerpoint/2010/main" val="3456076658"/>
      </p:ext>
    </p:extLst>
  </p:cSld>
  <p:clrMapOvr>
    <a:masterClrMapping/>
  </p:clrMapOvr>
  <p:timing>
    <p:tnLst>
      <p:par>
        <p:cTn id="1" dur="indefinite" restart="never" nodeType="tmRoot"/>
      </p:par>
    </p:tnLst>
  </p:timing>
</p:sld>
</file>

<file path=ppt/slides/slide2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1"/>
          <p:cNvSpPr/>
          <p:nvPr/>
        </p:nvSpPr>
        <p:spPr>
          <a:xfrm>
            <a:off x="1600200" y="1200150"/>
            <a:ext cx="7143750" cy="3970318"/>
          </a:xfrm>
          <a:prstGeom prst="rect">
            <a:avLst/>
          </a:prstGeom>
        </p:spPr>
        <p:txBody>
          <a:bodyPr wrap="square">
            <a:spAutoFit/>
          </a:bodyPr>
          <a:lstStyle/>
          <a:p>
            <a:pPr algn="just">
              <a:lnSpc>
                <a:spcPct val="150000"/>
              </a:lnSpc>
            </a:pPr>
            <a:r>
              <a:rPr lang="en-US" sz="2100" dirty="0">
                <a:solidFill>
                  <a:srgbClr val="231F20"/>
                </a:solidFill>
                <a:latin typeface="MyriadPro-Regular"/>
              </a:rPr>
              <a:t>The </a:t>
            </a:r>
            <a:r>
              <a:rPr lang="en-US" sz="2100" dirty="0" err="1">
                <a:solidFill>
                  <a:srgbClr val="231F20"/>
                </a:solidFill>
                <a:latin typeface="MyriadPro-Regular"/>
              </a:rPr>
              <a:t>thioamides</a:t>
            </a:r>
            <a:r>
              <a:rPr lang="en-US" sz="2100" dirty="0">
                <a:solidFill>
                  <a:srgbClr val="231F20"/>
                </a:solidFill>
                <a:latin typeface="MyriadPro-Regular"/>
              </a:rPr>
              <a:t> are well absorbed from the gastrointestinal tract, but they have short half-lives. Several doses of </a:t>
            </a:r>
            <a:r>
              <a:rPr lang="en-US" sz="2100" i="1" dirty="0">
                <a:solidFill>
                  <a:srgbClr val="231F20"/>
                </a:solidFill>
                <a:latin typeface="MyriadPro-It"/>
              </a:rPr>
              <a:t>PTU </a:t>
            </a:r>
            <a:r>
              <a:rPr lang="en-US" sz="2100" dirty="0">
                <a:solidFill>
                  <a:srgbClr val="231F20"/>
                </a:solidFill>
                <a:latin typeface="MyriadPro-Regular"/>
              </a:rPr>
              <a:t>are required per day. </a:t>
            </a:r>
            <a:r>
              <a:rPr lang="en-US" sz="2100" i="1" dirty="0" err="1">
                <a:solidFill>
                  <a:srgbClr val="231F20"/>
                </a:solidFill>
                <a:latin typeface="MyriadPro-It"/>
              </a:rPr>
              <a:t>Methimazole</a:t>
            </a:r>
            <a:r>
              <a:rPr lang="en-US" sz="2100" i="1" dirty="0">
                <a:solidFill>
                  <a:srgbClr val="231F20"/>
                </a:solidFill>
                <a:latin typeface="MyriadPro-It"/>
              </a:rPr>
              <a:t> </a:t>
            </a:r>
            <a:r>
              <a:rPr lang="en-US" sz="2100" dirty="0">
                <a:solidFill>
                  <a:srgbClr val="231F20"/>
                </a:solidFill>
                <a:latin typeface="MyriadPro-Regular"/>
              </a:rPr>
              <a:t>is administered in 3 equally divided doses at approximately 8-hour intervals. Relapse may occur. Relatively rare adverse effects include </a:t>
            </a:r>
            <a:r>
              <a:rPr lang="en-US" sz="2100" dirty="0">
                <a:solidFill>
                  <a:srgbClr val="FF0000"/>
                </a:solidFill>
                <a:latin typeface="MyriadPro-Regular"/>
              </a:rPr>
              <a:t>agranulocytosis, rash, and edema</a:t>
            </a:r>
            <a:r>
              <a:rPr lang="en-US" sz="2100" dirty="0">
                <a:solidFill>
                  <a:srgbClr val="231F20"/>
                </a:solidFill>
                <a:latin typeface="MyriadPro-Regular"/>
              </a:rPr>
              <a:t>. Because of the potential for </a:t>
            </a:r>
            <a:r>
              <a:rPr lang="en-US" sz="2100" dirty="0">
                <a:solidFill>
                  <a:srgbClr val="FF0000"/>
                </a:solidFill>
                <a:latin typeface="MyriadPro-Regular"/>
              </a:rPr>
              <a:t>liver toxicity or liver failure </a:t>
            </a:r>
            <a:r>
              <a:rPr lang="en-US" sz="2100" i="1" dirty="0">
                <a:solidFill>
                  <a:srgbClr val="231F20"/>
                </a:solidFill>
                <a:latin typeface="MyriadPro-It"/>
              </a:rPr>
              <a:t>PTU </a:t>
            </a:r>
            <a:r>
              <a:rPr lang="en-US" sz="2100" dirty="0">
                <a:solidFill>
                  <a:srgbClr val="231F20"/>
                </a:solidFill>
                <a:latin typeface="MyriadPro-Regular"/>
              </a:rPr>
              <a:t>should be reserved for patients who are intolerant of </a:t>
            </a:r>
            <a:r>
              <a:rPr lang="en-US" sz="2100" i="1" dirty="0" err="1">
                <a:solidFill>
                  <a:srgbClr val="231F20"/>
                </a:solidFill>
                <a:latin typeface="MyriadPro-It"/>
              </a:rPr>
              <a:t>methimazole</a:t>
            </a:r>
            <a:r>
              <a:rPr lang="en-US" sz="2100" dirty="0">
                <a:solidFill>
                  <a:srgbClr val="231F20"/>
                </a:solidFill>
                <a:latin typeface="MyriadPro-Regular"/>
              </a:rPr>
              <a:t>. </a:t>
            </a:r>
            <a:endParaRPr lang="en-US" sz="1350" dirty="0"/>
          </a:p>
        </p:txBody>
      </p:sp>
    </p:spTree>
    <p:extLst>
      <p:ext uri="{BB962C8B-B14F-4D97-AF65-F5344CB8AC3E}">
        <p14:creationId xmlns:p14="http://schemas.microsoft.com/office/powerpoint/2010/main" val="49696420"/>
      </p:ext>
    </p:extLst>
  </p:cSld>
  <p:clrMapOvr>
    <a:masterClrMapping/>
  </p:clrMapOvr>
  <p:timing>
    <p:tnLst>
      <p:par>
        <p:cTn id="1" dur="indefinite" restart="never" nodeType="tmRoot"/>
      </p:par>
    </p:tnLst>
  </p:timing>
</p:sld>
</file>

<file path=ppt/slides/slide2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200400" y="1143000"/>
            <a:ext cx="3657600" cy="3771900"/>
          </a:xfrm>
          <a:prstGeom prst="rect">
            <a:avLst/>
          </a:prstGeom>
        </p:spPr>
      </p:pic>
      <p:pic>
        <p:nvPicPr>
          <p:cNvPr id="3" name="Picture 2"/>
          <p:cNvPicPr>
            <a:picLocks noChangeAspect="1"/>
          </p:cNvPicPr>
          <p:nvPr/>
        </p:nvPicPr>
        <p:blipFill>
          <a:blip r:embed="rId3"/>
          <a:stretch>
            <a:fillRect/>
          </a:stretch>
        </p:blipFill>
        <p:spPr>
          <a:xfrm>
            <a:off x="3543300" y="5086350"/>
            <a:ext cx="3028950" cy="742950"/>
          </a:xfrm>
          <a:prstGeom prst="rect">
            <a:avLst/>
          </a:prstGeom>
        </p:spPr>
      </p:pic>
    </p:spTree>
    <p:extLst>
      <p:ext uri="{BB962C8B-B14F-4D97-AF65-F5344CB8AC3E}">
        <p14:creationId xmlns:p14="http://schemas.microsoft.com/office/powerpoint/2010/main" val="554377112"/>
      </p:ext>
    </p:extLst>
  </p:cSld>
  <p:clrMapOvr>
    <a:masterClrMapping/>
  </p:clrMapOvr>
  <p:timing>
    <p:tnLst>
      <p:par>
        <p:cTn id="1" dur="indefinite" restart="never" nodeType="tmRoot"/>
      </p:par>
    </p:tnLst>
  </p:timing>
</p:sld>
</file>

<file path=ppt/slides/slide2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1"/>
          <p:cNvSpPr/>
          <p:nvPr/>
        </p:nvSpPr>
        <p:spPr>
          <a:xfrm>
            <a:off x="1257300" y="1257301"/>
            <a:ext cx="7772400" cy="4293483"/>
          </a:xfrm>
          <a:prstGeom prst="rect">
            <a:avLst/>
          </a:prstGeom>
        </p:spPr>
        <p:txBody>
          <a:bodyPr wrap="square">
            <a:spAutoFit/>
          </a:bodyPr>
          <a:lstStyle/>
          <a:p>
            <a:pPr algn="just"/>
            <a:r>
              <a:rPr lang="en-US" sz="2100" b="1" dirty="0">
                <a:solidFill>
                  <a:srgbClr val="231F20"/>
                </a:solidFill>
                <a:latin typeface="MyriadPro-Bold"/>
              </a:rPr>
              <a:t>Thyroid storm: </a:t>
            </a:r>
            <a:r>
              <a:rPr lang="en-US" sz="2100" dirty="0">
                <a:solidFill>
                  <a:srgbClr val="231F20"/>
                </a:solidFill>
                <a:latin typeface="MyriadPro-Regular"/>
              </a:rPr>
              <a:t>Thyroid storm presents with extreme symptoms of hyperthyroidism. The therapeutic options for thyroid storm are the same as those for hyperthyroidism, except that the drugs are given in higher doses and more frequently. β-Blockers that lack sympathomimetic activity, such as </a:t>
            </a:r>
            <a:r>
              <a:rPr lang="en-US" sz="2100" i="1" dirty="0">
                <a:solidFill>
                  <a:srgbClr val="231F20"/>
                </a:solidFill>
                <a:latin typeface="MyriadPro-It"/>
              </a:rPr>
              <a:t>propranolol</a:t>
            </a:r>
            <a:r>
              <a:rPr lang="en-US" sz="2100" dirty="0">
                <a:solidFill>
                  <a:srgbClr val="231F20"/>
                </a:solidFill>
                <a:latin typeface="MyriadPro-Regular"/>
              </a:rPr>
              <a:t>, are effective in blunting the widespread sympathetic stimulation that occurs in hyperthyroidism. Intravenous administration is effective in treating thyroid storm. An alternative in patients suffering from severe heart failure or asthma is the calcium-channel blocker, </a:t>
            </a:r>
            <a:r>
              <a:rPr lang="en-US" sz="2100" i="1" dirty="0">
                <a:solidFill>
                  <a:srgbClr val="231F20"/>
                </a:solidFill>
                <a:latin typeface="MyriadPro-It"/>
              </a:rPr>
              <a:t>diltiazem</a:t>
            </a:r>
            <a:r>
              <a:rPr lang="en-US" sz="2100" dirty="0">
                <a:solidFill>
                  <a:srgbClr val="231F20"/>
                </a:solidFill>
                <a:latin typeface="MyriadPro-Regular"/>
              </a:rPr>
              <a:t>. Other agents used in the treatment of thyroid storm include </a:t>
            </a:r>
            <a:r>
              <a:rPr lang="en-US" sz="2100" i="1" dirty="0">
                <a:solidFill>
                  <a:srgbClr val="231F20"/>
                </a:solidFill>
                <a:latin typeface="MyriadPro-It"/>
              </a:rPr>
              <a:t>PTU</a:t>
            </a:r>
            <a:r>
              <a:rPr lang="en-US" sz="2100" dirty="0">
                <a:solidFill>
                  <a:srgbClr val="231F20"/>
                </a:solidFill>
                <a:latin typeface="MyriadPro-Regular"/>
              </a:rPr>
              <a:t>, iodides, iodinated contrast media (which rapidly inhibits the conversion of T4 to T3) and glucocorticoids (to protect against shock). </a:t>
            </a:r>
            <a:endParaRPr lang="en-US" sz="1350" dirty="0"/>
          </a:p>
        </p:txBody>
      </p:sp>
    </p:spTree>
    <p:extLst>
      <p:ext uri="{BB962C8B-B14F-4D97-AF65-F5344CB8AC3E}">
        <p14:creationId xmlns:p14="http://schemas.microsoft.com/office/powerpoint/2010/main" val="4205617457"/>
      </p:ext>
    </p:extLst>
  </p:cSld>
  <p:clrMapOvr>
    <a:masterClrMapping/>
  </p:clrMapOvr>
  <p:timing>
    <p:tnLst>
      <p:par>
        <p:cTn id="1" dur="indefinite" restart="never" nodeType="tmRoot"/>
      </p:par>
    </p:tnLst>
  </p:timing>
</p:sld>
</file>

<file path=ppt/slides/slide2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1"/>
          <p:cNvSpPr/>
          <p:nvPr/>
        </p:nvSpPr>
        <p:spPr>
          <a:xfrm>
            <a:off x="1200150" y="1200151"/>
            <a:ext cx="7772400" cy="4616648"/>
          </a:xfrm>
          <a:prstGeom prst="rect">
            <a:avLst/>
          </a:prstGeom>
        </p:spPr>
        <p:txBody>
          <a:bodyPr wrap="square">
            <a:spAutoFit/>
          </a:bodyPr>
          <a:lstStyle/>
          <a:p>
            <a:pPr algn="just"/>
            <a:r>
              <a:rPr lang="en-US" sz="2100" b="1" dirty="0">
                <a:solidFill>
                  <a:srgbClr val="231F20"/>
                </a:solidFill>
                <a:latin typeface="MyriadPro-Bold"/>
              </a:rPr>
              <a:t>Blockade of hormone release: </a:t>
            </a:r>
            <a:r>
              <a:rPr lang="en-US" sz="2100" dirty="0">
                <a:solidFill>
                  <a:srgbClr val="231F20"/>
                </a:solidFill>
                <a:latin typeface="MyriadPro-Regular"/>
              </a:rPr>
              <a:t>A pharmacologic dose of </a:t>
            </a:r>
            <a:r>
              <a:rPr lang="en-US" sz="2100" i="1" dirty="0">
                <a:solidFill>
                  <a:srgbClr val="231F20"/>
                </a:solidFill>
                <a:latin typeface="MyriadPro-It"/>
              </a:rPr>
              <a:t>iodide </a:t>
            </a:r>
            <a:r>
              <a:rPr lang="en-US" sz="2100" dirty="0">
                <a:solidFill>
                  <a:srgbClr val="231F20"/>
                </a:solidFill>
                <a:latin typeface="MyriadPro-Regular"/>
              </a:rPr>
              <a:t>inhibits the iodination of </a:t>
            </a:r>
            <a:r>
              <a:rPr lang="en-US" sz="2100" dirty="0" err="1">
                <a:solidFill>
                  <a:srgbClr val="231F20"/>
                </a:solidFill>
                <a:latin typeface="MyriadPro-Regular"/>
              </a:rPr>
              <a:t>tyrosines</a:t>
            </a:r>
            <a:r>
              <a:rPr lang="en-US" sz="2100" dirty="0">
                <a:solidFill>
                  <a:srgbClr val="231F20"/>
                </a:solidFill>
                <a:latin typeface="MyriadPro-Regular"/>
              </a:rPr>
              <a:t> (the so-called “acute Wolff </a:t>
            </a:r>
            <a:r>
              <a:rPr lang="en-US" sz="2100" dirty="0" err="1">
                <a:solidFill>
                  <a:srgbClr val="231F20"/>
                </a:solidFill>
                <a:latin typeface="MyriadPro-Regular"/>
              </a:rPr>
              <a:t>Chaikoff</a:t>
            </a:r>
            <a:r>
              <a:rPr lang="en-US" sz="2100" dirty="0">
                <a:solidFill>
                  <a:srgbClr val="231F20"/>
                </a:solidFill>
                <a:latin typeface="MyriadPro-Regular"/>
              </a:rPr>
              <a:t> effect”), but this effect lasts only a few days. What is more important, </a:t>
            </a:r>
            <a:r>
              <a:rPr lang="en-US" sz="2100" i="1" dirty="0">
                <a:solidFill>
                  <a:srgbClr val="231F20"/>
                </a:solidFill>
                <a:latin typeface="MyriadPro-It"/>
              </a:rPr>
              <a:t>iodide </a:t>
            </a:r>
            <a:r>
              <a:rPr lang="en-US" sz="2100" dirty="0">
                <a:solidFill>
                  <a:srgbClr val="231F20"/>
                </a:solidFill>
                <a:latin typeface="MyriadPro-Regular"/>
              </a:rPr>
              <a:t>inhibits the release of thyroid hormones from thyroglobulin by mechanisms not yet understood. Today, </a:t>
            </a:r>
            <a:r>
              <a:rPr lang="en-US" sz="2100" i="1" dirty="0">
                <a:solidFill>
                  <a:srgbClr val="231F20"/>
                </a:solidFill>
                <a:latin typeface="MyriadPro-It"/>
              </a:rPr>
              <a:t>iodide </a:t>
            </a:r>
            <a:r>
              <a:rPr lang="en-US" sz="2100" dirty="0">
                <a:solidFill>
                  <a:srgbClr val="231F20"/>
                </a:solidFill>
                <a:latin typeface="MyriadPro-Regular"/>
              </a:rPr>
              <a:t>is rarely used as the sole therapy. However, it is employed to treat potentially fatal </a:t>
            </a:r>
            <a:r>
              <a:rPr lang="en-US" sz="2100" dirty="0" err="1">
                <a:solidFill>
                  <a:srgbClr val="231F20"/>
                </a:solidFill>
                <a:latin typeface="MyriadPro-Regular"/>
              </a:rPr>
              <a:t>thyrotoxic</a:t>
            </a:r>
            <a:r>
              <a:rPr lang="en-US" sz="2100" dirty="0">
                <a:solidFill>
                  <a:srgbClr val="231F20"/>
                </a:solidFill>
                <a:latin typeface="MyriadPro-Regular"/>
              </a:rPr>
              <a:t> crisis (thyroid storm) or prior to surgery, because it decreases the vascularity of the thyroid gland. </a:t>
            </a:r>
            <a:r>
              <a:rPr lang="en-US" sz="2100" i="1" dirty="0">
                <a:solidFill>
                  <a:srgbClr val="231F20"/>
                </a:solidFill>
                <a:latin typeface="MyriadPro-It"/>
              </a:rPr>
              <a:t>Iodide </a:t>
            </a:r>
            <a:r>
              <a:rPr lang="en-US" sz="2100" dirty="0">
                <a:solidFill>
                  <a:srgbClr val="231F20"/>
                </a:solidFill>
                <a:latin typeface="MyriadPro-Regular"/>
              </a:rPr>
              <a:t>is not useful for long-term therapy, because the thyroid ceases to respond to the drug after a few weeks. </a:t>
            </a:r>
            <a:r>
              <a:rPr lang="en-US" sz="2100" i="1" dirty="0">
                <a:solidFill>
                  <a:srgbClr val="231F20"/>
                </a:solidFill>
                <a:latin typeface="MyriadPro-It"/>
              </a:rPr>
              <a:t>Iodide </a:t>
            </a:r>
            <a:r>
              <a:rPr lang="en-US" sz="2100" dirty="0">
                <a:solidFill>
                  <a:srgbClr val="231F20"/>
                </a:solidFill>
                <a:latin typeface="MyriadPro-Regular"/>
              </a:rPr>
              <a:t>is administered orally. Adverse effects are relatively minor and include sore mouth and throat, swelling of the tongue or larynx, rashes, ulcerations of mucous membranes, and a metallic taste in the mouth.</a:t>
            </a:r>
            <a:endParaRPr lang="en-US" sz="1350" dirty="0"/>
          </a:p>
        </p:txBody>
      </p:sp>
    </p:spTree>
    <p:extLst>
      <p:ext uri="{BB962C8B-B14F-4D97-AF65-F5344CB8AC3E}">
        <p14:creationId xmlns:p14="http://schemas.microsoft.com/office/powerpoint/2010/main" val="1177598893"/>
      </p:ext>
    </p:extLst>
  </p:cSld>
  <p:clrMapOvr>
    <a:masterClrMapping/>
  </p:clrMapOvr>
</p:sld>
</file>

<file path=ppt/slides/slide2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3600" dirty="0">
                <a:latin typeface="Footlight MT Light" panose="0204060206030A020304" pitchFamily="18" charset="0"/>
              </a:rPr>
              <a:t>Goal of Treatment</a:t>
            </a:r>
          </a:p>
        </p:txBody>
      </p:sp>
      <p:sp>
        <p:nvSpPr>
          <p:cNvPr id="3" name="Content Placeholder 2"/>
          <p:cNvSpPr>
            <a:spLocks noGrp="1"/>
          </p:cNvSpPr>
          <p:nvPr>
            <p:ph idx="1"/>
          </p:nvPr>
        </p:nvSpPr>
        <p:spPr/>
        <p:txBody>
          <a:bodyPr>
            <a:normAutofit/>
          </a:bodyPr>
          <a:lstStyle/>
          <a:p>
            <a:pPr algn="just"/>
            <a:endParaRPr lang="en-US" sz="2100" dirty="0"/>
          </a:p>
          <a:p>
            <a:pPr algn="just"/>
            <a:r>
              <a:rPr lang="en-US" sz="2100" dirty="0"/>
              <a:t>The goal of therapy is to </a:t>
            </a:r>
            <a:r>
              <a:rPr lang="en-US" sz="2100" b="1" dirty="0"/>
              <a:t>decrease</a:t>
            </a:r>
            <a:r>
              <a:rPr lang="en-US" sz="2100" dirty="0"/>
              <a:t> </a:t>
            </a:r>
            <a:r>
              <a:rPr lang="en-US" sz="2100" dirty="0">
                <a:solidFill>
                  <a:srgbClr val="FF0000"/>
                </a:solidFill>
              </a:rPr>
              <a:t>synthesis</a:t>
            </a:r>
            <a:r>
              <a:rPr lang="en-US" sz="2100" dirty="0"/>
              <a:t> </a:t>
            </a:r>
            <a:r>
              <a:rPr lang="en-US" sz="2100" b="1" dirty="0"/>
              <a:t>and/or</a:t>
            </a:r>
            <a:r>
              <a:rPr lang="en-US" sz="2100" dirty="0"/>
              <a:t> </a:t>
            </a:r>
            <a:r>
              <a:rPr lang="en-US" sz="2100" dirty="0">
                <a:solidFill>
                  <a:srgbClr val="FF0000"/>
                </a:solidFill>
              </a:rPr>
              <a:t>release </a:t>
            </a:r>
            <a:r>
              <a:rPr lang="en-US" sz="2100" dirty="0"/>
              <a:t>of additional hormone and sometimes in addition to that is </a:t>
            </a:r>
            <a:r>
              <a:rPr lang="en-US" sz="2100" dirty="0">
                <a:solidFill>
                  <a:srgbClr val="FF0000"/>
                </a:solidFill>
              </a:rPr>
              <a:t>symptomatic relief</a:t>
            </a:r>
            <a:r>
              <a:rPr lang="en-US" sz="2100" dirty="0"/>
              <a:t>.</a:t>
            </a:r>
          </a:p>
          <a:p>
            <a:pPr algn="just"/>
            <a:endParaRPr lang="en-US" sz="2100" dirty="0"/>
          </a:p>
          <a:p>
            <a:pPr algn="just"/>
            <a:r>
              <a:rPr lang="en-US" sz="2100" dirty="0"/>
              <a:t>This can be accomplished </a:t>
            </a:r>
            <a:r>
              <a:rPr lang="en-US" sz="2100" dirty="0">
                <a:solidFill>
                  <a:srgbClr val="FF0000"/>
                </a:solidFill>
              </a:rPr>
              <a:t>by removing part or all of the thyroid gland</a:t>
            </a:r>
            <a:r>
              <a:rPr lang="en-US" sz="2100" dirty="0"/>
              <a:t>, by </a:t>
            </a:r>
            <a:r>
              <a:rPr lang="en-US" sz="2100" dirty="0">
                <a:solidFill>
                  <a:srgbClr val="FF0000"/>
                </a:solidFill>
              </a:rPr>
              <a:t>inhibiting synthesis of the hormones</a:t>
            </a:r>
            <a:r>
              <a:rPr lang="en-US" sz="2100" dirty="0"/>
              <a:t>, or </a:t>
            </a:r>
            <a:r>
              <a:rPr lang="en-US" sz="2100" dirty="0">
                <a:solidFill>
                  <a:srgbClr val="FF0000"/>
                </a:solidFill>
              </a:rPr>
              <a:t>by blocking release</a:t>
            </a:r>
            <a:r>
              <a:rPr lang="en-US" sz="2100" dirty="0"/>
              <a:t> of the hormones from the follicle.</a:t>
            </a:r>
          </a:p>
          <a:p>
            <a:pPr marL="61722" indent="0" algn="just">
              <a:buNone/>
            </a:pPr>
            <a:endParaRPr lang="en-US" sz="2100" dirty="0"/>
          </a:p>
          <a:p>
            <a:pPr algn="just"/>
            <a:r>
              <a:rPr lang="en-US" sz="2100" dirty="0"/>
              <a:t>So, Hyperthyroidism may be treated </a:t>
            </a:r>
            <a:r>
              <a:rPr lang="en-US" sz="2100" dirty="0">
                <a:solidFill>
                  <a:srgbClr val="FF0000"/>
                </a:solidFill>
              </a:rPr>
              <a:t>pharmacologically</a:t>
            </a:r>
            <a:r>
              <a:rPr lang="en-US" sz="2100" dirty="0"/>
              <a:t> or </a:t>
            </a:r>
            <a:r>
              <a:rPr lang="en-US" sz="2100" dirty="0">
                <a:solidFill>
                  <a:srgbClr val="FF0000"/>
                </a:solidFill>
              </a:rPr>
              <a:t>surgically.</a:t>
            </a:r>
          </a:p>
          <a:p>
            <a:pPr marL="61722" indent="0" algn="just">
              <a:buNone/>
            </a:pPr>
            <a:endParaRPr lang="en-US" sz="2100" dirty="0"/>
          </a:p>
        </p:txBody>
      </p:sp>
    </p:spTree>
    <p:extLst>
      <p:ext uri="{BB962C8B-B14F-4D97-AF65-F5344CB8AC3E}">
        <p14:creationId xmlns:p14="http://schemas.microsoft.com/office/powerpoint/2010/main" val="1034179697"/>
      </p:ext>
    </p:extLst>
  </p:cSld>
  <p:clrMapOvr>
    <a:masterClrMapping/>
  </p:clrMapOvr>
</p:sld>
</file>

<file path=ppt/slides/slide2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err="1" smtClean="0">
                <a:latin typeface="Footlight MT Light" panose="0204060206030A020304" pitchFamily="18" charset="0"/>
              </a:rPr>
              <a:t>Thioamides</a:t>
            </a:r>
            <a:r>
              <a:rPr lang="en-US" b="1" dirty="0" smtClean="0">
                <a:latin typeface="Footlight MT Light" panose="0204060206030A020304" pitchFamily="18" charset="0"/>
              </a:rPr>
              <a:t>/</a:t>
            </a:r>
            <a:r>
              <a:rPr lang="en-US" b="1" dirty="0" err="1" smtClean="0">
                <a:latin typeface="Footlight MT Light" panose="0204060206030A020304" pitchFamily="18" charset="0"/>
              </a:rPr>
              <a:t>Thioureylenes</a:t>
            </a:r>
            <a:endParaRPr lang="en-US" b="1" dirty="0">
              <a:latin typeface="Footlight MT Light" panose="0204060206030A020304" pitchFamily="18" charset="0"/>
            </a:endParaRPr>
          </a:p>
        </p:txBody>
      </p:sp>
      <p:sp>
        <p:nvSpPr>
          <p:cNvPr id="3" name="Content Placeholder 2"/>
          <p:cNvSpPr>
            <a:spLocks noGrp="1"/>
          </p:cNvSpPr>
          <p:nvPr>
            <p:ph idx="1"/>
          </p:nvPr>
        </p:nvSpPr>
        <p:spPr>
          <a:xfrm>
            <a:off x="1435608" y="1943100"/>
            <a:ext cx="7498080" cy="3943350"/>
          </a:xfrm>
        </p:spPr>
        <p:txBody>
          <a:bodyPr>
            <a:normAutofit fontScale="85000" lnSpcReduction="20000"/>
          </a:bodyPr>
          <a:lstStyle/>
          <a:p>
            <a:endParaRPr lang="en-US" dirty="0" smtClean="0"/>
          </a:p>
          <a:p>
            <a:r>
              <a:rPr lang="en-US" dirty="0" err="1" smtClean="0">
                <a:latin typeface="Arial Rounded MT Bold" panose="020F0704030504030204" pitchFamily="34" charset="0"/>
              </a:rPr>
              <a:t>Propylthiouracil</a:t>
            </a:r>
            <a:r>
              <a:rPr lang="en-US" dirty="0" smtClean="0">
                <a:latin typeface="Arial Rounded MT Bold" panose="020F0704030504030204" pitchFamily="34" charset="0"/>
              </a:rPr>
              <a:t> (PTU)- prototype</a:t>
            </a:r>
          </a:p>
          <a:p>
            <a:endParaRPr lang="en-US" dirty="0" smtClean="0">
              <a:latin typeface="Arial Rounded MT Bold" panose="020F0704030504030204" pitchFamily="34" charset="0"/>
            </a:endParaRPr>
          </a:p>
          <a:p>
            <a:endParaRPr lang="en-US" dirty="0" smtClean="0">
              <a:latin typeface="Arial Rounded MT Bold" panose="020F0704030504030204" pitchFamily="34" charset="0"/>
            </a:endParaRPr>
          </a:p>
          <a:p>
            <a:r>
              <a:rPr lang="en-US" dirty="0" smtClean="0">
                <a:latin typeface="Arial Rounded MT Bold" panose="020F0704030504030204" pitchFamily="34" charset="0"/>
              </a:rPr>
              <a:t>Methimazole</a:t>
            </a:r>
          </a:p>
          <a:p>
            <a:endParaRPr lang="en-US" dirty="0" smtClean="0">
              <a:latin typeface="Arial Rounded MT Bold" panose="020F0704030504030204" pitchFamily="34" charset="0"/>
            </a:endParaRPr>
          </a:p>
          <a:p>
            <a:endParaRPr lang="en-US" dirty="0" smtClean="0">
              <a:latin typeface="Arial Rounded MT Bold" panose="020F0704030504030204" pitchFamily="34" charset="0"/>
            </a:endParaRPr>
          </a:p>
          <a:p>
            <a:r>
              <a:rPr lang="en-US" dirty="0" err="1" smtClean="0">
                <a:latin typeface="Arial Rounded MT Bold" panose="020F0704030504030204" pitchFamily="34" charset="0"/>
              </a:rPr>
              <a:t>Carbimazole</a:t>
            </a:r>
            <a:r>
              <a:rPr lang="en-US" dirty="0" smtClean="0">
                <a:latin typeface="Arial Rounded MT Bold" panose="020F0704030504030204" pitchFamily="34" charset="0"/>
              </a:rPr>
              <a:t> (Prodrug of </a:t>
            </a:r>
            <a:r>
              <a:rPr lang="en-US" dirty="0" err="1" smtClean="0">
                <a:latin typeface="Arial Rounded MT Bold" panose="020F0704030504030204" pitchFamily="34" charset="0"/>
              </a:rPr>
              <a:t>methimazole</a:t>
            </a:r>
            <a:r>
              <a:rPr lang="en-US" dirty="0" smtClean="0">
                <a:latin typeface="Arial Rounded MT Bold" panose="020F0704030504030204" pitchFamily="34" charset="0"/>
              </a:rPr>
              <a:t>)</a:t>
            </a:r>
          </a:p>
          <a:p>
            <a:pPr lvl="8" algn="r"/>
            <a:endParaRPr lang="en-US" b="1" dirty="0" smtClean="0">
              <a:latin typeface="Footlight MT Light" panose="0204060206030A020304" pitchFamily="18" charset="0"/>
            </a:endParaRPr>
          </a:p>
          <a:p>
            <a:pPr lvl="8" algn="r"/>
            <a:endParaRPr lang="en-US" b="1" dirty="0">
              <a:latin typeface="Footlight MT Light" panose="0204060206030A020304" pitchFamily="18" charset="0"/>
            </a:endParaRPr>
          </a:p>
          <a:p>
            <a:pPr marL="1460754" lvl="8" indent="0" algn="r">
              <a:buNone/>
            </a:pPr>
            <a:endParaRPr lang="en-US" b="1" dirty="0">
              <a:latin typeface="Footlight MT Light" panose="0204060206030A020304" pitchFamily="18" charset="0"/>
            </a:endParaRPr>
          </a:p>
          <a:p>
            <a:pPr marL="1460754" lvl="8" indent="0" algn="r">
              <a:buNone/>
            </a:pPr>
            <a:r>
              <a:rPr lang="en-US" sz="3600" b="1" dirty="0">
                <a:latin typeface="Footlight MT Light" panose="0204060206030A020304" pitchFamily="18" charset="0"/>
              </a:rPr>
              <a:t>*</a:t>
            </a:r>
            <a:r>
              <a:rPr lang="en-US" sz="3600" b="1" dirty="0" err="1">
                <a:solidFill>
                  <a:srgbClr val="FF0000"/>
                </a:solidFill>
                <a:latin typeface="Footlight MT Light" panose="0204060206030A020304" pitchFamily="18" charset="0"/>
              </a:rPr>
              <a:t>Goitrogens</a:t>
            </a:r>
            <a:endParaRPr lang="en-US" sz="3600" dirty="0">
              <a:solidFill>
                <a:srgbClr val="FF0000"/>
              </a:solidFill>
            </a:endParaRPr>
          </a:p>
        </p:txBody>
      </p:sp>
      <p:pic>
        <p:nvPicPr>
          <p:cNvPr id="4" name="Picture 3"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95725" y="2008331"/>
            <a:ext cx="1386081" cy="843080"/>
          </a:xfrm>
          <a:prstGeom prst="rect">
            <a:avLst/>
          </a:prstGeom>
        </p:spPr>
      </p:pic>
      <p:pic>
        <p:nvPicPr>
          <p:cNvPr id="5" name="Picture 4"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08889" y="3086179"/>
            <a:ext cx="714475" cy="650172"/>
          </a:xfrm>
          <a:prstGeom prst="rect">
            <a:avLst/>
          </a:prstGeom>
        </p:spPr>
      </p:pic>
      <p:pic>
        <p:nvPicPr>
          <p:cNvPr id="6" name="Picture 5" descr="Screen Clippi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29012" y="4125504"/>
            <a:ext cx="1057423" cy="685896"/>
          </a:xfrm>
          <a:prstGeom prst="rect">
            <a:avLst/>
          </a:prstGeom>
        </p:spPr>
      </p:pic>
    </p:spTree>
    <p:extLst>
      <p:ext uri="{BB962C8B-B14F-4D97-AF65-F5344CB8AC3E}">
        <p14:creationId xmlns:p14="http://schemas.microsoft.com/office/powerpoint/2010/main" val="4075446540"/>
      </p:ext>
    </p:extLst>
  </p:cSld>
  <p:clrMapOvr>
    <a:masterClrMapping/>
  </p:clrMapOvr>
</p:sld>
</file>

<file path=ppt/slides/slide2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pPr algn="just"/>
            <a:r>
              <a:rPr lang="en-US" dirty="0" err="1"/>
              <a:t>Thioureylenes</a:t>
            </a:r>
            <a:r>
              <a:rPr lang="en-US" dirty="0"/>
              <a:t> </a:t>
            </a:r>
            <a:r>
              <a:rPr lang="en-US" b="1" dirty="0"/>
              <a:t>decrease </a:t>
            </a:r>
            <a:r>
              <a:rPr lang="en-US" dirty="0">
                <a:solidFill>
                  <a:srgbClr val="FF0000"/>
                </a:solidFill>
              </a:rPr>
              <a:t>the output of thyroid hormones</a:t>
            </a:r>
            <a:r>
              <a:rPr lang="en-US" dirty="0"/>
              <a:t> from the gland, </a:t>
            </a:r>
            <a:endParaRPr lang="en-US" dirty="0" smtClean="0"/>
          </a:p>
          <a:p>
            <a:pPr algn="just"/>
            <a:endParaRPr lang="en-US" dirty="0" smtClean="0"/>
          </a:p>
          <a:p>
            <a:pPr algn="just"/>
            <a:endParaRPr lang="en-US" dirty="0"/>
          </a:p>
          <a:p>
            <a:pPr algn="just"/>
            <a:r>
              <a:rPr lang="en-US" dirty="0" smtClean="0"/>
              <a:t>and </a:t>
            </a:r>
            <a:r>
              <a:rPr lang="en-US" dirty="0"/>
              <a:t>cause a gradual reduction in the signs and symptoms of thyrotoxicosis, the basal metabolic rate and pulse rate returning to normal </a:t>
            </a:r>
            <a:r>
              <a:rPr lang="en-US" dirty="0">
                <a:solidFill>
                  <a:srgbClr val="FF0000"/>
                </a:solidFill>
              </a:rPr>
              <a:t>over a period of 3-4 weeks</a:t>
            </a:r>
            <a:r>
              <a:rPr lang="en-US" dirty="0"/>
              <a:t>.</a:t>
            </a:r>
          </a:p>
        </p:txBody>
      </p:sp>
    </p:spTree>
    <p:extLst>
      <p:ext uri="{BB962C8B-B14F-4D97-AF65-F5344CB8AC3E}">
        <p14:creationId xmlns:p14="http://schemas.microsoft.com/office/powerpoint/2010/main" val="1086871723"/>
      </p:ext>
    </p:extLst>
  </p:cSld>
  <p:clrMapOvr>
    <a:masterClrMapping/>
  </p:clrMapOvr>
</p:sld>
</file>

<file path=ppt/slides/slide2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latin typeface="Footlight MT Light" panose="0204060206030A020304" pitchFamily="18" charset="0"/>
              </a:rPr>
              <a:t>Mechanism of </a:t>
            </a:r>
            <a:r>
              <a:rPr lang="en-US" b="1" dirty="0" smtClean="0">
                <a:latin typeface="Footlight MT Light" panose="0204060206030A020304" pitchFamily="18" charset="0"/>
              </a:rPr>
              <a:t>Action</a:t>
            </a:r>
            <a:endParaRPr lang="en-US" b="1" dirty="0">
              <a:latin typeface="Footlight MT Light" panose="0204060206030A020304" pitchFamily="18" charset="0"/>
            </a:endParaRPr>
          </a:p>
        </p:txBody>
      </p:sp>
      <p:sp>
        <p:nvSpPr>
          <p:cNvPr id="3" name="Content Placeholder 2"/>
          <p:cNvSpPr>
            <a:spLocks noGrp="1"/>
          </p:cNvSpPr>
          <p:nvPr>
            <p:ph idx="1"/>
          </p:nvPr>
        </p:nvSpPr>
        <p:spPr/>
        <p:txBody>
          <a:bodyPr>
            <a:normAutofit fontScale="92500" lnSpcReduction="20000"/>
          </a:bodyPr>
          <a:lstStyle/>
          <a:p>
            <a:pPr algn="just"/>
            <a:endParaRPr lang="en-US" b="1" dirty="0" smtClean="0"/>
          </a:p>
          <a:p>
            <a:pPr algn="just"/>
            <a:r>
              <a:rPr lang="en-US" b="1" dirty="0" smtClean="0"/>
              <a:t>Inhibit </a:t>
            </a:r>
            <a:r>
              <a:rPr lang="en-US" b="1" dirty="0"/>
              <a:t>the formation of thyroid hormones </a:t>
            </a:r>
            <a:r>
              <a:rPr lang="en-US" b="1" dirty="0" smtClean="0"/>
              <a:t>by</a:t>
            </a:r>
          </a:p>
          <a:p>
            <a:pPr marL="447485" indent="-385763" algn="just">
              <a:buAutoNum type="alphaLcParenBoth"/>
            </a:pPr>
            <a:r>
              <a:rPr lang="en-US" dirty="0" smtClean="0"/>
              <a:t>interfering </a:t>
            </a:r>
            <a:r>
              <a:rPr lang="en-US" dirty="0"/>
              <a:t>with the </a:t>
            </a:r>
            <a:r>
              <a:rPr lang="en-US" dirty="0">
                <a:solidFill>
                  <a:srgbClr val="FF0000"/>
                </a:solidFill>
              </a:rPr>
              <a:t>incorporation of iodine into </a:t>
            </a:r>
            <a:r>
              <a:rPr lang="en-US" dirty="0" err="1">
                <a:solidFill>
                  <a:srgbClr val="FF0000"/>
                </a:solidFill>
              </a:rPr>
              <a:t>tyrosyl</a:t>
            </a:r>
            <a:r>
              <a:rPr lang="en-US" dirty="0">
                <a:solidFill>
                  <a:srgbClr val="FF0000"/>
                </a:solidFill>
              </a:rPr>
              <a:t> </a:t>
            </a:r>
            <a:r>
              <a:rPr lang="en-US" dirty="0"/>
              <a:t>residues of </a:t>
            </a:r>
            <a:r>
              <a:rPr lang="en-US" dirty="0" smtClean="0"/>
              <a:t>thyroglobulin (</a:t>
            </a:r>
            <a:r>
              <a:rPr lang="en-US" b="1" i="1" dirty="0" smtClean="0"/>
              <a:t>Organification</a:t>
            </a:r>
            <a:r>
              <a:rPr lang="en-US" dirty="0" smtClean="0"/>
              <a:t>); </a:t>
            </a:r>
          </a:p>
          <a:p>
            <a:pPr marL="447485" indent="-385763" algn="just">
              <a:buAutoNum type="alphaLcParenBoth"/>
            </a:pPr>
            <a:r>
              <a:rPr lang="en-US" dirty="0" smtClean="0"/>
              <a:t>they </a:t>
            </a:r>
            <a:r>
              <a:rPr lang="en-US" dirty="0"/>
              <a:t>also inhibit the </a:t>
            </a:r>
            <a:r>
              <a:rPr lang="en-US" dirty="0">
                <a:solidFill>
                  <a:srgbClr val="FF0000"/>
                </a:solidFill>
              </a:rPr>
              <a:t>coupling of these </a:t>
            </a:r>
            <a:r>
              <a:rPr lang="en-US" dirty="0" err="1">
                <a:solidFill>
                  <a:srgbClr val="FF0000"/>
                </a:solidFill>
              </a:rPr>
              <a:t>iodotyrosyl</a:t>
            </a:r>
            <a:r>
              <a:rPr lang="en-US" dirty="0">
                <a:solidFill>
                  <a:srgbClr val="FF0000"/>
                </a:solidFill>
              </a:rPr>
              <a:t> residues </a:t>
            </a:r>
            <a:r>
              <a:rPr lang="en-US" dirty="0"/>
              <a:t>to form iodothyronines</a:t>
            </a:r>
            <a:r>
              <a:rPr lang="en-US" dirty="0" smtClean="0"/>
              <a:t>.</a:t>
            </a:r>
          </a:p>
          <a:p>
            <a:pPr algn="just"/>
            <a:endParaRPr lang="en-US" dirty="0" smtClean="0"/>
          </a:p>
          <a:p>
            <a:pPr algn="just"/>
            <a:endParaRPr lang="en-US" dirty="0"/>
          </a:p>
          <a:p>
            <a:pPr algn="just"/>
            <a:endParaRPr lang="en-US" dirty="0" smtClean="0"/>
          </a:p>
          <a:p>
            <a:pPr algn="just"/>
            <a:r>
              <a:rPr lang="en-US" dirty="0"/>
              <a:t>The drugs are thought to inhibit the </a:t>
            </a:r>
            <a:r>
              <a:rPr lang="en-US" i="1" dirty="0"/>
              <a:t>peroxidase </a:t>
            </a:r>
            <a:r>
              <a:rPr lang="en-US" dirty="0"/>
              <a:t>enzyme</a:t>
            </a:r>
          </a:p>
        </p:txBody>
      </p:sp>
    </p:spTree>
    <p:extLst>
      <p:ext uri="{BB962C8B-B14F-4D97-AF65-F5344CB8AC3E}">
        <p14:creationId xmlns:p14="http://schemas.microsoft.com/office/powerpoint/2010/main" val="720210478"/>
      </p:ext>
    </p:extLst>
  </p:cSld>
  <p:clrMapOvr>
    <a:masterClrMapping/>
  </p:clrMapOvr>
</p:sld>
</file>

<file path=ppt/slides/slide2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18011" y="222069"/>
            <a:ext cx="8508819" cy="6139542"/>
          </a:xfrm>
        </p:spPr>
        <p:txBody>
          <a:bodyPr/>
          <a:lstStyle/>
          <a:p>
            <a:pPr marL="61722" indent="0">
              <a:buNone/>
            </a:pPr>
            <a:endParaRPr lang="en-US" dirty="0" smtClean="0"/>
          </a:p>
          <a:p>
            <a:pPr marL="61722" indent="0">
              <a:buNone/>
            </a:pPr>
            <a:r>
              <a:rPr lang="en-US" dirty="0" err="1" smtClean="0"/>
              <a:t>Propylthiouracil</a:t>
            </a:r>
            <a:r>
              <a:rPr lang="en-US" dirty="0" smtClean="0"/>
              <a:t> (PTU) a prototype </a:t>
            </a:r>
            <a:r>
              <a:rPr lang="en-US" dirty="0" err="1" smtClean="0"/>
              <a:t>thioamide</a:t>
            </a:r>
            <a:r>
              <a:rPr lang="en-US" dirty="0" smtClean="0"/>
              <a:t>, also inhibits peripheral conversion of T4 into T3.</a:t>
            </a:r>
          </a:p>
          <a:p>
            <a:pPr marL="61722" indent="0">
              <a:buNone/>
            </a:pPr>
            <a:endParaRPr lang="en-US" dirty="0" smtClean="0"/>
          </a:p>
        </p:txBody>
      </p:sp>
      <p:pic>
        <p:nvPicPr>
          <p:cNvPr id="4" name="Picture 3"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9439" y="2431235"/>
            <a:ext cx="5374311" cy="3812811"/>
          </a:xfrm>
          <a:prstGeom prst="rect">
            <a:avLst/>
          </a:prstGeom>
        </p:spPr>
      </p:pic>
    </p:spTree>
    <p:extLst>
      <p:ext uri="{BB962C8B-B14F-4D97-AF65-F5344CB8AC3E}">
        <p14:creationId xmlns:p14="http://schemas.microsoft.com/office/powerpoint/2010/main" val="738719104"/>
      </p:ext>
    </p:extLst>
  </p:cSld>
  <p:clrMapOvr>
    <a:masterClrMapping/>
  </p:clrMapOvr>
</p:sld>
</file>

<file path=ppt/slides/slide2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35608" y="1143000"/>
            <a:ext cx="7498080" cy="4400550"/>
          </a:xfrm>
        </p:spPr>
        <p:txBody>
          <a:bodyPr>
            <a:noAutofit/>
          </a:bodyPr>
          <a:lstStyle/>
          <a:p>
            <a:endParaRPr lang="en-US" sz="2100" dirty="0"/>
          </a:p>
          <a:p>
            <a:endParaRPr lang="en-US" sz="2100" dirty="0"/>
          </a:p>
          <a:p>
            <a:r>
              <a:rPr lang="en-US" sz="2100" dirty="0" err="1"/>
              <a:t>Thioureylenes</a:t>
            </a:r>
            <a:r>
              <a:rPr lang="en-US" sz="2100" dirty="0"/>
              <a:t> are given orally. </a:t>
            </a:r>
          </a:p>
          <a:p>
            <a:endParaRPr lang="en-US" sz="2100" dirty="0"/>
          </a:p>
          <a:p>
            <a:r>
              <a:rPr lang="en-US" sz="2100" dirty="0"/>
              <a:t>PTU has short half life </a:t>
            </a:r>
          </a:p>
          <a:p>
            <a:endParaRPr lang="en-US" sz="2100" dirty="0"/>
          </a:p>
          <a:p>
            <a:r>
              <a:rPr lang="en-US" sz="2100" dirty="0"/>
              <a:t>Methimazole has long half life</a:t>
            </a:r>
          </a:p>
          <a:p>
            <a:endParaRPr lang="en-US" sz="2100" dirty="0"/>
          </a:p>
          <a:p>
            <a:endParaRPr lang="en-US" sz="2100" dirty="0"/>
          </a:p>
          <a:p>
            <a:r>
              <a:rPr lang="en-US" sz="2100" b="1" dirty="0"/>
              <a:t>Adverse effects </a:t>
            </a:r>
            <a:r>
              <a:rPr lang="en-US" sz="2100" dirty="0"/>
              <a:t>with </a:t>
            </a:r>
            <a:r>
              <a:rPr lang="en-US" sz="2100" dirty="0">
                <a:solidFill>
                  <a:srgbClr val="FF0000"/>
                </a:solidFill>
              </a:rPr>
              <a:t>methimazole</a:t>
            </a:r>
            <a:r>
              <a:rPr lang="en-US" sz="2100" dirty="0"/>
              <a:t> </a:t>
            </a:r>
            <a:r>
              <a:rPr lang="en-US" sz="2100" dirty="0">
                <a:solidFill>
                  <a:schemeClr val="accent1">
                    <a:lumMod val="75000"/>
                  </a:schemeClr>
                </a:solidFill>
              </a:rPr>
              <a:t>are less as compared with PTU, so </a:t>
            </a:r>
            <a:r>
              <a:rPr lang="en-US" sz="2100" b="1" dirty="0"/>
              <a:t>methimazole</a:t>
            </a:r>
            <a:r>
              <a:rPr lang="en-US" sz="2100" dirty="0">
                <a:solidFill>
                  <a:schemeClr val="accent1">
                    <a:lumMod val="75000"/>
                  </a:schemeClr>
                </a:solidFill>
              </a:rPr>
              <a:t> is </a:t>
            </a:r>
            <a:r>
              <a:rPr lang="en-US" sz="2100" dirty="0">
                <a:solidFill>
                  <a:srgbClr val="FF0000"/>
                </a:solidFill>
              </a:rPr>
              <a:t>clinically preferred drug</a:t>
            </a:r>
            <a:r>
              <a:rPr lang="en-US" sz="2100" dirty="0">
                <a:solidFill>
                  <a:schemeClr val="accent1">
                    <a:lumMod val="75000"/>
                  </a:schemeClr>
                </a:solidFill>
              </a:rPr>
              <a:t>.</a:t>
            </a:r>
          </a:p>
          <a:p>
            <a:endParaRPr lang="en-US" sz="2100" dirty="0"/>
          </a:p>
        </p:txBody>
      </p:sp>
    </p:spTree>
    <p:extLst>
      <p:ext uri="{BB962C8B-B14F-4D97-AF65-F5344CB8AC3E}">
        <p14:creationId xmlns:p14="http://schemas.microsoft.com/office/powerpoint/2010/main" val="414283821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96592" y="1170365"/>
            <a:ext cx="9047408" cy="3757906"/>
          </a:xfrm>
        </p:spPr>
        <p:txBody>
          <a:bodyPr>
            <a:normAutofit/>
          </a:bodyPr>
          <a:lstStyle/>
          <a:p>
            <a:pPr marL="0" indent="0" algn="just">
              <a:buNone/>
            </a:pPr>
            <a:r>
              <a:rPr lang="en-US" sz="2800" dirty="0">
                <a:latin typeface="Times New Roman" panose="02020603050405020304" pitchFamily="18" charset="0"/>
                <a:cs typeface="Times New Roman" panose="02020603050405020304" pitchFamily="18" charset="0"/>
              </a:rPr>
              <a:t>The secretion of a hormone </a:t>
            </a:r>
            <a:r>
              <a:rPr lang="en-US" sz="2800" dirty="0" smtClean="0">
                <a:latin typeface="Times New Roman" panose="02020603050405020304" pitchFamily="18" charset="0"/>
                <a:cs typeface="Times New Roman" panose="02020603050405020304" pitchFamily="18" charset="0"/>
              </a:rPr>
              <a:t>is </a:t>
            </a:r>
            <a:r>
              <a:rPr lang="en-US" sz="2800" dirty="0">
                <a:latin typeface="Times New Roman" panose="02020603050405020304" pitchFamily="18" charset="0"/>
                <a:cs typeface="Times New Roman" panose="02020603050405020304" pitchFamily="18" charset="0"/>
              </a:rPr>
              <a:t>controlled by;</a:t>
            </a:r>
          </a:p>
          <a:p>
            <a:pPr marL="0" indent="0" algn="just">
              <a:buNone/>
            </a:pPr>
            <a:endParaRPr lang="en-US" sz="2800" dirty="0">
              <a:latin typeface="Times New Roman" panose="02020603050405020304" pitchFamily="18" charset="0"/>
              <a:cs typeface="Times New Roman" panose="02020603050405020304" pitchFamily="18" charset="0"/>
            </a:endParaRPr>
          </a:p>
          <a:p>
            <a:pPr marL="457200" indent="-457200" algn="just">
              <a:buFont typeface="+mj-lt"/>
              <a:buAutoNum type="arabicParenR"/>
            </a:pPr>
            <a:r>
              <a:rPr lang="en-US" sz="2800" dirty="0">
                <a:latin typeface="Times New Roman" panose="02020603050405020304" pitchFamily="18" charset="0"/>
                <a:cs typeface="Times New Roman" panose="02020603050405020304" pitchFamily="18" charset="0"/>
              </a:rPr>
              <a:t>The plasma concentration of an ion or nutrient that the hormone </a:t>
            </a:r>
            <a:r>
              <a:rPr lang="en-US" sz="2800" dirty="0" smtClean="0">
                <a:latin typeface="Times New Roman" panose="02020603050405020304" pitchFamily="18" charset="0"/>
                <a:cs typeface="Times New Roman" panose="02020603050405020304" pitchFamily="18" charset="0"/>
              </a:rPr>
              <a:t>regulates</a:t>
            </a:r>
            <a:endParaRPr lang="en-US" sz="2800" dirty="0">
              <a:latin typeface="Times New Roman" panose="02020603050405020304" pitchFamily="18" charset="0"/>
              <a:cs typeface="Times New Roman" panose="02020603050405020304" pitchFamily="18" charset="0"/>
            </a:endParaRPr>
          </a:p>
          <a:p>
            <a:pPr marL="457200" indent="-457200" algn="just">
              <a:buFont typeface="+mj-lt"/>
              <a:buAutoNum type="arabicParenR"/>
            </a:pPr>
            <a:r>
              <a:rPr lang="en-US" sz="2800" dirty="0">
                <a:latin typeface="Times New Roman" panose="02020603050405020304" pitchFamily="18" charset="0"/>
                <a:cs typeface="Times New Roman" panose="02020603050405020304" pitchFamily="18" charset="0"/>
              </a:rPr>
              <a:t>Neural input to the endocrine </a:t>
            </a:r>
            <a:r>
              <a:rPr lang="en-US" sz="2800" dirty="0" smtClean="0">
                <a:latin typeface="Times New Roman" panose="02020603050405020304" pitchFamily="18" charset="0"/>
                <a:cs typeface="Times New Roman" panose="02020603050405020304" pitchFamily="18" charset="0"/>
              </a:rPr>
              <a:t>cells</a:t>
            </a:r>
          </a:p>
          <a:p>
            <a:pPr marL="457200" indent="-457200" algn="just">
              <a:buFont typeface="+mj-lt"/>
              <a:buAutoNum type="arabicParenR"/>
            </a:pPr>
            <a:r>
              <a:rPr lang="en-US" sz="2800" dirty="0" smtClean="0">
                <a:latin typeface="Times New Roman" panose="02020603050405020304" pitchFamily="18" charset="0"/>
                <a:cs typeface="Times New Roman" panose="02020603050405020304" pitchFamily="18" charset="0"/>
              </a:rPr>
              <a:t>One or more hormones</a:t>
            </a:r>
            <a:endParaRPr lang="en-US" sz="2800" dirty="0">
              <a:latin typeface="Times New Roman" panose="02020603050405020304" pitchFamily="18" charset="0"/>
              <a:cs typeface="Times New Roman" panose="02020603050405020304" pitchFamily="18" charset="0"/>
            </a:endParaRPr>
          </a:p>
        </p:txBody>
      </p:sp>
      <p:sp>
        <p:nvSpPr>
          <p:cNvPr id="2" name="Title 1"/>
          <p:cNvSpPr>
            <a:spLocks noGrp="1"/>
          </p:cNvSpPr>
          <p:nvPr>
            <p:ph type="title"/>
          </p:nvPr>
        </p:nvSpPr>
        <p:spPr>
          <a:xfrm>
            <a:off x="1376045" y="218945"/>
            <a:ext cx="7029451" cy="642331"/>
          </a:xfrm>
        </p:spPr>
        <p:txBody>
          <a:bodyPr>
            <a:noAutofit/>
          </a:bodyPr>
          <a:lstStyle/>
          <a:p>
            <a:pPr algn="ctr"/>
            <a:r>
              <a:rPr lang="en-US" sz="4000" b="1" dirty="0">
                <a:latin typeface="Times New Roman" panose="02020603050405020304" pitchFamily="18" charset="0"/>
                <a:cs typeface="Times New Roman" panose="02020603050405020304" pitchFamily="18" charset="0"/>
              </a:rPr>
              <a:t>Inputs that Control </a:t>
            </a:r>
            <a:r>
              <a:rPr lang="en-US" sz="4000" b="1" dirty="0" smtClean="0">
                <a:latin typeface="Times New Roman" panose="02020603050405020304" pitchFamily="18" charset="0"/>
                <a:cs typeface="Times New Roman" panose="02020603050405020304" pitchFamily="18" charset="0"/>
              </a:rPr>
              <a:t>Hormone </a:t>
            </a:r>
            <a:r>
              <a:rPr lang="en-US" sz="4000" b="1" dirty="0">
                <a:latin typeface="Times New Roman" panose="02020603050405020304" pitchFamily="18" charset="0"/>
                <a:cs typeface="Times New Roman" panose="02020603050405020304" pitchFamily="18" charset="0"/>
              </a:rPr>
              <a:t>Secretion</a:t>
            </a:r>
          </a:p>
        </p:txBody>
      </p:sp>
    </p:spTree>
    <p:extLst>
      <p:ext uri="{BB962C8B-B14F-4D97-AF65-F5344CB8AC3E}">
        <p14:creationId xmlns:p14="http://schemas.microsoft.com/office/powerpoint/2010/main" val="3246482137"/>
      </p:ext>
    </p:extLst>
  </p:cSld>
  <p:clrMapOvr>
    <a:masterClrMapping/>
  </p:clrMapOvr>
  <p:timing>
    <p:tnLst>
      <p:par>
        <p:cTn id="1" dur="indefinite" restart="never" nodeType="tmRoot"/>
      </p:par>
    </p:tnLst>
  </p:timing>
</p:sld>
</file>

<file path=ppt/slides/slide2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90330" y="419644"/>
            <a:ext cx="7498080" cy="3600450"/>
          </a:xfrm>
        </p:spPr>
        <p:txBody>
          <a:bodyPr/>
          <a:lstStyle/>
          <a:p>
            <a:pPr marL="61722" indent="0" algn="just">
              <a:buNone/>
            </a:pPr>
            <a:r>
              <a:rPr lang="en-US" b="1" dirty="0"/>
              <a:t>BUT</a:t>
            </a:r>
          </a:p>
          <a:p>
            <a:pPr marL="61722" indent="0" algn="just">
              <a:buNone/>
            </a:pPr>
            <a:endParaRPr lang="en-US" dirty="0"/>
          </a:p>
          <a:p>
            <a:pPr algn="just"/>
            <a:r>
              <a:rPr lang="en-US" dirty="0">
                <a:solidFill>
                  <a:srgbClr val="FF0000"/>
                </a:solidFill>
              </a:rPr>
              <a:t>PTU </a:t>
            </a:r>
            <a:r>
              <a:rPr lang="en-US" dirty="0"/>
              <a:t>has advantage in </a:t>
            </a:r>
            <a:r>
              <a:rPr lang="en-US" b="1" dirty="0"/>
              <a:t>thyroid storm </a:t>
            </a:r>
            <a:r>
              <a:rPr lang="en-US" dirty="0"/>
              <a:t>(due to additional MOA of inhibition of T4 to T3 conversion) and in </a:t>
            </a:r>
            <a:r>
              <a:rPr lang="en-US" b="1" dirty="0"/>
              <a:t>pregnancy</a:t>
            </a:r>
            <a:r>
              <a:rPr lang="en-US" dirty="0"/>
              <a:t> (methimazole is associated with </a:t>
            </a:r>
            <a:r>
              <a:rPr lang="en-US" dirty="0">
                <a:solidFill>
                  <a:srgbClr val="FF0000"/>
                </a:solidFill>
              </a:rPr>
              <a:t>aplasia cutis</a:t>
            </a:r>
            <a:r>
              <a:rPr lang="en-US" dirty="0"/>
              <a:t>).</a:t>
            </a:r>
          </a:p>
          <a:p>
            <a:pPr algn="just"/>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51318" y="3925388"/>
            <a:ext cx="2728913" cy="1835944"/>
          </a:xfrm>
          <a:prstGeom prst="rect">
            <a:avLst/>
          </a:prstGeom>
        </p:spPr>
      </p:pic>
    </p:spTree>
    <p:extLst>
      <p:ext uri="{BB962C8B-B14F-4D97-AF65-F5344CB8AC3E}">
        <p14:creationId xmlns:p14="http://schemas.microsoft.com/office/powerpoint/2010/main" val="651064024"/>
      </p:ext>
    </p:extLst>
  </p:cSld>
  <p:clrMapOvr>
    <a:masterClrMapping/>
  </p:clrMapOvr>
</p:sld>
</file>

<file path=ppt/slides/slide2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latin typeface="Footlight MT Light" panose="0204060206030A020304" pitchFamily="18" charset="0"/>
              </a:rPr>
              <a:t>Why produce effects so late??</a:t>
            </a:r>
            <a:endParaRPr lang="en-US" b="1" dirty="0">
              <a:latin typeface="Footlight MT Light" panose="0204060206030A020304" pitchFamily="18" charset="0"/>
            </a:endParaRPr>
          </a:p>
        </p:txBody>
      </p:sp>
      <p:sp>
        <p:nvSpPr>
          <p:cNvPr id="3" name="Content Placeholder 2"/>
          <p:cNvSpPr>
            <a:spLocks noGrp="1"/>
          </p:cNvSpPr>
          <p:nvPr>
            <p:ph idx="1"/>
          </p:nvPr>
        </p:nvSpPr>
        <p:spPr/>
        <p:txBody>
          <a:bodyPr/>
          <a:lstStyle/>
          <a:p>
            <a:pPr marL="61722" indent="0">
              <a:buNone/>
            </a:pPr>
            <a:endParaRPr lang="en-US" dirty="0" smtClean="0"/>
          </a:p>
          <a:p>
            <a:pPr marL="61722" indent="0">
              <a:buNone/>
            </a:pPr>
            <a:endParaRPr lang="en-US" dirty="0" smtClean="0"/>
          </a:p>
          <a:p>
            <a:pPr marL="61722" indent="0" algn="ctr">
              <a:buNone/>
            </a:pPr>
            <a:r>
              <a:rPr lang="en-US" dirty="0" smtClean="0"/>
              <a:t>These </a:t>
            </a:r>
            <a:r>
              <a:rPr lang="en-US" dirty="0"/>
              <a:t>drugs have </a:t>
            </a:r>
            <a:r>
              <a:rPr lang="en-US" dirty="0">
                <a:solidFill>
                  <a:srgbClr val="FF0000"/>
                </a:solidFill>
              </a:rPr>
              <a:t>no effect </a:t>
            </a:r>
            <a:r>
              <a:rPr lang="en-US" dirty="0"/>
              <a:t>on thyroglobulin </a:t>
            </a:r>
            <a:r>
              <a:rPr lang="en-US" dirty="0">
                <a:solidFill>
                  <a:srgbClr val="FF0000"/>
                </a:solidFill>
              </a:rPr>
              <a:t>already stored </a:t>
            </a:r>
            <a:r>
              <a:rPr lang="en-US" dirty="0"/>
              <a:t>in </a:t>
            </a:r>
            <a:r>
              <a:rPr lang="en-US" dirty="0" smtClean="0"/>
              <a:t>the </a:t>
            </a:r>
            <a:r>
              <a:rPr lang="en-US" dirty="0"/>
              <a:t>gland. </a:t>
            </a:r>
            <a:endParaRPr lang="en-US" dirty="0" smtClean="0"/>
          </a:p>
          <a:p>
            <a:pPr marL="61722" indent="0" algn="ctr">
              <a:buNone/>
            </a:pPr>
            <a:endParaRPr lang="en-US" dirty="0" smtClean="0"/>
          </a:p>
          <a:p>
            <a:pPr marL="61722" indent="0" algn="ctr">
              <a:buNone/>
            </a:pPr>
            <a:endParaRPr lang="en-US" dirty="0"/>
          </a:p>
          <a:p>
            <a:pPr marL="61722" indent="0" algn="ctr">
              <a:buNone/>
            </a:pPr>
            <a:r>
              <a:rPr lang="en-US" dirty="0" smtClean="0"/>
              <a:t>Colloid can provide thyroid hormones for </a:t>
            </a:r>
            <a:r>
              <a:rPr lang="en-US" dirty="0" smtClean="0">
                <a:solidFill>
                  <a:srgbClr val="FF0000"/>
                </a:solidFill>
              </a:rPr>
              <a:t>more than a week </a:t>
            </a:r>
            <a:r>
              <a:rPr lang="en-US" dirty="0" smtClean="0"/>
              <a:t>in the absence of any synthesis.</a:t>
            </a:r>
            <a:endParaRPr lang="en-US" dirty="0"/>
          </a:p>
        </p:txBody>
      </p:sp>
    </p:spTree>
    <p:extLst>
      <p:ext uri="{BB962C8B-B14F-4D97-AF65-F5344CB8AC3E}">
        <p14:creationId xmlns:p14="http://schemas.microsoft.com/office/powerpoint/2010/main" val="3588582973"/>
      </p:ext>
    </p:extLst>
  </p:cSld>
  <p:clrMapOvr>
    <a:masterClrMapping/>
  </p:clrMapOvr>
</p:sld>
</file>

<file path=ppt/slides/slide2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latin typeface="Footlight MT Light" panose="0204060206030A020304" pitchFamily="18" charset="0"/>
              </a:rPr>
              <a:t>Adverse Effects</a:t>
            </a:r>
            <a:endParaRPr lang="en-US" b="1" dirty="0">
              <a:latin typeface="Footlight MT Light" panose="0204060206030A020304" pitchFamily="18" charset="0"/>
            </a:endParaRPr>
          </a:p>
        </p:txBody>
      </p:sp>
      <p:sp>
        <p:nvSpPr>
          <p:cNvPr id="3" name="Content Placeholder 2"/>
          <p:cNvSpPr>
            <a:spLocks noGrp="1"/>
          </p:cNvSpPr>
          <p:nvPr>
            <p:ph idx="1"/>
          </p:nvPr>
        </p:nvSpPr>
        <p:spPr>
          <a:xfrm>
            <a:off x="169817" y="1481328"/>
            <a:ext cx="8516983" cy="5272169"/>
          </a:xfrm>
        </p:spPr>
        <p:txBody>
          <a:bodyPr>
            <a:normAutofit/>
          </a:bodyPr>
          <a:lstStyle/>
          <a:p>
            <a:pPr algn="just">
              <a:buFont typeface="Wingdings" panose="05000000000000000000" pitchFamily="2" charset="2"/>
              <a:buChar char="q"/>
            </a:pPr>
            <a:r>
              <a:rPr lang="en-US" sz="2400" b="1" dirty="0" err="1"/>
              <a:t>Goitrogens</a:t>
            </a:r>
            <a:endParaRPr lang="en-US" sz="2400" b="1" dirty="0"/>
          </a:p>
          <a:p>
            <a:pPr algn="just"/>
            <a:endParaRPr lang="en-US" sz="2400" dirty="0"/>
          </a:p>
          <a:p>
            <a:pPr algn="just"/>
            <a:r>
              <a:rPr lang="en-US" sz="2400" dirty="0">
                <a:solidFill>
                  <a:srgbClr val="FF0000"/>
                </a:solidFill>
              </a:rPr>
              <a:t>Inhibition of thyroid hormones synthesis </a:t>
            </a:r>
            <a:r>
              <a:rPr lang="en-US" sz="2400" dirty="0"/>
              <a:t>by </a:t>
            </a:r>
            <a:r>
              <a:rPr lang="en-US" sz="2400" dirty="0" err="1"/>
              <a:t>thioamides</a:t>
            </a:r>
            <a:r>
              <a:rPr lang="en-US" sz="2400" dirty="0"/>
              <a:t> results in </a:t>
            </a:r>
            <a:r>
              <a:rPr lang="en-US" sz="2400" dirty="0">
                <a:solidFill>
                  <a:srgbClr val="FF0000"/>
                </a:solidFill>
              </a:rPr>
              <a:t>up-regulation of TSH </a:t>
            </a:r>
            <a:r>
              <a:rPr lang="en-US" sz="2400" dirty="0"/>
              <a:t>release from </a:t>
            </a:r>
            <a:r>
              <a:rPr lang="en-US" sz="2400" dirty="0" smtClean="0"/>
              <a:t>Anterior Pituitary</a:t>
            </a:r>
            <a:endParaRPr lang="en-US" sz="2400" dirty="0"/>
          </a:p>
          <a:p>
            <a:pPr algn="just"/>
            <a:endParaRPr lang="en-US" sz="2400" dirty="0"/>
          </a:p>
          <a:p>
            <a:pPr algn="just"/>
            <a:r>
              <a:rPr lang="en-US" sz="2400" dirty="0"/>
              <a:t>TSH cannot cause the release of thyroid hormone due to blockade by </a:t>
            </a:r>
            <a:r>
              <a:rPr lang="en-US" sz="2400" dirty="0" err="1"/>
              <a:t>thioamides</a:t>
            </a:r>
            <a:endParaRPr lang="en-US" sz="2400" dirty="0"/>
          </a:p>
          <a:p>
            <a:pPr algn="just"/>
            <a:endParaRPr lang="en-US" sz="2400" dirty="0"/>
          </a:p>
          <a:p>
            <a:pPr algn="just"/>
            <a:r>
              <a:rPr lang="en-US" sz="2400" dirty="0"/>
              <a:t>In response to TSH, </a:t>
            </a:r>
            <a:r>
              <a:rPr lang="en-US" sz="2400" b="1" dirty="0"/>
              <a:t>thyroid gland hypertrophies </a:t>
            </a:r>
            <a:r>
              <a:rPr lang="en-US" sz="2400" dirty="0"/>
              <a:t>in an attempt to increase synthesis of thyroid </a:t>
            </a:r>
            <a:r>
              <a:rPr lang="en-US" sz="2400" dirty="0" smtClean="0"/>
              <a:t>hormones</a:t>
            </a:r>
            <a:endParaRPr lang="en-US" sz="2400" dirty="0"/>
          </a:p>
        </p:txBody>
      </p:sp>
    </p:spTree>
    <p:extLst>
      <p:ext uri="{BB962C8B-B14F-4D97-AF65-F5344CB8AC3E}">
        <p14:creationId xmlns:p14="http://schemas.microsoft.com/office/powerpoint/2010/main" val="3362917883"/>
      </p:ext>
    </p:extLst>
  </p:cSld>
  <p:clrMapOvr>
    <a:masterClrMapping/>
  </p:clrMapOvr>
</p:sld>
</file>

<file path=ppt/slides/slide2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35608" y="1257300"/>
            <a:ext cx="7498080" cy="4286250"/>
          </a:xfrm>
        </p:spPr>
        <p:txBody>
          <a:bodyPr>
            <a:normAutofit fontScale="77500" lnSpcReduction="20000"/>
          </a:bodyPr>
          <a:lstStyle/>
          <a:p>
            <a:pPr>
              <a:buFont typeface="Wingdings" panose="05000000000000000000" pitchFamily="2" charset="2"/>
              <a:buChar char="q"/>
            </a:pPr>
            <a:r>
              <a:rPr lang="en-US" b="1" dirty="0" smtClean="0"/>
              <a:t>Other Averse Effects</a:t>
            </a:r>
          </a:p>
          <a:p>
            <a:pPr marL="61722" indent="0">
              <a:buNone/>
            </a:pPr>
            <a:endParaRPr lang="en-US" b="1" dirty="0" smtClean="0"/>
          </a:p>
          <a:p>
            <a:pPr>
              <a:buFont typeface="Wingdings" panose="05000000000000000000" pitchFamily="2" charset="2"/>
              <a:buChar char="Ø"/>
            </a:pPr>
            <a:r>
              <a:rPr lang="en-US" dirty="0" smtClean="0"/>
              <a:t>Spontaneously cured </a:t>
            </a:r>
            <a:r>
              <a:rPr lang="en-US" dirty="0" smtClean="0">
                <a:solidFill>
                  <a:srgbClr val="FF0000"/>
                </a:solidFill>
              </a:rPr>
              <a:t>pruritic rash </a:t>
            </a:r>
            <a:r>
              <a:rPr lang="en-US" dirty="0" smtClean="0"/>
              <a:t>is formed during early treatment.</a:t>
            </a:r>
          </a:p>
          <a:p>
            <a:pPr>
              <a:buFont typeface="Wingdings" panose="05000000000000000000" pitchFamily="2" charset="2"/>
              <a:buChar char="Ø"/>
            </a:pPr>
            <a:endParaRPr lang="en-US" dirty="0" smtClean="0">
              <a:solidFill>
                <a:srgbClr val="FF0000"/>
              </a:solidFill>
            </a:endParaRPr>
          </a:p>
          <a:p>
            <a:pPr>
              <a:buFont typeface="Wingdings" panose="05000000000000000000" pitchFamily="2" charset="2"/>
              <a:buChar char="Ø"/>
            </a:pPr>
            <a:r>
              <a:rPr lang="en-US" dirty="0" smtClean="0">
                <a:solidFill>
                  <a:srgbClr val="FF0000"/>
                </a:solidFill>
              </a:rPr>
              <a:t>Arthralgia</a:t>
            </a:r>
            <a:r>
              <a:rPr lang="en-US" dirty="0" smtClean="0"/>
              <a:t> is common reason for discontinuation of these drugs.</a:t>
            </a:r>
          </a:p>
          <a:p>
            <a:pPr>
              <a:buFont typeface="Wingdings" panose="05000000000000000000" pitchFamily="2" charset="2"/>
              <a:buChar char="Ø"/>
            </a:pPr>
            <a:endParaRPr lang="en-US" dirty="0" smtClean="0">
              <a:solidFill>
                <a:srgbClr val="FF0000"/>
              </a:solidFill>
            </a:endParaRPr>
          </a:p>
          <a:p>
            <a:pPr>
              <a:buFont typeface="Wingdings" panose="05000000000000000000" pitchFamily="2" charset="2"/>
              <a:buChar char="Ø"/>
            </a:pPr>
            <a:r>
              <a:rPr lang="en-US" dirty="0" smtClean="0">
                <a:solidFill>
                  <a:srgbClr val="FF0000"/>
                </a:solidFill>
              </a:rPr>
              <a:t>Increased bleeding tendency </a:t>
            </a:r>
            <a:r>
              <a:rPr lang="en-US" dirty="0" smtClean="0"/>
              <a:t>due to interference with K dependent prothrombin formation.</a:t>
            </a:r>
          </a:p>
          <a:p>
            <a:pPr>
              <a:buFont typeface="Wingdings" panose="05000000000000000000" pitchFamily="2" charset="2"/>
              <a:buChar char="Ø"/>
            </a:pPr>
            <a:endParaRPr lang="en-US" dirty="0" smtClean="0">
              <a:solidFill>
                <a:srgbClr val="FF0000"/>
              </a:solidFill>
            </a:endParaRPr>
          </a:p>
          <a:p>
            <a:pPr>
              <a:buFont typeface="Wingdings" panose="05000000000000000000" pitchFamily="2" charset="2"/>
              <a:buChar char="Ø"/>
            </a:pPr>
            <a:r>
              <a:rPr lang="en-US" dirty="0" smtClean="0">
                <a:solidFill>
                  <a:srgbClr val="FF0000"/>
                </a:solidFill>
              </a:rPr>
              <a:t>Hepatotoxicity**</a:t>
            </a:r>
          </a:p>
          <a:p>
            <a:pPr>
              <a:buFont typeface="Wingdings" panose="05000000000000000000" pitchFamily="2" charset="2"/>
              <a:buChar char="Ø"/>
            </a:pPr>
            <a:r>
              <a:rPr lang="en-US" dirty="0" smtClean="0">
                <a:solidFill>
                  <a:srgbClr val="FF0000"/>
                </a:solidFill>
              </a:rPr>
              <a:t>Agranulocytosis</a:t>
            </a:r>
          </a:p>
          <a:p>
            <a:pPr>
              <a:buFont typeface="Wingdings" panose="05000000000000000000" pitchFamily="2" charset="2"/>
              <a:buChar char="Ø"/>
            </a:pPr>
            <a:r>
              <a:rPr lang="en-US" dirty="0" smtClean="0">
                <a:solidFill>
                  <a:srgbClr val="FF0000"/>
                </a:solidFill>
              </a:rPr>
              <a:t>Vasculitis</a:t>
            </a:r>
          </a:p>
          <a:p>
            <a:endParaRPr lang="en-US" b="1" dirty="0"/>
          </a:p>
        </p:txBody>
      </p:sp>
    </p:spTree>
    <p:extLst>
      <p:ext uri="{BB962C8B-B14F-4D97-AF65-F5344CB8AC3E}">
        <p14:creationId xmlns:p14="http://schemas.microsoft.com/office/powerpoint/2010/main" val="3190248790"/>
      </p:ext>
    </p:extLst>
  </p:cSld>
  <p:clrMapOvr>
    <a:masterClrMapping/>
  </p:clrMapOvr>
</p:sld>
</file>

<file path=ppt/slides/slide2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b="1" dirty="0" smtClean="0">
                <a:solidFill>
                  <a:srgbClr val="FF0000"/>
                </a:solidFill>
                <a:latin typeface="Footlight MT Light" panose="0204060206030A020304" pitchFamily="18" charset="0"/>
              </a:rPr>
              <a:t>Hepatotoxicity</a:t>
            </a:r>
            <a:r>
              <a:rPr lang="en-US" b="1" dirty="0" smtClean="0">
                <a:latin typeface="Footlight MT Light" panose="0204060206030A020304" pitchFamily="18" charset="0"/>
              </a:rPr>
              <a:t>-The Major Concern with PTU</a:t>
            </a:r>
            <a:endParaRPr lang="en-US" b="1" dirty="0">
              <a:latin typeface="Footlight MT Light" panose="0204060206030A020304" pitchFamily="18" charset="0"/>
            </a:endParaRPr>
          </a:p>
        </p:txBody>
      </p:sp>
      <p:sp>
        <p:nvSpPr>
          <p:cNvPr id="3" name="Content Placeholder 2"/>
          <p:cNvSpPr>
            <a:spLocks noGrp="1"/>
          </p:cNvSpPr>
          <p:nvPr>
            <p:ph idx="1"/>
          </p:nvPr>
        </p:nvSpPr>
        <p:spPr/>
        <p:txBody>
          <a:bodyPr>
            <a:normAutofit/>
          </a:bodyPr>
          <a:lstStyle/>
          <a:p>
            <a:pPr algn="just"/>
            <a:endParaRPr lang="en-US" sz="2100" dirty="0"/>
          </a:p>
          <a:p>
            <a:pPr algn="just"/>
            <a:endParaRPr lang="en-US" sz="2100" dirty="0"/>
          </a:p>
          <a:p>
            <a:pPr algn="just"/>
            <a:r>
              <a:rPr lang="en-US" sz="2100" dirty="0"/>
              <a:t>There are 47 published reports of </a:t>
            </a:r>
            <a:r>
              <a:rPr lang="en-US" sz="2100" dirty="0" err="1"/>
              <a:t>propylthiouracil</a:t>
            </a:r>
            <a:r>
              <a:rPr lang="en-US" sz="2100" dirty="0"/>
              <a:t>-associated liver failure in adults and children, and 23 liver transplants between 1990 and 2007 due to </a:t>
            </a:r>
            <a:r>
              <a:rPr lang="en-US" sz="2100" dirty="0" err="1"/>
              <a:t>propylthiouracil</a:t>
            </a:r>
            <a:r>
              <a:rPr lang="en-US" sz="2100" dirty="0"/>
              <a:t>-associated liver failure.</a:t>
            </a:r>
          </a:p>
        </p:txBody>
      </p:sp>
    </p:spTree>
    <p:extLst>
      <p:ext uri="{BB962C8B-B14F-4D97-AF65-F5344CB8AC3E}">
        <p14:creationId xmlns:p14="http://schemas.microsoft.com/office/powerpoint/2010/main" val="182737699"/>
      </p:ext>
    </p:extLst>
  </p:cSld>
  <p:clrMapOvr>
    <a:masterClrMapping/>
  </p:clrMapOvr>
</p:sld>
</file>

<file path=ppt/slides/slide2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i="1" dirty="0" smtClean="0">
                <a:solidFill>
                  <a:srgbClr val="FF0000"/>
                </a:solidFill>
              </a:rPr>
              <a:t>“Black Box" Warning</a:t>
            </a:r>
            <a:endParaRPr lang="en-US" b="1" dirty="0"/>
          </a:p>
        </p:txBody>
      </p:sp>
      <p:sp>
        <p:nvSpPr>
          <p:cNvPr id="3" name="Content Placeholder 2"/>
          <p:cNvSpPr>
            <a:spLocks noGrp="1"/>
          </p:cNvSpPr>
          <p:nvPr>
            <p:ph idx="1"/>
          </p:nvPr>
        </p:nvSpPr>
        <p:spPr/>
        <p:txBody>
          <a:bodyPr>
            <a:normAutofit/>
          </a:bodyPr>
          <a:lstStyle/>
          <a:p>
            <a:pPr marL="61722" indent="0">
              <a:buNone/>
            </a:pPr>
            <a:endParaRPr lang="en-US" sz="2100" i="1" dirty="0"/>
          </a:p>
          <a:p>
            <a:pPr marL="61722" indent="0">
              <a:buNone/>
            </a:pPr>
            <a:endParaRPr lang="en-US" sz="2100" i="1" dirty="0"/>
          </a:p>
          <a:p>
            <a:pPr marL="61722" indent="0">
              <a:buNone/>
            </a:pPr>
            <a:endParaRPr lang="en-US" sz="2100" i="1" dirty="0"/>
          </a:p>
          <a:p>
            <a:pPr marL="61722" indent="0">
              <a:buNone/>
            </a:pPr>
            <a:endParaRPr lang="en-US" sz="2100" i="1" dirty="0"/>
          </a:p>
          <a:p>
            <a:pPr marL="61722" indent="0">
              <a:buNone/>
            </a:pPr>
            <a:r>
              <a:rPr lang="en-US" sz="2100" i="1" dirty="0"/>
              <a:t>The FDA has added a "</a:t>
            </a:r>
            <a:r>
              <a:rPr lang="en-US" sz="2100" i="1" dirty="0">
                <a:solidFill>
                  <a:srgbClr val="FF0000"/>
                </a:solidFill>
              </a:rPr>
              <a:t>black box" warning </a:t>
            </a:r>
            <a:r>
              <a:rPr lang="en-US" sz="2100" i="1" dirty="0"/>
              <a:t>to </a:t>
            </a:r>
            <a:r>
              <a:rPr lang="en-US" sz="2100" i="1" dirty="0" err="1"/>
              <a:t>propylthiouracil</a:t>
            </a:r>
            <a:r>
              <a:rPr lang="en-US" sz="2100" i="1" dirty="0"/>
              <a:t> because of liver failure, recommending close monitoring of liver function during its use.</a:t>
            </a:r>
          </a:p>
          <a:p>
            <a:endParaRPr lang="en-US" sz="2100" i="1" dirty="0"/>
          </a:p>
          <a:p>
            <a:endParaRPr lang="en-US" sz="2100" i="1" dirty="0"/>
          </a:p>
          <a:p>
            <a:endParaRPr lang="en-US" sz="2100" i="1" dirty="0"/>
          </a:p>
        </p:txBody>
      </p:sp>
    </p:spTree>
    <p:extLst>
      <p:ext uri="{BB962C8B-B14F-4D97-AF65-F5344CB8AC3E}">
        <p14:creationId xmlns:p14="http://schemas.microsoft.com/office/powerpoint/2010/main" val="3714222379"/>
      </p:ext>
    </p:extLst>
  </p:cSld>
  <p:clrMapOvr>
    <a:masterClrMapping/>
  </p:clrMapOvr>
</p:sld>
</file>

<file path=ppt/slides/slide2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latin typeface="Footlight MT Light" panose="0204060206030A020304" pitchFamily="18" charset="0"/>
              </a:rPr>
              <a:t>Ionic Inhibitors</a:t>
            </a:r>
            <a:endParaRPr lang="en-US" b="1" dirty="0">
              <a:latin typeface="Footlight MT Light" panose="0204060206030A020304" pitchFamily="18" charset="0"/>
            </a:endParaRPr>
          </a:p>
        </p:txBody>
      </p:sp>
      <p:sp>
        <p:nvSpPr>
          <p:cNvPr id="3" name="Content Placeholder 2"/>
          <p:cNvSpPr>
            <a:spLocks noGrp="1"/>
          </p:cNvSpPr>
          <p:nvPr>
            <p:ph idx="1"/>
          </p:nvPr>
        </p:nvSpPr>
        <p:spPr/>
        <p:txBody>
          <a:bodyPr/>
          <a:lstStyle/>
          <a:p>
            <a:pPr algn="ctr"/>
            <a:endParaRPr lang="en-US" dirty="0" smtClean="0"/>
          </a:p>
          <a:p>
            <a:pPr algn="ctr"/>
            <a:endParaRPr lang="en-US" dirty="0"/>
          </a:p>
          <a:p>
            <a:pPr algn="ctr">
              <a:lnSpc>
                <a:spcPct val="200000"/>
              </a:lnSpc>
            </a:pPr>
            <a:r>
              <a:rPr lang="en-US" dirty="0"/>
              <a:t>P</a:t>
            </a:r>
            <a:r>
              <a:rPr lang="en-US" dirty="0" smtClean="0"/>
              <a:t>erchlorate </a:t>
            </a:r>
            <a:r>
              <a:rPr lang="en-US" dirty="0"/>
              <a:t>(</a:t>
            </a:r>
            <a:r>
              <a:rPr lang="en-US" dirty="0" smtClean="0"/>
              <a:t>ClO</a:t>
            </a:r>
            <a:r>
              <a:rPr lang="en-US" baseline="-25000" dirty="0" smtClean="0"/>
              <a:t>4</a:t>
            </a:r>
            <a:r>
              <a:rPr lang="en-US" baseline="30000" dirty="0" smtClean="0"/>
              <a:t>–</a:t>
            </a:r>
            <a:r>
              <a:rPr lang="en-US" dirty="0" smtClean="0"/>
              <a:t>), </a:t>
            </a:r>
          </a:p>
          <a:p>
            <a:pPr algn="ctr">
              <a:lnSpc>
                <a:spcPct val="200000"/>
              </a:lnSpc>
            </a:pPr>
            <a:r>
              <a:rPr lang="en-US" dirty="0" err="1"/>
              <a:t>P</a:t>
            </a:r>
            <a:r>
              <a:rPr lang="en-US" dirty="0" err="1" smtClean="0"/>
              <a:t>ertechnetate</a:t>
            </a:r>
            <a:r>
              <a:rPr lang="en-US" dirty="0" smtClean="0"/>
              <a:t> (TcO</a:t>
            </a:r>
            <a:r>
              <a:rPr lang="en-US" baseline="-25000" dirty="0" smtClean="0"/>
              <a:t>4</a:t>
            </a:r>
            <a:r>
              <a:rPr lang="en-US" baseline="30000" dirty="0" smtClean="0"/>
              <a:t>–</a:t>
            </a:r>
            <a:r>
              <a:rPr lang="en-US" dirty="0" smtClean="0"/>
              <a:t>)</a:t>
            </a:r>
          </a:p>
          <a:p>
            <a:pPr algn="ctr">
              <a:lnSpc>
                <a:spcPct val="200000"/>
              </a:lnSpc>
            </a:pPr>
            <a:r>
              <a:rPr lang="en-US" dirty="0" err="1"/>
              <a:t>T</a:t>
            </a:r>
            <a:r>
              <a:rPr lang="en-US" dirty="0" err="1" smtClean="0"/>
              <a:t>hiocyanate</a:t>
            </a:r>
            <a:r>
              <a:rPr lang="en-US" dirty="0" smtClean="0"/>
              <a:t> </a:t>
            </a:r>
            <a:r>
              <a:rPr lang="en-US" dirty="0"/>
              <a:t>(</a:t>
            </a:r>
            <a:r>
              <a:rPr lang="en-US" dirty="0" smtClean="0"/>
              <a:t>SCN</a:t>
            </a:r>
            <a:r>
              <a:rPr lang="en-US" baseline="30000" dirty="0" smtClean="0"/>
              <a:t>–</a:t>
            </a:r>
            <a:r>
              <a:rPr lang="en-US" dirty="0" smtClean="0"/>
              <a:t>)</a:t>
            </a:r>
          </a:p>
          <a:p>
            <a:pPr algn="ctr"/>
            <a:endParaRPr lang="en-US" dirty="0"/>
          </a:p>
          <a:p>
            <a:pPr algn="ctr"/>
            <a:endParaRPr lang="en-US" dirty="0" smtClean="0"/>
          </a:p>
          <a:p>
            <a:pPr algn="ctr"/>
            <a:endParaRPr lang="en-US" dirty="0"/>
          </a:p>
        </p:txBody>
      </p:sp>
    </p:spTree>
    <p:extLst>
      <p:ext uri="{BB962C8B-B14F-4D97-AF65-F5344CB8AC3E}">
        <p14:creationId xmlns:p14="http://schemas.microsoft.com/office/powerpoint/2010/main" val="3930442653"/>
      </p:ext>
    </p:extLst>
  </p:cSld>
  <p:clrMapOvr>
    <a:masterClrMapping/>
  </p:clrMapOvr>
</p:sld>
</file>

<file path=ppt/slides/slide2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92500" lnSpcReduction="10000"/>
          </a:bodyPr>
          <a:lstStyle/>
          <a:p>
            <a:pPr algn="just"/>
            <a:r>
              <a:rPr lang="en-US" dirty="0"/>
              <a:t>Block uptake of iodide by the gland through </a:t>
            </a:r>
            <a:r>
              <a:rPr lang="en-US" b="1" dirty="0"/>
              <a:t>competitive inhibition </a:t>
            </a:r>
            <a:r>
              <a:rPr lang="en-US" dirty="0"/>
              <a:t>of the </a:t>
            </a:r>
            <a:r>
              <a:rPr lang="en-US" dirty="0">
                <a:solidFill>
                  <a:srgbClr val="FF0000"/>
                </a:solidFill>
              </a:rPr>
              <a:t>iodide transport mechanism</a:t>
            </a:r>
            <a:r>
              <a:rPr lang="en-US" dirty="0"/>
              <a:t>. </a:t>
            </a:r>
          </a:p>
          <a:p>
            <a:pPr marL="61722" indent="0" algn="just">
              <a:buNone/>
            </a:pPr>
            <a:endParaRPr lang="en-US" dirty="0" smtClean="0"/>
          </a:p>
          <a:p>
            <a:pPr algn="just"/>
            <a:r>
              <a:rPr lang="en-US" dirty="0" smtClean="0"/>
              <a:t>The </a:t>
            </a:r>
            <a:r>
              <a:rPr lang="en-US" dirty="0"/>
              <a:t>major clinical use for </a:t>
            </a:r>
            <a:r>
              <a:rPr lang="en-US" dirty="0">
                <a:solidFill>
                  <a:srgbClr val="FF0000"/>
                </a:solidFill>
              </a:rPr>
              <a:t>potassium perchlorate </a:t>
            </a:r>
            <a:r>
              <a:rPr lang="en-US" dirty="0"/>
              <a:t>is to block </a:t>
            </a:r>
            <a:r>
              <a:rPr lang="en-US" dirty="0" smtClean="0"/>
              <a:t>thyroidal </a:t>
            </a:r>
            <a:r>
              <a:rPr lang="en-US" dirty="0"/>
              <a:t>reuptake of </a:t>
            </a:r>
            <a:r>
              <a:rPr lang="en-US" dirty="0" smtClean="0"/>
              <a:t>I</a:t>
            </a:r>
            <a:r>
              <a:rPr lang="en-US" baseline="30000" dirty="0" smtClean="0"/>
              <a:t>– </a:t>
            </a:r>
            <a:r>
              <a:rPr lang="en-US" dirty="0" smtClean="0"/>
              <a:t>in </a:t>
            </a:r>
            <a:r>
              <a:rPr lang="en-US" dirty="0"/>
              <a:t>patients with iodide-induced hyperthyroidism (</a:t>
            </a:r>
            <a:r>
              <a:rPr lang="en-US" dirty="0" smtClean="0"/>
              <a:t>e.g. </a:t>
            </a:r>
            <a:r>
              <a:rPr lang="en-US" dirty="0"/>
              <a:t>amiodarone-induced hyperthyroidism</a:t>
            </a:r>
            <a:r>
              <a:rPr lang="en-US" dirty="0" smtClean="0"/>
              <a:t>).</a:t>
            </a:r>
          </a:p>
          <a:p>
            <a:pPr marL="61722" indent="0" algn="just">
              <a:buNone/>
            </a:pPr>
            <a:endParaRPr lang="en-US" dirty="0"/>
          </a:p>
          <a:p>
            <a:pPr algn="just"/>
            <a:r>
              <a:rPr lang="en-US" dirty="0" smtClean="0"/>
              <a:t>However</a:t>
            </a:r>
            <a:r>
              <a:rPr lang="en-US" dirty="0"/>
              <a:t>, </a:t>
            </a:r>
            <a:r>
              <a:rPr lang="en-US" dirty="0" smtClean="0"/>
              <a:t>potassium </a:t>
            </a:r>
            <a:r>
              <a:rPr lang="en-US" dirty="0"/>
              <a:t>perchlorate is </a:t>
            </a:r>
            <a:r>
              <a:rPr lang="en-US" dirty="0">
                <a:solidFill>
                  <a:srgbClr val="FF0000"/>
                </a:solidFill>
              </a:rPr>
              <a:t>rarely</a:t>
            </a:r>
            <a:r>
              <a:rPr lang="en-US" dirty="0"/>
              <a:t> </a:t>
            </a:r>
            <a:r>
              <a:rPr lang="en-US" dirty="0">
                <a:solidFill>
                  <a:srgbClr val="FF0000"/>
                </a:solidFill>
              </a:rPr>
              <a:t>used</a:t>
            </a:r>
            <a:r>
              <a:rPr lang="en-US" dirty="0"/>
              <a:t> clinically because it is associated with </a:t>
            </a:r>
            <a:r>
              <a:rPr lang="en-US" b="1" dirty="0"/>
              <a:t>aplastic anemia</a:t>
            </a:r>
          </a:p>
        </p:txBody>
      </p:sp>
    </p:spTree>
    <p:extLst>
      <p:ext uri="{BB962C8B-B14F-4D97-AF65-F5344CB8AC3E}">
        <p14:creationId xmlns:p14="http://schemas.microsoft.com/office/powerpoint/2010/main" val="3335205403"/>
      </p:ext>
    </p:extLst>
  </p:cSld>
  <p:clrMapOvr>
    <a:masterClrMapping/>
  </p:clrMapOvr>
</p:sld>
</file>

<file path=ppt/slides/slide2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pPr marL="61722" indent="0" algn="just">
              <a:buNone/>
            </a:pPr>
            <a:endParaRPr lang="en-US" dirty="0" smtClean="0"/>
          </a:p>
          <a:p>
            <a:pPr marL="61722" indent="0" algn="just">
              <a:buNone/>
            </a:pPr>
            <a:endParaRPr lang="en-US" dirty="0"/>
          </a:p>
          <a:p>
            <a:pPr marL="61722" indent="0" algn="just">
              <a:buNone/>
            </a:pPr>
            <a:endParaRPr lang="en-US" dirty="0" smtClean="0"/>
          </a:p>
          <a:p>
            <a:pPr marL="61722" indent="0" algn="just">
              <a:buNone/>
            </a:pPr>
            <a:r>
              <a:rPr lang="en-US" dirty="0" smtClean="0">
                <a:solidFill>
                  <a:srgbClr val="FF0000"/>
                </a:solidFill>
              </a:rPr>
              <a:t>The effects </a:t>
            </a:r>
            <a:r>
              <a:rPr lang="en-US" dirty="0" smtClean="0"/>
              <a:t>of anion uptake inhibitors are </a:t>
            </a:r>
            <a:r>
              <a:rPr lang="en-US" b="1" dirty="0" smtClean="0"/>
              <a:t>not produced  immediately </a:t>
            </a:r>
            <a:r>
              <a:rPr lang="en-US" dirty="0" smtClean="0"/>
              <a:t>because of large stores of thyroid hormones in the colloids.</a:t>
            </a:r>
            <a:endParaRPr lang="en-US" dirty="0"/>
          </a:p>
        </p:txBody>
      </p:sp>
    </p:spTree>
    <p:extLst>
      <p:ext uri="{BB962C8B-B14F-4D97-AF65-F5344CB8AC3E}">
        <p14:creationId xmlns:p14="http://schemas.microsoft.com/office/powerpoint/2010/main" val="685202499"/>
      </p:ext>
    </p:extLst>
  </p:cSld>
  <p:clrMapOvr>
    <a:masterClrMapping/>
  </p:clrMapOvr>
</p:sld>
</file>

<file path=ppt/slides/slide2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latin typeface="Footlight MT Light" panose="0204060206030A020304" pitchFamily="18" charset="0"/>
              </a:rPr>
              <a:t>Iodides</a:t>
            </a:r>
            <a:endParaRPr lang="en-US" b="1" dirty="0">
              <a:latin typeface="Footlight MT Light" panose="0204060206030A020304" pitchFamily="18" charset="0"/>
            </a:endParaRPr>
          </a:p>
        </p:txBody>
      </p:sp>
      <p:sp>
        <p:nvSpPr>
          <p:cNvPr id="3" name="Content Placeholder 2"/>
          <p:cNvSpPr>
            <a:spLocks noGrp="1"/>
          </p:cNvSpPr>
          <p:nvPr>
            <p:ph idx="1"/>
          </p:nvPr>
        </p:nvSpPr>
        <p:spPr/>
        <p:txBody>
          <a:bodyPr/>
          <a:lstStyle/>
          <a:p>
            <a:pPr marL="61722" indent="0">
              <a:buNone/>
            </a:pPr>
            <a:endParaRPr lang="en-US" dirty="0" smtClean="0"/>
          </a:p>
          <a:p>
            <a:pPr marL="61722" indent="0">
              <a:buNone/>
            </a:pPr>
            <a:endParaRPr lang="en-US" dirty="0" smtClean="0"/>
          </a:p>
          <a:p>
            <a:pPr marL="61722" indent="0">
              <a:buNone/>
            </a:pPr>
            <a:endParaRPr lang="en-US" dirty="0" smtClean="0"/>
          </a:p>
          <a:p>
            <a:pPr marL="61722" indent="0">
              <a:buNone/>
            </a:pPr>
            <a:r>
              <a:rPr lang="en-US" dirty="0" smtClean="0"/>
              <a:t>Prior to the introduction of the </a:t>
            </a:r>
            <a:r>
              <a:rPr lang="en-US" dirty="0" err="1" smtClean="0"/>
              <a:t>thioamides</a:t>
            </a:r>
            <a:r>
              <a:rPr lang="en-US" dirty="0" smtClean="0"/>
              <a:t> in the 1940s, iodides were the major </a:t>
            </a:r>
            <a:r>
              <a:rPr lang="en-US" dirty="0" err="1" smtClean="0"/>
              <a:t>antithyroid</a:t>
            </a:r>
            <a:r>
              <a:rPr lang="en-US" dirty="0" smtClean="0"/>
              <a:t> agents; today they are </a:t>
            </a:r>
            <a:r>
              <a:rPr lang="en-US" b="1" dirty="0" smtClean="0"/>
              <a:t>rarely used </a:t>
            </a:r>
            <a:r>
              <a:rPr lang="en-US" dirty="0" smtClean="0"/>
              <a:t>as sole therapy.</a:t>
            </a:r>
            <a:endParaRPr lang="en-US" dirty="0"/>
          </a:p>
        </p:txBody>
      </p:sp>
    </p:spTree>
    <p:extLst>
      <p:ext uri="{BB962C8B-B14F-4D97-AF65-F5344CB8AC3E}">
        <p14:creationId xmlns:p14="http://schemas.microsoft.com/office/powerpoint/2010/main" val="31188136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BEBA8EAE-BF5A-486C-A8C5-ECC9F3942E4B}">
                <a14:imgProps xmlns:a14="http://schemas.microsoft.com/office/drawing/2010/main">
                  <a14:imgLayer r:embed="rId3">
                    <a14:imgEffect>
                      <a14:sharpenSoften amount="50000"/>
                    </a14:imgEffect>
                  </a14:imgLayer>
                </a14:imgProps>
              </a:ext>
            </a:extLst>
          </a:blip>
          <a:stretch>
            <a:fillRect/>
          </a:stretch>
        </p:blipFill>
        <p:spPr>
          <a:xfrm>
            <a:off x="1143002" y="1527645"/>
            <a:ext cx="6858000" cy="3246236"/>
          </a:xfrm>
          <a:prstGeom prst="rect">
            <a:avLst/>
          </a:prstGeom>
        </p:spPr>
      </p:pic>
    </p:spTree>
    <p:extLst>
      <p:ext uri="{BB962C8B-B14F-4D97-AF65-F5344CB8AC3E}">
        <p14:creationId xmlns:p14="http://schemas.microsoft.com/office/powerpoint/2010/main" val="1217378617"/>
      </p:ext>
    </p:extLst>
  </p:cSld>
  <p:clrMapOvr>
    <a:masterClrMapping/>
  </p:clrMapOvr>
  <p:timing>
    <p:tnLst>
      <p:par>
        <p:cTn id="1" dur="indefinite" restart="never" nodeType="tmRoot"/>
      </p:par>
    </p:tnLst>
  </p:timing>
</p:sld>
</file>

<file path=ppt/slides/slide2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b="1" dirty="0" smtClean="0">
                <a:latin typeface="Footlight MT Light" panose="0204060206030A020304" pitchFamily="18" charset="0"/>
              </a:rPr>
              <a:t>“Wolff–</a:t>
            </a:r>
            <a:r>
              <a:rPr lang="en-US" b="1" dirty="0" err="1" smtClean="0">
                <a:latin typeface="Footlight MT Light" panose="0204060206030A020304" pitchFamily="18" charset="0"/>
              </a:rPr>
              <a:t>Chaikoff</a:t>
            </a:r>
            <a:r>
              <a:rPr lang="en-US" b="1" dirty="0" smtClean="0">
                <a:latin typeface="Footlight MT Light" panose="0204060206030A020304" pitchFamily="18" charset="0"/>
              </a:rPr>
              <a:t> effect”</a:t>
            </a:r>
            <a:endParaRPr lang="en-US" dirty="0">
              <a:latin typeface="Footlight MT Light" panose="0204060206030A020304" pitchFamily="18" charset="0"/>
            </a:endParaRPr>
          </a:p>
        </p:txBody>
      </p:sp>
      <p:sp>
        <p:nvSpPr>
          <p:cNvPr id="3" name="Content Placeholder 2"/>
          <p:cNvSpPr>
            <a:spLocks noGrp="1"/>
          </p:cNvSpPr>
          <p:nvPr>
            <p:ph idx="1"/>
          </p:nvPr>
        </p:nvSpPr>
        <p:spPr/>
        <p:txBody>
          <a:bodyPr/>
          <a:lstStyle/>
          <a:p>
            <a:pPr algn="just"/>
            <a:r>
              <a:rPr lang="en-US" sz="2100" dirty="0"/>
              <a:t>Discovered by Drs. Jan Wolff and Israel Lyon </a:t>
            </a:r>
            <a:r>
              <a:rPr lang="en-US" sz="2100" dirty="0" err="1"/>
              <a:t>Chaikoff</a:t>
            </a:r>
            <a:r>
              <a:rPr lang="en-US" sz="2100" dirty="0"/>
              <a:t> at the University of California</a:t>
            </a:r>
          </a:p>
          <a:p>
            <a:pPr algn="just"/>
            <a:endParaRPr lang="en-US" dirty="0"/>
          </a:p>
          <a:p>
            <a:pPr marL="61722" indent="0" algn="just">
              <a:buNone/>
            </a:pPr>
            <a:endParaRPr lang="en-US" dirty="0" smtClean="0"/>
          </a:p>
          <a:p>
            <a:pPr marL="61722" indent="0" algn="just">
              <a:buNone/>
            </a:pPr>
            <a:r>
              <a:rPr lang="en-US" dirty="0" smtClean="0"/>
              <a:t>“</a:t>
            </a:r>
            <a:r>
              <a:rPr lang="en-US" dirty="0" smtClean="0">
                <a:solidFill>
                  <a:schemeClr val="accent1">
                    <a:lumMod val="75000"/>
                  </a:schemeClr>
                </a:solidFill>
              </a:rPr>
              <a:t>Ingestion of large amount of iodine leads to reduced levels of thyroid hormones</a:t>
            </a:r>
            <a:r>
              <a:rPr lang="en-US" dirty="0" smtClean="0"/>
              <a:t>”</a:t>
            </a:r>
            <a:endParaRPr lang="en-US" dirty="0"/>
          </a:p>
        </p:txBody>
      </p:sp>
    </p:spTree>
    <p:extLst>
      <p:ext uri="{BB962C8B-B14F-4D97-AF65-F5344CB8AC3E}">
        <p14:creationId xmlns:p14="http://schemas.microsoft.com/office/powerpoint/2010/main" val="1106632695"/>
      </p:ext>
    </p:extLst>
  </p:cSld>
  <p:clrMapOvr>
    <a:masterClrMapping/>
  </p:clrMapOvr>
</p:sld>
</file>

<file path=ppt/slides/slide2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35608" y="1063228"/>
            <a:ext cx="7594092" cy="4480322"/>
          </a:xfrm>
        </p:spPr>
        <p:txBody>
          <a:bodyPr>
            <a:normAutofit/>
          </a:bodyPr>
          <a:lstStyle/>
          <a:p>
            <a:pPr algn="just"/>
            <a:endParaRPr lang="en-US" sz="2100" dirty="0"/>
          </a:p>
          <a:p>
            <a:pPr algn="just"/>
            <a:endParaRPr lang="en-US" sz="2100" dirty="0"/>
          </a:p>
          <a:p>
            <a:pPr algn="just"/>
            <a:r>
              <a:rPr lang="en-US" sz="2100" dirty="0"/>
              <a:t>This phenomenon is likely to be mediated by </a:t>
            </a:r>
            <a:r>
              <a:rPr lang="en-US" sz="2100" dirty="0">
                <a:solidFill>
                  <a:srgbClr val="FF0000"/>
                </a:solidFill>
              </a:rPr>
              <a:t>down regulation of NIS (Sodium/Iodide Symporter) </a:t>
            </a:r>
            <a:r>
              <a:rPr lang="en-US" sz="2100" dirty="0"/>
              <a:t>in the thyroid gland.</a:t>
            </a:r>
          </a:p>
          <a:p>
            <a:pPr algn="just"/>
            <a:endParaRPr lang="en-US" sz="2100" dirty="0"/>
          </a:p>
          <a:p>
            <a:pPr algn="just"/>
            <a:endParaRPr lang="en-US" sz="2100" dirty="0"/>
          </a:p>
          <a:p>
            <a:pPr algn="just"/>
            <a:endParaRPr lang="en-US" sz="2100" dirty="0"/>
          </a:p>
          <a:p>
            <a:pPr algn="just"/>
            <a:endParaRPr lang="en-US" sz="2100" dirty="0"/>
          </a:p>
          <a:p>
            <a:pPr algn="just"/>
            <a:r>
              <a:rPr lang="en-US" sz="2100" b="1" dirty="0"/>
              <a:t>Increased</a:t>
            </a:r>
            <a:r>
              <a:rPr lang="en-US" sz="2100" dirty="0"/>
              <a:t> </a:t>
            </a:r>
            <a:r>
              <a:rPr lang="en-US" sz="2100" dirty="0">
                <a:solidFill>
                  <a:srgbClr val="FF0000"/>
                </a:solidFill>
              </a:rPr>
              <a:t>intracellular</a:t>
            </a:r>
            <a:r>
              <a:rPr lang="en-US" sz="2100" dirty="0"/>
              <a:t> and not extracellular concentration is responsible for the down regulation of NIS in the thyroid gland.</a:t>
            </a:r>
          </a:p>
          <a:p>
            <a:pPr algn="just"/>
            <a:endParaRPr lang="en-US" sz="2100" dirty="0"/>
          </a:p>
          <a:p>
            <a:pPr algn="just"/>
            <a:endParaRPr lang="en-US" sz="2100" dirty="0"/>
          </a:p>
        </p:txBody>
      </p:sp>
    </p:spTree>
    <p:extLst>
      <p:ext uri="{BB962C8B-B14F-4D97-AF65-F5344CB8AC3E}">
        <p14:creationId xmlns:p14="http://schemas.microsoft.com/office/powerpoint/2010/main" val="1920145941"/>
      </p:ext>
    </p:extLst>
  </p:cSld>
  <p:clrMapOvr>
    <a:masterClrMapping/>
  </p:clrMapOvr>
</p:sld>
</file>

<file path=ppt/slides/slide2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pPr algn="just"/>
            <a:r>
              <a:rPr lang="en-US" dirty="0"/>
              <a:t>The </a:t>
            </a:r>
            <a:r>
              <a:rPr lang="en-US" dirty="0">
                <a:solidFill>
                  <a:srgbClr val="FF0000"/>
                </a:solidFill>
              </a:rPr>
              <a:t>effect is produced only for few days </a:t>
            </a:r>
            <a:r>
              <a:rPr lang="en-US" dirty="0"/>
              <a:t>that’s why Iodides are </a:t>
            </a:r>
            <a:r>
              <a:rPr lang="en-US" b="1" dirty="0"/>
              <a:t>not</a:t>
            </a:r>
            <a:r>
              <a:rPr lang="en-US" dirty="0"/>
              <a:t> recommended for </a:t>
            </a:r>
            <a:r>
              <a:rPr lang="en-US" dirty="0">
                <a:solidFill>
                  <a:srgbClr val="FF0000"/>
                </a:solidFill>
              </a:rPr>
              <a:t>long term therapy </a:t>
            </a:r>
            <a:r>
              <a:rPr lang="en-US" dirty="0"/>
              <a:t>for hyperthyroidism.</a:t>
            </a:r>
          </a:p>
          <a:p>
            <a:pPr algn="just"/>
            <a:endParaRPr lang="en-US" sz="2100" dirty="0"/>
          </a:p>
          <a:p>
            <a:pPr algn="just"/>
            <a:endParaRPr lang="en-US" sz="2100" dirty="0"/>
          </a:p>
          <a:p>
            <a:pPr algn="just"/>
            <a:endParaRPr lang="en-US" sz="2100" dirty="0"/>
          </a:p>
          <a:p>
            <a:pPr algn="just"/>
            <a:r>
              <a:rPr lang="en-US" sz="2100" dirty="0"/>
              <a:t>{With time, "escape" from this inhibition is associated with an </a:t>
            </a:r>
            <a:r>
              <a:rPr lang="en-US" sz="2100" dirty="0">
                <a:solidFill>
                  <a:srgbClr val="FF0000"/>
                </a:solidFill>
              </a:rPr>
              <a:t>adaptive decrease in iodide transport </a:t>
            </a:r>
            <a:r>
              <a:rPr lang="en-US" sz="2100" dirty="0"/>
              <a:t>and a lowered intracellular iodide concentration, associated with a decrease in NIS mRNA and protein }</a:t>
            </a:r>
          </a:p>
          <a:p>
            <a:endParaRPr lang="en-US" sz="2100" dirty="0"/>
          </a:p>
        </p:txBody>
      </p:sp>
    </p:spTree>
    <p:extLst>
      <p:ext uri="{BB962C8B-B14F-4D97-AF65-F5344CB8AC3E}">
        <p14:creationId xmlns:p14="http://schemas.microsoft.com/office/powerpoint/2010/main" val="1269714345"/>
      </p:ext>
    </p:extLst>
  </p:cSld>
  <p:clrMapOvr>
    <a:masterClrMapping/>
  </p:clrMapOvr>
</p:sld>
</file>

<file path=ppt/slides/slide2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dirty="0" smtClean="0"/>
          </a:p>
          <a:p>
            <a:endParaRPr lang="en-US" dirty="0"/>
          </a:p>
          <a:p>
            <a:r>
              <a:rPr lang="en-US" dirty="0" smtClean="0"/>
              <a:t>In </a:t>
            </a:r>
            <a:r>
              <a:rPr lang="en-US" dirty="0"/>
              <a:t>pharmacologic doses (&gt; 6 mg/d), the major action of iodides </a:t>
            </a:r>
            <a:r>
              <a:rPr lang="en-US" dirty="0" smtClean="0"/>
              <a:t>is </a:t>
            </a:r>
            <a:r>
              <a:rPr lang="en-US" dirty="0"/>
              <a:t>to </a:t>
            </a:r>
            <a:r>
              <a:rPr lang="en-US" dirty="0">
                <a:solidFill>
                  <a:srgbClr val="FF0000"/>
                </a:solidFill>
              </a:rPr>
              <a:t>inhibit hormone release, </a:t>
            </a:r>
            <a:r>
              <a:rPr lang="en-US" dirty="0"/>
              <a:t>possibly through inhibition of </a:t>
            </a:r>
            <a:r>
              <a:rPr lang="en-US" b="1" dirty="0" smtClean="0"/>
              <a:t>thyroglobulin </a:t>
            </a:r>
            <a:r>
              <a:rPr lang="en-US" b="1" dirty="0"/>
              <a:t>proteolysis</a:t>
            </a:r>
            <a:r>
              <a:rPr lang="en-US" dirty="0"/>
              <a:t>.</a:t>
            </a:r>
          </a:p>
        </p:txBody>
      </p:sp>
    </p:spTree>
    <p:extLst>
      <p:ext uri="{BB962C8B-B14F-4D97-AF65-F5344CB8AC3E}">
        <p14:creationId xmlns:p14="http://schemas.microsoft.com/office/powerpoint/2010/main" val="696421114"/>
      </p:ext>
    </p:extLst>
  </p:cSld>
  <p:clrMapOvr>
    <a:masterClrMapping/>
  </p:clrMapOvr>
</p:sld>
</file>

<file path=ppt/slides/slide2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latin typeface="Footlight MT Light" panose="0204060206030A020304" pitchFamily="18" charset="0"/>
              </a:rPr>
              <a:t>Administered before Surgery</a:t>
            </a:r>
            <a:endParaRPr lang="en-US" dirty="0">
              <a:latin typeface="Footlight MT Light" panose="0204060206030A020304" pitchFamily="18" charset="0"/>
            </a:endParaRPr>
          </a:p>
        </p:txBody>
      </p:sp>
      <p:sp>
        <p:nvSpPr>
          <p:cNvPr id="3" name="Content Placeholder 2"/>
          <p:cNvSpPr>
            <a:spLocks noGrp="1"/>
          </p:cNvSpPr>
          <p:nvPr>
            <p:ph idx="1"/>
          </p:nvPr>
        </p:nvSpPr>
        <p:spPr/>
        <p:txBody>
          <a:bodyPr/>
          <a:lstStyle/>
          <a:p>
            <a:pPr marL="61722" indent="0">
              <a:buNone/>
            </a:pPr>
            <a:endParaRPr lang="en-US" dirty="0" smtClean="0"/>
          </a:p>
          <a:p>
            <a:pPr marL="61722" indent="0">
              <a:buNone/>
            </a:pPr>
            <a:endParaRPr lang="en-US" dirty="0"/>
          </a:p>
          <a:p>
            <a:pPr marL="61722" indent="0">
              <a:buNone/>
            </a:pPr>
            <a:endParaRPr lang="en-US" dirty="0" smtClean="0"/>
          </a:p>
          <a:p>
            <a:pPr marL="61722" indent="0">
              <a:buNone/>
            </a:pPr>
            <a:r>
              <a:rPr lang="en-US" dirty="0" smtClean="0"/>
              <a:t>In </a:t>
            </a:r>
            <a:r>
              <a:rPr lang="en-US" dirty="0"/>
              <a:t>addition, iodides </a:t>
            </a:r>
            <a:r>
              <a:rPr lang="en-US" b="1" dirty="0"/>
              <a:t>decrease</a:t>
            </a:r>
            <a:r>
              <a:rPr lang="en-US" dirty="0"/>
              <a:t> the </a:t>
            </a:r>
            <a:r>
              <a:rPr lang="en-US" dirty="0" smtClean="0">
                <a:solidFill>
                  <a:srgbClr val="FF0000"/>
                </a:solidFill>
              </a:rPr>
              <a:t>vascularity and size </a:t>
            </a:r>
            <a:r>
              <a:rPr lang="en-US" dirty="0" smtClean="0"/>
              <a:t>of </a:t>
            </a:r>
            <a:r>
              <a:rPr lang="en-US" dirty="0"/>
              <a:t>a hyperplastic </a:t>
            </a:r>
            <a:r>
              <a:rPr lang="en-US" dirty="0" smtClean="0"/>
              <a:t>gland</a:t>
            </a:r>
            <a:r>
              <a:rPr lang="en-US" dirty="0"/>
              <a:t> </a:t>
            </a:r>
            <a:r>
              <a:rPr lang="en-US" dirty="0" smtClean="0"/>
              <a:t>resulting in </a:t>
            </a:r>
            <a:r>
              <a:rPr lang="en-US" dirty="0" smtClean="0">
                <a:solidFill>
                  <a:srgbClr val="FF0000"/>
                </a:solidFill>
              </a:rPr>
              <a:t>making the surgery (excision) easy.</a:t>
            </a:r>
            <a:endParaRPr lang="en-US" dirty="0">
              <a:solidFill>
                <a:srgbClr val="FF0000"/>
              </a:solidFill>
            </a:endParaRPr>
          </a:p>
        </p:txBody>
      </p:sp>
    </p:spTree>
    <p:extLst>
      <p:ext uri="{BB962C8B-B14F-4D97-AF65-F5344CB8AC3E}">
        <p14:creationId xmlns:p14="http://schemas.microsoft.com/office/powerpoint/2010/main" val="2011040422"/>
      </p:ext>
    </p:extLst>
  </p:cSld>
  <p:clrMapOvr>
    <a:masterClrMapping/>
  </p:clrMapOvr>
</p:sld>
</file>

<file path=ppt/slides/slide2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latin typeface="Footlight MT Light" panose="0204060206030A020304" pitchFamily="18" charset="0"/>
              </a:rPr>
              <a:t>Preventive Role-Historical</a:t>
            </a:r>
            <a:endParaRPr lang="en-US" b="1" dirty="0">
              <a:latin typeface="Footlight MT Light" panose="0204060206030A020304" pitchFamily="18" charset="0"/>
            </a:endParaRPr>
          </a:p>
        </p:txBody>
      </p:sp>
      <p:sp>
        <p:nvSpPr>
          <p:cNvPr id="3" name="Content Placeholder 2"/>
          <p:cNvSpPr>
            <a:spLocks noGrp="1"/>
          </p:cNvSpPr>
          <p:nvPr>
            <p:ph idx="1"/>
          </p:nvPr>
        </p:nvSpPr>
        <p:spPr/>
        <p:txBody>
          <a:bodyPr/>
          <a:lstStyle/>
          <a:p>
            <a:pPr marL="61722" indent="0">
              <a:buNone/>
            </a:pPr>
            <a:endParaRPr lang="en-US" dirty="0" smtClean="0"/>
          </a:p>
          <a:p>
            <a:pPr marL="61722" indent="0">
              <a:buNone/>
            </a:pPr>
            <a:endParaRPr lang="en-US" dirty="0"/>
          </a:p>
          <a:p>
            <a:pPr marL="61722" indent="0">
              <a:buNone/>
            </a:pPr>
            <a:endParaRPr lang="en-US" dirty="0" smtClean="0"/>
          </a:p>
          <a:p>
            <a:pPr marL="61722" indent="0" algn="ctr">
              <a:buNone/>
            </a:pPr>
            <a:r>
              <a:rPr lang="en-US" dirty="0" smtClean="0">
                <a:latin typeface="Bodoni MT Condensed" panose="02070606080606020203" pitchFamily="18" charset="0"/>
              </a:rPr>
              <a:t>26 </a:t>
            </a:r>
            <a:r>
              <a:rPr lang="en-US" dirty="0">
                <a:latin typeface="Bodoni MT Condensed" panose="02070606080606020203" pitchFamily="18" charset="0"/>
              </a:rPr>
              <a:t>A</a:t>
            </a:r>
            <a:r>
              <a:rPr lang="en-US" dirty="0" smtClean="0">
                <a:latin typeface="Bodoni MT Condensed" panose="02070606080606020203" pitchFamily="18" charset="0"/>
              </a:rPr>
              <a:t>pril 1986</a:t>
            </a:r>
            <a:r>
              <a:rPr lang="en-US" dirty="0" smtClean="0"/>
              <a:t>, </a:t>
            </a:r>
            <a:r>
              <a:rPr lang="en-US" b="1" dirty="0" smtClean="0">
                <a:solidFill>
                  <a:srgbClr val="FF0000"/>
                </a:solidFill>
              </a:rPr>
              <a:t>Chernobyl Disaster</a:t>
            </a:r>
          </a:p>
          <a:p>
            <a:pPr marL="61722" indent="0" algn="ctr">
              <a:buNone/>
            </a:pPr>
            <a:endParaRPr lang="en-US" b="1" dirty="0">
              <a:solidFill>
                <a:srgbClr val="FF0000"/>
              </a:solidFill>
            </a:endParaRPr>
          </a:p>
          <a:p>
            <a:pPr marL="1385316" lvl="8" indent="0" algn="ctr">
              <a:buNone/>
            </a:pPr>
            <a:r>
              <a:rPr lang="en-US" sz="1800" b="1" dirty="0">
                <a:solidFill>
                  <a:srgbClr val="FF0000"/>
                </a:solidFill>
              </a:rPr>
              <a:t>Ukraine (USSR) </a:t>
            </a:r>
          </a:p>
          <a:p>
            <a:pPr marL="1385316" lvl="8" indent="0" algn="ctr">
              <a:buNone/>
            </a:pPr>
            <a:r>
              <a:rPr lang="en-US" sz="1800" b="1" dirty="0">
                <a:solidFill>
                  <a:srgbClr val="FF0000"/>
                </a:solidFill>
              </a:rPr>
              <a:t>Worst nuclear disaster of the world</a:t>
            </a:r>
          </a:p>
          <a:p>
            <a:pPr marL="1385316" lvl="8" indent="0" algn="ctr">
              <a:buNone/>
            </a:pPr>
            <a:r>
              <a:rPr lang="en-US" sz="1800" b="1" dirty="0">
                <a:solidFill>
                  <a:schemeClr val="accent1">
                    <a:lumMod val="75000"/>
                  </a:schemeClr>
                </a:solidFill>
              </a:rPr>
              <a:t>Air polluted with radioactive Iodine</a:t>
            </a:r>
          </a:p>
          <a:p>
            <a:pPr marL="1385316" lvl="8" indent="0" algn="ctr">
              <a:buNone/>
            </a:pPr>
            <a:r>
              <a:rPr lang="en-US" sz="1800" b="1" dirty="0">
                <a:solidFill>
                  <a:schemeClr val="accent1">
                    <a:lumMod val="75000"/>
                  </a:schemeClr>
                </a:solidFill>
              </a:rPr>
              <a:t>Danger of thyroid gland destruction</a:t>
            </a:r>
          </a:p>
          <a:p>
            <a:pPr marL="1385316" lvl="8" indent="0" algn="ctr">
              <a:buNone/>
            </a:pPr>
            <a:r>
              <a:rPr lang="en-US" sz="1800" b="1" dirty="0">
                <a:solidFill>
                  <a:schemeClr val="accent1">
                    <a:lumMod val="75000"/>
                  </a:schemeClr>
                </a:solidFill>
              </a:rPr>
              <a:t>Large doses of Iodide to avoid radioactive iodine uptake</a:t>
            </a:r>
          </a:p>
        </p:txBody>
      </p:sp>
    </p:spTree>
    <p:extLst>
      <p:ext uri="{BB962C8B-B14F-4D97-AF65-F5344CB8AC3E}">
        <p14:creationId xmlns:p14="http://schemas.microsoft.com/office/powerpoint/2010/main" val="3351665317"/>
      </p:ext>
    </p:extLst>
  </p:cSld>
  <p:clrMapOvr>
    <a:masterClrMapping/>
  </p:clrMapOvr>
</p:sld>
</file>

<file path=ppt/slides/slide2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857250"/>
            <a:ext cx="9201150" cy="5143500"/>
          </a:xfrm>
          <a:prstGeom prst="rect">
            <a:avLst/>
          </a:prstGeom>
        </p:spPr>
      </p:pic>
    </p:spTree>
    <p:extLst>
      <p:ext uri="{BB962C8B-B14F-4D97-AF65-F5344CB8AC3E}">
        <p14:creationId xmlns:p14="http://schemas.microsoft.com/office/powerpoint/2010/main" val="3445339331"/>
      </p:ext>
    </p:extLst>
  </p:cSld>
  <p:clrMapOvr>
    <a:masterClrMapping/>
  </p:clrMapOvr>
</p:sld>
</file>

<file path=ppt/slides/slide2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marL="61722" indent="0">
              <a:buNone/>
            </a:pPr>
            <a:endParaRPr lang="en-US" dirty="0" smtClean="0"/>
          </a:p>
          <a:p>
            <a:pPr marL="61722" indent="0">
              <a:buNone/>
            </a:pPr>
            <a:endParaRPr lang="en-US" dirty="0"/>
          </a:p>
          <a:p>
            <a:pPr marL="61722" indent="0">
              <a:buNone/>
            </a:pPr>
            <a:endParaRPr lang="en-US" dirty="0" smtClean="0"/>
          </a:p>
          <a:p>
            <a:pPr marL="61722" indent="0">
              <a:buNone/>
            </a:pPr>
            <a:r>
              <a:rPr lang="en-US" dirty="0" smtClean="0"/>
              <a:t>Chronic </a:t>
            </a:r>
            <a:r>
              <a:rPr lang="en-US" b="1" dirty="0"/>
              <a:t>use of iodides in pregnancy </a:t>
            </a:r>
            <a:r>
              <a:rPr lang="en-US" dirty="0"/>
              <a:t>should be avoided, </a:t>
            </a:r>
            <a:r>
              <a:rPr lang="en-US" dirty="0" smtClean="0"/>
              <a:t>since </a:t>
            </a:r>
            <a:r>
              <a:rPr lang="en-US" dirty="0"/>
              <a:t>they </a:t>
            </a:r>
            <a:r>
              <a:rPr lang="en-US" dirty="0">
                <a:solidFill>
                  <a:srgbClr val="FF0000"/>
                </a:solidFill>
              </a:rPr>
              <a:t>cross the placenta </a:t>
            </a:r>
            <a:r>
              <a:rPr lang="en-US" dirty="0"/>
              <a:t>and can cause </a:t>
            </a:r>
            <a:r>
              <a:rPr lang="en-US" dirty="0">
                <a:solidFill>
                  <a:srgbClr val="FF0000"/>
                </a:solidFill>
              </a:rPr>
              <a:t>fetal goiter</a:t>
            </a:r>
            <a:r>
              <a:rPr lang="en-US" dirty="0"/>
              <a:t>.</a:t>
            </a:r>
          </a:p>
        </p:txBody>
      </p:sp>
    </p:spTree>
    <p:extLst>
      <p:ext uri="{BB962C8B-B14F-4D97-AF65-F5344CB8AC3E}">
        <p14:creationId xmlns:p14="http://schemas.microsoft.com/office/powerpoint/2010/main" val="2792710236"/>
      </p:ext>
    </p:extLst>
  </p:cSld>
  <p:clrMapOvr>
    <a:masterClrMapping/>
  </p:clrMapOvr>
</p:sld>
</file>

<file path=ppt/slides/slide2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latin typeface="Footlight MT Light" panose="0204060206030A020304" pitchFamily="18" charset="0"/>
              </a:rPr>
              <a:t>Radioactive Iodine</a:t>
            </a:r>
            <a:endParaRPr lang="en-US" b="1" dirty="0">
              <a:latin typeface="Footlight MT Light" panose="0204060206030A020304" pitchFamily="18" charset="0"/>
            </a:endParaRPr>
          </a:p>
        </p:txBody>
      </p:sp>
      <p:sp>
        <p:nvSpPr>
          <p:cNvPr id="3" name="Content Placeholder 2"/>
          <p:cNvSpPr>
            <a:spLocks noGrp="1"/>
          </p:cNvSpPr>
          <p:nvPr>
            <p:ph idx="1"/>
          </p:nvPr>
        </p:nvSpPr>
        <p:spPr/>
        <p:txBody>
          <a:bodyPr>
            <a:normAutofit/>
          </a:bodyPr>
          <a:lstStyle/>
          <a:p>
            <a:endParaRPr lang="en-US" sz="2100" dirty="0"/>
          </a:p>
          <a:p>
            <a:endParaRPr lang="en-US" sz="2100" dirty="0"/>
          </a:p>
          <a:p>
            <a:r>
              <a:rPr lang="en-US" sz="2100" dirty="0"/>
              <a:t>Iodine has </a:t>
            </a:r>
            <a:r>
              <a:rPr lang="en-US" sz="2100" b="1" dirty="0"/>
              <a:t>several</a:t>
            </a:r>
            <a:r>
              <a:rPr lang="en-US" sz="2100" dirty="0"/>
              <a:t> radioactive isotopes,</a:t>
            </a:r>
          </a:p>
          <a:p>
            <a:endParaRPr lang="en-US" sz="2100" dirty="0"/>
          </a:p>
          <a:p>
            <a:endParaRPr lang="en-US" sz="2100" dirty="0"/>
          </a:p>
          <a:p>
            <a:r>
              <a:rPr lang="en-US" sz="2100" dirty="0"/>
              <a:t>Primary ones used for the </a:t>
            </a:r>
            <a:r>
              <a:rPr lang="en-US" sz="2100" dirty="0">
                <a:solidFill>
                  <a:srgbClr val="FF0000"/>
                </a:solidFill>
              </a:rPr>
              <a:t>diagnosis and treatment </a:t>
            </a:r>
            <a:r>
              <a:rPr lang="en-US" sz="2100" dirty="0"/>
              <a:t>of thyroid disease are </a:t>
            </a:r>
            <a:r>
              <a:rPr lang="en-US" sz="2100" baseline="30000" dirty="0"/>
              <a:t>123</a:t>
            </a:r>
            <a:r>
              <a:rPr lang="en-US" sz="2100" dirty="0"/>
              <a:t>I and </a:t>
            </a:r>
            <a:r>
              <a:rPr lang="en-US" sz="2100" baseline="30000" dirty="0"/>
              <a:t>131</a:t>
            </a:r>
            <a:r>
              <a:rPr lang="en-US" sz="2100" dirty="0"/>
              <a:t>I. </a:t>
            </a:r>
          </a:p>
          <a:p>
            <a:endParaRPr lang="en-US" sz="2100" dirty="0"/>
          </a:p>
        </p:txBody>
      </p:sp>
    </p:spTree>
    <p:extLst>
      <p:ext uri="{BB962C8B-B14F-4D97-AF65-F5344CB8AC3E}">
        <p14:creationId xmlns:p14="http://schemas.microsoft.com/office/powerpoint/2010/main" val="3367430313"/>
      </p:ext>
    </p:extLst>
  </p:cSld>
  <p:clrMapOvr>
    <a:masterClrMapping/>
  </p:clrMapOvr>
</p:sld>
</file>

<file path=ppt/slides/slide2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latin typeface="Footlight MT Light" panose="0204060206030A020304" pitchFamily="18" charset="0"/>
              </a:rPr>
              <a:t> </a:t>
            </a:r>
            <a:r>
              <a:rPr lang="en-US" b="1" baseline="30000" dirty="0">
                <a:latin typeface="Footlight MT Light" panose="0204060206030A020304" pitchFamily="18" charset="0"/>
              </a:rPr>
              <a:t>123</a:t>
            </a:r>
            <a:r>
              <a:rPr lang="en-US" b="1" dirty="0">
                <a:latin typeface="Footlight MT Light" panose="0204060206030A020304" pitchFamily="18" charset="0"/>
              </a:rPr>
              <a:t>I</a:t>
            </a:r>
          </a:p>
        </p:txBody>
      </p:sp>
      <p:sp>
        <p:nvSpPr>
          <p:cNvPr id="3" name="Content Placeholder 2"/>
          <p:cNvSpPr>
            <a:spLocks noGrp="1"/>
          </p:cNvSpPr>
          <p:nvPr>
            <p:ph idx="1"/>
          </p:nvPr>
        </p:nvSpPr>
        <p:spPr/>
        <p:txBody>
          <a:bodyPr>
            <a:normAutofit/>
          </a:bodyPr>
          <a:lstStyle/>
          <a:p>
            <a:pPr algn="just"/>
            <a:r>
              <a:rPr lang="en-US" dirty="0"/>
              <a:t>The short-lived radionuclide of iodine</a:t>
            </a:r>
            <a:r>
              <a:rPr lang="en-US" dirty="0" smtClean="0"/>
              <a:t>,</a:t>
            </a:r>
          </a:p>
          <a:p>
            <a:pPr algn="just"/>
            <a:endParaRPr lang="en-US" dirty="0"/>
          </a:p>
          <a:p>
            <a:pPr algn="just"/>
            <a:endParaRPr lang="en-US" dirty="0" smtClean="0"/>
          </a:p>
          <a:p>
            <a:pPr algn="just"/>
            <a:r>
              <a:rPr lang="en-US" dirty="0" smtClean="0"/>
              <a:t> Primarily </a:t>
            </a:r>
            <a:r>
              <a:rPr lang="en-US" dirty="0"/>
              <a:t>a </a:t>
            </a:r>
            <a:r>
              <a:rPr lang="el-GR" dirty="0">
                <a:solidFill>
                  <a:srgbClr val="FF0000"/>
                </a:solidFill>
              </a:rPr>
              <a:t>γ</a:t>
            </a:r>
            <a:r>
              <a:rPr lang="en-US" dirty="0">
                <a:solidFill>
                  <a:srgbClr val="FF0000"/>
                </a:solidFill>
              </a:rPr>
              <a:t>- emitter </a:t>
            </a:r>
            <a:r>
              <a:rPr lang="en-US" dirty="0"/>
              <a:t>with a t</a:t>
            </a:r>
            <a:r>
              <a:rPr lang="en-US" baseline="-25000" dirty="0"/>
              <a:t>1/2</a:t>
            </a:r>
            <a:r>
              <a:rPr lang="en-US" dirty="0"/>
              <a:t> of only </a:t>
            </a:r>
            <a:r>
              <a:rPr lang="en-US" b="1" dirty="0"/>
              <a:t>13 </a:t>
            </a:r>
            <a:r>
              <a:rPr lang="en-US" b="1" dirty="0" smtClean="0"/>
              <a:t>hours</a:t>
            </a:r>
          </a:p>
          <a:p>
            <a:pPr marL="61722" indent="0" algn="just">
              <a:buNone/>
            </a:pPr>
            <a:endParaRPr lang="en-US" dirty="0" smtClean="0"/>
          </a:p>
          <a:p>
            <a:pPr marL="61722" indent="0" algn="just">
              <a:buNone/>
            </a:pPr>
            <a:endParaRPr lang="en-US" dirty="0" smtClean="0"/>
          </a:p>
          <a:p>
            <a:pPr algn="just"/>
            <a:r>
              <a:rPr lang="en-US" dirty="0" smtClean="0"/>
              <a:t>used </a:t>
            </a:r>
            <a:r>
              <a:rPr lang="en-US" dirty="0"/>
              <a:t>in </a:t>
            </a:r>
            <a:r>
              <a:rPr lang="en-US" b="1" dirty="0"/>
              <a:t>diagnostic studies </a:t>
            </a:r>
            <a:r>
              <a:rPr lang="en-US" dirty="0"/>
              <a:t>to measure 24-hour iodine uptake and for thyroid imaging.</a:t>
            </a:r>
          </a:p>
          <a:p>
            <a:pPr algn="just"/>
            <a:endParaRPr lang="en-US" dirty="0"/>
          </a:p>
        </p:txBody>
      </p:sp>
    </p:spTree>
    <p:extLst>
      <p:ext uri="{BB962C8B-B14F-4D97-AF65-F5344CB8AC3E}">
        <p14:creationId xmlns:p14="http://schemas.microsoft.com/office/powerpoint/2010/main" val="96996621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716" y="209006"/>
            <a:ext cx="8765527" cy="6648993"/>
          </a:xfrm>
          <a:prstGeom prst="rect">
            <a:avLst/>
          </a:prstGeom>
        </p:spPr>
      </p:pic>
    </p:spTree>
    <p:extLst>
      <p:ext uri="{BB962C8B-B14F-4D97-AF65-F5344CB8AC3E}">
        <p14:creationId xmlns:p14="http://schemas.microsoft.com/office/powerpoint/2010/main" val="382792020"/>
      </p:ext>
    </p:extLst>
  </p:cSld>
  <p:clrMapOvr>
    <a:masterClrMapping/>
  </p:clrMapOvr>
  <p:timing>
    <p:tnLst>
      <p:par>
        <p:cTn id="1" dur="indefinite" restart="never" nodeType="tmRoot"/>
      </p:par>
    </p:tnLst>
  </p:timing>
</p:sld>
</file>

<file path=ppt/slides/slide2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baseline="30000" dirty="0">
                <a:latin typeface="Footlight MT Light" panose="0204060206030A020304" pitchFamily="18" charset="0"/>
              </a:rPr>
              <a:t>131</a:t>
            </a:r>
            <a:r>
              <a:rPr lang="en-US" b="1" dirty="0">
                <a:latin typeface="Footlight MT Light" panose="0204060206030A020304" pitchFamily="18" charset="0"/>
              </a:rPr>
              <a:t>I</a:t>
            </a:r>
          </a:p>
        </p:txBody>
      </p:sp>
      <p:sp>
        <p:nvSpPr>
          <p:cNvPr id="3" name="Content Placeholder 2"/>
          <p:cNvSpPr>
            <a:spLocks noGrp="1"/>
          </p:cNvSpPr>
          <p:nvPr>
            <p:ph idx="1"/>
          </p:nvPr>
        </p:nvSpPr>
        <p:spPr/>
        <p:txBody>
          <a:bodyPr>
            <a:normAutofit/>
          </a:bodyPr>
          <a:lstStyle/>
          <a:p>
            <a:pPr algn="just"/>
            <a:r>
              <a:rPr lang="en-US" sz="2100" dirty="0"/>
              <a:t>Radioiodine is a </a:t>
            </a:r>
            <a:r>
              <a:rPr lang="en-US" sz="2100" dirty="0">
                <a:solidFill>
                  <a:srgbClr val="FF0000"/>
                </a:solidFill>
              </a:rPr>
              <a:t>first-line treatment </a:t>
            </a:r>
            <a:r>
              <a:rPr lang="en-US" sz="2100" dirty="0"/>
              <a:t>for hyperthyroidism (particularly in the USA). </a:t>
            </a:r>
          </a:p>
          <a:p>
            <a:pPr algn="just"/>
            <a:endParaRPr lang="en-US" sz="2100" dirty="0"/>
          </a:p>
          <a:p>
            <a:pPr algn="just"/>
            <a:endParaRPr lang="en-US" sz="2100" dirty="0"/>
          </a:p>
          <a:p>
            <a:pPr algn="just"/>
            <a:r>
              <a:rPr lang="en-US" sz="2100" dirty="0"/>
              <a:t>Given</a:t>
            </a:r>
            <a:r>
              <a:rPr lang="en-US" sz="2100" b="1" dirty="0"/>
              <a:t> orally</a:t>
            </a:r>
            <a:r>
              <a:rPr lang="en-US" sz="2100" dirty="0"/>
              <a:t>, it is </a:t>
            </a:r>
            <a:r>
              <a:rPr lang="en-US" sz="2100" b="1" dirty="0"/>
              <a:t>taken up </a:t>
            </a:r>
            <a:r>
              <a:rPr lang="en-US" sz="2100" dirty="0"/>
              <a:t>and </a:t>
            </a:r>
            <a:r>
              <a:rPr lang="en-US" sz="2100" b="1" dirty="0"/>
              <a:t>processed</a:t>
            </a:r>
            <a:r>
              <a:rPr lang="en-US" sz="2100" dirty="0"/>
              <a:t> by the thyroid in the same way as the stable form of iodide, eventually becoming </a:t>
            </a:r>
            <a:r>
              <a:rPr lang="en-US" sz="2100" dirty="0">
                <a:solidFill>
                  <a:srgbClr val="FF0000"/>
                </a:solidFill>
              </a:rPr>
              <a:t>incorporated into thyroglobulin</a:t>
            </a:r>
            <a:r>
              <a:rPr lang="en-US" sz="2100" dirty="0"/>
              <a:t>.</a:t>
            </a:r>
          </a:p>
          <a:p>
            <a:pPr algn="just"/>
            <a:endParaRPr lang="en-US" sz="2100" dirty="0"/>
          </a:p>
          <a:p>
            <a:pPr algn="just"/>
            <a:endParaRPr lang="en-US" sz="2100" dirty="0"/>
          </a:p>
          <a:p>
            <a:pPr algn="just"/>
            <a:r>
              <a:rPr lang="en-US" sz="2100" dirty="0"/>
              <a:t>The isotope emits both </a:t>
            </a:r>
            <a:r>
              <a:rPr lang="en-US" sz="2100" b="1" dirty="0"/>
              <a:t>β and γ radiation</a:t>
            </a:r>
            <a:r>
              <a:rPr lang="en-US" sz="2100" dirty="0"/>
              <a:t>.</a:t>
            </a:r>
          </a:p>
        </p:txBody>
      </p:sp>
    </p:spTree>
    <p:extLst>
      <p:ext uri="{BB962C8B-B14F-4D97-AF65-F5344CB8AC3E}">
        <p14:creationId xmlns:p14="http://schemas.microsoft.com/office/powerpoint/2010/main" val="948933132"/>
      </p:ext>
    </p:extLst>
  </p:cSld>
  <p:clrMapOvr>
    <a:masterClrMapping/>
  </p:clrMapOvr>
</p:sld>
</file>

<file path=ppt/slides/slide2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lgn="just"/>
            <a:r>
              <a:rPr lang="en-US" dirty="0"/>
              <a:t>The γ rays pass through the tissue without causing </a:t>
            </a:r>
            <a:r>
              <a:rPr lang="en-US" dirty="0" smtClean="0"/>
              <a:t>damage,</a:t>
            </a:r>
          </a:p>
          <a:p>
            <a:pPr algn="just"/>
            <a:endParaRPr lang="en-US" dirty="0"/>
          </a:p>
          <a:p>
            <a:pPr algn="just"/>
            <a:r>
              <a:rPr lang="en-US" dirty="0" smtClean="0"/>
              <a:t>but </a:t>
            </a:r>
            <a:r>
              <a:rPr lang="en-US" dirty="0"/>
              <a:t>the β particles have a very short </a:t>
            </a:r>
            <a:r>
              <a:rPr lang="en-US" dirty="0" smtClean="0"/>
              <a:t>range;</a:t>
            </a:r>
          </a:p>
          <a:p>
            <a:pPr algn="just"/>
            <a:endParaRPr lang="en-US" dirty="0"/>
          </a:p>
          <a:p>
            <a:pPr algn="just"/>
            <a:endParaRPr lang="en-US" dirty="0" smtClean="0"/>
          </a:p>
          <a:p>
            <a:pPr algn="just"/>
            <a:r>
              <a:rPr lang="en-US" dirty="0" smtClean="0"/>
              <a:t>they </a:t>
            </a:r>
            <a:r>
              <a:rPr lang="en-US" dirty="0"/>
              <a:t>are absorbed by the tissue and exert a </a:t>
            </a:r>
            <a:r>
              <a:rPr lang="en-US" b="1" dirty="0"/>
              <a:t>powerful cytotoxic action </a:t>
            </a:r>
            <a:r>
              <a:rPr lang="en-US" dirty="0"/>
              <a:t>that is restricted to the cells of the thyroid follicles, resulting in </a:t>
            </a:r>
            <a:r>
              <a:rPr lang="en-US" dirty="0">
                <a:solidFill>
                  <a:srgbClr val="FF0000"/>
                </a:solidFill>
              </a:rPr>
              <a:t>significant destruction </a:t>
            </a:r>
            <a:r>
              <a:rPr lang="en-US" dirty="0"/>
              <a:t>of the tissue.</a:t>
            </a:r>
          </a:p>
        </p:txBody>
      </p:sp>
    </p:spTree>
    <p:extLst>
      <p:ext uri="{BB962C8B-B14F-4D97-AF65-F5344CB8AC3E}">
        <p14:creationId xmlns:p14="http://schemas.microsoft.com/office/powerpoint/2010/main" val="660939115"/>
      </p:ext>
    </p:extLst>
  </p:cSld>
  <p:clrMapOvr>
    <a:masterClrMapping/>
  </p:clrMapOvr>
</p:sld>
</file>

<file path=ppt/slides/slide2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smtClean="0"/>
          </a:p>
          <a:p>
            <a:endParaRPr lang="en-US" dirty="0"/>
          </a:p>
          <a:p>
            <a:r>
              <a:rPr lang="en-US" dirty="0" smtClean="0"/>
              <a:t>t</a:t>
            </a:r>
            <a:r>
              <a:rPr lang="en-US" baseline="-25000" dirty="0" smtClean="0"/>
              <a:t>1/2</a:t>
            </a:r>
            <a:r>
              <a:rPr lang="en-US" dirty="0" smtClean="0"/>
              <a:t> </a:t>
            </a:r>
            <a:r>
              <a:rPr lang="en-US" dirty="0"/>
              <a:t>of 8 </a:t>
            </a:r>
            <a:r>
              <a:rPr lang="en-US" dirty="0" smtClean="0"/>
              <a:t>days</a:t>
            </a:r>
          </a:p>
          <a:p>
            <a:endParaRPr lang="en-US" dirty="0" smtClean="0"/>
          </a:p>
          <a:p>
            <a:endParaRPr lang="en-US" dirty="0"/>
          </a:p>
          <a:p>
            <a:endParaRPr lang="en-US" dirty="0"/>
          </a:p>
          <a:p>
            <a:r>
              <a:rPr lang="en-US" dirty="0"/>
              <a:t>It is used </a:t>
            </a:r>
            <a:r>
              <a:rPr lang="en-US" dirty="0">
                <a:solidFill>
                  <a:srgbClr val="FF0000"/>
                </a:solidFill>
              </a:rPr>
              <a:t>therapeutically for thyroid destruction </a:t>
            </a:r>
            <a:r>
              <a:rPr lang="en-US" dirty="0"/>
              <a:t>of an overactive or enlarged thyroid and in thyroid cancer for thyroid ablation and treatment of metastatic disease.</a:t>
            </a:r>
          </a:p>
          <a:p>
            <a:endParaRPr lang="en-US" dirty="0"/>
          </a:p>
        </p:txBody>
      </p:sp>
    </p:spTree>
    <p:extLst>
      <p:ext uri="{BB962C8B-B14F-4D97-AF65-F5344CB8AC3E}">
        <p14:creationId xmlns:p14="http://schemas.microsoft.com/office/powerpoint/2010/main" val="3535809658"/>
      </p:ext>
    </p:extLst>
  </p:cSld>
  <p:clrMapOvr>
    <a:masterClrMapping/>
  </p:clrMapOvr>
</p:sld>
</file>

<file path=ppt/slides/slide2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pPr algn="just"/>
            <a:r>
              <a:rPr lang="en-US" sz="2100" dirty="0"/>
              <a:t>When </a:t>
            </a:r>
            <a:r>
              <a:rPr lang="en-US" sz="2100" b="1" dirty="0"/>
              <a:t>small tracer doses </a:t>
            </a:r>
            <a:r>
              <a:rPr lang="en-US" sz="2100" dirty="0"/>
              <a:t>of </a:t>
            </a:r>
            <a:r>
              <a:rPr lang="en-US" sz="2100" baseline="30000" dirty="0"/>
              <a:t>131</a:t>
            </a:r>
            <a:r>
              <a:rPr lang="en-US" sz="2100" dirty="0"/>
              <a:t>I are administered, thyroid function is not disturbed (diagnostic doses).</a:t>
            </a:r>
          </a:p>
          <a:p>
            <a:pPr algn="just"/>
            <a:endParaRPr lang="en-US" sz="2100" dirty="0"/>
          </a:p>
          <a:p>
            <a:pPr algn="just"/>
            <a:endParaRPr lang="en-US" sz="2100" dirty="0"/>
          </a:p>
          <a:p>
            <a:pPr algn="just"/>
            <a:r>
              <a:rPr lang="en-US" sz="2100" dirty="0"/>
              <a:t>However, when </a:t>
            </a:r>
            <a:r>
              <a:rPr lang="en-US" sz="2100" b="1" dirty="0"/>
              <a:t>large amounts of radioactive iodine </a:t>
            </a:r>
            <a:r>
              <a:rPr lang="en-US" sz="2100" dirty="0"/>
              <a:t>gain access to the gland, the </a:t>
            </a:r>
            <a:r>
              <a:rPr lang="en-US" sz="2100" dirty="0">
                <a:solidFill>
                  <a:srgbClr val="FF0000"/>
                </a:solidFill>
              </a:rPr>
              <a:t>characteristic cytotoxic actions </a:t>
            </a:r>
            <a:r>
              <a:rPr lang="en-US" sz="2100" dirty="0"/>
              <a:t>of ionizing radiation are observed.</a:t>
            </a:r>
          </a:p>
        </p:txBody>
      </p:sp>
    </p:spTree>
    <p:extLst>
      <p:ext uri="{BB962C8B-B14F-4D97-AF65-F5344CB8AC3E}">
        <p14:creationId xmlns:p14="http://schemas.microsoft.com/office/powerpoint/2010/main" val="558299947"/>
      </p:ext>
    </p:extLst>
  </p:cSld>
  <p:clrMapOvr>
    <a:masterClrMapping/>
  </p:clrMapOvr>
</p:sld>
</file>

<file path=ppt/slides/slide2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normAutofit/>
          </a:bodyPr>
          <a:lstStyle/>
          <a:p>
            <a:pPr algn="just"/>
            <a:r>
              <a:rPr lang="en-US" sz="2100" b="1" dirty="0"/>
              <a:t>Hypothyroidism</a:t>
            </a:r>
            <a:r>
              <a:rPr lang="en-US" sz="2100" dirty="0"/>
              <a:t> will eventually occur after treatment with radioiodine, particularly in patients with Graves' disease, but is easily </a:t>
            </a:r>
            <a:r>
              <a:rPr lang="en-US" sz="2100" dirty="0">
                <a:solidFill>
                  <a:srgbClr val="FF0000"/>
                </a:solidFill>
              </a:rPr>
              <a:t>managed by replacement therapy with T</a:t>
            </a:r>
            <a:r>
              <a:rPr lang="en-US" sz="2100" baseline="-25000" dirty="0">
                <a:solidFill>
                  <a:srgbClr val="FF0000"/>
                </a:solidFill>
              </a:rPr>
              <a:t>4</a:t>
            </a:r>
          </a:p>
          <a:p>
            <a:pPr algn="just"/>
            <a:endParaRPr lang="en-US" sz="2100" baseline="-25000" dirty="0"/>
          </a:p>
          <a:p>
            <a:pPr algn="just"/>
            <a:endParaRPr lang="en-US" sz="2100" baseline="-25000" dirty="0"/>
          </a:p>
          <a:p>
            <a:pPr algn="just"/>
            <a:r>
              <a:rPr lang="en-US" sz="2100" dirty="0"/>
              <a:t>Radioiodine is best avoided in children and also in pregnant patients because of potential damage to the fetus</a:t>
            </a:r>
          </a:p>
        </p:txBody>
      </p:sp>
    </p:spTree>
    <p:extLst>
      <p:ext uri="{BB962C8B-B14F-4D97-AF65-F5344CB8AC3E}">
        <p14:creationId xmlns:p14="http://schemas.microsoft.com/office/powerpoint/2010/main" val="2274343050"/>
      </p:ext>
    </p:extLst>
  </p:cSld>
  <p:clrMapOvr>
    <a:masterClrMapping/>
  </p:clrMapOvr>
</p:sld>
</file>

<file path=ppt/slides/slide2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latin typeface="Footlight MT Light" panose="0204060206030A020304" pitchFamily="18" charset="0"/>
              </a:rPr>
              <a:t>Beta-Adrenergic Blockers</a:t>
            </a:r>
            <a:endParaRPr lang="en-US" b="1" dirty="0">
              <a:latin typeface="Footlight MT Light" panose="0204060206030A020304" pitchFamily="18" charset="0"/>
            </a:endParaRPr>
          </a:p>
        </p:txBody>
      </p:sp>
      <p:sp>
        <p:nvSpPr>
          <p:cNvPr id="3" name="Content Placeholder 2"/>
          <p:cNvSpPr>
            <a:spLocks noGrp="1"/>
          </p:cNvSpPr>
          <p:nvPr>
            <p:ph idx="1"/>
          </p:nvPr>
        </p:nvSpPr>
        <p:spPr/>
        <p:txBody>
          <a:bodyPr>
            <a:normAutofit lnSpcReduction="10000"/>
          </a:bodyPr>
          <a:lstStyle/>
          <a:p>
            <a:pPr algn="just"/>
            <a:r>
              <a:rPr lang="en-US" dirty="0"/>
              <a:t>S</a:t>
            </a:r>
            <a:r>
              <a:rPr lang="en-US" dirty="0" smtClean="0"/>
              <a:t>ince </a:t>
            </a:r>
            <a:r>
              <a:rPr lang="en-US" dirty="0"/>
              <a:t>many of </a:t>
            </a:r>
            <a:r>
              <a:rPr lang="en-US" dirty="0" smtClean="0"/>
              <a:t>the </a:t>
            </a:r>
            <a:r>
              <a:rPr lang="en-US" dirty="0" smtClean="0">
                <a:solidFill>
                  <a:srgbClr val="FF0000"/>
                </a:solidFill>
              </a:rPr>
              <a:t>symptoms of </a:t>
            </a:r>
            <a:r>
              <a:rPr lang="en-US" dirty="0">
                <a:solidFill>
                  <a:srgbClr val="FF0000"/>
                </a:solidFill>
              </a:rPr>
              <a:t>thyrotoxicosis</a:t>
            </a:r>
            <a:r>
              <a:rPr lang="en-US" dirty="0" smtClean="0">
                <a:solidFill>
                  <a:srgbClr val="FF0000"/>
                </a:solidFill>
              </a:rPr>
              <a:t> </a:t>
            </a:r>
            <a:r>
              <a:rPr lang="en-US" b="1" dirty="0"/>
              <a:t>mimic</a:t>
            </a:r>
            <a:r>
              <a:rPr lang="en-US" dirty="0"/>
              <a:t> those associated with </a:t>
            </a:r>
            <a:r>
              <a:rPr lang="en-US" dirty="0">
                <a:solidFill>
                  <a:srgbClr val="FF0000"/>
                </a:solidFill>
              </a:rPr>
              <a:t>sympathetic stimulation</a:t>
            </a:r>
          </a:p>
          <a:p>
            <a:pPr algn="just"/>
            <a:endParaRPr lang="en-US" dirty="0" smtClean="0"/>
          </a:p>
          <a:p>
            <a:pPr algn="just"/>
            <a:r>
              <a:rPr lang="en-US" b="1" dirty="0" smtClean="0"/>
              <a:t>Are effective </a:t>
            </a:r>
            <a:r>
              <a:rPr lang="en-US" b="1" dirty="0"/>
              <a:t>therapeutic adjuncts </a:t>
            </a:r>
            <a:r>
              <a:rPr lang="en-US" dirty="0"/>
              <a:t>in the management of thyrotoxicosis </a:t>
            </a:r>
            <a:endParaRPr lang="en-US" dirty="0" smtClean="0"/>
          </a:p>
          <a:p>
            <a:pPr algn="just"/>
            <a:endParaRPr lang="en-US" dirty="0"/>
          </a:p>
          <a:p>
            <a:pPr algn="just"/>
            <a:endParaRPr lang="en-US" dirty="0" smtClean="0"/>
          </a:p>
          <a:p>
            <a:pPr algn="just"/>
            <a:r>
              <a:rPr lang="en-US" dirty="0" smtClean="0"/>
              <a:t>Beta </a:t>
            </a:r>
            <a:r>
              <a:rPr lang="en-US" dirty="0"/>
              <a:t>blockers without intrinsic sympathomimetic activity (</a:t>
            </a:r>
            <a:r>
              <a:rPr lang="en-US" dirty="0" smtClean="0"/>
              <a:t>e.g. </a:t>
            </a:r>
            <a:r>
              <a:rPr lang="en-US" dirty="0" err="1" smtClean="0"/>
              <a:t>metoprolol</a:t>
            </a:r>
            <a:r>
              <a:rPr lang="en-US" dirty="0"/>
              <a:t>, propranolol, </a:t>
            </a:r>
            <a:r>
              <a:rPr lang="en-US" dirty="0" smtClean="0"/>
              <a:t>atenolol) are used.</a:t>
            </a:r>
            <a:endParaRPr lang="en-US" dirty="0"/>
          </a:p>
        </p:txBody>
      </p:sp>
    </p:spTree>
    <p:extLst>
      <p:ext uri="{BB962C8B-B14F-4D97-AF65-F5344CB8AC3E}">
        <p14:creationId xmlns:p14="http://schemas.microsoft.com/office/powerpoint/2010/main" val="1126374135"/>
      </p:ext>
    </p:extLst>
  </p:cSld>
  <p:clrMapOvr>
    <a:masterClrMapping/>
  </p:clrMapOvr>
</p:sld>
</file>

<file path=ppt/slides/slide2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smtClean="0"/>
          </a:p>
          <a:p>
            <a:endParaRPr lang="en-US" dirty="0"/>
          </a:p>
          <a:p>
            <a:endParaRPr lang="en-US" dirty="0" smtClean="0"/>
          </a:p>
          <a:p>
            <a:r>
              <a:rPr lang="en-US" b="1" dirty="0" smtClean="0"/>
              <a:t>Propranolol</a:t>
            </a:r>
            <a:r>
              <a:rPr lang="en-US" dirty="0" smtClean="0"/>
              <a:t> </a:t>
            </a:r>
            <a:r>
              <a:rPr lang="en-US" dirty="0"/>
              <a:t>at doses greater than </a:t>
            </a:r>
            <a:r>
              <a:rPr lang="en-US" dirty="0" smtClean="0"/>
              <a:t>160 </a:t>
            </a:r>
            <a:r>
              <a:rPr lang="en-US" dirty="0"/>
              <a:t>mg/d may also reduce </a:t>
            </a:r>
            <a:r>
              <a:rPr lang="en-US" dirty="0" smtClean="0"/>
              <a:t>T3 levels </a:t>
            </a:r>
            <a:r>
              <a:rPr lang="en-US" dirty="0"/>
              <a:t>approximately 20% by </a:t>
            </a:r>
            <a:r>
              <a:rPr lang="en-US" dirty="0" smtClean="0">
                <a:solidFill>
                  <a:srgbClr val="FF0000"/>
                </a:solidFill>
              </a:rPr>
              <a:t>inhibiting </a:t>
            </a:r>
            <a:r>
              <a:rPr lang="en-US" dirty="0">
                <a:solidFill>
                  <a:srgbClr val="FF0000"/>
                </a:solidFill>
              </a:rPr>
              <a:t>the peripheral conversion of </a:t>
            </a:r>
            <a:r>
              <a:rPr lang="en-US" dirty="0" smtClean="0">
                <a:solidFill>
                  <a:srgbClr val="FF0000"/>
                </a:solidFill>
              </a:rPr>
              <a:t>T4 to T3.</a:t>
            </a:r>
            <a:endParaRPr lang="en-US" dirty="0">
              <a:solidFill>
                <a:srgbClr val="FF0000"/>
              </a:solidFill>
            </a:endParaRPr>
          </a:p>
        </p:txBody>
      </p:sp>
    </p:spTree>
    <p:extLst>
      <p:ext uri="{BB962C8B-B14F-4D97-AF65-F5344CB8AC3E}">
        <p14:creationId xmlns:p14="http://schemas.microsoft.com/office/powerpoint/2010/main" val="361828085"/>
      </p:ext>
    </p:extLst>
  </p:cSld>
  <p:clrMapOvr>
    <a:masterClrMapping/>
  </p:clrMapOvr>
</p:sld>
</file>

<file path=ppt/slides/slide2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b="1" dirty="0" smtClean="0">
                <a:latin typeface="Footlight MT Light" panose="0204060206030A020304" pitchFamily="18" charset="0"/>
              </a:rPr>
              <a:t>Surgery-</a:t>
            </a:r>
            <a:r>
              <a:rPr lang="en-US" b="1" dirty="0">
                <a:latin typeface="Footlight MT Light" panose="0204060206030A020304" pitchFamily="18" charset="0"/>
              </a:rPr>
              <a:t> </a:t>
            </a:r>
            <a:r>
              <a:rPr lang="en-US" b="1" dirty="0" smtClean="0">
                <a:latin typeface="Footlight MT Light" panose="0204060206030A020304" pitchFamily="18" charset="0"/>
              </a:rPr>
              <a:t>Thyroidectomy</a:t>
            </a:r>
            <a:endParaRPr lang="en-US" b="1" dirty="0">
              <a:latin typeface="Footlight MT Light" panose="0204060206030A020304" pitchFamily="18" charset="0"/>
            </a:endParaRPr>
          </a:p>
        </p:txBody>
      </p:sp>
      <p:sp>
        <p:nvSpPr>
          <p:cNvPr id="3" name="Content Placeholder 2"/>
          <p:cNvSpPr>
            <a:spLocks noGrp="1"/>
          </p:cNvSpPr>
          <p:nvPr>
            <p:ph idx="1"/>
          </p:nvPr>
        </p:nvSpPr>
        <p:spPr/>
        <p:txBody>
          <a:bodyPr/>
          <a:lstStyle/>
          <a:p>
            <a:pPr algn="just"/>
            <a:endParaRPr lang="en-US" dirty="0" smtClean="0"/>
          </a:p>
          <a:p>
            <a:pPr algn="just"/>
            <a:r>
              <a:rPr lang="en-US" b="1" dirty="0" smtClean="0"/>
              <a:t>Thyroid cancer</a:t>
            </a:r>
          </a:p>
          <a:p>
            <a:pPr algn="just"/>
            <a:endParaRPr lang="en-US" dirty="0" smtClean="0"/>
          </a:p>
          <a:p>
            <a:pPr algn="just"/>
            <a:endParaRPr lang="en-US" dirty="0" smtClean="0"/>
          </a:p>
          <a:p>
            <a:pPr algn="just"/>
            <a:r>
              <a:rPr lang="en-US" b="1" dirty="0" smtClean="0"/>
              <a:t>Symptomatic </a:t>
            </a:r>
            <a:r>
              <a:rPr lang="en-US" b="1" dirty="0"/>
              <a:t>obstruction </a:t>
            </a:r>
            <a:r>
              <a:rPr lang="en-US" dirty="0"/>
              <a:t>(causing difficulties in swallowing or breathing)</a:t>
            </a:r>
          </a:p>
        </p:txBody>
      </p:sp>
    </p:spTree>
    <p:extLst>
      <p:ext uri="{BB962C8B-B14F-4D97-AF65-F5344CB8AC3E}">
        <p14:creationId xmlns:p14="http://schemas.microsoft.com/office/powerpoint/2010/main" val="2672844729"/>
      </p:ext>
    </p:extLst>
  </p:cSld>
  <p:clrMapOvr>
    <a:masterClrMapping/>
  </p:clrMapOvr>
</p:sld>
</file>

<file path=ppt/slides/slide2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latin typeface="Footlight MT Light" panose="0204060206030A020304" pitchFamily="18" charset="0"/>
              </a:rPr>
              <a:t>Preparing for Surgery</a:t>
            </a:r>
            <a:endParaRPr lang="en-US" b="1" dirty="0">
              <a:latin typeface="Footlight MT Light" panose="0204060206030A020304" pitchFamily="18" charset="0"/>
            </a:endParaRPr>
          </a:p>
        </p:txBody>
      </p:sp>
      <p:sp>
        <p:nvSpPr>
          <p:cNvPr id="3" name="Content Placeholder 2"/>
          <p:cNvSpPr>
            <a:spLocks noGrp="1"/>
          </p:cNvSpPr>
          <p:nvPr>
            <p:ph idx="1"/>
          </p:nvPr>
        </p:nvSpPr>
        <p:spPr/>
        <p:txBody>
          <a:bodyPr>
            <a:normAutofit lnSpcReduction="10000"/>
          </a:bodyPr>
          <a:lstStyle/>
          <a:p>
            <a:pPr algn="just"/>
            <a:r>
              <a:rPr lang="en-US" dirty="0"/>
              <a:t>Patients are treated </a:t>
            </a:r>
            <a:r>
              <a:rPr lang="en-US" dirty="0" smtClean="0"/>
              <a:t>with </a:t>
            </a:r>
            <a:r>
              <a:rPr lang="en-US" dirty="0" err="1">
                <a:solidFill>
                  <a:srgbClr val="FF0000"/>
                </a:solidFill>
              </a:rPr>
              <a:t>antithyroid</a:t>
            </a:r>
            <a:r>
              <a:rPr lang="en-US" dirty="0">
                <a:solidFill>
                  <a:srgbClr val="FF0000"/>
                </a:solidFill>
              </a:rPr>
              <a:t> drugs </a:t>
            </a:r>
            <a:r>
              <a:rPr lang="en-US" dirty="0"/>
              <a:t>until </a:t>
            </a:r>
            <a:r>
              <a:rPr lang="en-US" dirty="0" err="1"/>
              <a:t>euthyroid</a:t>
            </a:r>
            <a:r>
              <a:rPr lang="en-US" dirty="0"/>
              <a:t> (about 6 weeks</a:t>
            </a:r>
            <a:r>
              <a:rPr lang="en-US" dirty="0" smtClean="0"/>
              <a:t>).</a:t>
            </a:r>
          </a:p>
          <a:p>
            <a:pPr algn="just"/>
            <a:endParaRPr lang="en-US" dirty="0"/>
          </a:p>
          <a:p>
            <a:pPr algn="just"/>
            <a:endParaRPr lang="en-US" dirty="0" smtClean="0"/>
          </a:p>
          <a:p>
            <a:pPr algn="just"/>
            <a:r>
              <a:rPr lang="en-US" dirty="0" smtClean="0"/>
              <a:t>In addition</a:t>
            </a:r>
            <a:r>
              <a:rPr lang="en-US" dirty="0"/>
              <a:t>, for 10–14 days prior to surgery, they receive saturated </a:t>
            </a:r>
            <a:r>
              <a:rPr lang="en-US" dirty="0" smtClean="0"/>
              <a:t>solution </a:t>
            </a:r>
            <a:r>
              <a:rPr lang="en-US" dirty="0"/>
              <a:t>of </a:t>
            </a:r>
            <a:r>
              <a:rPr lang="en-US" dirty="0">
                <a:solidFill>
                  <a:srgbClr val="FF0000"/>
                </a:solidFill>
              </a:rPr>
              <a:t>potassium iodide</a:t>
            </a:r>
            <a:r>
              <a:rPr lang="en-US" dirty="0"/>
              <a:t>, 5 drops twice daily, to diminish </a:t>
            </a:r>
            <a:r>
              <a:rPr lang="en-US" dirty="0" smtClean="0"/>
              <a:t>vascularity </a:t>
            </a:r>
            <a:r>
              <a:rPr lang="en-US" dirty="0"/>
              <a:t>of the gland and simplify surgery</a:t>
            </a:r>
            <a:r>
              <a:rPr lang="en-US" dirty="0" smtClean="0"/>
              <a:t>.</a:t>
            </a:r>
          </a:p>
          <a:p>
            <a:pPr algn="just"/>
            <a:endParaRPr lang="en-US" dirty="0"/>
          </a:p>
          <a:p>
            <a:pPr algn="just"/>
            <a:r>
              <a:rPr lang="en-US" dirty="0" smtClean="0"/>
              <a:t>*Post-surgery replacement therapy with levothyroxine</a:t>
            </a:r>
            <a:endParaRPr lang="en-US" dirty="0"/>
          </a:p>
        </p:txBody>
      </p:sp>
    </p:spTree>
    <p:extLst>
      <p:ext uri="{BB962C8B-B14F-4D97-AF65-F5344CB8AC3E}">
        <p14:creationId xmlns:p14="http://schemas.microsoft.com/office/powerpoint/2010/main" val="1812326419"/>
      </p:ext>
    </p:extLst>
  </p:cSld>
  <p:clrMapOvr>
    <a:masterClrMapping/>
  </p:clrMapOvr>
</p:sld>
</file>

<file path=ppt/slides/slide2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latin typeface="Footlight MT Light" panose="0204060206030A020304" pitchFamily="18" charset="0"/>
              </a:rPr>
              <a:t>Thyroid storm</a:t>
            </a:r>
            <a:endParaRPr lang="en-US" b="1" dirty="0">
              <a:latin typeface="Footlight MT Light" panose="0204060206030A020304" pitchFamily="18" charset="0"/>
            </a:endParaRPr>
          </a:p>
        </p:txBody>
      </p:sp>
      <p:sp>
        <p:nvSpPr>
          <p:cNvPr id="3" name="Content Placeholder 2"/>
          <p:cNvSpPr>
            <a:spLocks noGrp="1"/>
          </p:cNvSpPr>
          <p:nvPr>
            <p:ph idx="1"/>
          </p:nvPr>
        </p:nvSpPr>
        <p:spPr/>
        <p:txBody>
          <a:bodyPr/>
          <a:lstStyle/>
          <a:p>
            <a:pPr algn="just"/>
            <a:r>
              <a:rPr lang="en-US" dirty="0"/>
              <a:t>Thyroid storm, or </a:t>
            </a:r>
            <a:r>
              <a:rPr lang="en-US" dirty="0" err="1"/>
              <a:t>thyrotoxic</a:t>
            </a:r>
            <a:r>
              <a:rPr lang="en-US" dirty="0"/>
              <a:t> crisis, is </a:t>
            </a:r>
            <a:r>
              <a:rPr lang="en-US" dirty="0">
                <a:solidFill>
                  <a:srgbClr val="FF0000"/>
                </a:solidFill>
              </a:rPr>
              <a:t>sudden acute exacerbation </a:t>
            </a:r>
            <a:r>
              <a:rPr lang="en-US" dirty="0" smtClean="0"/>
              <a:t>of </a:t>
            </a:r>
            <a:r>
              <a:rPr lang="en-US" dirty="0"/>
              <a:t>all of the </a:t>
            </a:r>
            <a:r>
              <a:rPr lang="en-US" dirty="0">
                <a:solidFill>
                  <a:srgbClr val="FF0000"/>
                </a:solidFill>
              </a:rPr>
              <a:t>symptoms of thyrotoxicosis</a:t>
            </a:r>
            <a:r>
              <a:rPr lang="en-US" dirty="0"/>
              <a:t>, presenting as a </a:t>
            </a:r>
            <a:r>
              <a:rPr lang="en-US" dirty="0" smtClean="0"/>
              <a:t>life threatening </a:t>
            </a:r>
            <a:r>
              <a:rPr lang="en-US" dirty="0"/>
              <a:t>syndrome. </a:t>
            </a:r>
            <a:endParaRPr lang="en-US" dirty="0" smtClean="0"/>
          </a:p>
          <a:p>
            <a:pPr algn="just"/>
            <a:endParaRPr lang="en-US" dirty="0"/>
          </a:p>
          <a:p>
            <a:pPr algn="just"/>
            <a:endParaRPr lang="en-US" dirty="0" smtClean="0"/>
          </a:p>
          <a:p>
            <a:pPr algn="just"/>
            <a:endParaRPr lang="en-US" dirty="0"/>
          </a:p>
          <a:p>
            <a:pPr algn="just"/>
            <a:r>
              <a:rPr lang="en-US" dirty="0" smtClean="0"/>
              <a:t>Vigorous </a:t>
            </a:r>
            <a:r>
              <a:rPr lang="en-US" dirty="0"/>
              <a:t>management is mandatory.</a:t>
            </a:r>
          </a:p>
        </p:txBody>
      </p:sp>
    </p:spTree>
    <p:extLst>
      <p:ext uri="{BB962C8B-B14F-4D97-AF65-F5344CB8AC3E}">
        <p14:creationId xmlns:p14="http://schemas.microsoft.com/office/powerpoint/2010/main" val="37986214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82396" y="1568649"/>
            <a:ext cx="8036417" cy="4023360"/>
          </a:xfrm>
        </p:spPr>
        <p:txBody>
          <a:bodyPr>
            <a:noAutofit/>
          </a:bodyPr>
          <a:lstStyle/>
          <a:p>
            <a:pPr marL="228600" algn="just">
              <a:spcAft>
                <a:spcPts val="1800"/>
              </a:spcAft>
              <a:buFont typeface="Arial" panose="020B0604020202020204" pitchFamily="34" charset="0"/>
              <a:buChar char="•"/>
            </a:pPr>
            <a:r>
              <a:rPr lang="en-US" sz="2800" dirty="0">
                <a:latin typeface="Times New Roman" panose="02020603050405020304" pitchFamily="18" charset="0"/>
                <a:cs typeface="Times New Roman" panose="02020603050405020304" pitchFamily="18" charset="0"/>
              </a:rPr>
              <a:t>The endocrine system is one of the body’s two major </a:t>
            </a:r>
            <a:r>
              <a:rPr lang="en-US" sz="2800" dirty="0" smtClean="0">
                <a:latin typeface="Times New Roman" panose="02020603050405020304" pitchFamily="18" charset="0"/>
                <a:cs typeface="Times New Roman" panose="02020603050405020304" pitchFamily="18" charset="0"/>
              </a:rPr>
              <a:t>communication </a:t>
            </a:r>
            <a:r>
              <a:rPr lang="en-US" sz="2800" dirty="0">
                <a:latin typeface="Times New Roman" panose="02020603050405020304" pitchFamily="18" charset="0"/>
                <a:cs typeface="Times New Roman" panose="02020603050405020304" pitchFamily="18" charset="0"/>
              </a:rPr>
              <a:t>systems. </a:t>
            </a:r>
          </a:p>
          <a:p>
            <a:pPr marL="228600" algn="just">
              <a:spcAft>
                <a:spcPts val="1800"/>
              </a:spcAft>
              <a:buFont typeface="Arial" panose="020B0604020202020204" pitchFamily="34" charset="0"/>
              <a:buChar char="•"/>
            </a:pPr>
            <a:r>
              <a:rPr lang="en-US" sz="2800" dirty="0">
                <a:latin typeface="Times New Roman" panose="02020603050405020304" pitchFamily="18" charset="0"/>
                <a:cs typeface="Times New Roman" panose="02020603050405020304" pitchFamily="18" charset="0"/>
              </a:rPr>
              <a:t>It consists of all the endocrine glands that secrete hormones.</a:t>
            </a:r>
          </a:p>
          <a:p>
            <a:pPr marL="228600" algn="just">
              <a:spcAft>
                <a:spcPts val="1800"/>
              </a:spcAft>
              <a:buFont typeface="Arial" panose="020B0604020202020204" pitchFamily="34" charset="0"/>
              <a:buChar char="•"/>
            </a:pPr>
            <a:r>
              <a:rPr lang="en-US" sz="2800" b="1" dirty="0">
                <a:latin typeface="Times New Roman" panose="02020603050405020304" pitchFamily="18" charset="0"/>
                <a:cs typeface="Times New Roman" panose="02020603050405020304" pitchFamily="18" charset="0"/>
              </a:rPr>
              <a:t>Hormones</a:t>
            </a:r>
            <a:r>
              <a:rPr lang="en-US" sz="2800" dirty="0">
                <a:latin typeface="Times New Roman" panose="02020603050405020304" pitchFamily="18" charset="0"/>
                <a:cs typeface="Times New Roman" panose="02020603050405020304" pitchFamily="18" charset="0"/>
              </a:rPr>
              <a:t> are chemical messengers the blood carries from the endocrine glands to target cells elsewhere in the body.</a:t>
            </a:r>
            <a:endParaRPr lang="en-US" sz="3200" dirty="0">
              <a:latin typeface="Times New Roman" panose="02020603050405020304" pitchFamily="18" charset="0"/>
              <a:cs typeface="Times New Roman" panose="02020603050405020304" pitchFamily="18" charset="0"/>
            </a:endParaRPr>
          </a:p>
        </p:txBody>
      </p:sp>
      <p:sp>
        <p:nvSpPr>
          <p:cNvPr id="2" name="Title 1"/>
          <p:cNvSpPr>
            <a:spLocks noGrp="1"/>
          </p:cNvSpPr>
          <p:nvPr>
            <p:ph type="title"/>
          </p:nvPr>
        </p:nvSpPr>
        <p:spPr>
          <a:xfrm>
            <a:off x="1211839" y="193182"/>
            <a:ext cx="7029451" cy="938546"/>
          </a:xfrm>
        </p:spPr>
        <p:txBody>
          <a:bodyPr>
            <a:normAutofit/>
          </a:bodyPr>
          <a:lstStyle/>
          <a:p>
            <a:pPr algn="ctr"/>
            <a:r>
              <a:rPr lang="en-US" sz="4000" b="1" dirty="0" smtClean="0">
                <a:latin typeface="Times New Roman" panose="02020603050405020304" pitchFamily="18" charset="0"/>
                <a:cs typeface="Times New Roman" panose="02020603050405020304" pitchFamily="18" charset="0"/>
              </a:rPr>
              <a:t>The Endocrine System</a:t>
            </a:r>
            <a:endParaRPr lang="en-US" sz="40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7210393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2"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
            <a:ext cx="9144000" cy="6857999"/>
          </a:xfrm>
          <a:prstGeom prst="rect">
            <a:avLst/>
          </a:prstGeom>
        </p:spPr>
      </p:pic>
    </p:spTree>
    <p:extLst>
      <p:ext uri="{BB962C8B-B14F-4D97-AF65-F5344CB8AC3E}">
        <p14:creationId xmlns:p14="http://schemas.microsoft.com/office/powerpoint/2010/main" val="3691030996"/>
      </p:ext>
    </p:extLst>
  </p:cSld>
  <p:clrMapOvr>
    <a:masterClrMapping/>
  </p:clrMapOvr>
  <p:timing>
    <p:tnLst>
      <p:par>
        <p:cTn id="1" dur="indefinite" restart="never" nodeType="tmRoot"/>
      </p:par>
    </p:tnLst>
  </p:timing>
</p:sld>
</file>

<file path=ppt/slides/slide3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pPr algn="just"/>
            <a:r>
              <a:rPr lang="en-US" sz="2100" b="1" dirty="0"/>
              <a:t>Propranolol, </a:t>
            </a:r>
            <a:r>
              <a:rPr lang="en-US" sz="2100" dirty="0"/>
              <a:t>1–2 mg slowly intravenously or 40–80 mg orally every 6 hours, is helpful to </a:t>
            </a:r>
            <a:r>
              <a:rPr lang="en-US" sz="2100" dirty="0">
                <a:solidFill>
                  <a:srgbClr val="FF0000"/>
                </a:solidFill>
              </a:rPr>
              <a:t>control</a:t>
            </a:r>
            <a:r>
              <a:rPr lang="en-US" sz="2100" dirty="0"/>
              <a:t> the severe </a:t>
            </a:r>
            <a:r>
              <a:rPr lang="en-US" sz="2100" dirty="0">
                <a:solidFill>
                  <a:srgbClr val="FF0000"/>
                </a:solidFill>
              </a:rPr>
              <a:t>cardiovascular manifestations</a:t>
            </a:r>
          </a:p>
          <a:p>
            <a:pPr algn="just"/>
            <a:endParaRPr lang="en-US" sz="2100" dirty="0"/>
          </a:p>
          <a:p>
            <a:pPr algn="just"/>
            <a:r>
              <a:rPr lang="en-US" sz="2100" dirty="0"/>
              <a:t>If propranolol is contraindicated by the presence of severe heart failure or asthma, hypertension and tachycardia may be controlled with </a:t>
            </a:r>
            <a:r>
              <a:rPr lang="en-US" sz="2100" b="1" dirty="0" err="1"/>
              <a:t>diltiazem</a:t>
            </a:r>
            <a:r>
              <a:rPr lang="en-US" sz="2100" dirty="0"/>
              <a:t>, 90–120 mg orally three or four times daily or 5–10 mg/h by intravenous infusion (asthmatic patients only).</a:t>
            </a:r>
          </a:p>
        </p:txBody>
      </p:sp>
    </p:spTree>
    <p:extLst>
      <p:ext uri="{BB962C8B-B14F-4D97-AF65-F5344CB8AC3E}">
        <p14:creationId xmlns:p14="http://schemas.microsoft.com/office/powerpoint/2010/main" val="1794579157"/>
      </p:ext>
    </p:extLst>
  </p:cSld>
  <p:clrMapOvr>
    <a:masterClrMapping/>
  </p:clrMapOvr>
</p:sld>
</file>

<file path=ppt/slides/slide3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pPr algn="just"/>
            <a:r>
              <a:rPr lang="en-US" sz="2100" b="1" dirty="0"/>
              <a:t>Release</a:t>
            </a:r>
            <a:r>
              <a:rPr lang="en-US" sz="2100" dirty="0"/>
              <a:t> of thyroid hormones from the gland is </a:t>
            </a:r>
            <a:r>
              <a:rPr lang="en-US" sz="2100" dirty="0">
                <a:solidFill>
                  <a:srgbClr val="FF0000"/>
                </a:solidFill>
              </a:rPr>
              <a:t>retarded</a:t>
            </a:r>
            <a:r>
              <a:rPr lang="en-US" sz="2100" dirty="0"/>
              <a:t> by the administration of saturated solution of </a:t>
            </a:r>
            <a:r>
              <a:rPr lang="en-US" sz="2100" dirty="0">
                <a:solidFill>
                  <a:srgbClr val="FF0000"/>
                </a:solidFill>
              </a:rPr>
              <a:t>potassium iodide,</a:t>
            </a:r>
            <a:r>
              <a:rPr lang="en-US" sz="2100" dirty="0"/>
              <a:t> 10 drops orally daily.</a:t>
            </a:r>
          </a:p>
          <a:p>
            <a:pPr algn="just"/>
            <a:endParaRPr lang="en-US" sz="2100" dirty="0"/>
          </a:p>
          <a:p>
            <a:pPr algn="just"/>
            <a:endParaRPr lang="en-US" sz="2100" dirty="0"/>
          </a:p>
          <a:p>
            <a:pPr algn="just"/>
            <a:r>
              <a:rPr lang="en-US" sz="2100" b="1" dirty="0"/>
              <a:t>Hormone synthesis </a:t>
            </a:r>
            <a:r>
              <a:rPr lang="en-US" sz="2100" dirty="0"/>
              <a:t>is blocked by the administration of </a:t>
            </a:r>
            <a:r>
              <a:rPr lang="en-US" sz="2100" dirty="0" err="1">
                <a:solidFill>
                  <a:srgbClr val="FF0000"/>
                </a:solidFill>
              </a:rPr>
              <a:t>propylthiouracil</a:t>
            </a:r>
            <a:r>
              <a:rPr lang="en-US" sz="2100" dirty="0"/>
              <a:t>, 250 mg orally (400mg rectal PTU/ 60mg </a:t>
            </a:r>
            <a:r>
              <a:rPr lang="en-US" sz="2100" dirty="0">
                <a:solidFill>
                  <a:srgbClr val="FF0000"/>
                </a:solidFill>
              </a:rPr>
              <a:t>Methimazole</a:t>
            </a:r>
            <a:r>
              <a:rPr lang="en-US" sz="2100" dirty="0"/>
              <a:t>) every 6 hours.</a:t>
            </a:r>
          </a:p>
        </p:txBody>
      </p:sp>
    </p:spTree>
    <p:extLst>
      <p:ext uri="{BB962C8B-B14F-4D97-AF65-F5344CB8AC3E}">
        <p14:creationId xmlns:p14="http://schemas.microsoft.com/office/powerpoint/2010/main" val="4120779503"/>
      </p:ext>
    </p:extLst>
  </p:cSld>
  <p:clrMapOvr>
    <a:masterClrMapping/>
  </p:clrMapOvr>
</p:sld>
</file>

<file path=ppt/slides/slide3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61722" indent="0">
              <a:buNone/>
            </a:pPr>
            <a:endParaRPr lang="en-US" sz="2100" b="1" dirty="0"/>
          </a:p>
          <a:p>
            <a:pPr marL="61722" indent="0">
              <a:buNone/>
            </a:pPr>
            <a:endParaRPr lang="en-US" sz="2100" b="1" dirty="0"/>
          </a:p>
          <a:p>
            <a:pPr marL="61722" indent="0">
              <a:buNone/>
            </a:pPr>
            <a:endParaRPr lang="en-US" sz="2100" b="1" dirty="0"/>
          </a:p>
          <a:p>
            <a:pPr marL="61722" indent="0">
              <a:buNone/>
            </a:pPr>
            <a:r>
              <a:rPr lang="en-US" sz="2100" b="1" dirty="0"/>
              <a:t>Hydrocortisone, </a:t>
            </a:r>
            <a:r>
              <a:rPr lang="en-US" sz="2100" dirty="0"/>
              <a:t>50 mg </a:t>
            </a:r>
            <a:r>
              <a:rPr lang="en-US" sz="2100" dirty="0">
                <a:solidFill>
                  <a:srgbClr val="FF0000"/>
                </a:solidFill>
              </a:rPr>
              <a:t>intravenously every 6 hours</a:t>
            </a:r>
            <a:r>
              <a:rPr lang="en-US" sz="2100" dirty="0"/>
              <a:t>, will protect the patient against </a:t>
            </a:r>
            <a:r>
              <a:rPr lang="en-US" sz="2100" dirty="0">
                <a:solidFill>
                  <a:srgbClr val="FF0000"/>
                </a:solidFill>
              </a:rPr>
              <a:t>shock</a:t>
            </a:r>
            <a:r>
              <a:rPr lang="en-US" sz="2100" dirty="0"/>
              <a:t> and will block the conversion of T4 to T3, rapidly bringing down the level of </a:t>
            </a:r>
            <a:r>
              <a:rPr lang="en-US" sz="2100" dirty="0" err="1"/>
              <a:t>thyroactive</a:t>
            </a:r>
            <a:r>
              <a:rPr lang="en-US" sz="2100" dirty="0"/>
              <a:t> material in the blood.</a:t>
            </a:r>
          </a:p>
        </p:txBody>
      </p:sp>
    </p:spTree>
    <p:extLst>
      <p:ext uri="{BB962C8B-B14F-4D97-AF65-F5344CB8AC3E}">
        <p14:creationId xmlns:p14="http://schemas.microsoft.com/office/powerpoint/2010/main" val="113011287"/>
      </p:ext>
    </p:extLst>
  </p:cSld>
  <p:clrMapOvr>
    <a:masterClrMapping/>
  </p:clrMapOvr>
</p:sld>
</file>

<file path=ppt/slides/slide30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b="1" dirty="0"/>
              <a:t>Supportive therapy </a:t>
            </a:r>
            <a:r>
              <a:rPr lang="en-US" dirty="0"/>
              <a:t>is essential to </a:t>
            </a:r>
            <a:r>
              <a:rPr lang="en-US" dirty="0">
                <a:solidFill>
                  <a:srgbClr val="FF0000"/>
                </a:solidFill>
              </a:rPr>
              <a:t>control fever, heart failure,</a:t>
            </a:r>
            <a:r>
              <a:rPr lang="en-US" dirty="0"/>
              <a:t> </a:t>
            </a:r>
            <a:r>
              <a:rPr lang="en-US" dirty="0" smtClean="0"/>
              <a:t>and </a:t>
            </a:r>
            <a:r>
              <a:rPr lang="en-US" dirty="0"/>
              <a:t>any underlying disease process that may have precipitated the </a:t>
            </a:r>
            <a:r>
              <a:rPr lang="en-US" dirty="0" smtClean="0"/>
              <a:t>acute </a:t>
            </a:r>
            <a:r>
              <a:rPr lang="en-US" dirty="0"/>
              <a:t>storm</a:t>
            </a:r>
            <a:r>
              <a:rPr lang="en-US" dirty="0" smtClean="0"/>
              <a:t>.</a:t>
            </a:r>
          </a:p>
          <a:p>
            <a:endParaRPr lang="en-US" dirty="0" smtClean="0"/>
          </a:p>
          <a:p>
            <a:endParaRPr lang="en-US" dirty="0"/>
          </a:p>
          <a:p>
            <a:r>
              <a:rPr lang="en-US" b="1" dirty="0" err="1" smtClean="0"/>
              <a:t>Plasmapheresis</a:t>
            </a:r>
            <a:r>
              <a:rPr lang="en-US" b="1" dirty="0" smtClean="0"/>
              <a:t> or peritoneal dialysis </a:t>
            </a:r>
            <a:r>
              <a:rPr lang="en-US" dirty="0" smtClean="0"/>
              <a:t>has </a:t>
            </a:r>
            <a:r>
              <a:rPr lang="en-US" dirty="0"/>
              <a:t>been used to lower the levels of circulating thyroxine.</a:t>
            </a:r>
          </a:p>
        </p:txBody>
      </p:sp>
    </p:spTree>
    <p:extLst>
      <p:ext uri="{BB962C8B-B14F-4D97-AF65-F5344CB8AC3E}">
        <p14:creationId xmlns:p14="http://schemas.microsoft.com/office/powerpoint/2010/main" val="797585423"/>
      </p:ext>
    </p:extLst>
  </p:cSld>
  <p:clrMapOvr>
    <a:masterClrMapping/>
  </p:clrMapOvr>
</p:sld>
</file>

<file path=ppt/slides/slide30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a:latin typeface="Footlight MT Light" panose="0204060206030A020304" pitchFamily="18" charset="0"/>
              </a:rPr>
              <a:t>Other Drugs Affecting Thyroid </a:t>
            </a:r>
            <a:r>
              <a:rPr lang="en-US" dirty="0" smtClean="0">
                <a:latin typeface="Footlight MT Light" panose="0204060206030A020304" pitchFamily="18" charset="0"/>
              </a:rPr>
              <a:t>Hormone </a:t>
            </a:r>
            <a:r>
              <a:rPr lang="en-US" dirty="0">
                <a:latin typeface="Footlight MT Light" panose="0204060206030A020304" pitchFamily="18" charset="0"/>
              </a:rPr>
              <a:t>Homeostasis</a:t>
            </a:r>
          </a:p>
        </p:txBody>
      </p:sp>
      <p:sp>
        <p:nvSpPr>
          <p:cNvPr id="3" name="Content Placeholder 2"/>
          <p:cNvSpPr>
            <a:spLocks noGrp="1"/>
          </p:cNvSpPr>
          <p:nvPr>
            <p:ph idx="1"/>
          </p:nvPr>
        </p:nvSpPr>
        <p:spPr/>
        <p:txBody>
          <a:bodyPr>
            <a:normAutofit/>
          </a:bodyPr>
          <a:lstStyle/>
          <a:p>
            <a:endParaRPr lang="en-US" sz="2100" dirty="0"/>
          </a:p>
          <a:p>
            <a:endParaRPr lang="en-US" sz="2100" dirty="0"/>
          </a:p>
          <a:p>
            <a:endParaRPr lang="en-US" sz="2100" dirty="0"/>
          </a:p>
          <a:p>
            <a:endParaRPr lang="en-US" sz="2100" dirty="0"/>
          </a:p>
          <a:p>
            <a:pPr algn="just">
              <a:buFont typeface="Wingdings" panose="05000000000000000000" pitchFamily="2" charset="2"/>
              <a:buChar char="q"/>
            </a:pPr>
            <a:r>
              <a:rPr lang="en-US" sz="2100" b="1" dirty="0" smtClean="0"/>
              <a:t>Lithium</a:t>
            </a:r>
          </a:p>
          <a:p>
            <a:pPr marL="109728" indent="0" algn="just">
              <a:buNone/>
            </a:pPr>
            <a:endParaRPr lang="en-US" sz="2100" b="1" dirty="0"/>
          </a:p>
          <a:p>
            <a:pPr marL="109728" indent="0" algn="just">
              <a:buNone/>
            </a:pPr>
            <a:r>
              <a:rPr lang="en-US" sz="2100" dirty="0" smtClean="0"/>
              <a:t> </a:t>
            </a:r>
            <a:r>
              <a:rPr lang="en-US" sz="2100" dirty="0"/>
              <a:t>Lithium is </a:t>
            </a:r>
            <a:r>
              <a:rPr lang="en-US" sz="2100" dirty="0">
                <a:solidFill>
                  <a:srgbClr val="FF0000"/>
                </a:solidFill>
              </a:rPr>
              <a:t>actively concentrated </a:t>
            </a:r>
            <a:r>
              <a:rPr lang="en-US" sz="2100" dirty="0"/>
              <a:t>in the thyroid gland, and </a:t>
            </a:r>
            <a:r>
              <a:rPr lang="en-US" sz="2100" dirty="0">
                <a:solidFill>
                  <a:srgbClr val="FF0000"/>
                </a:solidFill>
              </a:rPr>
              <a:t>inhibit synthesis and release </a:t>
            </a:r>
            <a:r>
              <a:rPr lang="en-US" sz="2100" dirty="0"/>
              <a:t>of thyroid </a:t>
            </a:r>
            <a:r>
              <a:rPr lang="en-US" sz="2100" dirty="0" smtClean="0"/>
              <a:t>hormones </a:t>
            </a:r>
            <a:r>
              <a:rPr lang="en-US" sz="2100" dirty="0"/>
              <a:t>(mechanism unknown yet)</a:t>
            </a:r>
          </a:p>
        </p:txBody>
      </p:sp>
    </p:spTree>
    <p:extLst>
      <p:ext uri="{BB962C8B-B14F-4D97-AF65-F5344CB8AC3E}">
        <p14:creationId xmlns:p14="http://schemas.microsoft.com/office/powerpoint/2010/main" val="476706075"/>
      </p:ext>
    </p:extLst>
  </p:cSld>
  <p:clrMapOvr>
    <a:masterClrMapping/>
  </p:clrMapOvr>
</p:sld>
</file>

<file path=ppt/slides/slide30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1314450" y="1943100"/>
            <a:ext cx="7619238" cy="3600450"/>
          </a:xfrm>
        </p:spPr>
        <p:txBody>
          <a:bodyPr>
            <a:normAutofit fontScale="77500" lnSpcReduction="20000"/>
          </a:bodyPr>
          <a:lstStyle/>
          <a:p>
            <a:pPr>
              <a:buFont typeface="Wingdings" panose="05000000000000000000" pitchFamily="2" charset="2"/>
              <a:buChar char="q"/>
            </a:pPr>
            <a:r>
              <a:rPr lang="en-US" b="1" dirty="0"/>
              <a:t>Amiodarone</a:t>
            </a:r>
            <a:r>
              <a:rPr lang="en-US" dirty="0"/>
              <a:t>, causes both </a:t>
            </a:r>
            <a:r>
              <a:rPr lang="en-US" dirty="0">
                <a:solidFill>
                  <a:srgbClr val="FF0000"/>
                </a:solidFill>
              </a:rPr>
              <a:t>hypo</a:t>
            </a:r>
            <a:r>
              <a:rPr lang="en-US" dirty="0"/>
              <a:t>- and </a:t>
            </a:r>
            <a:r>
              <a:rPr lang="en-US" dirty="0" smtClean="0">
                <a:solidFill>
                  <a:srgbClr val="FF0000"/>
                </a:solidFill>
              </a:rPr>
              <a:t>hyper</a:t>
            </a:r>
            <a:r>
              <a:rPr lang="en-US" dirty="0" smtClean="0"/>
              <a:t>-</a:t>
            </a:r>
            <a:r>
              <a:rPr lang="en-US" b="1" dirty="0" err="1" smtClean="0"/>
              <a:t>thyroidism</a:t>
            </a:r>
            <a:endParaRPr lang="en-US" b="1" dirty="0"/>
          </a:p>
          <a:p>
            <a:endParaRPr lang="en-US" dirty="0" smtClean="0"/>
          </a:p>
          <a:p>
            <a:endParaRPr lang="en-US" dirty="0"/>
          </a:p>
          <a:p>
            <a:endParaRPr lang="en-US" dirty="0" smtClean="0"/>
          </a:p>
          <a:p>
            <a:pPr>
              <a:buFont typeface="Wingdings" panose="05000000000000000000" pitchFamily="2" charset="2"/>
              <a:buChar char="v"/>
            </a:pPr>
            <a:r>
              <a:rPr lang="en-US" dirty="0" smtClean="0"/>
              <a:t>Amiodarone </a:t>
            </a:r>
            <a:r>
              <a:rPr lang="en-US" dirty="0">
                <a:solidFill>
                  <a:srgbClr val="FF0000"/>
                </a:solidFill>
              </a:rPr>
              <a:t>structurally resembles thyroid hormone </a:t>
            </a:r>
            <a:r>
              <a:rPr lang="en-US" dirty="0" smtClean="0"/>
              <a:t>and </a:t>
            </a:r>
            <a:r>
              <a:rPr lang="en-US" dirty="0"/>
              <a:t>contains a large concentration of </a:t>
            </a:r>
            <a:r>
              <a:rPr lang="en-US" dirty="0" smtClean="0"/>
              <a:t>iodine.</a:t>
            </a:r>
          </a:p>
          <a:p>
            <a:pPr>
              <a:buFont typeface="Wingdings" panose="05000000000000000000" pitchFamily="2" charset="2"/>
              <a:buChar char="v"/>
            </a:pPr>
            <a:endParaRPr lang="en-US" dirty="0"/>
          </a:p>
          <a:p>
            <a:pPr>
              <a:buFont typeface="Wingdings" panose="05000000000000000000" pitchFamily="2" charset="2"/>
              <a:buChar char="v"/>
            </a:pPr>
            <a:endParaRPr lang="en-US" dirty="0" smtClean="0"/>
          </a:p>
          <a:p>
            <a:pPr>
              <a:buFont typeface="Wingdings" panose="05000000000000000000" pitchFamily="2" charset="2"/>
              <a:buChar char="v"/>
            </a:pPr>
            <a:endParaRPr lang="en-US" dirty="0"/>
          </a:p>
          <a:p>
            <a:pPr>
              <a:buFont typeface="Wingdings" panose="05000000000000000000" pitchFamily="2" charset="2"/>
              <a:buChar char="v"/>
            </a:pPr>
            <a:r>
              <a:rPr lang="en-US" dirty="0" smtClean="0"/>
              <a:t>(each </a:t>
            </a:r>
            <a:r>
              <a:rPr lang="en-US" dirty="0"/>
              <a:t>200-mg tablet of amiodarone contains 75 mg of iodine</a:t>
            </a:r>
            <a:r>
              <a:rPr lang="en-US" dirty="0" smtClean="0"/>
              <a:t>).</a:t>
            </a:r>
            <a:endParaRPr lang="en-US" dirty="0"/>
          </a:p>
        </p:txBody>
      </p:sp>
    </p:spTree>
    <p:extLst>
      <p:ext uri="{BB962C8B-B14F-4D97-AF65-F5344CB8AC3E}">
        <p14:creationId xmlns:p14="http://schemas.microsoft.com/office/powerpoint/2010/main" val="2043256029"/>
      </p:ext>
    </p:extLst>
  </p:cSld>
  <p:clrMapOvr>
    <a:masterClrMapping/>
  </p:clrMapOvr>
</p:sld>
</file>

<file path=ppt/slides/slide30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92500" lnSpcReduction="20000"/>
          </a:bodyPr>
          <a:lstStyle/>
          <a:p>
            <a:pPr>
              <a:buFont typeface="Courier New" panose="02070309020205020404" pitchFamily="49" charset="0"/>
              <a:buChar char="o"/>
            </a:pPr>
            <a:r>
              <a:rPr lang="en-US" b="1" dirty="0" smtClean="0"/>
              <a:t>Amiodarone-induced </a:t>
            </a:r>
            <a:r>
              <a:rPr lang="en-US" b="1" dirty="0" smtClean="0"/>
              <a:t>Hypothyroidism</a:t>
            </a:r>
          </a:p>
          <a:p>
            <a:pPr marL="61722" indent="0">
              <a:buNone/>
            </a:pPr>
            <a:endParaRPr lang="en-US" dirty="0" smtClean="0"/>
          </a:p>
          <a:p>
            <a:pPr marL="61722" indent="0">
              <a:buNone/>
            </a:pPr>
            <a:endParaRPr lang="en-US" dirty="0"/>
          </a:p>
          <a:p>
            <a:pPr>
              <a:buFont typeface="Wingdings" panose="05000000000000000000" pitchFamily="2" charset="2"/>
              <a:buChar char="ü"/>
            </a:pPr>
            <a:r>
              <a:rPr lang="en-US" dirty="0" smtClean="0"/>
              <a:t>Metabolism </a:t>
            </a:r>
            <a:r>
              <a:rPr lang="en-US" dirty="0"/>
              <a:t>of amiodarone </a:t>
            </a:r>
            <a:r>
              <a:rPr lang="en-US" dirty="0">
                <a:solidFill>
                  <a:srgbClr val="FF0000"/>
                </a:solidFill>
              </a:rPr>
              <a:t>releases </a:t>
            </a:r>
            <a:r>
              <a:rPr lang="en-US" dirty="0" smtClean="0">
                <a:solidFill>
                  <a:srgbClr val="FF0000"/>
                </a:solidFill>
              </a:rPr>
              <a:t>iodine </a:t>
            </a:r>
            <a:r>
              <a:rPr lang="en-US" dirty="0">
                <a:solidFill>
                  <a:srgbClr val="FF0000"/>
                </a:solidFill>
              </a:rPr>
              <a:t>as iodide</a:t>
            </a:r>
            <a:r>
              <a:rPr lang="en-US" dirty="0"/>
              <a:t>, resulting in increased plasma concentrations of iodide. The increased plasma iodide is concentrated in the thyroid gland; this can result in hypothyroidism by the </a:t>
            </a:r>
            <a:r>
              <a:rPr lang="en-US" b="1" dirty="0"/>
              <a:t>Wolff–</a:t>
            </a:r>
            <a:r>
              <a:rPr lang="en-US" b="1" dirty="0" err="1"/>
              <a:t>Chaikoff</a:t>
            </a:r>
            <a:r>
              <a:rPr lang="en-US" b="1" dirty="0"/>
              <a:t> effect</a:t>
            </a:r>
            <a:r>
              <a:rPr lang="en-US" dirty="0" smtClean="0"/>
              <a:t>.</a:t>
            </a:r>
          </a:p>
          <a:p>
            <a:pPr>
              <a:buFont typeface="Wingdings" panose="05000000000000000000" pitchFamily="2" charset="2"/>
              <a:buChar char="ü"/>
            </a:pPr>
            <a:endParaRPr lang="en-US" dirty="0"/>
          </a:p>
          <a:p>
            <a:pPr>
              <a:buFont typeface="Wingdings" panose="05000000000000000000" pitchFamily="2" charset="2"/>
              <a:buChar char="ü"/>
            </a:pPr>
            <a:r>
              <a:rPr lang="en-US" dirty="0"/>
              <a:t>amiodarone </a:t>
            </a:r>
            <a:r>
              <a:rPr lang="en-US" dirty="0">
                <a:solidFill>
                  <a:srgbClr val="FF0000"/>
                </a:solidFill>
              </a:rPr>
              <a:t>competitively inhibits </a:t>
            </a:r>
            <a:r>
              <a:rPr lang="en-US" i="1" dirty="0" smtClean="0">
                <a:solidFill>
                  <a:srgbClr val="FF0000"/>
                </a:solidFill>
              </a:rPr>
              <a:t>deiodinase </a:t>
            </a:r>
            <a:r>
              <a:rPr lang="en-US" dirty="0" smtClean="0">
                <a:solidFill>
                  <a:srgbClr val="FF0000"/>
                </a:solidFill>
              </a:rPr>
              <a:t>enzymes</a:t>
            </a:r>
            <a:r>
              <a:rPr lang="en-US" dirty="0" smtClean="0"/>
              <a:t>. </a:t>
            </a:r>
            <a:r>
              <a:rPr lang="en-US" dirty="0"/>
              <a:t>This results in decreased peripheral conversion of T4 to T3 </a:t>
            </a:r>
          </a:p>
          <a:p>
            <a:pPr>
              <a:buFont typeface="Wingdings" panose="05000000000000000000" pitchFamily="2" charset="2"/>
              <a:buChar char="ü"/>
            </a:pPr>
            <a:endParaRPr lang="en-US" dirty="0"/>
          </a:p>
          <a:p>
            <a:endParaRPr lang="en-US" dirty="0"/>
          </a:p>
        </p:txBody>
      </p:sp>
    </p:spTree>
    <p:extLst>
      <p:ext uri="{BB962C8B-B14F-4D97-AF65-F5344CB8AC3E}">
        <p14:creationId xmlns:p14="http://schemas.microsoft.com/office/powerpoint/2010/main" val="1909562440"/>
      </p:ext>
    </p:extLst>
  </p:cSld>
  <p:clrMapOvr>
    <a:masterClrMapping/>
  </p:clrMapOvr>
</p:sld>
</file>

<file path=ppt/slides/slide30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lnSpcReduction="10000"/>
          </a:bodyPr>
          <a:lstStyle/>
          <a:p>
            <a:pPr algn="just"/>
            <a:r>
              <a:rPr lang="en-US" dirty="0"/>
              <a:t>Amiodarone can also cause </a:t>
            </a:r>
            <a:r>
              <a:rPr lang="en-US" b="1" dirty="0"/>
              <a:t>hyperthyroidism</a:t>
            </a:r>
            <a:r>
              <a:rPr lang="en-US" dirty="0"/>
              <a:t> by two </a:t>
            </a:r>
            <a:r>
              <a:rPr lang="en-US" dirty="0" smtClean="0"/>
              <a:t>mechanisms.</a:t>
            </a:r>
          </a:p>
          <a:p>
            <a:pPr algn="just"/>
            <a:endParaRPr lang="en-US" dirty="0" smtClean="0"/>
          </a:p>
          <a:p>
            <a:pPr algn="just"/>
            <a:r>
              <a:rPr lang="en-US" b="1" dirty="0" smtClean="0"/>
              <a:t>The </a:t>
            </a:r>
            <a:r>
              <a:rPr lang="en-US" b="1" dirty="0"/>
              <a:t>excess iodide </a:t>
            </a:r>
            <a:r>
              <a:rPr lang="en-US" dirty="0"/>
              <a:t>load </a:t>
            </a:r>
            <a:r>
              <a:rPr lang="en-US" dirty="0" smtClean="0"/>
              <a:t>provided </a:t>
            </a:r>
            <a:r>
              <a:rPr lang="en-US" dirty="0"/>
              <a:t>by amiodarone leads to increased thyroid </a:t>
            </a:r>
            <a:r>
              <a:rPr lang="en-US" dirty="0">
                <a:solidFill>
                  <a:srgbClr val="FF0000"/>
                </a:solidFill>
              </a:rPr>
              <a:t>hormone </a:t>
            </a:r>
            <a:r>
              <a:rPr lang="en-US" dirty="0" smtClean="0">
                <a:solidFill>
                  <a:srgbClr val="FF0000"/>
                </a:solidFill>
              </a:rPr>
              <a:t>synthesis </a:t>
            </a:r>
            <a:r>
              <a:rPr lang="en-US" dirty="0"/>
              <a:t>and </a:t>
            </a:r>
            <a:r>
              <a:rPr lang="en-US" dirty="0">
                <a:solidFill>
                  <a:srgbClr val="FF0000"/>
                </a:solidFill>
              </a:rPr>
              <a:t>release</a:t>
            </a:r>
            <a:r>
              <a:rPr lang="en-US" dirty="0" smtClean="0"/>
              <a:t>.</a:t>
            </a:r>
          </a:p>
          <a:p>
            <a:pPr algn="just"/>
            <a:endParaRPr lang="en-US" dirty="0"/>
          </a:p>
          <a:p>
            <a:pPr algn="just"/>
            <a:r>
              <a:rPr lang="en-US" dirty="0"/>
              <a:t>Because of its </a:t>
            </a:r>
            <a:r>
              <a:rPr lang="en-US" dirty="0">
                <a:solidFill>
                  <a:srgbClr val="FF0000"/>
                </a:solidFill>
              </a:rPr>
              <a:t>close structural </a:t>
            </a:r>
            <a:r>
              <a:rPr lang="en-US" dirty="0" smtClean="0">
                <a:solidFill>
                  <a:srgbClr val="FF0000"/>
                </a:solidFill>
              </a:rPr>
              <a:t>similarity </a:t>
            </a:r>
            <a:r>
              <a:rPr lang="en-US" dirty="0"/>
              <a:t>to thyroid hormone, amiodarone may also act as a </a:t>
            </a:r>
            <a:r>
              <a:rPr lang="en-US" b="1" dirty="0" smtClean="0"/>
              <a:t>homologue</a:t>
            </a:r>
            <a:r>
              <a:rPr lang="en-US" dirty="0" smtClean="0"/>
              <a:t> </a:t>
            </a:r>
            <a:r>
              <a:rPr lang="en-US" dirty="0"/>
              <a:t>of thyroid hormone </a:t>
            </a:r>
            <a:r>
              <a:rPr lang="en-US" dirty="0">
                <a:solidFill>
                  <a:srgbClr val="FF0000"/>
                </a:solidFill>
              </a:rPr>
              <a:t>at the level of the receptor</a:t>
            </a:r>
            <a:r>
              <a:rPr lang="en-US" dirty="0"/>
              <a:t>.</a:t>
            </a:r>
          </a:p>
        </p:txBody>
      </p:sp>
    </p:spTree>
    <p:extLst>
      <p:ext uri="{BB962C8B-B14F-4D97-AF65-F5344CB8AC3E}">
        <p14:creationId xmlns:p14="http://schemas.microsoft.com/office/powerpoint/2010/main" val="420483979"/>
      </p:ext>
    </p:extLst>
  </p:cSld>
  <p:clrMapOvr>
    <a:masterClrMapping/>
  </p:clrMapOvr>
</p:sld>
</file>

<file path=ppt/slides/slide30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buFont typeface="Wingdings" panose="05000000000000000000" pitchFamily="2" charset="2"/>
              <a:buChar char="q"/>
            </a:pPr>
            <a:endParaRPr lang="en-US" b="1" dirty="0" smtClean="0"/>
          </a:p>
          <a:p>
            <a:pPr>
              <a:buFont typeface="Wingdings" panose="05000000000000000000" pitchFamily="2" charset="2"/>
              <a:buChar char="q"/>
            </a:pPr>
            <a:endParaRPr lang="en-US" b="1" dirty="0"/>
          </a:p>
          <a:p>
            <a:pPr>
              <a:buFont typeface="Wingdings" panose="05000000000000000000" pitchFamily="2" charset="2"/>
              <a:buChar char="q"/>
            </a:pPr>
            <a:endParaRPr lang="en-US" b="1" dirty="0" smtClean="0"/>
          </a:p>
          <a:p>
            <a:pPr>
              <a:buFont typeface="Wingdings" panose="05000000000000000000" pitchFamily="2" charset="2"/>
              <a:buChar char="q"/>
            </a:pPr>
            <a:r>
              <a:rPr lang="en-US" b="1" dirty="0" smtClean="0"/>
              <a:t>Corticosteroids</a:t>
            </a:r>
            <a:r>
              <a:rPr lang="en-US" dirty="0" smtClean="0"/>
              <a:t> such </a:t>
            </a:r>
            <a:r>
              <a:rPr lang="en-US" dirty="0"/>
              <a:t>as cortisol and glucocorticoid analogues,</a:t>
            </a:r>
            <a:r>
              <a:rPr lang="en-US" dirty="0">
                <a:solidFill>
                  <a:srgbClr val="FF0000"/>
                </a:solidFill>
              </a:rPr>
              <a:t> inhibit </a:t>
            </a:r>
            <a:r>
              <a:rPr lang="en-US" dirty="0"/>
              <a:t>the</a:t>
            </a:r>
            <a:r>
              <a:rPr lang="en-US" i="1" dirty="0"/>
              <a:t> </a:t>
            </a:r>
            <a:r>
              <a:rPr lang="en-US" i="1" dirty="0" smtClean="0">
                <a:solidFill>
                  <a:srgbClr val="FF0000"/>
                </a:solidFill>
              </a:rPr>
              <a:t>deiodinase </a:t>
            </a:r>
            <a:r>
              <a:rPr lang="en-US" dirty="0">
                <a:solidFill>
                  <a:srgbClr val="FF0000"/>
                </a:solidFill>
              </a:rPr>
              <a:t>enzyme </a:t>
            </a:r>
            <a:r>
              <a:rPr lang="en-US" dirty="0"/>
              <a:t>that converts T4 </a:t>
            </a:r>
            <a:r>
              <a:rPr lang="en-US" dirty="0" smtClean="0"/>
              <a:t>to the metabolically more active T3.</a:t>
            </a:r>
            <a:endParaRPr lang="en-US" dirty="0"/>
          </a:p>
        </p:txBody>
      </p:sp>
    </p:spTree>
    <p:extLst>
      <p:ext uri="{BB962C8B-B14F-4D97-AF65-F5344CB8AC3E}">
        <p14:creationId xmlns:p14="http://schemas.microsoft.com/office/powerpoint/2010/main" val="367497089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descr="Screen Clipping"/>
          <p:cNvPicPr>
            <a:picLocks noChangeAspect="1"/>
          </p:cNvPicPr>
          <p:nvPr/>
        </p:nvPicPr>
        <p:blipFill rotWithShape="1">
          <a:blip r:embed="rId2">
            <a:extLst>
              <a:ext uri="{28A0092B-C50C-407E-A947-70E740481C1C}">
                <a14:useLocalDpi xmlns:a14="http://schemas.microsoft.com/office/drawing/2010/main" val="0"/>
              </a:ext>
            </a:extLst>
          </a:blip>
          <a:srcRect b="50047"/>
          <a:stretch/>
        </p:blipFill>
        <p:spPr>
          <a:xfrm>
            <a:off x="0" y="3"/>
            <a:ext cx="9144000" cy="6078827"/>
          </a:xfrm>
          <a:prstGeom prst="rect">
            <a:avLst/>
          </a:prstGeom>
        </p:spPr>
      </p:pic>
    </p:spTree>
    <p:extLst>
      <p:ext uri="{BB962C8B-B14F-4D97-AF65-F5344CB8AC3E}">
        <p14:creationId xmlns:p14="http://schemas.microsoft.com/office/powerpoint/2010/main" val="302805896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descr="Screen Clipping"/>
          <p:cNvPicPr>
            <a:picLocks noChangeAspect="1"/>
          </p:cNvPicPr>
          <p:nvPr/>
        </p:nvPicPr>
        <p:blipFill rotWithShape="1">
          <a:blip r:embed="rId2">
            <a:extLst>
              <a:ext uri="{28A0092B-C50C-407E-A947-70E740481C1C}">
                <a14:useLocalDpi xmlns:a14="http://schemas.microsoft.com/office/drawing/2010/main" val="0"/>
              </a:ext>
            </a:extLst>
          </a:blip>
          <a:srcRect t="50329"/>
          <a:stretch/>
        </p:blipFill>
        <p:spPr>
          <a:xfrm>
            <a:off x="0" y="273133"/>
            <a:ext cx="9144000" cy="5992442"/>
          </a:xfrm>
          <a:prstGeom prst="rect">
            <a:avLst/>
          </a:prstGeom>
        </p:spPr>
      </p:pic>
    </p:spTree>
    <p:extLst>
      <p:ext uri="{BB962C8B-B14F-4D97-AF65-F5344CB8AC3E}">
        <p14:creationId xmlns:p14="http://schemas.microsoft.com/office/powerpoint/2010/main" val="393339366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2"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 y="0"/>
            <a:ext cx="9234152" cy="6472052"/>
          </a:xfrm>
          <a:prstGeom prst="rect">
            <a:avLst/>
          </a:prstGeom>
        </p:spPr>
      </p:pic>
    </p:spTree>
    <p:extLst>
      <p:ext uri="{BB962C8B-B14F-4D97-AF65-F5344CB8AC3E}">
        <p14:creationId xmlns:p14="http://schemas.microsoft.com/office/powerpoint/2010/main" val="206254953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15757705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1"/>
            <a:ext cx="9144000" cy="6858000"/>
          </a:xfrm>
          <a:prstGeom prst="rect">
            <a:avLst/>
          </a:prstGeom>
        </p:spPr>
      </p:pic>
    </p:spTree>
    <p:extLst>
      <p:ext uri="{BB962C8B-B14F-4D97-AF65-F5344CB8AC3E}">
        <p14:creationId xmlns:p14="http://schemas.microsoft.com/office/powerpoint/2010/main" val="173451341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344384"/>
            <a:ext cx="9144000" cy="5949538"/>
          </a:xfrm>
          <a:prstGeom prst="rect">
            <a:avLst/>
          </a:prstGeom>
        </p:spPr>
      </p:pic>
    </p:spTree>
    <p:extLst>
      <p:ext uri="{BB962C8B-B14F-4D97-AF65-F5344CB8AC3E}">
        <p14:creationId xmlns:p14="http://schemas.microsoft.com/office/powerpoint/2010/main" val="361121744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 y="0"/>
            <a:ext cx="9143999" cy="6858000"/>
          </a:xfrm>
          <a:prstGeom prst="rect">
            <a:avLst/>
          </a:prstGeom>
        </p:spPr>
      </p:pic>
    </p:spTree>
    <p:extLst>
      <p:ext uri="{BB962C8B-B14F-4D97-AF65-F5344CB8AC3E}">
        <p14:creationId xmlns:p14="http://schemas.microsoft.com/office/powerpoint/2010/main" val="149976184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34099" y="1216864"/>
            <a:ext cx="7988121" cy="3892376"/>
          </a:xfrm>
        </p:spPr>
        <p:txBody>
          <a:bodyPr>
            <a:normAutofit/>
          </a:bodyPr>
          <a:lstStyle/>
          <a:p>
            <a:pPr marL="0" indent="0" algn="just">
              <a:buNone/>
            </a:pPr>
            <a:r>
              <a:rPr lang="en-US" sz="2800" dirty="0">
                <a:latin typeface="Times New Roman" panose="02020603050405020304" pitchFamily="18" charset="0"/>
                <a:cs typeface="Times New Roman" panose="02020603050405020304" pitchFamily="18" charset="0"/>
              </a:rPr>
              <a:t>Endocrine disorders may be classified as;</a:t>
            </a:r>
          </a:p>
          <a:p>
            <a:pPr marL="0" indent="0" algn="just">
              <a:buNone/>
            </a:pPr>
            <a:endParaRPr lang="en-US" sz="2800" dirty="0">
              <a:latin typeface="Times New Roman" panose="02020603050405020304" pitchFamily="18" charset="0"/>
              <a:cs typeface="Times New Roman" panose="02020603050405020304" pitchFamily="18" charset="0"/>
            </a:endParaRPr>
          </a:p>
          <a:p>
            <a:pPr marL="514350" indent="-514350" algn="just">
              <a:buFont typeface="+mj-lt"/>
              <a:buAutoNum type="arabicParenR"/>
            </a:pPr>
            <a:r>
              <a:rPr lang="en-US" sz="2800" dirty="0" err="1" smtClean="0">
                <a:latin typeface="Times New Roman" panose="02020603050405020304" pitchFamily="18" charset="0"/>
                <a:cs typeface="Times New Roman" panose="02020603050405020304" pitchFamily="18" charset="0"/>
              </a:rPr>
              <a:t>Hyposecretion</a:t>
            </a:r>
            <a:r>
              <a:rPr lang="en-US" sz="2800" dirty="0" smtClean="0">
                <a:latin typeface="Times New Roman" panose="02020603050405020304" pitchFamily="18" charset="0"/>
                <a:cs typeface="Times New Roman" panose="02020603050405020304" pitchFamily="18" charset="0"/>
              </a:rPr>
              <a:t> </a:t>
            </a:r>
            <a:endParaRPr lang="en-US" sz="2800" dirty="0">
              <a:latin typeface="Times New Roman" panose="02020603050405020304" pitchFamily="18" charset="0"/>
              <a:cs typeface="Times New Roman" panose="02020603050405020304" pitchFamily="18" charset="0"/>
            </a:endParaRPr>
          </a:p>
          <a:p>
            <a:pPr marL="514350" indent="-514350" algn="just">
              <a:buFont typeface="+mj-lt"/>
              <a:buAutoNum type="arabicParenR"/>
            </a:pPr>
            <a:r>
              <a:rPr lang="en-US" sz="2800" dirty="0" smtClean="0">
                <a:latin typeface="Times New Roman" panose="02020603050405020304" pitchFamily="18" charset="0"/>
                <a:cs typeface="Times New Roman" panose="02020603050405020304" pitchFamily="18" charset="0"/>
              </a:rPr>
              <a:t>Hypersecretion</a:t>
            </a:r>
            <a:endParaRPr lang="en-US" sz="2800" dirty="0">
              <a:latin typeface="Times New Roman" panose="02020603050405020304" pitchFamily="18" charset="0"/>
              <a:cs typeface="Times New Roman" panose="02020603050405020304" pitchFamily="18" charset="0"/>
            </a:endParaRPr>
          </a:p>
          <a:p>
            <a:pPr marL="514350" indent="-514350" algn="just">
              <a:buFont typeface="+mj-lt"/>
              <a:buAutoNum type="arabicParenR"/>
            </a:pPr>
            <a:r>
              <a:rPr lang="en-US" sz="2800" dirty="0" err="1" smtClean="0">
                <a:latin typeface="Times New Roman" panose="02020603050405020304" pitchFamily="18" charset="0"/>
                <a:cs typeface="Times New Roman" panose="02020603050405020304" pitchFamily="18" charset="0"/>
              </a:rPr>
              <a:t>Hyporesponsiveness</a:t>
            </a:r>
            <a:endParaRPr lang="en-US" sz="2800" dirty="0">
              <a:latin typeface="Times New Roman" panose="02020603050405020304" pitchFamily="18" charset="0"/>
              <a:cs typeface="Times New Roman" panose="02020603050405020304" pitchFamily="18" charset="0"/>
            </a:endParaRPr>
          </a:p>
          <a:p>
            <a:pPr marL="514350" indent="-514350" algn="just">
              <a:buFont typeface="+mj-lt"/>
              <a:buAutoNum type="arabicParenR"/>
            </a:pPr>
            <a:r>
              <a:rPr lang="en-US" sz="2800" dirty="0" err="1" smtClean="0">
                <a:latin typeface="Times New Roman" panose="02020603050405020304" pitchFamily="18" charset="0"/>
                <a:cs typeface="Times New Roman" panose="02020603050405020304" pitchFamily="18" charset="0"/>
              </a:rPr>
              <a:t>Hyperresponsiveness</a:t>
            </a:r>
            <a:endParaRPr lang="en-US" sz="3200" dirty="0">
              <a:latin typeface="Times New Roman" panose="02020603050405020304" pitchFamily="18" charset="0"/>
              <a:cs typeface="Times New Roman" panose="02020603050405020304" pitchFamily="18" charset="0"/>
            </a:endParaRPr>
          </a:p>
        </p:txBody>
      </p:sp>
      <p:sp>
        <p:nvSpPr>
          <p:cNvPr id="2" name="Title 1"/>
          <p:cNvSpPr>
            <a:spLocks noGrp="1"/>
          </p:cNvSpPr>
          <p:nvPr>
            <p:ph type="title"/>
          </p:nvPr>
        </p:nvSpPr>
        <p:spPr>
          <a:xfrm>
            <a:off x="970360" y="283335"/>
            <a:ext cx="7029451" cy="706726"/>
          </a:xfrm>
        </p:spPr>
        <p:txBody>
          <a:bodyPr>
            <a:normAutofit/>
          </a:bodyPr>
          <a:lstStyle/>
          <a:p>
            <a:pPr algn="ctr"/>
            <a:r>
              <a:rPr lang="en-US" sz="4000" b="1" dirty="0">
                <a:latin typeface="Times New Roman" panose="02020603050405020304" pitchFamily="18" charset="0"/>
                <a:cs typeface="Times New Roman" panose="02020603050405020304" pitchFamily="18" charset="0"/>
              </a:rPr>
              <a:t>Types of Endocrine Disorders</a:t>
            </a:r>
          </a:p>
        </p:txBody>
      </p:sp>
    </p:spTree>
    <p:extLst>
      <p:ext uri="{BB962C8B-B14F-4D97-AF65-F5344CB8AC3E}">
        <p14:creationId xmlns:p14="http://schemas.microsoft.com/office/powerpoint/2010/main" val="364535332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60799" y="1403800"/>
            <a:ext cx="8693240" cy="4754955"/>
          </a:xfrm>
        </p:spPr>
        <p:txBody>
          <a:bodyPr>
            <a:normAutofit/>
          </a:bodyPr>
          <a:lstStyle/>
          <a:p>
            <a:pPr marL="228600" algn="just">
              <a:buFont typeface="Arial" panose="020B0604020202020204" pitchFamily="34" charset="0"/>
              <a:buChar char="•"/>
            </a:pPr>
            <a:r>
              <a:rPr lang="en-US" sz="2800" dirty="0">
                <a:latin typeface="Times New Roman" panose="02020603050405020304" pitchFamily="18" charset="0"/>
                <a:cs typeface="Times New Roman" panose="02020603050405020304" pitchFamily="18" charset="0"/>
              </a:rPr>
              <a:t>If endocrine gland secretes too little hormone due to gland damage, the condition is termed </a:t>
            </a:r>
            <a:r>
              <a:rPr lang="en-US" sz="2800" b="1" dirty="0">
                <a:latin typeface="Times New Roman" panose="02020603050405020304" pitchFamily="18" charset="0"/>
                <a:cs typeface="Times New Roman" panose="02020603050405020304" pitchFamily="18" charset="0"/>
              </a:rPr>
              <a:t>primary hyposecretion</a:t>
            </a:r>
            <a:r>
              <a:rPr lang="en-US" sz="2800" dirty="0">
                <a:latin typeface="Times New Roman" panose="02020603050405020304" pitchFamily="18" charset="0"/>
                <a:cs typeface="Times New Roman" panose="02020603050405020304" pitchFamily="18" charset="0"/>
              </a:rPr>
              <a:t>.</a:t>
            </a:r>
          </a:p>
          <a:p>
            <a:pPr marL="228600" algn="just">
              <a:buFont typeface="Arial" panose="020B0604020202020204" pitchFamily="34" charset="0"/>
              <a:buChar char="•"/>
            </a:pPr>
            <a:endParaRPr lang="en-US" sz="2800" dirty="0">
              <a:latin typeface="Times New Roman" panose="02020603050405020304" pitchFamily="18" charset="0"/>
              <a:cs typeface="Times New Roman" panose="02020603050405020304" pitchFamily="18" charset="0"/>
            </a:endParaRPr>
          </a:p>
          <a:p>
            <a:pPr marL="228600" algn="just">
              <a:buFont typeface="Arial" panose="020B0604020202020204" pitchFamily="34" charset="0"/>
              <a:buChar char="•"/>
            </a:pPr>
            <a:r>
              <a:rPr lang="en-US" sz="2800" b="1" dirty="0">
                <a:latin typeface="Times New Roman" panose="02020603050405020304" pitchFamily="18" charset="0"/>
                <a:cs typeface="Times New Roman" panose="02020603050405020304" pitchFamily="18" charset="0"/>
              </a:rPr>
              <a:t>Secondary hyposecretion </a:t>
            </a:r>
            <a:r>
              <a:rPr lang="en-US" sz="2800" dirty="0">
                <a:latin typeface="Times New Roman" panose="02020603050405020304" pitchFamily="18" charset="0"/>
                <a:cs typeface="Times New Roman" panose="02020603050405020304" pitchFamily="18" charset="0"/>
              </a:rPr>
              <a:t>is the condition in which the endocrine gland is not damaged initially, but is receiving too little of its tropic hormones.</a:t>
            </a:r>
          </a:p>
        </p:txBody>
      </p:sp>
      <p:sp>
        <p:nvSpPr>
          <p:cNvPr id="2" name="Title 1"/>
          <p:cNvSpPr>
            <a:spLocks noGrp="1"/>
          </p:cNvSpPr>
          <p:nvPr>
            <p:ph type="title"/>
          </p:nvPr>
        </p:nvSpPr>
        <p:spPr>
          <a:xfrm>
            <a:off x="1310025" y="193188"/>
            <a:ext cx="7029451" cy="758241"/>
          </a:xfrm>
        </p:spPr>
        <p:txBody>
          <a:bodyPr>
            <a:normAutofit/>
          </a:bodyPr>
          <a:lstStyle/>
          <a:p>
            <a:pPr algn="ctr"/>
            <a:r>
              <a:rPr lang="en-US" sz="4000" b="1" dirty="0">
                <a:latin typeface="Times New Roman" panose="02020603050405020304" pitchFamily="18" charset="0"/>
                <a:cs typeface="Times New Roman" panose="02020603050405020304" pitchFamily="18" charset="0"/>
              </a:rPr>
              <a:t>1. Hyposecretion</a:t>
            </a:r>
          </a:p>
        </p:txBody>
      </p:sp>
    </p:spTree>
    <p:extLst>
      <p:ext uri="{BB962C8B-B14F-4D97-AF65-F5344CB8AC3E}">
        <p14:creationId xmlns:p14="http://schemas.microsoft.com/office/powerpoint/2010/main" val="420409768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75577" y="1810429"/>
            <a:ext cx="7881871" cy="3865482"/>
          </a:xfrm>
        </p:spPr>
        <p:txBody>
          <a:bodyPr>
            <a:normAutofit/>
          </a:bodyPr>
          <a:lstStyle/>
          <a:p>
            <a:pPr marL="0" indent="0" algn="just">
              <a:buNone/>
            </a:pPr>
            <a:r>
              <a:rPr lang="en-US" sz="2800" dirty="0">
                <a:latin typeface="Times New Roman" panose="02020603050405020304" pitchFamily="18" charset="0"/>
                <a:cs typeface="Times New Roman" panose="02020603050405020304" pitchFamily="18" charset="0"/>
              </a:rPr>
              <a:t>Hormones fall into three major chemical classes:</a:t>
            </a:r>
          </a:p>
          <a:p>
            <a:pPr marL="0" indent="0" algn="just">
              <a:buNone/>
            </a:pPr>
            <a:r>
              <a:rPr lang="en-US" sz="2800" dirty="0">
                <a:latin typeface="Times New Roman" panose="02020603050405020304" pitchFamily="18" charset="0"/>
                <a:cs typeface="Times New Roman" panose="02020603050405020304" pitchFamily="18" charset="0"/>
              </a:rPr>
              <a:t> </a:t>
            </a:r>
          </a:p>
          <a:p>
            <a:pPr marL="514350" indent="-514350" algn="just">
              <a:buFont typeface="+mj-lt"/>
              <a:buAutoNum type="arabicParenR"/>
            </a:pPr>
            <a:r>
              <a:rPr lang="en-US" sz="2800" dirty="0" smtClean="0">
                <a:latin typeface="Times New Roman" panose="02020603050405020304" pitchFamily="18" charset="0"/>
                <a:cs typeface="Times New Roman" panose="02020603050405020304" pitchFamily="18" charset="0"/>
              </a:rPr>
              <a:t>Amines </a:t>
            </a:r>
            <a:endParaRPr lang="en-US" sz="2800" dirty="0">
              <a:latin typeface="Times New Roman" panose="02020603050405020304" pitchFamily="18" charset="0"/>
              <a:cs typeface="Times New Roman" panose="02020603050405020304" pitchFamily="18" charset="0"/>
            </a:endParaRPr>
          </a:p>
          <a:p>
            <a:pPr marL="514350" indent="-514350" algn="just">
              <a:buFont typeface="+mj-lt"/>
              <a:buAutoNum type="arabicParenR"/>
            </a:pPr>
            <a:r>
              <a:rPr lang="en-US" sz="2800" dirty="0">
                <a:latin typeface="Times New Roman" panose="02020603050405020304" pitchFamily="18" charset="0"/>
                <a:cs typeface="Times New Roman" panose="02020603050405020304" pitchFamily="18" charset="0"/>
              </a:rPr>
              <a:t>Peptides and </a:t>
            </a:r>
            <a:r>
              <a:rPr lang="en-US" sz="2800" dirty="0" smtClean="0">
                <a:latin typeface="Times New Roman" panose="02020603050405020304" pitchFamily="18" charset="0"/>
                <a:cs typeface="Times New Roman" panose="02020603050405020304" pitchFamily="18" charset="0"/>
              </a:rPr>
              <a:t>proteins </a:t>
            </a:r>
            <a:endParaRPr lang="en-US" sz="2800" dirty="0">
              <a:latin typeface="Times New Roman" panose="02020603050405020304" pitchFamily="18" charset="0"/>
              <a:cs typeface="Times New Roman" panose="02020603050405020304" pitchFamily="18" charset="0"/>
            </a:endParaRPr>
          </a:p>
          <a:p>
            <a:pPr marL="514350" indent="-514350" algn="just">
              <a:buFont typeface="+mj-lt"/>
              <a:buAutoNum type="arabicParenR"/>
            </a:pPr>
            <a:r>
              <a:rPr lang="en-US" sz="2800" dirty="0" smtClean="0">
                <a:latin typeface="Times New Roman" panose="02020603050405020304" pitchFamily="18" charset="0"/>
                <a:cs typeface="Times New Roman" panose="02020603050405020304" pitchFamily="18" charset="0"/>
              </a:rPr>
              <a:t>Steroids</a:t>
            </a:r>
            <a:endParaRPr lang="en-US" sz="2800" dirty="0">
              <a:latin typeface="Times New Roman" panose="02020603050405020304" pitchFamily="18" charset="0"/>
              <a:cs typeface="Times New Roman" panose="02020603050405020304" pitchFamily="18" charset="0"/>
            </a:endParaRPr>
          </a:p>
          <a:p>
            <a:pPr marL="0" indent="0" algn="just">
              <a:buNone/>
            </a:pPr>
            <a:endParaRPr lang="en-US" sz="3200" dirty="0">
              <a:latin typeface="Times New Roman" panose="02020603050405020304" pitchFamily="18" charset="0"/>
              <a:cs typeface="Times New Roman" panose="02020603050405020304" pitchFamily="18" charset="0"/>
            </a:endParaRPr>
          </a:p>
        </p:txBody>
      </p:sp>
      <p:sp>
        <p:nvSpPr>
          <p:cNvPr id="2" name="Title 1"/>
          <p:cNvSpPr>
            <a:spLocks noGrp="1"/>
          </p:cNvSpPr>
          <p:nvPr>
            <p:ph type="title"/>
          </p:nvPr>
        </p:nvSpPr>
        <p:spPr>
          <a:xfrm>
            <a:off x="1327749" y="283337"/>
            <a:ext cx="7029451" cy="835515"/>
          </a:xfrm>
        </p:spPr>
        <p:txBody>
          <a:bodyPr>
            <a:noAutofit/>
          </a:bodyPr>
          <a:lstStyle/>
          <a:p>
            <a:pPr algn="ctr"/>
            <a:r>
              <a:rPr lang="en-US" sz="4000" b="1" dirty="0">
                <a:latin typeface="Times New Roman" panose="02020603050405020304" pitchFamily="18" charset="0"/>
                <a:cs typeface="Times New Roman" panose="02020603050405020304" pitchFamily="18" charset="0"/>
              </a:rPr>
              <a:t>Hormone Structures and Synthesis</a:t>
            </a:r>
          </a:p>
        </p:txBody>
      </p:sp>
    </p:spTree>
    <p:extLst>
      <p:ext uri="{BB962C8B-B14F-4D97-AF65-F5344CB8AC3E}">
        <p14:creationId xmlns:p14="http://schemas.microsoft.com/office/powerpoint/2010/main" val="278287326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83524" y="1687890"/>
            <a:ext cx="8751195" cy="3717565"/>
          </a:xfrm>
        </p:spPr>
        <p:txBody>
          <a:bodyPr>
            <a:normAutofit/>
          </a:bodyPr>
          <a:lstStyle/>
          <a:p>
            <a:pPr marL="228600" algn="just">
              <a:buFont typeface="Arial" panose="020B0604020202020204" pitchFamily="34" charset="0"/>
              <a:buChar char="•"/>
            </a:pPr>
            <a:r>
              <a:rPr lang="en-US" sz="2800" b="1" dirty="0">
                <a:latin typeface="Times New Roman" panose="02020603050405020304" pitchFamily="18" charset="0"/>
                <a:cs typeface="Times New Roman" panose="02020603050405020304" pitchFamily="18" charset="0"/>
              </a:rPr>
              <a:t>Primary hypersecretion</a:t>
            </a:r>
            <a:r>
              <a:rPr lang="en-US" sz="2800" dirty="0">
                <a:latin typeface="Times New Roman" panose="02020603050405020304" pitchFamily="18" charset="0"/>
                <a:cs typeface="Times New Roman" panose="02020603050405020304" pitchFamily="18" charset="0"/>
              </a:rPr>
              <a:t> is the condition in which the gland is secreting too much of the hormone on its own. </a:t>
            </a:r>
          </a:p>
          <a:p>
            <a:pPr marL="228600" algn="just">
              <a:buFont typeface="Arial" panose="020B0604020202020204" pitchFamily="34" charset="0"/>
              <a:buChar char="•"/>
            </a:pPr>
            <a:endParaRPr lang="en-US" sz="2800" dirty="0">
              <a:latin typeface="Times New Roman" panose="02020603050405020304" pitchFamily="18" charset="0"/>
              <a:cs typeface="Times New Roman" panose="02020603050405020304" pitchFamily="18" charset="0"/>
            </a:endParaRPr>
          </a:p>
          <a:p>
            <a:pPr marL="228600" algn="just">
              <a:buFont typeface="Arial" panose="020B0604020202020204" pitchFamily="34" charset="0"/>
              <a:buChar char="•"/>
            </a:pPr>
            <a:r>
              <a:rPr lang="en-US" sz="2800" b="1" dirty="0">
                <a:latin typeface="Times New Roman" panose="02020603050405020304" pitchFamily="18" charset="0"/>
                <a:cs typeface="Times New Roman" panose="02020603050405020304" pitchFamily="18" charset="0"/>
              </a:rPr>
              <a:t>Secondary hypersecretion </a:t>
            </a:r>
            <a:r>
              <a:rPr lang="en-US" sz="2800" dirty="0">
                <a:latin typeface="Times New Roman" panose="02020603050405020304" pitchFamily="18" charset="0"/>
                <a:cs typeface="Times New Roman" panose="02020603050405020304" pitchFamily="18" charset="0"/>
              </a:rPr>
              <a:t>is the condition in which excessive stimulation of the gland occur by its tropic hormone.</a:t>
            </a:r>
          </a:p>
        </p:txBody>
      </p:sp>
      <p:sp>
        <p:nvSpPr>
          <p:cNvPr id="2" name="Title 1"/>
          <p:cNvSpPr>
            <a:spLocks noGrp="1"/>
          </p:cNvSpPr>
          <p:nvPr>
            <p:ph type="title"/>
          </p:nvPr>
        </p:nvSpPr>
        <p:spPr>
          <a:xfrm>
            <a:off x="883427" y="257579"/>
            <a:ext cx="7029451" cy="693847"/>
          </a:xfrm>
        </p:spPr>
        <p:txBody>
          <a:bodyPr>
            <a:noAutofit/>
          </a:bodyPr>
          <a:lstStyle/>
          <a:p>
            <a:pPr algn="ctr"/>
            <a:r>
              <a:rPr lang="en-US" sz="4000" b="1" dirty="0" smtClean="0">
                <a:latin typeface="Times New Roman" panose="02020603050405020304" pitchFamily="18" charset="0"/>
                <a:cs typeface="Times New Roman" panose="02020603050405020304" pitchFamily="18" charset="0"/>
              </a:rPr>
              <a:t>2. Hypersecretion</a:t>
            </a:r>
            <a:endParaRPr lang="en-US" sz="40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7632927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2161" y="1426908"/>
            <a:ext cx="8809149" cy="3798247"/>
          </a:xfrm>
        </p:spPr>
        <p:txBody>
          <a:bodyPr>
            <a:normAutofit/>
          </a:bodyPr>
          <a:lstStyle/>
          <a:p>
            <a:pPr marL="0" indent="0" algn="just">
              <a:buNone/>
            </a:pPr>
            <a:r>
              <a:rPr lang="en-US" sz="2800" dirty="0">
                <a:latin typeface="Times New Roman" panose="02020603050405020304" pitchFamily="18" charset="0"/>
                <a:cs typeface="Times New Roman" panose="02020603050405020304" pitchFamily="18" charset="0"/>
              </a:rPr>
              <a:t>Hyporesponsiveness is due to;</a:t>
            </a:r>
          </a:p>
          <a:p>
            <a:pPr marL="0" indent="0" algn="just">
              <a:buNone/>
            </a:pPr>
            <a:endParaRPr lang="en-US" sz="2800" dirty="0">
              <a:latin typeface="Times New Roman" panose="02020603050405020304" pitchFamily="18" charset="0"/>
              <a:cs typeface="Times New Roman" panose="02020603050405020304" pitchFamily="18" charset="0"/>
            </a:endParaRPr>
          </a:p>
          <a:p>
            <a:pPr marL="514350" indent="-514350" algn="just">
              <a:buFont typeface="+mj-lt"/>
              <a:buAutoNum type="arabicParenR"/>
            </a:pPr>
            <a:r>
              <a:rPr lang="en-US" sz="2800" dirty="0">
                <a:latin typeface="Times New Roman" panose="02020603050405020304" pitchFamily="18" charset="0"/>
                <a:cs typeface="Times New Roman" panose="02020603050405020304" pitchFamily="18" charset="0"/>
              </a:rPr>
              <a:t>Alteration in the receptors for the hormone, </a:t>
            </a:r>
          </a:p>
          <a:p>
            <a:pPr marL="514350" indent="-514350" algn="just">
              <a:buFont typeface="+mj-lt"/>
              <a:buAutoNum type="arabicParenR"/>
            </a:pPr>
            <a:r>
              <a:rPr lang="en-US" sz="2800" dirty="0">
                <a:latin typeface="Times New Roman" panose="02020603050405020304" pitchFamily="18" charset="0"/>
                <a:cs typeface="Times New Roman" panose="02020603050405020304" pitchFamily="18" charset="0"/>
              </a:rPr>
              <a:t>Disordered post-receptor events, </a:t>
            </a:r>
          </a:p>
          <a:p>
            <a:pPr marL="514350" indent="-514350" algn="just">
              <a:buFont typeface="+mj-lt"/>
              <a:buAutoNum type="arabicParenR"/>
            </a:pPr>
            <a:r>
              <a:rPr lang="en-US" sz="2800" dirty="0">
                <a:latin typeface="Times New Roman" panose="02020603050405020304" pitchFamily="18" charset="0"/>
                <a:cs typeface="Times New Roman" panose="02020603050405020304" pitchFamily="18" charset="0"/>
              </a:rPr>
              <a:t>Failure of normal metabolic activation of the hormone.</a:t>
            </a:r>
          </a:p>
        </p:txBody>
      </p:sp>
      <p:sp>
        <p:nvSpPr>
          <p:cNvPr id="2" name="Title 1"/>
          <p:cNvSpPr>
            <a:spLocks noGrp="1"/>
          </p:cNvSpPr>
          <p:nvPr>
            <p:ph type="title"/>
          </p:nvPr>
        </p:nvSpPr>
        <p:spPr>
          <a:xfrm>
            <a:off x="1260134" y="154546"/>
            <a:ext cx="7029451" cy="655210"/>
          </a:xfrm>
        </p:spPr>
        <p:txBody>
          <a:bodyPr>
            <a:noAutofit/>
          </a:bodyPr>
          <a:lstStyle/>
          <a:p>
            <a:pPr algn="ctr"/>
            <a:r>
              <a:rPr lang="en-US" sz="4000" b="1" dirty="0" smtClean="0">
                <a:latin typeface="Times New Roman" panose="02020603050405020304" pitchFamily="18" charset="0"/>
                <a:cs typeface="Times New Roman" panose="02020603050405020304" pitchFamily="18" charset="0"/>
              </a:rPr>
              <a:t>3.Hyporesponsiveness</a:t>
            </a:r>
            <a:endParaRPr lang="en-US" sz="40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2351671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89775" y="1456639"/>
            <a:ext cx="8364828" cy="3704118"/>
          </a:xfrm>
        </p:spPr>
        <p:txBody>
          <a:bodyPr>
            <a:normAutofit/>
          </a:bodyPr>
          <a:lstStyle/>
          <a:p>
            <a:pPr marL="282575" indent="-282575" algn="just">
              <a:buFont typeface="Arial" panose="020B0604020202020204" pitchFamily="34" charset="0"/>
              <a:buChar char="•"/>
            </a:pPr>
            <a:r>
              <a:rPr lang="en-US" sz="2800" dirty="0">
                <a:latin typeface="Times New Roman" panose="02020603050405020304" pitchFamily="18" charset="0"/>
                <a:cs typeface="Times New Roman" panose="02020603050405020304" pitchFamily="18" charset="0"/>
              </a:rPr>
              <a:t>Hyperresponsiveness to a hormone occur by up-regulation of certain receptors.</a:t>
            </a:r>
          </a:p>
          <a:p>
            <a:pPr marL="282575" indent="-282575" algn="just">
              <a:buFont typeface="Arial" panose="020B0604020202020204" pitchFamily="34" charset="0"/>
              <a:buChar char="•"/>
            </a:pPr>
            <a:endParaRPr lang="en-US" sz="2800" dirty="0">
              <a:latin typeface="Times New Roman" panose="02020603050405020304" pitchFamily="18" charset="0"/>
              <a:cs typeface="Times New Roman" panose="02020603050405020304" pitchFamily="18" charset="0"/>
            </a:endParaRPr>
          </a:p>
          <a:p>
            <a:pPr marL="282575" indent="-282575" algn="just">
              <a:buFont typeface="Arial" panose="020B0604020202020204" pitchFamily="34" charset="0"/>
              <a:buChar char="•"/>
            </a:pPr>
            <a:r>
              <a:rPr lang="en-US" sz="2800" dirty="0" smtClean="0">
                <a:latin typeface="Times New Roman" panose="02020603050405020304" pitchFamily="18" charset="0"/>
                <a:cs typeface="Times New Roman" panose="02020603050405020304" pitchFamily="18" charset="0"/>
              </a:rPr>
              <a:t>As hypersecretion </a:t>
            </a:r>
            <a:r>
              <a:rPr lang="en-US" sz="2800" dirty="0">
                <a:latin typeface="Times New Roman" panose="02020603050405020304" pitchFamily="18" charset="0"/>
                <a:cs typeface="Times New Roman" panose="02020603050405020304" pitchFamily="18" charset="0"/>
              </a:rPr>
              <a:t>of thyroid hormone causes hyperresponsiveness to epinephrine.</a:t>
            </a:r>
          </a:p>
        </p:txBody>
      </p:sp>
      <p:sp>
        <p:nvSpPr>
          <p:cNvPr id="2" name="Title 1"/>
          <p:cNvSpPr>
            <a:spLocks noGrp="1"/>
          </p:cNvSpPr>
          <p:nvPr>
            <p:ph type="title"/>
          </p:nvPr>
        </p:nvSpPr>
        <p:spPr>
          <a:xfrm>
            <a:off x="1327749" y="180304"/>
            <a:ext cx="7029451" cy="706726"/>
          </a:xfrm>
        </p:spPr>
        <p:txBody>
          <a:bodyPr>
            <a:normAutofit/>
          </a:bodyPr>
          <a:lstStyle/>
          <a:p>
            <a:pPr algn="ctr"/>
            <a:r>
              <a:rPr lang="en-US" sz="4000" b="1" dirty="0" smtClean="0">
                <a:latin typeface="Times New Roman" panose="02020603050405020304" pitchFamily="18" charset="0"/>
                <a:cs typeface="Times New Roman" panose="02020603050405020304" pitchFamily="18" charset="0"/>
              </a:rPr>
              <a:t>4.Hyperresponsiveness</a:t>
            </a:r>
            <a:endParaRPr lang="en-US" sz="40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2493139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ctrTitle"/>
          </p:nvPr>
        </p:nvSpPr>
        <p:spPr>
          <a:xfrm>
            <a:off x="2209800" y="1905000"/>
            <a:ext cx="4267200" cy="1104138"/>
          </a:xfrm>
        </p:spPr>
        <p:txBody>
          <a:bodyPr>
            <a:noAutofit/>
          </a:bodyPr>
          <a:lstStyle/>
          <a:p>
            <a:r>
              <a:rPr lang="en-US" sz="4500" dirty="0">
                <a:solidFill>
                  <a:srgbClr val="00B050"/>
                </a:solidFill>
                <a:latin typeface="Algerian" panose="04020705040A02060702" pitchFamily="82" charset="0"/>
              </a:rPr>
              <a:t>	</a:t>
            </a:r>
            <a:r>
              <a:rPr lang="en-US" sz="4500" dirty="0" smtClean="0">
                <a:solidFill>
                  <a:schemeClr val="tx1"/>
                </a:solidFill>
                <a:latin typeface="Footlight MT Light" panose="0204060206030A020304" pitchFamily="18" charset="0"/>
              </a:rPr>
              <a:t>Hormones</a:t>
            </a:r>
            <a:endParaRPr lang="en-US" sz="4500" dirty="0">
              <a:solidFill>
                <a:schemeClr val="tx1"/>
              </a:solidFill>
              <a:latin typeface="Footlight MT Light" panose="0204060206030A020304" pitchFamily="18" charset="0"/>
            </a:endParaRPr>
          </a:p>
        </p:txBody>
      </p:sp>
    </p:spTree>
    <p:extLst>
      <p:ext uri="{BB962C8B-B14F-4D97-AF65-F5344CB8AC3E}">
        <p14:creationId xmlns:p14="http://schemas.microsoft.com/office/powerpoint/2010/main" val="957982982"/>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287847" y="70798"/>
            <a:ext cx="5167529" cy="6787202"/>
          </a:xfrm>
          <a:prstGeom prst="rect">
            <a:avLst/>
          </a:prstGeom>
        </p:spPr>
      </p:pic>
      <p:pic>
        <p:nvPicPr>
          <p:cNvPr id="6" name="Picture 5"/>
          <p:cNvPicPr>
            <a:picLocks noChangeAspect="1"/>
          </p:cNvPicPr>
          <p:nvPr/>
        </p:nvPicPr>
        <p:blipFill>
          <a:blip r:embed="rId3"/>
          <a:stretch>
            <a:fillRect/>
          </a:stretch>
        </p:blipFill>
        <p:spPr>
          <a:xfrm>
            <a:off x="5865223" y="4441372"/>
            <a:ext cx="3164477" cy="1427244"/>
          </a:xfrm>
          <a:prstGeom prst="rect">
            <a:avLst/>
          </a:prstGeom>
        </p:spPr>
      </p:pic>
    </p:spTree>
    <p:extLst>
      <p:ext uri="{BB962C8B-B14F-4D97-AF65-F5344CB8AC3E}">
        <p14:creationId xmlns:p14="http://schemas.microsoft.com/office/powerpoint/2010/main" val="320774642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40988" y="300446"/>
            <a:ext cx="8189058" cy="6312625"/>
          </a:xfrm>
          <a:prstGeom prst="rect">
            <a:avLst/>
          </a:prstGeom>
        </p:spPr>
      </p:pic>
    </p:spTree>
    <p:extLst>
      <p:ext uri="{BB962C8B-B14F-4D97-AF65-F5344CB8AC3E}">
        <p14:creationId xmlns:p14="http://schemas.microsoft.com/office/powerpoint/2010/main" val="258968371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68310" y="2057400"/>
            <a:ext cx="8647090" cy="1992085"/>
          </a:xfrm>
          <a:prstGeom prst="rect">
            <a:avLst/>
          </a:prstGeom>
        </p:spPr>
      </p:pic>
    </p:spTree>
    <p:extLst>
      <p:ext uri="{BB962C8B-B14F-4D97-AF65-F5344CB8AC3E}">
        <p14:creationId xmlns:p14="http://schemas.microsoft.com/office/powerpoint/2010/main" val="13105224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397726" y="166551"/>
            <a:ext cx="3402874" cy="6427651"/>
          </a:xfrm>
          <a:prstGeom prst="rect">
            <a:avLst/>
          </a:prstGeom>
        </p:spPr>
      </p:pic>
      <p:pic>
        <p:nvPicPr>
          <p:cNvPr id="3" name="Picture 2"/>
          <p:cNvPicPr>
            <a:picLocks noChangeAspect="1"/>
          </p:cNvPicPr>
          <p:nvPr/>
        </p:nvPicPr>
        <p:blipFill>
          <a:blip r:embed="rId3"/>
          <a:stretch>
            <a:fillRect/>
          </a:stretch>
        </p:blipFill>
        <p:spPr>
          <a:xfrm>
            <a:off x="5372100" y="215894"/>
            <a:ext cx="3131820" cy="4124242"/>
          </a:xfrm>
          <a:prstGeom prst="rect">
            <a:avLst/>
          </a:prstGeom>
        </p:spPr>
      </p:pic>
      <p:pic>
        <p:nvPicPr>
          <p:cNvPr id="4" name="Picture 3"/>
          <p:cNvPicPr>
            <a:picLocks noChangeAspect="1"/>
          </p:cNvPicPr>
          <p:nvPr/>
        </p:nvPicPr>
        <p:blipFill>
          <a:blip r:embed="rId4"/>
          <a:stretch>
            <a:fillRect/>
          </a:stretch>
        </p:blipFill>
        <p:spPr>
          <a:xfrm>
            <a:off x="5600701" y="4690835"/>
            <a:ext cx="3037896" cy="1109073"/>
          </a:xfrm>
          <a:prstGeom prst="rect">
            <a:avLst/>
          </a:prstGeom>
        </p:spPr>
      </p:pic>
    </p:spTree>
    <p:extLst>
      <p:ext uri="{BB962C8B-B14F-4D97-AF65-F5344CB8AC3E}">
        <p14:creationId xmlns:p14="http://schemas.microsoft.com/office/powerpoint/2010/main" val="368253946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017520" y="146957"/>
            <a:ext cx="3497580" cy="4996543"/>
          </a:xfrm>
          <a:prstGeom prst="rect">
            <a:avLst/>
          </a:prstGeom>
        </p:spPr>
      </p:pic>
      <p:pic>
        <p:nvPicPr>
          <p:cNvPr id="3" name="Picture 2"/>
          <p:cNvPicPr>
            <a:picLocks noChangeAspect="1"/>
          </p:cNvPicPr>
          <p:nvPr/>
        </p:nvPicPr>
        <p:blipFill>
          <a:blip r:embed="rId3"/>
          <a:stretch>
            <a:fillRect/>
          </a:stretch>
        </p:blipFill>
        <p:spPr>
          <a:xfrm>
            <a:off x="2935808" y="5257800"/>
            <a:ext cx="3750742" cy="829491"/>
          </a:xfrm>
          <a:prstGeom prst="rect">
            <a:avLst/>
          </a:prstGeom>
        </p:spPr>
      </p:pic>
    </p:spTree>
    <p:extLst>
      <p:ext uri="{BB962C8B-B14F-4D97-AF65-F5344CB8AC3E}">
        <p14:creationId xmlns:p14="http://schemas.microsoft.com/office/powerpoint/2010/main" val="250777711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953589" y="432669"/>
            <a:ext cx="3237955" cy="6250007"/>
          </a:xfrm>
          <a:prstGeom prst="rect">
            <a:avLst/>
          </a:prstGeom>
        </p:spPr>
      </p:pic>
      <p:pic>
        <p:nvPicPr>
          <p:cNvPr id="3" name="Picture 2"/>
          <p:cNvPicPr>
            <a:picLocks noChangeAspect="1"/>
          </p:cNvPicPr>
          <p:nvPr/>
        </p:nvPicPr>
        <p:blipFill>
          <a:blip r:embed="rId3"/>
          <a:stretch>
            <a:fillRect/>
          </a:stretch>
        </p:blipFill>
        <p:spPr>
          <a:xfrm>
            <a:off x="4621672" y="574766"/>
            <a:ext cx="3093578" cy="3597184"/>
          </a:xfrm>
          <a:prstGeom prst="rect">
            <a:avLst/>
          </a:prstGeom>
        </p:spPr>
      </p:pic>
      <p:pic>
        <p:nvPicPr>
          <p:cNvPr id="4" name="Picture 3"/>
          <p:cNvPicPr>
            <a:picLocks noChangeAspect="1"/>
          </p:cNvPicPr>
          <p:nvPr/>
        </p:nvPicPr>
        <p:blipFill>
          <a:blip r:embed="rId4"/>
          <a:stretch>
            <a:fillRect/>
          </a:stretch>
        </p:blipFill>
        <p:spPr>
          <a:xfrm>
            <a:off x="4621672" y="4743450"/>
            <a:ext cx="3338891" cy="716824"/>
          </a:xfrm>
          <a:prstGeom prst="rect">
            <a:avLst/>
          </a:prstGeom>
        </p:spPr>
      </p:pic>
    </p:spTree>
    <p:extLst>
      <p:ext uri="{BB962C8B-B14F-4D97-AF65-F5344CB8AC3E}">
        <p14:creationId xmlns:p14="http://schemas.microsoft.com/office/powerpoint/2010/main" val="25891586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2168" y="1157302"/>
            <a:ext cx="8654603" cy="4245784"/>
          </a:xfrm>
        </p:spPr>
        <p:txBody>
          <a:bodyPr>
            <a:normAutofit/>
          </a:bodyPr>
          <a:lstStyle/>
          <a:p>
            <a:pPr marL="228600" algn="just">
              <a:buFont typeface="Arial" panose="020B0604020202020204" pitchFamily="34" charset="0"/>
              <a:buChar char="•"/>
            </a:pPr>
            <a:r>
              <a:rPr lang="en-US" sz="3200" dirty="0">
                <a:latin typeface="Times New Roman" panose="02020603050405020304" pitchFamily="18" charset="0"/>
                <a:cs typeface="Times New Roman" panose="02020603050405020304" pitchFamily="18" charset="0"/>
              </a:rPr>
              <a:t>The amine hormones are </a:t>
            </a:r>
            <a:r>
              <a:rPr lang="en-US" sz="3200" dirty="0" smtClean="0">
                <a:latin typeface="Times New Roman" panose="02020603050405020304" pitchFamily="18" charset="0"/>
                <a:cs typeface="Times New Roman" panose="02020603050405020304" pitchFamily="18" charset="0"/>
              </a:rPr>
              <a:t>derivatives </a:t>
            </a:r>
            <a:r>
              <a:rPr lang="en-US" sz="3200" dirty="0">
                <a:latin typeface="Times New Roman" panose="02020603050405020304" pitchFamily="18" charset="0"/>
                <a:cs typeface="Times New Roman" panose="02020603050405020304" pitchFamily="18" charset="0"/>
              </a:rPr>
              <a:t>of the amino acid tyrosine. </a:t>
            </a:r>
          </a:p>
          <a:p>
            <a:pPr marL="228600" algn="just">
              <a:buFont typeface="Arial" panose="020B0604020202020204" pitchFamily="34" charset="0"/>
              <a:buChar char="•"/>
            </a:pPr>
            <a:r>
              <a:rPr lang="en-US" sz="3200" dirty="0">
                <a:latin typeface="Times New Roman" panose="02020603050405020304" pitchFamily="18" charset="0"/>
                <a:cs typeface="Times New Roman" panose="02020603050405020304" pitchFamily="18" charset="0"/>
              </a:rPr>
              <a:t>They include;</a:t>
            </a:r>
          </a:p>
          <a:p>
            <a:pPr marL="514350" indent="-514350" algn="just">
              <a:buFont typeface="+mj-lt"/>
              <a:buAutoNum type="arabicParenR"/>
            </a:pPr>
            <a:r>
              <a:rPr lang="en-US" sz="3200" dirty="0">
                <a:latin typeface="Times New Roman" panose="02020603050405020304" pitchFamily="18" charset="0"/>
                <a:cs typeface="Times New Roman" panose="02020603050405020304" pitchFamily="18" charset="0"/>
              </a:rPr>
              <a:t>The thyroid hormones (thyroid gland), </a:t>
            </a:r>
          </a:p>
          <a:p>
            <a:pPr marL="514350" indent="-514350">
              <a:buFont typeface="+mj-lt"/>
              <a:buAutoNum type="arabicParenR"/>
            </a:pPr>
            <a:r>
              <a:rPr lang="en-US" sz="3200" dirty="0" smtClean="0">
                <a:latin typeface="Times New Roman" panose="02020603050405020304" pitchFamily="18" charset="0"/>
                <a:cs typeface="Times New Roman" panose="02020603050405020304" pitchFamily="18" charset="0"/>
              </a:rPr>
              <a:t>The catecholamines</a:t>
            </a:r>
            <a:r>
              <a:rPr lang="en-US" sz="3200" dirty="0">
                <a:latin typeface="Times New Roman" panose="02020603050405020304" pitchFamily="18" charset="0"/>
                <a:cs typeface="Times New Roman" panose="02020603050405020304" pitchFamily="18" charset="0"/>
              </a:rPr>
              <a:t>; epinephrine and norepinephrine (adrenal medulla</a:t>
            </a:r>
            <a:r>
              <a:rPr lang="en-US" sz="3200" dirty="0" smtClean="0">
                <a:latin typeface="Times New Roman" panose="02020603050405020304" pitchFamily="18" charset="0"/>
                <a:cs typeface="Times New Roman" panose="02020603050405020304" pitchFamily="18" charset="0"/>
              </a:rPr>
              <a:t>)</a:t>
            </a:r>
            <a:endParaRPr lang="en-US" sz="3200" dirty="0">
              <a:latin typeface="Times New Roman" panose="02020603050405020304" pitchFamily="18" charset="0"/>
              <a:cs typeface="Times New Roman" panose="02020603050405020304" pitchFamily="18" charset="0"/>
            </a:endParaRPr>
          </a:p>
          <a:p>
            <a:pPr marL="514350" indent="-514350" algn="just">
              <a:buFont typeface="+mj-lt"/>
              <a:buAutoNum type="arabicParenR"/>
            </a:pPr>
            <a:r>
              <a:rPr lang="en-US" sz="3200" dirty="0">
                <a:latin typeface="Times New Roman" panose="02020603050405020304" pitchFamily="18" charset="0"/>
                <a:cs typeface="Times New Roman" panose="02020603050405020304" pitchFamily="18" charset="0"/>
              </a:rPr>
              <a:t>Dopamine (hypothalamus</a:t>
            </a:r>
            <a:r>
              <a:rPr lang="en-US" sz="3200" dirty="0" smtClean="0">
                <a:latin typeface="Times New Roman" panose="02020603050405020304" pitchFamily="18" charset="0"/>
                <a:cs typeface="Times New Roman" panose="02020603050405020304" pitchFamily="18" charset="0"/>
              </a:rPr>
              <a:t>)</a:t>
            </a:r>
            <a:endParaRPr lang="en-US" sz="3200" dirty="0">
              <a:latin typeface="Times New Roman" panose="02020603050405020304" pitchFamily="18" charset="0"/>
              <a:cs typeface="Times New Roman" panose="02020603050405020304" pitchFamily="18" charset="0"/>
            </a:endParaRPr>
          </a:p>
        </p:txBody>
      </p:sp>
      <p:sp>
        <p:nvSpPr>
          <p:cNvPr id="2" name="Title 1"/>
          <p:cNvSpPr>
            <a:spLocks noGrp="1"/>
          </p:cNvSpPr>
          <p:nvPr>
            <p:ph type="title"/>
          </p:nvPr>
        </p:nvSpPr>
        <p:spPr>
          <a:xfrm>
            <a:off x="1221498" y="321972"/>
            <a:ext cx="7029451" cy="655210"/>
          </a:xfrm>
        </p:spPr>
        <p:txBody>
          <a:bodyPr>
            <a:noAutofit/>
          </a:bodyPr>
          <a:lstStyle/>
          <a:p>
            <a:pPr algn="ctr"/>
            <a:r>
              <a:rPr lang="en-US" sz="4400" b="1" dirty="0">
                <a:latin typeface="Times New Roman" panose="02020603050405020304" pitchFamily="18" charset="0"/>
                <a:cs typeface="Times New Roman" panose="02020603050405020304" pitchFamily="18" charset="0"/>
              </a:rPr>
              <a:t>Amine Hormones</a:t>
            </a:r>
          </a:p>
        </p:txBody>
      </p:sp>
    </p:spTree>
    <p:extLst>
      <p:ext uri="{BB962C8B-B14F-4D97-AF65-F5344CB8AC3E}">
        <p14:creationId xmlns:p14="http://schemas.microsoft.com/office/powerpoint/2010/main" val="2384801304"/>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pPr algn="ctr"/>
            <a:r>
              <a:rPr lang="en-US" sz="6000" dirty="0" smtClean="0">
                <a:latin typeface="Times New Roman" pitchFamily="18" charset="0"/>
                <a:cs typeface="Times New Roman" pitchFamily="18" charset="0"/>
              </a:rPr>
              <a:t>Corticosteroids</a:t>
            </a:r>
            <a:endParaRPr lang="en-US" sz="6000" dirty="0">
              <a:latin typeface="Times New Roman" pitchFamily="18" charset="0"/>
              <a:cs typeface="Times New Roman" pitchFamily="18" charset="0"/>
            </a:endParaRPr>
          </a:p>
        </p:txBody>
      </p:sp>
    </p:spTree>
    <p:extLst>
      <p:ext uri="{BB962C8B-B14F-4D97-AF65-F5344CB8AC3E}">
        <p14:creationId xmlns:p14="http://schemas.microsoft.com/office/powerpoint/2010/main" val="359648034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9"/>
            <a:ext cx="8229600" cy="3776472"/>
          </a:xfrm>
        </p:spPr>
        <p:txBody>
          <a:bodyPr>
            <a:normAutofit/>
          </a:bodyPr>
          <a:lstStyle/>
          <a:p>
            <a:pPr algn="just"/>
            <a:r>
              <a:rPr lang="en-US" sz="2800" dirty="0" smtClean="0">
                <a:latin typeface="Times New Roman" pitchFamily="18" charset="0"/>
                <a:cs typeface="Times New Roman" pitchFamily="18" charset="0"/>
              </a:rPr>
              <a:t>The adrenal gland consists of the cortex and the medulla. The medulla secretes epinephrine, whereas the cortex, synthesizes and secretes two major classes of steroid hormones, the adrenocorticosteroids (glucocorticoids and mineralocorticoids), and the adrenal androgens. </a:t>
            </a:r>
            <a:endParaRPr lang="en-US" dirty="0"/>
          </a:p>
        </p:txBody>
      </p:sp>
      <p:sp>
        <p:nvSpPr>
          <p:cNvPr id="3" name="Title 2"/>
          <p:cNvSpPr>
            <a:spLocks noGrp="1"/>
          </p:cNvSpPr>
          <p:nvPr>
            <p:ph type="title"/>
          </p:nvPr>
        </p:nvSpPr>
        <p:spPr/>
        <p:txBody>
          <a:bodyPr>
            <a:normAutofit/>
          </a:bodyPr>
          <a:lstStyle/>
          <a:p>
            <a:r>
              <a:rPr lang="en-US" sz="3200" dirty="0" smtClean="0">
                <a:latin typeface="Times New Roman" pitchFamily="18" charset="0"/>
                <a:cs typeface="Times New Roman" pitchFamily="18" charset="0"/>
              </a:rPr>
              <a:t>Introduction</a:t>
            </a:r>
            <a:endParaRPr lang="en-US" sz="3200" dirty="0">
              <a:latin typeface="Times New Roman" pitchFamily="18" charset="0"/>
              <a:cs typeface="Times New Roman" pitchFamily="18" charset="0"/>
            </a:endParaRPr>
          </a:p>
        </p:txBody>
      </p:sp>
    </p:spTree>
    <p:extLst>
      <p:ext uri="{BB962C8B-B14F-4D97-AF65-F5344CB8AC3E}">
        <p14:creationId xmlns:p14="http://schemas.microsoft.com/office/powerpoint/2010/main" val="48172333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ontent Placeholder 1"/>
          <p:cNvSpPr>
            <a:spLocks noGrp="1"/>
          </p:cNvSpPr>
          <p:nvPr>
            <p:ph idx="4294967295"/>
          </p:nvPr>
        </p:nvSpPr>
        <p:spPr>
          <a:xfrm>
            <a:off x="457200" y="838200"/>
            <a:ext cx="7924800" cy="4343400"/>
          </a:xfrm>
        </p:spPr>
        <p:txBody>
          <a:bodyPr/>
          <a:lstStyle/>
          <a:p>
            <a:pPr algn="just"/>
            <a:r>
              <a:rPr lang="en-US" sz="2800" dirty="0" smtClean="0">
                <a:latin typeface="Times New Roman" pitchFamily="18" charset="0"/>
                <a:cs typeface="Times New Roman" pitchFamily="18" charset="0"/>
              </a:rPr>
              <a:t>The adrenal cortex is divided into three zones that synthesize various steroids from cholesterol and then secrete them. </a:t>
            </a:r>
          </a:p>
          <a:p>
            <a:pPr algn="just"/>
            <a:r>
              <a:rPr lang="en-US" sz="2800" dirty="0" smtClean="0">
                <a:latin typeface="Times New Roman" pitchFamily="18" charset="0"/>
                <a:cs typeface="Times New Roman" pitchFamily="18" charset="0"/>
              </a:rPr>
              <a:t>The outer zona glomerulosa produces mineralocorticoids (for example, aldosterone), which are responsible for regulating salt and water metabolism. Production of aldosterone is regulated primarily by the renin-angiotensin system. </a:t>
            </a:r>
            <a:endParaRPr lang="en-US" dirty="0"/>
          </a:p>
        </p:txBody>
      </p:sp>
    </p:spTree>
    <p:extLst>
      <p:ext uri="{BB962C8B-B14F-4D97-AF65-F5344CB8AC3E}">
        <p14:creationId xmlns:p14="http://schemas.microsoft.com/office/powerpoint/2010/main" val="631075669"/>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ontent Placeholder 1"/>
          <p:cNvSpPr>
            <a:spLocks noGrp="1"/>
          </p:cNvSpPr>
          <p:nvPr>
            <p:ph idx="4294967295"/>
          </p:nvPr>
        </p:nvSpPr>
        <p:spPr>
          <a:xfrm>
            <a:off x="533400" y="838200"/>
            <a:ext cx="7924800" cy="4343400"/>
          </a:xfrm>
        </p:spPr>
        <p:txBody>
          <a:bodyPr>
            <a:normAutofit lnSpcReduction="10000"/>
          </a:bodyPr>
          <a:lstStyle/>
          <a:p>
            <a:pPr indent="0" algn="just">
              <a:spcBef>
                <a:spcPts val="0"/>
              </a:spcBef>
            </a:pPr>
            <a:r>
              <a:rPr lang="en-US" sz="2800" dirty="0" smtClean="0">
                <a:latin typeface="Times New Roman" pitchFamily="18" charset="0"/>
                <a:cs typeface="Times New Roman" pitchFamily="18" charset="0"/>
              </a:rPr>
              <a:t> The middle zona fasciculata synthesizes glucocorticoids (for example, cortisol), which are involved with normal metabolism and resistance to stress. </a:t>
            </a:r>
          </a:p>
          <a:p>
            <a:pPr indent="0" algn="just">
              <a:spcBef>
                <a:spcPts val="0"/>
              </a:spcBef>
            </a:pPr>
            <a:r>
              <a:rPr lang="en-US" sz="2800" dirty="0" smtClean="0">
                <a:latin typeface="Times New Roman" pitchFamily="18" charset="0"/>
                <a:cs typeface="Times New Roman" pitchFamily="18" charset="0"/>
              </a:rPr>
              <a:t> The inner zona reticularis secretes adrenal androgens i.e. dehydroepiandrosterone. </a:t>
            </a:r>
          </a:p>
          <a:p>
            <a:pPr indent="0" algn="just">
              <a:spcBef>
                <a:spcPts val="0"/>
              </a:spcBef>
              <a:buNone/>
            </a:pPr>
            <a:endParaRPr lang="en-US" sz="2800" dirty="0">
              <a:latin typeface="Times New Roman" pitchFamily="18" charset="0"/>
              <a:cs typeface="Times New Roman" pitchFamily="18" charset="0"/>
            </a:endParaRPr>
          </a:p>
          <a:p>
            <a:pPr indent="0" algn="just">
              <a:spcBef>
                <a:spcPts val="0"/>
              </a:spcBef>
              <a:buNone/>
            </a:pPr>
            <a:r>
              <a:rPr lang="en-US" sz="2800" dirty="0" smtClean="0">
                <a:latin typeface="Times New Roman" pitchFamily="18" charset="0"/>
                <a:cs typeface="Times New Roman" pitchFamily="18" charset="0"/>
              </a:rPr>
              <a:t>The secretion of these three zones is controlled by the adrenocorticotropic hormone or ACTH which is released in response to corticotropin releasing hormone from hypothalamus.</a:t>
            </a:r>
            <a:endParaRPr lang="en-US" sz="2400" dirty="0"/>
          </a:p>
        </p:txBody>
      </p:sp>
    </p:spTree>
    <p:extLst>
      <p:ext uri="{BB962C8B-B14F-4D97-AF65-F5344CB8AC3E}">
        <p14:creationId xmlns:p14="http://schemas.microsoft.com/office/powerpoint/2010/main" val="2087834833"/>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Autofit/>
          </a:bodyPr>
          <a:lstStyle/>
          <a:p>
            <a:pPr algn="just"/>
            <a:r>
              <a:rPr lang="en-US" sz="2800" dirty="0" smtClean="0">
                <a:latin typeface="Times New Roman" pitchFamily="18" charset="0"/>
                <a:cs typeface="Times New Roman" pitchFamily="18" charset="0"/>
              </a:rPr>
              <a:t>The adrenocorticoids bind to specific intracellular cytoplasmic receptors in target tissues. The  glucocorticoid receptor is widely distributed throughout the body, whereas the mineralocorticoid receptor is confined mainly to excretory organs, such as the kidney, colon, and salivary and sweat glands. </a:t>
            </a:r>
            <a:endParaRPr lang="en-US" sz="2800" dirty="0">
              <a:latin typeface="Times New Roman" pitchFamily="18" charset="0"/>
              <a:cs typeface="Times New Roman" pitchFamily="18" charset="0"/>
            </a:endParaRPr>
          </a:p>
        </p:txBody>
      </p:sp>
      <p:sp>
        <p:nvSpPr>
          <p:cNvPr id="3" name="Title 2"/>
          <p:cNvSpPr>
            <a:spLocks noGrp="1"/>
          </p:cNvSpPr>
          <p:nvPr>
            <p:ph type="title"/>
          </p:nvPr>
        </p:nvSpPr>
        <p:spPr/>
        <p:txBody>
          <a:bodyPr>
            <a:normAutofit/>
          </a:bodyPr>
          <a:lstStyle/>
          <a:p>
            <a:r>
              <a:rPr lang="en-US" sz="3200" dirty="0" smtClean="0">
                <a:latin typeface="Times New Roman" pitchFamily="18" charset="0"/>
                <a:cs typeface="Times New Roman" pitchFamily="18" charset="0"/>
              </a:rPr>
              <a:t>Adrenocorticosteroids</a:t>
            </a:r>
            <a:endParaRPr lang="en-US" sz="3200" dirty="0">
              <a:latin typeface="Times New Roman" pitchFamily="18" charset="0"/>
              <a:cs typeface="Times New Roman" pitchFamily="18" charset="0"/>
            </a:endParaRPr>
          </a:p>
        </p:txBody>
      </p:sp>
    </p:spTree>
    <p:extLst>
      <p:ext uri="{BB962C8B-B14F-4D97-AF65-F5344CB8AC3E}">
        <p14:creationId xmlns:p14="http://schemas.microsoft.com/office/powerpoint/2010/main" val="2242415276"/>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itle 2"/>
          <p:cNvSpPr>
            <a:spLocks noGrp="1"/>
          </p:cNvSpPr>
          <p:nvPr>
            <p:ph type="title"/>
          </p:nvPr>
        </p:nvSpPr>
        <p:spPr>
          <a:xfrm>
            <a:off x="381000" y="76200"/>
            <a:ext cx="8229600" cy="1143000"/>
          </a:xfrm>
        </p:spPr>
        <p:txBody>
          <a:bodyPr>
            <a:normAutofit/>
          </a:bodyPr>
          <a:lstStyle/>
          <a:p>
            <a:r>
              <a:rPr lang="en-US" sz="3200" dirty="0" smtClean="0">
                <a:latin typeface="Times New Roman" pitchFamily="18" charset="0"/>
                <a:cs typeface="Times New Roman" pitchFamily="18" charset="0"/>
              </a:rPr>
              <a:t>Regulation of Corticosteroids</a:t>
            </a:r>
            <a:endParaRPr lang="en-US" sz="3200" dirty="0"/>
          </a:p>
        </p:txBody>
      </p:sp>
      <p:pic>
        <p:nvPicPr>
          <p:cNvPr id="4" name="Content Placeholder 3"/>
          <p:cNvPicPr>
            <a:picLocks noGrp="1" noChangeAspect="1"/>
          </p:cNvPicPr>
          <p:nvPr>
            <p:ph idx="1"/>
          </p:nvPr>
        </p:nvPicPr>
        <p:blipFill>
          <a:blip r:embed="rId2"/>
          <a:stretch>
            <a:fillRect/>
          </a:stretch>
        </p:blipFill>
        <p:spPr>
          <a:xfrm>
            <a:off x="1447800" y="914400"/>
            <a:ext cx="6019800" cy="5943600"/>
          </a:xfrm>
          <a:prstGeom prst="rect">
            <a:avLst/>
          </a:prstGeom>
        </p:spPr>
      </p:pic>
    </p:spTree>
    <p:extLst>
      <p:ext uri="{BB962C8B-B14F-4D97-AF65-F5344CB8AC3E}">
        <p14:creationId xmlns:p14="http://schemas.microsoft.com/office/powerpoint/2010/main" val="3602272120"/>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lgn="just"/>
            <a:r>
              <a:rPr lang="en-US" sz="2800" dirty="0" smtClean="0">
                <a:latin typeface="Times New Roman" pitchFamily="18" charset="0"/>
                <a:cs typeface="Times New Roman" pitchFamily="18" charset="0"/>
              </a:rPr>
              <a:t>After dimerizing, the receptor-hormone complex translocates into the nucleus, where it attaches to gene promoter elements, acting as a transcription factor to turn genes on or off, depending on the tissue. </a:t>
            </a:r>
            <a:endParaRPr lang="en-US" sz="2800" dirty="0"/>
          </a:p>
        </p:txBody>
      </p:sp>
      <p:sp>
        <p:nvSpPr>
          <p:cNvPr id="3" name="Title 2"/>
          <p:cNvSpPr>
            <a:spLocks noGrp="1"/>
          </p:cNvSpPr>
          <p:nvPr>
            <p:ph type="title"/>
          </p:nvPr>
        </p:nvSpPr>
        <p:spPr/>
        <p:txBody>
          <a:bodyPr>
            <a:normAutofit/>
          </a:bodyPr>
          <a:lstStyle/>
          <a:p>
            <a:r>
              <a:rPr lang="en-US" sz="3200" dirty="0" smtClean="0">
                <a:latin typeface="Times New Roman" pitchFamily="18" charset="0"/>
                <a:cs typeface="Times New Roman" pitchFamily="18" charset="0"/>
              </a:rPr>
              <a:t>Mechanism of Action</a:t>
            </a:r>
            <a:endParaRPr lang="en-US" sz="3200" dirty="0">
              <a:latin typeface="Times New Roman" pitchFamily="18" charset="0"/>
              <a:cs typeface="Times New Roman" pitchFamily="18" charset="0"/>
            </a:endParaRPr>
          </a:p>
        </p:txBody>
      </p:sp>
    </p:spTree>
    <p:extLst>
      <p:ext uri="{BB962C8B-B14F-4D97-AF65-F5344CB8AC3E}">
        <p14:creationId xmlns:p14="http://schemas.microsoft.com/office/powerpoint/2010/main" val="3933327079"/>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Content Placeholder 3"/>
          <p:cNvPicPr>
            <a:picLocks noGrp="1" noChangeAspect="1"/>
          </p:cNvPicPr>
          <p:nvPr>
            <p:ph idx="4294967295"/>
          </p:nvPr>
        </p:nvPicPr>
        <p:blipFill>
          <a:blip r:embed="rId2"/>
          <a:stretch>
            <a:fillRect/>
          </a:stretch>
        </p:blipFill>
        <p:spPr>
          <a:xfrm>
            <a:off x="1645920" y="0"/>
            <a:ext cx="5042264" cy="6858000"/>
          </a:xfrm>
          <a:prstGeom prst="rect">
            <a:avLst/>
          </a:prstGeom>
        </p:spPr>
      </p:pic>
    </p:spTree>
    <p:extLst>
      <p:ext uri="{BB962C8B-B14F-4D97-AF65-F5344CB8AC3E}">
        <p14:creationId xmlns:p14="http://schemas.microsoft.com/office/powerpoint/2010/main" val="3793775631"/>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latin typeface="Times New Roman" pitchFamily="18" charset="0"/>
                <a:cs typeface="Times New Roman" pitchFamily="18" charset="0"/>
              </a:rPr>
              <a:t>Drugs used as Adrenal Corticosteroids </a:t>
            </a:r>
            <a:endParaRPr lang="en-US" sz="3200" dirty="0">
              <a:latin typeface="Times New Roman" pitchFamily="18" charset="0"/>
              <a:cs typeface="Times New Roman" pitchFamily="18" charset="0"/>
            </a:endParaRPr>
          </a:p>
        </p:txBody>
      </p:sp>
      <p:sp>
        <p:nvSpPr>
          <p:cNvPr id="3" name="Content Placeholder 2"/>
          <p:cNvSpPr>
            <a:spLocks noGrp="1"/>
          </p:cNvSpPr>
          <p:nvPr>
            <p:ph idx="1"/>
          </p:nvPr>
        </p:nvSpPr>
        <p:spPr/>
        <p:txBody>
          <a:bodyPr/>
          <a:lstStyle/>
          <a:p>
            <a:r>
              <a:rPr lang="en-US" sz="2800" dirty="0" smtClean="0">
                <a:latin typeface="Times New Roman" pitchFamily="18" charset="0"/>
                <a:cs typeface="Times New Roman" pitchFamily="18" charset="0"/>
              </a:rPr>
              <a:t>Beclomethasone </a:t>
            </a:r>
          </a:p>
          <a:p>
            <a:r>
              <a:rPr lang="en-US" sz="2800" dirty="0" smtClean="0">
                <a:latin typeface="Times New Roman" pitchFamily="18" charset="0"/>
                <a:cs typeface="Times New Roman" pitchFamily="18" charset="0"/>
              </a:rPr>
              <a:t>Betamethasone</a:t>
            </a:r>
          </a:p>
          <a:p>
            <a:r>
              <a:rPr lang="en-US" sz="2800" dirty="0" smtClean="0">
                <a:latin typeface="Times New Roman" pitchFamily="18" charset="0"/>
                <a:cs typeface="Times New Roman" pitchFamily="18" charset="0"/>
              </a:rPr>
              <a:t>Cortisone</a:t>
            </a:r>
          </a:p>
          <a:p>
            <a:r>
              <a:rPr lang="en-US" sz="2800" dirty="0" smtClean="0">
                <a:latin typeface="Times New Roman" pitchFamily="18" charset="0"/>
                <a:cs typeface="Times New Roman" pitchFamily="18" charset="0"/>
              </a:rPr>
              <a:t>Dexamethasone</a:t>
            </a:r>
          </a:p>
          <a:p>
            <a:r>
              <a:rPr lang="en-US" sz="2800" dirty="0" smtClean="0">
                <a:latin typeface="Times New Roman" pitchFamily="18" charset="0"/>
                <a:cs typeface="Times New Roman" pitchFamily="18" charset="0"/>
              </a:rPr>
              <a:t>Fludrocortisone</a:t>
            </a:r>
          </a:p>
          <a:p>
            <a:r>
              <a:rPr lang="en-US" sz="2800" dirty="0" smtClean="0">
                <a:latin typeface="Times New Roman" pitchFamily="18" charset="0"/>
                <a:cs typeface="Times New Roman" pitchFamily="18" charset="0"/>
              </a:rPr>
              <a:t>Hydrocortisone</a:t>
            </a:r>
          </a:p>
          <a:p>
            <a:r>
              <a:rPr lang="en-US" sz="2800" dirty="0" smtClean="0">
                <a:latin typeface="Times New Roman" pitchFamily="18" charset="0"/>
                <a:cs typeface="Times New Roman" pitchFamily="18" charset="0"/>
              </a:rPr>
              <a:t>Methylprednisolone</a:t>
            </a:r>
          </a:p>
          <a:p>
            <a:r>
              <a:rPr lang="en-US" sz="2800" dirty="0" smtClean="0">
                <a:latin typeface="Times New Roman" pitchFamily="18" charset="0"/>
                <a:cs typeface="Times New Roman" pitchFamily="18" charset="0"/>
              </a:rPr>
              <a:t>Prednisolone</a:t>
            </a:r>
          </a:p>
          <a:p>
            <a:r>
              <a:rPr lang="en-US" sz="2800" dirty="0" smtClean="0">
                <a:latin typeface="Times New Roman" pitchFamily="18" charset="0"/>
                <a:cs typeface="Times New Roman" pitchFamily="18" charset="0"/>
              </a:rPr>
              <a:t>Prednisone</a:t>
            </a:r>
            <a:endParaRPr lang="en-US" sz="2800" dirty="0">
              <a:latin typeface="Times New Roman" pitchFamily="18" charset="0"/>
              <a:cs typeface="Times New Roman" pitchFamily="18" charset="0"/>
            </a:endParaRPr>
          </a:p>
        </p:txBody>
      </p:sp>
    </p:spTree>
    <p:extLst>
      <p:ext uri="{BB962C8B-B14F-4D97-AF65-F5344CB8AC3E}">
        <p14:creationId xmlns:p14="http://schemas.microsoft.com/office/powerpoint/2010/main" val="3927136509"/>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lgn="just"/>
            <a:r>
              <a:rPr lang="en-US" sz="2800" dirty="0" smtClean="0">
                <a:latin typeface="Times New Roman" pitchFamily="18" charset="0"/>
                <a:cs typeface="Times New Roman" pitchFamily="18" charset="0"/>
              </a:rPr>
              <a:t>Cortisol is the principal human glucocorticoid. Normally, its production is diurnal, with a peak early in the morning followed by a decline and then a secondary, smaller peak in the late afternoon. Factors such as stress and levels of the circulating steroid influence secretion. The effects of cortisol are many and diverse. </a:t>
            </a:r>
            <a:endParaRPr lang="en-US" sz="2800" dirty="0">
              <a:latin typeface="Times New Roman" pitchFamily="18" charset="0"/>
              <a:cs typeface="Times New Roman" pitchFamily="18" charset="0"/>
            </a:endParaRPr>
          </a:p>
        </p:txBody>
      </p:sp>
      <p:sp>
        <p:nvSpPr>
          <p:cNvPr id="3" name="Title 2"/>
          <p:cNvSpPr>
            <a:spLocks noGrp="1"/>
          </p:cNvSpPr>
          <p:nvPr>
            <p:ph type="title"/>
          </p:nvPr>
        </p:nvSpPr>
        <p:spPr/>
        <p:txBody>
          <a:bodyPr>
            <a:normAutofit/>
          </a:bodyPr>
          <a:lstStyle/>
          <a:p>
            <a:r>
              <a:rPr lang="en-US" sz="3200" dirty="0" smtClean="0">
                <a:latin typeface="Times New Roman" pitchFamily="18" charset="0"/>
                <a:cs typeface="Times New Roman" pitchFamily="18" charset="0"/>
              </a:rPr>
              <a:t>Glucocorticoids</a:t>
            </a:r>
            <a:endParaRPr lang="en-US" sz="3200" dirty="0">
              <a:latin typeface="Times New Roman" pitchFamily="18" charset="0"/>
              <a:cs typeface="Times New Roman" pitchFamily="18" charset="0"/>
            </a:endParaRPr>
          </a:p>
        </p:txBody>
      </p:sp>
    </p:spTree>
    <p:extLst>
      <p:ext uri="{BB962C8B-B14F-4D97-AF65-F5344CB8AC3E}">
        <p14:creationId xmlns:p14="http://schemas.microsoft.com/office/powerpoint/2010/main" val="238453824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BEBA8EAE-BF5A-486C-A8C5-ECC9F3942E4B}">
                <a14:imgProps xmlns:a14="http://schemas.microsoft.com/office/drawing/2010/main">
                  <a14:imgLayer r:embed="rId3">
                    <a14:imgEffect>
                      <a14:sharpenSoften amount="50000"/>
                    </a14:imgEffect>
                  </a14:imgLayer>
                </a14:imgProps>
              </a:ext>
            </a:extLst>
          </a:blip>
          <a:stretch>
            <a:fillRect/>
          </a:stretch>
        </p:blipFill>
        <p:spPr>
          <a:xfrm>
            <a:off x="605642" y="1302132"/>
            <a:ext cx="7647709" cy="3806078"/>
          </a:xfrm>
          <a:prstGeom prst="rect">
            <a:avLst/>
          </a:prstGeom>
        </p:spPr>
      </p:pic>
    </p:spTree>
    <p:extLst>
      <p:ext uri="{BB962C8B-B14F-4D97-AF65-F5344CB8AC3E}">
        <p14:creationId xmlns:p14="http://schemas.microsoft.com/office/powerpoint/2010/main" val="2103516568"/>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ontent Placeholder 1"/>
          <p:cNvSpPr>
            <a:spLocks noGrp="1"/>
          </p:cNvSpPr>
          <p:nvPr>
            <p:ph idx="4294967295"/>
          </p:nvPr>
        </p:nvSpPr>
        <p:spPr>
          <a:xfrm>
            <a:off x="609600" y="838200"/>
            <a:ext cx="7620000" cy="4724400"/>
          </a:xfrm>
          <a:solidFill>
            <a:schemeClr val="bg1"/>
          </a:solidFill>
        </p:spPr>
        <p:txBody>
          <a:bodyPr>
            <a:normAutofit fontScale="92500" lnSpcReduction="20000"/>
          </a:bodyPr>
          <a:lstStyle/>
          <a:p>
            <a:pPr algn="just"/>
            <a:r>
              <a:rPr lang="en-US" sz="3000" dirty="0" smtClean="0">
                <a:latin typeface="Times New Roman" pitchFamily="18" charset="0"/>
                <a:cs typeface="Times New Roman" pitchFamily="18" charset="0"/>
              </a:rPr>
              <a:t>In general, all glucocorticoids produce following effects</a:t>
            </a:r>
          </a:p>
          <a:p>
            <a:pPr algn="just"/>
            <a:r>
              <a:rPr lang="en-US" sz="3000" b="1" u="sng" dirty="0" smtClean="0">
                <a:solidFill>
                  <a:schemeClr val="tx2"/>
                </a:solidFill>
                <a:latin typeface="Times New Roman" pitchFamily="18" charset="0"/>
                <a:cs typeface="Times New Roman" pitchFamily="18" charset="0"/>
              </a:rPr>
              <a:t>Metabolic Effects </a:t>
            </a:r>
          </a:p>
          <a:p>
            <a:pPr algn="just"/>
            <a:r>
              <a:rPr lang="en-US" sz="3000" b="1" dirty="0" smtClean="0">
                <a:solidFill>
                  <a:schemeClr val="tx2"/>
                </a:solidFill>
                <a:latin typeface="Times New Roman" pitchFamily="18" charset="0"/>
                <a:cs typeface="Times New Roman" pitchFamily="18" charset="0"/>
              </a:rPr>
              <a:t>Carbohydrates:</a:t>
            </a:r>
            <a:r>
              <a:rPr lang="en-US" sz="3000" dirty="0" smtClean="0">
                <a:solidFill>
                  <a:schemeClr val="tx2"/>
                </a:solidFill>
                <a:latin typeface="Times New Roman" pitchFamily="18" charset="0"/>
                <a:cs typeface="Times New Roman" pitchFamily="18" charset="0"/>
              </a:rPr>
              <a:t> </a:t>
            </a:r>
            <a:r>
              <a:rPr lang="en-US" sz="3000" dirty="0" smtClean="0">
                <a:latin typeface="Times New Roman" pitchFamily="18" charset="0"/>
                <a:cs typeface="Times New Roman" pitchFamily="18" charset="0"/>
              </a:rPr>
              <a:t>Decreased uptake and utilization of glucose accompanied by increased gluconeogenesis; this causes a tendency to hyperglycemia. </a:t>
            </a:r>
          </a:p>
          <a:p>
            <a:pPr algn="just"/>
            <a:r>
              <a:rPr lang="en-US" sz="3000" b="1" dirty="0" smtClean="0">
                <a:solidFill>
                  <a:schemeClr val="tx2"/>
                </a:solidFill>
                <a:latin typeface="Times New Roman" pitchFamily="18" charset="0"/>
                <a:cs typeface="Times New Roman" pitchFamily="18" charset="0"/>
              </a:rPr>
              <a:t>Proteins:</a:t>
            </a:r>
            <a:r>
              <a:rPr lang="en-US" sz="3000" dirty="0" smtClean="0">
                <a:latin typeface="Times New Roman" pitchFamily="18" charset="0"/>
                <a:cs typeface="Times New Roman" pitchFamily="18" charset="0"/>
              </a:rPr>
              <a:t> increased catabolism, reduced anabolism.</a:t>
            </a:r>
          </a:p>
          <a:p>
            <a:pPr algn="just"/>
            <a:r>
              <a:rPr lang="en-US" sz="3000" b="1" dirty="0" smtClean="0">
                <a:solidFill>
                  <a:schemeClr val="tx2"/>
                </a:solidFill>
                <a:latin typeface="Times New Roman" pitchFamily="18" charset="0"/>
                <a:cs typeface="Times New Roman" pitchFamily="18" charset="0"/>
              </a:rPr>
              <a:t>Lipids:</a:t>
            </a:r>
            <a:r>
              <a:rPr lang="en-US" sz="3000" dirty="0" smtClean="0">
                <a:solidFill>
                  <a:schemeClr val="tx2"/>
                </a:solidFill>
                <a:latin typeface="Times New Roman" pitchFamily="18" charset="0"/>
                <a:cs typeface="Times New Roman" pitchFamily="18" charset="0"/>
              </a:rPr>
              <a:t> </a:t>
            </a:r>
            <a:r>
              <a:rPr lang="en-US" sz="3000" dirty="0" smtClean="0">
                <a:latin typeface="Times New Roman" pitchFamily="18" charset="0"/>
                <a:cs typeface="Times New Roman" pitchFamily="18" charset="0"/>
              </a:rPr>
              <a:t>a permissive effect on lipolytic hormones and a redistribution of fat, as observed in Cushing's syndrome</a:t>
            </a:r>
          </a:p>
          <a:p>
            <a:endParaRPr lang="en-US" dirty="0"/>
          </a:p>
        </p:txBody>
      </p:sp>
    </p:spTree>
    <p:extLst>
      <p:ext uri="{BB962C8B-B14F-4D97-AF65-F5344CB8AC3E}">
        <p14:creationId xmlns:p14="http://schemas.microsoft.com/office/powerpoint/2010/main" val="372005150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ontent Placeholder 1"/>
          <p:cNvSpPr>
            <a:spLocks noGrp="1"/>
          </p:cNvSpPr>
          <p:nvPr>
            <p:ph idx="4294967295"/>
          </p:nvPr>
        </p:nvSpPr>
        <p:spPr>
          <a:xfrm>
            <a:off x="457200" y="685800"/>
            <a:ext cx="7772400" cy="4114800"/>
          </a:xfrm>
          <a:solidFill>
            <a:schemeClr val="bg1"/>
          </a:solidFill>
        </p:spPr>
        <p:txBody>
          <a:bodyPr>
            <a:normAutofit/>
          </a:bodyPr>
          <a:lstStyle/>
          <a:p>
            <a:pPr algn="just"/>
            <a:r>
              <a:rPr lang="en-US" sz="2800" dirty="0" smtClean="0">
                <a:latin typeface="Times New Roman" pitchFamily="18" charset="0"/>
                <a:cs typeface="Times New Roman" pitchFamily="18" charset="0"/>
              </a:rPr>
              <a:t>Increase resistance to stress</a:t>
            </a:r>
            <a:r>
              <a:rPr lang="en-US" dirty="0" smtClean="0"/>
              <a:t>: </a:t>
            </a:r>
          </a:p>
          <a:p>
            <a:pPr algn="just">
              <a:buNone/>
            </a:pPr>
            <a:r>
              <a:rPr lang="en-US" dirty="0" smtClean="0"/>
              <a:t>  </a:t>
            </a:r>
            <a:r>
              <a:rPr lang="en-US" sz="2800" dirty="0" smtClean="0">
                <a:latin typeface="Times New Roman" pitchFamily="18" charset="0"/>
                <a:cs typeface="Times New Roman" pitchFamily="18" charset="0"/>
              </a:rPr>
              <a:t>By raising plasma glucose levels, glucocorticoids provide the body with the energy it requires to combat stress caused, for example, by trauma, infection, bleeding, or debilitating disease. Glucocorticoids can cause a modest rise in blood pressure, apparently by enhancing the vasoconstrictor action of adrenergic stimuli on small vessels. </a:t>
            </a:r>
          </a:p>
          <a:p>
            <a:endParaRPr lang="en-US" sz="2800" dirty="0"/>
          </a:p>
        </p:txBody>
      </p:sp>
    </p:spTree>
    <p:extLst>
      <p:ext uri="{BB962C8B-B14F-4D97-AF65-F5344CB8AC3E}">
        <p14:creationId xmlns:p14="http://schemas.microsoft.com/office/powerpoint/2010/main" val="391770989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ontent Placeholder 1"/>
          <p:cNvSpPr>
            <a:spLocks noGrp="1"/>
          </p:cNvSpPr>
          <p:nvPr>
            <p:ph idx="4294967295"/>
          </p:nvPr>
        </p:nvSpPr>
        <p:spPr>
          <a:xfrm>
            <a:off x="533400" y="609600"/>
            <a:ext cx="7924800" cy="4572000"/>
          </a:xfrm>
        </p:spPr>
        <p:txBody>
          <a:bodyPr/>
          <a:lstStyle/>
          <a:p>
            <a:pPr algn="just"/>
            <a:r>
              <a:rPr lang="en-US" sz="2800" dirty="0" smtClean="0">
                <a:latin typeface="Times New Roman" pitchFamily="18" charset="0"/>
                <a:cs typeface="Times New Roman" pitchFamily="18" charset="0"/>
              </a:rPr>
              <a:t>Alter blood cell levels in plasma: </a:t>
            </a:r>
          </a:p>
          <a:p>
            <a:pPr algn="just">
              <a:buNone/>
            </a:pPr>
            <a:r>
              <a:rPr lang="en-US" sz="2800" dirty="0" smtClean="0">
                <a:latin typeface="Times New Roman" pitchFamily="18" charset="0"/>
                <a:cs typeface="Times New Roman" pitchFamily="18" charset="0"/>
              </a:rPr>
              <a:t>   Glucocorticoids cause a decrease in eosinophils, basophils, monocytes, and lymphocytes by redistributing them from the circulation to lymphoid tissue. In contrast to this effect, they increase the blood levels of hemoglobin, erythrocytes, platelets, and leukocytes.</a:t>
            </a:r>
            <a:endParaRPr lang="en-US" sz="2800" dirty="0">
              <a:latin typeface="Times New Roman" pitchFamily="18" charset="0"/>
              <a:cs typeface="Times New Roman" pitchFamily="18" charset="0"/>
            </a:endParaRPr>
          </a:p>
        </p:txBody>
      </p:sp>
    </p:spTree>
    <p:extLst>
      <p:ext uri="{BB962C8B-B14F-4D97-AF65-F5344CB8AC3E}">
        <p14:creationId xmlns:p14="http://schemas.microsoft.com/office/powerpoint/2010/main" val="56890936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ontent Placeholder 1"/>
          <p:cNvSpPr>
            <a:spLocks noGrp="1"/>
          </p:cNvSpPr>
          <p:nvPr>
            <p:ph idx="4294967295"/>
          </p:nvPr>
        </p:nvSpPr>
        <p:spPr>
          <a:xfrm>
            <a:off x="609600" y="685800"/>
            <a:ext cx="7620000" cy="5105400"/>
          </a:xfrm>
        </p:spPr>
        <p:txBody>
          <a:bodyPr>
            <a:normAutofit fontScale="92500" lnSpcReduction="10000"/>
          </a:bodyPr>
          <a:lstStyle/>
          <a:p>
            <a:pPr algn="just"/>
            <a:r>
              <a:rPr lang="en-US" sz="2800" dirty="0" smtClean="0">
                <a:latin typeface="Times New Roman" pitchFamily="18" charset="0"/>
                <a:cs typeface="Times New Roman" pitchFamily="18" charset="0"/>
              </a:rPr>
              <a:t>Anti-inflammatory actions:</a:t>
            </a:r>
          </a:p>
          <a:p>
            <a:pPr algn="just">
              <a:buNone/>
            </a:pPr>
            <a:r>
              <a:rPr lang="en-US" sz="2800" dirty="0" smtClean="0">
                <a:latin typeface="Times New Roman" pitchFamily="18" charset="0"/>
                <a:cs typeface="Times New Roman" pitchFamily="18" charset="0"/>
              </a:rPr>
              <a:t>   </a:t>
            </a:r>
            <a:r>
              <a:rPr lang="en-US" sz="3000" dirty="0" smtClean="0">
                <a:latin typeface="Times New Roman" pitchFamily="18" charset="0"/>
                <a:cs typeface="Times New Roman" pitchFamily="18" charset="0"/>
              </a:rPr>
              <a:t>The most important therapeutic property of the glucocorticoids is their ability to dramatically reduce the inflammatory response and to suppress immunity. The complete mechanism is complex and incompletely understood; Inhibition of transcription of the genes for cyclo-oxygenase-2, cytokines and interleukins, cell adhesion molecules, and the inducible form of nitric oxide synthase. In addition, interference in mast cell degranulation results in decreased histamine and capillary permeability.</a:t>
            </a:r>
          </a:p>
          <a:p>
            <a:pPr algn="just">
              <a:buNone/>
            </a:pPr>
            <a:endParaRPr lang="en-US" sz="2800" dirty="0" smtClean="0">
              <a:latin typeface="Times New Roman" pitchFamily="18" charset="0"/>
              <a:cs typeface="Times New Roman" pitchFamily="18" charset="0"/>
            </a:endParaRPr>
          </a:p>
        </p:txBody>
      </p:sp>
    </p:spTree>
    <p:extLst>
      <p:ext uri="{BB962C8B-B14F-4D97-AF65-F5344CB8AC3E}">
        <p14:creationId xmlns:p14="http://schemas.microsoft.com/office/powerpoint/2010/main" val="225405416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ontent Placeholder 1"/>
          <p:cNvSpPr>
            <a:spLocks noGrp="1"/>
          </p:cNvSpPr>
          <p:nvPr>
            <p:ph idx="4294967295"/>
          </p:nvPr>
        </p:nvSpPr>
        <p:spPr>
          <a:xfrm>
            <a:off x="533400" y="685800"/>
            <a:ext cx="7924800" cy="4114800"/>
          </a:xfrm>
        </p:spPr>
        <p:txBody>
          <a:bodyPr>
            <a:normAutofit/>
          </a:bodyPr>
          <a:lstStyle/>
          <a:p>
            <a:pPr algn="just"/>
            <a:r>
              <a:rPr lang="en-US" sz="2800" dirty="0" smtClean="0">
                <a:latin typeface="Times New Roman" pitchFamily="18" charset="0"/>
                <a:cs typeface="Times New Roman" pitchFamily="18" charset="0"/>
              </a:rPr>
              <a:t>Increased synthesis and release of annexin-1, which has potent anti-inflammatory effects on cells and mediator release, and may also mediate negative feedback at the level of the hypothalamus and anterior pituitary gland.</a:t>
            </a:r>
          </a:p>
          <a:p>
            <a:pPr algn="just"/>
            <a:r>
              <a:rPr lang="en-US" sz="2800" dirty="0" smtClean="0">
                <a:latin typeface="Times New Roman" pitchFamily="18" charset="0"/>
                <a:cs typeface="Times New Roman" pitchFamily="18" charset="0"/>
              </a:rPr>
              <a:t>Some rapid non-genomic effects of glucocorticoids have also been observed. </a:t>
            </a:r>
            <a:endParaRPr lang="en-US" sz="2800" dirty="0" smtClean="0"/>
          </a:p>
          <a:p>
            <a:pPr algn="just"/>
            <a:endParaRPr lang="en-US" sz="2800" dirty="0" smtClean="0">
              <a:latin typeface="Times New Roman" pitchFamily="18" charset="0"/>
              <a:cs typeface="Times New Roman" pitchFamily="18" charset="0"/>
            </a:endParaRPr>
          </a:p>
          <a:p>
            <a:endParaRPr lang="en-US" dirty="0"/>
          </a:p>
        </p:txBody>
      </p:sp>
    </p:spTree>
    <p:extLst>
      <p:ext uri="{BB962C8B-B14F-4D97-AF65-F5344CB8AC3E}">
        <p14:creationId xmlns:p14="http://schemas.microsoft.com/office/powerpoint/2010/main" val="278224064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ontent Placeholder 1"/>
          <p:cNvSpPr>
            <a:spLocks noGrp="1"/>
          </p:cNvSpPr>
          <p:nvPr>
            <p:ph idx="4294967295"/>
          </p:nvPr>
        </p:nvSpPr>
        <p:spPr>
          <a:xfrm>
            <a:off x="609600" y="685800"/>
            <a:ext cx="7620000" cy="4572000"/>
          </a:xfrm>
        </p:spPr>
        <p:txBody>
          <a:bodyPr>
            <a:normAutofit/>
          </a:bodyPr>
          <a:lstStyle/>
          <a:p>
            <a:pPr algn="just"/>
            <a:r>
              <a:rPr lang="en-US" sz="2800" dirty="0" smtClean="0">
                <a:latin typeface="Times New Roman" pitchFamily="18" charset="0"/>
                <a:cs typeface="Times New Roman" pitchFamily="18" charset="0"/>
              </a:rPr>
              <a:t>Affect other components of the endocrine system: </a:t>
            </a:r>
          </a:p>
          <a:p>
            <a:pPr algn="just">
              <a:buNone/>
            </a:pPr>
            <a:r>
              <a:rPr lang="en-US" sz="2800" dirty="0" smtClean="0">
                <a:latin typeface="Times New Roman" pitchFamily="18" charset="0"/>
                <a:cs typeface="Times New Roman" pitchFamily="18" charset="0"/>
              </a:rPr>
              <a:t>   Feedback inhibition of corticotropin production by elevated glucocorticoids causes inhibition of further glucocorticoid synthesis as well as further production of thyroid-stimulating hormone. In contrast, growth hormone production is increased.</a:t>
            </a:r>
            <a:endParaRPr lang="en-US" sz="2800" dirty="0">
              <a:latin typeface="Times New Roman" pitchFamily="18" charset="0"/>
              <a:cs typeface="Times New Roman" pitchFamily="18" charset="0"/>
            </a:endParaRPr>
          </a:p>
        </p:txBody>
      </p:sp>
    </p:spTree>
    <p:extLst>
      <p:ext uri="{BB962C8B-B14F-4D97-AF65-F5344CB8AC3E}">
        <p14:creationId xmlns:p14="http://schemas.microsoft.com/office/powerpoint/2010/main" val="250953984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609600" y="914400"/>
            <a:ext cx="7620000" cy="4648200"/>
          </a:xfrm>
        </p:spPr>
        <p:txBody>
          <a:bodyPr>
            <a:normAutofit/>
          </a:bodyPr>
          <a:lstStyle/>
          <a:p>
            <a:pPr algn="just"/>
            <a:r>
              <a:rPr lang="en-US" sz="2800" dirty="0" smtClean="0">
                <a:latin typeface="Times New Roman" pitchFamily="18" charset="0"/>
                <a:cs typeface="Times New Roman" pitchFamily="18" charset="0"/>
              </a:rPr>
              <a:t>Can have effects on other systems: </a:t>
            </a:r>
          </a:p>
          <a:p>
            <a:pPr algn="just">
              <a:buNone/>
            </a:pPr>
            <a:r>
              <a:rPr lang="en-US" sz="2800" dirty="0" smtClean="0">
                <a:latin typeface="Times New Roman" pitchFamily="18" charset="0"/>
                <a:cs typeface="Times New Roman" pitchFamily="18" charset="0"/>
              </a:rPr>
              <a:t>   Adequate cortisol levels are essential for normal glomerular filtration. However, the effects of corticosteroids on other systems are mostly associated with the adverse effects of the hormones. High doses of glucocorticoids stimulate gastric acid and pepsin production and may exacerbate ulcers</a:t>
            </a:r>
          </a:p>
          <a:p>
            <a:endParaRPr lang="en-US" sz="2000" dirty="0"/>
          </a:p>
        </p:txBody>
      </p:sp>
    </p:spTree>
    <p:extLst>
      <p:ext uri="{BB962C8B-B14F-4D97-AF65-F5344CB8AC3E}">
        <p14:creationId xmlns:p14="http://schemas.microsoft.com/office/powerpoint/2010/main" val="88219216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533400" y="838200"/>
            <a:ext cx="7772400" cy="4724400"/>
          </a:xfrm>
        </p:spPr>
        <p:txBody>
          <a:bodyPr/>
          <a:lstStyle/>
          <a:p>
            <a:pPr algn="just"/>
            <a:r>
              <a:rPr lang="en-US" sz="2800" dirty="0" smtClean="0">
                <a:latin typeface="Times New Roman" pitchFamily="18" charset="0"/>
                <a:cs typeface="Times New Roman" pitchFamily="18" charset="0"/>
              </a:rPr>
              <a:t>Effects on the central nervous system that influence mental status have been identified.</a:t>
            </a:r>
          </a:p>
          <a:p>
            <a:pPr algn="just"/>
            <a:r>
              <a:rPr lang="en-US" sz="2800" dirty="0" smtClean="0">
                <a:latin typeface="Times New Roman" pitchFamily="18" charset="0"/>
                <a:cs typeface="Times New Roman" pitchFamily="18" charset="0"/>
              </a:rPr>
              <a:t>Chronic glucocorticoid therapy can cause severe bone loss. </a:t>
            </a:r>
          </a:p>
          <a:p>
            <a:pPr algn="just"/>
            <a:r>
              <a:rPr lang="en-US" sz="2800" dirty="0" smtClean="0">
                <a:latin typeface="Times New Roman" pitchFamily="18" charset="0"/>
                <a:cs typeface="Times New Roman" pitchFamily="18" charset="0"/>
              </a:rPr>
              <a:t>Myopathy leads patients to complain of weakness.</a:t>
            </a:r>
            <a:endParaRPr lang="en-US" dirty="0"/>
          </a:p>
        </p:txBody>
      </p:sp>
    </p:spTree>
    <p:extLst>
      <p:ext uri="{BB962C8B-B14F-4D97-AF65-F5344CB8AC3E}">
        <p14:creationId xmlns:p14="http://schemas.microsoft.com/office/powerpoint/2010/main" val="328628791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8153400" cy="4233671"/>
          </a:xfrm>
        </p:spPr>
        <p:txBody>
          <a:bodyPr/>
          <a:lstStyle/>
          <a:p>
            <a:pPr marL="0" indent="0">
              <a:buNone/>
            </a:pPr>
            <a:r>
              <a:rPr lang="en-US" sz="2800" b="1" dirty="0" smtClean="0">
                <a:solidFill>
                  <a:schemeClr val="tx2"/>
                </a:solidFill>
                <a:latin typeface="Times New Roman" pitchFamily="18" charset="0"/>
                <a:cs typeface="Times New Roman" pitchFamily="18" charset="0"/>
              </a:rPr>
              <a:t>1. Anti-inflammatory/immunosuppressive   therapy  </a:t>
            </a:r>
          </a:p>
          <a:p>
            <a:pPr>
              <a:buFont typeface="Wingdings" pitchFamily="2" charset="2"/>
              <a:buChar char="Ø"/>
            </a:pPr>
            <a:r>
              <a:rPr lang="en-US" sz="2800" dirty="0" smtClean="0">
                <a:latin typeface="Times New Roman" pitchFamily="18" charset="0"/>
                <a:cs typeface="Times New Roman" pitchFamily="18" charset="0"/>
              </a:rPr>
              <a:t>In asthma   </a:t>
            </a:r>
          </a:p>
          <a:p>
            <a:pPr>
              <a:buFont typeface="Wingdings" pitchFamily="2" charset="2"/>
              <a:buChar char="Ø"/>
            </a:pPr>
            <a:r>
              <a:rPr lang="en-US" sz="2800" dirty="0" smtClean="0">
                <a:latin typeface="Times New Roman" pitchFamily="18" charset="0"/>
                <a:cs typeface="Times New Roman" pitchFamily="18" charset="0"/>
              </a:rPr>
              <a:t>Topically in various inflammatory conditions of skin, eye, ear or nose (e.g. eczema, allergic conjunctivitis or rhinitis) </a:t>
            </a:r>
          </a:p>
          <a:p>
            <a:pPr>
              <a:buFont typeface="Wingdings" pitchFamily="2" charset="2"/>
              <a:buChar char="Ø"/>
            </a:pPr>
            <a:r>
              <a:rPr lang="en-US" sz="2800" dirty="0" smtClean="0">
                <a:latin typeface="Times New Roman" pitchFamily="18" charset="0"/>
                <a:cs typeface="Times New Roman" pitchFamily="18" charset="0"/>
              </a:rPr>
              <a:t>Hypersensitivity states (e.g. severe allergic reactions) </a:t>
            </a:r>
          </a:p>
          <a:p>
            <a:endParaRPr lang="en-US" dirty="0">
              <a:latin typeface="Times New Roman" pitchFamily="18" charset="0"/>
              <a:cs typeface="Times New Roman" pitchFamily="18" charset="0"/>
            </a:endParaRPr>
          </a:p>
        </p:txBody>
      </p:sp>
      <p:sp>
        <p:nvSpPr>
          <p:cNvPr id="3" name="Title 2"/>
          <p:cNvSpPr>
            <a:spLocks noGrp="1"/>
          </p:cNvSpPr>
          <p:nvPr>
            <p:ph type="title"/>
          </p:nvPr>
        </p:nvSpPr>
        <p:spPr/>
        <p:txBody>
          <a:bodyPr>
            <a:normAutofit/>
          </a:bodyPr>
          <a:lstStyle/>
          <a:p>
            <a:r>
              <a:rPr lang="en-US" sz="3200" dirty="0" smtClean="0">
                <a:effectLst/>
                <a:latin typeface="Times New Roman" pitchFamily="18" charset="0"/>
                <a:cs typeface="Times New Roman" pitchFamily="18" charset="0"/>
              </a:rPr>
              <a:t>Clinical importance of Glucocorticoids</a:t>
            </a:r>
            <a:endParaRPr lang="en-US" sz="3200" dirty="0">
              <a:effectLst/>
              <a:latin typeface="Times New Roman" pitchFamily="18" charset="0"/>
              <a:cs typeface="Times New Roman" pitchFamily="18" charset="0"/>
            </a:endParaRPr>
          </a:p>
        </p:txBody>
      </p:sp>
    </p:spTree>
    <p:extLst>
      <p:ext uri="{BB962C8B-B14F-4D97-AF65-F5344CB8AC3E}">
        <p14:creationId xmlns:p14="http://schemas.microsoft.com/office/powerpoint/2010/main" val="414929005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ontent Placeholder 1"/>
          <p:cNvSpPr>
            <a:spLocks noGrp="1"/>
          </p:cNvSpPr>
          <p:nvPr>
            <p:ph idx="4294967295"/>
          </p:nvPr>
        </p:nvSpPr>
        <p:spPr>
          <a:xfrm>
            <a:off x="457200" y="838200"/>
            <a:ext cx="8153400" cy="4038600"/>
          </a:xfrm>
        </p:spPr>
        <p:txBody>
          <a:bodyPr>
            <a:normAutofit/>
          </a:bodyPr>
          <a:lstStyle/>
          <a:p>
            <a:pPr lvl="1" algn="just">
              <a:buFont typeface="Wingdings" pitchFamily="2" charset="2"/>
              <a:buChar char="Ø"/>
            </a:pPr>
            <a:r>
              <a:rPr lang="en-US" sz="2800" dirty="0" smtClean="0">
                <a:latin typeface="Times New Roman" pitchFamily="18" charset="0"/>
                <a:cs typeface="Times New Roman" pitchFamily="18" charset="0"/>
              </a:rPr>
              <a:t> In miscelleneous diseases with autoimmune and inflammatory components (e.g. rheumatoid arthritis and other 'connective tissue' diseases, inflammatory bowel diseases, some forms of hemolytic anemia, idiopathic thrombocytopenic purpura).</a:t>
            </a:r>
          </a:p>
          <a:p>
            <a:pPr lvl="1" algn="just">
              <a:buFont typeface="Wingdings" pitchFamily="2" charset="2"/>
              <a:buChar char="Ø"/>
            </a:pPr>
            <a:r>
              <a:rPr lang="en-US" sz="2800" dirty="0" smtClean="0">
                <a:latin typeface="Times New Roman" pitchFamily="18" charset="0"/>
                <a:cs typeface="Times New Roman" pitchFamily="18" charset="0"/>
              </a:rPr>
              <a:t> To prevent graft-versus-host disease following organ or bone marrow transplantation.</a:t>
            </a:r>
            <a:endParaRPr lang="en-US" sz="2800" dirty="0">
              <a:latin typeface="Times New Roman" pitchFamily="18" charset="0"/>
              <a:cs typeface="Times New Roman" pitchFamily="18" charset="0"/>
            </a:endParaRPr>
          </a:p>
        </p:txBody>
      </p:sp>
    </p:spTree>
    <p:extLst>
      <p:ext uri="{BB962C8B-B14F-4D97-AF65-F5344CB8AC3E}">
        <p14:creationId xmlns:p14="http://schemas.microsoft.com/office/powerpoint/2010/main" val="42033322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76709" y="1112128"/>
            <a:ext cx="8509715" cy="4289612"/>
          </a:xfrm>
        </p:spPr>
        <p:txBody>
          <a:bodyPr>
            <a:normAutofit/>
          </a:bodyPr>
          <a:lstStyle/>
          <a:p>
            <a:pPr marL="228600" algn="just">
              <a:spcAft>
                <a:spcPts val="1800"/>
              </a:spcAft>
              <a:buFont typeface="Arial" panose="020B0604020202020204" pitchFamily="34" charset="0"/>
              <a:buChar char="•"/>
            </a:pPr>
            <a:r>
              <a:rPr lang="en-US" sz="2800" dirty="0" smtClean="0">
                <a:latin typeface="Times New Roman" panose="02020603050405020304" pitchFamily="18" charset="0"/>
                <a:cs typeface="Times New Roman" panose="02020603050405020304" pitchFamily="18" charset="0"/>
              </a:rPr>
              <a:t>Most hormones are small peptides having only three amino acids to small proteins.</a:t>
            </a:r>
          </a:p>
          <a:p>
            <a:pPr marL="228600" algn="just">
              <a:spcAft>
                <a:spcPts val="1800"/>
              </a:spcAft>
              <a:buFont typeface="Arial" panose="020B0604020202020204" pitchFamily="34" charset="0"/>
              <a:buChar char="•"/>
            </a:pPr>
            <a:r>
              <a:rPr lang="en-US" sz="2800" dirty="0" smtClean="0">
                <a:latin typeface="Times New Roman" panose="02020603050405020304" pitchFamily="18" charset="0"/>
                <a:cs typeface="Times New Roman" panose="02020603050405020304" pitchFamily="18" charset="0"/>
              </a:rPr>
              <a:t>Peptide hormones are synthesized in the ribosomes. Larger proteins are known as </a:t>
            </a:r>
            <a:r>
              <a:rPr lang="en-US" sz="2800" b="1" dirty="0" smtClean="0">
                <a:latin typeface="Times New Roman" panose="02020603050405020304" pitchFamily="18" charset="0"/>
                <a:cs typeface="Times New Roman" panose="02020603050405020304" pitchFamily="18" charset="0"/>
              </a:rPr>
              <a:t>preprohormones</a:t>
            </a:r>
            <a:r>
              <a:rPr lang="en-US" sz="2800" dirty="0" smtClean="0">
                <a:latin typeface="Times New Roman" panose="02020603050405020304" pitchFamily="18" charset="0"/>
                <a:cs typeface="Times New Roman" panose="02020603050405020304" pitchFamily="18" charset="0"/>
              </a:rPr>
              <a:t>.</a:t>
            </a:r>
          </a:p>
          <a:p>
            <a:pPr marL="228600" algn="just">
              <a:spcAft>
                <a:spcPts val="1800"/>
              </a:spcAft>
              <a:buFont typeface="Arial" panose="020B0604020202020204" pitchFamily="34" charset="0"/>
              <a:buChar char="•"/>
            </a:pPr>
            <a:r>
              <a:rPr lang="en-US" sz="2800" dirty="0" smtClean="0">
                <a:latin typeface="Times New Roman" panose="02020603050405020304" pitchFamily="18" charset="0"/>
                <a:cs typeface="Times New Roman" panose="02020603050405020304" pitchFamily="18" charset="0"/>
              </a:rPr>
              <a:t>Preprohormone are cleaved to prohormones by proteolytic enzymes in the rough endoplasmic reticulum.</a:t>
            </a:r>
            <a:endParaRPr lang="en-US" sz="2800" dirty="0">
              <a:latin typeface="Times New Roman" panose="02020603050405020304" pitchFamily="18" charset="0"/>
              <a:cs typeface="Times New Roman" panose="02020603050405020304" pitchFamily="18" charset="0"/>
            </a:endParaRPr>
          </a:p>
        </p:txBody>
      </p:sp>
      <p:sp>
        <p:nvSpPr>
          <p:cNvPr id="2" name="Title 1"/>
          <p:cNvSpPr>
            <a:spLocks noGrp="1"/>
          </p:cNvSpPr>
          <p:nvPr>
            <p:ph type="title"/>
          </p:nvPr>
        </p:nvSpPr>
        <p:spPr>
          <a:xfrm>
            <a:off x="1211838" y="167427"/>
            <a:ext cx="7029451" cy="783999"/>
          </a:xfrm>
        </p:spPr>
        <p:txBody>
          <a:bodyPr>
            <a:normAutofit/>
          </a:bodyPr>
          <a:lstStyle/>
          <a:p>
            <a:pPr algn="ctr"/>
            <a:r>
              <a:rPr lang="en-US" sz="4000" b="1" dirty="0">
                <a:latin typeface="Times New Roman" panose="02020603050405020304" pitchFamily="18" charset="0"/>
                <a:cs typeface="Times New Roman" panose="02020603050405020304" pitchFamily="18" charset="0"/>
              </a:rPr>
              <a:t>Peptide and Protein Hormones</a:t>
            </a:r>
          </a:p>
        </p:txBody>
      </p:sp>
    </p:spTree>
    <p:extLst>
      <p:ext uri="{BB962C8B-B14F-4D97-AF65-F5344CB8AC3E}">
        <p14:creationId xmlns:p14="http://schemas.microsoft.com/office/powerpoint/2010/main" val="3596516331"/>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ontent Placeholder 1"/>
          <p:cNvSpPr>
            <a:spLocks noGrp="1"/>
          </p:cNvSpPr>
          <p:nvPr>
            <p:ph idx="4294967295"/>
          </p:nvPr>
        </p:nvSpPr>
        <p:spPr>
          <a:xfrm>
            <a:off x="457200" y="990600"/>
            <a:ext cx="8001000" cy="4419600"/>
          </a:xfrm>
        </p:spPr>
        <p:txBody>
          <a:bodyPr/>
          <a:lstStyle/>
          <a:p>
            <a:pPr marL="0" indent="0">
              <a:buNone/>
            </a:pPr>
            <a:r>
              <a:rPr lang="en-US" sz="2800" b="1" dirty="0" smtClean="0">
                <a:solidFill>
                  <a:schemeClr val="tx2"/>
                </a:solidFill>
                <a:latin typeface="Times New Roman" pitchFamily="18" charset="0"/>
                <a:cs typeface="Times New Roman" pitchFamily="18" charset="0"/>
              </a:rPr>
              <a:t>2. Replacement therapy for patients with adrenal failure (Addison's disease)</a:t>
            </a:r>
          </a:p>
          <a:p>
            <a:pPr marL="0" indent="0">
              <a:buNone/>
            </a:pPr>
            <a:endParaRPr lang="en-US" sz="2800" b="1" dirty="0" smtClean="0">
              <a:solidFill>
                <a:schemeClr val="tx2"/>
              </a:solidFill>
              <a:latin typeface="Times New Roman" pitchFamily="18" charset="0"/>
              <a:cs typeface="Times New Roman" pitchFamily="18" charset="0"/>
            </a:endParaRPr>
          </a:p>
          <a:p>
            <a:pPr marL="0" indent="0">
              <a:buNone/>
            </a:pPr>
            <a:r>
              <a:rPr lang="en-US" sz="2800" b="1" dirty="0" smtClean="0">
                <a:solidFill>
                  <a:schemeClr val="tx2"/>
                </a:solidFill>
                <a:latin typeface="Times New Roman" pitchFamily="18" charset="0"/>
                <a:cs typeface="Times New Roman" pitchFamily="18" charset="0"/>
              </a:rPr>
              <a:t>3. In neoplastic disease :</a:t>
            </a:r>
          </a:p>
          <a:p>
            <a:pPr algn="just">
              <a:buFont typeface="Wingdings" pitchFamily="2" charset="2"/>
              <a:buChar char="Ø"/>
            </a:pPr>
            <a:r>
              <a:rPr lang="en-US" sz="2800" dirty="0" smtClean="0">
                <a:latin typeface="Times New Roman" pitchFamily="18" charset="0"/>
                <a:cs typeface="Times New Roman" pitchFamily="18" charset="0"/>
              </a:rPr>
              <a:t>In combination with cytotoxic drugs in treatment of specific malignancies (e.g. Hodgkin's disease, acute lymphocytic leukemia) </a:t>
            </a:r>
          </a:p>
          <a:p>
            <a:pPr algn="just">
              <a:buFont typeface="Wingdings" pitchFamily="2" charset="2"/>
              <a:buChar char="Ø"/>
            </a:pPr>
            <a:r>
              <a:rPr lang="en-US" sz="2800" dirty="0" smtClean="0">
                <a:latin typeface="Times New Roman" pitchFamily="18" charset="0"/>
                <a:cs typeface="Times New Roman" pitchFamily="18" charset="0"/>
              </a:rPr>
              <a:t>To reduce cerebral edema in patients with metastatic or primary brain tumors</a:t>
            </a:r>
          </a:p>
          <a:p>
            <a:endParaRPr lang="en-US" dirty="0"/>
          </a:p>
        </p:txBody>
      </p:sp>
    </p:spTree>
    <p:extLst>
      <p:ext uri="{BB962C8B-B14F-4D97-AF65-F5344CB8AC3E}">
        <p14:creationId xmlns:p14="http://schemas.microsoft.com/office/powerpoint/2010/main" val="344574572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9"/>
            <a:ext cx="8077200" cy="3852672"/>
          </a:xfrm>
        </p:spPr>
        <p:txBody>
          <a:bodyPr>
            <a:noAutofit/>
          </a:bodyPr>
          <a:lstStyle/>
          <a:p>
            <a:pPr algn="just"/>
            <a:r>
              <a:rPr lang="en-US" sz="2800" dirty="0" smtClean="0">
                <a:latin typeface="Times New Roman" pitchFamily="18" charset="0"/>
                <a:cs typeface="Times New Roman" pitchFamily="18" charset="0"/>
              </a:rPr>
              <a:t>Mineralocorticoids help to control the body's water volume and concentration of electrolytes, especially sodium and potassium. Aldosterone acts on kidney tubules and collecting ducts, causing reabsorption of sodium, bicarbonate, and water. </a:t>
            </a:r>
            <a:endParaRPr lang="en-US" sz="2800" dirty="0">
              <a:latin typeface="Times New Roman" pitchFamily="18" charset="0"/>
              <a:cs typeface="Times New Roman" pitchFamily="18" charset="0"/>
            </a:endParaRPr>
          </a:p>
        </p:txBody>
      </p:sp>
      <p:sp>
        <p:nvSpPr>
          <p:cNvPr id="3" name="Title 2"/>
          <p:cNvSpPr>
            <a:spLocks noGrp="1"/>
          </p:cNvSpPr>
          <p:nvPr>
            <p:ph type="title"/>
          </p:nvPr>
        </p:nvSpPr>
        <p:spPr/>
        <p:txBody>
          <a:bodyPr>
            <a:normAutofit/>
          </a:bodyPr>
          <a:lstStyle/>
          <a:p>
            <a:r>
              <a:rPr lang="en-US" sz="3200" dirty="0" smtClean="0">
                <a:latin typeface="Times New Roman" pitchFamily="18" charset="0"/>
                <a:cs typeface="Times New Roman" pitchFamily="18" charset="0"/>
              </a:rPr>
              <a:t>Mineralocorticoids</a:t>
            </a:r>
            <a:endParaRPr lang="en-US" sz="3200" dirty="0">
              <a:latin typeface="Times New Roman" pitchFamily="18" charset="0"/>
              <a:cs typeface="Times New Roman" pitchFamily="18" charset="0"/>
            </a:endParaRPr>
          </a:p>
        </p:txBody>
      </p:sp>
    </p:spTree>
    <p:extLst>
      <p:ext uri="{BB962C8B-B14F-4D97-AF65-F5344CB8AC3E}">
        <p14:creationId xmlns:p14="http://schemas.microsoft.com/office/powerpoint/2010/main" val="32066581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ontent Placeholder 1"/>
          <p:cNvSpPr>
            <a:spLocks noGrp="1"/>
          </p:cNvSpPr>
          <p:nvPr>
            <p:ph idx="4294967295"/>
          </p:nvPr>
        </p:nvSpPr>
        <p:spPr>
          <a:xfrm>
            <a:off x="457200" y="685800"/>
            <a:ext cx="8077200" cy="4724400"/>
          </a:xfrm>
        </p:spPr>
        <p:txBody>
          <a:bodyPr>
            <a:normAutofit/>
          </a:bodyPr>
          <a:lstStyle/>
          <a:p>
            <a:pPr algn="just"/>
            <a:r>
              <a:rPr lang="en-US" sz="2800" dirty="0" smtClean="0">
                <a:latin typeface="Times New Roman" pitchFamily="18" charset="0"/>
                <a:cs typeface="Times New Roman" pitchFamily="18" charset="0"/>
              </a:rPr>
              <a:t>Conversely, aldosterone decreases reabsorption of potassium, which, with H</a:t>
            </a:r>
            <a:r>
              <a:rPr lang="en-US" sz="2800" baseline="30000" dirty="0" smtClean="0">
                <a:latin typeface="Times New Roman" pitchFamily="18" charset="0"/>
                <a:cs typeface="Times New Roman" pitchFamily="18" charset="0"/>
              </a:rPr>
              <a:t>+</a:t>
            </a:r>
            <a:r>
              <a:rPr lang="en-US" sz="2800" dirty="0" smtClean="0">
                <a:latin typeface="Times New Roman" pitchFamily="18" charset="0"/>
                <a:cs typeface="Times New Roman" pitchFamily="18" charset="0"/>
              </a:rPr>
              <a:t>, is then lost in the urine. Enhancement of sodium reabsorption by aldosterone also occurs in gastrointestinal mucosa and in sweat and salivary glands. </a:t>
            </a:r>
          </a:p>
          <a:p>
            <a:pPr algn="just"/>
            <a:r>
              <a:rPr lang="en-US" sz="2800" dirty="0" smtClean="0">
                <a:latin typeface="Times New Roman" pitchFamily="18" charset="0"/>
                <a:cs typeface="Times New Roman" pitchFamily="18" charset="0"/>
              </a:rPr>
              <a:t>Elevated aldosterone levels may cause alkalosis and hypokalemia, whereas retention of sodium and water leads to an increase in blood volume and blood pressure. Hyperaldosteronism is treated with spironolactone.</a:t>
            </a:r>
            <a:endParaRPr lang="en-US" sz="2800" dirty="0">
              <a:latin typeface="Times New Roman" pitchFamily="18" charset="0"/>
              <a:cs typeface="Times New Roman" pitchFamily="18" charset="0"/>
            </a:endParaRPr>
          </a:p>
        </p:txBody>
      </p:sp>
    </p:spTree>
    <p:extLst>
      <p:ext uri="{BB962C8B-B14F-4D97-AF65-F5344CB8AC3E}">
        <p14:creationId xmlns:p14="http://schemas.microsoft.com/office/powerpoint/2010/main" val="2011971826"/>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9"/>
            <a:ext cx="8229600" cy="4233671"/>
          </a:xfrm>
        </p:spPr>
        <p:txBody>
          <a:bodyPr/>
          <a:lstStyle/>
          <a:p>
            <a:pPr algn="just"/>
            <a:r>
              <a:rPr lang="en-US" sz="2800" dirty="0" smtClean="0">
                <a:latin typeface="Times New Roman" pitchFamily="18" charset="0"/>
                <a:cs typeface="Times New Roman" pitchFamily="18" charset="0"/>
              </a:rPr>
              <a:t>Like other steroid hormones, aldosterone acts through specific intracellular receptors of the nuclear receptor family.</a:t>
            </a:r>
          </a:p>
          <a:p>
            <a:pPr algn="just"/>
            <a:r>
              <a:rPr lang="en-US" sz="2800" dirty="0" smtClean="0">
                <a:latin typeface="Times New Roman" pitchFamily="18" charset="0"/>
                <a:cs typeface="Times New Roman" pitchFamily="18" charset="0"/>
              </a:rPr>
              <a:t>Unlike the glucocorticoid receptor, which occurs in most tissues, the mineralocorticoid receptor is largely restricted to a few tissues, such as the kidney and the transporting epithelia of the colon and bladder.</a:t>
            </a:r>
          </a:p>
          <a:p>
            <a:endParaRPr lang="en-US" dirty="0"/>
          </a:p>
        </p:txBody>
      </p:sp>
      <p:sp>
        <p:nvSpPr>
          <p:cNvPr id="3" name="Title 2"/>
          <p:cNvSpPr>
            <a:spLocks noGrp="1"/>
          </p:cNvSpPr>
          <p:nvPr>
            <p:ph type="title"/>
          </p:nvPr>
        </p:nvSpPr>
        <p:spPr/>
        <p:txBody>
          <a:bodyPr>
            <a:normAutofit/>
          </a:bodyPr>
          <a:lstStyle/>
          <a:p>
            <a:r>
              <a:rPr lang="en-US" sz="3200" dirty="0" smtClean="0">
                <a:latin typeface="Times New Roman" pitchFamily="18" charset="0"/>
                <a:cs typeface="Times New Roman" pitchFamily="18" charset="0"/>
              </a:rPr>
              <a:t>Mechanism of Mineralocorticoids </a:t>
            </a:r>
            <a:endParaRPr lang="en-US" sz="3200" dirty="0">
              <a:latin typeface="Times New Roman" pitchFamily="18" charset="0"/>
              <a:cs typeface="Times New Roman" pitchFamily="18" charset="0"/>
            </a:endParaRPr>
          </a:p>
        </p:txBody>
      </p:sp>
    </p:spTree>
    <p:extLst>
      <p:ext uri="{BB962C8B-B14F-4D97-AF65-F5344CB8AC3E}">
        <p14:creationId xmlns:p14="http://schemas.microsoft.com/office/powerpoint/2010/main" val="436095"/>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ontent Placeholder 1"/>
          <p:cNvSpPr>
            <a:spLocks noGrp="1"/>
          </p:cNvSpPr>
          <p:nvPr>
            <p:ph idx="4294967295"/>
          </p:nvPr>
        </p:nvSpPr>
        <p:spPr>
          <a:xfrm>
            <a:off x="533400" y="762000"/>
            <a:ext cx="8001000" cy="4724400"/>
          </a:xfrm>
        </p:spPr>
        <p:txBody>
          <a:bodyPr>
            <a:normAutofit/>
          </a:bodyPr>
          <a:lstStyle/>
          <a:p>
            <a:pPr algn="just"/>
            <a:r>
              <a:rPr lang="en-US" sz="2800" dirty="0" smtClean="0">
                <a:latin typeface="Times New Roman" pitchFamily="18" charset="0"/>
                <a:cs typeface="Times New Roman" pitchFamily="18" charset="0"/>
              </a:rPr>
              <a:t>As with the glucocorticoids, the interaction of aldosterone with its receptor initiates transcription and translation of specific proteins, resulting in an increase in the number of sodium channels in the apical membrane of the cell, and subsequently an increase in the number of Na</a:t>
            </a:r>
            <a:r>
              <a:rPr lang="en-US" sz="2800" baseline="30000" dirty="0" smtClean="0">
                <a:latin typeface="Times New Roman" pitchFamily="18" charset="0"/>
                <a:cs typeface="Times New Roman" pitchFamily="18" charset="0"/>
              </a:rPr>
              <a:t>+</a:t>
            </a:r>
            <a:r>
              <a:rPr lang="en-US" sz="2800" dirty="0" smtClean="0">
                <a:latin typeface="Times New Roman" pitchFamily="18" charset="0"/>
                <a:cs typeface="Times New Roman" pitchFamily="18" charset="0"/>
              </a:rPr>
              <a:t>/K</a:t>
            </a:r>
            <a:r>
              <a:rPr lang="en-US" sz="2800" baseline="30000" dirty="0" smtClean="0">
                <a:latin typeface="Times New Roman" pitchFamily="18" charset="0"/>
                <a:cs typeface="Times New Roman" pitchFamily="18" charset="0"/>
              </a:rPr>
              <a:t>+</a:t>
            </a:r>
            <a:r>
              <a:rPr lang="en-US" sz="2800" dirty="0" smtClean="0">
                <a:latin typeface="Times New Roman" pitchFamily="18" charset="0"/>
                <a:cs typeface="Times New Roman" pitchFamily="18" charset="0"/>
              </a:rPr>
              <a:t> ATPase molecules in the basolateral membrane.</a:t>
            </a:r>
          </a:p>
          <a:p>
            <a:pPr algn="just">
              <a:buNone/>
            </a:pPr>
            <a:r>
              <a:rPr lang="en-US" sz="2800" dirty="0" smtClean="0">
                <a:latin typeface="Times New Roman" pitchFamily="18" charset="0"/>
                <a:cs typeface="Times New Roman" pitchFamily="18" charset="0"/>
              </a:rPr>
              <a:t> </a:t>
            </a:r>
          </a:p>
          <a:p>
            <a:endParaRPr lang="en-US" dirty="0"/>
          </a:p>
        </p:txBody>
      </p:sp>
    </p:spTree>
    <p:extLst>
      <p:ext uri="{BB962C8B-B14F-4D97-AF65-F5344CB8AC3E}">
        <p14:creationId xmlns:p14="http://schemas.microsoft.com/office/powerpoint/2010/main" val="135086122"/>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ontent Placeholder 1"/>
          <p:cNvSpPr>
            <a:spLocks noGrp="1"/>
          </p:cNvSpPr>
          <p:nvPr>
            <p:ph idx="4294967295"/>
          </p:nvPr>
        </p:nvSpPr>
        <p:spPr>
          <a:xfrm>
            <a:off x="228600" y="914400"/>
            <a:ext cx="8153400" cy="3657600"/>
          </a:xfrm>
        </p:spPr>
        <p:txBody>
          <a:bodyPr>
            <a:normAutofit/>
          </a:bodyPr>
          <a:lstStyle/>
          <a:p>
            <a:pPr algn="just"/>
            <a:r>
              <a:rPr lang="en-US" sz="2800" dirty="0" smtClean="0">
                <a:latin typeface="Times New Roman" pitchFamily="18" charset="0"/>
                <a:cs typeface="Times New Roman" pitchFamily="18" charset="0"/>
              </a:rPr>
              <a:t>The ensuing increased K</a:t>
            </a:r>
            <a:r>
              <a:rPr lang="en-US" sz="2800" baseline="30000" dirty="0" smtClean="0">
                <a:latin typeface="Times New Roman" pitchFamily="18" charset="0"/>
                <a:cs typeface="Times New Roman" pitchFamily="18" charset="0"/>
              </a:rPr>
              <a:t>+</a:t>
            </a:r>
            <a:r>
              <a:rPr lang="en-US" sz="2800" dirty="0" smtClean="0">
                <a:latin typeface="Times New Roman" pitchFamily="18" charset="0"/>
                <a:cs typeface="Times New Roman" pitchFamily="18" charset="0"/>
              </a:rPr>
              <a:t> excretion into the tubule results from an influx of K</a:t>
            </a:r>
            <a:r>
              <a:rPr lang="en-US" sz="2800" baseline="30000" dirty="0" smtClean="0">
                <a:latin typeface="Times New Roman" pitchFamily="18" charset="0"/>
                <a:cs typeface="Times New Roman" pitchFamily="18" charset="0"/>
              </a:rPr>
              <a:t>+</a:t>
            </a:r>
            <a:r>
              <a:rPr lang="en-US" sz="2800" dirty="0" smtClean="0">
                <a:latin typeface="Times New Roman" pitchFamily="18" charset="0"/>
                <a:cs typeface="Times New Roman" pitchFamily="18" charset="0"/>
              </a:rPr>
              <a:t> into the cell by the action of the basal Na</a:t>
            </a:r>
            <a:r>
              <a:rPr lang="en-US" sz="2800" baseline="30000" dirty="0" smtClean="0">
                <a:latin typeface="Times New Roman" pitchFamily="18" charset="0"/>
                <a:cs typeface="Times New Roman" pitchFamily="18" charset="0"/>
              </a:rPr>
              <a:t>+</a:t>
            </a:r>
            <a:r>
              <a:rPr lang="en-US" sz="2800" dirty="0" smtClean="0">
                <a:latin typeface="Times New Roman" pitchFamily="18" charset="0"/>
                <a:cs typeface="Times New Roman" pitchFamily="18" charset="0"/>
              </a:rPr>
              <a:t>/K</a:t>
            </a:r>
            <a:r>
              <a:rPr lang="en-US" sz="2800" baseline="30000" dirty="0" smtClean="0">
                <a:latin typeface="Times New Roman" pitchFamily="18" charset="0"/>
                <a:cs typeface="Times New Roman" pitchFamily="18" charset="0"/>
              </a:rPr>
              <a:t>+</a:t>
            </a:r>
            <a:r>
              <a:rPr lang="en-US" sz="2800" dirty="0" smtClean="0">
                <a:latin typeface="Times New Roman" pitchFamily="18" charset="0"/>
                <a:cs typeface="Times New Roman" pitchFamily="18" charset="0"/>
              </a:rPr>
              <a:t> ATPase, coupled with an increased efflux of K</a:t>
            </a:r>
            <a:r>
              <a:rPr lang="en-US" sz="2800" baseline="30000" dirty="0" smtClean="0">
                <a:latin typeface="Times New Roman" pitchFamily="18" charset="0"/>
                <a:cs typeface="Times New Roman" pitchFamily="18" charset="0"/>
              </a:rPr>
              <a:t>+</a:t>
            </a:r>
            <a:r>
              <a:rPr lang="en-US" sz="2800" dirty="0" smtClean="0">
                <a:latin typeface="Times New Roman" pitchFamily="18" charset="0"/>
                <a:cs typeface="Times New Roman" pitchFamily="18" charset="0"/>
              </a:rPr>
              <a:t> through apical potassium channels.</a:t>
            </a:r>
            <a:endParaRPr lang="en-US" sz="2800" dirty="0"/>
          </a:p>
        </p:txBody>
      </p:sp>
    </p:spTree>
    <p:extLst>
      <p:ext uri="{BB962C8B-B14F-4D97-AF65-F5344CB8AC3E}">
        <p14:creationId xmlns:p14="http://schemas.microsoft.com/office/powerpoint/2010/main" val="92298117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lgn="just"/>
            <a:r>
              <a:rPr lang="en-US" sz="2800" dirty="0" smtClean="0">
                <a:latin typeface="Times New Roman" pitchFamily="18" charset="0"/>
                <a:cs typeface="Times New Roman" pitchFamily="18" charset="0"/>
              </a:rPr>
              <a:t>The main clinical use of mineralocorticoids is in replacement therapy.</a:t>
            </a:r>
          </a:p>
          <a:p>
            <a:pPr algn="just"/>
            <a:r>
              <a:rPr lang="en-US" sz="2800" dirty="0" smtClean="0">
                <a:latin typeface="Times New Roman" pitchFamily="18" charset="0"/>
                <a:cs typeface="Times New Roman" pitchFamily="18" charset="0"/>
              </a:rPr>
              <a:t>The most commonly used drug is fludrocortisone, which can be taken orally.</a:t>
            </a:r>
          </a:p>
          <a:p>
            <a:pPr algn="just"/>
            <a:r>
              <a:rPr lang="en-US" sz="2800" dirty="0" smtClean="0">
                <a:latin typeface="Times New Roman" pitchFamily="18" charset="0"/>
                <a:cs typeface="Times New Roman" pitchFamily="18" charset="0"/>
              </a:rPr>
              <a:t>Spironolactone is a competitive antagonist of aldosterone, and it also prevents the mineralocorticoid effects of other adrenal steroids on the renal tubule. </a:t>
            </a:r>
          </a:p>
        </p:txBody>
      </p:sp>
      <p:sp>
        <p:nvSpPr>
          <p:cNvPr id="3" name="Title 2"/>
          <p:cNvSpPr>
            <a:spLocks noGrp="1"/>
          </p:cNvSpPr>
          <p:nvPr>
            <p:ph type="title"/>
          </p:nvPr>
        </p:nvSpPr>
        <p:spPr/>
        <p:txBody>
          <a:bodyPr>
            <a:noAutofit/>
          </a:bodyPr>
          <a:lstStyle/>
          <a:p>
            <a:r>
              <a:rPr lang="en-US" sz="3200" dirty="0" smtClean="0">
                <a:effectLst/>
                <a:latin typeface="Times New Roman" pitchFamily="18" charset="0"/>
                <a:cs typeface="Times New Roman" pitchFamily="18" charset="0"/>
              </a:rPr>
              <a:t>Clinical importance of Mineralocorticoids</a:t>
            </a:r>
            <a:endParaRPr lang="en-US" sz="3200" dirty="0"/>
          </a:p>
        </p:txBody>
      </p:sp>
    </p:spTree>
    <p:extLst>
      <p:ext uri="{BB962C8B-B14F-4D97-AF65-F5344CB8AC3E}">
        <p14:creationId xmlns:p14="http://schemas.microsoft.com/office/powerpoint/2010/main" val="2227649842"/>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85800" y="1481328"/>
            <a:ext cx="8001000" cy="4525963"/>
          </a:xfrm>
        </p:spPr>
        <p:txBody>
          <a:bodyPr>
            <a:normAutofit/>
          </a:bodyPr>
          <a:lstStyle/>
          <a:p>
            <a:r>
              <a:rPr lang="en-US" sz="2800" dirty="0" smtClean="0">
                <a:latin typeface="Times New Roman" pitchFamily="18" charset="0"/>
                <a:cs typeface="Times New Roman" pitchFamily="18" charset="0"/>
              </a:rPr>
              <a:t>Osteoporosis </a:t>
            </a:r>
          </a:p>
          <a:p>
            <a:r>
              <a:rPr lang="en-US" sz="2800" dirty="0" smtClean="0">
                <a:latin typeface="Times New Roman" pitchFamily="18" charset="0"/>
                <a:cs typeface="Times New Roman" pitchFamily="18" charset="0"/>
              </a:rPr>
              <a:t>Decreased bone formation due to suppression of calcium </a:t>
            </a:r>
          </a:p>
          <a:p>
            <a:r>
              <a:rPr lang="en-US" sz="2800" dirty="0" smtClean="0">
                <a:latin typeface="Times New Roman" pitchFamily="18" charset="0"/>
                <a:cs typeface="Times New Roman" pitchFamily="18" charset="0"/>
              </a:rPr>
              <a:t>Decreased synthesis of sex hormones</a:t>
            </a:r>
          </a:p>
          <a:p>
            <a:r>
              <a:rPr lang="en-US" sz="2800" dirty="0" smtClean="0">
                <a:latin typeface="Times New Roman" pitchFamily="18" charset="0"/>
                <a:cs typeface="Times New Roman" pitchFamily="18" charset="0"/>
              </a:rPr>
              <a:t>Hyperglycemia</a:t>
            </a:r>
          </a:p>
          <a:p>
            <a:r>
              <a:rPr lang="en-US" sz="2800" dirty="0" smtClean="0">
                <a:latin typeface="Times New Roman" pitchFamily="18" charset="0"/>
                <a:cs typeface="Times New Roman" pitchFamily="18" charset="0"/>
              </a:rPr>
              <a:t>Hypokalemia</a:t>
            </a:r>
            <a:endParaRPr lang="en-US" sz="2800" dirty="0">
              <a:latin typeface="Times New Roman" pitchFamily="18" charset="0"/>
              <a:cs typeface="Times New Roman" pitchFamily="18" charset="0"/>
            </a:endParaRPr>
          </a:p>
        </p:txBody>
      </p:sp>
      <p:sp>
        <p:nvSpPr>
          <p:cNvPr id="3" name="Title 2"/>
          <p:cNvSpPr>
            <a:spLocks noGrp="1"/>
          </p:cNvSpPr>
          <p:nvPr>
            <p:ph type="title"/>
          </p:nvPr>
        </p:nvSpPr>
        <p:spPr/>
        <p:txBody>
          <a:bodyPr>
            <a:normAutofit/>
          </a:bodyPr>
          <a:lstStyle/>
          <a:p>
            <a:r>
              <a:rPr lang="en-US" sz="3200" dirty="0" smtClean="0">
                <a:latin typeface="Times New Roman" pitchFamily="18" charset="0"/>
                <a:cs typeface="Times New Roman" pitchFamily="18" charset="0"/>
              </a:rPr>
              <a:t>Adverse effects of Corticosteroids therapy</a:t>
            </a:r>
            <a:endParaRPr lang="en-US" sz="3200" dirty="0">
              <a:latin typeface="Times New Roman" pitchFamily="18" charset="0"/>
              <a:cs typeface="Times New Roman" pitchFamily="18" charset="0"/>
            </a:endParaRPr>
          </a:p>
        </p:txBody>
      </p:sp>
    </p:spTree>
    <p:extLst>
      <p:ext uri="{BB962C8B-B14F-4D97-AF65-F5344CB8AC3E}">
        <p14:creationId xmlns:p14="http://schemas.microsoft.com/office/powerpoint/2010/main" val="153393468"/>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ontent Placeholder 1"/>
          <p:cNvSpPr>
            <a:spLocks noGrp="1"/>
          </p:cNvSpPr>
          <p:nvPr>
            <p:ph idx="4294967295"/>
          </p:nvPr>
        </p:nvSpPr>
        <p:spPr>
          <a:xfrm>
            <a:off x="533400" y="685800"/>
            <a:ext cx="7848600" cy="4953000"/>
          </a:xfrm>
        </p:spPr>
        <p:txBody>
          <a:bodyPr>
            <a:normAutofit/>
          </a:bodyPr>
          <a:lstStyle/>
          <a:p>
            <a:pPr algn="just"/>
            <a:r>
              <a:rPr lang="en-US" sz="2800" dirty="0" smtClean="0">
                <a:latin typeface="Times New Roman" pitchFamily="18" charset="0"/>
                <a:cs typeface="Times New Roman" pitchFamily="18" charset="0"/>
              </a:rPr>
              <a:t>The main endogenous mineralocorticoid is aldosterone.</a:t>
            </a:r>
          </a:p>
          <a:p>
            <a:pPr algn="just"/>
            <a:r>
              <a:rPr lang="en-US" sz="2800" b="1" u="sng" dirty="0" smtClean="0">
                <a:latin typeface="Times New Roman" pitchFamily="18" charset="0"/>
                <a:cs typeface="Times New Roman" pitchFamily="18" charset="0"/>
              </a:rPr>
              <a:t>Fludrocortisone</a:t>
            </a:r>
            <a:r>
              <a:rPr lang="en-US" sz="2800" dirty="0" smtClean="0">
                <a:latin typeface="Times New Roman" pitchFamily="18" charset="0"/>
                <a:cs typeface="Times New Roman" pitchFamily="18" charset="0"/>
              </a:rPr>
              <a:t> is given orally to produce a mineralocorticoid effect. This drug: </a:t>
            </a:r>
          </a:p>
          <a:p>
            <a:pPr lvl="1" algn="just">
              <a:buFont typeface="Wingdings" pitchFamily="2" charset="2"/>
              <a:buChar char="Ø"/>
            </a:pPr>
            <a:r>
              <a:rPr lang="en-US" sz="2800" dirty="0" smtClean="0">
                <a:latin typeface="Times New Roman" pitchFamily="18" charset="0"/>
                <a:cs typeface="Times New Roman" pitchFamily="18" charset="0"/>
              </a:rPr>
              <a:t>Increases Na</a:t>
            </a:r>
            <a:r>
              <a:rPr lang="en-US" sz="2800" baseline="30000" dirty="0" smtClean="0">
                <a:latin typeface="Times New Roman" pitchFamily="18" charset="0"/>
                <a:cs typeface="Times New Roman" pitchFamily="18" charset="0"/>
              </a:rPr>
              <a:t>+</a:t>
            </a:r>
            <a:r>
              <a:rPr lang="en-US" sz="2800" dirty="0" smtClean="0">
                <a:latin typeface="Times New Roman" pitchFamily="18" charset="0"/>
                <a:cs typeface="Times New Roman" pitchFamily="18" charset="0"/>
              </a:rPr>
              <a:t> reabsorption in distal tubules and increases K</a:t>
            </a:r>
            <a:r>
              <a:rPr lang="en-US" sz="2800" baseline="30000" dirty="0" smtClean="0">
                <a:latin typeface="Times New Roman" pitchFamily="18" charset="0"/>
                <a:cs typeface="Times New Roman" pitchFamily="18" charset="0"/>
              </a:rPr>
              <a:t>+</a:t>
            </a:r>
            <a:r>
              <a:rPr lang="en-US" sz="2800" dirty="0" smtClean="0">
                <a:latin typeface="Times New Roman" pitchFamily="18" charset="0"/>
                <a:cs typeface="Times New Roman" pitchFamily="18" charset="0"/>
              </a:rPr>
              <a:t> and H</a:t>
            </a:r>
            <a:r>
              <a:rPr lang="en-US" sz="2800" baseline="30000" dirty="0" smtClean="0">
                <a:latin typeface="Times New Roman" pitchFamily="18" charset="0"/>
                <a:cs typeface="Times New Roman" pitchFamily="18" charset="0"/>
              </a:rPr>
              <a:t>+</a:t>
            </a:r>
            <a:r>
              <a:rPr lang="en-US" sz="2800" dirty="0" smtClean="0">
                <a:latin typeface="Times New Roman" pitchFamily="18" charset="0"/>
                <a:cs typeface="Times New Roman" pitchFamily="18" charset="0"/>
              </a:rPr>
              <a:t> efflux into the tubules </a:t>
            </a:r>
          </a:p>
          <a:p>
            <a:pPr lvl="1" algn="just">
              <a:buFont typeface="Wingdings" pitchFamily="2" charset="2"/>
              <a:buChar char="Ø"/>
            </a:pPr>
            <a:r>
              <a:rPr lang="en-US" sz="2800" dirty="0" smtClean="0">
                <a:latin typeface="Times New Roman" pitchFamily="18" charset="0"/>
                <a:cs typeface="Times New Roman" pitchFamily="18" charset="0"/>
              </a:rPr>
              <a:t>Acts on intracellular receptors that modulate DNA transcription, causing synthesis of protein mediators </a:t>
            </a:r>
          </a:p>
          <a:p>
            <a:pPr lvl="1" algn="just">
              <a:buFont typeface="Wingdings" pitchFamily="2" charset="2"/>
              <a:buChar char="Ø"/>
            </a:pPr>
            <a:r>
              <a:rPr lang="en-US" sz="2800" dirty="0" smtClean="0">
                <a:latin typeface="Times New Roman" pitchFamily="18" charset="0"/>
                <a:cs typeface="Times New Roman" pitchFamily="18" charset="0"/>
              </a:rPr>
              <a:t>Is used together with a glucocorticoid in replacement therapy. </a:t>
            </a:r>
          </a:p>
          <a:p>
            <a:endParaRPr lang="en-US" dirty="0"/>
          </a:p>
        </p:txBody>
      </p:sp>
    </p:spTree>
    <p:extLst>
      <p:ext uri="{BB962C8B-B14F-4D97-AF65-F5344CB8AC3E}">
        <p14:creationId xmlns:p14="http://schemas.microsoft.com/office/powerpoint/2010/main" val="501104861"/>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219201"/>
            <a:ext cx="8229600" cy="4114800"/>
          </a:xfrm>
        </p:spPr>
        <p:txBody>
          <a:bodyPr>
            <a:normAutofit/>
          </a:bodyPr>
          <a:lstStyle/>
          <a:p>
            <a:pPr algn="just">
              <a:buFont typeface="Wingdings" pitchFamily="2" charset="2"/>
              <a:buChar char="Ø"/>
            </a:pPr>
            <a:r>
              <a:rPr lang="en-US" sz="2800" dirty="0" smtClean="0">
                <a:latin typeface="Times New Roman" pitchFamily="18" charset="0"/>
                <a:cs typeface="Times New Roman" pitchFamily="18" charset="0"/>
              </a:rPr>
              <a:t>Abrupt removal of the corticosteroids causes an acute adrenal insufficiency syndrome that can be lethal. This, coupled with the possibility of psychologic dependence on the drug, and the fact that withdrawal might cause an exacerbation of the disease, means the dose must be tapered according to the individual, possibly through trial and error. The patient must be monitored carefully.</a:t>
            </a:r>
          </a:p>
          <a:p>
            <a:endParaRPr lang="en-US" dirty="0"/>
          </a:p>
        </p:txBody>
      </p:sp>
      <p:sp>
        <p:nvSpPr>
          <p:cNvPr id="3" name="Title 2"/>
          <p:cNvSpPr>
            <a:spLocks noGrp="1"/>
          </p:cNvSpPr>
          <p:nvPr>
            <p:ph type="title"/>
          </p:nvPr>
        </p:nvSpPr>
        <p:spPr/>
        <p:txBody>
          <a:bodyPr>
            <a:noAutofit/>
          </a:bodyPr>
          <a:lstStyle/>
          <a:p>
            <a:r>
              <a:rPr lang="en-US" sz="3200" dirty="0" smtClean="0">
                <a:latin typeface="Times New Roman" pitchFamily="18" charset="0"/>
                <a:cs typeface="Times New Roman" pitchFamily="18" charset="0"/>
              </a:rPr>
              <a:t>Withdrawal of Therapy</a:t>
            </a:r>
            <a:r>
              <a:rPr lang="en-US" sz="2800" dirty="0" smtClean="0">
                <a:latin typeface="Times New Roman" pitchFamily="18" charset="0"/>
                <a:cs typeface="Times New Roman" pitchFamily="18" charset="0"/>
              </a:rPr>
              <a:t/>
            </a:r>
            <a:br>
              <a:rPr lang="en-US" sz="2800" dirty="0" smtClean="0">
                <a:latin typeface="Times New Roman" pitchFamily="18" charset="0"/>
                <a:cs typeface="Times New Roman" pitchFamily="18" charset="0"/>
              </a:rPr>
            </a:br>
            <a:endParaRPr lang="en-US" sz="2800" dirty="0">
              <a:latin typeface="Times New Roman" pitchFamily="18" charset="0"/>
              <a:cs typeface="Times New Roman" pitchFamily="18" charset="0"/>
            </a:endParaRPr>
          </a:p>
        </p:txBody>
      </p:sp>
    </p:spTree>
    <p:extLst>
      <p:ext uri="{BB962C8B-B14F-4D97-AF65-F5344CB8AC3E}">
        <p14:creationId xmlns:p14="http://schemas.microsoft.com/office/powerpoint/2010/main" val="338974307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ontent Placeholder 2"/>
          <p:cNvSpPr txBox="1">
            <a:spLocks/>
          </p:cNvSpPr>
          <p:nvPr/>
        </p:nvSpPr>
        <p:spPr>
          <a:xfrm>
            <a:off x="569895" y="746980"/>
            <a:ext cx="8007439" cy="5122119"/>
          </a:xfrm>
          <a:prstGeom prst="rect">
            <a:avLst/>
          </a:prstGeom>
        </p:spPr>
        <p:txBody>
          <a:bodyPr>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228600" indent="-228600" algn="just">
              <a:buFont typeface="Arial" panose="020B0604020202020204" pitchFamily="34" charset="0"/>
              <a:buChar char="•"/>
            </a:pPr>
            <a:endParaRPr lang="en-US" sz="3200" dirty="0" smtClean="0">
              <a:latin typeface="Times New Roman" panose="02020603050405020304" pitchFamily="18" charset="0"/>
              <a:cs typeface="Times New Roman" panose="02020603050405020304" pitchFamily="18" charset="0"/>
            </a:endParaRPr>
          </a:p>
          <a:p>
            <a:pPr marL="228600" indent="-228600" algn="just">
              <a:buFont typeface="Arial" panose="020B0604020202020204" pitchFamily="34" charset="0"/>
              <a:buChar char="•"/>
            </a:pPr>
            <a:r>
              <a:rPr lang="en-US" sz="2800" dirty="0" smtClean="0">
                <a:solidFill>
                  <a:schemeClr val="tx1"/>
                </a:solidFill>
                <a:latin typeface="Times New Roman" panose="02020603050405020304" pitchFamily="18" charset="0"/>
                <a:cs typeface="Times New Roman" panose="02020603050405020304" pitchFamily="18" charset="0"/>
              </a:rPr>
              <a:t>The </a:t>
            </a:r>
            <a:r>
              <a:rPr lang="en-US" sz="2800" dirty="0">
                <a:solidFill>
                  <a:schemeClr val="tx1"/>
                </a:solidFill>
                <a:latin typeface="Times New Roman" panose="02020603050405020304" pitchFamily="18" charset="0"/>
                <a:cs typeface="Times New Roman" panose="02020603050405020304" pitchFamily="18" charset="0"/>
              </a:rPr>
              <a:t>prohormone is cleaved to yield the active hormone and other peptide chains.</a:t>
            </a:r>
          </a:p>
          <a:p>
            <a:pPr marL="0" indent="0" algn="just">
              <a:buNone/>
            </a:pPr>
            <a:endParaRPr lang="en-US" sz="2800" dirty="0">
              <a:solidFill>
                <a:schemeClr val="tx1"/>
              </a:solidFill>
              <a:latin typeface="Times New Roman" panose="02020603050405020304" pitchFamily="18" charset="0"/>
              <a:cs typeface="Times New Roman" panose="02020603050405020304" pitchFamily="18" charset="0"/>
            </a:endParaRPr>
          </a:p>
          <a:p>
            <a:pPr marL="228600" indent="-228600" algn="just">
              <a:buFont typeface="Arial" panose="020B0604020202020204" pitchFamily="34" charset="0"/>
              <a:buChar char="•"/>
            </a:pPr>
            <a:r>
              <a:rPr lang="en-US" sz="2800" dirty="0">
                <a:solidFill>
                  <a:schemeClr val="tx1"/>
                </a:solidFill>
                <a:latin typeface="Times New Roman" panose="02020603050405020304" pitchFamily="18" charset="0"/>
                <a:cs typeface="Times New Roman" panose="02020603050405020304" pitchFamily="18" charset="0"/>
              </a:rPr>
              <a:t>Both of these are packaged into secretory vesicles by the Golgi apparatus</a:t>
            </a:r>
            <a:r>
              <a:rPr lang="en-US" sz="2800" dirty="0">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970927261"/>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1657350" y="2233246"/>
            <a:ext cx="6115050" cy="1266092"/>
          </a:xfrm>
        </p:spPr>
        <p:txBody>
          <a:bodyPr>
            <a:normAutofit fontScale="90000"/>
          </a:bodyPr>
          <a:lstStyle/>
          <a:p>
            <a:pPr eaLnBrk="1" hangingPunct="1"/>
            <a:r>
              <a:rPr lang="en-US" sz="8123" dirty="0">
                <a:solidFill>
                  <a:srgbClr val="FF0000"/>
                </a:solidFill>
                <a:latin typeface="French Script MT" panose="03020402040607040605" pitchFamily="66" charset="0"/>
                <a:cs typeface="Times New Roman" panose="02020603050405020304" pitchFamily="18" charset="0"/>
              </a:rPr>
              <a:t>Diabetes Mellitus</a:t>
            </a:r>
          </a:p>
        </p:txBody>
      </p:sp>
    </p:spTree>
    <p:extLst>
      <p:ext uri="{BB962C8B-B14F-4D97-AF65-F5344CB8AC3E}">
        <p14:creationId xmlns:p14="http://schemas.microsoft.com/office/powerpoint/2010/main" val="2723706522"/>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99" name="Rectangle 3"/>
          <p:cNvSpPr>
            <a:spLocks noGrp="1" noChangeArrowheads="1"/>
          </p:cNvSpPr>
          <p:nvPr>
            <p:ph idx="1"/>
          </p:nvPr>
        </p:nvSpPr>
        <p:spPr/>
        <p:txBody>
          <a:bodyPr/>
          <a:lstStyle/>
          <a:p>
            <a:pPr marL="0" indent="0" algn="just">
              <a:buNone/>
            </a:pPr>
            <a:endParaRPr lang="en-US" sz="2954" dirty="0"/>
          </a:p>
          <a:p>
            <a:pPr marL="0" indent="0" algn="just">
              <a:buNone/>
            </a:pPr>
            <a:endParaRPr lang="en-US" sz="2954" dirty="0"/>
          </a:p>
          <a:p>
            <a:pPr marL="0" indent="0" algn="just">
              <a:buNone/>
            </a:pPr>
            <a:r>
              <a:rPr lang="en-US" sz="2585" dirty="0">
                <a:latin typeface="Times New Roman" pitchFamily="18" charset="0"/>
                <a:cs typeface="Times New Roman" pitchFamily="18" charset="0"/>
              </a:rPr>
              <a:t>Diabetes mellitus is defined as an “</a:t>
            </a:r>
            <a:r>
              <a:rPr lang="en-US" sz="2585" dirty="0">
                <a:solidFill>
                  <a:srgbClr val="FF0000"/>
                </a:solidFill>
                <a:latin typeface="Times New Roman" pitchFamily="18" charset="0"/>
                <a:cs typeface="Times New Roman" pitchFamily="18" charset="0"/>
              </a:rPr>
              <a:t>elevated blood glucose”</a:t>
            </a:r>
            <a:r>
              <a:rPr lang="en-US" sz="2585" dirty="0">
                <a:latin typeface="Times New Roman" pitchFamily="18" charset="0"/>
                <a:cs typeface="Times New Roman" pitchFamily="18" charset="0"/>
              </a:rPr>
              <a:t> associated with </a:t>
            </a:r>
            <a:r>
              <a:rPr lang="en-US" sz="2585" dirty="0">
                <a:solidFill>
                  <a:srgbClr val="FF0000"/>
                </a:solidFill>
                <a:latin typeface="Times New Roman" pitchFamily="18" charset="0"/>
                <a:cs typeface="Times New Roman" pitchFamily="18" charset="0"/>
              </a:rPr>
              <a:t>absent or inadequate pancreatic insulin secretion</a:t>
            </a:r>
            <a:r>
              <a:rPr lang="en-US" sz="2585" dirty="0">
                <a:latin typeface="Times New Roman" pitchFamily="18" charset="0"/>
                <a:cs typeface="Times New Roman" pitchFamily="18" charset="0"/>
              </a:rPr>
              <a:t>, </a:t>
            </a:r>
            <a:r>
              <a:rPr lang="en-US" sz="2585" b="1" dirty="0">
                <a:latin typeface="Times New Roman" pitchFamily="18" charset="0"/>
                <a:cs typeface="Times New Roman" pitchFamily="18" charset="0"/>
              </a:rPr>
              <a:t>with or without concurrent</a:t>
            </a:r>
            <a:r>
              <a:rPr lang="en-US" sz="2585" dirty="0">
                <a:solidFill>
                  <a:srgbClr val="FF0000"/>
                </a:solidFill>
                <a:latin typeface="Times New Roman" pitchFamily="18" charset="0"/>
                <a:cs typeface="Times New Roman" pitchFamily="18" charset="0"/>
              </a:rPr>
              <a:t> impairment of insulin action</a:t>
            </a:r>
            <a:r>
              <a:rPr lang="en-US" sz="2585" dirty="0">
                <a:latin typeface="Times New Roman" pitchFamily="18" charset="0"/>
                <a:cs typeface="Times New Roman" pitchFamily="18" charset="0"/>
              </a:rPr>
              <a:t>.</a:t>
            </a:r>
          </a:p>
        </p:txBody>
      </p:sp>
      <p:sp>
        <p:nvSpPr>
          <p:cNvPr id="4098" name="Rectangle 2"/>
          <p:cNvSpPr>
            <a:spLocks noGrp="1" noChangeArrowheads="1"/>
          </p:cNvSpPr>
          <p:nvPr>
            <p:ph type="title"/>
          </p:nvPr>
        </p:nvSpPr>
        <p:spPr>
          <a:xfrm>
            <a:off x="457201" y="334108"/>
            <a:ext cx="8286750" cy="984738"/>
          </a:xfrm>
        </p:spPr>
        <p:txBody>
          <a:bodyPr>
            <a:normAutofit/>
          </a:bodyPr>
          <a:lstStyle/>
          <a:p>
            <a:pPr algn="ctr" eaLnBrk="1" hangingPunct="1"/>
            <a:r>
              <a:rPr lang="en-US" sz="3692" dirty="0">
                <a:latin typeface="Times New Roman" pitchFamily="18" charset="0"/>
                <a:cs typeface="Times New Roman" pitchFamily="18" charset="0"/>
              </a:rPr>
              <a:t>What is Diabetes Mellitus??</a:t>
            </a:r>
          </a:p>
        </p:txBody>
      </p:sp>
    </p:spTree>
    <p:extLst>
      <p:ext uri="{BB962C8B-B14F-4D97-AF65-F5344CB8AC3E}">
        <p14:creationId xmlns:p14="http://schemas.microsoft.com/office/powerpoint/2010/main" val="1673947278"/>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3" name="Rectangle 3"/>
          <p:cNvSpPr>
            <a:spLocks noGrp="1" noChangeArrowheads="1"/>
          </p:cNvSpPr>
          <p:nvPr>
            <p:ph idx="1"/>
          </p:nvPr>
        </p:nvSpPr>
        <p:spPr>
          <a:xfrm>
            <a:off x="457200" y="1459523"/>
            <a:ext cx="8229600" cy="4360985"/>
          </a:xfrm>
        </p:spPr>
        <p:txBody>
          <a:bodyPr>
            <a:normAutofit/>
          </a:bodyPr>
          <a:lstStyle/>
          <a:p>
            <a:r>
              <a:rPr lang="en-US" sz="2585" b="1" dirty="0">
                <a:latin typeface="Times New Roman" pitchFamily="18" charset="0"/>
                <a:cs typeface="Times New Roman" pitchFamily="18" charset="0"/>
              </a:rPr>
              <a:t>As early as AD 200</a:t>
            </a:r>
            <a:r>
              <a:rPr lang="en-US" sz="2585" dirty="0">
                <a:latin typeface="Times New Roman" pitchFamily="18" charset="0"/>
                <a:cs typeface="Times New Roman" pitchFamily="18" charset="0"/>
              </a:rPr>
              <a:t>, the Greek physician </a:t>
            </a:r>
            <a:r>
              <a:rPr lang="en-US" sz="2585" b="1" dirty="0" err="1">
                <a:solidFill>
                  <a:srgbClr val="FF0000"/>
                </a:solidFill>
                <a:latin typeface="Times New Roman" pitchFamily="18" charset="0"/>
                <a:cs typeface="Times New Roman" pitchFamily="18" charset="0"/>
              </a:rPr>
              <a:t>Aretaeus</a:t>
            </a:r>
            <a:r>
              <a:rPr lang="en-US" sz="2585" dirty="0">
                <a:latin typeface="Times New Roman" pitchFamily="18" charset="0"/>
                <a:cs typeface="Times New Roman" pitchFamily="18" charset="0"/>
              </a:rPr>
              <a:t> observed patients who had “</a:t>
            </a:r>
            <a:r>
              <a:rPr lang="en-US" sz="2585" dirty="0">
                <a:solidFill>
                  <a:srgbClr val="FF0000"/>
                </a:solidFill>
                <a:latin typeface="Times New Roman" pitchFamily="18" charset="0"/>
                <a:cs typeface="Times New Roman" pitchFamily="18" charset="0"/>
              </a:rPr>
              <a:t>excessive thirst and urination</a:t>
            </a:r>
            <a:r>
              <a:rPr lang="en-US" sz="2585" dirty="0">
                <a:latin typeface="Times New Roman" pitchFamily="18" charset="0"/>
                <a:cs typeface="Times New Roman" pitchFamily="18" charset="0"/>
              </a:rPr>
              <a:t>”.</a:t>
            </a:r>
          </a:p>
          <a:p>
            <a:endParaRPr lang="en-US" sz="2585" dirty="0">
              <a:latin typeface="Times New Roman" pitchFamily="18" charset="0"/>
              <a:cs typeface="Times New Roman" pitchFamily="18" charset="0"/>
            </a:endParaRPr>
          </a:p>
          <a:p>
            <a:r>
              <a:rPr lang="en-US" sz="2585" dirty="0">
                <a:latin typeface="Times New Roman" pitchFamily="18" charset="0"/>
                <a:cs typeface="Times New Roman" pitchFamily="18" charset="0"/>
              </a:rPr>
              <a:t>He named this condition as “</a:t>
            </a:r>
            <a:r>
              <a:rPr lang="en-US" sz="2585" dirty="0">
                <a:solidFill>
                  <a:srgbClr val="FF0000"/>
                </a:solidFill>
                <a:latin typeface="Times New Roman" pitchFamily="18" charset="0"/>
                <a:cs typeface="Times New Roman" pitchFamily="18" charset="0"/>
              </a:rPr>
              <a:t>Diabetes</a:t>
            </a:r>
            <a:r>
              <a:rPr lang="en-US" sz="2585" dirty="0">
                <a:latin typeface="Times New Roman" pitchFamily="18" charset="0"/>
                <a:cs typeface="Times New Roman" pitchFamily="18" charset="0"/>
              </a:rPr>
              <a:t>” Greek word meaning “to siphon” “to Pass through”.</a:t>
            </a:r>
          </a:p>
          <a:p>
            <a:endParaRPr lang="en-US" sz="2585" dirty="0">
              <a:latin typeface="Times New Roman" pitchFamily="18" charset="0"/>
              <a:cs typeface="Times New Roman" pitchFamily="18" charset="0"/>
            </a:endParaRPr>
          </a:p>
          <a:p>
            <a:r>
              <a:rPr lang="en-US" sz="2585" dirty="0">
                <a:latin typeface="Times New Roman" pitchFamily="18" charset="0"/>
                <a:cs typeface="Times New Roman" pitchFamily="18" charset="0"/>
              </a:rPr>
              <a:t>Later physicians added “</a:t>
            </a:r>
            <a:r>
              <a:rPr lang="en-US" sz="2585" dirty="0">
                <a:solidFill>
                  <a:srgbClr val="FF0000"/>
                </a:solidFill>
                <a:latin typeface="Times New Roman" pitchFamily="18" charset="0"/>
                <a:cs typeface="Times New Roman" pitchFamily="18" charset="0"/>
              </a:rPr>
              <a:t>mellitus</a:t>
            </a:r>
            <a:r>
              <a:rPr lang="en-US" sz="2585" dirty="0">
                <a:latin typeface="Times New Roman" pitchFamily="18" charset="0"/>
                <a:cs typeface="Times New Roman" pitchFamily="18" charset="0"/>
              </a:rPr>
              <a:t>” Latin word meaning “sweet” after knowing that diabetic patients produce urine that contains sugar.</a:t>
            </a:r>
          </a:p>
          <a:p>
            <a:pPr eaLnBrk="1" hangingPunct="1"/>
            <a:endParaRPr lang="en-US" sz="2585" dirty="0">
              <a:latin typeface="Times New Roman" pitchFamily="18" charset="0"/>
              <a:cs typeface="Times New Roman" pitchFamily="18" charset="0"/>
            </a:endParaRPr>
          </a:p>
        </p:txBody>
      </p:sp>
      <p:sp>
        <p:nvSpPr>
          <p:cNvPr id="5122" name="Rectangle 2"/>
          <p:cNvSpPr>
            <a:spLocks noGrp="1" noChangeArrowheads="1"/>
          </p:cNvSpPr>
          <p:nvPr>
            <p:ph type="title"/>
          </p:nvPr>
        </p:nvSpPr>
        <p:spPr>
          <a:xfrm>
            <a:off x="1085850" y="284573"/>
            <a:ext cx="6781800" cy="844062"/>
          </a:xfrm>
        </p:spPr>
        <p:txBody>
          <a:bodyPr>
            <a:normAutofit/>
          </a:bodyPr>
          <a:lstStyle/>
          <a:p>
            <a:pPr algn="ctr" eaLnBrk="1" hangingPunct="1"/>
            <a:r>
              <a:rPr lang="en-US" sz="3692" dirty="0">
                <a:latin typeface="Times New Roman" pitchFamily="18" charset="0"/>
                <a:cs typeface="Times New Roman" pitchFamily="18" charset="0"/>
              </a:rPr>
              <a:t>History</a:t>
            </a:r>
          </a:p>
        </p:txBody>
      </p:sp>
    </p:spTree>
    <p:extLst>
      <p:ext uri="{BB962C8B-B14F-4D97-AF65-F5344CB8AC3E}">
        <p14:creationId xmlns:p14="http://schemas.microsoft.com/office/powerpoint/2010/main" val="3234525750"/>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59523"/>
            <a:ext cx="8229600" cy="4360985"/>
          </a:xfrm>
        </p:spPr>
        <p:txBody>
          <a:bodyPr/>
          <a:lstStyle/>
          <a:p>
            <a:pPr marL="0" indent="0">
              <a:buNone/>
            </a:pPr>
            <a:r>
              <a:rPr lang="en-US" sz="2585" dirty="0">
                <a:latin typeface="Times New Roman" pitchFamily="18" charset="0"/>
                <a:cs typeface="Times New Roman" pitchFamily="18" charset="0"/>
              </a:rPr>
              <a:t>There are two main types of diabetes mellitus</a:t>
            </a:r>
          </a:p>
          <a:p>
            <a:pPr marL="0" indent="0">
              <a:buNone/>
            </a:pPr>
            <a:endParaRPr lang="en-US" sz="2585" dirty="0">
              <a:latin typeface="Times New Roman" pitchFamily="18" charset="0"/>
              <a:cs typeface="Times New Roman" pitchFamily="18" charset="0"/>
            </a:endParaRPr>
          </a:p>
          <a:p>
            <a:r>
              <a:rPr lang="en-US" sz="2585" b="1" dirty="0">
                <a:latin typeface="Times New Roman" pitchFamily="18" charset="0"/>
                <a:cs typeface="Times New Roman" pitchFamily="18" charset="0"/>
              </a:rPr>
              <a:t>Type 1 diabetes</a:t>
            </a:r>
            <a:r>
              <a:rPr lang="en-US" sz="2585" dirty="0">
                <a:latin typeface="Times New Roman" pitchFamily="18" charset="0"/>
                <a:cs typeface="Times New Roman" pitchFamily="18" charset="0"/>
              </a:rPr>
              <a:t> (previously known as insulin-dependent diabetes mellitus-</a:t>
            </a:r>
            <a:r>
              <a:rPr lang="en-US" sz="2585" dirty="0">
                <a:solidFill>
                  <a:srgbClr val="FF0000"/>
                </a:solidFill>
                <a:latin typeface="Times New Roman" pitchFamily="18" charset="0"/>
                <a:cs typeface="Times New Roman" pitchFamily="18" charset="0"/>
              </a:rPr>
              <a:t>IDDM</a:t>
            </a:r>
            <a:r>
              <a:rPr lang="en-US" sz="2585" dirty="0">
                <a:latin typeface="Times New Roman" pitchFamily="18" charset="0"/>
                <a:cs typeface="Times New Roman" pitchFamily="18" charset="0"/>
              </a:rPr>
              <a:t>-or juvenile-onset diabetes). </a:t>
            </a:r>
          </a:p>
          <a:p>
            <a:endParaRPr lang="en-US" sz="2585" dirty="0">
              <a:latin typeface="Times New Roman" pitchFamily="18" charset="0"/>
              <a:cs typeface="Times New Roman" pitchFamily="18" charset="0"/>
            </a:endParaRPr>
          </a:p>
          <a:p>
            <a:r>
              <a:rPr lang="en-US" sz="2585" b="1" dirty="0">
                <a:latin typeface="Times New Roman" pitchFamily="18" charset="0"/>
                <a:cs typeface="Times New Roman" pitchFamily="18" charset="0"/>
              </a:rPr>
              <a:t>Type 2 diabetes</a:t>
            </a:r>
            <a:r>
              <a:rPr lang="en-US" sz="2585" dirty="0">
                <a:latin typeface="Times New Roman" pitchFamily="18" charset="0"/>
                <a:cs typeface="Times New Roman" pitchFamily="18" charset="0"/>
              </a:rPr>
              <a:t> (previously known as non-insulin-dependent diabetes mellitus-</a:t>
            </a:r>
            <a:r>
              <a:rPr lang="en-US" sz="2585" dirty="0">
                <a:solidFill>
                  <a:srgbClr val="FF0000"/>
                </a:solidFill>
                <a:latin typeface="Times New Roman" pitchFamily="18" charset="0"/>
                <a:cs typeface="Times New Roman" pitchFamily="18" charset="0"/>
              </a:rPr>
              <a:t>NIDDM</a:t>
            </a:r>
            <a:r>
              <a:rPr lang="en-US" sz="2585" dirty="0">
                <a:latin typeface="Times New Roman" pitchFamily="18" charset="0"/>
                <a:cs typeface="Times New Roman" pitchFamily="18" charset="0"/>
              </a:rPr>
              <a:t>-or maturity-onset diabetes). </a:t>
            </a:r>
          </a:p>
          <a:p>
            <a:endParaRPr lang="en-US" sz="2769" dirty="0"/>
          </a:p>
        </p:txBody>
      </p:sp>
      <p:sp>
        <p:nvSpPr>
          <p:cNvPr id="2" name="Title 1"/>
          <p:cNvSpPr>
            <a:spLocks noGrp="1"/>
          </p:cNvSpPr>
          <p:nvPr>
            <p:ph type="title"/>
          </p:nvPr>
        </p:nvSpPr>
        <p:spPr>
          <a:xfrm>
            <a:off x="457200" y="334108"/>
            <a:ext cx="8229600" cy="984738"/>
          </a:xfrm>
        </p:spPr>
        <p:txBody>
          <a:bodyPr>
            <a:normAutofit/>
          </a:bodyPr>
          <a:lstStyle/>
          <a:p>
            <a:pPr algn="ctr"/>
            <a:r>
              <a:rPr lang="en-US" sz="3692" dirty="0">
                <a:latin typeface="Times New Roman" pitchFamily="18" charset="0"/>
                <a:cs typeface="Times New Roman" pitchFamily="18" charset="0"/>
              </a:rPr>
              <a:t>Types of Diabetes Mellitus</a:t>
            </a:r>
          </a:p>
        </p:txBody>
      </p:sp>
    </p:spTree>
    <p:extLst>
      <p:ext uri="{BB962C8B-B14F-4D97-AF65-F5344CB8AC3E}">
        <p14:creationId xmlns:p14="http://schemas.microsoft.com/office/powerpoint/2010/main" val="1626359989"/>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lgn="just"/>
            <a:endParaRPr lang="en-US" sz="2769" dirty="0"/>
          </a:p>
          <a:p>
            <a:pPr algn="just"/>
            <a:r>
              <a:rPr lang="en-US" sz="2585" dirty="0">
                <a:latin typeface="Times New Roman" pitchFamily="18" charset="0"/>
                <a:cs typeface="Times New Roman" pitchFamily="18" charset="0"/>
              </a:rPr>
              <a:t>Type I diabetes accounts for 5-10% of diabetes</a:t>
            </a:r>
          </a:p>
          <a:p>
            <a:pPr algn="just"/>
            <a:endParaRPr lang="en-US" sz="2585" dirty="0">
              <a:latin typeface="Times New Roman" pitchFamily="18" charset="0"/>
              <a:cs typeface="Times New Roman" pitchFamily="18" charset="0"/>
            </a:endParaRPr>
          </a:p>
          <a:p>
            <a:pPr algn="just"/>
            <a:endParaRPr lang="en-US" sz="2585" dirty="0">
              <a:latin typeface="Times New Roman" pitchFamily="18" charset="0"/>
              <a:cs typeface="Times New Roman" pitchFamily="18" charset="0"/>
            </a:endParaRPr>
          </a:p>
          <a:p>
            <a:pPr algn="just"/>
            <a:r>
              <a:rPr lang="en-US" sz="2585" dirty="0">
                <a:latin typeface="Times New Roman" pitchFamily="18" charset="0"/>
                <a:cs typeface="Times New Roman" pitchFamily="18" charset="0"/>
              </a:rPr>
              <a:t>Results from </a:t>
            </a:r>
            <a:r>
              <a:rPr lang="en-US" sz="2585" dirty="0">
                <a:solidFill>
                  <a:srgbClr val="FF0000"/>
                </a:solidFill>
                <a:latin typeface="Times New Roman" pitchFamily="18" charset="0"/>
                <a:cs typeface="Times New Roman" pitchFamily="18" charset="0"/>
              </a:rPr>
              <a:t>autoimmune-mediated destruction </a:t>
            </a:r>
            <a:r>
              <a:rPr lang="en-US" sz="2585" dirty="0">
                <a:latin typeface="Times New Roman" pitchFamily="18" charset="0"/>
                <a:cs typeface="Times New Roman" pitchFamily="18" charset="0"/>
              </a:rPr>
              <a:t>of the </a:t>
            </a:r>
            <a:r>
              <a:rPr lang="el-GR" sz="2585" dirty="0">
                <a:latin typeface="Times New Roman" pitchFamily="18" charset="0"/>
                <a:cs typeface="Times New Roman" pitchFamily="18" charset="0"/>
              </a:rPr>
              <a:t>β</a:t>
            </a:r>
            <a:r>
              <a:rPr lang="en-US" sz="2585" dirty="0">
                <a:latin typeface="Times New Roman" pitchFamily="18" charset="0"/>
                <a:cs typeface="Times New Roman" pitchFamily="18" charset="0"/>
              </a:rPr>
              <a:t> cells (more than 80%) of the islet leading to total or near total insulin deficiency</a:t>
            </a:r>
          </a:p>
        </p:txBody>
      </p:sp>
      <p:sp>
        <p:nvSpPr>
          <p:cNvPr id="2" name="Title 1"/>
          <p:cNvSpPr>
            <a:spLocks noGrp="1"/>
          </p:cNvSpPr>
          <p:nvPr>
            <p:ph type="title"/>
          </p:nvPr>
        </p:nvSpPr>
        <p:spPr>
          <a:xfrm>
            <a:off x="457200" y="334108"/>
            <a:ext cx="8229600" cy="984738"/>
          </a:xfrm>
        </p:spPr>
        <p:txBody>
          <a:bodyPr>
            <a:normAutofit/>
          </a:bodyPr>
          <a:lstStyle/>
          <a:p>
            <a:pPr algn="ctr"/>
            <a:r>
              <a:rPr lang="en-US" sz="3692" dirty="0">
                <a:latin typeface="Times New Roman" pitchFamily="18" charset="0"/>
                <a:cs typeface="Times New Roman" pitchFamily="18" charset="0"/>
              </a:rPr>
              <a:t>Type I Diabetes Mellitus</a:t>
            </a:r>
          </a:p>
        </p:txBody>
      </p:sp>
    </p:spTree>
    <p:extLst>
      <p:ext uri="{BB962C8B-B14F-4D97-AF65-F5344CB8AC3E}">
        <p14:creationId xmlns:p14="http://schemas.microsoft.com/office/powerpoint/2010/main" val="3864177842"/>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lgn="just"/>
            <a:endParaRPr lang="en-US" sz="2769" dirty="0"/>
          </a:p>
          <a:p>
            <a:pPr algn="just"/>
            <a:r>
              <a:rPr lang="en-US" sz="2585" dirty="0">
                <a:latin typeface="Times New Roman" pitchFamily="18" charset="0"/>
                <a:cs typeface="Times New Roman" pitchFamily="18" charset="0"/>
              </a:rPr>
              <a:t>Although traditionally considered a disease of children and adolescents, type 1 diabetes resulting from autoimmune </a:t>
            </a:r>
            <a:r>
              <a:rPr lang="el-GR" sz="2585" dirty="0">
                <a:latin typeface="Times New Roman" pitchFamily="18" charset="0"/>
                <a:cs typeface="Times New Roman" pitchFamily="18" charset="0"/>
              </a:rPr>
              <a:t>β</a:t>
            </a:r>
            <a:r>
              <a:rPr lang="en-US" sz="2585" dirty="0">
                <a:latin typeface="Times New Roman" pitchFamily="18" charset="0"/>
                <a:cs typeface="Times New Roman" pitchFamily="18" charset="0"/>
              </a:rPr>
              <a:t> cell </a:t>
            </a:r>
            <a:r>
              <a:rPr lang="en-US" sz="2585" dirty="0" smtClean="0">
                <a:latin typeface="Times New Roman" pitchFamily="18" charset="0"/>
                <a:cs typeface="Times New Roman" pitchFamily="18" charset="0"/>
              </a:rPr>
              <a:t>destruction, </a:t>
            </a:r>
            <a:r>
              <a:rPr lang="en-US" sz="2585" dirty="0">
                <a:latin typeface="Times New Roman" pitchFamily="18" charset="0"/>
                <a:cs typeface="Times New Roman" pitchFamily="18" charset="0"/>
              </a:rPr>
              <a:t>can occur at any age.</a:t>
            </a:r>
          </a:p>
          <a:p>
            <a:pPr algn="just"/>
            <a:endParaRPr lang="en-US" sz="2585" dirty="0">
              <a:latin typeface="Times New Roman" pitchFamily="18" charset="0"/>
              <a:cs typeface="Times New Roman" pitchFamily="18" charset="0"/>
            </a:endParaRPr>
          </a:p>
          <a:p>
            <a:pPr algn="just"/>
            <a:r>
              <a:rPr lang="en-US" sz="2585" dirty="0">
                <a:latin typeface="Times New Roman" pitchFamily="18" charset="0"/>
                <a:cs typeface="Times New Roman" pitchFamily="18" charset="0"/>
              </a:rPr>
              <a:t>The concordance of type 1 diabetes in genetically identical twins is 40-60%, indicating a </a:t>
            </a:r>
            <a:r>
              <a:rPr lang="en-US" sz="2585" dirty="0">
                <a:solidFill>
                  <a:srgbClr val="FF0000"/>
                </a:solidFill>
                <a:latin typeface="Times New Roman" pitchFamily="18" charset="0"/>
                <a:cs typeface="Times New Roman" pitchFamily="18" charset="0"/>
              </a:rPr>
              <a:t>significant genetic component</a:t>
            </a:r>
            <a:r>
              <a:rPr lang="en-US" sz="2585" dirty="0">
                <a:latin typeface="Times New Roman" pitchFamily="18" charset="0"/>
                <a:cs typeface="Times New Roman" pitchFamily="18" charset="0"/>
              </a:rPr>
              <a:t>.</a:t>
            </a:r>
          </a:p>
        </p:txBody>
      </p:sp>
      <p:sp>
        <p:nvSpPr>
          <p:cNvPr id="2" name="Title 1"/>
          <p:cNvSpPr>
            <a:spLocks noGrp="1"/>
          </p:cNvSpPr>
          <p:nvPr>
            <p:ph type="title"/>
          </p:nvPr>
        </p:nvSpPr>
        <p:spPr/>
        <p:txBody>
          <a:bodyPr/>
          <a:lstStyle/>
          <a:p>
            <a:endParaRPr lang="en-US" dirty="0"/>
          </a:p>
        </p:txBody>
      </p:sp>
    </p:spTree>
    <p:extLst>
      <p:ext uri="{BB962C8B-B14F-4D97-AF65-F5344CB8AC3E}">
        <p14:creationId xmlns:p14="http://schemas.microsoft.com/office/powerpoint/2010/main" val="2931125186"/>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lgn="just"/>
            <a:endParaRPr lang="en-US" sz="2769" dirty="0"/>
          </a:p>
          <a:p>
            <a:pPr marL="0" indent="0" algn="just">
              <a:buNone/>
            </a:pPr>
            <a:endParaRPr lang="en-US" sz="2769" dirty="0"/>
          </a:p>
          <a:p>
            <a:pPr marL="0" indent="0" algn="just">
              <a:buNone/>
            </a:pPr>
            <a:endParaRPr lang="en-US" sz="2769" dirty="0"/>
          </a:p>
          <a:p>
            <a:pPr marL="0" indent="0" algn="just">
              <a:buNone/>
            </a:pPr>
            <a:r>
              <a:rPr lang="en-US" sz="2585" b="1" dirty="0">
                <a:latin typeface="Times New Roman" pitchFamily="18" charset="0"/>
                <a:cs typeface="Times New Roman" pitchFamily="18" charset="0"/>
              </a:rPr>
              <a:t>Insulin action </a:t>
            </a:r>
            <a:r>
              <a:rPr lang="en-US" sz="2585" dirty="0">
                <a:latin typeface="Times New Roman" pitchFamily="18" charset="0"/>
                <a:cs typeface="Times New Roman" pitchFamily="18" charset="0"/>
              </a:rPr>
              <a:t>is the </a:t>
            </a:r>
            <a:r>
              <a:rPr lang="en-US" sz="2585" dirty="0">
                <a:solidFill>
                  <a:srgbClr val="FF0000"/>
                </a:solidFill>
                <a:latin typeface="Times New Roman" pitchFamily="18" charset="0"/>
                <a:cs typeface="Times New Roman" pitchFamily="18" charset="0"/>
              </a:rPr>
              <a:t>composite effect </a:t>
            </a:r>
            <a:r>
              <a:rPr lang="en-US" sz="2585" dirty="0">
                <a:latin typeface="Times New Roman" pitchFamily="18" charset="0"/>
                <a:cs typeface="Times New Roman" pitchFamily="18" charset="0"/>
              </a:rPr>
              <a:t>of plasma insulin </a:t>
            </a:r>
            <a:r>
              <a:rPr lang="en-US" sz="2585" b="1" dirty="0">
                <a:solidFill>
                  <a:srgbClr val="FF0000"/>
                </a:solidFill>
                <a:latin typeface="Times New Roman" pitchFamily="18" charset="0"/>
                <a:cs typeface="Times New Roman" pitchFamily="18" charset="0"/>
              </a:rPr>
              <a:t>concentrations</a:t>
            </a:r>
            <a:r>
              <a:rPr lang="en-US" sz="2585" dirty="0">
                <a:latin typeface="Times New Roman" pitchFamily="18" charset="0"/>
                <a:cs typeface="Times New Roman" pitchFamily="18" charset="0"/>
              </a:rPr>
              <a:t> (determined by islet </a:t>
            </a:r>
            <a:r>
              <a:rPr lang="el-GR" sz="2585" dirty="0">
                <a:latin typeface="Times New Roman" pitchFamily="18" charset="0"/>
                <a:cs typeface="Times New Roman" pitchFamily="18" charset="0"/>
              </a:rPr>
              <a:t>β</a:t>
            </a:r>
            <a:r>
              <a:rPr lang="en-US" sz="2585" dirty="0">
                <a:latin typeface="Times New Roman" pitchFamily="18" charset="0"/>
                <a:cs typeface="Times New Roman" pitchFamily="18" charset="0"/>
              </a:rPr>
              <a:t> cell function) and insulin </a:t>
            </a:r>
            <a:r>
              <a:rPr lang="en-US" sz="2585" b="1" dirty="0">
                <a:solidFill>
                  <a:srgbClr val="FF0000"/>
                </a:solidFill>
                <a:latin typeface="Times New Roman" pitchFamily="18" charset="0"/>
                <a:cs typeface="Times New Roman" pitchFamily="18" charset="0"/>
              </a:rPr>
              <a:t>sensitivity</a:t>
            </a:r>
            <a:r>
              <a:rPr lang="en-US" sz="2585" dirty="0">
                <a:latin typeface="Times New Roman" pitchFamily="18" charset="0"/>
                <a:cs typeface="Times New Roman" pitchFamily="18" charset="0"/>
              </a:rPr>
              <a:t> of key target tissues (liver, skeletal muscle, and adipose tissue).</a:t>
            </a:r>
          </a:p>
        </p:txBody>
      </p:sp>
      <p:sp>
        <p:nvSpPr>
          <p:cNvPr id="2" name="Title 1"/>
          <p:cNvSpPr>
            <a:spLocks noGrp="1"/>
          </p:cNvSpPr>
          <p:nvPr>
            <p:ph type="title"/>
          </p:nvPr>
        </p:nvSpPr>
        <p:spPr>
          <a:xfrm>
            <a:off x="457200" y="334108"/>
            <a:ext cx="8229600" cy="984738"/>
          </a:xfrm>
        </p:spPr>
        <p:txBody>
          <a:bodyPr>
            <a:normAutofit/>
          </a:bodyPr>
          <a:lstStyle/>
          <a:p>
            <a:pPr algn="ctr"/>
            <a:r>
              <a:rPr lang="en-US" sz="3692" dirty="0">
                <a:latin typeface="Times New Roman" pitchFamily="18" charset="0"/>
                <a:cs typeface="Times New Roman" pitchFamily="18" charset="0"/>
              </a:rPr>
              <a:t>Type II Diabetes Mellitus</a:t>
            </a:r>
          </a:p>
        </p:txBody>
      </p:sp>
    </p:spTree>
    <p:extLst>
      <p:ext uri="{BB962C8B-B14F-4D97-AF65-F5344CB8AC3E}">
        <p14:creationId xmlns:p14="http://schemas.microsoft.com/office/powerpoint/2010/main" val="356900343"/>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buNone/>
            </a:pPr>
            <a:endParaRPr lang="en-US" sz="2769" dirty="0"/>
          </a:p>
          <a:p>
            <a:r>
              <a:rPr lang="en-US" sz="2585" dirty="0">
                <a:latin typeface="Times New Roman" pitchFamily="18" charset="0"/>
                <a:cs typeface="Times New Roman" pitchFamily="18" charset="0"/>
              </a:rPr>
              <a:t>Type 2 diabetes accounts for greater than 90% of cases.</a:t>
            </a:r>
          </a:p>
          <a:p>
            <a:endParaRPr lang="en-US" sz="2585" dirty="0">
              <a:latin typeface="Times New Roman" pitchFamily="18" charset="0"/>
              <a:cs typeface="Times New Roman" pitchFamily="18" charset="0"/>
            </a:endParaRPr>
          </a:p>
          <a:p>
            <a:r>
              <a:rPr lang="en-US" sz="2585" dirty="0">
                <a:latin typeface="Times New Roman" pitchFamily="18" charset="0"/>
                <a:cs typeface="Times New Roman" pitchFamily="18" charset="0"/>
              </a:rPr>
              <a:t>Type 2 diabetes is accompanied both by </a:t>
            </a:r>
            <a:r>
              <a:rPr lang="en-US" sz="2585" dirty="0">
                <a:solidFill>
                  <a:srgbClr val="FF0000"/>
                </a:solidFill>
                <a:latin typeface="Times New Roman" pitchFamily="18" charset="0"/>
                <a:cs typeface="Times New Roman" pitchFamily="18" charset="0"/>
              </a:rPr>
              <a:t>insulin resistance </a:t>
            </a:r>
            <a:r>
              <a:rPr lang="en-US" sz="2585" dirty="0">
                <a:latin typeface="Times New Roman" pitchFamily="18" charset="0"/>
                <a:cs typeface="Times New Roman" pitchFamily="18" charset="0"/>
              </a:rPr>
              <a:t>and </a:t>
            </a:r>
            <a:r>
              <a:rPr lang="en-US" sz="2585" dirty="0">
                <a:solidFill>
                  <a:srgbClr val="FF0000"/>
                </a:solidFill>
                <a:latin typeface="Times New Roman" pitchFamily="18" charset="0"/>
                <a:cs typeface="Times New Roman" pitchFamily="18" charset="0"/>
              </a:rPr>
              <a:t>impaired insulin secretion.</a:t>
            </a:r>
          </a:p>
          <a:p>
            <a:endParaRPr lang="en-US" sz="2585" dirty="0">
              <a:latin typeface="Times New Roman" pitchFamily="18" charset="0"/>
              <a:cs typeface="Times New Roman" pitchFamily="18" charset="0"/>
            </a:endParaRPr>
          </a:p>
          <a:p>
            <a:r>
              <a:rPr lang="en-US" sz="2585" dirty="0">
                <a:latin typeface="Times New Roman" pitchFamily="18" charset="0"/>
                <a:cs typeface="Times New Roman" pitchFamily="18" charset="0"/>
              </a:rPr>
              <a:t>Patients are often </a:t>
            </a:r>
            <a:r>
              <a:rPr lang="en-US" sz="2585" dirty="0">
                <a:solidFill>
                  <a:srgbClr val="FF0000"/>
                </a:solidFill>
                <a:latin typeface="Times New Roman" pitchFamily="18" charset="0"/>
                <a:cs typeface="Times New Roman" pitchFamily="18" charset="0"/>
              </a:rPr>
              <a:t>obese</a:t>
            </a:r>
            <a:r>
              <a:rPr lang="en-US" sz="2585" dirty="0">
                <a:latin typeface="Times New Roman" pitchFamily="18" charset="0"/>
                <a:cs typeface="Times New Roman" pitchFamily="18" charset="0"/>
              </a:rPr>
              <a:t> (80%) and usually present in adult life, the incidence rising progressively with age as </a:t>
            </a:r>
            <a:r>
              <a:rPr lang="el-GR" sz="2585" dirty="0">
                <a:latin typeface="Times New Roman" pitchFamily="18" charset="0"/>
                <a:cs typeface="Times New Roman" pitchFamily="18" charset="0"/>
              </a:rPr>
              <a:t>β </a:t>
            </a:r>
            <a:r>
              <a:rPr lang="en-US" sz="2585" dirty="0">
                <a:latin typeface="Times New Roman" pitchFamily="18" charset="0"/>
                <a:cs typeface="Times New Roman" pitchFamily="18" charset="0"/>
              </a:rPr>
              <a:t>-cell function declines.</a:t>
            </a:r>
          </a:p>
          <a:p>
            <a:endParaRPr lang="en-US" sz="2769" dirty="0"/>
          </a:p>
        </p:txBody>
      </p:sp>
      <p:sp>
        <p:nvSpPr>
          <p:cNvPr id="2" name="Title 1"/>
          <p:cNvSpPr>
            <a:spLocks noGrp="1"/>
          </p:cNvSpPr>
          <p:nvPr>
            <p:ph type="title"/>
          </p:nvPr>
        </p:nvSpPr>
        <p:spPr/>
        <p:txBody>
          <a:bodyPr/>
          <a:lstStyle/>
          <a:p>
            <a:endParaRPr lang="en-US" dirty="0"/>
          </a:p>
        </p:txBody>
      </p:sp>
    </p:spTree>
    <p:extLst>
      <p:ext uri="{BB962C8B-B14F-4D97-AF65-F5344CB8AC3E}">
        <p14:creationId xmlns:p14="http://schemas.microsoft.com/office/powerpoint/2010/main" val="3440072428"/>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sz="2769" dirty="0"/>
          </a:p>
          <a:p>
            <a:r>
              <a:rPr lang="en-US" sz="2585" dirty="0">
                <a:latin typeface="Times New Roman" pitchFamily="18" charset="0"/>
                <a:cs typeface="Times New Roman" pitchFamily="18" charset="0"/>
              </a:rPr>
              <a:t>Maturity Onset Diabetes of Young (</a:t>
            </a:r>
            <a:r>
              <a:rPr lang="en-US" sz="2585" dirty="0">
                <a:solidFill>
                  <a:srgbClr val="FF0000"/>
                </a:solidFill>
                <a:latin typeface="Times New Roman" pitchFamily="18" charset="0"/>
                <a:cs typeface="Times New Roman" pitchFamily="18" charset="0"/>
              </a:rPr>
              <a:t>MODY</a:t>
            </a:r>
            <a:r>
              <a:rPr lang="en-US" sz="2585" dirty="0">
                <a:latin typeface="Times New Roman" pitchFamily="18" charset="0"/>
                <a:cs typeface="Times New Roman" pitchFamily="18" charset="0"/>
              </a:rPr>
              <a:t> 1-6)</a:t>
            </a:r>
          </a:p>
          <a:p>
            <a:endParaRPr lang="en-US" sz="2585" dirty="0">
              <a:latin typeface="Times New Roman" pitchFamily="18" charset="0"/>
              <a:cs typeface="Times New Roman" pitchFamily="18" charset="0"/>
            </a:endParaRPr>
          </a:p>
          <a:p>
            <a:r>
              <a:rPr lang="en-US" sz="2585" dirty="0">
                <a:latin typeface="Times New Roman" pitchFamily="18" charset="0"/>
                <a:cs typeface="Times New Roman" pitchFamily="18" charset="0"/>
              </a:rPr>
              <a:t>Latent-autoimmune diabetes of adults </a:t>
            </a:r>
            <a:r>
              <a:rPr lang="en-US" sz="2585" dirty="0">
                <a:solidFill>
                  <a:srgbClr val="FF0000"/>
                </a:solidFill>
                <a:latin typeface="Times New Roman" pitchFamily="18" charset="0"/>
                <a:cs typeface="Times New Roman" pitchFamily="18" charset="0"/>
              </a:rPr>
              <a:t>(LADA</a:t>
            </a:r>
            <a:r>
              <a:rPr lang="en-US" sz="2585" dirty="0">
                <a:latin typeface="Times New Roman" pitchFamily="18" charset="0"/>
                <a:cs typeface="Times New Roman" pitchFamily="18" charset="0"/>
              </a:rPr>
              <a:t>)</a:t>
            </a:r>
          </a:p>
          <a:p>
            <a:endParaRPr lang="en-US" sz="2585" dirty="0">
              <a:latin typeface="Times New Roman" pitchFamily="18" charset="0"/>
              <a:cs typeface="Times New Roman" pitchFamily="18" charset="0"/>
            </a:endParaRPr>
          </a:p>
          <a:p>
            <a:r>
              <a:rPr lang="en-US" sz="2585" dirty="0">
                <a:latin typeface="Times New Roman" pitchFamily="18" charset="0"/>
                <a:cs typeface="Times New Roman" pitchFamily="18" charset="0"/>
              </a:rPr>
              <a:t>Gestational Diabetes Mellitus (</a:t>
            </a:r>
            <a:r>
              <a:rPr lang="en-US" sz="2585" dirty="0">
                <a:solidFill>
                  <a:srgbClr val="FF0000"/>
                </a:solidFill>
                <a:latin typeface="Times New Roman" pitchFamily="18" charset="0"/>
                <a:cs typeface="Times New Roman" pitchFamily="18" charset="0"/>
              </a:rPr>
              <a:t>GDM</a:t>
            </a:r>
            <a:r>
              <a:rPr lang="en-US" sz="2585" dirty="0">
                <a:latin typeface="Times New Roman" pitchFamily="18" charset="0"/>
                <a:cs typeface="Times New Roman" pitchFamily="18" charset="0"/>
              </a:rPr>
              <a:t>)</a:t>
            </a:r>
          </a:p>
        </p:txBody>
      </p:sp>
      <p:sp>
        <p:nvSpPr>
          <p:cNvPr id="2" name="Title 1"/>
          <p:cNvSpPr>
            <a:spLocks noGrp="1"/>
          </p:cNvSpPr>
          <p:nvPr>
            <p:ph type="title"/>
          </p:nvPr>
        </p:nvSpPr>
        <p:spPr>
          <a:xfrm>
            <a:off x="457201" y="334108"/>
            <a:ext cx="8286750" cy="984738"/>
          </a:xfrm>
        </p:spPr>
        <p:txBody>
          <a:bodyPr>
            <a:normAutofit/>
          </a:bodyPr>
          <a:lstStyle/>
          <a:p>
            <a:pPr algn="ctr"/>
            <a:r>
              <a:rPr lang="en-US" sz="3692" dirty="0">
                <a:latin typeface="Times New Roman" pitchFamily="18" charset="0"/>
                <a:cs typeface="Times New Roman" pitchFamily="18" charset="0"/>
              </a:rPr>
              <a:t>Other Types of Diabetes Mellitus</a:t>
            </a:r>
          </a:p>
        </p:txBody>
      </p:sp>
    </p:spTree>
    <p:extLst>
      <p:ext uri="{BB962C8B-B14F-4D97-AF65-F5344CB8AC3E}">
        <p14:creationId xmlns:p14="http://schemas.microsoft.com/office/powerpoint/2010/main" val="446931532"/>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sz="2585" dirty="0">
                <a:latin typeface="Times New Roman" pitchFamily="18" charset="0"/>
                <a:cs typeface="Times New Roman" pitchFamily="18" charset="0"/>
              </a:rPr>
              <a:t>Polyuria</a:t>
            </a:r>
          </a:p>
          <a:p>
            <a:r>
              <a:rPr lang="en-US" sz="2585" dirty="0">
                <a:latin typeface="Times New Roman" pitchFamily="18" charset="0"/>
                <a:cs typeface="Times New Roman" pitchFamily="18" charset="0"/>
              </a:rPr>
              <a:t>Polydipsia</a:t>
            </a:r>
          </a:p>
          <a:p>
            <a:r>
              <a:rPr lang="en-US" sz="2585" dirty="0">
                <a:latin typeface="Times New Roman" pitchFamily="18" charset="0"/>
                <a:cs typeface="Times New Roman" pitchFamily="18" charset="0"/>
              </a:rPr>
              <a:t>Polyphagia</a:t>
            </a:r>
          </a:p>
          <a:p>
            <a:r>
              <a:rPr lang="en-US" sz="2585" dirty="0">
                <a:latin typeface="Times New Roman" pitchFamily="18" charset="0"/>
                <a:cs typeface="Times New Roman" pitchFamily="18" charset="0"/>
              </a:rPr>
              <a:t>Weight loss</a:t>
            </a:r>
          </a:p>
          <a:p>
            <a:r>
              <a:rPr lang="en-US" sz="2585" dirty="0">
                <a:latin typeface="Times New Roman" pitchFamily="18" charset="0"/>
                <a:cs typeface="Times New Roman" pitchFamily="18" charset="0"/>
              </a:rPr>
              <a:t>Ketoacidosis</a:t>
            </a:r>
          </a:p>
          <a:p>
            <a:r>
              <a:rPr lang="en-US" sz="2585" dirty="0">
                <a:latin typeface="Times New Roman" pitchFamily="18" charset="0"/>
                <a:cs typeface="Times New Roman" pitchFamily="18" charset="0"/>
              </a:rPr>
              <a:t>Nephropathy</a:t>
            </a:r>
          </a:p>
          <a:p>
            <a:r>
              <a:rPr lang="en-US" sz="2585" dirty="0">
                <a:latin typeface="Times New Roman" pitchFamily="18" charset="0"/>
                <a:cs typeface="Times New Roman" pitchFamily="18" charset="0"/>
              </a:rPr>
              <a:t>Retinopathy</a:t>
            </a:r>
          </a:p>
          <a:p>
            <a:r>
              <a:rPr lang="en-US" sz="2585" dirty="0">
                <a:latin typeface="Times New Roman" pitchFamily="18" charset="0"/>
                <a:cs typeface="Times New Roman" pitchFamily="18" charset="0"/>
              </a:rPr>
              <a:t>Neuropathy</a:t>
            </a:r>
          </a:p>
          <a:p>
            <a:r>
              <a:rPr lang="en-US" sz="2585" dirty="0">
                <a:latin typeface="Times New Roman" pitchFamily="18" charset="0"/>
                <a:cs typeface="Times New Roman" pitchFamily="18" charset="0"/>
              </a:rPr>
              <a:t>Diabetic Foot</a:t>
            </a:r>
          </a:p>
        </p:txBody>
      </p:sp>
      <p:sp>
        <p:nvSpPr>
          <p:cNvPr id="2" name="Title 1"/>
          <p:cNvSpPr>
            <a:spLocks noGrp="1"/>
          </p:cNvSpPr>
          <p:nvPr>
            <p:ph type="title"/>
          </p:nvPr>
        </p:nvSpPr>
        <p:spPr>
          <a:xfrm>
            <a:off x="457200" y="334108"/>
            <a:ext cx="8343900" cy="984738"/>
          </a:xfrm>
        </p:spPr>
        <p:txBody>
          <a:bodyPr>
            <a:normAutofit/>
          </a:bodyPr>
          <a:lstStyle/>
          <a:p>
            <a:pPr algn="ctr"/>
            <a:r>
              <a:rPr lang="en-US" sz="3692" dirty="0">
                <a:latin typeface="Times New Roman" pitchFamily="18" charset="0"/>
                <a:cs typeface="Times New Roman" pitchFamily="18" charset="0"/>
              </a:rPr>
              <a:t>Symptoms and Complications</a:t>
            </a:r>
          </a:p>
        </p:txBody>
      </p:sp>
    </p:spTree>
    <p:extLst>
      <p:ext uri="{BB962C8B-B14F-4D97-AF65-F5344CB8AC3E}">
        <p14:creationId xmlns:p14="http://schemas.microsoft.com/office/powerpoint/2010/main" val="301233650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BEBA8EAE-BF5A-486C-A8C5-ECC9F3942E4B}">
                <a14:imgProps xmlns:a14="http://schemas.microsoft.com/office/drawing/2010/main">
                  <a14:imgLayer r:embed="rId3">
                    <a14:imgEffect>
                      <a14:sharpenSoften amount="50000"/>
                    </a14:imgEffect>
                  </a14:imgLayer>
                </a14:imgProps>
              </a:ext>
            </a:extLst>
          </a:blip>
          <a:stretch>
            <a:fillRect/>
          </a:stretch>
        </p:blipFill>
        <p:spPr>
          <a:xfrm>
            <a:off x="1021277" y="676895"/>
            <a:ext cx="7065819" cy="5165766"/>
          </a:xfrm>
          <a:prstGeom prst="rect">
            <a:avLst/>
          </a:prstGeom>
        </p:spPr>
      </p:pic>
    </p:spTree>
    <p:extLst>
      <p:ext uri="{BB962C8B-B14F-4D97-AF65-F5344CB8AC3E}">
        <p14:creationId xmlns:p14="http://schemas.microsoft.com/office/powerpoint/2010/main" val="3402175502"/>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sz="2585" dirty="0">
                <a:latin typeface="Times New Roman" pitchFamily="18" charset="0"/>
                <a:cs typeface="Times New Roman" pitchFamily="18" charset="0"/>
              </a:rPr>
              <a:t>A parent, brother, or sister with diabetes</a:t>
            </a:r>
          </a:p>
          <a:p>
            <a:r>
              <a:rPr lang="en-US" sz="2585" dirty="0">
                <a:latin typeface="Times New Roman" pitchFamily="18" charset="0"/>
                <a:cs typeface="Times New Roman" pitchFamily="18" charset="0"/>
              </a:rPr>
              <a:t> Obesity</a:t>
            </a:r>
          </a:p>
          <a:p>
            <a:r>
              <a:rPr lang="en-US" sz="2585" dirty="0">
                <a:latin typeface="Times New Roman" pitchFamily="18" charset="0"/>
                <a:cs typeface="Times New Roman" pitchFamily="18" charset="0"/>
              </a:rPr>
              <a:t> Age greater than 45 years</a:t>
            </a:r>
          </a:p>
          <a:p>
            <a:r>
              <a:rPr lang="en-US" sz="2585" dirty="0">
                <a:latin typeface="Times New Roman" pitchFamily="18" charset="0"/>
                <a:cs typeface="Times New Roman" pitchFamily="18" charset="0"/>
              </a:rPr>
              <a:t> Gestational diabetes or delivering a baby weighing more than 9 pounds</a:t>
            </a:r>
          </a:p>
          <a:p>
            <a:r>
              <a:rPr lang="en-US" sz="2585" dirty="0">
                <a:latin typeface="Times New Roman" pitchFamily="18" charset="0"/>
                <a:cs typeface="Times New Roman" pitchFamily="18" charset="0"/>
              </a:rPr>
              <a:t> High blood pressure</a:t>
            </a:r>
          </a:p>
          <a:p>
            <a:r>
              <a:rPr lang="en-US" sz="2585" dirty="0">
                <a:latin typeface="Times New Roman" pitchFamily="18" charset="0"/>
                <a:cs typeface="Times New Roman" pitchFamily="18" charset="0"/>
              </a:rPr>
              <a:t> High blood cholesterol level</a:t>
            </a:r>
          </a:p>
          <a:p>
            <a:r>
              <a:rPr lang="en-US" sz="2585" dirty="0">
                <a:latin typeface="Times New Roman" pitchFamily="18" charset="0"/>
                <a:cs typeface="Times New Roman" pitchFamily="18" charset="0"/>
              </a:rPr>
              <a:t>Not getting enough exercise</a:t>
            </a:r>
          </a:p>
        </p:txBody>
      </p:sp>
      <p:sp>
        <p:nvSpPr>
          <p:cNvPr id="2" name="Title 1"/>
          <p:cNvSpPr>
            <a:spLocks noGrp="1"/>
          </p:cNvSpPr>
          <p:nvPr>
            <p:ph type="title"/>
          </p:nvPr>
        </p:nvSpPr>
        <p:spPr/>
        <p:txBody>
          <a:bodyPr>
            <a:noAutofit/>
          </a:bodyPr>
          <a:lstStyle/>
          <a:p>
            <a:r>
              <a:rPr lang="en-US" sz="3692" dirty="0">
                <a:latin typeface="Times New Roman" pitchFamily="18" charset="0"/>
                <a:cs typeface="Times New Roman" pitchFamily="18" charset="0"/>
              </a:rPr>
              <a:t>Risk </a:t>
            </a:r>
            <a:r>
              <a:rPr lang="en-US" sz="3692" dirty="0" smtClean="0">
                <a:latin typeface="Times New Roman" pitchFamily="18" charset="0"/>
                <a:cs typeface="Times New Roman" pitchFamily="18" charset="0"/>
              </a:rPr>
              <a:t>Factors </a:t>
            </a:r>
            <a:r>
              <a:rPr lang="en-US" sz="3692" dirty="0">
                <a:latin typeface="Times New Roman" pitchFamily="18" charset="0"/>
                <a:cs typeface="Times New Roman" pitchFamily="18" charset="0"/>
              </a:rPr>
              <a:t>which predispose to Diabetes</a:t>
            </a:r>
          </a:p>
        </p:txBody>
      </p:sp>
    </p:spTree>
    <p:extLst>
      <p:ext uri="{BB962C8B-B14F-4D97-AF65-F5344CB8AC3E}">
        <p14:creationId xmlns:p14="http://schemas.microsoft.com/office/powerpoint/2010/main" val="2057945605"/>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sz="2769" dirty="0">
                <a:latin typeface="Times New Roman" pitchFamily="18" charset="0"/>
                <a:cs typeface="Times New Roman" pitchFamily="18" charset="0"/>
              </a:rPr>
              <a:t>Symptoms of diabetes plus</a:t>
            </a:r>
          </a:p>
          <a:p>
            <a:pPr lvl="4"/>
            <a:r>
              <a:rPr lang="en-US" sz="2585" dirty="0">
                <a:latin typeface="Times New Roman" pitchFamily="18" charset="0"/>
                <a:cs typeface="Times New Roman" pitchFamily="18" charset="0"/>
              </a:rPr>
              <a:t>Random blood glucose concentration (</a:t>
            </a:r>
            <a:r>
              <a:rPr lang="en-US" sz="2585" u="sng" dirty="0">
                <a:latin typeface="Times New Roman" pitchFamily="18" charset="0"/>
                <a:cs typeface="Times New Roman" pitchFamily="18" charset="0"/>
              </a:rPr>
              <a:t>&gt;</a:t>
            </a:r>
            <a:r>
              <a:rPr lang="en-US" sz="2585" dirty="0">
                <a:latin typeface="Times New Roman" pitchFamily="18" charset="0"/>
                <a:cs typeface="Times New Roman" pitchFamily="18" charset="0"/>
              </a:rPr>
              <a:t> 200 mg/dl)</a:t>
            </a:r>
          </a:p>
          <a:p>
            <a:pPr lvl="4"/>
            <a:r>
              <a:rPr lang="en-US" sz="2585" dirty="0">
                <a:latin typeface="Times New Roman" pitchFamily="18" charset="0"/>
                <a:cs typeface="Times New Roman" pitchFamily="18" charset="0"/>
              </a:rPr>
              <a:t>Fasting blood glucose concentration (</a:t>
            </a:r>
            <a:r>
              <a:rPr lang="en-US" sz="2585" u="sng" dirty="0">
                <a:latin typeface="Times New Roman" pitchFamily="18" charset="0"/>
                <a:cs typeface="Times New Roman" pitchFamily="18" charset="0"/>
              </a:rPr>
              <a:t>&gt;</a:t>
            </a:r>
            <a:r>
              <a:rPr lang="en-US" sz="2585" dirty="0">
                <a:latin typeface="Times New Roman" pitchFamily="18" charset="0"/>
                <a:cs typeface="Times New Roman" pitchFamily="18" charset="0"/>
              </a:rPr>
              <a:t> 126 mg/dl)</a:t>
            </a:r>
          </a:p>
          <a:p>
            <a:pPr lvl="4"/>
            <a:endParaRPr lang="en-US" sz="2585" dirty="0">
              <a:latin typeface="Times New Roman" pitchFamily="18" charset="0"/>
              <a:cs typeface="Times New Roman" pitchFamily="18" charset="0"/>
            </a:endParaRPr>
          </a:p>
          <a:p>
            <a:pPr algn="just"/>
            <a:r>
              <a:rPr lang="en-US" sz="2769" dirty="0">
                <a:solidFill>
                  <a:srgbClr val="FF0000"/>
                </a:solidFill>
                <a:latin typeface="Times New Roman" pitchFamily="18" charset="0"/>
                <a:cs typeface="Times New Roman" pitchFamily="18" charset="0"/>
              </a:rPr>
              <a:t>OGTT</a:t>
            </a:r>
            <a:r>
              <a:rPr lang="en-US" sz="2769" dirty="0">
                <a:latin typeface="Times New Roman" pitchFamily="18" charset="0"/>
                <a:cs typeface="Times New Roman" pitchFamily="18" charset="0"/>
              </a:rPr>
              <a:t> (Oral Glucose Tolerance Test) blood glucose concentration of (</a:t>
            </a:r>
            <a:r>
              <a:rPr lang="en-US" sz="2769" u="sng" dirty="0">
                <a:latin typeface="Times New Roman" pitchFamily="18" charset="0"/>
                <a:cs typeface="Times New Roman" pitchFamily="18" charset="0"/>
              </a:rPr>
              <a:t>&gt;</a:t>
            </a:r>
            <a:r>
              <a:rPr lang="en-US" sz="2769" dirty="0">
                <a:latin typeface="Times New Roman" pitchFamily="18" charset="0"/>
                <a:cs typeface="Times New Roman" pitchFamily="18" charset="0"/>
              </a:rPr>
              <a:t> 200 mg/dl) </a:t>
            </a:r>
            <a:r>
              <a:rPr lang="en-US" sz="2769" dirty="0" smtClean="0">
                <a:latin typeface="Times New Roman" pitchFamily="18" charset="0"/>
                <a:cs typeface="Times New Roman" pitchFamily="18" charset="0"/>
              </a:rPr>
              <a:t>after 120 </a:t>
            </a:r>
            <a:r>
              <a:rPr lang="en-US" sz="2769" dirty="0">
                <a:latin typeface="Times New Roman" pitchFamily="18" charset="0"/>
                <a:cs typeface="Times New Roman" pitchFamily="18" charset="0"/>
              </a:rPr>
              <a:t>minutes of ingestion of 75 g liquid glucose solution</a:t>
            </a:r>
          </a:p>
          <a:p>
            <a:pPr algn="just"/>
            <a:endParaRPr lang="en-US" sz="2769" dirty="0">
              <a:latin typeface="Times New Roman" pitchFamily="18" charset="0"/>
              <a:cs typeface="Times New Roman" pitchFamily="18" charset="0"/>
            </a:endParaRPr>
          </a:p>
          <a:p>
            <a:pPr algn="just"/>
            <a:r>
              <a:rPr lang="en-US" sz="2769" dirty="0">
                <a:solidFill>
                  <a:srgbClr val="FF0000"/>
                </a:solidFill>
                <a:latin typeface="Times New Roman" pitchFamily="18" charset="0"/>
                <a:cs typeface="Times New Roman" pitchFamily="18" charset="0"/>
              </a:rPr>
              <a:t>HbA</a:t>
            </a:r>
            <a:r>
              <a:rPr lang="en-US" sz="2769" baseline="-25000" dirty="0">
                <a:solidFill>
                  <a:srgbClr val="FF0000"/>
                </a:solidFill>
                <a:latin typeface="Times New Roman" pitchFamily="18" charset="0"/>
                <a:cs typeface="Times New Roman" pitchFamily="18" charset="0"/>
              </a:rPr>
              <a:t>1c</a:t>
            </a:r>
            <a:r>
              <a:rPr lang="en-US" sz="2769" dirty="0">
                <a:latin typeface="Times New Roman" pitchFamily="18" charset="0"/>
                <a:cs typeface="Times New Roman" pitchFamily="18" charset="0"/>
              </a:rPr>
              <a:t> </a:t>
            </a:r>
            <a:r>
              <a:rPr lang="en-US" sz="2769" u="sng" dirty="0">
                <a:latin typeface="Times New Roman" pitchFamily="18" charset="0"/>
                <a:cs typeface="Times New Roman" pitchFamily="18" charset="0"/>
              </a:rPr>
              <a:t>&gt;</a:t>
            </a:r>
            <a:r>
              <a:rPr lang="en-US" sz="2769" dirty="0">
                <a:latin typeface="Times New Roman" pitchFamily="18" charset="0"/>
                <a:cs typeface="Times New Roman" pitchFamily="18" charset="0"/>
              </a:rPr>
              <a:t> 6.5%</a:t>
            </a:r>
            <a:endParaRPr lang="en-US" sz="2769" u="sng" dirty="0">
              <a:latin typeface="Times New Roman" pitchFamily="18" charset="0"/>
              <a:cs typeface="Times New Roman" pitchFamily="18" charset="0"/>
            </a:endParaRPr>
          </a:p>
        </p:txBody>
      </p:sp>
      <p:sp>
        <p:nvSpPr>
          <p:cNvPr id="2" name="Title 1"/>
          <p:cNvSpPr>
            <a:spLocks noGrp="1"/>
          </p:cNvSpPr>
          <p:nvPr>
            <p:ph type="title"/>
          </p:nvPr>
        </p:nvSpPr>
        <p:spPr>
          <a:xfrm>
            <a:off x="457200" y="334108"/>
            <a:ext cx="8229600" cy="984738"/>
          </a:xfrm>
        </p:spPr>
        <p:txBody>
          <a:bodyPr>
            <a:normAutofit/>
          </a:bodyPr>
          <a:lstStyle/>
          <a:p>
            <a:pPr algn="ctr"/>
            <a:r>
              <a:rPr lang="en-US" sz="3692" dirty="0">
                <a:latin typeface="Times New Roman" pitchFamily="18" charset="0"/>
                <a:cs typeface="Times New Roman" pitchFamily="18" charset="0"/>
              </a:rPr>
              <a:t>Diagnosis</a:t>
            </a:r>
          </a:p>
        </p:txBody>
      </p:sp>
    </p:spTree>
    <p:extLst>
      <p:ext uri="{BB962C8B-B14F-4D97-AF65-F5344CB8AC3E}">
        <p14:creationId xmlns:p14="http://schemas.microsoft.com/office/powerpoint/2010/main" val="3614716726"/>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sz="2954" dirty="0">
              <a:solidFill>
                <a:srgbClr val="FF0000"/>
              </a:solidFill>
            </a:endParaRPr>
          </a:p>
          <a:p>
            <a:r>
              <a:rPr lang="en-US" sz="2585" b="1" dirty="0">
                <a:solidFill>
                  <a:srgbClr val="FF0000"/>
                </a:solidFill>
                <a:latin typeface="Times New Roman" pitchFamily="18" charset="0"/>
                <a:cs typeface="Times New Roman" pitchFamily="18" charset="0"/>
              </a:rPr>
              <a:t>Supportive/Non-pharmacological Therapy</a:t>
            </a:r>
          </a:p>
          <a:p>
            <a:endParaRPr lang="en-US" sz="2585" b="1" dirty="0">
              <a:solidFill>
                <a:srgbClr val="FF0000"/>
              </a:solidFill>
              <a:latin typeface="Times New Roman" pitchFamily="18" charset="0"/>
              <a:cs typeface="Times New Roman" pitchFamily="18" charset="0"/>
            </a:endParaRPr>
          </a:p>
          <a:p>
            <a:r>
              <a:rPr lang="en-US" sz="2585" b="1" dirty="0">
                <a:solidFill>
                  <a:srgbClr val="FF0000"/>
                </a:solidFill>
                <a:latin typeface="Times New Roman" pitchFamily="18" charset="0"/>
                <a:cs typeface="Times New Roman" pitchFamily="18" charset="0"/>
              </a:rPr>
              <a:t>Insulin</a:t>
            </a:r>
          </a:p>
          <a:p>
            <a:endParaRPr lang="en-US" sz="2585" b="1" dirty="0">
              <a:solidFill>
                <a:srgbClr val="FF0000"/>
              </a:solidFill>
              <a:latin typeface="Times New Roman" pitchFamily="18" charset="0"/>
              <a:cs typeface="Times New Roman" pitchFamily="18" charset="0"/>
            </a:endParaRPr>
          </a:p>
          <a:p>
            <a:r>
              <a:rPr lang="en-US" sz="2585" b="1" dirty="0">
                <a:solidFill>
                  <a:srgbClr val="FF0000"/>
                </a:solidFill>
                <a:latin typeface="Times New Roman" pitchFamily="18" charset="0"/>
                <a:cs typeface="Times New Roman" pitchFamily="18" charset="0"/>
              </a:rPr>
              <a:t>Oral Hypoglycemics</a:t>
            </a:r>
          </a:p>
          <a:p>
            <a:endParaRPr lang="en-US" sz="2585" b="1" dirty="0">
              <a:solidFill>
                <a:srgbClr val="FF0000"/>
              </a:solidFill>
              <a:latin typeface="Times New Roman" pitchFamily="18" charset="0"/>
              <a:cs typeface="Times New Roman" pitchFamily="18" charset="0"/>
            </a:endParaRPr>
          </a:p>
          <a:p>
            <a:r>
              <a:rPr lang="en-US" sz="2585" b="1" dirty="0">
                <a:solidFill>
                  <a:srgbClr val="FF0000"/>
                </a:solidFill>
                <a:latin typeface="Times New Roman" pitchFamily="18" charset="0"/>
                <a:cs typeface="Times New Roman" pitchFamily="18" charset="0"/>
              </a:rPr>
              <a:t>Non-Oral Hypoglycemics</a:t>
            </a:r>
            <a:endParaRPr lang="en-US" sz="2954" b="1" dirty="0">
              <a:solidFill>
                <a:srgbClr val="FF0000"/>
              </a:solidFill>
              <a:latin typeface="Times New Roman" pitchFamily="18" charset="0"/>
              <a:cs typeface="Times New Roman" pitchFamily="18" charset="0"/>
            </a:endParaRPr>
          </a:p>
        </p:txBody>
      </p:sp>
      <p:sp>
        <p:nvSpPr>
          <p:cNvPr id="2" name="Title 1"/>
          <p:cNvSpPr>
            <a:spLocks noGrp="1"/>
          </p:cNvSpPr>
          <p:nvPr>
            <p:ph type="title"/>
          </p:nvPr>
        </p:nvSpPr>
        <p:spPr>
          <a:xfrm>
            <a:off x="457200" y="334108"/>
            <a:ext cx="8229600" cy="984738"/>
          </a:xfrm>
        </p:spPr>
        <p:txBody>
          <a:bodyPr>
            <a:normAutofit/>
          </a:bodyPr>
          <a:lstStyle/>
          <a:p>
            <a:pPr algn="ctr"/>
            <a:r>
              <a:rPr lang="en-US" sz="3692" dirty="0">
                <a:latin typeface="Times New Roman" pitchFamily="18" charset="0"/>
                <a:cs typeface="Times New Roman" pitchFamily="18" charset="0"/>
              </a:rPr>
              <a:t>Management</a:t>
            </a:r>
          </a:p>
        </p:txBody>
      </p:sp>
    </p:spTree>
    <p:extLst>
      <p:ext uri="{BB962C8B-B14F-4D97-AF65-F5344CB8AC3E}">
        <p14:creationId xmlns:p14="http://schemas.microsoft.com/office/powerpoint/2010/main" val="1461809943"/>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640080" y="39411"/>
            <a:ext cx="3861581" cy="6738528"/>
          </a:xfrm>
          <a:prstGeom prst="rect">
            <a:avLst/>
          </a:prstGeom>
        </p:spPr>
      </p:pic>
      <p:pic>
        <p:nvPicPr>
          <p:cNvPr id="5" name="Picture 4"/>
          <p:cNvPicPr>
            <a:picLocks noChangeAspect="1"/>
          </p:cNvPicPr>
          <p:nvPr/>
        </p:nvPicPr>
        <p:blipFill>
          <a:blip r:embed="rId3"/>
          <a:stretch>
            <a:fillRect/>
          </a:stretch>
        </p:blipFill>
        <p:spPr>
          <a:xfrm>
            <a:off x="4870437" y="4391896"/>
            <a:ext cx="3762531" cy="558927"/>
          </a:xfrm>
          <a:prstGeom prst="rect">
            <a:avLst/>
          </a:prstGeom>
        </p:spPr>
      </p:pic>
    </p:spTree>
    <p:extLst>
      <p:ext uri="{BB962C8B-B14F-4D97-AF65-F5344CB8AC3E}">
        <p14:creationId xmlns:p14="http://schemas.microsoft.com/office/powerpoint/2010/main" val="3159663801"/>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708465" y="209006"/>
            <a:ext cx="7455821" cy="5667773"/>
          </a:xfrm>
          <a:prstGeom prst="rect">
            <a:avLst/>
          </a:prstGeom>
        </p:spPr>
      </p:pic>
      <p:pic>
        <p:nvPicPr>
          <p:cNvPr id="3" name="Picture 2"/>
          <p:cNvPicPr>
            <a:picLocks noChangeAspect="1"/>
          </p:cNvPicPr>
          <p:nvPr/>
        </p:nvPicPr>
        <p:blipFill>
          <a:blip r:embed="rId3"/>
          <a:stretch>
            <a:fillRect/>
          </a:stretch>
        </p:blipFill>
        <p:spPr>
          <a:xfrm>
            <a:off x="2037806" y="5914963"/>
            <a:ext cx="4976947" cy="584350"/>
          </a:xfrm>
          <a:prstGeom prst="rect">
            <a:avLst/>
          </a:prstGeom>
        </p:spPr>
      </p:pic>
    </p:spTree>
    <p:extLst>
      <p:ext uri="{BB962C8B-B14F-4D97-AF65-F5344CB8AC3E}">
        <p14:creationId xmlns:p14="http://schemas.microsoft.com/office/powerpoint/2010/main" val="3902391984"/>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456591" y="326069"/>
            <a:ext cx="3915081" cy="5286386"/>
          </a:xfrm>
          <a:prstGeom prst="rect">
            <a:avLst/>
          </a:prstGeom>
        </p:spPr>
      </p:pic>
      <p:pic>
        <p:nvPicPr>
          <p:cNvPr id="3" name="Picture 2"/>
          <p:cNvPicPr>
            <a:picLocks noChangeAspect="1"/>
          </p:cNvPicPr>
          <p:nvPr/>
        </p:nvPicPr>
        <p:blipFill>
          <a:blip r:embed="rId3"/>
          <a:stretch>
            <a:fillRect/>
          </a:stretch>
        </p:blipFill>
        <p:spPr>
          <a:xfrm>
            <a:off x="3024555" y="5746149"/>
            <a:ext cx="3347117" cy="724952"/>
          </a:xfrm>
          <a:prstGeom prst="rect">
            <a:avLst/>
          </a:prstGeom>
        </p:spPr>
      </p:pic>
    </p:spTree>
    <p:extLst>
      <p:ext uri="{BB962C8B-B14F-4D97-AF65-F5344CB8AC3E}">
        <p14:creationId xmlns:p14="http://schemas.microsoft.com/office/powerpoint/2010/main" val="286689778"/>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429691" y="346452"/>
            <a:ext cx="3879669" cy="5290582"/>
          </a:xfrm>
          <a:prstGeom prst="rect">
            <a:avLst/>
          </a:prstGeom>
        </p:spPr>
      </p:pic>
      <p:pic>
        <p:nvPicPr>
          <p:cNvPr id="3" name="Picture 2"/>
          <p:cNvPicPr>
            <a:picLocks noChangeAspect="1"/>
          </p:cNvPicPr>
          <p:nvPr/>
        </p:nvPicPr>
        <p:blipFill>
          <a:blip r:embed="rId3"/>
          <a:stretch>
            <a:fillRect/>
          </a:stretch>
        </p:blipFill>
        <p:spPr>
          <a:xfrm>
            <a:off x="2738767" y="5875773"/>
            <a:ext cx="3413998" cy="603404"/>
          </a:xfrm>
          <a:prstGeom prst="rect">
            <a:avLst/>
          </a:prstGeom>
        </p:spPr>
      </p:pic>
    </p:spTree>
    <p:extLst>
      <p:ext uri="{BB962C8B-B14F-4D97-AF65-F5344CB8AC3E}">
        <p14:creationId xmlns:p14="http://schemas.microsoft.com/office/powerpoint/2010/main" val="3347448500"/>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313779" y="335034"/>
            <a:ext cx="3946344" cy="4922766"/>
          </a:xfrm>
          <a:prstGeom prst="rect">
            <a:avLst/>
          </a:prstGeom>
        </p:spPr>
      </p:pic>
      <p:pic>
        <p:nvPicPr>
          <p:cNvPr id="3" name="Picture 2"/>
          <p:cNvPicPr>
            <a:picLocks noChangeAspect="1"/>
          </p:cNvPicPr>
          <p:nvPr/>
        </p:nvPicPr>
        <p:blipFill>
          <a:blip r:embed="rId3"/>
          <a:stretch>
            <a:fillRect/>
          </a:stretch>
        </p:blipFill>
        <p:spPr>
          <a:xfrm>
            <a:off x="2742996" y="5398477"/>
            <a:ext cx="3484208" cy="703385"/>
          </a:xfrm>
          <a:prstGeom prst="rect">
            <a:avLst/>
          </a:prstGeom>
        </p:spPr>
      </p:pic>
    </p:spTree>
    <p:extLst>
      <p:ext uri="{BB962C8B-B14F-4D97-AF65-F5344CB8AC3E}">
        <p14:creationId xmlns:p14="http://schemas.microsoft.com/office/powerpoint/2010/main" val="2018897323"/>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416629" y="334108"/>
            <a:ext cx="3278777" cy="6119446"/>
          </a:xfrm>
          <a:prstGeom prst="rect">
            <a:avLst/>
          </a:prstGeom>
        </p:spPr>
      </p:pic>
      <p:pic>
        <p:nvPicPr>
          <p:cNvPr id="3" name="Picture 2"/>
          <p:cNvPicPr>
            <a:picLocks noChangeAspect="1"/>
          </p:cNvPicPr>
          <p:nvPr/>
        </p:nvPicPr>
        <p:blipFill>
          <a:blip r:embed="rId3"/>
          <a:stretch>
            <a:fillRect/>
          </a:stretch>
        </p:blipFill>
        <p:spPr>
          <a:xfrm>
            <a:off x="6189785" y="4976446"/>
            <a:ext cx="2801990" cy="1195754"/>
          </a:xfrm>
          <a:prstGeom prst="rect">
            <a:avLst/>
          </a:prstGeom>
        </p:spPr>
      </p:pic>
    </p:spTree>
    <p:extLst>
      <p:ext uri="{BB962C8B-B14F-4D97-AF65-F5344CB8AC3E}">
        <p14:creationId xmlns:p14="http://schemas.microsoft.com/office/powerpoint/2010/main" val="3053541677"/>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42900" y="1881554"/>
            <a:ext cx="8229600" cy="4360985"/>
          </a:xfrm>
        </p:spPr>
        <p:txBody>
          <a:bodyPr/>
          <a:lstStyle/>
          <a:p>
            <a:pPr marL="322393" indent="-322393" algn="just">
              <a:buFont typeface="Courier New" panose="02070309020205020404" pitchFamily="49" charset="0"/>
              <a:buChar char="o"/>
            </a:pPr>
            <a:endParaRPr lang="en-US" dirty="0"/>
          </a:p>
          <a:p>
            <a:pPr marL="322393" indent="-322393" algn="just">
              <a:buFont typeface="Courier New" panose="02070309020205020404" pitchFamily="49" charset="0"/>
              <a:buChar char="o"/>
            </a:pPr>
            <a:r>
              <a:rPr lang="en-US" dirty="0"/>
              <a:t>From Latin word “</a:t>
            </a:r>
            <a:r>
              <a:rPr lang="en-US" b="1" dirty="0"/>
              <a:t>Insula</a:t>
            </a:r>
            <a:r>
              <a:rPr lang="en-US" dirty="0"/>
              <a:t>” meanings </a:t>
            </a:r>
            <a:r>
              <a:rPr lang="en-US" dirty="0">
                <a:solidFill>
                  <a:srgbClr val="FF0000"/>
                </a:solidFill>
              </a:rPr>
              <a:t>island</a:t>
            </a:r>
            <a:r>
              <a:rPr lang="en-US" dirty="0"/>
              <a:t>.</a:t>
            </a:r>
          </a:p>
          <a:p>
            <a:pPr marL="322393" indent="-322393" algn="just">
              <a:buFont typeface="Courier New" panose="02070309020205020404" pitchFamily="49" charset="0"/>
              <a:buChar char="o"/>
            </a:pPr>
            <a:endParaRPr lang="en-US" dirty="0"/>
          </a:p>
          <a:p>
            <a:pPr marL="322393" indent="-322393" algn="just">
              <a:buFont typeface="Courier New" panose="02070309020205020404" pitchFamily="49" charset="0"/>
              <a:buChar char="o"/>
            </a:pPr>
            <a:r>
              <a:rPr lang="en-US" dirty="0"/>
              <a:t>Initially </a:t>
            </a:r>
            <a:r>
              <a:rPr lang="en-US" dirty="0">
                <a:solidFill>
                  <a:srgbClr val="FF0000"/>
                </a:solidFill>
              </a:rPr>
              <a:t>synthesized in </a:t>
            </a:r>
            <a:r>
              <a:rPr lang="el-GR" dirty="0">
                <a:solidFill>
                  <a:srgbClr val="FF0000"/>
                </a:solidFill>
              </a:rPr>
              <a:t>β</a:t>
            </a:r>
            <a:r>
              <a:rPr lang="en-US" dirty="0">
                <a:solidFill>
                  <a:srgbClr val="FF0000"/>
                </a:solidFill>
              </a:rPr>
              <a:t> cells </a:t>
            </a:r>
            <a:r>
              <a:rPr lang="en-US" dirty="0"/>
              <a:t>as </a:t>
            </a:r>
            <a:r>
              <a:rPr lang="en-US" b="1" dirty="0"/>
              <a:t>preproinsulin</a:t>
            </a:r>
            <a:r>
              <a:rPr lang="en-US" dirty="0"/>
              <a:t> which is then cleaved to </a:t>
            </a:r>
            <a:r>
              <a:rPr lang="en-US" b="1" dirty="0"/>
              <a:t>proinsulin</a:t>
            </a:r>
            <a:r>
              <a:rPr lang="en-US" dirty="0"/>
              <a:t> and then processed to </a:t>
            </a:r>
            <a:r>
              <a:rPr lang="en-US" b="1" dirty="0"/>
              <a:t>insulin</a:t>
            </a:r>
            <a:r>
              <a:rPr lang="en-US" dirty="0"/>
              <a:t> and free connecting (c) peptide.</a:t>
            </a:r>
          </a:p>
          <a:p>
            <a:endParaRPr lang="en-US" dirty="0"/>
          </a:p>
        </p:txBody>
      </p:sp>
      <p:sp>
        <p:nvSpPr>
          <p:cNvPr id="2" name="Title 1"/>
          <p:cNvSpPr>
            <a:spLocks noGrp="1"/>
          </p:cNvSpPr>
          <p:nvPr>
            <p:ph type="title"/>
          </p:nvPr>
        </p:nvSpPr>
        <p:spPr>
          <a:xfrm>
            <a:off x="457200" y="334108"/>
            <a:ext cx="8229600" cy="984738"/>
          </a:xfrm>
        </p:spPr>
        <p:txBody>
          <a:bodyPr>
            <a:normAutofit/>
          </a:bodyPr>
          <a:lstStyle/>
          <a:p>
            <a:pPr algn="ctr"/>
            <a:r>
              <a:rPr lang="en-US" sz="3692" dirty="0">
                <a:latin typeface="Times New Roman" pitchFamily="18" charset="0"/>
                <a:cs typeface="Times New Roman" pitchFamily="18" charset="0"/>
              </a:rPr>
              <a:t>Insulin</a:t>
            </a:r>
          </a:p>
        </p:txBody>
      </p:sp>
    </p:spTree>
    <p:extLst>
      <p:ext uri="{BB962C8B-B14F-4D97-AF65-F5344CB8AC3E}">
        <p14:creationId xmlns:p14="http://schemas.microsoft.com/office/powerpoint/2010/main" val="879182871"/>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Children Happy">
      <a:dk1>
        <a:srgbClr val="595959"/>
      </a:dk1>
      <a:lt1>
        <a:sysClr val="window" lastClr="FFFFFF"/>
      </a:lt1>
      <a:dk2>
        <a:srgbClr val="000000"/>
      </a:dk2>
      <a:lt2>
        <a:srgbClr val="DDDDDD"/>
      </a:lt2>
      <a:accent1>
        <a:srgbClr val="A6B727"/>
      </a:accent1>
      <a:accent2>
        <a:srgbClr val="DF5327"/>
      </a:accent2>
      <a:accent3>
        <a:srgbClr val="FE9E00"/>
      </a:accent3>
      <a:accent4>
        <a:srgbClr val="418AB3"/>
      </a:accent4>
      <a:accent5>
        <a:srgbClr val="D9D66D"/>
      </a:accent5>
      <a:accent6>
        <a:srgbClr val="838383"/>
      </a:accent6>
      <a:hlink>
        <a:srgbClr val="F59E00"/>
      </a:hlink>
      <a:folHlink>
        <a:srgbClr val="B2B2B2"/>
      </a:folHlink>
    </a:clrScheme>
    <a:fontScheme name="Euphemia">
      <a:majorFont>
        <a:latin typeface="Euphemia"/>
        <a:ea typeface=""/>
        <a:cs typeface=""/>
      </a:majorFont>
      <a:minorFont>
        <a:latin typeface="Euphemi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Children Happy">
      <a:dk1>
        <a:srgbClr val="595959"/>
      </a:dk1>
      <a:lt1>
        <a:sysClr val="window" lastClr="FFFFFF"/>
      </a:lt1>
      <a:dk2>
        <a:srgbClr val="000000"/>
      </a:dk2>
      <a:lt2>
        <a:srgbClr val="DDDDDD"/>
      </a:lt2>
      <a:accent1>
        <a:srgbClr val="A6B727"/>
      </a:accent1>
      <a:accent2>
        <a:srgbClr val="DF5327"/>
      </a:accent2>
      <a:accent3>
        <a:srgbClr val="FE9E00"/>
      </a:accent3>
      <a:accent4>
        <a:srgbClr val="418AB3"/>
      </a:accent4>
      <a:accent5>
        <a:srgbClr val="D9D66D"/>
      </a:accent5>
      <a:accent6>
        <a:srgbClr val="838383"/>
      </a:accent6>
      <a:hlink>
        <a:srgbClr val="F59E00"/>
      </a:hlink>
      <a:folHlink>
        <a:srgbClr val="B2B2B2"/>
      </a:folHlink>
    </a:clrScheme>
    <a:fontScheme name="Euphemia">
      <a:majorFont>
        <a:latin typeface="Euphemia"/>
        <a:ea typeface=""/>
        <a:cs typeface=""/>
      </a:majorFont>
      <a:minorFont>
        <a:latin typeface="Euphemi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122224F2-88E2-4E19-8BE2-5AB2030F715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Concourse</Template>
  <TotalTime>0</TotalTime>
  <Words>9694</Words>
  <Application>Microsoft Office PowerPoint</Application>
  <PresentationFormat>On-screen Show (4:3)</PresentationFormat>
  <Paragraphs>1213</Paragraphs>
  <Slides>308</Slides>
  <Notes>5</Notes>
  <HiddenSlides>0</HiddenSlides>
  <MMClips>0</MMClips>
  <ScaleCrop>false</ScaleCrop>
  <HeadingPairs>
    <vt:vector size="6" baseType="variant">
      <vt:variant>
        <vt:lpstr>Fonts Used</vt:lpstr>
      </vt:variant>
      <vt:variant>
        <vt:i4>20</vt:i4>
      </vt:variant>
      <vt:variant>
        <vt:lpstr>Theme</vt:lpstr>
      </vt:variant>
      <vt:variant>
        <vt:i4>1</vt:i4>
      </vt:variant>
      <vt:variant>
        <vt:lpstr>Slide Titles</vt:lpstr>
      </vt:variant>
      <vt:variant>
        <vt:i4>308</vt:i4>
      </vt:variant>
    </vt:vector>
  </HeadingPairs>
  <TitlesOfParts>
    <vt:vector size="329" baseType="lpstr">
      <vt:lpstr>Algerian</vt:lpstr>
      <vt:lpstr>Arial</vt:lpstr>
      <vt:lpstr>Arial Rounded MT Bold</vt:lpstr>
      <vt:lpstr>Bodoni MT Condensed</vt:lpstr>
      <vt:lpstr>Calibri</vt:lpstr>
      <vt:lpstr>Courier New</vt:lpstr>
      <vt:lpstr>Euphemia</vt:lpstr>
      <vt:lpstr>Footlight MT Light</vt:lpstr>
      <vt:lpstr>French Script MT</vt:lpstr>
      <vt:lpstr>Lucida Calligraphy</vt:lpstr>
      <vt:lpstr>Lucida Sans Unicode</vt:lpstr>
      <vt:lpstr>MyriadPro-Bold</vt:lpstr>
      <vt:lpstr>MyriadPro-It</vt:lpstr>
      <vt:lpstr>MyriadPro-Regular</vt:lpstr>
      <vt:lpstr>Tahoma</vt:lpstr>
      <vt:lpstr>Times New Roman</vt:lpstr>
      <vt:lpstr>Verdana</vt:lpstr>
      <vt:lpstr>Wingdings</vt:lpstr>
      <vt:lpstr>Wingdings 2</vt:lpstr>
      <vt:lpstr>Wingdings 3</vt:lpstr>
      <vt:lpstr>Concourse</vt:lpstr>
      <vt:lpstr>INTRODUCTION                       TO                         ENDOCRINOLOGY</vt:lpstr>
      <vt:lpstr>Introduction</vt:lpstr>
      <vt:lpstr>The Endocrine System</vt:lpstr>
      <vt:lpstr>Hormone Structures and Synthesis</vt:lpstr>
      <vt:lpstr>Amine Hormones</vt:lpstr>
      <vt:lpstr>PowerPoint Presentation</vt:lpstr>
      <vt:lpstr>Peptide and Protein Hormones</vt:lpstr>
      <vt:lpstr>PowerPoint Presentation</vt:lpstr>
      <vt:lpstr>PowerPoint Presentation</vt:lpstr>
      <vt:lpstr>Steroid Hormones</vt:lpstr>
      <vt:lpstr>PowerPoint Presentation</vt:lpstr>
      <vt:lpstr>Synthesis</vt:lpstr>
      <vt:lpstr>PowerPoint Presentation</vt:lpstr>
      <vt:lpstr>PowerPoint Presentation</vt:lpstr>
      <vt:lpstr>PowerPoint Presentation</vt:lpstr>
      <vt:lpstr>PowerPoint Presentation</vt:lpstr>
      <vt:lpstr>PowerPoint Presentation</vt:lpstr>
      <vt:lpstr>PowerPoint Presentation</vt:lpstr>
      <vt:lpstr>Hormone Transport in the Blood</vt:lpstr>
      <vt:lpstr>PowerPoint Presentation</vt:lpstr>
      <vt:lpstr>Hormone Metabolism and Excretion</vt:lpstr>
      <vt:lpstr>PowerPoint Presentation</vt:lpstr>
      <vt:lpstr>PowerPoint Presentation</vt:lpstr>
      <vt:lpstr>Mechanisms of Hormone Action</vt:lpstr>
      <vt:lpstr> Signal Transduction of Hormones</vt:lpstr>
      <vt:lpstr>PowerPoint Presentation</vt:lpstr>
      <vt:lpstr>Inputs that Control Hormone Secretion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Types of Endocrine Disorders</vt:lpstr>
      <vt:lpstr>1. Hyposecretion</vt:lpstr>
      <vt:lpstr>2. Hypersecretion</vt:lpstr>
      <vt:lpstr>3.Hyporesponsiveness</vt:lpstr>
      <vt:lpstr>4.Hyperresponsiveness</vt:lpstr>
      <vt:lpstr> Hormones</vt:lpstr>
      <vt:lpstr>PowerPoint Presentation</vt:lpstr>
      <vt:lpstr>PowerPoint Presentation</vt:lpstr>
      <vt:lpstr>PowerPoint Presentation</vt:lpstr>
      <vt:lpstr>PowerPoint Presentation</vt:lpstr>
      <vt:lpstr>PowerPoint Presentation</vt:lpstr>
      <vt:lpstr>PowerPoint Presentation</vt:lpstr>
      <vt:lpstr>Corticosteroids</vt:lpstr>
      <vt:lpstr>Introduction</vt:lpstr>
      <vt:lpstr>PowerPoint Presentation</vt:lpstr>
      <vt:lpstr>PowerPoint Presentation</vt:lpstr>
      <vt:lpstr>Adrenocorticosteroids</vt:lpstr>
      <vt:lpstr>Regulation of Corticosteroids</vt:lpstr>
      <vt:lpstr>Mechanism of Action</vt:lpstr>
      <vt:lpstr>PowerPoint Presentation</vt:lpstr>
      <vt:lpstr>Drugs used as Adrenal Corticosteroids </vt:lpstr>
      <vt:lpstr>Glucocorticoids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Clinical importance of Glucocorticoids</vt:lpstr>
      <vt:lpstr>PowerPoint Presentation</vt:lpstr>
      <vt:lpstr>PowerPoint Presentation</vt:lpstr>
      <vt:lpstr>Mineralocorticoids</vt:lpstr>
      <vt:lpstr>PowerPoint Presentation</vt:lpstr>
      <vt:lpstr>Mechanism of Mineralocorticoids </vt:lpstr>
      <vt:lpstr>PowerPoint Presentation</vt:lpstr>
      <vt:lpstr>PowerPoint Presentation</vt:lpstr>
      <vt:lpstr>Clinical importance of Mineralocorticoids</vt:lpstr>
      <vt:lpstr>Adverse effects of Corticosteroids therapy</vt:lpstr>
      <vt:lpstr>PowerPoint Presentation</vt:lpstr>
      <vt:lpstr>Withdrawal of Therapy </vt:lpstr>
      <vt:lpstr>Diabetes Mellitus</vt:lpstr>
      <vt:lpstr>What is Diabetes Mellitus??</vt:lpstr>
      <vt:lpstr>History</vt:lpstr>
      <vt:lpstr>Types of Diabetes Mellitus</vt:lpstr>
      <vt:lpstr>Type I Diabetes Mellitus</vt:lpstr>
      <vt:lpstr>PowerPoint Presentation</vt:lpstr>
      <vt:lpstr>Type II Diabetes Mellitus</vt:lpstr>
      <vt:lpstr>PowerPoint Presentation</vt:lpstr>
      <vt:lpstr>Other Types of Diabetes Mellitus</vt:lpstr>
      <vt:lpstr>Symptoms and Complications</vt:lpstr>
      <vt:lpstr>Risk Factors which predispose to Diabetes</vt:lpstr>
      <vt:lpstr>Diagnosis</vt:lpstr>
      <vt:lpstr>Management</vt:lpstr>
      <vt:lpstr>PowerPoint Presentation</vt:lpstr>
      <vt:lpstr>PowerPoint Presentation</vt:lpstr>
      <vt:lpstr>PowerPoint Presentation</vt:lpstr>
      <vt:lpstr>PowerPoint Presentation</vt:lpstr>
      <vt:lpstr>PowerPoint Presentation</vt:lpstr>
      <vt:lpstr>PowerPoint Presentation</vt:lpstr>
      <vt:lpstr>Insulin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Insulin Degradation</vt:lpstr>
      <vt:lpstr>Synthetic Preparation Of Insulin</vt:lpstr>
      <vt:lpstr>PowerPoint Presentation</vt:lpstr>
      <vt:lpstr>Route of Administration</vt:lpstr>
      <vt:lpstr>Goals of Insulin Therapy</vt:lpstr>
      <vt:lpstr>Insulin Preparations</vt:lpstr>
      <vt:lpstr>Insulin Preparations</vt:lpstr>
      <vt:lpstr>PowerPoint Presentation</vt:lpstr>
      <vt:lpstr>PowerPoint Presentation</vt:lpstr>
      <vt:lpstr>Rapid-acting (insulin lispro, insulin aspart and insulin glulisine)</vt:lpstr>
      <vt:lpstr>Insulin lispro (Humalog)</vt:lpstr>
      <vt:lpstr>Insulin aspart (Novolog)</vt:lpstr>
      <vt:lpstr>Insulin glulisine (Apidra)</vt:lpstr>
      <vt:lpstr>PowerPoint Presentation</vt:lpstr>
      <vt:lpstr>Short-Acting Insulin (Regular insulin)</vt:lpstr>
      <vt:lpstr>Intermediate-Acting Insulin (neutral protamine Hagedorn (NPH) insulin and lente insulin)</vt:lpstr>
      <vt:lpstr>PowerPoint Presentation</vt:lpstr>
      <vt:lpstr>PowerPoint Presentation</vt:lpstr>
      <vt:lpstr> Long-Acting Insulin  (Insulin glargine, insulin detemir and insulin Ultralente )</vt:lpstr>
      <vt:lpstr>Insulin Glargine</vt:lpstr>
      <vt:lpstr>PowerPoint Presentation</vt:lpstr>
      <vt:lpstr>PowerPoint Presentation</vt:lpstr>
      <vt:lpstr>Insulin Detemir</vt:lpstr>
      <vt:lpstr>PowerPoint Presentation</vt:lpstr>
      <vt:lpstr>Hazards of Insulin</vt:lpstr>
      <vt:lpstr>PowerPoint Presentation</vt:lpstr>
      <vt:lpstr>PowerPoint Presentation</vt:lpstr>
      <vt:lpstr>PowerPoint Presentation</vt:lpstr>
      <vt:lpstr>Sulfonylureas- Insulin Secretagogues</vt:lpstr>
      <vt:lpstr>Classification of Sulfonylureas</vt:lpstr>
      <vt:lpstr>Mechanism of Action</vt:lpstr>
      <vt:lpstr>PowerPoint Presentation</vt:lpstr>
      <vt:lpstr>PowerPoint Presentation</vt:lpstr>
      <vt:lpstr>Pharmacokinetics</vt:lpstr>
      <vt:lpstr>Indication</vt:lpstr>
      <vt:lpstr>PowerPoint Presentation</vt:lpstr>
      <vt:lpstr>Adverse Effect</vt:lpstr>
      <vt:lpstr>PowerPoint Presentation</vt:lpstr>
      <vt:lpstr>PowerPoint Presentation</vt:lpstr>
      <vt:lpstr>Meglitinides- Insulin Secretagogues</vt:lpstr>
      <vt:lpstr>Mechanism of Action</vt:lpstr>
      <vt:lpstr>Pharmacokinetics</vt:lpstr>
      <vt:lpstr>PowerPoint Presentation</vt:lpstr>
      <vt:lpstr>Adverse Effects</vt:lpstr>
      <vt:lpstr>Biguanides- insulin sensitizer</vt:lpstr>
      <vt:lpstr>Metformin-Actions</vt:lpstr>
      <vt:lpstr>Mechanism of Action</vt:lpstr>
      <vt:lpstr>PowerPoint Presentation</vt:lpstr>
      <vt:lpstr>PowerPoint Presentation</vt:lpstr>
      <vt:lpstr>Pharmacokinetics</vt:lpstr>
      <vt:lpstr>Indications</vt:lpstr>
      <vt:lpstr>Adverse Effects</vt:lpstr>
      <vt:lpstr>Contraindications</vt:lpstr>
      <vt:lpstr>Thiazolidinediones (glitazones)-  Insulin sensitizer</vt:lpstr>
      <vt:lpstr>PowerPoint Presentation</vt:lpstr>
      <vt:lpstr>PowerPoint Presentation</vt:lpstr>
      <vt:lpstr>PowerPoint Presentation</vt:lpstr>
      <vt:lpstr>PowerPoint Presentation</vt:lpstr>
      <vt:lpstr>Adverse Effects</vt:lpstr>
      <vt:lpstr>PowerPoint Presentation</vt:lpstr>
      <vt:lpstr>α-Glucosidase inhibitors</vt:lpstr>
      <vt:lpstr>PowerPoint Presentation</vt:lpstr>
      <vt:lpstr>PowerPoint Presentation</vt:lpstr>
      <vt:lpstr>Pharmacokinetics</vt:lpstr>
      <vt:lpstr>Adverse Effects</vt:lpstr>
      <vt:lpstr>Dipeptidyl peptidase-4 inhibitors</vt:lpstr>
      <vt:lpstr>What is Incretin??</vt:lpstr>
      <vt:lpstr>Major Incretins</vt:lpstr>
      <vt:lpstr>PowerPoint Presentation</vt:lpstr>
      <vt:lpstr>PowerPoint Presentation</vt:lpstr>
      <vt:lpstr>PowerPoint Presentation</vt:lpstr>
      <vt:lpstr>Sodium–glucose Cotransporter 2 Inhibitors</vt:lpstr>
      <vt:lpstr>Mechanism of Action</vt:lpstr>
      <vt:lpstr>PowerPoint Presentation</vt:lpstr>
      <vt:lpstr>PowerPoint Presentation</vt:lpstr>
      <vt:lpstr>PowerPoint Presentation</vt:lpstr>
      <vt:lpstr>PowerPoint Presentation</vt:lpstr>
      <vt:lpstr>PowerPoint Presentation</vt:lpstr>
      <vt:lpstr>Incretin Mimetics</vt:lpstr>
      <vt:lpstr>Exenatide</vt:lpstr>
      <vt:lpstr>PowerPoint Presentation</vt:lpstr>
      <vt:lpstr>PowerPoint Presentation</vt:lpstr>
      <vt:lpstr>Liraglutide</vt:lpstr>
      <vt:lpstr>Amylin Analog (Pramlintide)</vt:lpstr>
      <vt:lpstr>PowerPoint Presentation</vt:lpstr>
      <vt:lpstr>Other Agents</vt:lpstr>
      <vt:lpstr>   Thyroid Hormones</vt:lpstr>
      <vt:lpstr>PowerPoint Presentation</vt:lpstr>
      <vt:lpstr>   Thyroid Gland</vt:lpstr>
      <vt:lpstr>Thyroid Hormones</vt:lpstr>
      <vt:lpstr>PowerPoint Presentation</vt:lpstr>
      <vt:lpstr>Functional Unit Of The Thyroid</vt:lpstr>
      <vt:lpstr>PowerPoint Presentation</vt:lpstr>
      <vt:lpstr>Structure Of Thyroid Hormones</vt:lpstr>
      <vt:lpstr>Thyroid Hormones Synthesis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T3 and T4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Thyroid Hormones Functions</vt:lpstr>
      <vt:lpstr>PowerPoint Presentation</vt:lpstr>
      <vt:lpstr>PowerPoint Presentation</vt:lpstr>
      <vt:lpstr>Metabolism</vt:lpstr>
      <vt:lpstr>PowerPoint Presentation</vt:lpstr>
      <vt:lpstr>Normal Values</vt:lpstr>
      <vt:lpstr>Hypothyroidism</vt:lpstr>
      <vt:lpstr>PowerPoint Presentation</vt:lpstr>
      <vt:lpstr>PowerPoint Presentation</vt:lpstr>
      <vt:lpstr>Management  of  Hypothyroidism</vt:lpstr>
      <vt:lpstr>PowerPoint Presentation</vt:lpstr>
      <vt:lpstr>PowerPoint Presentation</vt:lpstr>
      <vt:lpstr>Levothyroxine</vt:lpstr>
      <vt:lpstr>PowerPoint Presentation</vt:lpstr>
      <vt:lpstr>PowerPoint Presentation</vt:lpstr>
      <vt:lpstr>PowerPoint Presentation</vt:lpstr>
      <vt:lpstr>Factors Influencing Oral Levothyroxine Therapy</vt:lpstr>
      <vt:lpstr>PowerPoint Presentation</vt:lpstr>
      <vt:lpstr>PowerPoint Presentation</vt:lpstr>
      <vt:lpstr>Toxicity of Thyroxine</vt:lpstr>
      <vt:lpstr>PowerPoint Presentation</vt:lpstr>
      <vt:lpstr>PowerPoint Presentation</vt:lpstr>
      <vt:lpstr>Liothyronine</vt:lpstr>
      <vt:lpstr>PowerPoint Presentation</vt:lpstr>
      <vt:lpstr>Hyperthyroidism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Goal of Treatment</vt:lpstr>
      <vt:lpstr>Thioamides/Thioureylenes</vt:lpstr>
      <vt:lpstr>PowerPoint Presentation</vt:lpstr>
      <vt:lpstr>Mechanism of Action</vt:lpstr>
      <vt:lpstr>PowerPoint Presentation</vt:lpstr>
      <vt:lpstr>PowerPoint Presentation</vt:lpstr>
      <vt:lpstr>PowerPoint Presentation</vt:lpstr>
      <vt:lpstr>Why produce effects so late??</vt:lpstr>
      <vt:lpstr>Adverse Effects</vt:lpstr>
      <vt:lpstr>PowerPoint Presentation</vt:lpstr>
      <vt:lpstr>Hepatotoxicity-The Major Concern with PTU</vt:lpstr>
      <vt:lpstr>“Black Box" Warning</vt:lpstr>
      <vt:lpstr>Ionic Inhibitors</vt:lpstr>
      <vt:lpstr>PowerPoint Presentation</vt:lpstr>
      <vt:lpstr>PowerPoint Presentation</vt:lpstr>
      <vt:lpstr>Iodides</vt:lpstr>
      <vt:lpstr>“Wolff–Chaikoff effect”</vt:lpstr>
      <vt:lpstr>PowerPoint Presentation</vt:lpstr>
      <vt:lpstr>PowerPoint Presentation</vt:lpstr>
      <vt:lpstr>PowerPoint Presentation</vt:lpstr>
      <vt:lpstr>Administered before Surgery</vt:lpstr>
      <vt:lpstr>Preventive Role-Historical</vt:lpstr>
      <vt:lpstr>PowerPoint Presentation</vt:lpstr>
      <vt:lpstr>PowerPoint Presentation</vt:lpstr>
      <vt:lpstr>Radioactive Iodine</vt:lpstr>
      <vt:lpstr> 123I</vt:lpstr>
      <vt:lpstr>131I</vt:lpstr>
      <vt:lpstr>PowerPoint Presentation</vt:lpstr>
      <vt:lpstr>PowerPoint Presentation</vt:lpstr>
      <vt:lpstr>PowerPoint Presentation</vt:lpstr>
      <vt:lpstr>PowerPoint Presentation</vt:lpstr>
      <vt:lpstr>Beta-Adrenergic Blockers</vt:lpstr>
      <vt:lpstr>PowerPoint Presentation</vt:lpstr>
      <vt:lpstr>Surgery- Thyroidectomy</vt:lpstr>
      <vt:lpstr>Preparing for Surgery</vt:lpstr>
      <vt:lpstr>Thyroid storm</vt:lpstr>
      <vt:lpstr>PowerPoint Presentation</vt:lpstr>
      <vt:lpstr>PowerPoint Presentation</vt:lpstr>
      <vt:lpstr>PowerPoint Presentation</vt:lpstr>
      <vt:lpstr>PowerPoint Presentation</vt:lpstr>
      <vt:lpstr>Other Drugs Affecting Thyroid Hormone Homeostasis</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
  <cp:lastModifiedBy/>
  <cp:revision>1</cp:revision>
  <dcterms:created xsi:type="dcterms:W3CDTF">2015-03-22T05:45:22Z</dcterms:created>
  <dcterms:modified xsi:type="dcterms:W3CDTF">2019-05-27T06:55:58Z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TC034618839991</vt:lpwstr>
  </property>
</Properties>
</file>