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64" r:id="rId3"/>
    <p:sldId id="269" r:id="rId4"/>
    <p:sldId id="270" r:id="rId5"/>
    <p:sldId id="265" r:id="rId6"/>
    <p:sldId id="266" r:id="rId7"/>
    <p:sldId id="267" r:id="rId8"/>
    <p:sldId id="268" r:id="rId9"/>
    <p:sldId id="271" r:id="rId10"/>
    <p:sldId id="272" r:id="rId11"/>
    <p:sldId id="273" r:id="rId12"/>
    <p:sldId id="274" r:id="rId13"/>
    <p:sldId id="275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3652B1-E960-4488-835E-6DCCF495354F}" type="datetimeFigureOut">
              <a:rPr lang="en-IN" smtClean="0"/>
              <a:t>30-03-2020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3A3140-E2F8-4591-9D7E-2906EA1C58C2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763494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3A3140-E2F8-4591-9D7E-2906EA1C58C2}" type="slidenum">
              <a:rPr lang="en-IN" smtClean="0"/>
              <a:t>7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026468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FBD51-AAD4-4626-BD25-F2CE8AE4B4D7}" type="datetimeFigureOut">
              <a:rPr lang="en-IN" smtClean="0"/>
              <a:t>30-03-2020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20191-2781-49E0-A9FD-BC76EF6D339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95630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FBD51-AAD4-4626-BD25-F2CE8AE4B4D7}" type="datetimeFigureOut">
              <a:rPr lang="en-IN" smtClean="0"/>
              <a:t>30-03-2020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20191-2781-49E0-A9FD-BC76EF6D339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188929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FBD51-AAD4-4626-BD25-F2CE8AE4B4D7}" type="datetimeFigureOut">
              <a:rPr lang="en-IN" smtClean="0"/>
              <a:t>30-03-2020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20191-2781-49E0-A9FD-BC76EF6D339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8892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FBD51-AAD4-4626-BD25-F2CE8AE4B4D7}" type="datetimeFigureOut">
              <a:rPr lang="en-IN" smtClean="0"/>
              <a:t>30-03-2020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20191-2781-49E0-A9FD-BC76EF6D339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029388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FBD51-AAD4-4626-BD25-F2CE8AE4B4D7}" type="datetimeFigureOut">
              <a:rPr lang="en-IN" smtClean="0"/>
              <a:t>30-03-2020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20191-2781-49E0-A9FD-BC76EF6D339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26357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FBD51-AAD4-4626-BD25-F2CE8AE4B4D7}" type="datetimeFigureOut">
              <a:rPr lang="en-IN" smtClean="0"/>
              <a:t>30-03-2020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20191-2781-49E0-A9FD-BC76EF6D339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908406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FBD51-AAD4-4626-BD25-F2CE8AE4B4D7}" type="datetimeFigureOut">
              <a:rPr lang="en-IN" smtClean="0"/>
              <a:t>30-03-2020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20191-2781-49E0-A9FD-BC76EF6D339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841640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FBD51-AAD4-4626-BD25-F2CE8AE4B4D7}" type="datetimeFigureOut">
              <a:rPr lang="en-IN" smtClean="0"/>
              <a:t>30-03-2020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20191-2781-49E0-A9FD-BC76EF6D339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86115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FBD51-AAD4-4626-BD25-F2CE8AE4B4D7}" type="datetimeFigureOut">
              <a:rPr lang="en-IN" smtClean="0"/>
              <a:t>30-03-2020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20191-2781-49E0-A9FD-BC76EF6D339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350871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FBD51-AAD4-4626-BD25-F2CE8AE4B4D7}" type="datetimeFigureOut">
              <a:rPr lang="en-IN" smtClean="0"/>
              <a:t>30-03-2020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20191-2781-49E0-A9FD-BC76EF6D339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336022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FBD51-AAD4-4626-BD25-F2CE8AE4B4D7}" type="datetimeFigureOut">
              <a:rPr lang="en-IN" smtClean="0"/>
              <a:t>30-03-2020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20191-2781-49E0-A9FD-BC76EF6D339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662725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5FBD51-AAD4-4626-BD25-F2CE8AE4B4D7}" type="datetimeFigureOut">
              <a:rPr lang="en-IN" smtClean="0"/>
              <a:t>30-03-2020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E20191-2781-49E0-A9FD-BC76EF6D339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59463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N" dirty="0" smtClean="0"/>
              <a:t>Humanistic perspective of Psychology 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990649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260648"/>
            <a:ext cx="8363272" cy="5865515"/>
          </a:xfrm>
        </p:spPr>
        <p:txBody>
          <a:bodyPr/>
          <a:lstStyle/>
          <a:p>
            <a:r>
              <a:rPr lang="en-IN" dirty="0" smtClean="0"/>
              <a:t>We are like a acorn </a:t>
            </a:r>
          </a:p>
          <a:p>
            <a:r>
              <a:rPr lang="en-IN" dirty="0" smtClean="0"/>
              <a:t>Need water , nutrients, sun to grow into a big Oak tree.</a:t>
            </a:r>
          </a:p>
          <a:p>
            <a:r>
              <a:rPr lang="en-IN" dirty="0" smtClean="0"/>
              <a:t>Rogers believed that a growth promoting climate required three conditions </a:t>
            </a:r>
          </a:p>
          <a:p>
            <a:pPr marL="0" indent="0">
              <a:buNone/>
            </a:pPr>
            <a:r>
              <a:rPr lang="en-IN" dirty="0" smtClean="0"/>
              <a:t>1 :Genuineness</a:t>
            </a:r>
          </a:p>
          <a:p>
            <a:pPr marL="0" indent="0">
              <a:buNone/>
            </a:pPr>
            <a:r>
              <a:rPr lang="en-IN" dirty="0" smtClean="0"/>
              <a:t>2: Acceptance </a:t>
            </a:r>
          </a:p>
          <a:p>
            <a:pPr marL="0" indent="0">
              <a:buNone/>
            </a:pPr>
            <a:r>
              <a:rPr lang="en-IN" dirty="0" smtClean="0"/>
              <a:t>3: Empathy</a:t>
            </a:r>
          </a:p>
          <a:p>
            <a:pPr marL="0" indent="0">
              <a:buNone/>
            </a:pPr>
            <a:endParaRPr lang="en-IN" dirty="0"/>
          </a:p>
        </p:txBody>
      </p:sp>
      <p:pic>
        <p:nvPicPr>
          <p:cNvPr id="4" name="Picture 3" descr="acorn_branch_hg_clr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2059" y="3212976"/>
            <a:ext cx="3481388" cy="3481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0077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476672"/>
            <a:ext cx="9048468" cy="6205859"/>
          </a:xfrm>
        </p:spPr>
        <p:txBody>
          <a:bodyPr/>
          <a:lstStyle/>
          <a:p>
            <a:pPr marL="0" indent="0">
              <a:buNone/>
            </a:pPr>
            <a:r>
              <a:rPr lang="en-IN" dirty="0" smtClean="0"/>
              <a:t>1: According to Rogers people nurture </a:t>
            </a:r>
          </a:p>
          <a:p>
            <a:pPr marL="0" indent="0">
              <a:buNone/>
            </a:pPr>
            <a:r>
              <a:rPr lang="en-IN" dirty="0" smtClean="0"/>
              <a:t>our growth by </a:t>
            </a:r>
            <a:r>
              <a:rPr lang="en-IN" b="1" dirty="0" smtClean="0"/>
              <a:t>being genuine- </a:t>
            </a:r>
            <a:r>
              <a:rPr lang="en-IN" dirty="0" smtClean="0"/>
              <a:t>by being </a:t>
            </a:r>
          </a:p>
          <a:p>
            <a:pPr marL="0" indent="0">
              <a:buNone/>
            </a:pPr>
            <a:r>
              <a:rPr lang="en-IN" dirty="0" smtClean="0"/>
              <a:t>open with their own feeling and </a:t>
            </a:r>
          </a:p>
          <a:p>
            <a:pPr marL="0" indent="0">
              <a:buNone/>
            </a:pPr>
            <a:r>
              <a:rPr lang="en-IN" dirty="0" smtClean="0"/>
              <a:t>being transparent and self disclosing</a:t>
            </a:r>
          </a:p>
          <a:p>
            <a:pPr marL="0" indent="0">
              <a:buNone/>
            </a:pPr>
            <a:r>
              <a:rPr lang="en-IN" dirty="0" smtClean="0"/>
              <a:t>2: People nurture our growth by </a:t>
            </a:r>
            <a:r>
              <a:rPr lang="en-IN" b="1" dirty="0" smtClean="0"/>
              <a:t>being accepting  </a:t>
            </a:r>
            <a:r>
              <a:rPr lang="en-IN" dirty="0" smtClean="0"/>
              <a:t>by offering us what Rogers called </a:t>
            </a:r>
            <a:r>
              <a:rPr lang="en-IN" b="1" dirty="0" smtClean="0"/>
              <a:t>unconditional positive regard. </a:t>
            </a:r>
            <a:r>
              <a:rPr lang="en-IN" dirty="0" smtClean="0"/>
              <a:t> It is a profound relief to drop out </a:t>
            </a:r>
          </a:p>
          <a:p>
            <a:pPr marL="0" indent="0">
              <a:buNone/>
            </a:pPr>
            <a:r>
              <a:rPr lang="en-IN" dirty="0" err="1" smtClean="0"/>
              <a:t>pretenses</a:t>
            </a:r>
            <a:r>
              <a:rPr lang="en-IN" dirty="0" smtClean="0"/>
              <a:t>, confess our worst feeling and discover that we are still accepted .</a:t>
            </a:r>
            <a:endParaRPr lang="en-IN" dirty="0"/>
          </a:p>
        </p:txBody>
      </p:sp>
      <p:pic>
        <p:nvPicPr>
          <p:cNvPr id="4" name="Picture 3" descr="nakedadam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76672"/>
            <a:ext cx="2048577" cy="2546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4" descr="man_with_empty_pockets_hg_clr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6292" y="4437112"/>
            <a:ext cx="1269016" cy="2245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3754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332656"/>
            <a:ext cx="8363272" cy="5793507"/>
          </a:xfrm>
        </p:spPr>
        <p:txBody>
          <a:bodyPr/>
          <a:lstStyle/>
          <a:p>
            <a:pPr marL="0" indent="0">
              <a:buNone/>
            </a:pPr>
            <a:r>
              <a:rPr lang="en-IN" dirty="0" smtClean="0"/>
              <a:t>3: Finally people nurture our growth by being empathic by sharing and mirroring our feeling and reflecting our meanings </a:t>
            </a:r>
          </a:p>
          <a:p>
            <a:pPr>
              <a:buFont typeface="Wingdings" pitchFamily="2" charset="2"/>
              <a:buChar char="Ø"/>
            </a:pPr>
            <a:r>
              <a:rPr lang="en-IN" dirty="0" smtClean="0"/>
              <a:t>So Genuineness, acceptance and empathy are the water, sun and nutrients that enable people to grow like vigorous oak tree </a:t>
            </a:r>
            <a:endParaRPr lang="en-IN" dirty="0"/>
          </a:p>
        </p:txBody>
      </p:sp>
      <p:pic>
        <p:nvPicPr>
          <p:cNvPr id="4" name="Picture 3" descr="talkingatdinner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4437112"/>
            <a:ext cx="3456384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955085" y="3975447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Listening, sharing, understanding and mirroring feelings and reflecting their meanings.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6559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does a Humanistic psychologist test your personality?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 would be asked to fill out a questionnaire asking to describe yourself both as you would ideally like to be and what you actually are.</a:t>
            </a:r>
          </a:p>
          <a:p>
            <a:r>
              <a:rPr lang="en-US" dirty="0">
                <a:latin typeface="Arial" charset="0"/>
              </a:rPr>
              <a:t>When the ideal self and the way you currently see yourself are alike- you are generally happy.</a:t>
            </a:r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160207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Humanistic perspective 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Font typeface="Wingdings" pitchFamily="2" charset="2"/>
              <a:buChar char="Ø"/>
            </a:pPr>
            <a:r>
              <a:rPr lang="en-IN" dirty="0" smtClean="0"/>
              <a:t>By the time of 1960S, some Personality psychologist had become discontented with the negativity of Freudian theory and the mechanistic psychology of B.F skinner’s Behaviourism.</a:t>
            </a:r>
          </a:p>
          <a:p>
            <a:pPr>
              <a:buFont typeface="Wingdings" pitchFamily="2" charset="2"/>
              <a:buChar char="Ø"/>
            </a:pPr>
            <a:r>
              <a:rPr lang="en-IN" dirty="0" smtClean="0"/>
              <a:t>In contrast to Freud's study of the base motives of sick people these humanistic psychologist focused on the ways “healthy” people strive for self determination and self realization   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809549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dirty="0" smtClean="0"/>
              <a:t>It emphasizes an optimistic view of human beings, as persons who have the ability to grow (human potential)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Though it does not deny the effect of the environment, it sees human beings as able to transcend it to some degree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It stresses health and actualization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It is a reaction against a deterministic view of human beings</a:t>
            </a:r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933599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16632"/>
            <a:ext cx="8363272" cy="6009531"/>
          </a:xfrm>
        </p:spPr>
        <p:txBody>
          <a:bodyPr>
            <a:normAutofit fontScale="92500" lnSpcReduction="10000"/>
          </a:bodyPr>
          <a:lstStyle/>
          <a:p>
            <a:endParaRPr lang="en-US" sz="2800" dirty="0" smtClean="0"/>
          </a:p>
          <a:p>
            <a:pPr>
              <a:buFont typeface="Wingdings" pitchFamily="2" charset="2"/>
              <a:buChar char="Ø"/>
            </a:pPr>
            <a:r>
              <a:rPr lang="en-IN" sz="2800" dirty="0" smtClean="0"/>
              <a:t>Two pioneering theorist offered a third force perspective that emphasize human potential</a:t>
            </a:r>
          </a:p>
          <a:p>
            <a:pPr>
              <a:buFont typeface="Wingdings" pitchFamily="2" charset="2"/>
              <a:buChar char="Ø"/>
            </a:pPr>
            <a:endParaRPr lang="en-US" sz="2800" dirty="0"/>
          </a:p>
          <a:p>
            <a:pPr marL="0" indent="0">
              <a:buNone/>
            </a:pPr>
            <a:r>
              <a:rPr lang="en-IN" sz="2800" b="1" dirty="0" smtClean="0"/>
              <a:t>1: Abraham Maslow’s Self Actualizing person.</a:t>
            </a:r>
          </a:p>
          <a:p>
            <a:pPr marL="0" indent="0">
              <a:buNone/>
            </a:pPr>
            <a:endParaRPr lang="en-US" sz="2800" dirty="0" smtClean="0"/>
          </a:p>
          <a:p>
            <a:pPr>
              <a:buFont typeface="Wingdings" pitchFamily="2" charset="2"/>
              <a:buChar char="Ø"/>
            </a:pPr>
            <a:r>
              <a:rPr lang="en-US" sz="2800" dirty="0" smtClean="0"/>
              <a:t>Maslow proposed 5 levels of need: from basic to more advanced, they are:</a:t>
            </a:r>
          </a:p>
          <a:p>
            <a:pPr lvl="1"/>
            <a:r>
              <a:rPr lang="en-US" sz="2400" dirty="0" smtClean="0"/>
              <a:t>Physiological (food, water, sex)</a:t>
            </a:r>
          </a:p>
          <a:p>
            <a:pPr lvl="1"/>
            <a:r>
              <a:rPr lang="en-US" sz="2400" dirty="0" smtClean="0"/>
              <a:t>Safety (security, order, stability</a:t>
            </a:r>
          </a:p>
          <a:p>
            <a:pPr lvl="1"/>
            <a:r>
              <a:rPr lang="en-US" sz="2400" dirty="0" smtClean="0"/>
              <a:t>Belongingness and love</a:t>
            </a:r>
          </a:p>
          <a:p>
            <a:pPr lvl="1"/>
            <a:r>
              <a:rPr lang="en-US" sz="2400" dirty="0" smtClean="0"/>
              <a:t>Esteem (from self and others)</a:t>
            </a:r>
          </a:p>
          <a:p>
            <a:pPr lvl="1"/>
            <a:r>
              <a:rPr lang="en-US" sz="2400" dirty="0" smtClean="0"/>
              <a:t>Self-actualization</a:t>
            </a:r>
          </a:p>
          <a:p>
            <a:pPr>
              <a:buFont typeface="Wingdings" pitchFamily="2" charset="2"/>
              <a:buChar char="Ø"/>
            </a:pPr>
            <a:r>
              <a:rPr lang="en-US" sz="2800" dirty="0" smtClean="0"/>
              <a:t> The more basic needs have to be at least partly satisfied before one can move up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57695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476672"/>
            <a:ext cx="8147248" cy="564949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IN" dirty="0" smtClean="0"/>
          </a:p>
          <a:p>
            <a:pPr>
              <a:buFont typeface="Wingdings" pitchFamily="2" charset="2"/>
              <a:buChar char="Ø"/>
            </a:pPr>
            <a:r>
              <a:rPr lang="en-IN" dirty="0" smtClean="0"/>
              <a:t>Maslow proposed that we are motivated by a hierarchy of needs.</a:t>
            </a:r>
          </a:p>
          <a:p>
            <a:pPr>
              <a:buFont typeface="Wingdings" pitchFamily="2" charset="2"/>
              <a:buChar char="Ø"/>
            </a:pPr>
            <a:r>
              <a:rPr lang="en-IN" dirty="0" smtClean="0"/>
              <a:t>If our </a:t>
            </a:r>
            <a:r>
              <a:rPr lang="en-IN" b="1" dirty="0" smtClean="0"/>
              <a:t>physiological needs </a:t>
            </a:r>
            <a:r>
              <a:rPr lang="en-IN" dirty="0" smtClean="0"/>
              <a:t>are met we become concerned with </a:t>
            </a:r>
            <a:r>
              <a:rPr lang="en-IN" b="1" dirty="0" smtClean="0"/>
              <a:t>personal safety , </a:t>
            </a:r>
            <a:r>
              <a:rPr lang="en-IN" dirty="0" smtClean="0"/>
              <a:t>if we achieve sense of security, we then seek to love, to be loved and to love ourselves ,with our </a:t>
            </a:r>
            <a:r>
              <a:rPr lang="en-IN" b="1" dirty="0" smtClean="0"/>
              <a:t>love needs </a:t>
            </a:r>
            <a:r>
              <a:rPr lang="en-IN" dirty="0" smtClean="0"/>
              <a:t>satisfied we </a:t>
            </a:r>
            <a:r>
              <a:rPr lang="en-IN" b="1" dirty="0" smtClean="0"/>
              <a:t>seek self esteem </a:t>
            </a:r>
            <a:r>
              <a:rPr lang="en-IN" dirty="0" smtClean="0"/>
              <a:t>.</a:t>
            </a:r>
          </a:p>
          <a:p>
            <a:pPr>
              <a:buFont typeface="Wingdings" pitchFamily="2" charset="2"/>
              <a:buChar char="Ø"/>
            </a:pPr>
            <a:r>
              <a:rPr lang="en-IN" dirty="0" smtClean="0"/>
              <a:t>Having achieved self esteem we ultimately seek </a:t>
            </a:r>
            <a:r>
              <a:rPr lang="en-IN" b="1" dirty="0" smtClean="0"/>
              <a:t>self actualization </a:t>
            </a:r>
            <a:r>
              <a:rPr lang="en-IN" dirty="0" smtClean="0"/>
              <a:t>.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905137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omic Sans MS" pitchFamily="66" charset="0"/>
              </a:rPr>
              <a:t>Self-Actualized People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Comic Sans MS" pitchFamily="66" charset="0"/>
              </a:rPr>
              <a:t>They share certain characteristics:</a:t>
            </a:r>
          </a:p>
          <a:p>
            <a:r>
              <a:rPr lang="en-US" dirty="0"/>
              <a:t>They are self aware and self accepting</a:t>
            </a:r>
          </a:p>
          <a:p>
            <a:r>
              <a:rPr lang="en-US" dirty="0"/>
              <a:t>Open and spontaneous</a:t>
            </a:r>
            <a:endParaRPr lang="en-US" dirty="0" smtClean="0"/>
          </a:p>
          <a:p>
            <a:r>
              <a:rPr lang="en-US" dirty="0"/>
              <a:t>Loving and </a:t>
            </a:r>
            <a:r>
              <a:rPr lang="en-US" dirty="0" smtClean="0"/>
              <a:t>caring</a:t>
            </a:r>
          </a:p>
          <a:p>
            <a:r>
              <a:rPr lang="en-US" dirty="0"/>
              <a:t>Not paralyzed by others’ opinions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dirty="0"/>
              <a:t>They are secure in who they are.</a:t>
            </a:r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029727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did Maslow study?</a:t>
            </a:r>
            <a:endParaRPr lang="en-IN" dirty="0"/>
          </a:p>
        </p:txBody>
      </p:sp>
      <p:pic>
        <p:nvPicPr>
          <p:cNvPr id="4" name="Content Placeholder 3" descr="ghandi1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68760"/>
            <a:ext cx="1905000" cy="316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4" descr="lincol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700808"/>
            <a:ext cx="207645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joetorr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628800"/>
            <a:ext cx="278130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" name="Picture 6" descr="jefferson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6420" y="4304369"/>
            <a:ext cx="1984375" cy="245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" name="Picture 7" descr="kingjr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7546" y="4304369"/>
            <a:ext cx="2438400" cy="1912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6233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Maslow developed his ideas by studying what he termed “healthy people”.</a:t>
            </a:r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505589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Comic Sans MS" pitchFamily="66" charset="0"/>
              </a:rPr>
              <a:t>Carl Rogers’s Person-Centered Perspective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IN" dirty="0" smtClean="0"/>
              <a:t>Fellow humanistic psychologist Carl Rogers agreed with of Maslow’s thinking. </a:t>
            </a:r>
          </a:p>
          <a:p>
            <a:pPr>
              <a:buFont typeface="Wingdings" pitchFamily="2" charset="2"/>
              <a:buChar char="Ø"/>
            </a:pPr>
            <a:r>
              <a:rPr lang="en-IN" dirty="0" smtClean="0"/>
              <a:t>Carl rogers believed that people are basically good and are endowed with self actualizing tendencies. </a:t>
            </a:r>
          </a:p>
          <a:p>
            <a:pPr>
              <a:buFont typeface="Wingdings" pitchFamily="2" charset="2"/>
              <a:buChar char="Ø"/>
            </a:pPr>
            <a:r>
              <a:rPr lang="en-IN" dirty="0" smtClean="0"/>
              <a:t>Unless thwarted by an environment that in </a:t>
            </a:r>
            <a:r>
              <a:rPr lang="en-IN" dirty="0" err="1" smtClean="0"/>
              <a:t>hibits</a:t>
            </a:r>
            <a:r>
              <a:rPr lang="en-IN" dirty="0" smtClean="0"/>
              <a:t> growth, each of us id like an acorn, primed for growth and fulfilment 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71960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589</Words>
  <Application>Microsoft Office PowerPoint</Application>
  <PresentationFormat>On-screen Show (4:3)</PresentationFormat>
  <Paragraphs>56</Paragraphs>
  <Slides>13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Humanistic perspective of Psychology </vt:lpstr>
      <vt:lpstr>Humanistic perspective </vt:lpstr>
      <vt:lpstr>PowerPoint Presentation</vt:lpstr>
      <vt:lpstr>PowerPoint Presentation</vt:lpstr>
      <vt:lpstr>PowerPoint Presentation</vt:lpstr>
      <vt:lpstr>Self-Actualized People</vt:lpstr>
      <vt:lpstr>Who did Maslow study?</vt:lpstr>
      <vt:lpstr>PowerPoint Presentation</vt:lpstr>
      <vt:lpstr>Carl Rogers’s Person-Centered Perspective</vt:lpstr>
      <vt:lpstr>PowerPoint Presentation</vt:lpstr>
      <vt:lpstr>PowerPoint Presentation</vt:lpstr>
      <vt:lpstr>PowerPoint Presentation</vt:lpstr>
      <vt:lpstr>How does a Humanistic psychologist test your personality?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Humanistic perspective of Psychology</dc:title>
  <dc:creator>Sarwat Sultana</dc:creator>
  <cp:lastModifiedBy>Sarwat Sultana</cp:lastModifiedBy>
  <cp:revision>11</cp:revision>
  <dcterms:created xsi:type="dcterms:W3CDTF">2018-04-18T17:05:33Z</dcterms:created>
  <dcterms:modified xsi:type="dcterms:W3CDTF">2020-03-30T07:57:55Z</dcterms:modified>
</cp:coreProperties>
</file>