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4" r:id="rId8"/>
    <p:sldId id="265" r:id="rId9"/>
    <p:sldId id="266"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73DEAB9-0F65-46C8-A688-C4181DEC41B5}"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4124787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73DEAB9-0F65-46C8-A688-C4181DEC41B5}"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1442893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73DEAB9-0F65-46C8-A688-C4181DEC41B5}"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4078676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73DEAB9-0F65-46C8-A688-C4181DEC41B5}"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6671603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3DEAB9-0F65-46C8-A688-C4181DEC41B5}"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17103056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D73DEAB9-0F65-46C8-A688-C4181DEC41B5}" type="datetimeFigureOut">
              <a:rPr lang="en-IN" smtClean="0"/>
              <a:t>27-03-2020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1905539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D73DEAB9-0F65-46C8-A688-C4181DEC41B5}" type="datetimeFigureOut">
              <a:rPr lang="en-IN" smtClean="0"/>
              <a:t>27-03-2020</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34845357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D73DEAB9-0F65-46C8-A688-C4181DEC41B5}" type="datetimeFigureOut">
              <a:rPr lang="en-IN" smtClean="0"/>
              <a:t>27-03-2020</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1245832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3DEAB9-0F65-46C8-A688-C4181DEC41B5}" type="datetimeFigureOut">
              <a:rPr lang="en-IN" smtClean="0"/>
              <a:t>27-03-2020</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1310935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3DEAB9-0F65-46C8-A688-C4181DEC41B5}" type="datetimeFigureOut">
              <a:rPr lang="en-IN" smtClean="0"/>
              <a:t>27-03-2020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4247876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3DEAB9-0F65-46C8-A688-C4181DEC41B5}" type="datetimeFigureOut">
              <a:rPr lang="en-IN" smtClean="0"/>
              <a:t>27-03-2020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08E2E53-990B-4E81-82A2-9760DB3764AA}" type="slidenum">
              <a:rPr lang="en-IN" smtClean="0"/>
              <a:t>‹#›</a:t>
            </a:fld>
            <a:endParaRPr lang="en-IN"/>
          </a:p>
        </p:txBody>
      </p:sp>
    </p:spTree>
    <p:extLst>
      <p:ext uri="{BB962C8B-B14F-4D97-AF65-F5344CB8AC3E}">
        <p14:creationId xmlns:p14="http://schemas.microsoft.com/office/powerpoint/2010/main" val="4072634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3DEAB9-0F65-46C8-A688-C4181DEC41B5}" type="datetimeFigureOut">
              <a:rPr lang="en-IN" smtClean="0"/>
              <a:t>27-03-2020</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8E2E53-990B-4E81-82A2-9760DB3764AA}" type="slidenum">
              <a:rPr lang="en-IN" smtClean="0"/>
              <a:t>‹#›</a:t>
            </a:fld>
            <a:endParaRPr lang="en-IN"/>
          </a:p>
        </p:txBody>
      </p:sp>
    </p:spTree>
    <p:extLst>
      <p:ext uri="{BB962C8B-B14F-4D97-AF65-F5344CB8AC3E}">
        <p14:creationId xmlns:p14="http://schemas.microsoft.com/office/powerpoint/2010/main" val="358505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Social Learning Theory </a:t>
            </a:r>
            <a:endParaRPr lang="en-IN" dirty="0"/>
          </a:p>
        </p:txBody>
      </p:sp>
      <p:sp>
        <p:nvSpPr>
          <p:cNvPr id="3" name="Subtitle 2"/>
          <p:cNvSpPr>
            <a:spLocks noGrp="1"/>
          </p:cNvSpPr>
          <p:nvPr>
            <p:ph type="subTitle" idx="1"/>
          </p:nvPr>
        </p:nvSpPr>
        <p:spPr/>
        <p:txBody>
          <a:bodyPr/>
          <a:lstStyle/>
          <a:p>
            <a:r>
              <a:rPr lang="en-IN" dirty="0" smtClean="0"/>
              <a:t>Albert Bandura </a:t>
            </a:r>
            <a:endParaRPr lang="en-IN" dirty="0"/>
          </a:p>
        </p:txBody>
      </p:sp>
    </p:spTree>
    <p:extLst>
      <p:ext uri="{BB962C8B-B14F-4D97-AF65-F5344CB8AC3E}">
        <p14:creationId xmlns:p14="http://schemas.microsoft.com/office/powerpoint/2010/main" val="2737291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IN" dirty="0" smtClean="0"/>
              <a:t>Bandura developed a reciprocal determination model that comprises three factors. The factors are behaviour, Personal factors and Environmental factors</a:t>
            </a:r>
          </a:p>
          <a:p>
            <a:r>
              <a:rPr lang="en-IN" dirty="0"/>
              <a:t>Behaviour, environment and person factors interact to influence learning. They influence and are influenced by each other. For example, a teacher’s feedback(environment) can lead students to set higher goals(person/cognitive) and these goals will motivate students to put more efforts (behaviour) in their studies.</a:t>
            </a:r>
          </a:p>
        </p:txBody>
      </p:sp>
    </p:spTree>
    <p:extLst>
      <p:ext uri="{BB962C8B-B14F-4D97-AF65-F5344CB8AC3E}">
        <p14:creationId xmlns:p14="http://schemas.microsoft.com/office/powerpoint/2010/main" val="447619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Social learning theory</a:t>
            </a:r>
            <a:endParaRPr lang="en-IN" b="1" dirty="0"/>
          </a:p>
        </p:txBody>
      </p:sp>
      <p:sp>
        <p:nvSpPr>
          <p:cNvPr id="3" name="Content Placeholder 2"/>
          <p:cNvSpPr>
            <a:spLocks noGrp="1"/>
          </p:cNvSpPr>
          <p:nvPr>
            <p:ph idx="1"/>
          </p:nvPr>
        </p:nvSpPr>
        <p:spPr/>
        <p:txBody>
          <a:bodyPr/>
          <a:lstStyle/>
          <a:p>
            <a:r>
              <a:rPr lang="en-IN" dirty="0"/>
              <a:t>Social learning theory extends behaviourism. Both behaviourism and social learning theory agree that experience is an important cause of learning. They also include the concepts of reinforcement and punishment in their explanation of behaviour. Furthermore, they agree that feedback is important in promoting learning </a:t>
            </a:r>
          </a:p>
        </p:txBody>
      </p:sp>
    </p:spTree>
    <p:extLst>
      <p:ext uri="{BB962C8B-B14F-4D97-AF65-F5344CB8AC3E}">
        <p14:creationId xmlns:p14="http://schemas.microsoft.com/office/powerpoint/2010/main" val="2659137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Observational Learning </a:t>
            </a:r>
            <a:r>
              <a:rPr lang="en-IN" dirty="0" smtClean="0"/>
              <a:t/>
            </a:r>
            <a:br>
              <a:rPr lang="en-IN" dirty="0" smtClean="0"/>
            </a:br>
            <a:endParaRPr lang="en-IN" dirty="0"/>
          </a:p>
        </p:txBody>
      </p:sp>
      <p:sp>
        <p:nvSpPr>
          <p:cNvPr id="3" name="Content Placeholder 2"/>
          <p:cNvSpPr>
            <a:spLocks noGrp="1"/>
          </p:cNvSpPr>
          <p:nvPr>
            <p:ph idx="1"/>
          </p:nvPr>
        </p:nvSpPr>
        <p:spPr/>
        <p:txBody>
          <a:bodyPr>
            <a:normAutofit fontScale="92500" lnSpcReduction="20000"/>
          </a:bodyPr>
          <a:lstStyle/>
          <a:p>
            <a:r>
              <a:rPr lang="en-IN" dirty="0" smtClean="0"/>
              <a:t>Most </a:t>
            </a:r>
            <a:r>
              <a:rPr lang="en-IN" dirty="0"/>
              <a:t>of the principles of the social learning theory were developed by Bandura </a:t>
            </a:r>
            <a:r>
              <a:rPr lang="en-IN" dirty="0" smtClean="0"/>
              <a:t>. </a:t>
            </a:r>
          </a:p>
          <a:p>
            <a:r>
              <a:rPr lang="en-IN" dirty="0" smtClean="0"/>
              <a:t>Social </a:t>
            </a:r>
            <a:r>
              <a:rPr lang="en-IN" dirty="0"/>
              <a:t>learning theory believes that students learn by observing or watching and imitating other people. This process is called modelling or observational learning. </a:t>
            </a:r>
          </a:p>
          <a:p>
            <a:r>
              <a:rPr lang="en-IN" dirty="0" smtClean="0"/>
              <a:t>“</a:t>
            </a:r>
            <a:r>
              <a:rPr lang="en-IN" dirty="0"/>
              <a:t>Observational learning is so common and so powerful” </a:t>
            </a:r>
          </a:p>
          <a:p>
            <a:r>
              <a:rPr lang="en-IN" dirty="0" smtClean="0"/>
              <a:t>One </a:t>
            </a:r>
            <a:r>
              <a:rPr lang="en-IN" dirty="0"/>
              <a:t>of the most important examples is the effect of watching violent media has on aggressive behaviour as shown in </a:t>
            </a:r>
            <a:r>
              <a:rPr lang="en-IN" dirty="0" smtClean="0"/>
              <a:t>below figure</a:t>
            </a:r>
            <a:endParaRPr lang="en-IN" dirty="0"/>
          </a:p>
        </p:txBody>
      </p:sp>
    </p:spTree>
    <p:extLst>
      <p:ext uri="{BB962C8B-B14F-4D97-AF65-F5344CB8AC3E}">
        <p14:creationId xmlns:p14="http://schemas.microsoft.com/office/powerpoint/2010/main" val="1427412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57300" y="2262981"/>
            <a:ext cx="66294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448141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normAutofit/>
          </a:bodyPr>
          <a:lstStyle/>
          <a:p>
            <a:pPr algn="just"/>
            <a:r>
              <a:rPr lang="en-IN" b="0" i="0" u="none" strike="noStrike" baseline="0" dirty="0" smtClean="0">
                <a:solidFill>
                  <a:srgbClr val="000000"/>
                </a:solidFill>
                <a:latin typeface="Times New Roman"/>
              </a:rPr>
              <a:t>The newer version of social learning theory is called the social cognitive theory. The change is due to a greater emphasis on cognitive processes in learning.</a:t>
            </a:r>
          </a:p>
          <a:p>
            <a:pPr marL="0" indent="0" algn="just">
              <a:buNone/>
            </a:pPr>
            <a:r>
              <a:rPr lang="en-IN" b="1" i="0" u="none" strike="noStrike" baseline="0" dirty="0" smtClean="0">
                <a:solidFill>
                  <a:srgbClr val="000000"/>
                </a:solidFill>
                <a:latin typeface="Times New Roman"/>
              </a:rPr>
              <a:t>According to Bandura;</a:t>
            </a:r>
          </a:p>
          <a:p>
            <a:pPr algn="just"/>
            <a:r>
              <a:rPr lang="en-IN" b="0" i="0" u="none" strike="noStrike" baseline="0" dirty="0" smtClean="0">
                <a:solidFill>
                  <a:srgbClr val="000000"/>
                </a:solidFill>
                <a:latin typeface="Comic Sans MS"/>
              </a:rPr>
              <a:t>“Both social and cognitive factors play important roles in learning.” </a:t>
            </a:r>
          </a:p>
        </p:txBody>
      </p:sp>
    </p:spTree>
    <p:extLst>
      <p:ext uri="{BB962C8B-B14F-4D97-AF65-F5344CB8AC3E}">
        <p14:creationId xmlns:p14="http://schemas.microsoft.com/office/powerpoint/2010/main" val="908558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76672"/>
            <a:ext cx="8291264" cy="5649491"/>
          </a:xfrm>
        </p:spPr>
        <p:txBody>
          <a:bodyPr>
            <a:normAutofit fontScale="85000" lnSpcReduction="20000"/>
          </a:bodyPr>
          <a:lstStyle/>
          <a:p>
            <a:pPr marL="0" indent="0">
              <a:buNone/>
            </a:pPr>
            <a:r>
              <a:rPr lang="en-IN" b="0" i="0" u="none" strike="noStrike" baseline="0" dirty="0" smtClean="0">
                <a:solidFill>
                  <a:srgbClr val="000000"/>
                </a:solidFill>
                <a:latin typeface="Times New Roman"/>
              </a:rPr>
              <a:t>There are four processes involved in observational learning. </a:t>
            </a:r>
          </a:p>
          <a:p>
            <a:pPr marL="0" indent="0">
              <a:buNone/>
            </a:pPr>
            <a:r>
              <a:rPr lang="en-IN" b="0" i="0" u="none" strike="noStrike" baseline="0" dirty="0" smtClean="0">
                <a:solidFill>
                  <a:srgbClr val="000000"/>
                </a:solidFill>
                <a:latin typeface="Times New Roman"/>
              </a:rPr>
              <a:t>These include attention, retention, production, and motivation as explained</a:t>
            </a:r>
            <a:r>
              <a:rPr lang="en-IN" b="0" i="0" u="none" strike="noStrike" dirty="0" smtClean="0">
                <a:solidFill>
                  <a:srgbClr val="000000"/>
                </a:solidFill>
                <a:latin typeface="Times New Roman"/>
              </a:rPr>
              <a:t> below.</a:t>
            </a:r>
          </a:p>
          <a:p>
            <a:pPr marL="0" indent="0">
              <a:buNone/>
            </a:pPr>
            <a:r>
              <a:rPr lang="en-IN" b="1" dirty="0" smtClean="0">
                <a:solidFill>
                  <a:srgbClr val="000000"/>
                </a:solidFill>
                <a:latin typeface="Times New Roman"/>
              </a:rPr>
              <a:t>Process 1: Attention </a:t>
            </a:r>
            <a:endParaRPr lang="en-IN" b="1" i="0" u="none" strike="noStrike" dirty="0" smtClean="0">
              <a:solidFill>
                <a:srgbClr val="000000"/>
              </a:solidFill>
              <a:latin typeface="Times New Roman"/>
            </a:endParaRPr>
          </a:p>
          <a:p>
            <a:r>
              <a:rPr lang="en-IN" dirty="0"/>
              <a:t>Before students can imitate a model’s </a:t>
            </a:r>
            <a:r>
              <a:rPr lang="en-IN" dirty="0" err="1"/>
              <a:t>behavior</a:t>
            </a:r>
            <a:r>
              <a:rPr lang="en-IN" dirty="0"/>
              <a:t>, they must pay attention to what the model is doing or saying. For example, seeing a teacher writing from the same perspective as the student see their own makes observational learning easier</a:t>
            </a:r>
            <a:r>
              <a:rPr lang="en-IN" dirty="0" smtClean="0"/>
              <a:t>.</a:t>
            </a:r>
          </a:p>
          <a:p>
            <a:pPr marL="0" indent="0">
              <a:buNone/>
            </a:pPr>
            <a:r>
              <a:rPr lang="en-IN" b="1" dirty="0" smtClean="0"/>
              <a:t>Process 2:Retention</a:t>
            </a:r>
            <a:endParaRPr lang="en-IN" b="1" dirty="0"/>
          </a:p>
          <a:p>
            <a:r>
              <a:rPr lang="en-IN" dirty="0"/>
              <a:t>To produce a model’s action, students must be able to store the model’s action in their memory for future retrieval. Students’ retention will be improved when a teacher gives vivid, logical, and clear demonstrations</a:t>
            </a:r>
            <a:r>
              <a:rPr lang="en-IN" dirty="0" smtClean="0"/>
              <a:t>.</a:t>
            </a:r>
            <a:endParaRPr lang="en-IN" dirty="0"/>
          </a:p>
        </p:txBody>
      </p:sp>
    </p:spTree>
    <p:extLst>
      <p:ext uri="{BB962C8B-B14F-4D97-AF65-F5344CB8AC3E}">
        <p14:creationId xmlns:p14="http://schemas.microsoft.com/office/powerpoint/2010/main" val="3115147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48680"/>
            <a:ext cx="8291264" cy="5577483"/>
          </a:xfrm>
        </p:spPr>
        <p:txBody>
          <a:bodyPr/>
          <a:lstStyle/>
          <a:p>
            <a:pPr marL="0" indent="0">
              <a:buNone/>
            </a:pPr>
            <a:r>
              <a:rPr lang="en-IN" b="1" dirty="0" smtClean="0"/>
              <a:t>Process 3:Production </a:t>
            </a:r>
          </a:p>
          <a:p>
            <a:pPr marL="0" indent="0">
              <a:buNone/>
            </a:pPr>
            <a:r>
              <a:rPr lang="en-IN" dirty="0" smtClean="0"/>
              <a:t>To attending and remembering, students must be physically capable of reproducing the model’s action. Here, the students need a lot of practice, feedback, and coaching before they can reproduce the model’s action. </a:t>
            </a:r>
          </a:p>
          <a:p>
            <a:endParaRPr lang="en-IN" dirty="0"/>
          </a:p>
        </p:txBody>
      </p:sp>
    </p:spTree>
    <p:extLst>
      <p:ext uri="{BB962C8B-B14F-4D97-AF65-F5344CB8AC3E}">
        <p14:creationId xmlns:p14="http://schemas.microsoft.com/office/powerpoint/2010/main" val="35600326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20688"/>
            <a:ext cx="8291264" cy="5505475"/>
          </a:xfrm>
        </p:spPr>
        <p:txBody>
          <a:bodyPr>
            <a:normAutofit lnSpcReduction="10000"/>
          </a:bodyPr>
          <a:lstStyle/>
          <a:p>
            <a:pPr marL="0" indent="0">
              <a:buNone/>
            </a:pPr>
            <a:r>
              <a:rPr lang="en-IN" b="1" dirty="0"/>
              <a:t>Process 4 - Motivation</a:t>
            </a:r>
            <a:endParaRPr lang="en-IN" dirty="0"/>
          </a:p>
          <a:p>
            <a:r>
              <a:rPr lang="en-IN" dirty="0"/>
              <a:t>The students must be motivated to demonstrate the model’s action. Reinforcement can be use to encourage observational learning. For example, a teacher can use direct reinforcement such as saying “Good work!” Alternatively, a teacher may want to use vicarious reinforcement. In this case, a student may simply see other students being reinforced for a particular </a:t>
            </a:r>
            <a:r>
              <a:rPr lang="en-IN" dirty="0" smtClean="0"/>
              <a:t>behaviour </a:t>
            </a:r>
            <a:r>
              <a:rPr lang="en-IN" dirty="0"/>
              <a:t>and then he increases his own production of that </a:t>
            </a:r>
            <a:r>
              <a:rPr lang="en-IN" dirty="0" smtClean="0"/>
              <a:t>behaviour. </a:t>
            </a:r>
            <a:endParaRPr lang="en-IN" dirty="0"/>
          </a:p>
        </p:txBody>
      </p:sp>
    </p:spTree>
    <p:extLst>
      <p:ext uri="{BB962C8B-B14F-4D97-AF65-F5344CB8AC3E}">
        <p14:creationId xmlns:p14="http://schemas.microsoft.com/office/powerpoint/2010/main" val="29623705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b="1" dirty="0" smtClean="0"/>
              <a:t>person</a:t>
            </a:r>
            <a:r>
              <a:rPr lang="en-IN" b="1" dirty="0"/>
              <a:t>, and environment </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7033" y="1700808"/>
            <a:ext cx="7162980" cy="3857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7064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481</Words>
  <Application>Microsoft Office PowerPoint</Application>
  <PresentationFormat>On-screen Show (4:3)</PresentationFormat>
  <Paragraphs>25</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Social Learning Theory </vt:lpstr>
      <vt:lpstr>Social learning theory</vt:lpstr>
      <vt:lpstr>Observational Learning  </vt:lpstr>
      <vt:lpstr>PowerPoint Presentation</vt:lpstr>
      <vt:lpstr>PowerPoint Presentation</vt:lpstr>
      <vt:lpstr>PowerPoint Presentation</vt:lpstr>
      <vt:lpstr>PowerPoint Presentation</vt:lpstr>
      <vt:lpstr>PowerPoint Presentation</vt:lpstr>
      <vt:lpstr>person, and environment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Learning Theory</dc:title>
  <dc:creator>Sarwat Sultana</dc:creator>
  <cp:lastModifiedBy>Sarwat Sultana</cp:lastModifiedBy>
  <cp:revision>3</cp:revision>
  <dcterms:created xsi:type="dcterms:W3CDTF">2020-03-27T08:40:49Z</dcterms:created>
  <dcterms:modified xsi:type="dcterms:W3CDTF">2020-03-27T08:55:01Z</dcterms:modified>
</cp:coreProperties>
</file>