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 id="262" r:id="rId8"/>
    <p:sldId id="265" r:id="rId9"/>
    <p:sldId id="266" r:id="rId10"/>
    <p:sldId id="267" r:id="rId11"/>
    <p:sldId id="268" r:id="rId12"/>
    <p:sldId id="263" r:id="rId13"/>
    <p:sldId id="264" r:id="rId14"/>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9" d="100"/>
          <a:sy n="69" d="100"/>
        </p:scale>
        <p:origin x="-1380" y="-90"/>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IN"/>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IN"/>
          </a:p>
        </p:txBody>
      </p:sp>
      <p:sp>
        <p:nvSpPr>
          <p:cNvPr id="4" name="Date Placeholder 3"/>
          <p:cNvSpPr>
            <a:spLocks noGrp="1"/>
          </p:cNvSpPr>
          <p:nvPr>
            <p:ph type="dt" sz="half" idx="10"/>
          </p:nvPr>
        </p:nvSpPr>
        <p:spPr/>
        <p:txBody>
          <a:bodyPr/>
          <a:lstStyle/>
          <a:p>
            <a:fld id="{AFB33511-8DBF-4C25-BE7B-8B3CE1CEB0A6}" type="datetimeFigureOut">
              <a:rPr lang="en-IN" smtClean="0"/>
              <a:t>27-03-2020</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48652A6D-F492-4FBF-82B2-3E3AA4795053}" type="slidenum">
              <a:rPr lang="en-IN" smtClean="0"/>
              <a:t>‹#›</a:t>
            </a:fld>
            <a:endParaRPr lang="en-IN"/>
          </a:p>
        </p:txBody>
      </p:sp>
    </p:spTree>
    <p:extLst>
      <p:ext uri="{BB962C8B-B14F-4D97-AF65-F5344CB8AC3E}">
        <p14:creationId xmlns:p14="http://schemas.microsoft.com/office/powerpoint/2010/main" val="399822719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N"/>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4" name="Date Placeholder 3"/>
          <p:cNvSpPr>
            <a:spLocks noGrp="1"/>
          </p:cNvSpPr>
          <p:nvPr>
            <p:ph type="dt" sz="half" idx="10"/>
          </p:nvPr>
        </p:nvSpPr>
        <p:spPr/>
        <p:txBody>
          <a:bodyPr/>
          <a:lstStyle/>
          <a:p>
            <a:fld id="{AFB33511-8DBF-4C25-BE7B-8B3CE1CEB0A6}" type="datetimeFigureOut">
              <a:rPr lang="en-IN" smtClean="0"/>
              <a:t>27-03-2020</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48652A6D-F492-4FBF-82B2-3E3AA4795053}" type="slidenum">
              <a:rPr lang="en-IN" smtClean="0"/>
              <a:t>‹#›</a:t>
            </a:fld>
            <a:endParaRPr lang="en-IN"/>
          </a:p>
        </p:txBody>
      </p:sp>
    </p:spTree>
    <p:extLst>
      <p:ext uri="{BB962C8B-B14F-4D97-AF65-F5344CB8AC3E}">
        <p14:creationId xmlns:p14="http://schemas.microsoft.com/office/powerpoint/2010/main" val="89656707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IN"/>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4" name="Date Placeholder 3"/>
          <p:cNvSpPr>
            <a:spLocks noGrp="1"/>
          </p:cNvSpPr>
          <p:nvPr>
            <p:ph type="dt" sz="half" idx="10"/>
          </p:nvPr>
        </p:nvSpPr>
        <p:spPr/>
        <p:txBody>
          <a:bodyPr/>
          <a:lstStyle/>
          <a:p>
            <a:fld id="{AFB33511-8DBF-4C25-BE7B-8B3CE1CEB0A6}" type="datetimeFigureOut">
              <a:rPr lang="en-IN" smtClean="0"/>
              <a:t>27-03-2020</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48652A6D-F492-4FBF-82B2-3E3AA4795053}" type="slidenum">
              <a:rPr lang="en-IN" smtClean="0"/>
              <a:t>‹#›</a:t>
            </a:fld>
            <a:endParaRPr lang="en-IN"/>
          </a:p>
        </p:txBody>
      </p:sp>
    </p:spTree>
    <p:extLst>
      <p:ext uri="{BB962C8B-B14F-4D97-AF65-F5344CB8AC3E}">
        <p14:creationId xmlns:p14="http://schemas.microsoft.com/office/powerpoint/2010/main" val="100634928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N"/>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4" name="Date Placeholder 3"/>
          <p:cNvSpPr>
            <a:spLocks noGrp="1"/>
          </p:cNvSpPr>
          <p:nvPr>
            <p:ph type="dt" sz="half" idx="10"/>
          </p:nvPr>
        </p:nvSpPr>
        <p:spPr/>
        <p:txBody>
          <a:bodyPr/>
          <a:lstStyle/>
          <a:p>
            <a:fld id="{AFB33511-8DBF-4C25-BE7B-8B3CE1CEB0A6}" type="datetimeFigureOut">
              <a:rPr lang="en-IN" smtClean="0"/>
              <a:t>27-03-2020</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48652A6D-F492-4FBF-82B2-3E3AA4795053}" type="slidenum">
              <a:rPr lang="en-IN" smtClean="0"/>
              <a:t>‹#›</a:t>
            </a:fld>
            <a:endParaRPr lang="en-IN"/>
          </a:p>
        </p:txBody>
      </p:sp>
    </p:spTree>
    <p:extLst>
      <p:ext uri="{BB962C8B-B14F-4D97-AF65-F5344CB8AC3E}">
        <p14:creationId xmlns:p14="http://schemas.microsoft.com/office/powerpoint/2010/main" val="382901921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IN"/>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AFB33511-8DBF-4C25-BE7B-8B3CE1CEB0A6}" type="datetimeFigureOut">
              <a:rPr lang="en-IN" smtClean="0"/>
              <a:t>27-03-2020</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48652A6D-F492-4FBF-82B2-3E3AA4795053}" type="slidenum">
              <a:rPr lang="en-IN" smtClean="0"/>
              <a:t>‹#›</a:t>
            </a:fld>
            <a:endParaRPr lang="en-IN"/>
          </a:p>
        </p:txBody>
      </p:sp>
    </p:spTree>
    <p:extLst>
      <p:ext uri="{BB962C8B-B14F-4D97-AF65-F5344CB8AC3E}">
        <p14:creationId xmlns:p14="http://schemas.microsoft.com/office/powerpoint/2010/main" val="5487835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N"/>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5" name="Date Placeholder 4"/>
          <p:cNvSpPr>
            <a:spLocks noGrp="1"/>
          </p:cNvSpPr>
          <p:nvPr>
            <p:ph type="dt" sz="half" idx="10"/>
          </p:nvPr>
        </p:nvSpPr>
        <p:spPr/>
        <p:txBody>
          <a:bodyPr/>
          <a:lstStyle/>
          <a:p>
            <a:fld id="{AFB33511-8DBF-4C25-BE7B-8B3CE1CEB0A6}" type="datetimeFigureOut">
              <a:rPr lang="en-IN" smtClean="0"/>
              <a:t>27-03-2020</a:t>
            </a:fld>
            <a:endParaRPr lang="en-IN"/>
          </a:p>
        </p:txBody>
      </p:sp>
      <p:sp>
        <p:nvSpPr>
          <p:cNvPr id="6" name="Footer Placeholder 5"/>
          <p:cNvSpPr>
            <a:spLocks noGrp="1"/>
          </p:cNvSpPr>
          <p:nvPr>
            <p:ph type="ftr" sz="quarter" idx="11"/>
          </p:nvPr>
        </p:nvSpPr>
        <p:spPr/>
        <p:txBody>
          <a:bodyPr/>
          <a:lstStyle/>
          <a:p>
            <a:endParaRPr lang="en-IN"/>
          </a:p>
        </p:txBody>
      </p:sp>
      <p:sp>
        <p:nvSpPr>
          <p:cNvPr id="7" name="Slide Number Placeholder 6"/>
          <p:cNvSpPr>
            <a:spLocks noGrp="1"/>
          </p:cNvSpPr>
          <p:nvPr>
            <p:ph type="sldNum" sz="quarter" idx="12"/>
          </p:nvPr>
        </p:nvSpPr>
        <p:spPr/>
        <p:txBody>
          <a:bodyPr/>
          <a:lstStyle/>
          <a:p>
            <a:fld id="{48652A6D-F492-4FBF-82B2-3E3AA4795053}" type="slidenum">
              <a:rPr lang="en-IN" smtClean="0"/>
              <a:t>‹#›</a:t>
            </a:fld>
            <a:endParaRPr lang="en-IN"/>
          </a:p>
        </p:txBody>
      </p:sp>
    </p:spTree>
    <p:extLst>
      <p:ext uri="{BB962C8B-B14F-4D97-AF65-F5344CB8AC3E}">
        <p14:creationId xmlns:p14="http://schemas.microsoft.com/office/powerpoint/2010/main" val="210431831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IN"/>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7" name="Date Placeholder 6"/>
          <p:cNvSpPr>
            <a:spLocks noGrp="1"/>
          </p:cNvSpPr>
          <p:nvPr>
            <p:ph type="dt" sz="half" idx="10"/>
          </p:nvPr>
        </p:nvSpPr>
        <p:spPr/>
        <p:txBody>
          <a:bodyPr/>
          <a:lstStyle/>
          <a:p>
            <a:fld id="{AFB33511-8DBF-4C25-BE7B-8B3CE1CEB0A6}" type="datetimeFigureOut">
              <a:rPr lang="en-IN" smtClean="0"/>
              <a:t>27-03-2020</a:t>
            </a:fld>
            <a:endParaRPr lang="en-IN"/>
          </a:p>
        </p:txBody>
      </p:sp>
      <p:sp>
        <p:nvSpPr>
          <p:cNvPr id="8" name="Footer Placeholder 7"/>
          <p:cNvSpPr>
            <a:spLocks noGrp="1"/>
          </p:cNvSpPr>
          <p:nvPr>
            <p:ph type="ftr" sz="quarter" idx="11"/>
          </p:nvPr>
        </p:nvSpPr>
        <p:spPr/>
        <p:txBody>
          <a:bodyPr/>
          <a:lstStyle/>
          <a:p>
            <a:endParaRPr lang="en-IN"/>
          </a:p>
        </p:txBody>
      </p:sp>
      <p:sp>
        <p:nvSpPr>
          <p:cNvPr id="9" name="Slide Number Placeholder 8"/>
          <p:cNvSpPr>
            <a:spLocks noGrp="1"/>
          </p:cNvSpPr>
          <p:nvPr>
            <p:ph type="sldNum" sz="quarter" idx="12"/>
          </p:nvPr>
        </p:nvSpPr>
        <p:spPr/>
        <p:txBody>
          <a:bodyPr/>
          <a:lstStyle/>
          <a:p>
            <a:fld id="{48652A6D-F492-4FBF-82B2-3E3AA4795053}" type="slidenum">
              <a:rPr lang="en-IN" smtClean="0"/>
              <a:t>‹#›</a:t>
            </a:fld>
            <a:endParaRPr lang="en-IN"/>
          </a:p>
        </p:txBody>
      </p:sp>
    </p:spTree>
    <p:extLst>
      <p:ext uri="{BB962C8B-B14F-4D97-AF65-F5344CB8AC3E}">
        <p14:creationId xmlns:p14="http://schemas.microsoft.com/office/powerpoint/2010/main" val="325963860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N"/>
          </a:p>
        </p:txBody>
      </p:sp>
      <p:sp>
        <p:nvSpPr>
          <p:cNvPr id="3" name="Date Placeholder 2"/>
          <p:cNvSpPr>
            <a:spLocks noGrp="1"/>
          </p:cNvSpPr>
          <p:nvPr>
            <p:ph type="dt" sz="half" idx="10"/>
          </p:nvPr>
        </p:nvSpPr>
        <p:spPr/>
        <p:txBody>
          <a:bodyPr/>
          <a:lstStyle/>
          <a:p>
            <a:fld id="{AFB33511-8DBF-4C25-BE7B-8B3CE1CEB0A6}" type="datetimeFigureOut">
              <a:rPr lang="en-IN" smtClean="0"/>
              <a:t>27-03-2020</a:t>
            </a:fld>
            <a:endParaRPr lang="en-IN"/>
          </a:p>
        </p:txBody>
      </p:sp>
      <p:sp>
        <p:nvSpPr>
          <p:cNvPr id="4" name="Footer Placeholder 3"/>
          <p:cNvSpPr>
            <a:spLocks noGrp="1"/>
          </p:cNvSpPr>
          <p:nvPr>
            <p:ph type="ftr" sz="quarter" idx="11"/>
          </p:nvPr>
        </p:nvSpPr>
        <p:spPr/>
        <p:txBody>
          <a:bodyPr/>
          <a:lstStyle/>
          <a:p>
            <a:endParaRPr lang="en-IN"/>
          </a:p>
        </p:txBody>
      </p:sp>
      <p:sp>
        <p:nvSpPr>
          <p:cNvPr id="5" name="Slide Number Placeholder 4"/>
          <p:cNvSpPr>
            <a:spLocks noGrp="1"/>
          </p:cNvSpPr>
          <p:nvPr>
            <p:ph type="sldNum" sz="quarter" idx="12"/>
          </p:nvPr>
        </p:nvSpPr>
        <p:spPr/>
        <p:txBody>
          <a:bodyPr/>
          <a:lstStyle/>
          <a:p>
            <a:fld id="{48652A6D-F492-4FBF-82B2-3E3AA4795053}" type="slidenum">
              <a:rPr lang="en-IN" smtClean="0"/>
              <a:t>‹#›</a:t>
            </a:fld>
            <a:endParaRPr lang="en-IN"/>
          </a:p>
        </p:txBody>
      </p:sp>
    </p:spTree>
    <p:extLst>
      <p:ext uri="{BB962C8B-B14F-4D97-AF65-F5344CB8AC3E}">
        <p14:creationId xmlns:p14="http://schemas.microsoft.com/office/powerpoint/2010/main" val="254072182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FB33511-8DBF-4C25-BE7B-8B3CE1CEB0A6}" type="datetimeFigureOut">
              <a:rPr lang="en-IN" smtClean="0"/>
              <a:t>27-03-2020</a:t>
            </a:fld>
            <a:endParaRPr lang="en-IN"/>
          </a:p>
        </p:txBody>
      </p:sp>
      <p:sp>
        <p:nvSpPr>
          <p:cNvPr id="3" name="Footer Placeholder 2"/>
          <p:cNvSpPr>
            <a:spLocks noGrp="1"/>
          </p:cNvSpPr>
          <p:nvPr>
            <p:ph type="ftr" sz="quarter" idx="11"/>
          </p:nvPr>
        </p:nvSpPr>
        <p:spPr/>
        <p:txBody>
          <a:bodyPr/>
          <a:lstStyle/>
          <a:p>
            <a:endParaRPr lang="en-IN"/>
          </a:p>
        </p:txBody>
      </p:sp>
      <p:sp>
        <p:nvSpPr>
          <p:cNvPr id="4" name="Slide Number Placeholder 3"/>
          <p:cNvSpPr>
            <a:spLocks noGrp="1"/>
          </p:cNvSpPr>
          <p:nvPr>
            <p:ph type="sldNum" sz="quarter" idx="12"/>
          </p:nvPr>
        </p:nvSpPr>
        <p:spPr/>
        <p:txBody>
          <a:bodyPr/>
          <a:lstStyle/>
          <a:p>
            <a:fld id="{48652A6D-F492-4FBF-82B2-3E3AA4795053}" type="slidenum">
              <a:rPr lang="en-IN" smtClean="0"/>
              <a:t>‹#›</a:t>
            </a:fld>
            <a:endParaRPr lang="en-IN"/>
          </a:p>
        </p:txBody>
      </p:sp>
    </p:spTree>
    <p:extLst>
      <p:ext uri="{BB962C8B-B14F-4D97-AF65-F5344CB8AC3E}">
        <p14:creationId xmlns:p14="http://schemas.microsoft.com/office/powerpoint/2010/main" val="114463150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IN"/>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FB33511-8DBF-4C25-BE7B-8B3CE1CEB0A6}" type="datetimeFigureOut">
              <a:rPr lang="en-IN" smtClean="0"/>
              <a:t>27-03-2020</a:t>
            </a:fld>
            <a:endParaRPr lang="en-IN"/>
          </a:p>
        </p:txBody>
      </p:sp>
      <p:sp>
        <p:nvSpPr>
          <p:cNvPr id="6" name="Footer Placeholder 5"/>
          <p:cNvSpPr>
            <a:spLocks noGrp="1"/>
          </p:cNvSpPr>
          <p:nvPr>
            <p:ph type="ftr" sz="quarter" idx="11"/>
          </p:nvPr>
        </p:nvSpPr>
        <p:spPr/>
        <p:txBody>
          <a:bodyPr/>
          <a:lstStyle/>
          <a:p>
            <a:endParaRPr lang="en-IN"/>
          </a:p>
        </p:txBody>
      </p:sp>
      <p:sp>
        <p:nvSpPr>
          <p:cNvPr id="7" name="Slide Number Placeholder 6"/>
          <p:cNvSpPr>
            <a:spLocks noGrp="1"/>
          </p:cNvSpPr>
          <p:nvPr>
            <p:ph type="sldNum" sz="quarter" idx="12"/>
          </p:nvPr>
        </p:nvSpPr>
        <p:spPr/>
        <p:txBody>
          <a:bodyPr/>
          <a:lstStyle/>
          <a:p>
            <a:fld id="{48652A6D-F492-4FBF-82B2-3E3AA4795053}" type="slidenum">
              <a:rPr lang="en-IN" smtClean="0"/>
              <a:t>‹#›</a:t>
            </a:fld>
            <a:endParaRPr lang="en-IN"/>
          </a:p>
        </p:txBody>
      </p:sp>
    </p:spTree>
    <p:extLst>
      <p:ext uri="{BB962C8B-B14F-4D97-AF65-F5344CB8AC3E}">
        <p14:creationId xmlns:p14="http://schemas.microsoft.com/office/powerpoint/2010/main" val="55780742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IN"/>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IN"/>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FB33511-8DBF-4C25-BE7B-8B3CE1CEB0A6}" type="datetimeFigureOut">
              <a:rPr lang="en-IN" smtClean="0"/>
              <a:t>27-03-2020</a:t>
            </a:fld>
            <a:endParaRPr lang="en-IN"/>
          </a:p>
        </p:txBody>
      </p:sp>
      <p:sp>
        <p:nvSpPr>
          <p:cNvPr id="6" name="Footer Placeholder 5"/>
          <p:cNvSpPr>
            <a:spLocks noGrp="1"/>
          </p:cNvSpPr>
          <p:nvPr>
            <p:ph type="ftr" sz="quarter" idx="11"/>
          </p:nvPr>
        </p:nvSpPr>
        <p:spPr/>
        <p:txBody>
          <a:bodyPr/>
          <a:lstStyle/>
          <a:p>
            <a:endParaRPr lang="en-IN"/>
          </a:p>
        </p:txBody>
      </p:sp>
      <p:sp>
        <p:nvSpPr>
          <p:cNvPr id="7" name="Slide Number Placeholder 6"/>
          <p:cNvSpPr>
            <a:spLocks noGrp="1"/>
          </p:cNvSpPr>
          <p:nvPr>
            <p:ph type="sldNum" sz="quarter" idx="12"/>
          </p:nvPr>
        </p:nvSpPr>
        <p:spPr/>
        <p:txBody>
          <a:bodyPr/>
          <a:lstStyle/>
          <a:p>
            <a:fld id="{48652A6D-F492-4FBF-82B2-3E3AA4795053}" type="slidenum">
              <a:rPr lang="en-IN" smtClean="0"/>
              <a:t>‹#›</a:t>
            </a:fld>
            <a:endParaRPr lang="en-IN"/>
          </a:p>
        </p:txBody>
      </p:sp>
    </p:spTree>
    <p:extLst>
      <p:ext uri="{BB962C8B-B14F-4D97-AF65-F5344CB8AC3E}">
        <p14:creationId xmlns:p14="http://schemas.microsoft.com/office/powerpoint/2010/main" val="400848903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IN"/>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FB33511-8DBF-4C25-BE7B-8B3CE1CEB0A6}" type="datetimeFigureOut">
              <a:rPr lang="en-IN" smtClean="0"/>
              <a:t>27-03-2020</a:t>
            </a:fld>
            <a:endParaRPr lang="en-IN"/>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IN"/>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8652A6D-F492-4FBF-82B2-3E3AA4795053}" type="slidenum">
              <a:rPr lang="en-IN" smtClean="0"/>
              <a:t>‹#›</a:t>
            </a:fld>
            <a:endParaRPr lang="en-IN"/>
          </a:p>
        </p:txBody>
      </p:sp>
    </p:spTree>
    <p:extLst>
      <p:ext uri="{BB962C8B-B14F-4D97-AF65-F5344CB8AC3E}">
        <p14:creationId xmlns:p14="http://schemas.microsoft.com/office/powerpoint/2010/main" val="222161875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hyperlink" Target="https://www.goodtherapy.org/famous-psychologists/bf-skinner.html" TargetMode="External"/><Relationship Id="rId2" Type="http://schemas.openxmlformats.org/officeDocument/2006/relationships/hyperlink" Target="https://www.goodtherapy.org/famous-psychologists/john-watson.html" TargetMode="External"/><Relationship Id="rId1" Type="http://schemas.openxmlformats.org/officeDocument/2006/relationships/slideLayout" Target="../slideLayouts/slideLayout2.xml"/><Relationship Id="rId5" Type="http://schemas.openxmlformats.org/officeDocument/2006/relationships/hyperlink" Target="https://www.goodtherapy.org/blog/psychpedia/classical-conditioning" TargetMode="External"/><Relationship Id="rId4" Type="http://schemas.openxmlformats.org/officeDocument/2006/relationships/hyperlink" Target="https://www.goodtherapy.org/famous-psychologists/ivan-pavlov.html" TargetMode="Externa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IN" dirty="0" smtClean="0"/>
              <a:t>Chapter 3</a:t>
            </a:r>
            <a:br>
              <a:rPr lang="en-IN" dirty="0" smtClean="0"/>
            </a:br>
            <a:endParaRPr lang="en-IN" dirty="0"/>
          </a:p>
        </p:txBody>
      </p:sp>
      <p:sp>
        <p:nvSpPr>
          <p:cNvPr id="3" name="Subtitle 2"/>
          <p:cNvSpPr>
            <a:spLocks noGrp="1"/>
          </p:cNvSpPr>
          <p:nvPr>
            <p:ph type="subTitle" idx="1"/>
          </p:nvPr>
        </p:nvSpPr>
        <p:spPr/>
        <p:txBody>
          <a:bodyPr/>
          <a:lstStyle/>
          <a:p>
            <a:r>
              <a:rPr lang="en-IN" dirty="0" smtClean="0"/>
              <a:t>The Behaviourist Approach</a:t>
            </a:r>
            <a:endParaRPr lang="en-IN" dirty="0"/>
          </a:p>
        </p:txBody>
      </p:sp>
    </p:spTree>
    <p:extLst>
      <p:ext uri="{BB962C8B-B14F-4D97-AF65-F5344CB8AC3E}">
        <p14:creationId xmlns:p14="http://schemas.microsoft.com/office/powerpoint/2010/main" val="156772621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11560" y="188640"/>
            <a:ext cx="8075240" cy="5937523"/>
          </a:xfrm>
        </p:spPr>
        <p:txBody>
          <a:bodyPr>
            <a:normAutofit fontScale="62500" lnSpcReduction="20000"/>
          </a:bodyPr>
          <a:lstStyle/>
          <a:p>
            <a:pPr marL="0" indent="0">
              <a:buNone/>
            </a:pPr>
            <a:r>
              <a:rPr lang="en-IN" b="1" dirty="0" smtClean="0"/>
              <a:t>There </a:t>
            </a:r>
            <a:r>
              <a:rPr lang="en-IN" b="1" dirty="0"/>
              <a:t>are 3 common phenomena in classical conditioning, they are generalization, </a:t>
            </a:r>
            <a:r>
              <a:rPr lang="en-IN" b="1" dirty="0" smtClean="0"/>
              <a:t>discrimination,</a:t>
            </a:r>
          </a:p>
          <a:p>
            <a:pPr marL="0" indent="0">
              <a:buNone/>
            </a:pPr>
            <a:r>
              <a:rPr lang="en-IN" b="1" dirty="0"/>
              <a:t>and extincti4.1.3</a:t>
            </a:r>
          </a:p>
          <a:p>
            <a:pPr marL="0" indent="0">
              <a:buNone/>
            </a:pPr>
            <a:r>
              <a:rPr lang="en-IN" b="1" dirty="0" smtClean="0"/>
              <a:t>and </a:t>
            </a:r>
            <a:r>
              <a:rPr lang="en-IN" b="1" dirty="0"/>
              <a:t>extinction. The descriptions for these phenomena are explained below.</a:t>
            </a:r>
          </a:p>
          <a:p>
            <a:pPr marL="0" indent="0">
              <a:buNone/>
            </a:pPr>
            <a:r>
              <a:rPr lang="en-IN" sz="4500" b="1" dirty="0"/>
              <a:t>Generalization</a:t>
            </a:r>
            <a:r>
              <a:rPr lang="en-IN" b="1" dirty="0"/>
              <a:t> occurs when similar stimuli to a CS produce the CR. A</a:t>
            </a:r>
          </a:p>
          <a:p>
            <a:pPr marL="0" indent="0">
              <a:buNone/>
            </a:pPr>
            <a:r>
              <a:rPr lang="en-IN" b="1" dirty="0"/>
              <a:t>student may generalize his fear to physics and chemistry tests although</a:t>
            </a:r>
          </a:p>
          <a:p>
            <a:pPr marL="0" indent="0">
              <a:buNone/>
            </a:pPr>
            <a:r>
              <a:rPr lang="en-IN" b="1" dirty="0" smtClean="0"/>
              <a:t>Generalization he </a:t>
            </a:r>
            <a:r>
              <a:rPr lang="en-IN" b="1" dirty="0"/>
              <a:t>had performed poorly only on mathematics test. In this case, the</a:t>
            </a:r>
          </a:p>
          <a:p>
            <a:pPr marL="0" indent="0">
              <a:buNone/>
            </a:pPr>
            <a:r>
              <a:rPr lang="en-IN" b="1" dirty="0"/>
              <a:t>physics and chemistry tests were similar stimuli to the mathematics</a:t>
            </a:r>
          </a:p>
          <a:p>
            <a:pPr marL="0" indent="0">
              <a:buNone/>
            </a:pPr>
            <a:r>
              <a:rPr lang="en-IN" b="1" dirty="0"/>
              <a:t>test and they produced the CR by themselves.</a:t>
            </a:r>
          </a:p>
          <a:p>
            <a:pPr marL="0" indent="0">
              <a:buNone/>
            </a:pPr>
            <a:r>
              <a:rPr lang="en-IN" sz="5000" b="1" dirty="0"/>
              <a:t>Discrimination</a:t>
            </a:r>
            <a:r>
              <a:rPr lang="en-IN" b="1" dirty="0"/>
              <a:t> is the opposite of generalization. It refers to the </a:t>
            </a:r>
            <a:r>
              <a:rPr lang="en-IN" b="1" dirty="0" smtClean="0"/>
              <a:t>ability</a:t>
            </a:r>
            <a:endParaRPr lang="en-IN" b="1" dirty="0"/>
          </a:p>
          <a:p>
            <a:pPr marL="0" indent="0">
              <a:buNone/>
            </a:pPr>
            <a:r>
              <a:rPr lang="en-IN" b="1" dirty="0"/>
              <a:t>to differentiate between similar stimuli. For example, a student may</a:t>
            </a:r>
          </a:p>
          <a:p>
            <a:pPr marL="0" indent="0">
              <a:buNone/>
            </a:pPr>
            <a:r>
              <a:rPr lang="en-IN" b="1" dirty="0" smtClean="0"/>
              <a:t>feel </a:t>
            </a:r>
            <a:r>
              <a:rPr lang="en-IN" b="1" dirty="0"/>
              <a:t>fear during mathematics test but not during physics or chemistry</a:t>
            </a:r>
          </a:p>
          <a:p>
            <a:pPr marL="0" indent="0">
              <a:buNone/>
            </a:pPr>
            <a:r>
              <a:rPr lang="en-IN" b="1" dirty="0"/>
              <a:t>tests. This shows that the student is able to discriminate between</a:t>
            </a:r>
          </a:p>
          <a:p>
            <a:pPr marL="0" indent="0">
              <a:buNone/>
            </a:pPr>
            <a:r>
              <a:rPr lang="en-IN" b="1" dirty="0"/>
              <a:t>appropriate and in appropriate situations for a response</a:t>
            </a:r>
            <a:r>
              <a:rPr lang="en-IN" b="1" dirty="0" smtClean="0"/>
              <a:t>.</a:t>
            </a:r>
            <a:endParaRPr lang="en-IN" b="1" dirty="0"/>
          </a:p>
        </p:txBody>
      </p:sp>
    </p:spTree>
    <p:extLst>
      <p:ext uri="{BB962C8B-B14F-4D97-AF65-F5344CB8AC3E}">
        <p14:creationId xmlns:p14="http://schemas.microsoft.com/office/powerpoint/2010/main" val="2993632835"/>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95536" y="620688"/>
            <a:ext cx="8291264" cy="5505475"/>
          </a:xfrm>
        </p:spPr>
        <p:txBody>
          <a:bodyPr/>
          <a:lstStyle/>
          <a:p>
            <a:r>
              <a:rPr lang="en-IN" b="1" dirty="0"/>
              <a:t>Extinction</a:t>
            </a:r>
            <a:r>
              <a:rPr lang="en-IN" dirty="0"/>
              <a:t> is the process of unlearning a learned response because of the removal of the original source of learning. In classical conditioning, extinction is done by repeatedly presenting the CS without the US. This action will decrease the frequency of previously CR. Eventually, the CR disappears. In the example mentioned above, if the student repeatedly passes the mathematics tests, his fear of mathematics tests will disappear. </a:t>
            </a:r>
            <a:endParaRPr lang="en-IN" dirty="0"/>
          </a:p>
        </p:txBody>
      </p:sp>
    </p:spTree>
    <p:extLst>
      <p:ext uri="{BB962C8B-B14F-4D97-AF65-F5344CB8AC3E}">
        <p14:creationId xmlns:p14="http://schemas.microsoft.com/office/powerpoint/2010/main" val="3197857241"/>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dirty="0" smtClean="0"/>
              <a:t>Experiment conducted on dog</a:t>
            </a:r>
            <a:endParaRPr lang="en-IN" dirty="0"/>
          </a:p>
        </p:txBody>
      </p:sp>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1039145" y="1988840"/>
            <a:ext cx="6502106" cy="4104455"/>
          </a:xfrm>
        </p:spPr>
      </p:pic>
    </p:spTree>
    <p:extLst>
      <p:ext uri="{BB962C8B-B14F-4D97-AF65-F5344CB8AC3E}">
        <p14:creationId xmlns:p14="http://schemas.microsoft.com/office/powerpoint/2010/main" val="2923292659"/>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IN" dirty="0" smtClean="0"/>
              <a:t>Example number  2</a:t>
            </a:r>
            <a:br>
              <a:rPr lang="en-IN" dirty="0" smtClean="0"/>
            </a:br>
            <a:endParaRPr lang="en-IN" dirty="0"/>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177528" y="1124744"/>
            <a:ext cx="6788944" cy="4525963"/>
          </a:xfrm>
        </p:spPr>
      </p:pic>
    </p:spTree>
    <p:extLst>
      <p:ext uri="{BB962C8B-B14F-4D97-AF65-F5344CB8AC3E}">
        <p14:creationId xmlns:p14="http://schemas.microsoft.com/office/powerpoint/2010/main" val="96645488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dirty="0" smtClean="0"/>
              <a:t>INTRODUCTION</a:t>
            </a:r>
            <a:endParaRPr lang="en-IN" dirty="0"/>
          </a:p>
        </p:txBody>
      </p:sp>
      <p:sp>
        <p:nvSpPr>
          <p:cNvPr id="3" name="Content Placeholder 2"/>
          <p:cNvSpPr>
            <a:spLocks noGrp="1"/>
          </p:cNvSpPr>
          <p:nvPr>
            <p:ph idx="1"/>
          </p:nvPr>
        </p:nvSpPr>
        <p:spPr/>
        <p:txBody>
          <a:bodyPr>
            <a:normAutofit fontScale="70000" lnSpcReduction="20000"/>
          </a:bodyPr>
          <a:lstStyle/>
          <a:p>
            <a:r>
              <a:rPr lang="en-IN" dirty="0" smtClean="0"/>
              <a:t>Behaviourists regard all behaviour as a response to a stimulus. They assume that what we do is determined by the environment we are in, which provides stimuli to which we respond, and the environments we have been in in the past, which caused us to learn to respond to stimuli in particular ways. Behaviourists are unique amongst psychologists in believing that it is unnecessary to speculate about internal mental processes when explaining behaviour: it is enough to know which stimuli elicit which responses. Behaviourists also believe that people are born with only a handful of innate reflexes (stimulus-response units that do not need to be learned) and that all of a person’s complex behaviours are the result of learning through interaction with the environment. They also assume that the processes of learning are common to all species and so humans learn in the same way as other animals</a:t>
            </a:r>
            <a:endParaRPr lang="en-IN" dirty="0"/>
          </a:p>
        </p:txBody>
      </p:sp>
    </p:spTree>
    <p:extLst>
      <p:ext uri="{BB962C8B-B14F-4D97-AF65-F5344CB8AC3E}">
        <p14:creationId xmlns:p14="http://schemas.microsoft.com/office/powerpoint/2010/main" val="68961432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dirty="0" smtClean="0"/>
              <a:t>Definition </a:t>
            </a:r>
            <a:endParaRPr lang="en-IN" dirty="0"/>
          </a:p>
        </p:txBody>
      </p:sp>
      <p:sp>
        <p:nvSpPr>
          <p:cNvPr id="3" name="Content Placeholder 2"/>
          <p:cNvSpPr>
            <a:spLocks noGrp="1"/>
          </p:cNvSpPr>
          <p:nvPr>
            <p:ph idx="1"/>
          </p:nvPr>
        </p:nvSpPr>
        <p:spPr/>
        <p:txBody>
          <a:bodyPr/>
          <a:lstStyle/>
          <a:p>
            <a:r>
              <a:rPr lang="en-IN" dirty="0" smtClean="0"/>
              <a:t>Behaviourism equates learning with behaviours that can be observed and measured.  Reinforcement is key to successful transfer through behaviouristic learning. Strong emphasis on the stimulus, the response and the relationship between them.</a:t>
            </a:r>
            <a:endParaRPr lang="en-IN" dirty="0"/>
          </a:p>
        </p:txBody>
      </p:sp>
    </p:spTree>
    <p:extLst>
      <p:ext uri="{BB962C8B-B14F-4D97-AF65-F5344CB8AC3E}">
        <p14:creationId xmlns:p14="http://schemas.microsoft.com/office/powerpoint/2010/main" val="344174155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b="1" dirty="0" smtClean="0"/>
              <a:t>The pioneer of Behaviourism </a:t>
            </a:r>
            <a:endParaRPr lang="en-IN" b="1" dirty="0"/>
          </a:p>
        </p:txBody>
      </p:sp>
      <p:sp>
        <p:nvSpPr>
          <p:cNvPr id="3" name="Content Placeholder 2"/>
          <p:cNvSpPr>
            <a:spLocks noGrp="1"/>
          </p:cNvSpPr>
          <p:nvPr>
            <p:ph idx="1"/>
          </p:nvPr>
        </p:nvSpPr>
        <p:spPr>
          <a:xfrm>
            <a:off x="457200" y="1600200"/>
            <a:ext cx="8435280" cy="4997152"/>
          </a:xfrm>
        </p:spPr>
        <p:txBody>
          <a:bodyPr>
            <a:normAutofit/>
          </a:bodyPr>
          <a:lstStyle/>
          <a:p>
            <a:pPr fontAlgn="base"/>
            <a:r>
              <a:rPr lang="en-IN" sz="2000" dirty="0" smtClean="0"/>
              <a:t>Originally </a:t>
            </a:r>
            <a:r>
              <a:rPr lang="en-IN" sz="2000" dirty="0"/>
              <a:t>developed by </a:t>
            </a:r>
            <a:r>
              <a:rPr lang="en-IN" sz="2000" u="sng" dirty="0">
                <a:hlinkClick r:id="rId2"/>
              </a:rPr>
              <a:t>John Watson</a:t>
            </a:r>
            <a:r>
              <a:rPr lang="en-IN" sz="2000" dirty="0"/>
              <a:t>, </a:t>
            </a:r>
            <a:r>
              <a:rPr lang="en-IN" sz="2000" dirty="0" err="1"/>
              <a:t>behaviorism</a:t>
            </a:r>
            <a:r>
              <a:rPr lang="en-IN" sz="2000" dirty="0"/>
              <a:t> gained notoriety through the experiments and advocacy of </a:t>
            </a:r>
            <a:r>
              <a:rPr lang="en-IN" sz="2000" u="sng" dirty="0">
                <a:hlinkClick r:id="rId3"/>
              </a:rPr>
              <a:t>B.F. Skinner</a:t>
            </a:r>
            <a:r>
              <a:rPr lang="en-IN" sz="2000" dirty="0"/>
              <a:t>. Skinner believed that, while humans and animals do have minds and feelings, it's impossible to know this internal world, so focusing on </a:t>
            </a:r>
            <a:r>
              <a:rPr lang="en-IN" sz="2000" dirty="0" err="1"/>
              <a:t>behavior</a:t>
            </a:r>
            <a:r>
              <a:rPr lang="en-IN" sz="2000" dirty="0"/>
              <a:t> is more productive. </a:t>
            </a:r>
            <a:endParaRPr lang="en-IN" sz="2000" dirty="0" smtClean="0"/>
          </a:p>
          <a:p>
            <a:pPr fontAlgn="base"/>
            <a:r>
              <a:rPr lang="en-IN" sz="2000" dirty="0" smtClean="0"/>
              <a:t>Skinner </a:t>
            </a:r>
            <a:r>
              <a:rPr lang="en-IN" sz="2000" dirty="0"/>
              <a:t>demonstrated he could condition </a:t>
            </a:r>
            <a:r>
              <a:rPr lang="en-IN" sz="2000" dirty="0" err="1"/>
              <a:t>behavioral</a:t>
            </a:r>
            <a:r>
              <a:rPr lang="en-IN" sz="2000" dirty="0"/>
              <a:t> responses through operant conditioning—a process that increases the frequency of </a:t>
            </a:r>
            <a:r>
              <a:rPr lang="en-IN" sz="2000" dirty="0" err="1"/>
              <a:t>behavior</a:t>
            </a:r>
            <a:r>
              <a:rPr lang="en-IN" sz="2000" dirty="0"/>
              <a:t> by reinforcing it.</a:t>
            </a:r>
          </a:p>
          <a:p>
            <a:pPr fontAlgn="base"/>
            <a:r>
              <a:rPr lang="en-IN" sz="2000" dirty="0"/>
              <a:t>A number of well-known philosophers and psychologists identify as </a:t>
            </a:r>
            <a:r>
              <a:rPr lang="en-IN" sz="2000" dirty="0" err="1"/>
              <a:t>behaviorists</a:t>
            </a:r>
            <a:r>
              <a:rPr lang="en-IN" sz="2000" dirty="0"/>
              <a:t> or played a role in the movement's inception. </a:t>
            </a:r>
            <a:endParaRPr lang="en-IN" sz="2000" dirty="0" smtClean="0"/>
          </a:p>
          <a:p>
            <a:pPr fontAlgn="base"/>
            <a:r>
              <a:rPr lang="en-IN" sz="2000" u="sng" dirty="0" smtClean="0">
                <a:hlinkClick r:id="rId4"/>
              </a:rPr>
              <a:t>Ivan </a:t>
            </a:r>
            <a:r>
              <a:rPr lang="en-IN" sz="2000" u="sng" dirty="0">
                <a:hlinkClick r:id="rId4"/>
              </a:rPr>
              <a:t>Pavlov</a:t>
            </a:r>
            <a:r>
              <a:rPr lang="en-IN" sz="2000" dirty="0"/>
              <a:t>, who investigated </a:t>
            </a:r>
            <a:r>
              <a:rPr lang="en-IN" sz="2000" u="sng" dirty="0">
                <a:hlinkClick r:id="rId5"/>
              </a:rPr>
              <a:t>classical conditioning</a:t>
            </a:r>
            <a:r>
              <a:rPr lang="en-IN" sz="2000" dirty="0"/>
              <a:t> in dogs, was an early </a:t>
            </a:r>
            <a:r>
              <a:rPr lang="en-IN" sz="2000" dirty="0" err="1"/>
              <a:t>popularizer</a:t>
            </a:r>
            <a:r>
              <a:rPr lang="en-IN" sz="2000" dirty="0"/>
              <a:t> of </a:t>
            </a:r>
            <a:r>
              <a:rPr lang="en-IN" sz="2000" dirty="0" err="1"/>
              <a:t>behaviorism</a:t>
            </a:r>
            <a:r>
              <a:rPr lang="en-IN" sz="2000" dirty="0"/>
              <a:t>. </a:t>
            </a:r>
            <a:endParaRPr lang="en-IN" sz="2000" dirty="0" smtClean="0"/>
          </a:p>
          <a:p>
            <a:pPr fontAlgn="base"/>
            <a:r>
              <a:rPr lang="en-IN" sz="2000" dirty="0" smtClean="0"/>
              <a:t>Edward </a:t>
            </a:r>
            <a:r>
              <a:rPr lang="en-IN" sz="2000" dirty="0"/>
              <a:t>Thorndike, an educational psychologist whose work formed the foundations of connectionism, was also a proponent of </a:t>
            </a:r>
            <a:r>
              <a:rPr lang="en-IN" sz="2000" dirty="0" err="1"/>
              <a:t>behaviorism</a:t>
            </a:r>
            <a:r>
              <a:rPr lang="en-IN" sz="2000" dirty="0"/>
              <a:t>, arguing that psychology should focus only on that which is observable</a:t>
            </a:r>
          </a:p>
          <a:p>
            <a:endParaRPr lang="en-IN" sz="2000" dirty="0"/>
          </a:p>
        </p:txBody>
      </p:sp>
    </p:spTree>
    <p:extLst>
      <p:ext uri="{BB962C8B-B14F-4D97-AF65-F5344CB8AC3E}">
        <p14:creationId xmlns:p14="http://schemas.microsoft.com/office/powerpoint/2010/main" val="185973198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b="1" dirty="0" smtClean="0"/>
              <a:t>Classical Conditioning </a:t>
            </a:r>
            <a:endParaRPr lang="en-IN" b="1" dirty="0"/>
          </a:p>
        </p:txBody>
      </p:sp>
      <p:sp>
        <p:nvSpPr>
          <p:cNvPr id="3" name="Content Placeholder 2"/>
          <p:cNvSpPr>
            <a:spLocks noGrp="1"/>
          </p:cNvSpPr>
          <p:nvPr>
            <p:ph idx="1"/>
          </p:nvPr>
        </p:nvSpPr>
        <p:spPr>
          <a:xfrm>
            <a:off x="457200" y="1600200"/>
            <a:ext cx="8363272" cy="4853136"/>
          </a:xfrm>
        </p:spPr>
        <p:txBody>
          <a:bodyPr>
            <a:noAutofit/>
          </a:bodyPr>
          <a:lstStyle/>
          <a:p>
            <a:r>
              <a:rPr lang="en-IN" sz="2000" dirty="0" smtClean="0"/>
              <a:t>Pavlov discovered classical conditioning almost by accident. Originally, he wanted to study the role of salivation in digestion. He measured how much saliva dogs produce when given meat. After a few days in the </a:t>
            </a:r>
            <a:r>
              <a:rPr lang="en-IN" sz="2000" dirty="0" err="1" smtClean="0"/>
              <a:t>experiment,Pavlov</a:t>
            </a:r>
            <a:r>
              <a:rPr lang="en-IN" sz="2000" dirty="0" smtClean="0"/>
              <a:t> noticed that the dogs in his laboratory started salivating when the lab attendant entered the room with the meat dish, before meat was placed in their mouth. This aroused Pavlov’s curiosity and he pursued the issue with more experiments. For example, he sounded a bell just before presenting his dogs with food. After hearing the bell many times right before getting fed, the dogs began to salivate as soon as the bell rang. In other word, the dogs had been conditioned to salivate in response to a new stimulus (the bell) that normally would not produce salivation. The dogs had learned to associate the bell with food.</a:t>
            </a:r>
            <a:endParaRPr lang="en-IN" sz="2000" dirty="0"/>
          </a:p>
        </p:txBody>
      </p:sp>
    </p:spTree>
    <p:extLst>
      <p:ext uri="{BB962C8B-B14F-4D97-AF65-F5344CB8AC3E}">
        <p14:creationId xmlns:p14="http://schemas.microsoft.com/office/powerpoint/2010/main" val="120927693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dirty="0" smtClean="0"/>
              <a:t>Stimulus and response </a:t>
            </a:r>
            <a:endParaRPr lang="en-IN" dirty="0"/>
          </a:p>
        </p:txBody>
      </p:sp>
      <p:sp>
        <p:nvSpPr>
          <p:cNvPr id="3" name="Content Placeholder 2"/>
          <p:cNvSpPr>
            <a:spLocks noGrp="1"/>
          </p:cNvSpPr>
          <p:nvPr>
            <p:ph idx="1"/>
          </p:nvPr>
        </p:nvSpPr>
        <p:spPr/>
        <p:txBody>
          <a:bodyPr>
            <a:normAutofit fontScale="92500" lnSpcReduction="20000"/>
          </a:bodyPr>
          <a:lstStyle/>
          <a:p>
            <a:r>
              <a:rPr lang="en-IN" dirty="0" smtClean="0"/>
              <a:t>a stimulus is an observable environmental event that has a potential to exert control over a behavioural response. A response is an over behaviour by a learner. Put it in a simpler way, a stimulus is anything that can directly influence behaviour and the stimulus produces a response. In classical conditioning, there are 2 types of stimulus and 2 types of response. They are unconditioned stimulus, conditioned stimulus, unconditioned response, and conditioned response as explained in figure</a:t>
            </a:r>
            <a:endParaRPr lang="en-IN" dirty="0"/>
          </a:p>
        </p:txBody>
      </p:sp>
    </p:spTree>
    <p:extLst>
      <p:ext uri="{BB962C8B-B14F-4D97-AF65-F5344CB8AC3E}">
        <p14:creationId xmlns:p14="http://schemas.microsoft.com/office/powerpoint/2010/main" val="242782652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dirty="0" smtClean="0"/>
              <a:t>Step1</a:t>
            </a:r>
            <a:endParaRPr lang="en-IN" dirty="0"/>
          </a:p>
        </p:txBody>
      </p:sp>
      <p:sp>
        <p:nvSpPr>
          <p:cNvPr id="3" name="Content Placeholder 2"/>
          <p:cNvSpPr>
            <a:spLocks noGrp="1"/>
          </p:cNvSpPr>
          <p:nvPr>
            <p:ph idx="1"/>
          </p:nvPr>
        </p:nvSpPr>
        <p:spPr/>
        <p:txBody>
          <a:bodyPr/>
          <a:lstStyle/>
          <a:p>
            <a:r>
              <a:rPr lang="en-IN" dirty="0" smtClean="0"/>
              <a:t>Before conditioning the bell is Neutral stimulus. Neutral Stimulus is a stimulus that, before conditioning does not naturally bring put the response of interest</a:t>
            </a:r>
          </a:p>
          <a:p>
            <a:r>
              <a:rPr lang="en-IN" dirty="0" smtClean="0"/>
              <a:t>However an unconditioned stimulus (UCS)can produce an unconditioned response(UCR)</a:t>
            </a:r>
            <a:endParaRPr lang="en-IN" dirty="0"/>
          </a:p>
        </p:txBody>
      </p:sp>
    </p:spTree>
    <p:extLst>
      <p:ext uri="{BB962C8B-B14F-4D97-AF65-F5344CB8AC3E}">
        <p14:creationId xmlns:p14="http://schemas.microsoft.com/office/powerpoint/2010/main" val="342582502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dirty="0" smtClean="0"/>
              <a:t>Step 2 During Conditioning Process</a:t>
            </a:r>
            <a:endParaRPr lang="en-IN" dirty="0"/>
          </a:p>
        </p:txBody>
      </p:sp>
      <p:sp>
        <p:nvSpPr>
          <p:cNvPr id="3" name="Content Placeholder 2"/>
          <p:cNvSpPr>
            <a:spLocks noGrp="1"/>
          </p:cNvSpPr>
          <p:nvPr>
            <p:ph idx="1"/>
          </p:nvPr>
        </p:nvSpPr>
        <p:spPr/>
        <p:txBody>
          <a:bodyPr/>
          <a:lstStyle/>
          <a:p>
            <a:r>
              <a:rPr lang="en-IN" dirty="0" smtClean="0"/>
              <a:t>During the conditioning procedure the neutral stimulus is presented. It is immediately followed by </a:t>
            </a:r>
            <a:r>
              <a:rPr lang="en-IN" b="1" dirty="0" smtClean="0"/>
              <a:t>unconditioned stimulus </a:t>
            </a:r>
            <a:r>
              <a:rPr lang="en-IN" dirty="0" smtClean="0"/>
              <a:t>to produce </a:t>
            </a:r>
            <a:r>
              <a:rPr lang="en-IN" b="1" dirty="0" smtClean="0"/>
              <a:t>unconditioned response.</a:t>
            </a:r>
            <a:endParaRPr lang="en-IN" b="1" dirty="0"/>
          </a:p>
        </p:txBody>
      </p:sp>
    </p:spTree>
    <p:extLst>
      <p:ext uri="{BB962C8B-B14F-4D97-AF65-F5344CB8AC3E}">
        <p14:creationId xmlns:p14="http://schemas.microsoft.com/office/powerpoint/2010/main" val="1571675318"/>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295589" y="1988840"/>
            <a:ext cx="9200243" cy="40324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610091311"/>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67</TotalTime>
  <Words>748</Words>
  <Application>Microsoft Office PowerPoint</Application>
  <PresentationFormat>On-screen Show (4:3)</PresentationFormat>
  <Paragraphs>37</Paragraphs>
  <Slides>13</Slides>
  <Notes>0</Notes>
  <HiddenSlides>0</HiddenSlides>
  <MMClips>0</MMClips>
  <ScaleCrop>false</ScaleCrop>
  <HeadingPairs>
    <vt:vector size="4" baseType="variant">
      <vt:variant>
        <vt:lpstr>Theme</vt:lpstr>
      </vt:variant>
      <vt:variant>
        <vt:i4>1</vt:i4>
      </vt:variant>
      <vt:variant>
        <vt:lpstr>Slide Titles</vt:lpstr>
      </vt:variant>
      <vt:variant>
        <vt:i4>13</vt:i4>
      </vt:variant>
    </vt:vector>
  </HeadingPairs>
  <TitlesOfParts>
    <vt:vector size="14" baseType="lpstr">
      <vt:lpstr>Office Theme</vt:lpstr>
      <vt:lpstr>Chapter 3 </vt:lpstr>
      <vt:lpstr>INTRODUCTION</vt:lpstr>
      <vt:lpstr>Definition </vt:lpstr>
      <vt:lpstr>The pioneer of Behaviourism </vt:lpstr>
      <vt:lpstr>Classical Conditioning </vt:lpstr>
      <vt:lpstr>Stimulus and response </vt:lpstr>
      <vt:lpstr>Step1</vt:lpstr>
      <vt:lpstr>Step 2 During Conditioning Process</vt:lpstr>
      <vt:lpstr>PowerPoint Presentation</vt:lpstr>
      <vt:lpstr>PowerPoint Presentation</vt:lpstr>
      <vt:lpstr>PowerPoint Presentation</vt:lpstr>
      <vt:lpstr>Experiment conducted on dog</vt:lpstr>
      <vt:lpstr>Example number  2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3</dc:title>
  <dc:creator>Sarwat Sultana</dc:creator>
  <cp:lastModifiedBy>Sarwat Sultana</cp:lastModifiedBy>
  <cp:revision>7</cp:revision>
  <dcterms:created xsi:type="dcterms:W3CDTF">2020-03-26T06:51:09Z</dcterms:created>
  <dcterms:modified xsi:type="dcterms:W3CDTF">2020-03-27T08:18:18Z</dcterms:modified>
</cp:coreProperties>
</file>