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57" r:id="rId4"/>
    <p:sldId id="267" r:id="rId5"/>
    <p:sldId id="268" r:id="rId6"/>
    <p:sldId id="258" r:id="rId7"/>
    <p:sldId id="259" r:id="rId8"/>
    <p:sldId id="263" r:id="rId9"/>
    <p:sldId id="264" r:id="rId10"/>
    <p:sldId id="260" r:id="rId11"/>
    <p:sldId id="261" r:id="rId12"/>
    <p:sldId id="262" r:id="rId13"/>
    <p:sldId id="265"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N"/>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E73DBD0-44F7-4C23-83F4-13170B50569A}" type="datetimeFigureOut">
              <a:rPr lang="en-IN" smtClean="0"/>
              <a:t>28-03-2020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5296660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E73DBD0-44F7-4C23-83F4-13170B50569A}" type="datetimeFigureOut">
              <a:rPr lang="en-IN" smtClean="0"/>
              <a:t>28-03-2020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9360320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E73DBD0-44F7-4C23-83F4-13170B50569A}" type="datetimeFigureOut">
              <a:rPr lang="en-IN" smtClean="0"/>
              <a:t>28-03-2020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463403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E73DBD0-44F7-4C23-83F4-13170B50569A}" type="datetimeFigureOut">
              <a:rPr lang="en-IN" smtClean="0"/>
              <a:t>28-03-2020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23575974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73DBD0-44F7-4C23-83F4-13170B50569A}" type="datetimeFigureOut">
              <a:rPr lang="en-IN" smtClean="0"/>
              <a:t>28-03-2020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2733661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E73DBD0-44F7-4C23-83F4-13170B50569A}" type="datetimeFigureOut">
              <a:rPr lang="en-IN" smtClean="0"/>
              <a:t>28-03-2020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3343968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E73DBD0-44F7-4C23-83F4-13170B50569A}" type="datetimeFigureOut">
              <a:rPr lang="en-IN" smtClean="0"/>
              <a:t>28-03-2020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2324642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E73DBD0-44F7-4C23-83F4-13170B50569A}" type="datetimeFigureOut">
              <a:rPr lang="en-IN" smtClean="0"/>
              <a:t>28-03-2020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2339896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73DBD0-44F7-4C23-83F4-13170B50569A}" type="datetimeFigureOut">
              <a:rPr lang="en-IN" smtClean="0"/>
              <a:t>28-03-2020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8668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73DBD0-44F7-4C23-83F4-13170B50569A}" type="datetimeFigureOut">
              <a:rPr lang="en-IN" smtClean="0"/>
              <a:t>28-03-2020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3263077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73DBD0-44F7-4C23-83F4-13170B50569A}" type="datetimeFigureOut">
              <a:rPr lang="en-IN" smtClean="0"/>
              <a:t>28-03-2020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67CCDF7-EB54-44D5-BF50-8E4E4E9B00E3}" type="slidenum">
              <a:rPr lang="en-IN" smtClean="0"/>
              <a:t>‹#›</a:t>
            </a:fld>
            <a:endParaRPr lang="en-IN"/>
          </a:p>
        </p:txBody>
      </p:sp>
    </p:spTree>
    <p:extLst>
      <p:ext uri="{BB962C8B-B14F-4D97-AF65-F5344CB8AC3E}">
        <p14:creationId xmlns:p14="http://schemas.microsoft.com/office/powerpoint/2010/main" val="1707333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73DBD0-44F7-4C23-83F4-13170B50569A}" type="datetimeFigureOut">
              <a:rPr lang="en-IN" smtClean="0"/>
              <a:t>28-03-2020</a:t>
            </a:fld>
            <a:endParaRPr lang="en-IN"/>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7CCDF7-EB54-44D5-BF50-8E4E4E9B00E3}" type="slidenum">
              <a:rPr lang="en-IN" smtClean="0"/>
              <a:t>‹#›</a:t>
            </a:fld>
            <a:endParaRPr lang="en-IN"/>
          </a:p>
        </p:txBody>
      </p:sp>
    </p:spTree>
    <p:extLst>
      <p:ext uri="{BB962C8B-B14F-4D97-AF65-F5344CB8AC3E}">
        <p14:creationId xmlns:p14="http://schemas.microsoft.com/office/powerpoint/2010/main" val="2900562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Chapter3</a:t>
            </a:r>
            <a:br>
              <a:rPr lang="en-IN" dirty="0" smtClean="0"/>
            </a:br>
            <a:r>
              <a:rPr lang="en-IN" dirty="0" smtClean="0"/>
              <a:t>Behaviourisms</a:t>
            </a:r>
            <a:endParaRPr lang="en-IN" dirty="0"/>
          </a:p>
        </p:txBody>
      </p:sp>
      <p:sp>
        <p:nvSpPr>
          <p:cNvPr id="3" name="Subtitle 2"/>
          <p:cNvSpPr>
            <a:spLocks noGrp="1"/>
          </p:cNvSpPr>
          <p:nvPr>
            <p:ph type="subTitle" idx="1"/>
          </p:nvPr>
        </p:nvSpPr>
        <p:spPr/>
        <p:txBody>
          <a:bodyPr/>
          <a:lstStyle/>
          <a:p>
            <a:r>
              <a:rPr lang="en-IN" b="1" dirty="0" smtClean="0"/>
              <a:t>Operant Conditioning</a:t>
            </a:r>
            <a:endParaRPr lang="en-IN" b="1" dirty="0"/>
          </a:p>
        </p:txBody>
      </p:sp>
    </p:spTree>
    <p:extLst>
      <p:ext uri="{BB962C8B-B14F-4D97-AF65-F5344CB8AC3E}">
        <p14:creationId xmlns:p14="http://schemas.microsoft.com/office/powerpoint/2010/main" val="236664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6632"/>
            <a:ext cx="8291264" cy="6009531"/>
          </a:xfrm>
        </p:spPr>
        <p:txBody>
          <a:bodyPr/>
          <a:lstStyle/>
          <a:p>
            <a:pPr marL="0" indent="0">
              <a:buNone/>
            </a:pPr>
            <a:endParaRPr lang="en-IN" dirty="0" smtClean="0"/>
          </a:p>
          <a:p>
            <a:pPr marL="0" indent="0">
              <a:buNone/>
            </a:pPr>
            <a:r>
              <a:rPr lang="en-IN" b="1" dirty="0" smtClean="0"/>
              <a:t>1:Fixed Ratio Interval </a:t>
            </a:r>
            <a:endParaRPr lang="en-IN" b="1" dirty="0"/>
          </a:p>
          <a:p>
            <a:pPr marL="0" indent="0">
              <a:buNone/>
            </a:pPr>
            <a:r>
              <a:rPr lang="en-IN" dirty="0" smtClean="0"/>
              <a:t> A behaviour </a:t>
            </a:r>
            <a:r>
              <a:rPr lang="en-IN" dirty="0"/>
              <a:t>is reinforced after a set number of </a:t>
            </a:r>
            <a:r>
              <a:rPr lang="en-IN" dirty="0" smtClean="0"/>
              <a:t>  responses </a:t>
            </a:r>
            <a:r>
              <a:rPr lang="en-IN" dirty="0"/>
              <a:t>have occurred. </a:t>
            </a:r>
          </a:p>
          <a:p>
            <a:pPr marL="0" indent="0">
              <a:buNone/>
            </a:pPr>
            <a:r>
              <a:rPr lang="en-IN" dirty="0" smtClean="0"/>
              <a:t>For </a:t>
            </a:r>
            <a:r>
              <a:rPr lang="en-IN" dirty="0"/>
              <a:t>example: A student may be given a bar of </a:t>
            </a:r>
            <a:r>
              <a:rPr lang="en-IN" dirty="0" smtClean="0"/>
              <a:t> </a:t>
            </a:r>
            <a:r>
              <a:rPr lang="en-IN" dirty="0"/>
              <a:t>chocolate for every ten mathematical problems solved</a:t>
            </a:r>
            <a:r>
              <a:rPr lang="en-IN" dirty="0" smtClean="0"/>
              <a:t>.</a:t>
            </a:r>
          </a:p>
          <a:p>
            <a:pPr marL="0" indent="0">
              <a:buNone/>
            </a:pPr>
            <a:r>
              <a:rPr lang="en-US" dirty="0" smtClean="0"/>
              <a:t>The </a:t>
            </a:r>
            <a:r>
              <a:rPr lang="en-US" dirty="0"/>
              <a:t>number of responses per reinforcement </a:t>
            </a:r>
            <a:r>
              <a:rPr lang="en-US" u="sng" dirty="0"/>
              <a:t>is fixed</a:t>
            </a:r>
            <a:r>
              <a:rPr lang="en-US" dirty="0"/>
              <a:t>. For example, every 10th response produces a </a:t>
            </a:r>
            <a:r>
              <a:rPr lang="en-US" dirty="0" err="1"/>
              <a:t>reinforcer</a:t>
            </a:r>
            <a:endParaRPr lang="en-IN" dirty="0"/>
          </a:p>
        </p:txBody>
      </p:sp>
    </p:spTree>
    <p:extLst>
      <p:ext uri="{BB962C8B-B14F-4D97-AF65-F5344CB8AC3E}">
        <p14:creationId xmlns:p14="http://schemas.microsoft.com/office/powerpoint/2010/main" val="6319792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332656"/>
            <a:ext cx="8435280" cy="5793507"/>
          </a:xfrm>
        </p:spPr>
        <p:txBody>
          <a:bodyPr>
            <a:normAutofit/>
          </a:bodyPr>
          <a:lstStyle/>
          <a:p>
            <a:pPr marL="0" indent="0">
              <a:buNone/>
            </a:pPr>
            <a:r>
              <a:rPr lang="en-IN" b="1" dirty="0" smtClean="0"/>
              <a:t>2:variable-ratio schedule</a:t>
            </a:r>
          </a:p>
          <a:p>
            <a:pPr marL="0" indent="0">
              <a:buNone/>
            </a:pPr>
            <a:endParaRPr lang="en-IN" dirty="0" smtClean="0"/>
          </a:p>
          <a:p>
            <a:pPr marL="0" indent="0">
              <a:buNone/>
            </a:pPr>
            <a:r>
              <a:rPr lang="en-IN" dirty="0" smtClean="0"/>
              <a:t>On </a:t>
            </a:r>
            <a:r>
              <a:rPr lang="en-IN" dirty="0"/>
              <a:t>a variable-ratio schedule, the number of responses needed to gain the reinforcement is not constant. </a:t>
            </a:r>
            <a:r>
              <a:rPr lang="en-IN" dirty="0" smtClean="0"/>
              <a:t> </a:t>
            </a:r>
            <a:r>
              <a:rPr lang="en-IN" dirty="0"/>
              <a:t>For example: Rewards could be given after 3, 5, 9, and 15 mathematical problems solved. </a:t>
            </a:r>
          </a:p>
          <a:p>
            <a:pPr marL="0" indent="0">
              <a:buNone/>
            </a:pPr>
            <a:endParaRPr lang="en-IN" dirty="0"/>
          </a:p>
        </p:txBody>
      </p:sp>
    </p:spTree>
    <p:extLst>
      <p:ext uri="{BB962C8B-B14F-4D97-AF65-F5344CB8AC3E}">
        <p14:creationId xmlns:p14="http://schemas.microsoft.com/office/powerpoint/2010/main" val="32441757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404664"/>
            <a:ext cx="8579296" cy="5721499"/>
          </a:xfrm>
        </p:spPr>
        <p:txBody>
          <a:bodyPr/>
          <a:lstStyle/>
          <a:p>
            <a:pPr marL="0" indent="0">
              <a:buNone/>
            </a:pPr>
            <a:r>
              <a:rPr lang="en-IN" b="1" dirty="0" smtClean="0"/>
              <a:t>3:Fixed-interval </a:t>
            </a:r>
            <a:r>
              <a:rPr lang="en-IN" b="1" dirty="0"/>
              <a:t>schedule</a:t>
            </a:r>
            <a:endParaRPr lang="en-IN" dirty="0" smtClean="0"/>
          </a:p>
          <a:p>
            <a:r>
              <a:rPr lang="en-IN" dirty="0" smtClean="0"/>
              <a:t>A behaviour </a:t>
            </a:r>
            <a:r>
              <a:rPr lang="en-IN" dirty="0"/>
              <a:t>will be reinforced after a certain period of time. No matter how often it occurs, the </a:t>
            </a:r>
            <a:r>
              <a:rPr lang="en-IN" dirty="0" smtClean="0"/>
              <a:t>behaviour </a:t>
            </a:r>
            <a:r>
              <a:rPr lang="en-IN" dirty="0"/>
              <a:t>will not be reinforced until the time is up. </a:t>
            </a:r>
            <a:r>
              <a:rPr lang="en-IN" dirty="0" smtClean="0"/>
              <a:t>For </a:t>
            </a:r>
            <a:r>
              <a:rPr lang="en-IN" dirty="0"/>
              <a:t>example: Students are given a quiz every Wednesday</a:t>
            </a:r>
            <a:r>
              <a:rPr lang="en-IN" dirty="0" smtClean="0"/>
              <a:t>.</a:t>
            </a:r>
          </a:p>
          <a:p>
            <a:endParaRPr lang="en-IN" dirty="0" smtClean="0"/>
          </a:p>
          <a:p>
            <a:pPr marL="0" lvl="1" indent="0">
              <a:buNone/>
            </a:pPr>
            <a:r>
              <a:rPr lang="en-US" b="1" u="sng" dirty="0" smtClean="0"/>
              <a:t>4: Variable </a:t>
            </a:r>
            <a:r>
              <a:rPr lang="en-US" b="1" u="sng" dirty="0"/>
              <a:t>Interval </a:t>
            </a:r>
            <a:endParaRPr lang="en-US" b="1" u="sng" dirty="0" smtClean="0"/>
          </a:p>
          <a:p>
            <a:pPr marL="0" lvl="1" indent="0">
              <a:buNone/>
            </a:pPr>
            <a:r>
              <a:rPr lang="en-US" dirty="0" smtClean="0"/>
              <a:t>The </a:t>
            </a:r>
            <a:r>
              <a:rPr lang="en-US" dirty="0"/>
              <a:t>time between </a:t>
            </a:r>
            <a:r>
              <a:rPr lang="en-US" dirty="0" err="1"/>
              <a:t>reinforcers</a:t>
            </a:r>
            <a:r>
              <a:rPr lang="en-US" dirty="0"/>
              <a:t> </a:t>
            </a:r>
            <a:r>
              <a:rPr lang="en-US" dirty="0" smtClean="0"/>
              <a:t> </a:t>
            </a:r>
            <a:r>
              <a:rPr lang="en-US" u="sng" dirty="0" smtClean="0"/>
              <a:t>varies</a:t>
            </a:r>
            <a:r>
              <a:rPr lang="en-US" dirty="0"/>
              <a:t>. For example, the first response after </a:t>
            </a:r>
            <a:r>
              <a:rPr lang="en-US" i="1" dirty="0"/>
              <a:t>an average</a:t>
            </a:r>
            <a:r>
              <a:rPr lang="en-US" dirty="0"/>
              <a:t> interval of one minute (range: 30s-90s) is reinforced (VI 1’).</a:t>
            </a:r>
          </a:p>
          <a:p>
            <a:endParaRPr lang="en-IN" dirty="0"/>
          </a:p>
        </p:txBody>
      </p:sp>
    </p:spTree>
    <p:extLst>
      <p:ext uri="{BB962C8B-B14F-4D97-AF65-F5344CB8AC3E}">
        <p14:creationId xmlns:p14="http://schemas.microsoft.com/office/powerpoint/2010/main" val="32624542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Danger of Punishment </a:t>
            </a:r>
            <a:endParaRPr lang="en-IN" b="1" dirty="0"/>
          </a:p>
        </p:txBody>
      </p:sp>
      <p:sp>
        <p:nvSpPr>
          <p:cNvPr id="3" name="Content Placeholder 2"/>
          <p:cNvSpPr>
            <a:spLocks noGrp="1"/>
          </p:cNvSpPr>
          <p:nvPr>
            <p:ph idx="1"/>
          </p:nvPr>
        </p:nvSpPr>
        <p:spPr/>
        <p:txBody>
          <a:bodyPr>
            <a:normAutofit fontScale="70000" lnSpcReduction="20000"/>
          </a:bodyPr>
          <a:lstStyle/>
          <a:p>
            <a:pPr marL="0" indent="0">
              <a:buNone/>
            </a:pPr>
            <a:r>
              <a:rPr lang="en-IN" dirty="0"/>
              <a:t>Punishment presents the fastest way to changing behaviour. However, punishment might be dangerous to an individual. Among of the effect of punishments are: </a:t>
            </a:r>
          </a:p>
          <a:p>
            <a:pPr marL="0" indent="0">
              <a:buNone/>
            </a:pPr>
            <a:r>
              <a:rPr lang="en-IN" dirty="0"/>
              <a:t>• </a:t>
            </a:r>
            <a:r>
              <a:rPr lang="en-IN" b="1" dirty="0"/>
              <a:t>Punishment can be abusive. </a:t>
            </a:r>
          </a:p>
          <a:p>
            <a:pPr marL="0" indent="0">
              <a:buNone/>
            </a:pPr>
            <a:r>
              <a:rPr lang="en-IN" dirty="0" smtClean="0"/>
              <a:t>For </a:t>
            </a:r>
            <a:r>
              <a:rPr lang="en-IN" dirty="0"/>
              <a:t>example, a teacher might become so aroused when he is punishing a student that he becomes abusive. </a:t>
            </a:r>
          </a:p>
          <a:p>
            <a:r>
              <a:rPr lang="en-IN" dirty="0" smtClean="0"/>
              <a:t> </a:t>
            </a:r>
            <a:r>
              <a:rPr lang="en-IN" b="1" dirty="0"/>
              <a:t>Punishment may create a new problem, that is aggression. </a:t>
            </a:r>
          </a:p>
          <a:p>
            <a:pPr marL="0" indent="0">
              <a:buNone/>
            </a:pPr>
            <a:r>
              <a:rPr lang="en-IN" dirty="0" smtClean="0"/>
              <a:t> </a:t>
            </a:r>
            <a:r>
              <a:rPr lang="en-IN" dirty="0"/>
              <a:t>Students commonly react to physical punishment by learning to dislike the punisher and perhaps by reacting aggressively toward that person. </a:t>
            </a:r>
          </a:p>
          <a:p>
            <a:r>
              <a:rPr lang="en-IN" dirty="0"/>
              <a:t>Thus, punishment does not convey any information about what an alternative and more appropriate behaviour might be. It may suppress one inappropriate behaviour only to be replaced by another one. Punishment can turn out to be reinforcing. A student might learn that misbehaving will get the teacher’s attention.</a:t>
            </a:r>
          </a:p>
        </p:txBody>
      </p:sp>
    </p:spTree>
    <p:extLst>
      <p:ext uri="{BB962C8B-B14F-4D97-AF65-F5344CB8AC3E}">
        <p14:creationId xmlns:p14="http://schemas.microsoft.com/office/powerpoint/2010/main" val="40396379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r>
              <a:rPr lang="en-US" u="sng" dirty="0"/>
              <a:t>Operant behavior</a:t>
            </a:r>
            <a:r>
              <a:rPr lang="en-US" dirty="0"/>
              <a:t> is behavior that is modifiable by its consequences </a:t>
            </a:r>
          </a:p>
          <a:p>
            <a:r>
              <a:rPr lang="en-US" u="sng" dirty="0"/>
              <a:t>Operant conditioning</a:t>
            </a:r>
            <a:r>
              <a:rPr lang="en-US" dirty="0"/>
              <a:t> is the process by which operant behavior is acquired or eliminated </a:t>
            </a:r>
          </a:p>
          <a:p>
            <a:endParaRPr lang="en-IN" dirty="0"/>
          </a:p>
        </p:txBody>
      </p:sp>
    </p:spTree>
    <p:extLst>
      <p:ext uri="{BB962C8B-B14F-4D97-AF65-F5344CB8AC3E}">
        <p14:creationId xmlns:p14="http://schemas.microsoft.com/office/powerpoint/2010/main" val="4530500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Operant Conditioning </a:t>
            </a:r>
            <a:endParaRPr lang="en-IN" dirty="0"/>
          </a:p>
        </p:txBody>
      </p:sp>
      <p:sp>
        <p:nvSpPr>
          <p:cNvPr id="3" name="Content Placeholder 2"/>
          <p:cNvSpPr>
            <a:spLocks noGrp="1"/>
          </p:cNvSpPr>
          <p:nvPr>
            <p:ph idx="1"/>
          </p:nvPr>
        </p:nvSpPr>
        <p:spPr/>
        <p:txBody>
          <a:bodyPr>
            <a:normAutofit fontScale="85000" lnSpcReduction="20000"/>
          </a:bodyPr>
          <a:lstStyle/>
          <a:p>
            <a:r>
              <a:rPr lang="en-IN" dirty="0"/>
              <a:t>Operant or instrumental conditioning is a form of learning in which the consequences of behaviour lead to changes in the probability that the behaviour will </a:t>
            </a:r>
            <a:r>
              <a:rPr lang="en-IN" dirty="0" smtClean="0"/>
              <a:t>occur. </a:t>
            </a:r>
          </a:p>
          <a:p>
            <a:r>
              <a:rPr lang="en-IN" dirty="0" err="1" smtClean="0"/>
              <a:t>Thondike</a:t>
            </a:r>
            <a:r>
              <a:rPr lang="en-IN" dirty="0" smtClean="0"/>
              <a:t> (</a:t>
            </a:r>
            <a:r>
              <a:rPr lang="en-IN" dirty="0"/>
              <a:t>1874- 1949) was the pioneer in studying this kind of learning. His famous formulation of Law of Effect lies at the heart of the operant conditioning. The Law of Effect states that: </a:t>
            </a:r>
          </a:p>
          <a:p>
            <a:r>
              <a:rPr lang="en-IN" dirty="0" smtClean="0"/>
              <a:t>“Behaviour </a:t>
            </a:r>
            <a:r>
              <a:rPr lang="en-IN" dirty="0"/>
              <a:t>that brings about a satisfying effect (reinforcement) is apt to be performed again, whereas </a:t>
            </a:r>
            <a:r>
              <a:rPr lang="en-IN" dirty="0" smtClean="0"/>
              <a:t>behaviour </a:t>
            </a:r>
            <a:r>
              <a:rPr lang="en-IN" dirty="0"/>
              <a:t>that brings about negative effect (punishment) is apt to be suppressed.” </a:t>
            </a:r>
          </a:p>
        </p:txBody>
      </p:sp>
    </p:spTree>
    <p:extLst>
      <p:ext uri="{BB962C8B-B14F-4D97-AF65-F5344CB8AC3E}">
        <p14:creationId xmlns:p14="http://schemas.microsoft.com/office/powerpoint/2010/main" val="35415559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99392"/>
            <a:ext cx="8085584" cy="864096"/>
          </a:xfrm>
        </p:spPr>
        <p:txBody>
          <a:bodyPr/>
          <a:lstStyle/>
          <a:p>
            <a:r>
              <a:rPr lang="en-IN" b="1" dirty="0" smtClean="0"/>
              <a:t>Thorndike Law of Effect</a:t>
            </a:r>
            <a:endParaRPr lang="en-IN" b="1" dirty="0"/>
          </a:p>
        </p:txBody>
      </p:sp>
      <p:sp>
        <p:nvSpPr>
          <p:cNvPr id="3" name="Content Placeholder 2"/>
          <p:cNvSpPr>
            <a:spLocks noGrp="1"/>
          </p:cNvSpPr>
          <p:nvPr>
            <p:ph idx="1"/>
          </p:nvPr>
        </p:nvSpPr>
        <p:spPr>
          <a:xfrm>
            <a:off x="323528" y="908720"/>
            <a:ext cx="8496944" cy="5616624"/>
          </a:xfrm>
        </p:spPr>
        <p:txBody>
          <a:bodyPr/>
          <a:lstStyle/>
          <a:p>
            <a:pPr>
              <a:lnSpc>
                <a:spcPct val="90000"/>
              </a:lnSpc>
            </a:pPr>
            <a:r>
              <a:rPr lang="en-US" dirty="0"/>
              <a:t>Responses that are closely followed by satisfaction will become firmly attached to the situation and therefore more likely to reoccur when the situation is repeated. </a:t>
            </a:r>
          </a:p>
          <a:p>
            <a:pPr>
              <a:lnSpc>
                <a:spcPct val="90000"/>
              </a:lnSpc>
            </a:pPr>
            <a:r>
              <a:rPr lang="en-US" dirty="0"/>
              <a:t>Conversely, if the situation is followed by discomfort, the connections to the situation will become weaker and the response will be less likely to occur when the situation is repeated. </a:t>
            </a:r>
          </a:p>
          <a:p>
            <a:endParaRPr lang="en-IN" dirty="0"/>
          </a:p>
        </p:txBody>
      </p:sp>
      <p:pic>
        <p:nvPicPr>
          <p:cNvPr id="4" name="Picture 7" descr="complete-trial-b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9912" y="4684266"/>
            <a:ext cx="4520952" cy="197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3835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sp>
        <p:nvSpPr>
          <p:cNvPr id="3" name="Content Placeholder 2"/>
          <p:cNvSpPr>
            <a:spLocks noGrp="1"/>
          </p:cNvSpPr>
          <p:nvPr>
            <p:ph idx="1"/>
          </p:nvPr>
        </p:nvSpPr>
        <p:spPr/>
        <p:txBody>
          <a:bodyPr/>
          <a:lstStyle/>
          <a:p>
            <a:endParaRPr lang="en-IN"/>
          </a:p>
        </p:txBody>
      </p:sp>
    </p:spTree>
    <p:extLst>
      <p:ext uri="{BB962C8B-B14F-4D97-AF65-F5344CB8AC3E}">
        <p14:creationId xmlns:p14="http://schemas.microsoft.com/office/powerpoint/2010/main" val="2684764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a:t>Types of Reinforcement and Punishment </a:t>
            </a:r>
          </a:p>
        </p:txBody>
      </p:sp>
      <p:sp>
        <p:nvSpPr>
          <p:cNvPr id="3" name="Content Placeholder 2"/>
          <p:cNvSpPr>
            <a:spLocks noGrp="1"/>
          </p:cNvSpPr>
          <p:nvPr>
            <p:ph idx="1"/>
          </p:nvPr>
        </p:nvSpPr>
        <p:spPr/>
        <p:txBody>
          <a:bodyPr>
            <a:normAutofit lnSpcReduction="10000"/>
          </a:bodyPr>
          <a:lstStyle/>
          <a:p>
            <a:r>
              <a:rPr lang="en-IN" b="1" dirty="0"/>
              <a:t>Reinforcement</a:t>
            </a:r>
            <a:r>
              <a:rPr lang="en-IN" dirty="0"/>
              <a:t> is a consequence that increases the probability that a behaviour will occur</a:t>
            </a:r>
            <a:r>
              <a:rPr lang="en-IN" dirty="0" smtClean="0"/>
              <a:t>.</a:t>
            </a:r>
          </a:p>
          <a:p>
            <a:r>
              <a:rPr lang="en-IN" dirty="0" smtClean="0"/>
              <a:t> </a:t>
            </a:r>
            <a:r>
              <a:rPr lang="en-IN" dirty="0"/>
              <a:t>On the other hand, </a:t>
            </a:r>
            <a:r>
              <a:rPr lang="en-IN" b="1" dirty="0"/>
              <a:t>punishment </a:t>
            </a:r>
            <a:r>
              <a:rPr lang="en-IN" dirty="0"/>
              <a:t>is a consequence that decreases the probability a behaviour will occur. </a:t>
            </a:r>
            <a:endParaRPr lang="en-IN" dirty="0" smtClean="0"/>
          </a:p>
          <a:p>
            <a:r>
              <a:rPr lang="en-IN" dirty="0" smtClean="0"/>
              <a:t>Put </a:t>
            </a:r>
            <a:r>
              <a:rPr lang="en-IN" dirty="0"/>
              <a:t>it another way, reinforcement will strengthen a behaviour while punishment will weaken a behaviour. </a:t>
            </a:r>
          </a:p>
        </p:txBody>
      </p:sp>
    </p:spTree>
    <p:extLst>
      <p:ext uri="{BB962C8B-B14F-4D97-AF65-F5344CB8AC3E}">
        <p14:creationId xmlns:p14="http://schemas.microsoft.com/office/powerpoint/2010/main" val="4914968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There are 2 forms of reinforcement and punishment as shown in figure</a:t>
            </a:r>
            <a:endParaRPr lang="en-IN"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6433" y="1772816"/>
            <a:ext cx="8340927"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28680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850106"/>
          </a:xfrm>
        </p:spPr>
        <p:txBody>
          <a:bodyPr/>
          <a:lstStyle/>
          <a:p>
            <a:r>
              <a:rPr lang="en-IN" dirty="0" smtClean="0"/>
              <a:t>Forms of Reinforcement </a:t>
            </a:r>
            <a:endParaRPr lang="en-IN"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33761" y="1124744"/>
            <a:ext cx="7870342"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05632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4242"/>
            <a:ext cx="8229600" cy="1143000"/>
          </a:xfrm>
        </p:spPr>
        <p:txBody>
          <a:bodyPr/>
          <a:lstStyle/>
          <a:p>
            <a:r>
              <a:rPr lang="en-IN" b="1" dirty="0"/>
              <a:t>Schedule of Reinforcement</a:t>
            </a:r>
          </a:p>
        </p:txBody>
      </p:sp>
      <p:sp>
        <p:nvSpPr>
          <p:cNvPr id="3" name="Content Placeholder 2"/>
          <p:cNvSpPr>
            <a:spLocks noGrp="1"/>
          </p:cNvSpPr>
          <p:nvPr>
            <p:ph idx="1"/>
          </p:nvPr>
        </p:nvSpPr>
        <p:spPr>
          <a:xfrm>
            <a:off x="395536" y="908720"/>
            <a:ext cx="8291264" cy="5217443"/>
          </a:xfrm>
        </p:spPr>
        <p:txBody>
          <a:bodyPr>
            <a:normAutofit fontScale="92500" lnSpcReduction="10000"/>
          </a:bodyPr>
          <a:lstStyle/>
          <a:p>
            <a:r>
              <a:rPr lang="en-IN" b="1" dirty="0" smtClean="0"/>
              <a:t>Reinforces </a:t>
            </a:r>
            <a:r>
              <a:rPr lang="en-IN" dirty="0"/>
              <a:t>are more effective when they are given as soon as possible after a student performs the target behaviour. In continuous reinforcement like this, a student learns very rapidly but when the reinforcement stops, the behaviour decreases rapidly too. Therefore, the </a:t>
            </a:r>
            <a:r>
              <a:rPr lang="en-IN" b="1" dirty="0"/>
              <a:t>schedule of reinforcement</a:t>
            </a:r>
            <a:r>
              <a:rPr lang="en-IN" dirty="0"/>
              <a:t> was developed. The schedule will determine when a behaviour will be reinforced. </a:t>
            </a:r>
            <a:endParaRPr lang="en-IN" dirty="0" smtClean="0"/>
          </a:p>
          <a:p>
            <a:r>
              <a:rPr lang="en-IN" dirty="0" smtClean="0"/>
              <a:t>There </a:t>
            </a:r>
            <a:r>
              <a:rPr lang="en-IN" dirty="0"/>
              <a:t>are </a:t>
            </a:r>
            <a:r>
              <a:rPr lang="en-IN" dirty="0" smtClean="0"/>
              <a:t>four types </a:t>
            </a:r>
            <a:r>
              <a:rPr lang="en-IN" dirty="0"/>
              <a:t>of schedule of reinforcement, they are </a:t>
            </a:r>
            <a:r>
              <a:rPr lang="en-IN" b="1" dirty="0"/>
              <a:t>fixed-ratio schedule, variable-ratio schedule fixed, fixed-interval schedule, and variable-internal schedule. </a:t>
            </a:r>
            <a:endParaRPr lang="en-IN" dirty="0"/>
          </a:p>
        </p:txBody>
      </p:sp>
    </p:spTree>
    <p:extLst>
      <p:ext uri="{BB962C8B-B14F-4D97-AF65-F5344CB8AC3E}">
        <p14:creationId xmlns:p14="http://schemas.microsoft.com/office/powerpoint/2010/main" val="297093637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666</Words>
  <Application>Microsoft Office PowerPoint</Application>
  <PresentationFormat>On-screen Show (4:3)</PresentationFormat>
  <Paragraphs>40</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Chapter3 Behaviourisms</vt:lpstr>
      <vt:lpstr>PowerPoint Presentation</vt:lpstr>
      <vt:lpstr>Operant Conditioning </vt:lpstr>
      <vt:lpstr>Thorndike Law of Effect</vt:lpstr>
      <vt:lpstr>PowerPoint Presentation</vt:lpstr>
      <vt:lpstr>Types of Reinforcement and Punishment </vt:lpstr>
      <vt:lpstr>There are 2 forms of reinforcement and punishment as shown in figure</vt:lpstr>
      <vt:lpstr>Forms of Reinforcement </vt:lpstr>
      <vt:lpstr>Schedule of Reinforcement</vt:lpstr>
      <vt:lpstr>PowerPoint Presentation</vt:lpstr>
      <vt:lpstr>PowerPoint Presentation</vt:lpstr>
      <vt:lpstr>PowerPoint Presentation</vt:lpstr>
      <vt:lpstr>Danger of Punishment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Chapter3 Behaviourisms</dc:title>
  <dc:creator>Sarwat Sultana</dc:creator>
  <cp:lastModifiedBy>Sarwat Sultana</cp:lastModifiedBy>
  <cp:revision>5</cp:revision>
  <dcterms:created xsi:type="dcterms:W3CDTF">2020-03-27T08:19:22Z</dcterms:created>
  <dcterms:modified xsi:type="dcterms:W3CDTF">2020-03-28T08:27:45Z</dcterms:modified>
</cp:coreProperties>
</file>