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77" r:id="rId10"/>
    <p:sldId id="263" r:id="rId11"/>
    <p:sldId id="265" r:id="rId12"/>
    <p:sldId id="266" r:id="rId13"/>
    <p:sldId id="267" r:id="rId14"/>
    <p:sldId id="268" r:id="rId15"/>
    <p:sldId id="269" r:id="rId16"/>
    <p:sldId id="280" r:id="rId17"/>
    <p:sldId id="281" r:id="rId18"/>
    <p:sldId id="270" r:id="rId19"/>
    <p:sldId id="271" r:id="rId20"/>
    <p:sldId id="275" r:id="rId21"/>
    <p:sldId id="279" r:id="rId22"/>
    <p:sldId id="276" r:id="rId23"/>
    <p:sldId id="273" r:id="rId24"/>
    <p:sldId id="278" r:id="rId25"/>
    <p:sldId id="282" r:id="rId26"/>
    <p:sldId id="283" r:id="rId27"/>
    <p:sldId id="284" r:id="rId28"/>
    <p:sldId id="285" r:id="rId29"/>
    <p:sldId id="286" r:id="rId30"/>
    <p:sldId id="287" r:id="rId31"/>
    <p:sldId id="288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66688-4FA6-49BD-AE0D-D5CDC4674D28}" type="datetimeFigureOut">
              <a:rPr lang="en-IN" smtClean="0"/>
              <a:t>28-03-2020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83858-751F-4CE4-9708-25077892E2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39161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66688-4FA6-49BD-AE0D-D5CDC4674D28}" type="datetimeFigureOut">
              <a:rPr lang="en-IN" smtClean="0"/>
              <a:t>28-03-2020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83858-751F-4CE4-9708-25077892E2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184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66688-4FA6-49BD-AE0D-D5CDC4674D28}" type="datetimeFigureOut">
              <a:rPr lang="en-IN" smtClean="0"/>
              <a:t>28-03-2020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83858-751F-4CE4-9708-25077892E2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209891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66688-4FA6-49BD-AE0D-D5CDC4674D28}" type="datetimeFigureOut">
              <a:rPr lang="en-IN" smtClean="0"/>
              <a:t>28-03-2020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83858-751F-4CE4-9708-25077892E2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68046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66688-4FA6-49BD-AE0D-D5CDC4674D28}" type="datetimeFigureOut">
              <a:rPr lang="en-IN" smtClean="0"/>
              <a:t>28-03-2020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83858-751F-4CE4-9708-25077892E2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35268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66688-4FA6-49BD-AE0D-D5CDC4674D28}" type="datetimeFigureOut">
              <a:rPr lang="en-IN" smtClean="0"/>
              <a:t>28-03-2020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83858-751F-4CE4-9708-25077892E2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44046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66688-4FA6-49BD-AE0D-D5CDC4674D28}" type="datetimeFigureOut">
              <a:rPr lang="en-IN" smtClean="0"/>
              <a:t>28-03-2020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83858-751F-4CE4-9708-25077892E2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92507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66688-4FA6-49BD-AE0D-D5CDC4674D28}" type="datetimeFigureOut">
              <a:rPr lang="en-IN" smtClean="0"/>
              <a:t>28-03-2020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83858-751F-4CE4-9708-25077892E2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6322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66688-4FA6-49BD-AE0D-D5CDC4674D28}" type="datetimeFigureOut">
              <a:rPr lang="en-IN" smtClean="0"/>
              <a:t>28-03-2020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83858-751F-4CE4-9708-25077892E2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49430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66688-4FA6-49BD-AE0D-D5CDC4674D28}" type="datetimeFigureOut">
              <a:rPr lang="en-IN" smtClean="0"/>
              <a:t>28-03-2020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83858-751F-4CE4-9708-25077892E2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107973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66688-4FA6-49BD-AE0D-D5CDC4674D28}" type="datetimeFigureOut">
              <a:rPr lang="en-IN" smtClean="0"/>
              <a:t>28-03-2020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283858-751F-4CE4-9708-25077892E2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201044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66688-4FA6-49BD-AE0D-D5CDC4674D28}" type="datetimeFigureOut">
              <a:rPr lang="en-IN" smtClean="0"/>
              <a:t>28-03-2020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283858-751F-4CE4-9708-25077892E23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83535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earner.org/resources/series138.html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 smtClean="0"/>
              <a:t>THE COGNITIVE APPROACH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IN" b="1" dirty="0" smtClean="0"/>
              <a:t>Chapter 4 </a:t>
            </a:r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132432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143000"/>
          </a:xfrm>
        </p:spPr>
        <p:txBody>
          <a:bodyPr/>
          <a:lstStyle/>
          <a:p>
            <a:r>
              <a:rPr lang="en-IN" b="1" dirty="0" smtClean="0"/>
              <a:t>What is this ? </a:t>
            </a:r>
            <a:endParaRPr lang="en-IN" b="1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13" t="53705" r="761" b="-1971"/>
          <a:stretch>
            <a:fillRect/>
          </a:stretch>
        </p:blipFill>
        <p:spPr>
          <a:xfrm>
            <a:off x="2555777" y="1584126"/>
            <a:ext cx="2386334" cy="26974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556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/>
              <a:t>Basic Model of Memory 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IN" dirty="0" smtClean="0"/>
              <a:t>The information processing approach has led to a model of memory which is based on a computer analogy .This memory model is based on three distinct stages.</a:t>
            </a:r>
          </a:p>
          <a:p>
            <a:r>
              <a:rPr lang="en-US" altLang="en-US" dirty="0" smtClean="0"/>
              <a:t>Atkinson &amp; </a:t>
            </a:r>
            <a:r>
              <a:rPr lang="en-US" altLang="en-US" dirty="0" err="1" smtClean="0"/>
              <a:t>Shiffrin</a:t>
            </a:r>
            <a:r>
              <a:rPr lang="en-US" altLang="en-US" dirty="0" smtClean="0"/>
              <a:t> – proposed a three-stage model including:</a:t>
            </a:r>
          </a:p>
          <a:p>
            <a:pPr marL="457200" lvl="1" indent="0">
              <a:buNone/>
            </a:pPr>
            <a:r>
              <a:rPr lang="en-US" altLang="en-US" dirty="0" smtClean="0">
                <a:solidFill>
                  <a:srgbClr val="D31D33"/>
                </a:solidFill>
              </a:rPr>
              <a:t>1:Sensory store</a:t>
            </a:r>
            <a:r>
              <a:rPr lang="en-US" altLang="en-US" dirty="0" smtClean="0"/>
              <a:t> – if attended goes to STM</a:t>
            </a:r>
          </a:p>
          <a:p>
            <a:pPr marL="457200" lvl="1" indent="0">
              <a:buNone/>
            </a:pPr>
            <a:r>
              <a:rPr lang="en-US" altLang="en-US" dirty="0" smtClean="0">
                <a:solidFill>
                  <a:srgbClr val="D31D33"/>
                </a:solidFill>
              </a:rPr>
              <a:t>2:Short-term memory</a:t>
            </a:r>
            <a:r>
              <a:rPr lang="en-US" altLang="en-US" dirty="0" smtClean="0"/>
              <a:t> (STM) – if rehearsed goes to LTM</a:t>
            </a:r>
          </a:p>
          <a:p>
            <a:pPr marL="457200" lvl="1" indent="0">
              <a:buNone/>
            </a:pPr>
            <a:r>
              <a:rPr lang="en-US" altLang="en-US" dirty="0" smtClean="0">
                <a:solidFill>
                  <a:srgbClr val="D31D33"/>
                </a:solidFill>
              </a:rPr>
              <a:t>3:Long-term memory</a:t>
            </a:r>
            <a:r>
              <a:rPr lang="en-US" altLang="en-US" dirty="0" smtClean="0"/>
              <a:t> (LTM)</a:t>
            </a:r>
          </a:p>
          <a:p>
            <a:pPr marL="0" indent="0">
              <a:buNone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325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548680"/>
            <a:ext cx="8291264" cy="557748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 dirty="0" smtClean="0"/>
              <a:t>Psychologists think of memory as involving three processes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Encoding</a:t>
            </a:r>
          </a:p>
          <a:p>
            <a:pPr lvl="2">
              <a:lnSpc>
                <a:spcPct val="90000"/>
              </a:lnSpc>
            </a:pPr>
            <a:r>
              <a:rPr lang="en-US" sz="2000" dirty="0" smtClean="0"/>
              <a:t>Transforming information into a form that can be stored in short-term or long-term memory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Storage</a:t>
            </a:r>
          </a:p>
          <a:p>
            <a:pPr lvl="2">
              <a:lnSpc>
                <a:spcPct val="90000"/>
              </a:lnSpc>
            </a:pPr>
            <a:r>
              <a:rPr lang="en-US" sz="2000" dirty="0" smtClean="0"/>
              <a:t>The act of maintaining information in memory</a:t>
            </a:r>
          </a:p>
          <a:p>
            <a:pPr lvl="2">
              <a:lnSpc>
                <a:spcPct val="90000"/>
              </a:lnSpc>
            </a:pPr>
            <a:r>
              <a:rPr lang="en-US" sz="2000" dirty="0" smtClean="0"/>
              <a:t>Consolidation</a:t>
            </a:r>
          </a:p>
          <a:p>
            <a:pPr lvl="3">
              <a:lnSpc>
                <a:spcPct val="90000"/>
              </a:lnSpc>
            </a:pPr>
            <a:r>
              <a:rPr lang="en-US" dirty="0" smtClean="0"/>
              <a:t>A physiological change in the brain that must take place for encoded information to be stored in memory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Retrieval</a:t>
            </a:r>
          </a:p>
          <a:p>
            <a:pPr lvl="2">
              <a:lnSpc>
                <a:spcPct val="90000"/>
              </a:lnSpc>
            </a:pPr>
            <a:r>
              <a:rPr lang="en-US" sz="2000" dirty="0" smtClean="0"/>
              <a:t>The act of bringing to mind material that has been stored in memory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4239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/>
              <a:t>Memory Model</a:t>
            </a:r>
            <a:endParaRPr lang="en-IN" b="1" dirty="0"/>
          </a:p>
        </p:txBody>
      </p:sp>
      <p:pic>
        <p:nvPicPr>
          <p:cNvPr id="5" name="Content Placeholder 4" descr="F0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9406" y="2780928"/>
            <a:ext cx="9244556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910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/>
              <a:t>Sensory Memory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0" hangingPunct="0">
              <a:spcBef>
                <a:spcPct val="0"/>
              </a:spcBef>
            </a:pPr>
            <a:r>
              <a:rPr lang="en-US" sz="2800" dirty="0" smtClean="0"/>
              <a:t>Sensory memory is affiliated with the transduction of energy.</a:t>
            </a:r>
          </a:p>
          <a:p>
            <a:r>
              <a:rPr lang="en-US" sz="2800" dirty="0" smtClean="0"/>
              <a:t>The memory system that holds information coming in through the senses for a period ranging from a fraction of a second to several seconds</a:t>
            </a:r>
          </a:p>
          <a:p>
            <a:pPr lvl="1"/>
            <a:r>
              <a:rPr lang="en-US" sz="2400" dirty="0" smtClean="0"/>
              <a:t>Visual sensory memory--less than ½ second</a:t>
            </a:r>
          </a:p>
          <a:p>
            <a:pPr lvl="1"/>
            <a:r>
              <a:rPr lang="en-US" sz="2400" dirty="0" smtClean="0"/>
              <a:t>Auditory sensory memory--lasts 2 to 3 seconds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41997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/>
              <a:t>Short Term Memory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b="1" dirty="0" smtClean="0"/>
              <a:t>Getting information into STM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Attention</a:t>
            </a:r>
          </a:p>
          <a:p>
            <a:pPr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Keeping information in STM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Organization (advance organizer)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Repetition (maintenance rehearsal)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An interruption to repetition can cause information to be lost in just a few seconds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1018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Limit of short term memory is 7 </a:t>
            </a:r>
            <a:r>
              <a:rPr lang="en-US" dirty="0"/>
              <a:t>+ or – </a:t>
            </a:r>
            <a:r>
              <a:rPr lang="en-US" dirty="0" smtClean="0"/>
              <a:t>2 items.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b="1" dirty="0" smtClean="0"/>
              <a:t>Chunking</a:t>
            </a:r>
          </a:p>
          <a:p>
            <a:pPr marL="0" indent="0">
              <a:buNone/>
            </a:pPr>
            <a:r>
              <a:rPr lang="en-US" b="1" dirty="0" smtClean="0"/>
              <a:t>Chinking is a strategy people use to keep the information in short term memory </a:t>
            </a:r>
          </a:p>
          <a:p>
            <a:pPr marL="0" indent="0">
              <a:buNone/>
            </a:pPr>
            <a:endParaRPr lang="en-US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01698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Serial-Position Effect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tendency for recall of first and last items on a list to surpass recall of items in the middle of the list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Primacy effect 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b="1" dirty="0" smtClean="0"/>
              <a:t>Recency effect</a:t>
            </a:r>
            <a:endParaRPr lang="en-US" b="1" dirty="0"/>
          </a:p>
          <a:p>
            <a:endParaRPr lang="en-IN" dirty="0"/>
          </a:p>
        </p:txBody>
      </p:sp>
      <p:pic>
        <p:nvPicPr>
          <p:cNvPr id="4" name="Picture 4" descr="F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27984" y="2996952"/>
            <a:ext cx="4035425" cy="36401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1378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/>
              <a:t>Long Term Memory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relatively permanent memory system with a virtually unlimited capacity</a:t>
            </a:r>
          </a:p>
          <a:p>
            <a:r>
              <a:rPr lang="en-US" b="1" dirty="0" smtClean="0"/>
              <a:t>Elaborative rehearsal</a:t>
            </a:r>
          </a:p>
          <a:p>
            <a:pPr lvl="1"/>
            <a:r>
              <a:rPr lang="en-US" dirty="0" smtClean="0"/>
              <a:t>A technique used to encode information into long-term memory by considering its meaning and associating it with other information already stored in long-term memory</a:t>
            </a:r>
            <a:endParaRPr lang="en-US" sz="3200" dirty="0" smtClean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2776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There are several examples of elaboration that are commonly used in the teaching/ learning process:</a:t>
            </a:r>
          </a:p>
          <a:p>
            <a:pPr marL="0" indent="0">
              <a:buNone/>
            </a:pPr>
            <a:r>
              <a:rPr lang="en-IN" b="1" dirty="0" smtClean="0"/>
              <a:t>1:Imaging  :</a:t>
            </a:r>
            <a:r>
              <a:rPr lang="en-IN" dirty="0" smtClean="0"/>
              <a:t> </a:t>
            </a:r>
            <a:r>
              <a:rPr lang="en-US" dirty="0" smtClean="0"/>
              <a:t>Creating a mental picture</a:t>
            </a:r>
          </a:p>
          <a:p>
            <a:pPr marL="0" indent="0">
              <a:buNone/>
            </a:pPr>
            <a:r>
              <a:rPr lang="en-IN" b="1" dirty="0" smtClean="0"/>
              <a:t>2:Method of Loci: </a:t>
            </a:r>
            <a:r>
              <a:rPr lang="en-US" dirty="0" smtClean="0"/>
              <a:t>Ideas or things to be remembered are connected to objects located in a familiar location.</a:t>
            </a:r>
          </a:p>
          <a:p>
            <a:pPr marL="0" indent="0">
              <a:buNone/>
            </a:pPr>
            <a:r>
              <a:rPr lang="en-US" b="1" dirty="0" smtClean="0"/>
              <a:t>3:Rhymes Songs: </a:t>
            </a:r>
            <a:r>
              <a:rPr lang="en-US" dirty="0" smtClean="0"/>
              <a:t>Information to be remember is arranged in a rhyme (e.g., 30 days hath September, April, June and November, </a:t>
            </a:r>
            <a:r>
              <a:rPr lang="en-US" dirty="0" err="1" smtClean="0"/>
              <a:t>etc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1020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IN" b="1" dirty="0" smtClean="0"/>
              <a:t>Assumptions: </a:t>
            </a:r>
          </a:p>
          <a:p>
            <a:pPr marL="0" indent="0">
              <a:buNone/>
            </a:pPr>
            <a:r>
              <a:rPr lang="en-IN" b="1" dirty="0" smtClean="0"/>
              <a:t>1. </a:t>
            </a:r>
            <a:r>
              <a:rPr lang="en-IN" dirty="0" smtClean="0"/>
              <a:t>All behaviour is determined by mental processes within the brain such as memory, language &amp; problem solving. These processes can not be directly observed &amp; have to be inferred by scientific measurement. </a:t>
            </a:r>
          </a:p>
          <a:p>
            <a:pPr marL="0" indent="0">
              <a:buNone/>
            </a:pPr>
            <a:r>
              <a:rPr lang="en-IN" b="1" dirty="0" smtClean="0"/>
              <a:t>2</a:t>
            </a:r>
            <a:r>
              <a:rPr lang="en-IN" dirty="0" smtClean="0"/>
              <a:t>. Our minds work like computers: they are information processors. The brain inputs, stores and outputs information, and this is the best way of explaining our thinking and behaviour.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6213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b="1" dirty="0" smtClean="0"/>
              <a:t>4:Initial Letter:</a:t>
            </a:r>
            <a:r>
              <a:rPr lang="en-US" dirty="0" smtClean="0"/>
              <a:t>The first letter of each word in a list is used to make a sentence (the sillier, the better)</a:t>
            </a:r>
          </a:p>
          <a:p>
            <a:pPr marL="0" indent="0">
              <a:buNone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9144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88640"/>
            <a:ext cx="8735710" cy="666936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endParaRPr lang="en-US" sz="2000" b="1" dirty="0" smtClean="0"/>
          </a:p>
          <a:p>
            <a:pPr>
              <a:lnSpc>
                <a:spcPct val="80000"/>
              </a:lnSpc>
            </a:pPr>
            <a:endParaRPr lang="en-US" sz="2000" b="1" dirty="0"/>
          </a:p>
          <a:p>
            <a:pPr>
              <a:lnSpc>
                <a:spcPct val="80000"/>
              </a:lnSpc>
            </a:pPr>
            <a:endParaRPr lang="en-US" sz="2000" b="1" dirty="0" smtClean="0"/>
          </a:p>
          <a:p>
            <a:pPr marL="0" indent="0">
              <a:lnSpc>
                <a:spcPct val="80000"/>
              </a:lnSpc>
              <a:buNone/>
            </a:pPr>
            <a:r>
              <a:rPr lang="en-US" sz="2400" b="1" dirty="0" smtClean="0"/>
              <a:t>       Long Term Memory</a:t>
            </a:r>
            <a:endParaRPr lang="en-US" sz="2400" b="1" dirty="0"/>
          </a:p>
          <a:p>
            <a:pPr>
              <a:lnSpc>
                <a:spcPct val="80000"/>
              </a:lnSpc>
            </a:pPr>
            <a:endParaRPr lang="en-US" sz="2000" b="1" dirty="0" smtClean="0"/>
          </a:p>
          <a:p>
            <a:pPr>
              <a:lnSpc>
                <a:spcPct val="80000"/>
              </a:lnSpc>
            </a:pPr>
            <a:endParaRPr lang="en-US" sz="2000" b="1" dirty="0"/>
          </a:p>
          <a:p>
            <a:pPr>
              <a:lnSpc>
                <a:spcPct val="80000"/>
              </a:lnSpc>
            </a:pPr>
            <a:endParaRPr lang="en-US" sz="2000" b="1" dirty="0" smtClean="0"/>
          </a:p>
          <a:p>
            <a:pPr>
              <a:lnSpc>
                <a:spcPct val="80000"/>
              </a:lnSpc>
            </a:pPr>
            <a:endParaRPr lang="en-US" sz="2000" b="1" dirty="0"/>
          </a:p>
          <a:p>
            <a:pPr>
              <a:lnSpc>
                <a:spcPct val="80000"/>
              </a:lnSpc>
            </a:pPr>
            <a:endParaRPr lang="en-US" sz="2000" b="1" dirty="0" smtClean="0"/>
          </a:p>
          <a:p>
            <a:pPr>
              <a:lnSpc>
                <a:spcPct val="80000"/>
              </a:lnSpc>
            </a:pPr>
            <a:endParaRPr lang="en-US" sz="2000" b="1" dirty="0" smtClean="0"/>
          </a:p>
          <a:p>
            <a:pPr>
              <a:lnSpc>
                <a:spcPct val="80000"/>
              </a:lnSpc>
            </a:pPr>
            <a:r>
              <a:rPr lang="en-US" sz="2000" b="1" dirty="0" smtClean="0"/>
              <a:t>Procedural </a:t>
            </a:r>
            <a:r>
              <a:rPr lang="en-US" sz="2000" b="1" dirty="0"/>
              <a:t>memories: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Memories for performance of actions or skills.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“Knowing how”</a:t>
            </a:r>
          </a:p>
          <a:p>
            <a:pPr>
              <a:lnSpc>
                <a:spcPct val="80000"/>
              </a:lnSpc>
            </a:pPr>
            <a:r>
              <a:rPr lang="en-US" sz="2000" b="1" dirty="0"/>
              <a:t>Declarative memories:</a:t>
            </a:r>
          </a:p>
          <a:p>
            <a:pPr lvl="3"/>
            <a:r>
              <a:rPr lang="en-US" sz="1800" dirty="0"/>
              <a:t>Memories of facts, rules, concepts, and events; includes semantic and episodic memory</a:t>
            </a:r>
            <a:r>
              <a:rPr lang="en-US" sz="1800" dirty="0" smtClean="0"/>
              <a:t>.</a:t>
            </a:r>
            <a:r>
              <a:rPr lang="en-US" dirty="0"/>
              <a:t> The subpart of declarative memory that stores general knowledge; a mental encyclopedia or dictionary</a:t>
            </a:r>
          </a:p>
          <a:p>
            <a:pPr lvl="3"/>
            <a:r>
              <a:rPr lang="en-US" dirty="0"/>
              <a:t>Brain-imaging studies show that the range of activity for semantic memory is larger in the left than in the right hemisphere</a:t>
            </a:r>
          </a:p>
          <a:p>
            <a:pPr lvl="1">
              <a:lnSpc>
                <a:spcPct val="80000"/>
              </a:lnSpc>
            </a:pPr>
            <a:endParaRPr lang="en-US" sz="1800" dirty="0"/>
          </a:p>
          <a:p>
            <a:pPr lvl="1">
              <a:lnSpc>
                <a:spcPct val="80000"/>
              </a:lnSpc>
            </a:pPr>
            <a:r>
              <a:rPr lang="en-US" sz="1800" dirty="0"/>
              <a:t>“Knowing that”</a:t>
            </a:r>
          </a:p>
          <a:p>
            <a:pPr>
              <a:lnSpc>
                <a:spcPct val="80000"/>
              </a:lnSpc>
            </a:pPr>
            <a:r>
              <a:rPr lang="en-US" sz="2000" b="1" dirty="0"/>
              <a:t>Semantic memories: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General knowledge, including facts, rules, concepts, and propositions.</a:t>
            </a:r>
          </a:p>
          <a:p>
            <a:pPr>
              <a:lnSpc>
                <a:spcPct val="80000"/>
              </a:lnSpc>
            </a:pPr>
            <a:r>
              <a:rPr lang="en-US" sz="2000" b="1" dirty="0"/>
              <a:t>Episodic memories:</a:t>
            </a:r>
          </a:p>
          <a:p>
            <a:pPr lvl="1">
              <a:lnSpc>
                <a:spcPct val="80000"/>
              </a:lnSpc>
            </a:pPr>
            <a:r>
              <a:rPr lang="en-US" sz="1800" dirty="0"/>
              <a:t>Personally experienced events and the contexts in which they occurred.</a:t>
            </a:r>
          </a:p>
          <a:p>
            <a:endParaRPr lang="en-IN" dirty="0"/>
          </a:p>
        </p:txBody>
      </p:sp>
      <p:pic>
        <p:nvPicPr>
          <p:cNvPr id="4" name="Picture 3" descr="F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60648"/>
            <a:ext cx="4449856" cy="3231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119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 smtClean="0"/>
              <a:t>Declarative memory </a:t>
            </a:r>
          </a:p>
          <a:p>
            <a:pPr lvl="1"/>
            <a:r>
              <a:rPr lang="en-US" sz="2400" dirty="0" smtClean="0"/>
              <a:t>The subsystem within long-term memory that stores facts, information, and personal life experiences</a:t>
            </a:r>
          </a:p>
          <a:p>
            <a:pPr lvl="1"/>
            <a:r>
              <a:rPr lang="en-US" sz="2400" dirty="0" smtClean="0"/>
              <a:t>Two types of declarative memory</a:t>
            </a:r>
          </a:p>
          <a:p>
            <a:pPr lvl="2"/>
            <a:r>
              <a:rPr lang="en-US" sz="2000" b="1" dirty="0" smtClean="0"/>
              <a:t>Semantic </a:t>
            </a:r>
            <a:r>
              <a:rPr lang="en-US" sz="2000" b="1" dirty="0" smtClean="0"/>
              <a:t>memory</a:t>
            </a:r>
          </a:p>
          <a:p>
            <a:pPr lvl="2"/>
            <a:r>
              <a:rPr lang="en-US" sz="2000" b="1" dirty="0" smtClean="0"/>
              <a:t>Episodic Memory</a:t>
            </a:r>
            <a:endParaRPr lang="en-US" sz="2000" b="1" dirty="0" smtClean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41696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 smtClean="0"/>
              <a:t>Non declarative memory </a:t>
            </a:r>
            <a:r>
              <a:rPr lang="en-US" sz="2800" dirty="0" smtClean="0"/>
              <a:t>(also called </a:t>
            </a:r>
            <a:r>
              <a:rPr lang="en-US" sz="2800" i="1" dirty="0" smtClean="0"/>
              <a:t>implicit or procedural memory</a:t>
            </a:r>
            <a:r>
              <a:rPr lang="en-US" sz="2800" dirty="0" smtClean="0"/>
              <a:t>)</a:t>
            </a:r>
          </a:p>
          <a:p>
            <a:pPr lvl="1"/>
            <a:r>
              <a:rPr lang="en-US" sz="2400" dirty="0" smtClean="0"/>
              <a:t>The subsystem within long-term memory that consists of skills acquired through repetitive practice, habits, and simple classically conditioned responses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23910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8640"/>
            <a:ext cx="8219256" cy="5937523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r>
              <a:rPr lang="en-US" b="1" dirty="0"/>
              <a:t>How We Remember</a:t>
            </a:r>
            <a:endParaRPr lang="en-US" b="1" dirty="0" smtClean="0"/>
          </a:p>
          <a:p>
            <a:endParaRPr lang="en-US" dirty="0"/>
          </a:p>
          <a:p>
            <a:r>
              <a:rPr lang="en-US" dirty="0" smtClean="0"/>
              <a:t>Effective </a:t>
            </a:r>
            <a:r>
              <a:rPr lang="en-US" dirty="0"/>
              <a:t>Encoding</a:t>
            </a:r>
          </a:p>
          <a:p>
            <a:r>
              <a:rPr lang="en-US" dirty="0"/>
              <a:t>Rehearsal</a:t>
            </a:r>
          </a:p>
          <a:p>
            <a:r>
              <a:rPr lang="en-US" dirty="0"/>
              <a:t>Mnemonics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17587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/>
              <a:t>Encoding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In order to remember material well, we must encode it accurately in the first place. </a:t>
            </a:r>
          </a:p>
          <a:p>
            <a:pPr>
              <a:lnSpc>
                <a:spcPct val="90000"/>
              </a:lnSpc>
            </a:pPr>
            <a:r>
              <a:rPr lang="en-US" dirty="0"/>
              <a:t>Some kinds of information, such as material in a college course, require effortful, as opposed to automatic, encoding.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8231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en-US" b="1" dirty="0">
                <a:hlinkClick r:id="rId2"/>
              </a:rPr>
              <a:t>Rehearsal</a:t>
            </a:r>
            <a:r>
              <a:rPr lang="en-US" dirty="0"/>
              <a:t/>
            </a:r>
            <a:br>
              <a:rPr lang="en-US" dirty="0"/>
            </a:b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Maintenance </a:t>
            </a:r>
            <a:r>
              <a:rPr lang="en-US" b="1" dirty="0"/>
              <a:t>Rehearsal: </a:t>
            </a:r>
            <a:endParaRPr lang="en-US" b="1" dirty="0" smtClean="0"/>
          </a:p>
          <a:p>
            <a:pPr marL="0" indent="0">
              <a:buNone/>
            </a:pPr>
            <a:r>
              <a:rPr lang="en-US" dirty="0" smtClean="0"/>
              <a:t>Rote </a:t>
            </a:r>
            <a:r>
              <a:rPr lang="en-US" dirty="0"/>
              <a:t>repetition of material in order to maintain its availability in memory.</a:t>
            </a:r>
          </a:p>
          <a:p>
            <a:pPr marL="0" indent="0">
              <a:buNone/>
            </a:pPr>
            <a:r>
              <a:rPr lang="en-US" b="1" dirty="0" smtClean="0"/>
              <a:t>Elaborative </a:t>
            </a:r>
            <a:r>
              <a:rPr lang="en-US" b="1" dirty="0"/>
              <a:t>Rehearsal: </a:t>
            </a:r>
          </a:p>
          <a:p>
            <a:pPr marL="0" indent="0">
              <a:buNone/>
            </a:pPr>
            <a:r>
              <a:rPr lang="en-US" dirty="0" smtClean="0"/>
              <a:t>Association </a:t>
            </a:r>
            <a:r>
              <a:rPr lang="en-US" dirty="0"/>
              <a:t>of new information with already stored knowledge and analysis of the new information to make it memorable.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0150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Mnemonics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dirty="0"/>
              <a:t>Mnemonics: </a:t>
            </a:r>
            <a:endParaRPr lang="en-US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US" dirty="0" smtClean="0"/>
              <a:t>Memory </a:t>
            </a:r>
            <a:r>
              <a:rPr lang="en-US" dirty="0"/>
              <a:t>aids or tricks (are usually verbal, but can take other forms too)</a:t>
            </a:r>
          </a:p>
          <a:p>
            <a:pPr>
              <a:lnSpc>
                <a:spcPct val="90000"/>
              </a:lnSpc>
            </a:pPr>
            <a:r>
              <a:rPr lang="en-US" dirty="0"/>
              <a:t>Enhance retention by promoting elaborative encoding and making material meaningful. </a:t>
            </a:r>
          </a:p>
        </p:txBody>
      </p:sp>
    </p:spTree>
    <p:extLst>
      <p:ext uri="{BB962C8B-B14F-4D97-AF65-F5344CB8AC3E}">
        <p14:creationId xmlns:p14="http://schemas.microsoft.com/office/powerpoint/2010/main" val="79862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/>
              <a:t>Why we forget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Decay</a:t>
            </a:r>
          </a:p>
          <a:p>
            <a:r>
              <a:rPr lang="en-US" dirty="0"/>
              <a:t>Interference</a:t>
            </a:r>
          </a:p>
          <a:p>
            <a:r>
              <a:rPr lang="en-US" dirty="0"/>
              <a:t>Cue-dependent Forgetting</a:t>
            </a:r>
          </a:p>
          <a:p>
            <a:r>
              <a:rPr lang="en-US" dirty="0"/>
              <a:t>Psychogenic Amnesia</a:t>
            </a:r>
          </a:p>
          <a:p>
            <a:pPr marL="0" indent="0">
              <a:buNone/>
            </a:pP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54849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/>
              <a:t>Decay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Decay Theory: The theory that information in memory eventually disappears if it is not accessed; it applies more to short-term than to long-term memory.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3492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altLang="en-US" sz="28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Cognitive psychologists extend the behaviourist idea and say that our behaviour is determined by the way we </a:t>
            </a:r>
            <a:r>
              <a:rPr lang="en-GB" altLang="en-US" sz="2800" b="1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process information </a:t>
            </a:r>
            <a:r>
              <a:rPr lang="en-GB" altLang="en-US" sz="2800" dirty="0">
                <a:solidFill>
                  <a:prstClr val="black"/>
                </a:solidFill>
                <a:latin typeface="Calibri" pitchFamily="34" charset="0"/>
                <a:cs typeface="Arial" charset="0"/>
              </a:rPr>
              <a:t>taken in from our environment. </a:t>
            </a:r>
            <a:r>
              <a:rPr lang="en-GB" altLang="en-US" dirty="0" smtClean="0">
                <a:solidFill>
                  <a:schemeClr val="bg1"/>
                </a:solidFill>
                <a:latin typeface="Calibri" pitchFamily="34" charset="0"/>
              </a:rPr>
              <a:t>Co Cognitive psychologists extend the behaviourist idea and say that our behaviour is determined by the way we </a:t>
            </a:r>
            <a:r>
              <a:rPr lang="en-GB" altLang="en-US" b="1" dirty="0" smtClean="0">
                <a:solidFill>
                  <a:schemeClr val="bg1"/>
                </a:solidFill>
                <a:latin typeface="Calibri" pitchFamily="34" charset="0"/>
              </a:rPr>
              <a:t>process information </a:t>
            </a:r>
            <a:r>
              <a:rPr lang="en-GB" altLang="en-US" dirty="0" smtClean="0">
                <a:solidFill>
                  <a:schemeClr val="bg1"/>
                </a:solidFill>
                <a:latin typeface="Calibri" pitchFamily="34" charset="0"/>
              </a:rPr>
              <a:t>taken in from our environment. </a:t>
            </a:r>
            <a:r>
              <a:rPr lang="en-GB" altLang="en-US" dirty="0" err="1" smtClean="0">
                <a:solidFill>
                  <a:schemeClr val="bg1"/>
                </a:solidFill>
                <a:latin typeface="Calibri" pitchFamily="34" charset="0"/>
              </a:rPr>
              <a:t>gnitivsychologxtend</a:t>
            </a:r>
            <a:r>
              <a:rPr lang="en-GB" altLang="en-US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n-GB" altLang="en-US" dirty="0" smtClean="0">
                <a:solidFill>
                  <a:schemeClr val="bg1"/>
                </a:solidFill>
                <a:latin typeface="Calibri" pitchFamily="34" charset="0"/>
              </a:rPr>
              <a:t>the behaviourist idea and say that our behaviour is determined by the way we </a:t>
            </a:r>
            <a:r>
              <a:rPr lang="en-GB" altLang="en-US" b="1" dirty="0" smtClean="0">
                <a:solidFill>
                  <a:schemeClr val="bg1"/>
                </a:solidFill>
                <a:latin typeface="Calibri" pitchFamily="34" charset="0"/>
              </a:rPr>
              <a:t>process information </a:t>
            </a:r>
            <a:r>
              <a:rPr lang="en-GB" altLang="en-US" dirty="0" smtClean="0">
                <a:solidFill>
                  <a:schemeClr val="bg1"/>
                </a:solidFill>
                <a:latin typeface="Calibri" pitchFamily="34" charset="0"/>
              </a:rPr>
              <a:t>taken in from our environment.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0088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/>
              <a:t>Interference</a:t>
            </a:r>
            <a:r>
              <a:rPr lang="en-IN" dirty="0" smtClean="0"/>
              <a:t> 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1.Retroactive </a:t>
            </a:r>
            <a:r>
              <a:rPr lang="en-US" b="1" dirty="0"/>
              <a:t>Interference: </a:t>
            </a:r>
            <a:r>
              <a:rPr lang="en-US" dirty="0"/>
              <a:t>Forgetting that occurs when recently learned material interferes with the </a:t>
            </a:r>
            <a:r>
              <a:rPr lang="en-US" dirty="0" smtClean="0"/>
              <a:t>ability to remember similar material stored previously.</a:t>
            </a:r>
          </a:p>
          <a:p>
            <a:pPr marL="0" indent="0">
              <a:buNone/>
            </a:pPr>
            <a:r>
              <a:rPr lang="en-US" b="1" dirty="0" smtClean="0"/>
              <a:t>2.Proactive Interference: </a:t>
            </a:r>
            <a:r>
              <a:rPr lang="en-US" dirty="0" smtClean="0"/>
              <a:t>Forgetting that occurs when previously stored material interferes with the ability to remember similar, more recently learned material. 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50045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/>
              <a:t>Childhood Amnesia: </a:t>
            </a:r>
            <a:r>
              <a:rPr lang="en-US" sz="2800" dirty="0"/>
              <a:t>The inability to remember events and experiences that occurred during the first two or three years of life.</a:t>
            </a:r>
          </a:p>
          <a:p>
            <a:r>
              <a:rPr lang="en-US" sz="2800" b="1" dirty="0"/>
              <a:t>Cognitive explanations:</a:t>
            </a:r>
          </a:p>
          <a:p>
            <a:pPr lvl="1"/>
            <a:r>
              <a:rPr lang="en-US" sz="2400" dirty="0"/>
              <a:t>Lack of sense of self</a:t>
            </a:r>
          </a:p>
          <a:p>
            <a:pPr lvl="1"/>
            <a:r>
              <a:rPr lang="en-US" sz="2400" dirty="0"/>
              <a:t>Impoverished encoding</a:t>
            </a:r>
          </a:p>
          <a:p>
            <a:pPr lvl="1"/>
            <a:r>
              <a:rPr lang="en-US" sz="2400" dirty="0"/>
              <a:t>A focus on the routine</a:t>
            </a:r>
          </a:p>
          <a:p>
            <a:pPr marL="457200" lvl="1" indent="0">
              <a:buNone/>
            </a:pPr>
            <a:endParaRPr lang="en-US" sz="2400" dirty="0"/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25919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chemeClr val="tx2">
                    <a:satMod val="200000"/>
                  </a:schemeClr>
                </a:solidFill>
              </a:rPr>
              <a:t>Internal mental processes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5715000" cy="4061047"/>
          </a:xfrm>
        </p:spPr>
        <p:txBody>
          <a:bodyPr>
            <a:normAutofit fontScale="92500" lnSpcReduction="20000"/>
          </a:bodyPr>
          <a:lstStyle/>
          <a:p>
            <a:pPr marL="411163">
              <a:lnSpc>
                <a:spcPct val="90000"/>
              </a:lnSpc>
              <a:buFont typeface="Wingdings" pitchFamily="2" charset="2"/>
              <a:buChar char=""/>
            </a:pPr>
            <a:r>
              <a:rPr lang="en-GB" altLang="en-US" dirty="0" smtClean="0"/>
              <a:t>The cognitive approach is concerned with how </a:t>
            </a:r>
            <a:r>
              <a:rPr lang="en-GB" altLang="en-US" b="1" dirty="0" smtClean="0">
                <a:solidFill>
                  <a:srgbClr val="7030A0"/>
                </a:solidFill>
              </a:rPr>
              <a:t>thinking and knowing</a:t>
            </a:r>
            <a:r>
              <a:rPr lang="en-GB" altLang="en-US" dirty="0" smtClean="0"/>
              <a:t> shapes our behaviour. </a:t>
            </a:r>
            <a:endParaRPr lang="en-GB" altLang="en-US" b="1" dirty="0" smtClean="0"/>
          </a:p>
          <a:p>
            <a:pPr marL="411163">
              <a:lnSpc>
                <a:spcPct val="90000"/>
              </a:lnSpc>
              <a:buFont typeface="Wingdings" pitchFamily="2" charset="2"/>
              <a:buChar char=""/>
            </a:pPr>
            <a:r>
              <a:rPr lang="en-GB" altLang="en-US" dirty="0" smtClean="0"/>
              <a:t>Humans are basically seen as </a:t>
            </a:r>
            <a:r>
              <a:rPr lang="en-GB" altLang="en-US" b="1" dirty="0" smtClean="0">
                <a:solidFill>
                  <a:srgbClr val="0000CC"/>
                </a:solidFill>
              </a:rPr>
              <a:t>information processers</a:t>
            </a:r>
            <a:r>
              <a:rPr lang="en-GB" altLang="en-US" dirty="0" smtClean="0"/>
              <a:t>. The main concern of cognitive psychology is how information received from our senses is processed by the brain and how this processing directs how we behave. </a:t>
            </a:r>
          </a:p>
          <a:p>
            <a:endParaRPr lang="en-IN" dirty="0"/>
          </a:p>
        </p:txBody>
      </p:sp>
      <p:pic>
        <p:nvPicPr>
          <p:cNvPr id="5" name="Picture 9" descr="http://www.psych.utah.edu/psych3120-classroom/he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068960"/>
            <a:ext cx="2971800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661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>
                <a:solidFill>
                  <a:schemeClr val="tx2">
                    <a:satMod val="200000"/>
                  </a:schemeClr>
                </a:solidFill>
              </a:rPr>
              <a:t>Mental processes studied by cognitive psychologists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GB" altLang="en-US" sz="3600" dirty="0" smtClean="0">
                <a:solidFill>
                  <a:srgbClr val="7030A0"/>
                </a:solidFill>
                <a:latin typeface="Aldine401 BT" pitchFamily="18" charset="0"/>
              </a:rPr>
              <a:t>perception</a:t>
            </a:r>
          </a:p>
          <a:p>
            <a:pPr lvl="1"/>
            <a:r>
              <a:rPr lang="en-GB" altLang="en-US" sz="3600" dirty="0" smtClean="0">
                <a:solidFill>
                  <a:srgbClr val="7030A0"/>
                </a:solidFill>
                <a:latin typeface="Aldine401 BT" pitchFamily="18" charset="0"/>
              </a:rPr>
              <a:t>attention</a:t>
            </a:r>
          </a:p>
          <a:p>
            <a:pPr lvl="1"/>
            <a:r>
              <a:rPr lang="en-GB" altLang="en-US" sz="3600" dirty="0" smtClean="0">
                <a:solidFill>
                  <a:srgbClr val="7030A0"/>
                </a:solidFill>
                <a:latin typeface="Aldine401 BT" pitchFamily="18" charset="0"/>
              </a:rPr>
              <a:t>memory</a:t>
            </a:r>
          </a:p>
          <a:p>
            <a:pPr lvl="1"/>
            <a:r>
              <a:rPr lang="en-GB" altLang="en-US" sz="3600" dirty="0" smtClean="0">
                <a:solidFill>
                  <a:srgbClr val="7030A0"/>
                </a:solidFill>
                <a:latin typeface="Aldine401 BT" pitchFamily="18" charset="0"/>
              </a:rPr>
              <a:t>language</a:t>
            </a:r>
          </a:p>
          <a:p>
            <a:pPr lvl="1"/>
            <a:r>
              <a:rPr lang="en-GB" altLang="en-US" sz="3600" dirty="0" smtClean="0">
                <a:solidFill>
                  <a:srgbClr val="7030A0"/>
                </a:solidFill>
                <a:latin typeface="Aldine401 BT" pitchFamily="18" charset="0"/>
              </a:rPr>
              <a:t>thinking</a:t>
            </a:r>
          </a:p>
          <a:p>
            <a:pPr lvl="1"/>
            <a:r>
              <a:rPr lang="en-GB" altLang="en-US" sz="3600" dirty="0" smtClean="0">
                <a:solidFill>
                  <a:srgbClr val="7030A0"/>
                </a:solidFill>
                <a:latin typeface="Aldine401 BT" pitchFamily="18" charset="0"/>
              </a:rPr>
              <a:t>problem solving</a:t>
            </a:r>
          </a:p>
          <a:p>
            <a:endParaRPr lang="en-IN" dirty="0"/>
          </a:p>
        </p:txBody>
      </p:sp>
      <p:pic>
        <p:nvPicPr>
          <p:cNvPr id="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628800"/>
            <a:ext cx="2133600" cy="325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672263" y="2097088"/>
            <a:ext cx="1984375" cy="41544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bg2">
                <a:lumMod val="50000"/>
              </a:schemeClr>
            </a:solidFill>
          </a:ln>
        </p:spPr>
        <p:txBody>
          <a:bodyPr>
            <a:spAutoFit/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en-GB" altLang="en-US" sz="2400" dirty="0" smtClean="0">
                <a:latin typeface="Arial" pitchFamily="34" charset="0"/>
                <a:cs typeface="Arial" pitchFamily="34" charset="0"/>
              </a:rPr>
              <a:t>This approach therefore investigates those areas of human behaviour that were </a:t>
            </a:r>
            <a:r>
              <a:rPr lang="en-GB" altLang="en-US" sz="2400" b="1" i="1" dirty="0" smtClean="0">
                <a:solidFill>
                  <a:srgbClr val="3F1E25"/>
                </a:solidFill>
                <a:latin typeface="Arial" pitchFamily="34" charset="0"/>
                <a:cs typeface="Arial" pitchFamily="34" charset="0"/>
              </a:rPr>
              <a:t>neglected</a:t>
            </a:r>
            <a:r>
              <a:rPr lang="en-GB" altLang="en-US" sz="2400" dirty="0" smtClean="0">
                <a:latin typeface="Arial" pitchFamily="34" charset="0"/>
                <a:cs typeface="Arial" pitchFamily="34" charset="0"/>
              </a:rPr>
              <a:t> by behaviourists </a:t>
            </a:r>
            <a:endParaRPr lang="en-US" altLang="en-US" sz="24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5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dirty="0" smtClean="0"/>
              <a:t>Inference means reaching a logical conclusion on the basis of evidence and reasoning. </a:t>
            </a:r>
          </a:p>
          <a:p>
            <a:r>
              <a:rPr lang="en-GB" altLang="en-US" dirty="0" smtClean="0"/>
              <a:t>The cognitive approach recognises that mental processes cannot be studied directly but must be studied indirectly by inferring what goes on as a result of measuring behaviour</a:t>
            </a:r>
            <a:endParaRPr lang="en-IN" dirty="0"/>
          </a:p>
        </p:txBody>
      </p:sp>
      <p:sp>
        <p:nvSpPr>
          <p:cNvPr id="4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7030A0"/>
            </a:solidFill>
          </a:ln>
        </p:spPr>
        <p:txBody>
          <a:bodyPr anchor="ctr">
            <a:normAutofit fontScale="975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chemeClr val="tx2"/>
                </a:solidFill>
                <a:latin typeface="Lucida Sans Unicode" pitchFamily="34" charset="0"/>
              </a:defRPr>
            </a:lvl9pPr>
            <a:extLst/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en-GB" dirty="0" smtClean="0">
                <a:solidFill>
                  <a:schemeClr val="tx2">
                    <a:satMod val="200000"/>
                  </a:schemeClr>
                </a:solidFill>
              </a:rPr>
              <a:t>Inference and Mental Processes</a:t>
            </a:r>
            <a:endParaRPr lang="en-GB" dirty="0">
              <a:solidFill>
                <a:schemeClr val="tx2">
                  <a:satMod val="20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40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/>
              <a:t>Learning and Memory 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N" b="1" dirty="0" smtClean="0"/>
              <a:t>Learning in Cognitive Psychology</a:t>
            </a:r>
            <a:r>
              <a:rPr lang="en-IN" dirty="0" smtClean="0"/>
              <a:t>, the process of gathering information and organizing it into mental schemata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7155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 smtClean="0"/>
              <a:t>Schema 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defRPr/>
            </a:pPr>
            <a:r>
              <a:rPr lang="en-GB" dirty="0"/>
              <a:t>Packets of information about the world based on past experiences.</a:t>
            </a:r>
          </a:p>
          <a:p>
            <a:pPr>
              <a:defRPr/>
            </a:pPr>
            <a:r>
              <a:rPr lang="en-GB" dirty="0"/>
              <a:t>They help to interpret new incoming information so that appropriate behaviour can take place in a </a:t>
            </a:r>
            <a:r>
              <a:rPr lang="en-GB" dirty="0" smtClean="0"/>
              <a:t>situation</a:t>
            </a:r>
            <a:endParaRPr lang="en-GB" dirty="0"/>
          </a:p>
          <a:p>
            <a:pPr>
              <a:defRPr/>
            </a:pPr>
            <a:r>
              <a:rPr lang="en-GB" dirty="0"/>
              <a:t>Babies have motor schemas which are innate such as grasping.  Schemas develop with age and become more complex the more we are exposed to situations/stimulus around us e.g. restaurants, psychology or a football match.</a:t>
            </a:r>
          </a:p>
          <a:p>
            <a:pPr>
              <a:defRPr/>
            </a:pPr>
            <a:r>
              <a:rPr lang="en-GB" dirty="0"/>
              <a:t>Schemas allow quick processing of information so that we are not continually overwhelmed by our environment.  It saves us having to process every aspect of a situation</a:t>
            </a:r>
            <a:r>
              <a:rPr lang="en-GB" dirty="0" smtClean="0"/>
              <a:t>.</a:t>
            </a:r>
            <a:endParaRPr lang="en-GB" dirty="0"/>
          </a:p>
          <a:p>
            <a:pPr>
              <a:defRPr/>
            </a:pPr>
            <a:r>
              <a:rPr lang="en-GB" dirty="0"/>
              <a:t>It could also distort our interpretations of sensory information or we could store faulty information in our schemas.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00328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lnSpc>
                <a:spcPct val="90000"/>
              </a:lnSpc>
            </a:pPr>
            <a:r>
              <a:rPr lang="en-US" sz="2400" dirty="0" smtClean="0"/>
              <a:t>The integrated frameworks of knowledge and assumptions a person has about people, objects, and events, which affect how the person encodes and recalls information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Schemas influence what people notice and how they encode and recall information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When we encounter new information or have a new experience related to an existing schema, we try to make it fit or be consistent with that schema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/>
              <a:t>To do this, we may have to distort some aspects of the information and ignore or forget other aspects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915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1319</Words>
  <Application>Microsoft Office PowerPoint</Application>
  <PresentationFormat>On-screen Show (4:3)</PresentationFormat>
  <Paragraphs>144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THE COGNITIVE APPROACH</vt:lpstr>
      <vt:lpstr>PowerPoint Presentation</vt:lpstr>
      <vt:lpstr>PowerPoint Presentation</vt:lpstr>
      <vt:lpstr>Internal mental processes</vt:lpstr>
      <vt:lpstr>Mental processes studied by cognitive psychologists</vt:lpstr>
      <vt:lpstr>Inference and Mental Processes</vt:lpstr>
      <vt:lpstr>Learning and Memory </vt:lpstr>
      <vt:lpstr>Schema </vt:lpstr>
      <vt:lpstr>PowerPoint Presentation</vt:lpstr>
      <vt:lpstr>What is this ? </vt:lpstr>
      <vt:lpstr>Basic Model of Memory </vt:lpstr>
      <vt:lpstr>PowerPoint Presentation</vt:lpstr>
      <vt:lpstr>Memory Model</vt:lpstr>
      <vt:lpstr>Sensory Memory</vt:lpstr>
      <vt:lpstr>Short Term Memory</vt:lpstr>
      <vt:lpstr>PowerPoint Presentation</vt:lpstr>
      <vt:lpstr>Serial-Position Effect</vt:lpstr>
      <vt:lpstr>Long Term Memory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Encoding</vt:lpstr>
      <vt:lpstr>Rehearsal </vt:lpstr>
      <vt:lpstr>Mnemonics</vt:lpstr>
      <vt:lpstr>Why we forget</vt:lpstr>
      <vt:lpstr>Decay</vt:lpstr>
      <vt:lpstr>Interference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COGNITIVE APPROACH</dc:title>
  <dc:creator>Sarwat Sultana</dc:creator>
  <cp:lastModifiedBy>Sarwat Sultana</cp:lastModifiedBy>
  <cp:revision>18</cp:revision>
  <dcterms:created xsi:type="dcterms:W3CDTF">2020-03-27T08:59:19Z</dcterms:created>
  <dcterms:modified xsi:type="dcterms:W3CDTF">2020-03-28T08:22:15Z</dcterms:modified>
</cp:coreProperties>
</file>