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6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URW Palladio L"/>
                <a:cs typeface="URW Palladio L"/>
              </a:defRPr>
            </a:lvl1pPr>
          </a:lstStyle>
          <a:p>
            <a:pPr marL="1143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 i="0">
                <a:solidFill>
                  <a:schemeClr val="tx1"/>
                </a:solidFill>
                <a:latin typeface="URW Palladio L"/>
                <a:cs typeface="URW Palladio 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tx1"/>
                </a:solidFill>
                <a:latin typeface="URW Palladio L"/>
                <a:cs typeface="URW Palladio 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URW Palladio L"/>
                <a:cs typeface="URW Palladio L"/>
              </a:defRPr>
            </a:lvl1pPr>
          </a:lstStyle>
          <a:p>
            <a:pPr marL="1143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 i="0">
                <a:solidFill>
                  <a:schemeClr val="tx1"/>
                </a:solidFill>
                <a:latin typeface="URW Palladio L"/>
                <a:cs typeface="URW Palladio 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URW Palladio L"/>
                <a:cs typeface="URW Palladio L"/>
              </a:defRPr>
            </a:lvl1pPr>
          </a:lstStyle>
          <a:p>
            <a:pPr marL="1143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 i="0">
                <a:solidFill>
                  <a:schemeClr val="tx1"/>
                </a:solidFill>
                <a:latin typeface="URW Palladio L"/>
                <a:cs typeface="URW Palladio 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URW Palladio L"/>
                <a:cs typeface="URW Palladio L"/>
              </a:defRPr>
            </a:lvl1pPr>
          </a:lstStyle>
          <a:p>
            <a:pPr marL="1143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URW Palladio L"/>
                <a:cs typeface="URW Palladio L"/>
              </a:defRPr>
            </a:lvl1pPr>
          </a:lstStyle>
          <a:p>
            <a:pPr marL="1143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066925" y="460375"/>
            <a:ext cx="5008880" cy="696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1" i="0">
                <a:solidFill>
                  <a:schemeClr val="tx1"/>
                </a:solidFill>
                <a:latin typeface="URW Palladio L"/>
                <a:cs typeface="URW Palladio 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5940" y="1611833"/>
            <a:ext cx="8074025" cy="4635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tx1"/>
                </a:solidFill>
                <a:latin typeface="URW Palladio L"/>
                <a:cs typeface="URW Palladio 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404859" y="6437273"/>
            <a:ext cx="228600" cy="2095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888888"/>
                </a:solidFill>
                <a:latin typeface="URW Palladio L"/>
                <a:cs typeface="URW Palladio L"/>
              </a:defRPr>
            </a:lvl1pPr>
          </a:lstStyle>
          <a:p>
            <a:pPr marL="1143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18" Type="http://schemas.openxmlformats.org/officeDocument/2006/relationships/image" Target="../media/image2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17" Type="http://schemas.openxmlformats.org/officeDocument/2006/relationships/image" Target="../media/image25.png"/><Relationship Id="rId2" Type="http://schemas.openxmlformats.org/officeDocument/2006/relationships/image" Target="../media/image10.png"/><Relationship Id="rId16" Type="http://schemas.openxmlformats.org/officeDocument/2006/relationships/image" Target="../media/image24.png"/><Relationship Id="rId20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5" Type="http://schemas.openxmlformats.org/officeDocument/2006/relationships/image" Target="../media/image23.png"/><Relationship Id="rId10" Type="http://schemas.openxmlformats.org/officeDocument/2006/relationships/image" Target="../media/image18.png"/><Relationship Id="rId19" Type="http://schemas.openxmlformats.org/officeDocument/2006/relationships/image" Target="../media/image27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224022" y="339597"/>
            <a:ext cx="2668905" cy="696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0" spc="-405" dirty="0">
                <a:latin typeface="DejaVu Sans"/>
                <a:cs typeface="DejaVu Sans"/>
              </a:rPr>
              <a:t>Muda</a:t>
            </a:r>
            <a:r>
              <a:rPr b="0" spc="-320" dirty="0">
                <a:latin typeface="DejaVu Sans"/>
                <a:cs typeface="DejaVu Sans"/>
              </a:rPr>
              <a:t>r</a:t>
            </a:r>
            <a:r>
              <a:rPr b="0" spc="-535" dirty="0">
                <a:latin typeface="DejaVu Sans"/>
                <a:cs typeface="DejaVu Sans"/>
              </a:rPr>
              <a:t>abah</a:t>
            </a:r>
          </a:p>
        </p:txBody>
      </p:sp>
      <p:grpSp>
        <p:nvGrpSpPr>
          <p:cNvPr id="6" name="object 6"/>
          <p:cNvGrpSpPr/>
          <p:nvPr/>
        </p:nvGrpSpPr>
        <p:grpSpPr>
          <a:xfrm>
            <a:off x="370331" y="801622"/>
            <a:ext cx="8773795" cy="4913377"/>
            <a:chOff x="370331" y="801623"/>
            <a:chExt cx="8773795" cy="2039620"/>
          </a:xfrm>
        </p:grpSpPr>
        <p:sp>
          <p:nvSpPr>
            <p:cNvPr id="7" name="object 7"/>
            <p:cNvSpPr/>
            <p:nvPr/>
          </p:nvSpPr>
          <p:spPr>
            <a:xfrm>
              <a:off x="370331" y="801623"/>
              <a:ext cx="8773668" cy="2039112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627888" y="1059179"/>
              <a:ext cx="8382000" cy="15240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627125" y="1058417"/>
              <a:ext cx="8383905" cy="1525905"/>
            </a:xfrm>
            <a:custGeom>
              <a:avLst/>
              <a:gdLst/>
              <a:ahLst/>
              <a:cxnLst/>
              <a:rect l="l" t="t" r="r" b="b"/>
              <a:pathLst>
                <a:path w="8383905" h="1525905">
                  <a:moveTo>
                    <a:pt x="8372983" y="1336929"/>
                  </a:moveTo>
                  <a:lnTo>
                    <a:pt x="8367014" y="1355979"/>
                  </a:lnTo>
                  <a:lnTo>
                    <a:pt x="8370570" y="1346327"/>
                  </a:lnTo>
                  <a:lnTo>
                    <a:pt x="8372983" y="1336929"/>
                  </a:lnTo>
                  <a:close/>
                </a:path>
                <a:path w="8383905" h="1525905">
                  <a:moveTo>
                    <a:pt x="8381365" y="1284478"/>
                  </a:moveTo>
                  <a:lnTo>
                    <a:pt x="8378952" y="1308735"/>
                  </a:lnTo>
                  <a:lnTo>
                    <a:pt x="8380857" y="1296924"/>
                  </a:lnTo>
                  <a:lnTo>
                    <a:pt x="8381365" y="1284478"/>
                  </a:lnTo>
                  <a:close/>
                </a:path>
                <a:path w="8383905" h="1525905">
                  <a:moveTo>
                    <a:pt x="4521" y="217424"/>
                  </a:moveTo>
                  <a:lnTo>
                    <a:pt x="2717" y="228981"/>
                  </a:lnTo>
                  <a:lnTo>
                    <a:pt x="2171" y="240792"/>
                  </a:lnTo>
                  <a:lnTo>
                    <a:pt x="4521" y="217424"/>
                  </a:lnTo>
                  <a:close/>
                </a:path>
                <a:path w="8383905" h="1525905">
                  <a:moveTo>
                    <a:pt x="15913" y="171450"/>
                  </a:moveTo>
                  <a:lnTo>
                    <a:pt x="13004" y="179578"/>
                  </a:lnTo>
                  <a:lnTo>
                    <a:pt x="10972" y="187325"/>
                  </a:lnTo>
                  <a:lnTo>
                    <a:pt x="15913" y="171450"/>
                  </a:lnTo>
                  <a:close/>
                </a:path>
                <a:path w="8383905" h="1525905">
                  <a:moveTo>
                    <a:pt x="254749" y="0"/>
                  </a:moveTo>
                  <a:lnTo>
                    <a:pt x="8383524" y="0"/>
                  </a:lnTo>
                  <a:lnTo>
                    <a:pt x="8383524" y="1270762"/>
                  </a:lnTo>
                  <a:lnTo>
                    <a:pt x="8378317" y="1322070"/>
                  </a:lnTo>
                  <a:lnTo>
                    <a:pt x="8363584" y="1369949"/>
                  </a:lnTo>
                  <a:lnTo>
                    <a:pt x="8340090" y="1413256"/>
                  </a:lnTo>
                  <a:lnTo>
                    <a:pt x="8309102" y="1451102"/>
                  </a:lnTo>
                  <a:lnTo>
                    <a:pt x="8271256" y="1482090"/>
                  </a:lnTo>
                  <a:lnTo>
                    <a:pt x="8227949" y="1505585"/>
                  </a:lnTo>
                  <a:lnTo>
                    <a:pt x="8180070" y="1520317"/>
                  </a:lnTo>
                  <a:lnTo>
                    <a:pt x="8128762" y="1525524"/>
                  </a:lnTo>
                  <a:lnTo>
                    <a:pt x="0" y="1525524"/>
                  </a:lnTo>
                  <a:lnTo>
                    <a:pt x="0" y="254762"/>
                  </a:lnTo>
                  <a:lnTo>
                    <a:pt x="1193" y="228854"/>
                  </a:lnTo>
                  <a:lnTo>
                    <a:pt x="11544" y="179070"/>
                  </a:lnTo>
                  <a:lnTo>
                    <a:pt x="43383" y="112268"/>
                  </a:lnTo>
                  <a:lnTo>
                    <a:pt x="74828" y="74803"/>
                  </a:lnTo>
                  <a:lnTo>
                    <a:pt x="112255" y="43434"/>
                  </a:lnTo>
                  <a:lnTo>
                    <a:pt x="155625" y="19939"/>
                  </a:lnTo>
                  <a:lnTo>
                    <a:pt x="203403" y="5207"/>
                  </a:lnTo>
                  <a:lnTo>
                    <a:pt x="254749" y="0"/>
                  </a:lnTo>
                  <a:close/>
                </a:path>
              </a:pathLst>
            </a:custGeom>
            <a:ln w="3175">
              <a:solidFill>
                <a:srgbClr val="97470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Mudarabah</a:t>
            </a:r>
            <a:r>
              <a:rPr spc="-90" dirty="0"/>
              <a:t> </a:t>
            </a:r>
            <a:r>
              <a:rPr spc="-5" dirty="0"/>
              <a:t>Capital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dirty="0"/>
              <a:t>10</a:t>
            </a:fld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535940" y="1109668"/>
            <a:ext cx="8074025" cy="53663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7620" indent="-343535" algn="just">
              <a:lnSpc>
                <a:spcPct val="140000"/>
              </a:lnSpc>
              <a:spcBef>
                <a:spcPts val="95"/>
              </a:spcBef>
              <a:buFont typeface="Nimbus Sans L"/>
              <a:buChar char="•"/>
              <a:tabLst>
                <a:tab pos="356235" algn="l"/>
              </a:tabLst>
            </a:pPr>
            <a:r>
              <a:rPr sz="2400" dirty="0">
                <a:latin typeface="URW Palladio L"/>
                <a:cs typeface="URW Palladio L"/>
              </a:rPr>
              <a:t>Debts </a:t>
            </a:r>
            <a:r>
              <a:rPr sz="2400" spc="-5" dirty="0">
                <a:latin typeface="URW Palladio L"/>
                <a:cs typeface="URW Palladio L"/>
              </a:rPr>
              <a:t>such as account </a:t>
            </a:r>
            <a:r>
              <a:rPr sz="2400" dirty="0">
                <a:latin typeface="URW Palladio L"/>
                <a:cs typeface="URW Palladio L"/>
              </a:rPr>
              <a:t>receivables or </a:t>
            </a:r>
            <a:r>
              <a:rPr sz="2400" spc="-5" dirty="0">
                <a:latin typeface="URW Palladio L"/>
                <a:cs typeface="URW Palladio L"/>
              </a:rPr>
              <a:t>loans </a:t>
            </a:r>
            <a:r>
              <a:rPr sz="2400" dirty="0">
                <a:latin typeface="URW Palladio L"/>
                <a:cs typeface="URW Palladio L"/>
              </a:rPr>
              <a:t>due </a:t>
            </a:r>
            <a:r>
              <a:rPr sz="2400" spc="-5" dirty="0">
                <a:latin typeface="URW Palladio L"/>
                <a:cs typeface="URW Palladio L"/>
              </a:rPr>
              <a:t>to </a:t>
            </a:r>
            <a:r>
              <a:rPr sz="2400" dirty="0">
                <a:latin typeface="URW Palladio L"/>
                <a:cs typeface="URW Palladio L"/>
              </a:rPr>
              <a:t>a  </a:t>
            </a:r>
            <a:r>
              <a:rPr sz="2400" spc="-5" dirty="0">
                <a:latin typeface="URW Palladio L"/>
                <a:cs typeface="URW Palladio L"/>
              </a:rPr>
              <a:t>capital provider do not qualify as capital of</a:t>
            </a:r>
            <a:r>
              <a:rPr sz="2400" spc="95" dirty="0">
                <a:latin typeface="URW Palladio L"/>
                <a:cs typeface="URW Palladio L"/>
              </a:rPr>
              <a:t> </a:t>
            </a:r>
            <a:r>
              <a:rPr sz="2400" spc="-5" dirty="0">
                <a:latin typeface="URW Palladio L"/>
                <a:cs typeface="URW Palladio L"/>
              </a:rPr>
              <a:t>Mudarabah.</a:t>
            </a:r>
            <a:endParaRPr sz="2400">
              <a:latin typeface="URW Palladio L"/>
              <a:cs typeface="URW Palladio L"/>
            </a:endParaRPr>
          </a:p>
          <a:p>
            <a:pPr marL="355600" marR="7620" indent="-343535" algn="just">
              <a:lnSpc>
                <a:spcPct val="140000"/>
              </a:lnSpc>
              <a:spcBef>
                <a:spcPts val="580"/>
              </a:spcBef>
              <a:buFont typeface="Nimbus Sans L"/>
              <a:buChar char="•"/>
              <a:tabLst>
                <a:tab pos="356235" algn="l"/>
              </a:tabLst>
            </a:pPr>
            <a:r>
              <a:rPr sz="2400" spc="-5" dirty="0">
                <a:latin typeface="URW Palladio L"/>
                <a:cs typeface="URW Palladio L"/>
              </a:rPr>
              <a:t>The </a:t>
            </a:r>
            <a:r>
              <a:rPr sz="2400" dirty="0">
                <a:latin typeface="URW Palladio L"/>
                <a:cs typeface="URW Palladio L"/>
              </a:rPr>
              <a:t>agreed capital shall be </a:t>
            </a:r>
            <a:r>
              <a:rPr sz="2400" spc="-5" dirty="0">
                <a:latin typeface="URW Palladio L"/>
                <a:cs typeface="URW Palladio L"/>
              </a:rPr>
              <a:t>made available to the  </a:t>
            </a:r>
            <a:r>
              <a:rPr sz="2400" dirty="0">
                <a:latin typeface="URW Palladio L"/>
                <a:cs typeface="URW Palladio L"/>
              </a:rPr>
              <a:t>manager </a:t>
            </a:r>
            <a:r>
              <a:rPr sz="2400" spc="-5" dirty="0">
                <a:latin typeface="URW Palladio L"/>
                <a:cs typeface="URW Palladio L"/>
              </a:rPr>
              <a:t>to </a:t>
            </a:r>
            <a:r>
              <a:rPr sz="2400" dirty="0">
                <a:latin typeface="URW Palladio L"/>
                <a:cs typeface="URW Palladio L"/>
              </a:rPr>
              <a:t>commence </a:t>
            </a:r>
            <a:r>
              <a:rPr sz="2400" spc="-5" dirty="0">
                <a:latin typeface="URW Palladio L"/>
                <a:cs typeface="URW Palladio L"/>
              </a:rPr>
              <a:t>the business</a:t>
            </a:r>
            <a:r>
              <a:rPr sz="2400" spc="20" dirty="0">
                <a:latin typeface="URW Palladio L"/>
                <a:cs typeface="URW Palladio L"/>
              </a:rPr>
              <a:t> </a:t>
            </a:r>
            <a:r>
              <a:rPr sz="2400" spc="-5" dirty="0">
                <a:latin typeface="URW Palladio L"/>
                <a:cs typeface="URW Palladio L"/>
              </a:rPr>
              <a:t>activities.</a:t>
            </a:r>
            <a:endParaRPr sz="2400">
              <a:latin typeface="URW Palladio L"/>
              <a:cs typeface="URW Palladio L"/>
            </a:endParaRPr>
          </a:p>
          <a:p>
            <a:pPr marL="355600" marR="5080" indent="-343535" algn="just">
              <a:lnSpc>
                <a:spcPct val="140000"/>
              </a:lnSpc>
              <a:spcBef>
                <a:spcPts val="575"/>
              </a:spcBef>
              <a:buFont typeface="Nimbus Sans L"/>
              <a:buChar char="•"/>
              <a:tabLst>
                <a:tab pos="356235" algn="l"/>
              </a:tabLst>
            </a:pPr>
            <a:r>
              <a:rPr sz="2400" spc="-5" dirty="0">
                <a:latin typeface="URW Palladio L"/>
                <a:cs typeface="URW Palladio L"/>
              </a:rPr>
              <a:t>The </a:t>
            </a:r>
            <a:r>
              <a:rPr sz="2400" dirty="0">
                <a:latin typeface="URW Palladio L"/>
                <a:cs typeface="URW Palladio L"/>
              </a:rPr>
              <a:t>capital may be </a:t>
            </a:r>
            <a:r>
              <a:rPr sz="2400" spc="-5" dirty="0">
                <a:latin typeface="URW Palladio L"/>
                <a:cs typeface="URW Palladio L"/>
              </a:rPr>
              <a:t>fully or partially </a:t>
            </a:r>
            <a:r>
              <a:rPr sz="2400" dirty="0">
                <a:latin typeface="URW Palladio L"/>
                <a:cs typeface="URW Palladio L"/>
              </a:rPr>
              <a:t>disbursed </a:t>
            </a:r>
            <a:r>
              <a:rPr sz="2400" spc="-5" dirty="0">
                <a:latin typeface="URW Palladio L"/>
                <a:cs typeface="URW Palladio L"/>
              </a:rPr>
              <a:t>or made  </a:t>
            </a:r>
            <a:r>
              <a:rPr sz="2400" dirty="0">
                <a:latin typeface="URW Palladio L"/>
                <a:cs typeface="URW Palladio L"/>
              </a:rPr>
              <a:t>available </a:t>
            </a:r>
            <a:r>
              <a:rPr sz="2400" spc="-5" dirty="0">
                <a:latin typeface="URW Palladio L"/>
                <a:cs typeface="URW Palladio L"/>
              </a:rPr>
              <a:t>to </a:t>
            </a:r>
            <a:r>
              <a:rPr sz="2400" dirty="0">
                <a:latin typeface="URW Palladio L"/>
                <a:cs typeface="URW Palladio L"/>
              </a:rPr>
              <a:t>the manager at </a:t>
            </a:r>
            <a:r>
              <a:rPr sz="2400" spc="-5" dirty="0">
                <a:latin typeface="URW Palladio L"/>
                <a:cs typeface="URW Palladio L"/>
              </a:rPr>
              <a:t>the time of the contract </a:t>
            </a:r>
            <a:r>
              <a:rPr sz="2400" spc="5" dirty="0">
                <a:latin typeface="URW Palladio L"/>
                <a:cs typeface="URW Palladio L"/>
              </a:rPr>
              <a:t>or  </a:t>
            </a:r>
            <a:r>
              <a:rPr sz="2400" spc="-5" dirty="0">
                <a:latin typeface="URW Palladio L"/>
                <a:cs typeface="URW Palladio L"/>
              </a:rPr>
              <a:t>based on terms of the</a:t>
            </a:r>
            <a:r>
              <a:rPr sz="2400" spc="20" dirty="0">
                <a:latin typeface="URW Palladio L"/>
                <a:cs typeface="URW Palladio L"/>
              </a:rPr>
              <a:t> </a:t>
            </a:r>
            <a:r>
              <a:rPr sz="2400" spc="-5" dirty="0">
                <a:latin typeface="URW Palladio L"/>
                <a:cs typeface="URW Palladio L"/>
              </a:rPr>
              <a:t>contract.</a:t>
            </a:r>
            <a:endParaRPr sz="2400">
              <a:latin typeface="URW Palladio L"/>
              <a:cs typeface="URW Palladio L"/>
            </a:endParaRPr>
          </a:p>
          <a:p>
            <a:pPr marL="355600" marR="6350" indent="-343535" algn="just">
              <a:lnSpc>
                <a:spcPct val="140000"/>
              </a:lnSpc>
              <a:spcBef>
                <a:spcPts val="580"/>
              </a:spcBef>
              <a:buFont typeface="Nimbus Sans L"/>
              <a:buChar char="•"/>
              <a:tabLst>
                <a:tab pos="356235" algn="l"/>
              </a:tabLst>
            </a:pPr>
            <a:r>
              <a:rPr sz="2400" dirty="0">
                <a:latin typeface="URW Palladio L"/>
                <a:cs typeface="URW Palladio L"/>
              </a:rPr>
              <a:t>Capital </a:t>
            </a:r>
            <a:r>
              <a:rPr sz="2400" spc="-5" dirty="0">
                <a:latin typeface="URW Palladio L"/>
                <a:cs typeface="URW Palladio L"/>
              </a:rPr>
              <a:t>provider </a:t>
            </a:r>
            <a:r>
              <a:rPr sz="2400" dirty="0">
                <a:latin typeface="URW Palladio L"/>
                <a:cs typeface="URW Palladio L"/>
              </a:rPr>
              <a:t>and manager may agree for a </a:t>
            </a:r>
            <a:r>
              <a:rPr sz="2400" spc="-5" dirty="0">
                <a:latin typeface="URW Palladio L"/>
                <a:cs typeface="URW Palladio L"/>
              </a:rPr>
              <a:t>gradual  </a:t>
            </a:r>
            <a:r>
              <a:rPr sz="2400" dirty="0">
                <a:latin typeface="URW Palladio L"/>
                <a:cs typeface="URW Palladio L"/>
              </a:rPr>
              <a:t>withdrawal </a:t>
            </a:r>
            <a:r>
              <a:rPr sz="2400" spc="-5" dirty="0">
                <a:latin typeface="URW Palladio L"/>
                <a:cs typeface="URW Palladio L"/>
              </a:rPr>
              <a:t>of </a:t>
            </a:r>
            <a:r>
              <a:rPr sz="2400" dirty="0">
                <a:latin typeface="URW Palladio L"/>
                <a:cs typeface="URW Palladio L"/>
              </a:rPr>
              <a:t>Mudarabah capital by the capital  </a:t>
            </a:r>
            <a:r>
              <a:rPr sz="2400" spc="-5" dirty="0">
                <a:latin typeface="URW Palladio L"/>
                <a:cs typeface="URW Palladio L"/>
              </a:rPr>
              <a:t>provider.</a:t>
            </a:r>
            <a:endParaRPr sz="2400">
              <a:latin typeface="URW Palladio L"/>
              <a:cs typeface="URW Palladio 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66925" y="460375"/>
            <a:ext cx="5008880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Mudarabah</a:t>
            </a:r>
            <a:r>
              <a:rPr spc="-90" dirty="0"/>
              <a:t> </a:t>
            </a:r>
            <a:r>
              <a:rPr spc="-5" dirty="0"/>
              <a:t>Capital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dirty="0"/>
              <a:t>11</a:t>
            </a:fld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535940" y="1611833"/>
            <a:ext cx="8072755" cy="18554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URW Palladio L"/>
                <a:cs typeface="URW Palladio L"/>
              </a:rPr>
              <a:t>Where the agreement </a:t>
            </a:r>
            <a:r>
              <a:rPr sz="2400" spc="-5" dirty="0">
                <a:latin typeface="URW Palladio L"/>
                <a:cs typeface="URW Palladio L"/>
              </a:rPr>
              <a:t>is terminated the manager </a:t>
            </a:r>
            <a:r>
              <a:rPr sz="2400" dirty="0">
                <a:latin typeface="URW Palladio L"/>
                <a:cs typeface="URW Palladio L"/>
              </a:rPr>
              <a:t>has </a:t>
            </a:r>
            <a:r>
              <a:rPr sz="2400" spc="-5" dirty="0">
                <a:latin typeface="URW Palladio L"/>
                <a:cs typeface="URW Palladio L"/>
              </a:rPr>
              <a:t>to  </a:t>
            </a:r>
            <a:r>
              <a:rPr sz="2400" dirty="0">
                <a:latin typeface="URW Palladio L"/>
                <a:cs typeface="URW Palladio L"/>
              </a:rPr>
              <a:t>return </a:t>
            </a:r>
            <a:r>
              <a:rPr sz="2400" spc="-5" dirty="0">
                <a:latin typeface="URW Palladio L"/>
                <a:cs typeface="URW Palladio L"/>
              </a:rPr>
              <a:t>the </a:t>
            </a:r>
            <a:r>
              <a:rPr sz="2400" dirty="0">
                <a:latin typeface="URW Palladio L"/>
                <a:cs typeface="URW Palladio L"/>
              </a:rPr>
              <a:t>outstanding capital (if </a:t>
            </a:r>
            <a:r>
              <a:rPr sz="2400" spc="-5" dirty="0">
                <a:latin typeface="URW Palladio L"/>
                <a:cs typeface="URW Palladio L"/>
              </a:rPr>
              <a:t>any). If </a:t>
            </a:r>
            <a:r>
              <a:rPr sz="2400" dirty="0">
                <a:latin typeface="URW Palladio L"/>
                <a:cs typeface="URW Palladio L"/>
              </a:rPr>
              <a:t>the </a:t>
            </a:r>
            <a:r>
              <a:rPr sz="2400" spc="-5" dirty="0">
                <a:latin typeface="URW Palladio L"/>
                <a:cs typeface="URW Palladio L"/>
              </a:rPr>
              <a:t>Mudarabah  expenditure exceeds the </a:t>
            </a:r>
            <a:r>
              <a:rPr sz="2400" dirty="0">
                <a:latin typeface="URW Palladio L"/>
                <a:cs typeface="URW Palladio L"/>
              </a:rPr>
              <a:t>actual capital </a:t>
            </a:r>
            <a:r>
              <a:rPr sz="2400" spc="-5" dirty="0">
                <a:latin typeface="URW Palladio L"/>
                <a:cs typeface="URW Palladio L"/>
              </a:rPr>
              <a:t>contribution, </a:t>
            </a:r>
            <a:r>
              <a:rPr sz="2400" dirty="0">
                <a:latin typeface="URW Palladio L"/>
                <a:cs typeface="URW Palladio L"/>
              </a:rPr>
              <a:t>such  liability shall be </a:t>
            </a:r>
            <a:r>
              <a:rPr sz="2400" spc="-5" dirty="0">
                <a:latin typeface="URW Palladio L"/>
                <a:cs typeface="URW Palladio L"/>
              </a:rPr>
              <a:t>borne </a:t>
            </a:r>
            <a:r>
              <a:rPr sz="2400" dirty="0">
                <a:latin typeface="URW Palladio L"/>
                <a:cs typeface="URW Palladio L"/>
              </a:rPr>
              <a:t>by the capital provider up to </a:t>
            </a:r>
            <a:r>
              <a:rPr sz="2400" spc="-5" dirty="0">
                <a:latin typeface="URW Palladio L"/>
                <a:cs typeface="URW Palladio L"/>
              </a:rPr>
              <a:t>the  </a:t>
            </a:r>
            <a:r>
              <a:rPr sz="2400" dirty="0">
                <a:latin typeface="URW Palladio L"/>
                <a:cs typeface="URW Palladio L"/>
              </a:rPr>
              <a:t>limit </a:t>
            </a:r>
            <a:r>
              <a:rPr sz="2400" spc="-5" dirty="0">
                <a:latin typeface="URW Palladio L"/>
                <a:cs typeface="URW Palladio L"/>
              </a:rPr>
              <a:t>of the total </a:t>
            </a:r>
            <a:r>
              <a:rPr sz="2400" dirty="0">
                <a:latin typeface="URW Palladio L"/>
                <a:cs typeface="URW Palladio L"/>
              </a:rPr>
              <a:t>amount committed </a:t>
            </a:r>
            <a:r>
              <a:rPr sz="2400" spc="-5" dirty="0">
                <a:latin typeface="URW Palladio L"/>
                <a:cs typeface="URW Palladio L"/>
              </a:rPr>
              <a:t>under the</a:t>
            </a:r>
            <a:r>
              <a:rPr sz="2400" spc="70" dirty="0">
                <a:latin typeface="URW Palladio L"/>
                <a:cs typeface="URW Palladio L"/>
              </a:rPr>
              <a:t> </a:t>
            </a:r>
            <a:r>
              <a:rPr sz="2400" spc="-5" dirty="0">
                <a:latin typeface="URW Palladio L"/>
                <a:cs typeface="URW Palladio L"/>
              </a:rPr>
              <a:t>contract.</a:t>
            </a:r>
            <a:endParaRPr sz="2400">
              <a:latin typeface="URW Palladio L"/>
              <a:cs typeface="URW Palladio 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66925" y="460375"/>
            <a:ext cx="5008880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Mudarabah</a:t>
            </a:r>
            <a:r>
              <a:rPr spc="-90" dirty="0"/>
              <a:t> </a:t>
            </a:r>
            <a:r>
              <a:rPr spc="-5" dirty="0"/>
              <a:t>Capital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dirty="0"/>
              <a:t>12</a:t>
            </a:fld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535940" y="1556465"/>
            <a:ext cx="8072755" cy="42945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3535" algn="just">
              <a:lnSpc>
                <a:spcPct val="150100"/>
              </a:lnSpc>
              <a:spcBef>
                <a:spcPts val="100"/>
              </a:spcBef>
              <a:buFont typeface="Nimbus Sans L"/>
              <a:buChar char="•"/>
              <a:tabLst>
                <a:tab pos="356235" algn="l"/>
              </a:tabLst>
            </a:pPr>
            <a:r>
              <a:rPr sz="2400" dirty="0">
                <a:latin typeface="URW Palladio L"/>
                <a:cs typeface="URW Palladio L"/>
              </a:rPr>
              <a:t>Upon </a:t>
            </a:r>
            <a:r>
              <a:rPr sz="2400" spc="-5" dirty="0">
                <a:latin typeface="URW Palladio L"/>
                <a:cs typeface="URW Palladio L"/>
              </a:rPr>
              <a:t>liquidation or </a:t>
            </a:r>
            <a:r>
              <a:rPr sz="2400" dirty="0">
                <a:latin typeface="URW Palladio L"/>
                <a:cs typeface="URW Palladio L"/>
              </a:rPr>
              <a:t>maturity </a:t>
            </a:r>
            <a:r>
              <a:rPr sz="2400" spc="-5" dirty="0">
                <a:latin typeface="URW Palladio L"/>
                <a:cs typeface="URW Palladio L"/>
              </a:rPr>
              <a:t>of the </a:t>
            </a:r>
            <a:r>
              <a:rPr sz="2400" dirty="0">
                <a:latin typeface="URW Palladio L"/>
                <a:cs typeface="URW Palladio L"/>
              </a:rPr>
              <a:t>Mudarabah </a:t>
            </a:r>
            <a:r>
              <a:rPr sz="2400" spc="-5" dirty="0">
                <a:latin typeface="URW Palladio L"/>
                <a:cs typeface="URW Palladio L"/>
              </a:rPr>
              <a:t>contract,  </a:t>
            </a:r>
            <a:r>
              <a:rPr sz="2400" dirty="0">
                <a:latin typeface="URW Palladio L"/>
                <a:cs typeface="URW Palladio L"/>
              </a:rPr>
              <a:t>all </a:t>
            </a:r>
            <a:r>
              <a:rPr sz="2400" spc="-5" dirty="0">
                <a:latin typeface="URW Palladio L"/>
                <a:cs typeface="URW Palladio L"/>
              </a:rPr>
              <a:t>outstanding </a:t>
            </a:r>
            <a:r>
              <a:rPr sz="2400" dirty="0">
                <a:latin typeface="URW Palladio L"/>
                <a:cs typeface="URW Palladio L"/>
              </a:rPr>
              <a:t>capital shall be returned </a:t>
            </a:r>
            <a:r>
              <a:rPr sz="2400" spc="-5" dirty="0">
                <a:latin typeface="URW Palladio L"/>
                <a:cs typeface="URW Palladio L"/>
              </a:rPr>
              <a:t>to </a:t>
            </a:r>
            <a:r>
              <a:rPr sz="2400" dirty="0">
                <a:latin typeface="URW Palladio L"/>
                <a:cs typeface="URW Palladio L"/>
              </a:rPr>
              <a:t>the capital  </a:t>
            </a:r>
            <a:r>
              <a:rPr sz="2400" spc="-5" dirty="0">
                <a:latin typeface="URW Palladio L"/>
                <a:cs typeface="URW Palladio L"/>
              </a:rPr>
              <a:t>provider.</a:t>
            </a:r>
            <a:endParaRPr sz="2400">
              <a:latin typeface="URW Palladio L"/>
              <a:cs typeface="URW Palladio L"/>
            </a:endParaRPr>
          </a:p>
          <a:p>
            <a:pPr>
              <a:lnSpc>
                <a:spcPct val="100000"/>
              </a:lnSpc>
              <a:spcBef>
                <a:spcPts val="15"/>
              </a:spcBef>
              <a:buFont typeface="Nimbus Sans L"/>
              <a:buChar char="•"/>
            </a:pPr>
            <a:endParaRPr sz="3000">
              <a:latin typeface="URW Palladio L"/>
              <a:cs typeface="URW Palladio L"/>
            </a:endParaRPr>
          </a:p>
          <a:p>
            <a:pPr marL="355600" marR="6350" indent="-343535" algn="just">
              <a:lnSpc>
                <a:spcPct val="150000"/>
              </a:lnSpc>
              <a:buFont typeface="Nimbus Sans L"/>
              <a:buChar char="•"/>
              <a:tabLst>
                <a:tab pos="356235" algn="l"/>
              </a:tabLst>
            </a:pPr>
            <a:r>
              <a:rPr sz="2400" dirty="0">
                <a:latin typeface="URW Palladio L"/>
                <a:cs typeface="URW Palladio L"/>
              </a:rPr>
              <a:t>Any </a:t>
            </a:r>
            <a:r>
              <a:rPr sz="2400" spc="-5" dirty="0">
                <a:latin typeface="URW Palladio L"/>
                <a:cs typeface="URW Palladio L"/>
              </a:rPr>
              <a:t>outstanding capital including </a:t>
            </a:r>
            <a:r>
              <a:rPr sz="2400" dirty="0">
                <a:latin typeface="URW Palladio L"/>
                <a:cs typeface="URW Palladio L"/>
              </a:rPr>
              <a:t>the share </a:t>
            </a:r>
            <a:r>
              <a:rPr sz="2400" spc="-5" dirty="0">
                <a:latin typeface="URW Palladio L"/>
                <a:cs typeface="URW Palladio L"/>
              </a:rPr>
              <a:t>of </a:t>
            </a:r>
            <a:r>
              <a:rPr sz="2400" dirty="0">
                <a:latin typeface="URW Palladio L"/>
                <a:cs typeface="URW Palladio L"/>
              </a:rPr>
              <a:t>profit  shall be deemed </a:t>
            </a:r>
            <a:r>
              <a:rPr sz="2400" spc="-5" dirty="0">
                <a:latin typeface="URW Palladio L"/>
                <a:cs typeface="URW Palladio L"/>
              </a:rPr>
              <a:t>as </a:t>
            </a:r>
            <a:r>
              <a:rPr sz="2400" dirty="0">
                <a:latin typeface="URW Palladio L"/>
                <a:cs typeface="URW Palladio L"/>
              </a:rPr>
              <a:t>debt due </a:t>
            </a:r>
            <a:r>
              <a:rPr sz="2400" spc="-5" dirty="0">
                <a:latin typeface="URW Palladio L"/>
                <a:cs typeface="URW Palladio L"/>
              </a:rPr>
              <a:t>to the </a:t>
            </a:r>
            <a:r>
              <a:rPr sz="2400" dirty="0">
                <a:latin typeface="URW Palladio L"/>
                <a:cs typeface="URW Palladio L"/>
              </a:rPr>
              <a:t>capital</a:t>
            </a:r>
            <a:r>
              <a:rPr sz="2400" spc="-30" dirty="0">
                <a:latin typeface="URW Palladio L"/>
                <a:cs typeface="URW Palladio L"/>
              </a:rPr>
              <a:t> </a:t>
            </a:r>
            <a:r>
              <a:rPr sz="2400" spc="-5" dirty="0">
                <a:latin typeface="URW Palladio L"/>
                <a:cs typeface="URW Palladio L"/>
              </a:rPr>
              <a:t>provider.</a:t>
            </a:r>
            <a:endParaRPr sz="2400">
              <a:latin typeface="URW Palladio L"/>
              <a:cs typeface="URW Palladio L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buFont typeface="Nimbus Sans L"/>
              <a:buChar char="•"/>
            </a:pPr>
            <a:endParaRPr sz="4100">
              <a:latin typeface="URW Palladio L"/>
              <a:cs typeface="URW Palladio L"/>
            </a:endParaRPr>
          </a:p>
          <a:p>
            <a:pPr marL="355600" indent="-343535">
              <a:lnSpc>
                <a:spcPct val="100000"/>
              </a:lnSpc>
              <a:buFont typeface="Nimbus Sans L"/>
              <a:buChar char="•"/>
              <a:tabLst>
                <a:tab pos="355600" algn="l"/>
                <a:tab pos="356235" algn="l"/>
              </a:tabLst>
            </a:pPr>
            <a:r>
              <a:rPr sz="2400" spc="-5" dirty="0">
                <a:latin typeface="URW Palladio L"/>
                <a:cs typeface="URW Palladio L"/>
              </a:rPr>
              <a:t>The </a:t>
            </a:r>
            <a:r>
              <a:rPr sz="2400" dirty="0">
                <a:latin typeface="URW Palladio L"/>
                <a:cs typeface="URW Palladio L"/>
              </a:rPr>
              <a:t>manager shall </a:t>
            </a:r>
            <a:r>
              <a:rPr sz="2400" spc="-5" dirty="0">
                <a:latin typeface="URW Palladio L"/>
                <a:cs typeface="URW Palladio L"/>
              </a:rPr>
              <a:t>not guarantee the </a:t>
            </a:r>
            <a:r>
              <a:rPr sz="2400" dirty="0">
                <a:latin typeface="URW Palladio L"/>
                <a:cs typeface="URW Palladio L"/>
              </a:rPr>
              <a:t>Mudarabah</a:t>
            </a:r>
            <a:r>
              <a:rPr sz="2400" spc="40" dirty="0">
                <a:latin typeface="URW Palladio L"/>
                <a:cs typeface="URW Palladio L"/>
              </a:rPr>
              <a:t> </a:t>
            </a:r>
            <a:r>
              <a:rPr sz="2400" spc="-5" dirty="0">
                <a:latin typeface="URW Palladio L"/>
                <a:cs typeface="URW Palladio L"/>
              </a:rPr>
              <a:t>capital.</a:t>
            </a:r>
            <a:endParaRPr sz="2400">
              <a:latin typeface="URW Palladio L"/>
              <a:cs typeface="URW Palladio 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66925" y="460375"/>
            <a:ext cx="5008880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Mudarabah</a:t>
            </a:r>
            <a:r>
              <a:rPr spc="-90" dirty="0"/>
              <a:t> </a:t>
            </a:r>
            <a:r>
              <a:rPr spc="-5" dirty="0"/>
              <a:t>Capital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dirty="0"/>
              <a:t>13</a:t>
            </a:fld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535940" y="1565646"/>
            <a:ext cx="8072755" cy="4270375"/>
          </a:xfrm>
          <a:prstGeom prst="rect">
            <a:avLst/>
          </a:prstGeom>
        </p:spPr>
        <p:txBody>
          <a:bodyPr vert="horz" wrap="square" lIns="0" tIns="159385" rIns="0" bIns="0" rtlCol="0">
            <a:spAutoFit/>
          </a:bodyPr>
          <a:lstStyle/>
          <a:p>
            <a:pPr marL="342900" indent="-342900">
              <a:lnSpc>
                <a:spcPct val="100000"/>
              </a:lnSpc>
              <a:spcBef>
                <a:spcPts val="1255"/>
              </a:spcBef>
              <a:buFont typeface="Nimbus Sans L"/>
              <a:buChar char="•"/>
              <a:tabLst>
                <a:tab pos="342900" algn="l"/>
                <a:tab pos="356235" algn="l"/>
              </a:tabLst>
            </a:pPr>
            <a:r>
              <a:rPr sz="2400" dirty="0">
                <a:latin typeface="URW Palladio L"/>
                <a:cs typeface="URW Palladio L"/>
              </a:rPr>
              <a:t>The </a:t>
            </a:r>
            <a:r>
              <a:rPr sz="2400" spc="-5" dirty="0">
                <a:latin typeface="URW Palladio L"/>
                <a:cs typeface="URW Palladio L"/>
              </a:rPr>
              <a:t>capital provider </a:t>
            </a:r>
            <a:r>
              <a:rPr sz="2400" dirty="0">
                <a:latin typeface="URW Palladio L"/>
                <a:cs typeface="URW Palladio L"/>
              </a:rPr>
              <a:t>may require </a:t>
            </a:r>
            <a:r>
              <a:rPr sz="2400" spc="-5" dirty="0">
                <a:latin typeface="URW Palladio L"/>
                <a:cs typeface="URW Palladio L"/>
              </a:rPr>
              <a:t>the </a:t>
            </a:r>
            <a:r>
              <a:rPr sz="2400" dirty="0">
                <a:latin typeface="URW Palladio L"/>
                <a:cs typeface="URW Palladio L"/>
              </a:rPr>
              <a:t>manager </a:t>
            </a:r>
            <a:r>
              <a:rPr sz="2400" spc="-5" dirty="0">
                <a:latin typeface="URW Palladio L"/>
                <a:cs typeface="URW Palladio L"/>
              </a:rPr>
              <a:t>to</a:t>
            </a:r>
            <a:r>
              <a:rPr sz="2400" spc="90" dirty="0">
                <a:latin typeface="URW Palladio L"/>
                <a:cs typeface="URW Palladio L"/>
              </a:rPr>
              <a:t> </a:t>
            </a:r>
            <a:r>
              <a:rPr sz="2400" spc="-5" dirty="0">
                <a:latin typeface="URW Palladio L"/>
                <a:cs typeface="URW Palladio L"/>
              </a:rPr>
              <a:t>arrange</a:t>
            </a:r>
            <a:endParaRPr sz="2400">
              <a:latin typeface="URW Palladio L"/>
              <a:cs typeface="URW Palladio L"/>
            </a:endParaRPr>
          </a:p>
          <a:p>
            <a:pPr marL="73025" algn="ctr">
              <a:lnSpc>
                <a:spcPct val="100000"/>
              </a:lnSpc>
              <a:spcBef>
                <a:spcPts val="1155"/>
              </a:spcBef>
            </a:pPr>
            <a:r>
              <a:rPr sz="2400" spc="-5" dirty="0">
                <a:latin typeface="URW Palladio L"/>
                <a:cs typeface="URW Palladio L"/>
              </a:rPr>
              <a:t>for an independent </a:t>
            </a:r>
            <a:r>
              <a:rPr sz="2400" u="heavy" spc="-5" dirty="0">
                <a:uFill>
                  <a:solidFill>
                    <a:srgbClr val="000000"/>
                  </a:solidFill>
                </a:uFill>
                <a:latin typeface="URW Palladio L"/>
                <a:cs typeface="URW Palladio L"/>
              </a:rPr>
              <a:t>third party performance</a:t>
            </a:r>
            <a:r>
              <a:rPr sz="2400" u="heavy" spc="75" dirty="0">
                <a:uFill>
                  <a:solidFill>
                    <a:srgbClr val="000000"/>
                  </a:solidFill>
                </a:uFill>
                <a:latin typeface="URW Palladio L"/>
                <a:cs typeface="URW Palladio L"/>
              </a:rPr>
              <a:t> </a:t>
            </a:r>
            <a:r>
              <a:rPr sz="2400" u="heavy" spc="-5" dirty="0">
                <a:uFill>
                  <a:solidFill>
                    <a:srgbClr val="000000"/>
                  </a:solidFill>
                </a:uFill>
                <a:latin typeface="URW Palladio L"/>
                <a:cs typeface="URW Palladio L"/>
              </a:rPr>
              <a:t>guarantee</a:t>
            </a:r>
            <a:r>
              <a:rPr sz="2400" spc="-5" dirty="0">
                <a:latin typeface="URW Palladio L"/>
                <a:cs typeface="URW Palladio L"/>
              </a:rPr>
              <a:t>.</a:t>
            </a:r>
            <a:endParaRPr sz="2400">
              <a:latin typeface="URW Palladio L"/>
              <a:cs typeface="URW Palladio L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4050">
              <a:latin typeface="URW Palladio L"/>
              <a:cs typeface="URW Palladio L"/>
            </a:endParaRPr>
          </a:p>
          <a:p>
            <a:pPr marL="355600" marR="5080" indent="-343535" algn="just">
              <a:lnSpc>
                <a:spcPct val="140000"/>
              </a:lnSpc>
              <a:buFont typeface="Nimbus Sans L"/>
              <a:buChar char="•"/>
              <a:tabLst>
                <a:tab pos="356235" algn="l"/>
              </a:tabLst>
            </a:pPr>
            <a:r>
              <a:rPr sz="2400" spc="-5" dirty="0">
                <a:latin typeface="URW Palladio L"/>
                <a:cs typeface="URW Palladio L"/>
              </a:rPr>
              <a:t>The guarantee </a:t>
            </a:r>
            <a:r>
              <a:rPr sz="2400" dirty="0">
                <a:latin typeface="URW Palladio L"/>
                <a:cs typeface="URW Palladio L"/>
              </a:rPr>
              <a:t>shall be executed </a:t>
            </a:r>
            <a:r>
              <a:rPr sz="2400" spc="-5" dirty="0">
                <a:latin typeface="URW Palladio L"/>
                <a:cs typeface="URW Palladio L"/>
              </a:rPr>
              <a:t>as </a:t>
            </a:r>
            <a:r>
              <a:rPr sz="2400" dirty="0">
                <a:latin typeface="URW Palladio L"/>
                <a:cs typeface="URW Palladio L"/>
              </a:rPr>
              <a:t>a </a:t>
            </a:r>
            <a:r>
              <a:rPr sz="2400" spc="-5" dirty="0">
                <a:latin typeface="URW Palladio L"/>
                <a:cs typeface="URW Palladio L"/>
              </a:rPr>
              <a:t>separate </a:t>
            </a:r>
            <a:r>
              <a:rPr sz="2400" dirty="0">
                <a:latin typeface="URW Palladio L"/>
                <a:cs typeface="URW Palladio L"/>
              </a:rPr>
              <a:t>contract  </a:t>
            </a:r>
            <a:r>
              <a:rPr sz="2400" spc="-5" dirty="0">
                <a:latin typeface="URW Palladio L"/>
                <a:cs typeface="URW Palladio L"/>
              </a:rPr>
              <a:t>and </a:t>
            </a:r>
            <a:r>
              <a:rPr sz="2400" dirty="0">
                <a:latin typeface="URW Palladio L"/>
                <a:cs typeface="URW Palladio L"/>
              </a:rPr>
              <a:t>be </a:t>
            </a:r>
            <a:r>
              <a:rPr sz="2400" spc="-5" dirty="0">
                <a:latin typeface="URW Palladio L"/>
                <a:cs typeface="URW Palladio L"/>
              </a:rPr>
              <a:t>utilized </a:t>
            </a:r>
            <a:r>
              <a:rPr sz="2400" dirty="0">
                <a:latin typeface="URW Palladio L"/>
                <a:cs typeface="URW Palladio L"/>
              </a:rPr>
              <a:t>to cover for any loss </a:t>
            </a:r>
            <a:r>
              <a:rPr sz="2400" spc="-5" dirty="0">
                <a:latin typeface="URW Palladio L"/>
                <a:cs typeface="URW Palladio L"/>
              </a:rPr>
              <a:t>or depletion </a:t>
            </a:r>
            <a:r>
              <a:rPr sz="2400" spc="-10" dirty="0">
                <a:latin typeface="URW Palladio L"/>
                <a:cs typeface="URW Palladio L"/>
              </a:rPr>
              <a:t>of  </a:t>
            </a:r>
            <a:r>
              <a:rPr sz="2400" dirty="0">
                <a:latin typeface="URW Palladio L"/>
                <a:cs typeface="URW Palladio L"/>
              </a:rPr>
              <a:t>capital in the event </a:t>
            </a:r>
            <a:r>
              <a:rPr sz="2400" spc="-5" dirty="0">
                <a:latin typeface="URW Palladio L"/>
                <a:cs typeface="URW Palladio L"/>
              </a:rPr>
              <a:t>of </a:t>
            </a:r>
            <a:r>
              <a:rPr sz="2400" u="heavy" dirty="0">
                <a:uFill>
                  <a:solidFill>
                    <a:srgbClr val="000000"/>
                  </a:solidFill>
                </a:uFill>
                <a:latin typeface="URW Palladio L"/>
                <a:cs typeface="URW Palladio L"/>
              </a:rPr>
              <a:t>misconduct, </a:t>
            </a:r>
            <a:r>
              <a:rPr sz="2400" u="heavy" spc="-5" dirty="0">
                <a:uFill>
                  <a:solidFill>
                    <a:srgbClr val="000000"/>
                  </a:solidFill>
                </a:uFill>
                <a:latin typeface="URW Palladio L"/>
                <a:cs typeface="URW Palladio L"/>
              </a:rPr>
              <a:t>negligence,  dishonesty, </a:t>
            </a:r>
            <a:r>
              <a:rPr sz="2400" u="heavy" dirty="0">
                <a:uFill>
                  <a:solidFill>
                    <a:srgbClr val="000000"/>
                  </a:solidFill>
                </a:uFill>
                <a:latin typeface="URW Palladio L"/>
                <a:cs typeface="URW Palladio L"/>
              </a:rPr>
              <a:t>fraud </a:t>
            </a:r>
            <a:r>
              <a:rPr sz="2400" u="heavy" spc="-5" dirty="0">
                <a:uFill>
                  <a:solidFill>
                    <a:srgbClr val="000000"/>
                  </a:solidFill>
                </a:uFill>
                <a:latin typeface="URW Palladio L"/>
                <a:cs typeface="URW Palladio L"/>
              </a:rPr>
              <a:t>or breach of </a:t>
            </a:r>
            <a:r>
              <a:rPr sz="2400" u="heavy" dirty="0">
                <a:uFill>
                  <a:solidFill>
                    <a:srgbClr val="000000"/>
                  </a:solidFill>
                </a:uFill>
                <a:latin typeface="URW Palladio L"/>
                <a:cs typeface="URW Palladio L"/>
              </a:rPr>
              <a:t>the </a:t>
            </a:r>
            <a:r>
              <a:rPr sz="2400" u="heavy" spc="-5" dirty="0">
                <a:uFill>
                  <a:solidFill>
                    <a:srgbClr val="000000"/>
                  </a:solidFill>
                </a:uFill>
                <a:latin typeface="URW Palladio L"/>
                <a:cs typeface="URW Palladio L"/>
              </a:rPr>
              <a:t>terms</a:t>
            </a:r>
            <a:r>
              <a:rPr sz="2400" spc="-5" dirty="0">
                <a:latin typeface="URW Palladio L"/>
                <a:cs typeface="URW Palladio L"/>
              </a:rPr>
              <a:t> of the </a:t>
            </a:r>
            <a:r>
              <a:rPr sz="2400" dirty="0">
                <a:latin typeface="URW Palladio L"/>
                <a:cs typeface="URW Palladio L"/>
              </a:rPr>
              <a:t>contract  by </a:t>
            </a:r>
            <a:r>
              <a:rPr sz="2400" spc="-5" dirty="0">
                <a:latin typeface="URW Palladio L"/>
                <a:cs typeface="URW Palladio L"/>
              </a:rPr>
              <a:t>the</a:t>
            </a:r>
            <a:r>
              <a:rPr sz="2400" dirty="0">
                <a:latin typeface="URW Palladio L"/>
                <a:cs typeface="URW Palladio L"/>
              </a:rPr>
              <a:t> manager.</a:t>
            </a:r>
            <a:endParaRPr sz="2400">
              <a:latin typeface="URW Palladio L"/>
              <a:cs typeface="URW Palladio 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66925" y="460375"/>
            <a:ext cx="5008880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Mudarabah</a:t>
            </a:r>
            <a:r>
              <a:rPr spc="-90" dirty="0"/>
              <a:t> </a:t>
            </a:r>
            <a:r>
              <a:rPr spc="-5" dirty="0"/>
              <a:t>Capital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dirty="0"/>
              <a:t>14</a:t>
            </a:fld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535940" y="1611833"/>
            <a:ext cx="8072120" cy="3172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URW Palladio L"/>
                <a:cs typeface="URW Palladio L"/>
              </a:rPr>
              <a:t>The Mudarabah </a:t>
            </a:r>
            <a:r>
              <a:rPr sz="2400" spc="-5" dirty="0">
                <a:latin typeface="URW Palladio L"/>
                <a:cs typeface="URW Palladio L"/>
              </a:rPr>
              <a:t>third party guarantee </a:t>
            </a:r>
            <a:r>
              <a:rPr sz="2400" spc="5" dirty="0">
                <a:latin typeface="URW Palladio L"/>
                <a:cs typeface="URW Palladio L"/>
              </a:rPr>
              <a:t>may </a:t>
            </a:r>
            <a:r>
              <a:rPr sz="2400" dirty="0">
                <a:latin typeface="URW Palladio L"/>
                <a:cs typeface="URW Palladio L"/>
              </a:rPr>
              <a:t>be </a:t>
            </a:r>
            <a:r>
              <a:rPr sz="2400" spc="-5" dirty="0">
                <a:latin typeface="URW Palladio L"/>
                <a:cs typeface="URW Palladio L"/>
              </a:rPr>
              <a:t>in </a:t>
            </a:r>
            <a:r>
              <a:rPr sz="2400" dirty="0">
                <a:latin typeface="URW Palladio L"/>
                <a:cs typeface="URW Palladio L"/>
              </a:rPr>
              <a:t>the form  </a:t>
            </a:r>
            <a:r>
              <a:rPr sz="2400" spc="-5" dirty="0">
                <a:latin typeface="URW Palladio L"/>
                <a:cs typeface="URW Palladio L"/>
              </a:rPr>
              <a:t>of performance guarantee of the </a:t>
            </a:r>
            <a:r>
              <a:rPr sz="2400" dirty="0">
                <a:latin typeface="URW Palladio L"/>
                <a:cs typeface="URW Palladio L"/>
              </a:rPr>
              <a:t>Mudarabah </a:t>
            </a:r>
            <a:r>
              <a:rPr sz="2400" spc="-5" dirty="0">
                <a:latin typeface="URW Palladio L"/>
                <a:cs typeface="URW Palladio L"/>
              </a:rPr>
              <a:t>transactions  or Mudarabah </a:t>
            </a:r>
            <a:r>
              <a:rPr sz="2400" dirty="0">
                <a:latin typeface="URW Palladio L"/>
                <a:cs typeface="URW Palladio L"/>
              </a:rPr>
              <a:t>capital</a:t>
            </a:r>
            <a:r>
              <a:rPr sz="2400" spc="10" dirty="0">
                <a:latin typeface="URW Palladio L"/>
                <a:cs typeface="URW Palladio L"/>
              </a:rPr>
              <a:t> </a:t>
            </a:r>
            <a:r>
              <a:rPr sz="2400" dirty="0">
                <a:latin typeface="URW Palladio L"/>
                <a:cs typeface="URW Palladio L"/>
              </a:rPr>
              <a:t>itself.</a:t>
            </a:r>
            <a:endParaRPr sz="2400">
              <a:latin typeface="URW Palladio L"/>
              <a:cs typeface="URW Palladio L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3150">
              <a:latin typeface="URW Palladio L"/>
              <a:cs typeface="URW Palladio L"/>
            </a:endParaRPr>
          </a:p>
          <a:p>
            <a:pPr marL="12700" algn="just">
              <a:lnSpc>
                <a:spcPct val="100000"/>
              </a:lnSpc>
            </a:pPr>
            <a:r>
              <a:rPr sz="2400" spc="-5" dirty="0">
                <a:latin typeface="URW Palladio L"/>
                <a:cs typeface="URW Palladio L"/>
              </a:rPr>
              <a:t>For</a:t>
            </a:r>
            <a:r>
              <a:rPr sz="2400" spc="5" dirty="0">
                <a:latin typeface="URW Palladio L"/>
                <a:cs typeface="URW Palladio L"/>
              </a:rPr>
              <a:t> </a:t>
            </a:r>
            <a:r>
              <a:rPr sz="2400" dirty="0">
                <a:latin typeface="URW Palladio L"/>
                <a:cs typeface="URW Palladio L"/>
              </a:rPr>
              <a:t>example,</a:t>
            </a:r>
            <a:endParaRPr sz="2400">
              <a:latin typeface="URW Palladio L"/>
              <a:cs typeface="URW Palladio L"/>
            </a:endParaRPr>
          </a:p>
          <a:p>
            <a:pPr marL="12700" marR="5715" algn="just">
              <a:lnSpc>
                <a:spcPct val="100000"/>
              </a:lnSpc>
              <a:spcBef>
                <a:spcPts val="580"/>
              </a:spcBef>
            </a:pPr>
            <a:r>
              <a:rPr sz="2400" dirty="0">
                <a:latin typeface="URW Palladio L"/>
                <a:cs typeface="URW Palladio L"/>
              </a:rPr>
              <a:t>capital </a:t>
            </a:r>
            <a:r>
              <a:rPr sz="2400" spc="-5" dirty="0">
                <a:latin typeface="URW Palladio L"/>
                <a:cs typeface="URW Palladio L"/>
              </a:rPr>
              <a:t>employed to </a:t>
            </a:r>
            <a:r>
              <a:rPr sz="2400" dirty="0">
                <a:latin typeface="URW Palladio L"/>
                <a:cs typeface="URW Palladio L"/>
              </a:rPr>
              <a:t>sell </a:t>
            </a:r>
            <a:r>
              <a:rPr sz="2400" spc="-5" dirty="0">
                <a:latin typeface="URW Palladio L"/>
                <a:cs typeface="URW Palladio L"/>
              </a:rPr>
              <a:t>assets or render services </a:t>
            </a:r>
            <a:r>
              <a:rPr sz="2400" dirty="0">
                <a:latin typeface="URW Palladio L"/>
                <a:cs typeface="URW Palladio L"/>
              </a:rPr>
              <a:t>may be  </a:t>
            </a:r>
            <a:r>
              <a:rPr sz="2400" spc="-5" dirty="0">
                <a:latin typeface="URW Palladio L"/>
                <a:cs typeface="URW Palladio L"/>
              </a:rPr>
              <a:t>accompanied </a:t>
            </a:r>
            <a:r>
              <a:rPr sz="2400" dirty="0">
                <a:latin typeface="URW Palladio L"/>
                <a:cs typeface="URW Palladio L"/>
              </a:rPr>
              <a:t>by a </a:t>
            </a:r>
            <a:r>
              <a:rPr sz="2400" spc="-5" dirty="0">
                <a:latin typeface="URW Palladio L"/>
                <a:cs typeface="URW Palladio L"/>
              </a:rPr>
              <a:t>third party guarantee on payment </a:t>
            </a:r>
            <a:r>
              <a:rPr sz="2400" dirty="0">
                <a:latin typeface="URW Palladio L"/>
                <a:cs typeface="URW Palladio L"/>
              </a:rPr>
              <a:t>for  such </a:t>
            </a:r>
            <a:r>
              <a:rPr sz="2400" spc="-5" dirty="0">
                <a:latin typeface="URW Palladio L"/>
                <a:cs typeface="URW Palladio L"/>
              </a:rPr>
              <a:t>sales </a:t>
            </a:r>
            <a:r>
              <a:rPr sz="2400" dirty="0">
                <a:latin typeface="URW Palladio L"/>
                <a:cs typeface="URW Palladio L"/>
              </a:rPr>
              <a:t>and</a:t>
            </a:r>
            <a:r>
              <a:rPr sz="2400" spc="-20" dirty="0">
                <a:latin typeface="URW Palladio L"/>
                <a:cs typeface="URW Palladio L"/>
              </a:rPr>
              <a:t> </a:t>
            </a:r>
            <a:r>
              <a:rPr sz="2400" dirty="0">
                <a:latin typeface="URW Palladio L"/>
                <a:cs typeface="URW Palladio L"/>
              </a:rPr>
              <a:t>services.</a:t>
            </a:r>
            <a:endParaRPr sz="2400">
              <a:latin typeface="URW Palladio L"/>
              <a:cs typeface="URW Palladio 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51610" y="254634"/>
            <a:ext cx="6643370" cy="1121410"/>
          </a:xfrm>
          <a:prstGeom prst="rect">
            <a:avLst/>
          </a:prstGeom>
        </p:spPr>
        <p:txBody>
          <a:bodyPr vert="horz" wrap="square" lIns="0" tIns="31750" rIns="0" bIns="0" rtlCol="0">
            <a:spAutoFit/>
          </a:bodyPr>
          <a:lstStyle/>
          <a:p>
            <a:pPr marL="2469515" marR="5080" indent="-2457450">
              <a:lnSpc>
                <a:spcPts val="4310"/>
              </a:lnSpc>
              <a:spcBef>
                <a:spcPts val="250"/>
              </a:spcBef>
            </a:pPr>
            <a:r>
              <a:rPr sz="3600" dirty="0"/>
              <a:t>Management </a:t>
            </a:r>
            <a:r>
              <a:rPr sz="3600" spc="-5" dirty="0"/>
              <a:t>of the</a:t>
            </a:r>
            <a:r>
              <a:rPr sz="3600" spc="-80" dirty="0"/>
              <a:t> </a:t>
            </a:r>
            <a:r>
              <a:rPr sz="3600" dirty="0"/>
              <a:t>Mudarabah  </a:t>
            </a:r>
            <a:r>
              <a:rPr sz="3600" spc="-5" dirty="0"/>
              <a:t>Venture</a:t>
            </a:r>
            <a:endParaRPr sz="360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dirty="0"/>
              <a:t>15</a:t>
            </a:fld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535940" y="1404065"/>
            <a:ext cx="8074659" cy="5111750"/>
          </a:xfrm>
          <a:prstGeom prst="rect">
            <a:avLst/>
          </a:prstGeom>
        </p:spPr>
        <p:txBody>
          <a:bodyPr vert="horz" wrap="square" lIns="0" tIns="196215" rIns="0" bIns="0" rtlCol="0">
            <a:spAutoFit/>
          </a:bodyPr>
          <a:lstStyle/>
          <a:p>
            <a:pPr marL="355600" indent="-343535">
              <a:lnSpc>
                <a:spcPct val="100000"/>
              </a:lnSpc>
              <a:spcBef>
                <a:spcPts val="1545"/>
              </a:spcBef>
              <a:buFont typeface="Nimbus Sans L"/>
              <a:buChar char="•"/>
              <a:tabLst>
                <a:tab pos="355600" algn="l"/>
                <a:tab pos="356235" algn="l"/>
                <a:tab pos="2122170" algn="l"/>
                <a:tab pos="3207385" algn="l"/>
                <a:tab pos="3911600" algn="l"/>
                <a:tab pos="4411345" algn="l"/>
                <a:tab pos="5240655" algn="l"/>
                <a:tab pos="6025515" algn="l"/>
                <a:tab pos="6600190" algn="l"/>
                <a:tab pos="7208520" algn="l"/>
              </a:tabLst>
            </a:pPr>
            <a:r>
              <a:rPr sz="2400" dirty="0">
                <a:latin typeface="URW Palladio L"/>
                <a:cs typeface="URW Palladio L"/>
              </a:rPr>
              <a:t>Muda</a:t>
            </a:r>
            <a:r>
              <a:rPr sz="2400" spc="-10" dirty="0">
                <a:latin typeface="URW Palladio L"/>
                <a:cs typeface="URW Palladio L"/>
              </a:rPr>
              <a:t>r</a:t>
            </a:r>
            <a:r>
              <a:rPr sz="2400" dirty="0">
                <a:latin typeface="URW Palladio L"/>
                <a:cs typeface="URW Palladio L"/>
              </a:rPr>
              <a:t>abah	capi</a:t>
            </a:r>
            <a:r>
              <a:rPr sz="2400" spc="-10" dirty="0">
                <a:latin typeface="URW Palladio L"/>
                <a:cs typeface="URW Palladio L"/>
              </a:rPr>
              <a:t>t</a:t>
            </a:r>
            <a:r>
              <a:rPr sz="2400" dirty="0">
                <a:latin typeface="URW Palladio L"/>
                <a:cs typeface="URW Palladio L"/>
              </a:rPr>
              <a:t>al	will	be	</a:t>
            </a:r>
            <a:r>
              <a:rPr sz="2400" spc="-5" dirty="0">
                <a:latin typeface="URW Palladio L"/>
                <a:cs typeface="URW Palladio L"/>
              </a:rPr>
              <a:t>u</a:t>
            </a:r>
            <a:r>
              <a:rPr sz="2400" spc="-10" dirty="0">
                <a:latin typeface="URW Palladio L"/>
                <a:cs typeface="URW Palladio L"/>
              </a:rPr>
              <a:t>s</a:t>
            </a:r>
            <a:r>
              <a:rPr sz="2400" dirty="0">
                <a:latin typeface="URW Palladio L"/>
                <a:cs typeface="URW Palladio L"/>
              </a:rPr>
              <a:t>ed	o</a:t>
            </a:r>
            <a:r>
              <a:rPr sz="2400" spc="-10" dirty="0">
                <a:latin typeface="URW Palladio L"/>
                <a:cs typeface="URW Palladio L"/>
              </a:rPr>
              <a:t>n</a:t>
            </a:r>
            <a:r>
              <a:rPr sz="2400" dirty="0">
                <a:latin typeface="URW Palladio L"/>
                <a:cs typeface="URW Palladio L"/>
              </a:rPr>
              <a:t>ly	</a:t>
            </a:r>
            <a:r>
              <a:rPr sz="2400" spc="10" dirty="0">
                <a:latin typeface="URW Palladio L"/>
                <a:cs typeface="URW Palladio L"/>
              </a:rPr>
              <a:t>f</a:t>
            </a:r>
            <a:r>
              <a:rPr sz="2400" dirty="0">
                <a:latin typeface="URW Palladio L"/>
                <a:cs typeface="URW Palladio L"/>
              </a:rPr>
              <a:t>or	</a:t>
            </a:r>
            <a:r>
              <a:rPr sz="2400" spc="5" dirty="0">
                <a:latin typeface="URW Palladio L"/>
                <a:cs typeface="URW Palladio L"/>
              </a:rPr>
              <a:t>t</a:t>
            </a:r>
            <a:r>
              <a:rPr sz="2400" spc="-5" dirty="0">
                <a:latin typeface="URW Palladio L"/>
                <a:cs typeface="URW Palladio L"/>
              </a:rPr>
              <a:t>h</a:t>
            </a:r>
            <a:r>
              <a:rPr sz="2400" dirty="0">
                <a:latin typeface="URW Palladio L"/>
                <a:cs typeface="URW Palladio L"/>
              </a:rPr>
              <a:t>e	Sharia</a:t>
            </a:r>
            <a:endParaRPr sz="2400">
              <a:latin typeface="URW Palladio L"/>
              <a:cs typeface="URW Palladio L"/>
            </a:endParaRPr>
          </a:p>
          <a:p>
            <a:pPr marL="355600" algn="just">
              <a:lnSpc>
                <a:spcPct val="100000"/>
              </a:lnSpc>
              <a:spcBef>
                <a:spcPts val="1445"/>
              </a:spcBef>
            </a:pPr>
            <a:r>
              <a:rPr sz="2400" dirty="0">
                <a:latin typeface="URW Palladio L"/>
                <a:cs typeface="URW Palladio L"/>
              </a:rPr>
              <a:t>compliant</a:t>
            </a:r>
            <a:r>
              <a:rPr sz="2400" spc="5" dirty="0">
                <a:latin typeface="URW Palladio L"/>
                <a:cs typeface="URW Palladio L"/>
              </a:rPr>
              <a:t> </a:t>
            </a:r>
            <a:r>
              <a:rPr sz="2400" spc="-5" dirty="0">
                <a:latin typeface="URW Palladio L"/>
                <a:cs typeface="URW Palladio L"/>
              </a:rPr>
              <a:t>activities.</a:t>
            </a:r>
            <a:endParaRPr sz="2400">
              <a:latin typeface="URW Palladio L"/>
              <a:cs typeface="URW Palladio L"/>
            </a:endParaRPr>
          </a:p>
          <a:p>
            <a:pPr marL="355600" marR="5715" indent="-343535" algn="just">
              <a:lnSpc>
                <a:spcPct val="150000"/>
              </a:lnSpc>
              <a:spcBef>
                <a:spcPts val="575"/>
              </a:spcBef>
              <a:buFont typeface="Nimbus Sans L"/>
              <a:buChar char="•"/>
              <a:tabLst>
                <a:tab pos="356235" algn="l"/>
              </a:tabLst>
            </a:pPr>
            <a:r>
              <a:rPr sz="2400" spc="-5" dirty="0">
                <a:latin typeface="URW Palladio L"/>
                <a:cs typeface="URW Palladio L"/>
              </a:rPr>
              <a:t>Manger/Mudarib </a:t>
            </a:r>
            <a:r>
              <a:rPr sz="2400" dirty="0">
                <a:latin typeface="URW Palladio L"/>
                <a:cs typeface="URW Palladio L"/>
              </a:rPr>
              <a:t>will </a:t>
            </a:r>
            <a:r>
              <a:rPr sz="2400" spc="-5" dirty="0">
                <a:latin typeface="URW Palladio L"/>
                <a:cs typeface="URW Palladio L"/>
              </a:rPr>
              <a:t>have </a:t>
            </a:r>
            <a:r>
              <a:rPr sz="2400" dirty="0">
                <a:latin typeface="URW Palladio L"/>
                <a:cs typeface="URW Palladio L"/>
              </a:rPr>
              <a:t>the exclusive rights </a:t>
            </a:r>
            <a:r>
              <a:rPr sz="2400" spc="-5" dirty="0">
                <a:latin typeface="URW Palladio L"/>
                <a:cs typeface="URW Palladio L"/>
              </a:rPr>
              <a:t>to  </a:t>
            </a:r>
            <a:r>
              <a:rPr sz="2400" dirty="0">
                <a:latin typeface="URW Palladio L"/>
                <a:cs typeface="URW Palladio L"/>
              </a:rPr>
              <a:t>manage </a:t>
            </a:r>
            <a:r>
              <a:rPr sz="2400" spc="-5" dirty="0">
                <a:latin typeface="URW Palladio L"/>
                <a:cs typeface="URW Palladio L"/>
              </a:rPr>
              <a:t>the contract. However, </a:t>
            </a:r>
            <a:r>
              <a:rPr sz="2400" dirty="0">
                <a:latin typeface="URW Palladio L"/>
                <a:cs typeface="URW Palladio L"/>
              </a:rPr>
              <a:t>the capital </a:t>
            </a:r>
            <a:r>
              <a:rPr sz="2400" spc="-5" dirty="0">
                <a:latin typeface="URW Palladio L"/>
                <a:cs typeface="URW Palladio L"/>
              </a:rPr>
              <a:t>provider has  the </a:t>
            </a:r>
            <a:r>
              <a:rPr sz="2400" dirty="0">
                <a:latin typeface="URW Palladio L"/>
                <a:cs typeface="URW Palladio L"/>
              </a:rPr>
              <a:t>right to </a:t>
            </a:r>
            <a:r>
              <a:rPr sz="2400" spc="-5" dirty="0">
                <a:latin typeface="URW Palladio L"/>
                <a:cs typeface="URW Palladio L"/>
              </a:rPr>
              <a:t>information regarding </a:t>
            </a:r>
            <a:r>
              <a:rPr sz="2400" dirty="0">
                <a:latin typeface="URW Palladio L"/>
                <a:cs typeface="URW Palladio L"/>
              </a:rPr>
              <a:t>the </a:t>
            </a:r>
            <a:r>
              <a:rPr sz="2400" spc="-5" dirty="0">
                <a:latin typeface="URW Palladio L"/>
                <a:cs typeface="URW Palladio L"/>
              </a:rPr>
              <a:t>conduct of the  business </a:t>
            </a:r>
            <a:r>
              <a:rPr sz="2400" dirty="0">
                <a:latin typeface="URW Palladio L"/>
                <a:cs typeface="URW Palladio L"/>
              </a:rPr>
              <a:t>and</a:t>
            </a:r>
            <a:r>
              <a:rPr sz="2400" spc="-20" dirty="0">
                <a:latin typeface="URW Palladio L"/>
                <a:cs typeface="URW Palladio L"/>
              </a:rPr>
              <a:t> </a:t>
            </a:r>
            <a:r>
              <a:rPr sz="2400" spc="-5" dirty="0">
                <a:latin typeface="URW Palladio L"/>
                <a:cs typeface="URW Palladio L"/>
              </a:rPr>
              <a:t>manger.</a:t>
            </a:r>
            <a:endParaRPr sz="2400">
              <a:latin typeface="URW Palladio L"/>
              <a:cs typeface="URW Palladio L"/>
            </a:endParaRPr>
          </a:p>
          <a:p>
            <a:pPr marL="355600" marR="6350" indent="-343535" algn="just">
              <a:lnSpc>
                <a:spcPct val="150000"/>
              </a:lnSpc>
              <a:spcBef>
                <a:spcPts val="580"/>
              </a:spcBef>
              <a:buFont typeface="Nimbus Sans L"/>
              <a:buChar char="•"/>
              <a:tabLst>
                <a:tab pos="356235" algn="l"/>
              </a:tabLst>
            </a:pPr>
            <a:r>
              <a:rPr sz="2400" spc="-5" dirty="0">
                <a:latin typeface="URW Palladio L"/>
                <a:cs typeface="URW Palladio L"/>
              </a:rPr>
              <a:t>Manager </a:t>
            </a:r>
            <a:r>
              <a:rPr sz="2400" dirty="0">
                <a:latin typeface="URW Palladio L"/>
                <a:cs typeface="URW Palladio L"/>
              </a:rPr>
              <a:t>shall </a:t>
            </a:r>
            <a:r>
              <a:rPr sz="2400" spc="-5" dirty="0">
                <a:latin typeface="URW Palladio L"/>
                <a:cs typeface="URW Palladio L"/>
              </a:rPr>
              <a:t>not </a:t>
            </a:r>
            <a:r>
              <a:rPr sz="2400" dirty="0">
                <a:latin typeface="URW Palladio L"/>
                <a:cs typeface="URW Palladio L"/>
              </a:rPr>
              <a:t>be liable for any loss </a:t>
            </a:r>
            <a:r>
              <a:rPr sz="2400" spc="-5" dirty="0">
                <a:latin typeface="URW Palladio L"/>
                <a:cs typeface="URW Palladio L"/>
              </a:rPr>
              <a:t>of capital unless  it is </a:t>
            </a:r>
            <a:r>
              <a:rPr sz="2400" dirty="0">
                <a:latin typeface="URW Palladio L"/>
                <a:cs typeface="URW Palladio L"/>
              </a:rPr>
              <a:t>due </a:t>
            </a:r>
            <a:r>
              <a:rPr sz="2400" spc="-5" dirty="0">
                <a:latin typeface="URW Palladio L"/>
                <a:cs typeface="URW Palladio L"/>
              </a:rPr>
              <a:t>to </a:t>
            </a:r>
            <a:r>
              <a:rPr sz="2400" dirty="0">
                <a:latin typeface="URW Palladio L"/>
                <a:cs typeface="URW Palladio L"/>
              </a:rPr>
              <a:t>any </a:t>
            </a:r>
            <a:r>
              <a:rPr sz="2400" b="1" u="heavy" spc="-5" dirty="0">
                <a:uFill>
                  <a:solidFill>
                    <a:srgbClr val="000000"/>
                  </a:solidFill>
                </a:uFill>
                <a:latin typeface="URW Palladio L"/>
                <a:cs typeface="URW Palladio L"/>
              </a:rPr>
              <a:t>negligence, dishonesty, misconduct</a:t>
            </a:r>
            <a:r>
              <a:rPr sz="2400" b="1" spc="-5" dirty="0">
                <a:latin typeface="URW Palladio L"/>
                <a:cs typeface="URW Palladio L"/>
              </a:rPr>
              <a:t> </a:t>
            </a:r>
            <a:r>
              <a:rPr sz="2400" spc="-10" dirty="0">
                <a:latin typeface="URW Palladio L"/>
                <a:cs typeface="URW Palladio L"/>
              </a:rPr>
              <a:t>or  </a:t>
            </a:r>
            <a:r>
              <a:rPr sz="2400" spc="-5" dirty="0">
                <a:latin typeface="URW Palladio L"/>
                <a:cs typeface="URW Palladio L"/>
              </a:rPr>
              <a:t>breach of contract</a:t>
            </a:r>
            <a:r>
              <a:rPr sz="2400" spc="5" dirty="0">
                <a:latin typeface="URW Palladio L"/>
                <a:cs typeface="URW Palladio L"/>
              </a:rPr>
              <a:t> </a:t>
            </a:r>
            <a:r>
              <a:rPr sz="2400" dirty="0">
                <a:latin typeface="URW Palladio L"/>
                <a:cs typeface="URW Palladio L"/>
              </a:rPr>
              <a:t>Terms.</a:t>
            </a:r>
            <a:endParaRPr sz="2400">
              <a:latin typeface="URW Palladio L"/>
              <a:cs typeface="URW Palladio 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58774" y="592582"/>
            <a:ext cx="7520305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5" dirty="0"/>
              <a:t>Management of the </a:t>
            </a:r>
            <a:r>
              <a:rPr sz="3200" dirty="0"/>
              <a:t>Mudarabah</a:t>
            </a:r>
            <a:r>
              <a:rPr sz="3200" spc="-75" dirty="0"/>
              <a:t> </a:t>
            </a:r>
            <a:r>
              <a:rPr sz="3200" dirty="0"/>
              <a:t>Venture</a:t>
            </a:r>
            <a:endParaRPr sz="3200"/>
          </a:p>
        </p:txBody>
      </p:sp>
      <p:sp>
        <p:nvSpPr>
          <p:cNvPr id="3" name="object 3"/>
          <p:cNvSpPr txBox="1"/>
          <p:nvPr/>
        </p:nvSpPr>
        <p:spPr>
          <a:xfrm>
            <a:off x="383540" y="1353782"/>
            <a:ext cx="8302625" cy="4842510"/>
          </a:xfrm>
          <a:prstGeom prst="rect">
            <a:avLst/>
          </a:prstGeom>
        </p:spPr>
        <p:txBody>
          <a:bodyPr vert="horz" wrap="square" lIns="0" tIns="20701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630"/>
              </a:spcBef>
            </a:pPr>
            <a:r>
              <a:rPr sz="2400" b="1" spc="-5" dirty="0">
                <a:latin typeface="URW Palladio L"/>
                <a:cs typeface="URW Palladio L"/>
              </a:rPr>
              <a:t>Breach of Terms</a:t>
            </a:r>
            <a:endParaRPr sz="2400">
              <a:latin typeface="URW Palladio L"/>
              <a:cs typeface="URW Palladio L"/>
            </a:endParaRPr>
          </a:p>
          <a:p>
            <a:pPr marL="355600" marR="5080" indent="-342900" algn="just">
              <a:lnSpc>
                <a:spcPct val="150000"/>
              </a:lnSpc>
              <a:spcBef>
                <a:spcPts val="80"/>
              </a:spcBef>
              <a:buFont typeface="Nimbus Sans L"/>
              <a:buChar char="•"/>
              <a:tabLst>
                <a:tab pos="355600" algn="l"/>
              </a:tabLst>
            </a:pPr>
            <a:r>
              <a:rPr sz="2000" dirty="0">
                <a:latin typeface="URW Palladio L"/>
                <a:cs typeface="URW Palladio L"/>
              </a:rPr>
              <a:t>According </a:t>
            </a:r>
            <a:r>
              <a:rPr sz="2000" spc="-5" dirty="0">
                <a:latin typeface="URW Palladio L"/>
                <a:cs typeface="URW Palladio L"/>
              </a:rPr>
              <a:t>to the terms </a:t>
            </a:r>
            <a:r>
              <a:rPr sz="2000" spc="-10" dirty="0">
                <a:latin typeface="URW Palladio L"/>
                <a:cs typeface="URW Palladio L"/>
              </a:rPr>
              <a:t>of </a:t>
            </a:r>
            <a:r>
              <a:rPr sz="2000" spc="-5" dirty="0">
                <a:latin typeface="URW Palladio L"/>
                <a:cs typeface="URW Palladio L"/>
              </a:rPr>
              <a:t>Mudarabah venture, the </a:t>
            </a:r>
            <a:r>
              <a:rPr sz="2000" dirty="0">
                <a:latin typeface="URW Palladio L"/>
                <a:cs typeface="URW Palladio L"/>
              </a:rPr>
              <a:t>manager </a:t>
            </a:r>
            <a:r>
              <a:rPr sz="2000" spc="-5" dirty="0">
                <a:latin typeface="URW Palladio L"/>
                <a:cs typeface="URW Palladio L"/>
              </a:rPr>
              <a:t>should  </a:t>
            </a:r>
            <a:r>
              <a:rPr sz="2000" dirty="0">
                <a:latin typeface="URW Palladio L"/>
                <a:cs typeface="URW Palladio L"/>
              </a:rPr>
              <a:t>disclose all </a:t>
            </a:r>
            <a:r>
              <a:rPr sz="2000" spc="-5" dirty="0">
                <a:latin typeface="URW Palladio L"/>
                <a:cs typeface="URW Palladio L"/>
              </a:rPr>
              <a:t>relevant information that </a:t>
            </a:r>
            <a:r>
              <a:rPr sz="2000" dirty="0">
                <a:latin typeface="URW Palladio L"/>
                <a:cs typeface="URW Palladio L"/>
              </a:rPr>
              <a:t>is </a:t>
            </a:r>
            <a:r>
              <a:rPr sz="2000" spc="-5" dirty="0">
                <a:latin typeface="URW Palladio L"/>
                <a:cs typeface="URW Palladio L"/>
              </a:rPr>
              <a:t>significant for the capital  provider to take </a:t>
            </a:r>
            <a:r>
              <a:rPr sz="2000" dirty="0">
                <a:latin typeface="URW Palladio L"/>
                <a:cs typeface="URW Palladio L"/>
              </a:rPr>
              <a:t>a decision </a:t>
            </a:r>
            <a:r>
              <a:rPr sz="2000" spc="-5" dirty="0">
                <a:latin typeface="URW Palladio L"/>
                <a:cs typeface="URW Palladio L"/>
              </a:rPr>
              <a:t>to participate </a:t>
            </a:r>
            <a:r>
              <a:rPr sz="2000" dirty="0">
                <a:latin typeface="URW Palladio L"/>
                <a:cs typeface="URW Palladio L"/>
              </a:rPr>
              <a:t>in </a:t>
            </a:r>
            <a:r>
              <a:rPr sz="2000" spc="-5" dirty="0">
                <a:latin typeface="URW Palladio L"/>
                <a:cs typeface="URW Palladio L"/>
              </a:rPr>
              <a:t>the</a:t>
            </a:r>
            <a:r>
              <a:rPr sz="2000" spc="-40" dirty="0">
                <a:latin typeface="URW Palladio L"/>
                <a:cs typeface="URW Palladio L"/>
              </a:rPr>
              <a:t> </a:t>
            </a:r>
            <a:r>
              <a:rPr sz="2000" spc="-5" dirty="0">
                <a:latin typeface="URW Palladio L"/>
                <a:cs typeface="URW Palladio L"/>
              </a:rPr>
              <a:t>venture.</a:t>
            </a:r>
            <a:endParaRPr sz="2000">
              <a:latin typeface="URW Palladio L"/>
              <a:cs typeface="URW Palladio L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Font typeface="Nimbus Sans L"/>
              <a:buChar char="•"/>
            </a:pPr>
            <a:endParaRPr sz="1800">
              <a:latin typeface="URW Palladio L"/>
              <a:cs typeface="URW Palladio L"/>
            </a:endParaRPr>
          </a:p>
          <a:p>
            <a:pPr marL="355600" marR="6350" indent="-342900" algn="just">
              <a:lnSpc>
                <a:spcPct val="150000"/>
              </a:lnSpc>
              <a:buFont typeface="Nimbus Sans L"/>
              <a:buChar char="•"/>
              <a:tabLst>
                <a:tab pos="355600" algn="l"/>
              </a:tabLst>
            </a:pPr>
            <a:r>
              <a:rPr sz="2000" spc="-5" dirty="0">
                <a:latin typeface="URW Palladio L"/>
                <a:cs typeface="URW Palladio L"/>
              </a:rPr>
              <a:t>If the manager </a:t>
            </a:r>
            <a:r>
              <a:rPr sz="2000" dirty="0">
                <a:latin typeface="URW Palladio L"/>
                <a:cs typeface="URW Palladio L"/>
              </a:rPr>
              <a:t>concealed </a:t>
            </a:r>
            <a:r>
              <a:rPr sz="2000" spc="-5" dirty="0">
                <a:latin typeface="URW Palladio L"/>
                <a:cs typeface="URW Palladio L"/>
              </a:rPr>
              <a:t>important information which </a:t>
            </a:r>
            <a:r>
              <a:rPr sz="2000" dirty="0">
                <a:latin typeface="URW Palladio L"/>
                <a:cs typeface="URW Palladio L"/>
              </a:rPr>
              <a:t>is </a:t>
            </a:r>
            <a:r>
              <a:rPr sz="2000" spc="-5" dirty="0">
                <a:latin typeface="URW Palladio L"/>
                <a:cs typeface="URW Palladio L"/>
              </a:rPr>
              <a:t>known </a:t>
            </a:r>
            <a:r>
              <a:rPr sz="2000" spc="-10" dirty="0">
                <a:latin typeface="URW Palladio L"/>
                <a:cs typeface="URW Palladio L"/>
              </a:rPr>
              <a:t>to  </a:t>
            </a:r>
            <a:r>
              <a:rPr sz="2000" spc="-5" dirty="0">
                <a:latin typeface="URW Palladio L"/>
                <a:cs typeface="URW Palladio L"/>
              </a:rPr>
              <a:t>the </a:t>
            </a:r>
            <a:r>
              <a:rPr sz="2000" dirty="0">
                <a:latin typeface="URW Palladio L"/>
                <a:cs typeface="URW Palladio L"/>
              </a:rPr>
              <a:t>manager </a:t>
            </a:r>
            <a:r>
              <a:rPr sz="2000" spc="-5" dirty="0">
                <a:latin typeface="URW Palladio L"/>
                <a:cs typeface="URW Palladio L"/>
              </a:rPr>
              <a:t>to be </a:t>
            </a:r>
            <a:r>
              <a:rPr sz="2000" dirty="0">
                <a:latin typeface="URW Palladio L"/>
                <a:cs typeface="URW Palladio L"/>
              </a:rPr>
              <a:t>material </a:t>
            </a:r>
            <a:r>
              <a:rPr sz="2000" spc="-5" dirty="0">
                <a:latin typeface="URW Palladio L"/>
                <a:cs typeface="URW Palladio L"/>
              </a:rPr>
              <a:t>to the </a:t>
            </a:r>
            <a:r>
              <a:rPr sz="2000" dirty="0">
                <a:latin typeface="URW Palladio L"/>
                <a:cs typeface="URW Palladio L"/>
              </a:rPr>
              <a:t>decision making</a:t>
            </a:r>
            <a:r>
              <a:rPr sz="2000" spc="-50" dirty="0">
                <a:latin typeface="URW Palladio L"/>
                <a:cs typeface="URW Palladio L"/>
              </a:rPr>
              <a:t> </a:t>
            </a:r>
            <a:r>
              <a:rPr sz="2000" spc="-5" dirty="0">
                <a:latin typeface="URW Palladio L"/>
                <a:cs typeface="URW Palladio L"/>
              </a:rPr>
              <a:t>process.</a:t>
            </a:r>
            <a:endParaRPr sz="2000">
              <a:latin typeface="URW Palladio L"/>
              <a:cs typeface="URW Palladio L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Font typeface="Nimbus Sans L"/>
              <a:buChar char="•"/>
            </a:pPr>
            <a:endParaRPr sz="1800">
              <a:latin typeface="URW Palladio L"/>
              <a:cs typeface="URW Palladio L"/>
            </a:endParaRPr>
          </a:p>
          <a:p>
            <a:pPr marL="355600" marR="5080" indent="-342900" algn="just">
              <a:lnSpc>
                <a:spcPct val="150000"/>
              </a:lnSpc>
              <a:buFont typeface="Nimbus Sans L"/>
              <a:buChar char="•"/>
              <a:tabLst>
                <a:tab pos="355600" algn="l"/>
              </a:tabLst>
            </a:pPr>
            <a:r>
              <a:rPr sz="2000" dirty="0">
                <a:latin typeface="URW Palladio L"/>
                <a:cs typeface="URW Palladio L"/>
              </a:rPr>
              <a:t>Upon </a:t>
            </a:r>
            <a:r>
              <a:rPr sz="2000" spc="-5" dirty="0">
                <a:latin typeface="URW Palladio L"/>
                <a:cs typeface="URW Palladio L"/>
              </a:rPr>
              <a:t>engagement, </a:t>
            </a:r>
            <a:r>
              <a:rPr sz="2000" dirty="0">
                <a:latin typeface="URW Palladio L"/>
                <a:cs typeface="URW Palladio L"/>
              </a:rPr>
              <a:t>losses </a:t>
            </a:r>
            <a:r>
              <a:rPr sz="2000" spc="-5" dirty="0">
                <a:latin typeface="URW Palladio L"/>
                <a:cs typeface="URW Palladio L"/>
              </a:rPr>
              <a:t>on investment </a:t>
            </a:r>
            <a:r>
              <a:rPr sz="2000" dirty="0">
                <a:latin typeface="URW Palladio L"/>
                <a:cs typeface="URW Palladio L"/>
              </a:rPr>
              <a:t>occurred and investigation  reveals </a:t>
            </a:r>
            <a:r>
              <a:rPr sz="2000" spc="-5" dirty="0">
                <a:latin typeface="URW Palladio L"/>
                <a:cs typeface="URW Palladio L"/>
              </a:rPr>
              <a:t>that </a:t>
            </a:r>
            <a:r>
              <a:rPr sz="2000" dirty="0">
                <a:latin typeface="URW Palladio L"/>
                <a:cs typeface="URW Palladio L"/>
              </a:rPr>
              <a:t>such </a:t>
            </a:r>
            <a:r>
              <a:rPr sz="2000" spc="-5" dirty="0">
                <a:latin typeface="URW Palladio L"/>
                <a:cs typeface="URW Palladio L"/>
              </a:rPr>
              <a:t>unfavorable information was not </a:t>
            </a:r>
            <a:r>
              <a:rPr sz="2000" dirty="0">
                <a:latin typeface="URW Palladio L"/>
                <a:cs typeface="URW Palladio L"/>
              </a:rPr>
              <a:t>disclosed. </a:t>
            </a:r>
            <a:r>
              <a:rPr sz="2000" spc="-10" dirty="0">
                <a:latin typeface="URW Palladio L"/>
                <a:cs typeface="URW Palladio L"/>
              </a:rPr>
              <a:t>This  </a:t>
            </a:r>
            <a:r>
              <a:rPr sz="2000" spc="-5" dirty="0">
                <a:latin typeface="URW Palladio L"/>
                <a:cs typeface="URW Palladio L"/>
              </a:rPr>
              <a:t>tantamount</a:t>
            </a:r>
            <a:r>
              <a:rPr sz="2000" spc="390" dirty="0">
                <a:latin typeface="URW Palladio L"/>
                <a:cs typeface="URW Palladio L"/>
              </a:rPr>
              <a:t> </a:t>
            </a:r>
            <a:r>
              <a:rPr sz="2000" spc="-10" dirty="0">
                <a:latin typeface="URW Palladio L"/>
                <a:cs typeface="URW Palladio L"/>
              </a:rPr>
              <a:t>to</a:t>
            </a:r>
            <a:r>
              <a:rPr sz="2000" spc="409" dirty="0">
                <a:latin typeface="URW Palladio L"/>
                <a:cs typeface="URW Palladio L"/>
              </a:rPr>
              <a:t> </a:t>
            </a:r>
            <a:r>
              <a:rPr sz="2000" spc="-5" dirty="0">
                <a:latin typeface="URW Palladio L"/>
                <a:cs typeface="URW Palladio L"/>
              </a:rPr>
              <a:t>the</a:t>
            </a:r>
            <a:r>
              <a:rPr sz="2000" spc="395" dirty="0">
                <a:latin typeface="URW Palladio L"/>
                <a:cs typeface="URW Palladio L"/>
              </a:rPr>
              <a:t> </a:t>
            </a:r>
            <a:r>
              <a:rPr sz="2000" spc="-5" dirty="0">
                <a:latin typeface="URW Palladio L"/>
                <a:cs typeface="URW Palladio L"/>
              </a:rPr>
              <a:t>manager</a:t>
            </a:r>
            <a:r>
              <a:rPr sz="2000" spc="409" dirty="0">
                <a:latin typeface="URW Palladio L"/>
                <a:cs typeface="URW Palladio L"/>
              </a:rPr>
              <a:t> </a:t>
            </a:r>
            <a:r>
              <a:rPr sz="2000" spc="-5" dirty="0">
                <a:latin typeface="URW Palladio L"/>
                <a:cs typeface="URW Palladio L"/>
              </a:rPr>
              <a:t>breaching</a:t>
            </a:r>
            <a:r>
              <a:rPr sz="2000" spc="405" dirty="0">
                <a:latin typeface="URW Palladio L"/>
                <a:cs typeface="URW Palladio L"/>
              </a:rPr>
              <a:t> </a:t>
            </a:r>
            <a:r>
              <a:rPr sz="2000" spc="-5" dirty="0">
                <a:latin typeface="URW Palladio L"/>
                <a:cs typeface="URW Palladio L"/>
              </a:rPr>
              <a:t>the</a:t>
            </a:r>
            <a:r>
              <a:rPr sz="2000" spc="409" dirty="0">
                <a:latin typeface="URW Palladio L"/>
                <a:cs typeface="URW Palladio L"/>
              </a:rPr>
              <a:t> </a:t>
            </a:r>
            <a:r>
              <a:rPr sz="2000" spc="-10" dirty="0">
                <a:latin typeface="URW Palladio L"/>
                <a:cs typeface="URW Palladio L"/>
              </a:rPr>
              <a:t>terms</a:t>
            </a:r>
            <a:r>
              <a:rPr sz="2000" spc="405" dirty="0">
                <a:latin typeface="URW Palladio L"/>
                <a:cs typeface="URW Palladio L"/>
              </a:rPr>
              <a:t> </a:t>
            </a:r>
            <a:r>
              <a:rPr sz="2000" spc="-5" dirty="0">
                <a:latin typeface="URW Palladio L"/>
                <a:cs typeface="URW Palladio L"/>
              </a:rPr>
              <a:t>of</a:t>
            </a:r>
            <a:r>
              <a:rPr sz="2000" spc="400" dirty="0">
                <a:latin typeface="URW Palladio L"/>
                <a:cs typeface="URW Palladio L"/>
              </a:rPr>
              <a:t> </a:t>
            </a:r>
            <a:r>
              <a:rPr sz="2000" dirty="0">
                <a:latin typeface="URW Palladio L"/>
                <a:cs typeface="URW Palladio L"/>
              </a:rPr>
              <a:t>engagement</a:t>
            </a:r>
            <a:r>
              <a:rPr sz="2000" spc="385" dirty="0">
                <a:latin typeface="URW Palladio L"/>
                <a:cs typeface="URW Palladio L"/>
              </a:rPr>
              <a:t> </a:t>
            </a:r>
            <a:r>
              <a:rPr sz="2000" dirty="0">
                <a:latin typeface="URW Palladio L"/>
                <a:cs typeface="URW Palladio L"/>
              </a:rPr>
              <a:t>for</a:t>
            </a:r>
            <a:endParaRPr sz="2000">
              <a:latin typeface="URW Palladio L"/>
              <a:cs typeface="URW Palladio 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26440" y="6322567"/>
            <a:ext cx="710120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latin typeface="URW Palladio L"/>
                <a:cs typeface="URW Palladio L"/>
              </a:rPr>
              <a:t>willful non-disclosure and </a:t>
            </a:r>
            <a:r>
              <a:rPr sz="2000" spc="-5" dirty="0">
                <a:latin typeface="URW Palladio L"/>
                <a:cs typeface="URW Palladio L"/>
              </a:rPr>
              <a:t>hence </a:t>
            </a:r>
            <a:r>
              <a:rPr sz="2000" dirty="0">
                <a:latin typeface="URW Palladio L"/>
                <a:cs typeface="URW Palladio L"/>
              </a:rPr>
              <a:t>shall </a:t>
            </a:r>
            <a:r>
              <a:rPr sz="2000" spc="-5" dirty="0">
                <a:latin typeface="URW Palladio L"/>
                <a:cs typeface="URW Palladio L"/>
              </a:rPr>
              <a:t>bear </a:t>
            </a:r>
            <a:r>
              <a:rPr sz="2000" dirty="0">
                <a:latin typeface="URW Palladio L"/>
                <a:cs typeface="URW Palladio L"/>
              </a:rPr>
              <a:t>such loss </a:t>
            </a:r>
            <a:r>
              <a:rPr sz="2000" spc="-5" dirty="0">
                <a:latin typeface="URW Palladio L"/>
                <a:cs typeface="URW Palladio L"/>
              </a:rPr>
              <a:t>of</a:t>
            </a:r>
            <a:r>
              <a:rPr sz="2000" spc="-85" dirty="0">
                <a:latin typeface="URW Palladio L"/>
                <a:cs typeface="URW Palladio L"/>
              </a:rPr>
              <a:t> </a:t>
            </a:r>
            <a:r>
              <a:rPr sz="2000" dirty="0">
                <a:latin typeface="URW Palladio L"/>
                <a:cs typeface="URW Palladio L"/>
              </a:rPr>
              <a:t>capital.</a:t>
            </a:r>
            <a:endParaRPr sz="2000">
              <a:latin typeface="URW Palladio L"/>
              <a:cs typeface="URW Palladio 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430259" y="6425590"/>
            <a:ext cx="1778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888888"/>
                </a:solidFill>
                <a:latin typeface="URW Palladio L"/>
                <a:cs typeface="URW Palladio L"/>
              </a:rPr>
              <a:t>16</a:t>
            </a:r>
            <a:endParaRPr sz="1200">
              <a:latin typeface="URW Palladio L"/>
              <a:cs typeface="URW Palladio 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51610" y="254634"/>
            <a:ext cx="6643370" cy="1121410"/>
          </a:xfrm>
          <a:prstGeom prst="rect">
            <a:avLst/>
          </a:prstGeom>
        </p:spPr>
        <p:txBody>
          <a:bodyPr vert="horz" wrap="square" lIns="0" tIns="31750" rIns="0" bIns="0" rtlCol="0">
            <a:spAutoFit/>
          </a:bodyPr>
          <a:lstStyle/>
          <a:p>
            <a:pPr marL="2469515" marR="5080" indent="-2457450">
              <a:lnSpc>
                <a:spcPts val="4310"/>
              </a:lnSpc>
              <a:spcBef>
                <a:spcPts val="250"/>
              </a:spcBef>
            </a:pPr>
            <a:r>
              <a:rPr sz="3600" dirty="0"/>
              <a:t>Management </a:t>
            </a:r>
            <a:r>
              <a:rPr sz="3600" spc="-5" dirty="0"/>
              <a:t>of the</a:t>
            </a:r>
            <a:r>
              <a:rPr sz="3600" spc="-80" dirty="0"/>
              <a:t> </a:t>
            </a:r>
            <a:r>
              <a:rPr sz="3600" dirty="0"/>
              <a:t>Mudarabah  </a:t>
            </a:r>
            <a:r>
              <a:rPr sz="3600" spc="-5" dirty="0"/>
              <a:t>Venture</a:t>
            </a:r>
            <a:endParaRPr sz="360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dirty="0"/>
              <a:t>17</a:t>
            </a:fld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572516" y="1978279"/>
            <a:ext cx="6812280" cy="1484630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75"/>
              </a:spcBef>
            </a:pPr>
            <a:r>
              <a:rPr sz="2400" spc="-5" dirty="0">
                <a:latin typeface="URW Palladio L"/>
                <a:cs typeface="URW Palladio L"/>
              </a:rPr>
              <a:t>Authority of</a:t>
            </a:r>
            <a:r>
              <a:rPr sz="2400" spc="15" dirty="0">
                <a:latin typeface="URW Palladio L"/>
                <a:cs typeface="URW Palladio L"/>
              </a:rPr>
              <a:t> </a:t>
            </a:r>
            <a:r>
              <a:rPr sz="2400" dirty="0">
                <a:latin typeface="URW Palladio L"/>
                <a:cs typeface="URW Palladio L"/>
              </a:rPr>
              <a:t>Rabb-ul-Maal</a:t>
            </a:r>
            <a:endParaRPr sz="2400">
              <a:latin typeface="URW Palladio L"/>
              <a:cs typeface="URW Palladio L"/>
            </a:endParaRPr>
          </a:p>
          <a:p>
            <a:pPr marL="702945" indent="-590550">
              <a:lnSpc>
                <a:spcPct val="100000"/>
              </a:lnSpc>
              <a:spcBef>
                <a:spcPts val="575"/>
              </a:spcBef>
              <a:buAutoNum type="arabicPeriod"/>
              <a:tabLst>
                <a:tab pos="702945" algn="l"/>
                <a:tab pos="703580" algn="l"/>
              </a:tabLst>
            </a:pPr>
            <a:r>
              <a:rPr sz="2400" spc="-5" dirty="0">
                <a:latin typeface="URW Palladio L"/>
                <a:cs typeface="URW Palladio L"/>
              </a:rPr>
              <a:t>Oversee the </a:t>
            </a:r>
            <a:r>
              <a:rPr sz="2400" dirty="0">
                <a:latin typeface="URW Palladio L"/>
                <a:cs typeface="URW Palladio L"/>
              </a:rPr>
              <a:t>Mudarib’s </a:t>
            </a:r>
            <a:r>
              <a:rPr sz="2400" spc="-5" dirty="0">
                <a:latin typeface="URW Palladio L"/>
                <a:cs typeface="URW Palladio L"/>
              </a:rPr>
              <a:t>activities </a:t>
            </a:r>
            <a:r>
              <a:rPr sz="2400" dirty="0">
                <a:latin typeface="URW Palladio L"/>
                <a:cs typeface="URW Palladio L"/>
              </a:rPr>
              <a:t>and</a:t>
            </a:r>
            <a:endParaRPr sz="2400">
              <a:latin typeface="URW Palladio L"/>
              <a:cs typeface="URW Palladio L"/>
            </a:endParaRPr>
          </a:p>
          <a:p>
            <a:pPr marL="702945" indent="-590550">
              <a:lnSpc>
                <a:spcPct val="100000"/>
              </a:lnSpc>
              <a:spcBef>
                <a:spcPts val="735"/>
              </a:spcBef>
              <a:buAutoNum type="arabicPeriod"/>
              <a:tabLst>
                <a:tab pos="702945" algn="l"/>
                <a:tab pos="703580" algn="l"/>
              </a:tabLst>
            </a:pPr>
            <a:r>
              <a:rPr sz="2400" dirty="0">
                <a:latin typeface="URW Palladio L"/>
                <a:cs typeface="URW Palladio L"/>
              </a:rPr>
              <a:t>Work with </a:t>
            </a:r>
            <a:r>
              <a:rPr sz="2400" spc="-5" dirty="0">
                <a:latin typeface="URW Palladio L"/>
                <a:cs typeface="URW Palladio L"/>
              </a:rPr>
              <a:t>Mudarib if the Mudarib</a:t>
            </a:r>
            <a:r>
              <a:rPr sz="2400" spc="35" dirty="0">
                <a:latin typeface="URW Palladio L"/>
                <a:cs typeface="URW Palladio L"/>
              </a:rPr>
              <a:t> </a:t>
            </a:r>
            <a:r>
              <a:rPr sz="2400" spc="-25" dirty="0">
                <a:latin typeface="URW Palladio L"/>
                <a:cs typeface="URW Palladio L"/>
              </a:rPr>
              <a:t>consents</a:t>
            </a:r>
            <a:r>
              <a:rPr sz="3200" spc="-25" dirty="0">
                <a:latin typeface="DejaVu Sans"/>
                <a:cs typeface="DejaVu Sans"/>
              </a:rPr>
              <a:t>.</a:t>
            </a:r>
            <a:endParaRPr sz="3200">
              <a:latin typeface="DejaVu Sans"/>
              <a:cs typeface="DejaVu San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30579" y="482549"/>
            <a:ext cx="681355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3977640" algn="l"/>
              </a:tabLst>
            </a:pPr>
            <a:r>
              <a:rPr sz="3200" dirty="0"/>
              <a:t>Different</a:t>
            </a:r>
            <a:r>
              <a:rPr sz="3200" spc="-10" dirty="0"/>
              <a:t> </a:t>
            </a:r>
            <a:r>
              <a:rPr sz="3200" dirty="0"/>
              <a:t>Capacities	of the</a:t>
            </a:r>
            <a:r>
              <a:rPr sz="3200" spc="-105" dirty="0"/>
              <a:t> </a:t>
            </a:r>
            <a:r>
              <a:rPr sz="3200" dirty="0"/>
              <a:t>Mudarib</a:t>
            </a:r>
            <a:endParaRPr sz="320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dirty="0"/>
              <a:t>18</a:t>
            </a:fld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535940" y="1508506"/>
            <a:ext cx="8074025" cy="43859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609600" indent="-609600">
              <a:lnSpc>
                <a:spcPts val="2280"/>
              </a:lnSpc>
              <a:spcBef>
                <a:spcPts val="105"/>
              </a:spcBef>
              <a:buAutoNum type="arabicPeriod"/>
              <a:tabLst>
                <a:tab pos="609600" algn="l"/>
                <a:tab pos="622935" algn="l"/>
                <a:tab pos="3363595" algn="l"/>
              </a:tabLst>
            </a:pPr>
            <a:r>
              <a:rPr sz="2000" b="1" dirty="0">
                <a:latin typeface="URW Palladio L"/>
                <a:cs typeface="URW Palladio L"/>
              </a:rPr>
              <a:t>Ameen</a:t>
            </a:r>
            <a:r>
              <a:rPr sz="2000" b="1" spc="-20" dirty="0">
                <a:latin typeface="URW Palladio L"/>
                <a:cs typeface="URW Palladio L"/>
              </a:rPr>
              <a:t> </a:t>
            </a:r>
            <a:r>
              <a:rPr sz="2000" b="1" dirty="0">
                <a:latin typeface="URW Palladio L"/>
                <a:cs typeface="URW Palladio L"/>
              </a:rPr>
              <a:t>(Trustee): </a:t>
            </a:r>
            <a:r>
              <a:rPr sz="2000" b="1" spc="30" dirty="0">
                <a:latin typeface="URW Palladio L"/>
                <a:cs typeface="URW Palladio L"/>
              </a:rPr>
              <a:t> </a:t>
            </a:r>
            <a:r>
              <a:rPr sz="2000" spc="-5" dirty="0">
                <a:latin typeface="URW Palladio L"/>
                <a:cs typeface="URW Palladio L"/>
              </a:rPr>
              <a:t>The	money</a:t>
            </a:r>
            <a:r>
              <a:rPr sz="2000" spc="245" dirty="0">
                <a:latin typeface="URW Palladio L"/>
                <a:cs typeface="URW Palladio L"/>
              </a:rPr>
              <a:t> </a:t>
            </a:r>
            <a:r>
              <a:rPr sz="2000" dirty="0">
                <a:latin typeface="URW Palladio L"/>
                <a:cs typeface="URW Palladio L"/>
              </a:rPr>
              <a:t>given</a:t>
            </a:r>
            <a:r>
              <a:rPr sz="2000" spc="265" dirty="0">
                <a:latin typeface="URW Palladio L"/>
                <a:cs typeface="URW Palladio L"/>
              </a:rPr>
              <a:t> </a:t>
            </a:r>
            <a:r>
              <a:rPr sz="2000" dirty="0">
                <a:latin typeface="URW Palladio L"/>
                <a:cs typeface="URW Palladio L"/>
              </a:rPr>
              <a:t>by</a:t>
            </a:r>
            <a:r>
              <a:rPr sz="2000" spc="254" dirty="0">
                <a:latin typeface="URW Palladio L"/>
                <a:cs typeface="URW Palladio L"/>
              </a:rPr>
              <a:t> </a:t>
            </a:r>
            <a:r>
              <a:rPr sz="2000" spc="-5" dirty="0">
                <a:latin typeface="URW Palladio L"/>
                <a:cs typeface="URW Palladio L"/>
              </a:rPr>
              <a:t>Rabb-ul-maal</a:t>
            </a:r>
            <a:r>
              <a:rPr sz="2000" spc="254" dirty="0">
                <a:latin typeface="URW Palladio L"/>
                <a:cs typeface="URW Palladio L"/>
              </a:rPr>
              <a:t> </a:t>
            </a:r>
            <a:r>
              <a:rPr sz="2000" spc="-5" dirty="0">
                <a:latin typeface="URW Palladio L"/>
                <a:cs typeface="URW Palladio L"/>
              </a:rPr>
              <a:t>(investor)</a:t>
            </a:r>
            <a:endParaRPr sz="2000">
              <a:latin typeface="URW Palladio L"/>
              <a:cs typeface="URW Palladio L"/>
            </a:endParaRPr>
          </a:p>
          <a:p>
            <a:pPr marL="622300">
              <a:lnSpc>
                <a:spcPts val="2280"/>
              </a:lnSpc>
            </a:pPr>
            <a:r>
              <a:rPr sz="2000" dirty="0">
                <a:latin typeface="URW Palladio L"/>
                <a:cs typeface="URW Palladio L"/>
              </a:rPr>
              <a:t>and </a:t>
            </a:r>
            <a:r>
              <a:rPr sz="2000" spc="-5" dirty="0">
                <a:latin typeface="URW Palladio L"/>
                <a:cs typeface="URW Palladio L"/>
              </a:rPr>
              <a:t>the </a:t>
            </a:r>
            <a:r>
              <a:rPr sz="2000" dirty="0">
                <a:latin typeface="URW Palladio L"/>
                <a:cs typeface="URW Palladio L"/>
              </a:rPr>
              <a:t>assets required </a:t>
            </a:r>
            <a:r>
              <a:rPr sz="2000" spc="-5" dirty="0">
                <a:latin typeface="URW Palladio L"/>
                <a:cs typeface="URW Palladio L"/>
              </a:rPr>
              <a:t>therewith </a:t>
            </a:r>
            <a:r>
              <a:rPr sz="2000" dirty="0">
                <a:latin typeface="URW Palladio L"/>
                <a:cs typeface="URW Palladio L"/>
              </a:rPr>
              <a:t>are </a:t>
            </a:r>
            <a:r>
              <a:rPr sz="2000" spc="-5" dirty="0">
                <a:latin typeface="URW Palladio L"/>
                <a:cs typeface="URW Palladio L"/>
              </a:rPr>
              <a:t>held </a:t>
            </a:r>
            <a:r>
              <a:rPr sz="2000" dirty="0">
                <a:latin typeface="URW Palladio L"/>
                <a:cs typeface="URW Palladio L"/>
              </a:rPr>
              <a:t>by him as a</a:t>
            </a:r>
            <a:r>
              <a:rPr sz="2000" spc="-65" dirty="0">
                <a:latin typeface="URW Palladio L"/>
                <a:cs typeface="URW Palladio L"/>
              </a:rPr>
              <a:t> </a:t>
            </a:r>
            <a:r>
              <a:rPr sz="2000" dirty="0">
                <a:latin typeface="URW Palladio L"/>
                <a:cs typeface="URW Palladio L"/>
              </a:rPr>
              <a:t>trust.</a:t>
            </a:r>
            <a:endParaRPr sz="2000">
              <a:latin typeface="URW Palladio L"/>
              <a:cs typeface="URW Palladio L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450">
              <a:latin typeface="URW Palladio L"/>
              <a:cs typeface="URW Palladio L"/>
            </a:endParaRPr>
          </a:p>
          <a:p>
            <a:pPr marL="622300" marR="6985" indent="-610235">
              <a:lnSpc>
                <a:spcPts val="2160"/>
              </a:lnSpc>
              <a:buAutoNum type="arabicPeriod" startAt="2"/>
              <a:tabLst>
                <a:tab pos="622300" algn="l"/>
                <a:tab pos="622935" algn="l"/>
                <a:tab pos="2755900" algn="l"/>
              </a:tabLst>
            </a:pPr>
            <a:r>
              <a:rPr sz="2000" b="1" dirty="0">
                <a:latin typeface="URW Palladio L"/>
                <a:cs typeface="URW Palladio L"/>
              </a:rPr>
              <a:t>Wakeel</a:t>
            </a:r>
            <a:r>
              <a:rPr sz="2000" b="1" spc="-5" dirty="0">
                <a:latin typeface="URW Palladio L"/>
                <a:cs typeface="URW Palladio L"/>
              </a:rPr>
              <a:t> </a:t>
            </a:r>
            <a:r>
              <a:rPr sz="2000" b="1" dirty="0">
                <a:latin typeface="URW Palladio L"/>
                <a:cs typeface="URW Palladio L"/>
              </a:rPr>
              <a:t>(Agent)</a:t>
            </a:r>
            <a:r>
              <a:rPr sz="2000" b="1" spc="-25" dirty="0">
                <a:latin typeface="URW Palladio L"/>
                <a:cs typeface="URW Palladio L"/>
              </a:rPr>
              <a:t> </a:t>
            </a:r>
            <a:r>
              <a:rPr sz="2000" b="1" dirty="0">
                <a:latin typeface="URW Palladio L"/>
                <a:cs typeface="URW Palladio L"/>
              </a:rPr>
              <a:t>:	</a:t>
            </a:r>
            <a:r>
              <a:rPr sz="2000" spc="-5" dirty="0">
                <a:latin typeface="URW Palladio L"/>
                <a:cs typeface="URW Palladio L"/>
              </a:rPr>
              <a:t>In purchasing goods </a:t>
            </a:r>
            <a:r>
              <a:rPr sz="2000" dirty="0">
                <a:latin typeface="URW Palladio L"/>
                <a:cs typeface="URW Palladio L"/>
              </a:rPr>
              <a:t>for </a:t>
            </a:r>
            <a:r>
              <a:rPr sz="2000" spc="-5" dirty="0">
                <a:latin typeface="URW Palladio L"/>
                <a:cs typeface="URW Palladio L"/>
              </a:rPr>
              <a:t>trade, he </a:t>
            </a:r>
            <a:r>
              <a:rPr sz="2000" dirty="0">
                <a:latin typeface="URW Palladio L"/>
                <a:cs typeface="URW Palladio L"/>
              </a:rPr>
              <a:t>is </a:t>
            </a:r>
            <a:r>
              <a:rPr sz="2000" spc="-5" dirty="0">
                <a:latin typeface="URW Palladio L"/>
                <a:cs typeface="URW Palladio L"/>
              </a:rPr>
              <a:t>an </a:t>
            </a:r>
            <a:r>
              <a:rPr sz="2000" dirty="0">
                <a:latin typeface="URW Palladio L"/>
                <a:cs typeface="URW Palladio L"/>
              </a:rPr>
              <a:t>agent </a:t>
            </a:r>
            <a:r>
              <a:rPr sz="2000" spc="-15" dirty="0">
                <a:latin typeface="URW Palladio L"/>
                <a:cs typeface="URW Palladio L"/>
              </a:rPr>
              <a:t>of  </a:t>
            </a:r>
            <a:r>
              <a:rPr sz="2000" dirty="0">
                <a:latin typeface="URW Palladio L"/>
                <a:cs typeface="URW Palladio L"/>
              </a:rPr>
              <a:t>Rabb-ul-maal.</a:t>
            </a:r>
            <a:endParaRPr sz="2000">
              <a:latin typeface="URW Palladio L"/>
              <a:cs typeface="URW Palladio L"/>
            </a:endParaRPr>
          </a:p>
          <a:p>
            <a:pPr>
              <a:lnSpc>
                <a:spcPct val="100000"/>
              </a:lnSpc>
              <a:spcBef>
                <a:spcPts val="60"/>
              </a:spcBef>
              <a:buAutoNum type="arabicPeriod" startAt="2"/>
            </a:pPr>
            <a:endParaRPr sz="2400">
              <a:latin typeface="URW Palladio L"/>
              <a:cs typeface="URW Palladio L"/>
            </a:endParaRPr>
          </a:p>
          <a:p>
            <a:pPr marL="622300" marR="6985" indent="-610235">
              <a:lnSpc>
                <a:spcPts val="2160"/>
              </a:lnSpc>
              <a:buAutoNum type="arabicPeriod" startAt="2"/>
              <a:tabLst>
                <a:tab pos="622300" algn="l"/>
                <a:tab pos="622935" algn="l"/>
              </a:tabLst>
            </a:pPr>
            <a:r>
              <a:rPr sz="2000" b="1" dirty="0">
                <a:latin typeface="URW Palladio L"/>
                <a:cs typeface="URW Palladio L"/>
              </a:rPr>
              <a:t>Shareek (Partner): </a:t>
            </a:r>
            <a:r>
              <a:rPr sz="2000" spc="-5" dirty="0">
                <a:latin typeface="URW Palladio L"/>
                <a:cs typeface="URW Palladio L"/>
              </a:rPr>
              <a:t>In </a:t>
            </a:r>
            <a:r>
              <a:rPr sz="2000" dirty="0">
                <a:latin typeface="URW Palladio L"/>
                <a:cs typeface="URW Palladio L"/>
              </a:rPr>
              <a:t>case </a:t>
            </a:r>
            <a:r>
              <a:rPr sz="2000" spc="-5" dirty="0">
                <a:latin typeface="URW Palladio L"/>
                <a:cs typeface="URW Palladio L"/>
              </a:rPr>
              <a:t>the </a:t>
            </a:r>
            <a:r>
              <a:rPr sz="2000" dirty="0">
                <a:latin typeface="URW Palladio L"/>
                <a:cs typeface="URW Palladio L"/>
              </a:rPr>
              <a:t>enterprise </a:t>
            </a:r>
            <a:r>
              <a:rPr sz="2000" spc="-5" dirty="0">
                <a:latin typeface="URW Palladio L"/>
                <a:cs typeface="URW Palladio L"/>
              </a:rPr>
              <a:t>earns </a:t>
            </a:r>
            <a:r>
              <a:rPr sz="2000" dirty="0">
                <a:latin typeface="URW Palladio L"/>
                <a:cs typeface="URW Palladio L"/>
              </a:rPr>
              <a:t>a </a:t>
            </a:r>
            <a:r>
              <a:rPr sz="2000" spc="-5" dirty="0">
                <a:latin typeface="URW Palladio L"/>
                <a:cs typeface="URW Palladio L"/>
              </a:rPr>
              <a:t>profit, he </a:t>
            </a:r>
            <a:r>
              <a:rPr sz="2000" dirty="0">
                <a:latin typeface="URW Palladio L"/>
                <a:cs typeface="URW Palladio L"/>
              </a:rPr>
              <a:t>is a  </a:t>
            </a:r>
            <a:r>
              <a:rPr sz="2000" spc="-5" dirty="0">
                <a:latin typeface="URW Palladio L"/>
                <a:cs typeface="URW Palladio L"/>
              </a:rPr>
              <a:t>partner of </a:t>
            </a:r>
            <a:r>
              <a:rPr sz="2000" dirty="0">
                <a:latin typeface="URW Palladio L"/>
                <a:cs typeface="URW Palladio L"/>
              </a:rPr>
              <a:t>Rabb-ul-maal who shares </a:t>
            </a:r>
            <a:r>
              <a:rPr sz="2000" spc="-5" dirty="0">
                <a:latin typeface="URW Palladio L"/>
                <a:cs typeface="URW Palladio L"/>
              </a:rPr>
              <a:t>the profit </a:t>
            </a:r>
            <a:r>
              <a:rPr sz="2000" dirty="0">
                <a:latin typeface="URW Palladio L"/>
                <a:cs typeface="URW Palladio L"/>
              </a:rPr>
              <a:t>in agreed</a:t>
            </a:r>
            <a:r>
              <a:rPr sz="2000" spc="-105" dirty="0">
                <a:latin typeface="URW Palladio L"/>
                <a:cs typeface="URW Palladio L"/>
              </a:rPr>
              <a:t> </a:t>
            </a:r>
            <a:r>
              <a:rPr sz="2000" spc="-5" dirty="0">
                <a:latin typeface="URW Palladio L"/>
                <a:cs typeface="URW Palladio L"/>
              </a:rPr>
              <a:t>ratio.</a:t>
            </a:r>
            <a:endParaRPr sz="2000">
              <a:latin typeface="URW Palladio L"/>
              <a:cs typeface="URW Palladio L"/>
            </a:endParaRPr>
          </a:p>
          <a:p>
            <a:pPr>
              <a:lnSpc>
                <a:spcPct val="100000"/>
              </a:lnSpc>
              <a:spcBef>
                <a:spcPts val="40"/>
              </a:spcBef>
              <a:buAutoNum type="arabicPeriod" startAt="2"/>
            </a:pPr>
            <a:endParaRPr sz="2200">
              <a:latin typeface="URW Palladio L"/>
              <a:cs typeface="URW Palladio L"/>
            </a:endParaRPr>
          </a:p>
          <a:p>
            <a:pPr marL="609600" indent="-609600">
              <a:lnSpc>
                <a:spcPts val="2280"/>
              </a:lnSpc>
              <a:buAutoNum type="arabicPeriod" startAt="2"/>
              <a:tabLst>
                <a:tab pos="609600" algn="l"/>
                <a:tab pos="622935" algn="l"/>
                <a:tab pos="1534795" algn="l"/>
                <a:tab pos="2679700" algn="l"/>
                <a:tab pos="3027045" algn="l"/>
                <a:tab pos="3556000" algn="l"/>
                <a:tab pos="4865370" algn="l"/>
                <a:tab pos="5801360" algn="l"/>
                <a:tab pos="6106160" algn="l"/>
                <a:tab pos="6709409" algn="l"/>
                <a:tab pos="7319645" algn="l"/>
                <a:tab pos="7717155" algn="l"/>
              </a:tabLst>
            </a:pPr>
            <a:r>
              <a:rPr sz="2000" b="1" i="1" dirty="0">
                <a:latin typeface="URW Palladio L"/>
                <a:cs typeface="URW Palladio L"/>
              </a:rPr>
              <a:t>Zamin	</a:t>
            </a:r>
            <a:r>
              <a:rPr sz="2000" b="1" spc="-5" dirty="0">
                <a:latin typeface="URW Palladio L"/>
                <a:cs typeface="URW Palladio L"/>
              </a:rPr>
              <a:t>(Liable):	</a:t>
            </a:r>
            <a:r>
              <a:rPr sz="2000" spc="-10" dirty="0">
                <a:latin typeface="URW Palladio L"/>
                <a:cs typeface="URW Palladio L"/>
              </a:rPr>
              <a:t>If	</a:t>
            </a:r>
            <a:r>
              <a:rPr sz="2000" spc="-5" dirty="0">
                <a:latin typeface="URW Palladio L"/>
                <a:cs typeface="URW Palladio L"/>
              </a:rPr>
              <a:t>the	enterprise	suffers	</a:t>
            </a:r>
            <a:r>
              <a:rPr sz="2000" dirty="0">
                <a:latin typeface="URW Palladio L"/>
                <a:cs typeface="URW Palladio L"/>
              </a:rPr>
              <a:t>a	</a:t>
            </a:r>
            <a:r>
              <a:rPr sz="2000" spc="-5" dirty="0">
                <a:latin typeface="URW Palladio L"/>
                <a:cs typeface="URW Palladio L"/>
              </a:rPr>
              <a:t>loss	</a:t>
            </a:r>
            <a:r>
              <a:rPr sz="2000" dirty="0">
                <a:latin typeface="URW Palladio L"/>
                <a:cs typeface="URW Palladio L"/>
              </a:rPr>
              <a:t>due	</a:t>
            </a:r>
            <a:r>
              <a:rPr sz="2000" spc="-10" dirty="0">
                <a:latin typeface="URW Palladio L"/>
                <a:cs typeface="URW Palladio L"/>
              </a:rPr>
              <a:t>to	</a:t>
            </a:r>
            <a:r>
              <a:rPr sz="2000" spc="-5" dirty="0">
                <a:latin typeface="URW Palladio L"/>
                <a:cs typeface="URW Palladio L"/>
              </a:rPr>
              <a:t>his</a:t>
            </a:r>
            <a:endParaRPr sz="2000">
              <a:latin typeface="URW Palladio L"/>
              <a:cs typeface="URW Palladio L"/>
            </a:endParaRPr>
          </a:p>
          <a:p>
            <a:pPr marL="30480" algn="ctr">
              <a:lnSpc>
                <a:spcPts val="2280"/>
              </a:lnSpc>
            </a:pPr>
            <a:r>
              <a:rPr sz="2000" spc="-5" dirty="0">
                <a:latin typeface="URW Palladio L"/>
                <a:cs typeface="URW Palladio L"/>
              </a:rPr>
              <a:t>negligence </a:t>
            </a:r>
            <a:r>
              <a:rPr sz="2000" dirty="0">
                <a:latin typeface="URW Palladio L"/>
                <a:cs typeface="URW Palladio L"/>
              </a:rPr>
              <a:t>or </a:t>
            </a:r>
            <a:r>
              <a:rPr sz="2000" spc="-5" dirty="0">
                <a:latin typeface="URW Palladio L"/>
                <a:cs typeface="URW Palladio L"/>
              </a:rPr>
              <a:t>misconduct, </a:t>
            </a:r>
            <a:r>
              <a:rPr sz="2000" dirty="0">
                <a:latin typeface="URW Palladio L"/>
                <a:cs typeface="URW Palladio L"/>
              </a:rPr>
              <a:t>he is liable </a:t>
            </a:r>
            <a:r>
              <a:rPr sz="2000" spc="-5" dirty="0">
                <a:latin typeface="URW Palladio L"/>
                <a:cs typeface="URW Palladio L"/>
              </a:rPr>
              <a:t>to compensate the</a:t>
            </a:r>
            <a:r>
              <a:rPr sz="2000" spc="-35" dirty="0">
                <a:latin typeface="URW Palladio L"/>
                <a:cs typeface="URW Palladio L"/>
              </a:rPr>
              <a:t> </a:t>
            </a:r>
            <a:r>
              <a:rPr sz="2000" dirty="0">
                <a:latin typeface="URW Palladio L"/>
                <a:cs typeface="URW Palladio L"/>
              </a:rPr>
              <a:t>loss.</a:t>
            </a:r>
            <a:endParaRPr sz="2000">
              <a:latin typeface="URW Palladio L"/>
              <a:cs typeface="URW Palladio 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450">
              <a:latin typeface="URW Palladio L"/>
              <a:cs typeface="URW Palladio L"/>
            </a:endParaRPr>
          </a:p>
          <a:p>
            <a:pPr marL="622300" marR="5080" indent="-610235">
              <a:lnSpc>
                <a:spcPts val="2160"/>
              </a:lnSpc>
              <a:buAutoNum type="arabicPeriod" startAt="5"/>
              <a:tabLst>
                <a:tab pos="622300" algn="l"/>
                <a:tab pos="622935" algn="l"/>
                <a:tab pos="1445260" algn="l"/>
              </a:tabLst>
            </a:pPr>
            <a:r>
              <a:rPr sz="2000" b="1" i="1" dirty="0">
                <a:latin typeface="URW Palladio L"/>
                <a:cs typeface="URW Palladio L"/>
              </a:rPr>
              <a:t>Ajeer	</a:t>
            </a:r>
            <a:r>
              <a:rPr sz="2000" b="1" spc="-5" dirty="0">
                <a:latin typeface="URW Palladio L"/>
                <a:cs typeface="URW Palladio L"/>
              </a:rPr>
              <a:t>(Employee): </a:t>
            </a:r>
            <a:r>
              <a:rPr sz="2000" spc="-10" dirty="0">
                <a:latin typeface="URW Palladio L"/>
                <a:cs typeface="URW Palladio L"/>
              </a:rPr>
              <a:t>If </a:t>
            </a:r>
            <a:r>
              <a:rPr sz="2000" spc="-5" dirty="0">
                <a:latin typeface="URW Palladio L"/>
                <a:cs typeface="URW Palladio L"/>
              </a:rPr>
              <a:t>the </a:t>
            </a:r>
            <a:r>
              <a:rPr sz="2000" i="1" dirty="0">
                <a:latin typeface="URW Palladio L"/>
                <a:cs typeface="URW Palladio L"/>
              </a:rPr>
              <a:t>Mudarabah </a:t>
            </a:r>
            <a:r>
              <a:rPr sz="2000" spc="-5" dirty="0">
                <a:latin typeface="URW Palladio L"/>
                <a:cs typeface="URW Palladio L"/>
              </a:rPr>
              <a:t>becomes </a:t>
            </a:r>
            <a:r>
              <a:rPr sz="2000" dirty="0">
                <a:latin typeface="URW Palladio L"/>
                <a:cs typeface="URW Palladio L"/>
              </a:rPr>
              <a:t>Void due </a:t>
            </a:r>
            <a:r>
              <a:rPr sz="2000" spc="-5" dirty="0">
                <a:latin typeface="URW Palladio L"/>
                <a:cs typeface="URW Palladio L"/>
              </a:rPr>
              <a:t>to any  </a:t>
            </a:r>
            <a:r>
              <a:rPr sz="2000" dirty="0">
                <a:latin typeface="URW Palladio L"/>
                <a:cs typeface="URW Palladio L"/>
              </a:rPr>
              <a:t>reason, </a:t>
            </a:r>
            <a:r>
              <a:rPr sz="2000" spc="-5" dirty="0">
                <a:latin typeface="URW Palladio L"/>
                <a:cs typeface="URW Palladio L"/>
              </a:rPr>
              <a:t>the </a:t>
            </a:r>
            <a:r>
              <a:rPr sz="2000" i="1" dirty="0">
                <a:latin typeface="URW Palladio L"/>
                <a:cs typeface="URW Palladio L"/>
              </a:rPr>
              <a:t>Mudarib </a:t>
            </a:r>
            <a:r>
              <a:rPr sz="2000" dirty="0">
                <a:latin typeface="URW Palladio L"/>
                <a:cs typeface="URW Palladio L"/>
              </a:rPr>
              <a:t>is entitled </a:t>
            </a:r>
            <a:r>
              <a:rPr sz="2000" spc="-5" dirty="0">
                <a:latin typeface="URW Palladio L"/>
                <a:cs typeface="URW Palladio L"/>
              </a:rPr>
              <a:t>to get </a:t>
            </a:r>
            <a:r>
              <a:rPr sz="2000" dirty="0">
                <a:latin typeface="URW Palladio L"/>
                <a:cs typeface="URW Palladio L"/>
              </a:rPr>
              <a:t>a fee for </a:t>
            </a:r>
            <a:r>
              <a:rPr sz="2000" spc="-5" dirty="0">
                <a:latin typeface="URW Palladio L"/>
                <a:cs typeface="URW Palladio L"/>
              </a:rPr>
              <a:t>his</a:t>
            </a:r>
            <a:r>
              <a:rPr sz="2000" spc="-70" dirty="0">
                <a:latin typeface="URW Palladio L"/>
                <a:cs typeface="URW Palladio L"/>
              </a:rPr>
              <a:t> </a:t>
            </a:r>
            <a:r>
              <a:rPr sz="2000" dirty="0">
                <a:latin typeface="URW Palladio L"/>
                <a:cs typeface="URW Palladio L"/>
              </a:rPr>
              <a:t>services</a:t>
            </a:r>
            <a:endParaRPr sz="2000">
              <a:latin typeface="URW Palladio L"/>
              <a:cs typeface="URW Palladio 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86000" y="315214"/>
            <a:ext cx="3781171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/>
              <a:t>Profit</a:t>
            </a:r>
            <a:r>
              <a:rPr sz="3600" spc="-90" dirty="0"/>
              <a:t> </a:t>
            </a:r>
            <a:r>
              <a:rPr sz="3600" dirty="0"/>
              <a:t>Sharing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343915" y="862329"/>
            <a:ext cx="8571230" cy="5434965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355600" marR="8255" indent="-342900" algn="just">
              <a:lnSpc>
                <a:spcPts val="2300"/>
              </a:lnSpc>
              <a:spcBef>
                <a:spcPts val="660"/>
              </a:spcBef>
              <a:buFont typeface="Nimbus Sans L"/>
              <a:buChar char="•"/>
              <a:tabLst>
                <a:tab pos="355600" algn="l"/>
              </a:tabLst>
            </a:pPr>
            <a:r>
              <a:rPr sz="2400" spc="-5" dirty="0">
                <a:latin typeface="URW Palladio L"/>
                <a:cs typeface="URW Palladio L"/>
              </a:rPr>
              <a:t>It is necessary </a:t>
            </a:r>
            <a:r>
              <a:rPr sz="2400" dirty="0">
                <a:latin typeface="URW Palladio L"/>
                <a:cs typeface="URW Palladio L"/>
              </a:rPr>
              <a:t>for the </a:t>
            </a:r>
            <a:r>
              <a:rPr sz="2400" spc="-5" dirty="0">
                <a:latin typeface="URW Palladio L"/>
                <a:cs typeface="URW Palladio L"/>
              </a:rPr>
              <a:t>validity of </a:t>
            </a:r>
            <a:r>
              <a:rPr sz="2400" dirty="0">
                <a:latin typeface="URW Palladio L"/>
                <a:cs typeface="URW Palladio L"/>
              </a:rPr>
              <a:t>Mudarabah </a:t>
            </a:r>
            <a:r>
              <a:rPr sz="2400" spc="-5" dirty="0">
                <a:latin typeface="URW Palladio L"/>
                <a:cs typeface="URW Palladio L"/>
              </a:rPr>
              <a:t>that </a:t>
            </a:r>
            <a:r>
              <a:rPr sz="2400" dirty="0">
                <a:latin typeface="URW Palladio L"/>
                <a:cs typeface="URW Palladio L"/>
              </a:rPr>
              <a:t>the </a:t>
            </a:r>
            <a:r>
              <a:rPr sz="2400" spc="-5" dirty="0">
                <a:latin typeface="URW Palladio L"/>
                <a:cs typeface="URW Palladio L"/>
              </a:rPr>
              <a:t>parties  </a:t>
            </a:r>
            <a:r>
              <a:rPr sz="2400" dirty="0">
                <a:latin typeface="URW Palladio L"/>
                <a:cs typeface="URW Palladio L"/>
              </a:rPr>
              <a:t>agree, right at the </a:t>
            </a:r>
            <a:r>
              <a:rPr sz="2400" spc="-5" dirty="0">
                <a:latin typeface="URW Palladio L"/>
                <a:cs typeface="URW Palladio L"/>
              </a:rPr>
              <a:t>beginning, on </a:t>
            </a:r>
            <a:r>
              <a:rPr sz="2400" dirty="0">
                <a:latin typeface="URW Palladio L"/>
                <a:cs typeface="URW Palladio L"/>
              </a:rPr>
              <a:t>a definite proportion of </a:t>
            </a:r>
            <a:r>
              <a:rPr sz="2400" spc="-5" dirty="0">
                <a:latin typeface="URW Palladio L"/>
                <a:cs typeface="URW Palladio L"/>
              </a:rPr>
              <a:t>the  </a:t>
            </a:r>
            <a:r>
              <a:rPr sz="2400" dirty="0">
                <a:latin typeface="URW Palladio L"/>
                <a:cs typeface="URW Palladio L"/>
              </a:rPr>
              <a:t>actual </a:t>
            </a:r>
            <a:r>
              <a:rPr sz="2400" spc="-5" dirty="0">
                <a:latin typeface="URW Palladio L"/>
                <a:cs typeface="URW Palladio L"/>
              </a:rPr>
              <a:t>profit to </a:t>
            </a:r>
            <a:r>
              <a:rPr sz="2400" dirty="0">
                <a:latin typeface="URW Palladio L"/>
                <a:cs typeface="URW Palladio L"/>
              </a:rPr>
              <a:t>which each </a:t>
            </a:r>
            <a:r>
              <a:rPr sz="2400" spc="-5" dirty="0">
                <a:latin typeface="URW Palladio L"/>
                <a:cs typeface="URW Palladio L"/>
              </a:rPr>
              <a:t>one of them is</a:t>
            </a:r>
            <a:r>
              <a:rPr sz="2400" spc="45" dirty="0">
                <a:latin typeface="URW Palladio L"/>
                <a:cs typeface="URW Palladio L"/>
              </a:rPr>
              <a:t> </a:t>
            </a:r>
            <a:r>
              <a:rPr sz="2400" spc="-5" dirty="0">
                <a:latin typeface="URW Palladio L"/>
                <a:cs typeface="URW Palladio L"/>
              </a:rPr>
              <a:t>entitled.</a:t>
            </a:r>
            <a:endParaRPr sz="2400" dirty="0">
              <a:latin typeface="URW Palladio L"/>
              <a:cs typeface="URW Palladio L"/>
            </a:endParaRPr>
          </a:p>
          <a:p>
            <a:pPr>
              <a:lnSpc>
                <a:spcPct val="100000"/>
              </a:lnSpc>
              <a:spcBef>
                <a:spcPts val="45"/>
              </a:spcBef>
              <a:buChar char="•"/>
            </a:pPr>
            <a:endParaRPr sz="2100" dirty="0">
              <a:latin typeface="URW Palladio L"/>
              <a:cs typeface="URW Palladio L"/>
            </a:endParaRPr>
          </a:p>
          <a:p>
            <a:pPr marL="425450" indent="-413384">
              <a:lnSpc>
                <a:spcPct val="100000"/>
              </a:lnSpc>
              <a:buFont typeface="Nimbus Sans L"/>
              <a:buChar char="•"/>
              <a:tabLst>
                <a:tab pos="425450" algn="l"/>
                <a:tab pos="426084" algn="l"/>
              </a:tabLst>
            </a:pPr>
            <a:r>
              <a:rPr sz="2200" spc="-5" dirty="0">
                <a:latin typeface="URW Palladio L"/>
                <a:cs typeface="URW Palladio L"/>
              </a:rPr>
              <a:t>They can share the </a:t>
            </a:r>
            <a:r>
              <a:rPr sz="2200" spc="-10" dirty="0">
                <a:latin typeface="URW Palladio L"/>
                <a:cs typeface="URW Palladio L"/>
              </a:rPr>
              <a:t>profit </a:t>
            </a:r>
            <a:r>
              <a:rPr sz="2200" dirty="0">
                <a:latin typeface="URW Palladio L"/>
                <a:cs typeface="URW Palladio L"/>
              </a:rPr>
              <a:t>at any </a:t>
            </a:r>
            <a:r>
              <a:rPr sz="2200" spc="-5" dirty="0">
                <a:latin typeface="URW Palladio L"/>
                <a:cs typeface="URW Palladio L"/>
              </a:rPr>
              <a:t>ratio they agree</a:t>
            </a:r>
            <a:r>
              <a:rPr sz="2200" spc="-10" dirty="0">
                <a:latin typeface="URW Palladio L"/>
                <a:cs typeface="URW Palladio L"/>
              </a:rPr>
              <a:t> </a:t>
            </a:r>
            <a:r>
              <a:rPr sz="2200" spc="-5" dirty="0">
                <a:latin typeface="URW Palladio L"/>
                <a:cs typeface="URW Palladio L"/>
              </a:rPr>
              <a:t>upon.</a:t>
            </a:r>
            <a:endParaRPr sz="2200" dirty="0">
              <a:latin typeface="URW Palladio L"/>
              <a:cs typeface="URW Palladio L"/>
            </a:endParaRPr>
          </a:p>
          <a:p>
            <a:pPr marL="355600" indent="-342900">
              <a:lnSpc>
                <a:spcPts val="2245"/>
              </a:lnSpc>
              <a:spcBef>
                <a:spcPts val="2115"/>
              </a:spcBef>
              <a:buFont typeface="Nimbus Sans L"/>
              <a:buChar char="•"/>
              <a:tabLst>
                <a:tab pos="354965" algn="l"/>
                <a:tab pos="355600" algn="l"/>
                <a:tab pos="1707514" algn="l"/>
                <a:tab pos="2150745" algn="l"/>
                <a:tab pos="2865755" algn="l"/>
                <a:tab pos="3451225" algn="l"/>
                <a:tab pos="4493895" algn="l"/>
                <a:tab pos="5286375" algn="l"/>
                <a:tab pos="6420485" algn="l"/>
                <a:tab pos="7107555" algn="l"/>
              </a:tabLst>
            </a:pPr>
            <a:r>
              <a:rPr sz="2200" spc="-5" dirty="0">
                <a:latin typeface="URW Palladio L"/>
                <a:cs typeface="URW Palladio L"/>
              </a:rPr>
              <a:t>However	in	case	</a:t>
            </a:r>
            <a:r>
              <a:rPr sz="2200" spc="-10" dirty="0">
                <a:latin typeface="URW Palladio L"/>
                <a:cs typeface="URW Palladio L"/>
              </a:rPr>
              <a:t>the	</a:t>
            </a:r>
            <a:r>
              <a:rPr sz="2200" spc="-5" dirty="0">
                <a:latin typeface="URW Palladio L"/>
                <a:cs typeface="URW Palladio L"/>
              </a:rPr>
              <a:t>parties	</a:t>
            </a:r>
            <a:r>
              <a:rPr sz="2200" spc="-10" dirty="0">
                <a:latin typeface="URW Palladio L"/>
                <a:cs typeface="URW Palladio L"/>
              </a:rPr>
              <a:t>have	entered	</a:t>
            </a:r>
            <a:r>
              <a:rPr sz="2200" spc="-5" dirty="0">
                <a:latin typeface="URW Palladio L"/>
                <a:cs typeface="URW Palladio L"/>
              </a:rPr>
              <a:t>into	</a:t>
            </a:r>
            <a:r>
              <a:rPr sz="2200" spc="-10" dirty="0">
                <a:latin typeface="URW Palladio L"/>
                <a:cs typeface="URW Palladio L"/>
              </a:rPr>
              <a:t>Mudarabah</a:t>
            </a:r>
            <a:endParaRPr sz="2200" dirty="0">
              <a:latin typeface="URW Palladio L"/>
              <a:cs typeface="URW Palladio L"/>
            </a:endParaRPr>
          </a:p>
          <a:p>
            <a:pPr marL="355600">
              <a:lnSpc>
                <a:spcPts val="1850"/>
              </a:lnSpc>
            </a:pPr>
            <a:r>
              <a:rPr sz="2200" spc="-5" dirty="0">
                <a:latin typeface="URW Palladio L"/>
                <a:cs typeface="URW Palladio L"/>
              </a:rPr>
              <a:t>without</a:t>
            </a:r>
            <a:r>
              <a:rPr sz="2200" spc="210" dirty="0">
                <a:latin typeface="URW Palladio L"/>
                <a:cs typeface="URW Palladio L"/>
              </a:rPr>
              <a:t> </a:t>
            </a:r>
            <a:r>
              <a:rPr sz="2200" spc="-10" dirty="0">
                <a:latin typeface="URW Palladio L"/>
                <a:cs typeface="URW Palladio L"/>
              </a:rPr>
              <a:t>mentioning</a:t>
            </a:r>
            <a:r>
              <a:rPr sz="2200" spc="235" dirty="0">
                <a:latin typeface="URW Palladio L"/>
                <a:cs typeface="URW Palladio L"/>
              </a:rPr>
              <a:t> </a:t>
            </a:r>
            <a:r>
              <a:rPr sz="2200" spc="-10" dirty="0">
                <a:latin typeface="URW Palladio L"/>
                <a:cs typeface="URW Palladio L"/>
              </a:rPr>
              <a:t>the</a:t>
            </a:r>
            <a:r>
              <a:rPr sz="2200" spc="225" dirty="0">
                <a:latin typeface="URW Palladio L"/>
                <a:cs typeface="URW Palladio L"/>
              </a:rPr>
              <a:t> </a:t>
            </a:r>
            <a:r>
              <a:rPr sz="2200" spc="-5" dirty="0">
                <a:latin typeface="URW Palladio L"/>
                <a:cs typeface="URW Palladio L"/>
              </a:rPr>
              <a:t>exact</a:t>
            </a:r>
            <a:r>
              <a:rPr sz="2200" spc="229" dirty="0">
                <a:latin typeface="URW Palladio L"/>
                <a:cs typeface="URW Palladio L"/>
              </a:rPr>
              <a:t> </a:t>
            </a:r>
            <a:r>
              <a:rPr sz="2200" spc="-5" dirty="0">
                <a:latin typeface="URW Palladio L"/>
                <a:cs typeface="URW Palladio L"/>
              </a:rPr>
              <a:t>proportions</a:t>
            </a:r>
            <a:r>
              <a:rPr sz="2200" spc="240" dirty="0">
                <a:latin typeface="URW Palladio L"/>
                <a:cs typeface="URW Palladio L"/>
              </a:rPr>
              <a:t> </a:t>
            </a:r>
            <a:r>
              <a:rPr sz="2200" spc="-5" dirty="0">
                <a:latin typeface="URW Palladio L"/>
                <a:cs typeface="URW Palladio L"/>
              </a:rPr>
              <a:t>of</a:t>
            </a:r>
            <a:r>
              <a:rPr sz="2200" spc="225" dirty="0">
                <a:latin typeface="URW Palladio L"/>
                <a:cs typeface="URW Palladio L"/>
              </a:rPr>
              <a:t> </a:t>
            </a:r>
            <a:r>
              <a:rPr sz="2200" spc="-5" dirty="0">
                <a:latin typeface="URW Palladio L"/>
                <a:cs typeface="URW Palladio L"/>
              </a:rPr>
              <a:t>the</a:t>
            </a:r>
            <a:r>
              <a:rPr sz="2200" spc="229" dirty="0">
                <a:latin typeface="URW Palladio L"/>
                <a:cs typeface="URW Palladio L"/>
              </a:rPr>
              <a:t> </a:t>
            </a:r>
            <a:r>
              <a:rPr sz="2200" spc="-10" dirty="0">
                <a:latin typeface="URW Palladio L"/>
                <a:cs typeface="URW Palladio L"/>
              </a:rPr>
              <a:t>profit,</a:t>
            </a:r>
            <a:r>
              <a:rPr sz="2200" spc="229" dirty="0">
                <a:latin typeface="URW Palladio L"/>
                <a:cs typeface="URW Palladio L"/>
              </a:rPr>
              <a:t> </a:t>
            </a:r>
            <a:r>
              <a:rPr sz="2200" spc="-5" dirty="0">
                <a:latin typeface="URW Palladio L"/>
                <a:cs typeface="URW Palladio L"/>
              </a:rPr>
              <a:t>it</a:t>
            </a:r>
            <a:r>
              <a:rPr sz="2200" spc="210" dirty="0">
                <a:latin typeface="URW Palladio L"/>
                <a:cs typeface="URW Palladio L"/>
              </a:rPr>
              <a:t> </a:t>
            </a:r>
            <a:r>
              <a:rPr sz="2200" spc="-5" dirty="0">
                <a:latin typeface="URW Palladio L"/>
                <a:cs typeface="URW Palladio L"/>
              </a:rPr>
              <a:t>will</a:t>
            </a:r>
            <a:r>
              <a:rPr sz="2200" spc="220" dirty="0">
                <a:latin typeface="URW Palladio L"/>
                <a:cs typeface="URW Palladio L"/>
              </a:rPr>
              <a:t> </a:t>
            </a:r>
            <a:r>
              <a:rPr sz="2200" spc="-10" dirty="0">
                <a:latin typeface="URW Palladio L"/>
                <a:cs typeface="URW Palladio L"/>
              </a:rPr>
              <a:t>be</a:t>
            </a:r>
            <a:endParaRPr sz="2200" dirty="0">
              <a:latin typeface="URW Palladio L"/>
              <a:cs typeface="URW Palladio L"/>
            </a:endParaRPr>
          </a:p>
          <a:p>
            <a:pPr marL="355600">
              <a:lnSpc>
                <a:spcPts val="2245"/>
              </a:lnSpc>
            </a:pPr>
            <a:r>
              <a:rPr sz="2200" spc="-5" dirty="0">
                <a:latin typeface="URW Palladio L"/>
                <a:cs typeface="URW Palladio L"/>
              </a:rPr>
              <a:t>presumed that they will </a:t>
            </a:r>
            <a:r>
              <a:rPr sz="2200" dirty="0">
                <a:latin typeface="URW Palladio L"/>
                <a:cs typeface="URW Palladio L"/>
              </a:rPr>
              <a:t>share </a:t>
            </a:r>
            <a:r>
              <a:rPr sz="2200" spc="-5" dirty="0">
                <a:latin typeface="URW Palladio L"/>
                <a:cs typeface="URW Palladio L"/>
              </a:rPr>
              <a:t>the </a:t>
            </a:r>
            <a:r>
              <a:rPr sz="2200" spc="-10" dirty="0">
                <a:latin typeface="URW Palladio L"/>
                <a:cs typeface="URW Palladio L"/>
              </a:rPr>
              <a:t>profit </a:t>
            </a:r>
            <a:r>
              <a:rPr sz="2200" spc="-5" dirty="0">
                <a:latin typeface="URW Palladio L"/>
                <a:cs typeface="URW Palladio L"/>
              </a:rPr>
              <a:t>in equal</a:t>
            </a:r>
            <a:r>
              <a:rPr sz="2200" spc="10" dirty="0">
                <a:latin typeface="URW Palladio L"/>
                <a:cs typeface="URW Palladio L"/>
              </a:rPr>
              <a:t> </a:t>
            </a:r>
            <a:r>
              <a:rPr sz="2200" spc="-5" dirty="0">
                <a:latin typeface="URW Palladio L"/>
                <a:cs typeface="URW Palladio L"/>
              </a:rPr>
              <a:t>ratios.</a:t>
            </a:r>
            <a:endParaRPr sz="2200" dirty="0">
              <a:latin typeface="URW Palladio L"/>
              <a:cs typeface="URW Palladio L"/>
            </a:endParaRPr>
          </a:p>
          <a:p>
            <a:pPr marL="355600" indent="-342900">
              <a:lnSpc>
                <a:spcPct val="100000"/>
              </a:lnSpc>
              <a:spcBef>
                <a:spcPts val="2110"/>
              </a:spcBef>
              <a:buFont typeface="Nimbus Sans L"/>
              <a:buChar char="•"/>
              <a:tabLst>
                <a:tab pos="354965" algn="l"/>
                <a:tab pos="355600" algn="l"/>
              </a:tabLst>
            </a:pPr>
            <a:r>
              <a:rPr sz="2200" spc="-5" dirty="0">
                <a:latin typeface="URW Palladio L"/>
                <a:cs typeface="URW Palladio L"/>
              </a:rPr>
              <a:t>Some incentives my be </a:t>
            </a:r>
            <a:r>
              <a:rPr sz="2200" spc="-10" dirty="0">
                <a:latin typeface="URW Palladio L"/>
                <a:cs typeface="URW Palladio L"/>
              </a:rPr>
              <a:t>given </a:t>
            </a:r>
            <a:r>
              <a:rPr sz="2200" spc="-5" dirty="0">
                <a:latin typeface="URW Palladio L"/>
                <a:cs typeface="URW Palladio L"/>
              </a:rPr>
              <a:t>to the</a:t>
            </a:r>
            <a:r>
              <a:rPr sz="2200" spc="-40" dirty="0">
                <a:latin typeface="URW Palladio L"/>
                <a:cs typeface="URW Palladio L"/>
              </a:rPr>
              <a:t> </a:t>
            </a:r>
            <a:r>
              <a:rPr sz="2200" spc="-5" dirty="0">
                <a:latin typeface="URW Palladio L"/>
                <a:cs typeface="URW Palladio L"/>
              </a:rPr>
              <a:t>Mudarib</a:t>
            </a:r>
            <a:endParaRPr sz="2200" dirty="0">
              <a:latin typeface="URW Palladio L"/>
              <a:cs typeface="URW Palladio L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Char char="•"/>
            </a:pPr>
            <a:endParaRPr sz="2200" dirty="0">
              <a:latin typeface="URW Palladio L"/>
              <a:cs typeface="URW Palladio L"/>
            </a:endParaRPr>
          </a:p>
          <a:p>
            <a:pPr marL="355600" marR="5715" indent="-342900" algn="just">
              <a:lnSpc>
                <a:spcPct val="80100"/>
              </a:lnSpc>
              <a:buFont typeface="Nimbus Sans L"/>
              <a:buChar char="•"/>
              <a:tabLst>
                <a:tab pos="355600" algn="l"/>
              </a:tabLst>
            </a:pPr>
            <a:r>
              <a:rPr sz="2200" dirty="0">
                <a:latin typeface="URW Palladio L"/>
                <a:cs typeface="URW Palladio L"/>
              </a:rPr>
              <a:t>Apart from </a:t>
            </a:r>
            <a:r>
              <a:rPr sz="2200" spc="-5" dirty="0">
                <a:latin typeface="URW Palladio L"/>
                <a:cs typeface="URW Palladio L"/>
              </a:rPr>
              <a:t>the agreed proportion of </a:t>
            </a:r>
            <a:r>
              <a:rPr sz="2200" dirty="0">
                <a:latin typeface="URW Palladio L"/>
                <a:cs typeface="URW Palladio L"/>
              </a:rPr>
              <a:t>the </a:t>
            </a:r>
            <a:r>
              <a:rPr sz="2200" spc="-5" dirty="0">
                <a:latin typeface="URW Palladio L"/>
                <a:cs typeface="URW Palladio L"/>
              </a:rPr>
              <a:t>profit, the Mudarib  cannot </a:t>
            </a:r>
            <a:r>
              <a:rPr sz="2200" spc="-10" dirty="0">
                <a:latin typeface="URW Palladio L"/>
                <a:cs typeface="URW Palladio L"/>
              </a:rPr>
              <a:t>claim </a:t>
            </a:r>
            <a:r>
              <a:rPr sz="2200" spc="-5" dirty="0">
                <a:latin typeface="URW Palladio L"/>
                <a:cs typeface="URW Palladio L"/>
              </a:rPr>
              <a:t>any </a:t>
            </a:r>
            <a:r>
              <a:rPr sz="2200" spc="-10" dirty="0">
                <a:latin typeface="URW Palladio L"/>
                <a:cs typeface="URW Palladio L"/>
              </a:rPr>
              <a:t>periodical </a:t>
            </a:r>
            <a:r>
              <a:rPr sz="2200" dirty="0">
                <a:latin typeface="URW Palladio L"/>
                <a:cs typeface="URW Palladio L"/>
              </a:rPr>
              <a:t>salary </a:t>
            </a:r>
            <a:r>
              <a:rPr sz="2200" spc="-5" dirty="0">
                <a:latin typeface="URW Palladio L"/>
                <a:cs typeface="URW Palladio L"/>
              </a:rPr>
              <a:t>or a fee or remuneration for the  work done by him for the</a:t>
            </a:r>
            <a:r>
              <a:rPr sz="2200" spc="10" dirty="0">
                <a:latin typeface="URW Palladio L"/>
                <a:cs typeface="URW Palladio L"/>
              </a:rPr>
              <a:t> </a:t>
            </a:r>
            <a:r>
              <a:rPr sz="2200" spc="-5" dirty="0">
                <a:latin typeface="URW Palladio L"/>
                <a:cs typeface="URW Palladio L"/>
              </a:rPr>
              <a:t>Mudarabah.</a:t>
            </a:r>
            <a:endParaRPr sz="2200" dirty="0">
              <a:latin typeface="URW Palladio L"/>
              <a:cs typeface="URW Palladio L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Char char="•"/>
            </a:pPr>
            <a:endParaRPr sz="2050" dirty="0">
              <a:latin typeface="URW Palladio L"/>
              <a:cs typeface="URW Palladio L"/>
            </a:endParaRPr>
          </a:p>
          <a:p>
            <a:pPr marR="7620" algn="r">
              <a:lnSpc>
                <a:spcPts val="2375"/>
              </a:lnSpc>
              <a:spcBef>
                <a:spcPts val="5"/>
              </a:spcBef>
              <a:tabLst>
                <a:tab pos="342265" algn="l"/>
                <a:tab pos="342900" algn="l"/>
              </a:tabLst>
            </a:pPr>
            <a:r>
              <a:rPr sz="2200" spc="-5" dirty="0">
                <a:latin typeface="URW Palladio L"/>
                <a:cs typeface="URW Palladio L"/>
              </a:rPr>
              <a:t>The </a:t>
            </a:r>
            <a:r>
              <a:rPr sz="2200" i="1" spc="-5" dirty="0">
                <a:latin typeface="URW Palladio L"/>
                <a:cs typeface="URW Palladio L"/>
              </a:rPr>
              <a:t>Mudarib </a:t>
            </a:r>
            <a:r>
              <a:rPr sz="2200" spc="-5" dirty="0">
                <a:latin typeface="URW Palladio L"/>
                <a:cs typeface="URW Palladio L"/>
              </a:rPr>
              <a:t>&amp; </a:t>
            </a:r>
            <a:r>
              <a:rPr sz="2200" i="1" spc="-5" dirty="0">
                <a:latin typeface="URW Palladio L"/>
                <a:cs typeface="URW Palladio L"/>
              </a:rPr>
              <a:t>Rabb-ul-Maal </a:t>
            </a:r>
            <a:r>
              <a:rPr sz="2200" spc="-5" dirty="0">
                <a:latin typeface="URW Palladio L"/>
                <a:cs typeface="URW Palladio L"/>
              </a:rPr>
              <a:t>cannot allocate a </a:t>
            </a:r>
            <a:r>
              <a:rPr sz="2200" spc="365" dirty="0">
                <a:latin typeface="URW Palladio L"/>
                <a:cs typeface="URW Palladio L"/>
              </a:rPr>
              <a:t> </a:t>
            </a:r>
            <a:r>
              <a:rPr sz="2200" spc="-10" dirty="0">
                <a:latin typeface="URW Palladio L"/>
                <a:cs typeface="URW Palladio L"/>
              </a:rPr>
              <a:t>lump  </a:t>
            </a:r>
            <a:r>
              <a:rPr sz="2200" spc="-5" dirty="0">
                <a:latin typeface="URW Palladio L"/>
                <a:cs typeface="URW Palladio L"/>
              </a:rPr>
              <a:t>sum  </a:t>
            </a:r>
            <a:r>
              <a:rPr sz="2200" spc="-5" dirty="0" smtClean="0">
                <a:latin typeface="URW Palladio L"/>
                <a:cs typeface="URW Palladio L"/>
              </a:rPr>
              <a:t>amount</a:t>
            </a:r>
            <a:r>
              <a:rPr lang="en-US" sz="2200" dirty="0">
                <a:latin typeface="URW Palladio L"/>
                <a:cs typeface="URW Palladio L"/>
              </a:rPr>
              <a:t> </a:t>
            </a:r>
            <a:r>
              <a:rPr sz="2200" spc="-5" dirty="0" smtClean="0">
                <a:latin typeface="URW Palladio L"/>
                <a:cs typeface="URW Palladio L"/>
              </a:rPr>
              <a:t>of</a:t>
            </a:r>
            <a:r>
              <a:rPr sz="2200" spc="350" dirty="0" smtClean="0">
                <a:latin typeface="URW Palladio L"/>
                <a:cs typeface="URW Palladio L"/>
              </a:rPr>
              <a:t> </a:t>
            </a:r>
            <a:r>
              <a:rPr sz="2200" spc="-5" dirty="0">
                <a:latin typeface="URW Palladio L"/>
                <a:cs typeface="URW Palladio L"/>
              </a:rPr>
              <a:t>profit</a:t>
            </a:r>
            <a:r>
              <a:rPr sz="2200" spc="355" dirty="0">
                <a:latin typeface="URW Palladio L"/>
                <a:cs typeface="URW Palladio L"/>
              </a:rPr>
              <a:t> </a:t>
            </a:r>
            <a:r>
              <a:rPr sz="2200" dirty="0">
                <a:latin typeface="URW Palladio L"/>
                <a:cs typeface="URW Palladio L"/>
              </a:rPr>
              <a:t>for</a:t>
            </a:r>
            <a:r>
              <a:rPr sz="2200" spc="365" dirty="0">
                <a:latin typeface="URW Palladio L"/>
                <a:cs typeface="URW Palladio L"/>
              </a:rPr>
              <a:t> </a:t>
            </a:r>
            <a:r>
              <a:rPr sz="2200" dirty="0">
                <a:latin typeface="URW Palladio L"/>
                <a:cs typeface="URW Palladio L"/>
              </a:rPr>
              <a:t>any</a:t>
            </a:r>
            <a:r>
              <a:rPr sz="2200" spc="350" dirty="0">
                <a:latin typeface="URW Palladio L"/>
                <a:cs typeface="URW Palladio L"/>
              </a:rPr>
              <a:t> </a:t>
            </a:r>
            <a:r>
              <a:rPr sz="2200" spc="-5" dirty="0">
                <a:latin typeface="URW Palladio L"/>
                <a:cs typeface="URW Palladio L"/>
              </a:rPr>
              <a:t>party</a:t>
            </a:r>
            <a:r>
              <a:rPr sz="2200" spc="345" dirty="0">
                <a:latin typeface="URW Palladio L"/>
                <a:cs typeface="URW Palladio L"/>
              </a:rPr>
              <a:t> </a:t>
            </a:r>
            <a:r>
              <a:rPr sz="2200" spc="-5" dirty="0">
                <a:latin typeface="URW Palladio L"/>
                <a:cs typeface="URW Palladio L"/>
              </a:rPr>
              <a:t>nor</a:t>
            </a:r>
            <a:r>
              <a:rPr sz="2200" spc="350" dirty="0">
                <a:latin typeface="URW Palladio L"/>
                <a:cs typeface="URW Palladio L"/>
              </a:rPr>
              <a:t> </a:t>
            </a:r>
            <a:r>
              <a:rPr sz="2200" spc="-5" dirty="0">
                <a:latin typeface="URW Palladio L"/>
                <a:cs typeface="URW Palladio L"/>
              </a:rPr>
              <a:t>can</a:t>
            </a:r>
            <a:r>
              <a:rPr sz="2200" spc="345" dirty="0">
                <a:latin typeface="URW Palladio L"/>
                <a:cs typeface="URW Palladio L"/>
              </a:rPr>
              <a:t> </a:t>
            </a:r>
            <a:r>
              <a:rPr sz="2200" spc="-10" dirty="0">
                <a:latin typeface="URW Palladio L"/>
                <a:cs typeface="URW Palladio L"/>
              </a:rPr>
              <a:t>they</a:t>
            </a:r>
            <a:r>
              <a:rPr sz="2200" spc="350" dirty="0">
                <a:latin typeface="URW Palladio L"/>
                <a:cs typeface="URW Palladio L"/>
              </a:rPr>
              <a:t> </a:t>
            </a:r>
            <a:r>
              <a:rPr sz="2200" spc="-5" dirty="0">
                <a:latin typeface="URW Palladio L"/>
                <a:cs typeface="URW Palladio L"/>
              </a:rPr>
              <a:t>determine</a:t>
            </a:r>
            <a:r>
              <a:rPr sz="2200" spc="345" dirty="0">
                <a:latin typeface="URW Palladio L"/>
                <a:cs typeface="URW Palladio L"/>
              </a:rPr>
              <a:t> </a:t>
            </a:r>
            <a:r>
              <a:rPr sz="2200" spc="-10" dirty="0">
                <a:latin typeface="URW Palladio L"/>
                <a:cs typeface="URW Palladio L"/>
              </a:rPr>
              <a:t>the</a:t>
            </a:r>
            <a:r>
              <a:rPr sz="2200" spc="355" dirty="0">
                <a:latin typeface="URW Palladio L"/>
                <a:cs typeface="URW Palladio L"/>
              </a:rPr>
              <a:t> </a:t>
            </a:r>
            <a:r>
              <a:rPr sz="2200" spc="-5" dirty="0">
                <a:latin typeface="URW Palladio L"/>
                <a:cs typeface="URW Palladio L"/>
              </a:rPr>
              <a:t>share</a:t>
            </a:r>
            <a:r>
              <a:rPr sz="2200" spc="355" dirty="0">
                <a:latin typeface="URW Palladio L"/>
                <a:cs typeface="URW Palladio L"/>
              </a:rPr>
              <a:t> </a:t>
            </a:r>
            <a:r>
              <a:rPr sz="2200" spc="-10" dirty="0">
                <a:latin typeface="URW Palladio L"/>
                <a:cs typeface="URW Palladio L"/>
              </a:rPr>
              <a:t>of</a:t>
            </a:r>
            <a:r>
              <a:rPr sz="2200" spc="345" dirty="0">
                <a:latin typeface="URW Palladio L"/>
                <a:cs typeface="URW Palladio L"/>
              </a:rPr>
              <a:t> </a:t>
            </a:r>
            <a:r>
              <a:rPr sz="2200" spc="-5" dirty="0">
                <a:latin typeface="URW Palladio L"/>
                <a:cs typeface="URW Palladio L"/>
              </a:rPr>
              <a:t>any</a:t>
            </a:r>
            <a:endParaRPr sz="2200" dirty="0">
              <a:latin typeface="URW Palladio L"/>
              <a:cs typeface="URW Palladio 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86816" y="6204610"/>
            <a:ext cx="5749290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spc="-5" dirty="0">
                <a:latin typeface="URW Palladio L"/>
                <a:cs typeface="URW Palladio L"/>
              </a:rPr>
              <a:t>party at a specific rate tied </a:t>
            </a:r>
            <a:r>
              <a:rPr sz="2200" spc="-10" dirty="0">
                <a:latin typeface="URW Palladio L"/>
                <a:cs typeface="URW Palladio L"/>
              </a:rPr>
              <a:t>up </a:t>
            </a:r>
            <a:r>
              <a:rPr sz="2200" spc="-5" dirty="0">
                <a:latin typeface="URW Palladio L"/>
                <a:cs typeface="URW Palladio L"/>
              </a:rPr>
              <a:t>with the</a:t>
            </a:r>
            <a:r>
              <a:rPr sz="2200" spc="60" dirty="0">
                <a:latin typeface="URW Palladio L"/>
                <a:cs typeface="URW Palladio L"/>
              </a:rPr>
              <a:t> </a:t>
            </a:r>
            <a:r>
              <a:rPr sz="2200" spc="-5" dirty="0">
                <a:latin typeface="URW Palladio L"/>
                <a:cs typeface="URW Palladio L"/>
              </a:rPr>
              <a:t>capital.</a:t>
            </a:r>
            <a:endParaRPr sz="2200">
              <a:latin typeface="URW Palladio L"/>
              <a:cs typeface="URW Palladio 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430259" y="6425590"/>
            <a:ext cx="1778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888888"/>
                </a:solidFill>
                <a:latin typeface="URW Palladio L"/>
                <a:cs typeface="URW Palladio L"/>
              </a:rPr>
              <a:t>19</a:t>
            </a:r>
            <a:endParaRPr sz="1200">
              <a:latin typeface="URW Palladio L"/>
              <a:cs typeface="URW Palladio 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301746" y="458851"/>
            <a:ext cx="2539365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b="0" dirty="0">
                <a:latin typeface="URW Palladio L"/>
                <a:cs typeface="URW Palladio L"/>
              </a:rPr>
              <a:t>Defini</a:t>
            </a:r>
            <a:r>
              <a:rPr b="0" spc="5" dirty="0">
                <a:latin typeface="URW Palladio L"/>
                <a:cs typeface="URW Palladio L"/>
              </a:rPr>
              <a:t>t</a:t>
            </a:r>
            <a:r>
              <a:rPr b="0" spc="-5" dirty="0">
                <a:latin typeface="URW Palladio L"/>
                <a:cs typeface="URW Palladio L"/>
              </a:rPr>
              <a:t>i</a:t>
            </a:r>
            <a:r>
              <a:rPr b="0" spc="-15" dirty="0">
                <a:latin typeface="URW Palladio L"/>
                <a:cs typeface="URW Palladio L"/>
              </a:rPr>
              <a:t>o</a:t>
            </a:r>
            <a:r>
              <a:rPr b="0" dirty="0">
                <a:latin typeface="URW Palladio L"/>
                <a:cs typeface="URW Palladio L"/>
              </a:rPr>
              <a:t>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611833"/>
            <a:ext cx="8197850" cy="33185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URW Palladio L"/>
                <a:cs typeface="URW Palladio L"/>
              </a:rPr>
              <a:t>The Mudarabah contract </a:t>
            </a:r>
            <a:r>
              <a:rPr sz="2400" spc="-5" dirty="0">
                <a:latin typeface="URW Palladio L"/>
                <a:cs typeface="URW Palladio L"/>
              </a:rPr>
              <a:t>is </a:t>
            </a:r>
            <a:r>
              <a:rPr sz="2400" dirty="0">
                <a:latin typeface="URW Palladio L"/>
                <a:cs typeface="URW Palladio L"/>
              </a:rPr>
              <a:t>a form </a:t>
            </a:r>
            <a:r>
              <a:rPr sz="2400" spc="-5" dirty="0">
                <a:latin typeface="URW Palladio L"/>
                <a:cs typeface="URW Palladio L"/>
              </a:rPr>
              <a:t>of partnership </a:t>
            </a:r>
            <a:r>
              <a:rPr sz="2400" dirty="0">
                <a:latin typeface="URW Palladio L"/>
                <a:cs typeface="URW Palladio L"/>
              </a:rPr>
              <a:t>between  </a:t>
            </a:r>
            <a:r>
              <a:rPr sz="2400" spc="-5" dirty="0">
                <a:latin typeface="URW Palladio L"/>
                <a:cs typeface="URW Palladio L"/>
              </a:rPr>
              <a:t>one who contributes </a:t>
            </a:r>
            <a:r>
              <a:rPr sz="2400" dirty="0">
                <a:latin typeface="URW Palladio L"/>
                <a:cs typeface="URW Palladio L"/>
              </a:rPr>
              <a:t>capital </a:t>
            </a:r>
            <a:r>
              <a:rPr sz="2400" spc="-5" dirty="0">
                <a:latin typeface="URW Palladio L"/>
                <a:cs typeface="URW Palladio L"/>
              </a:rPr>
              <a:t>(Rabb-ul-maal) </a:t>
            </a:r>
            <a:r>
              <a:rPr sz="2400" dirty="0">
                <a:latin typeface="URW Palladio L"/>
                <a:cs typeface="URW Palladio L"/>
              </a:rPr>
              <a:t>and </a:t>
            </a:r>
            <a:r>
              <a:rPr sz="2400" spc="-5" dirty="0">
                <a:latin typeface="URW Palladio L"/>
                <a:cs typeface="URW Palladio L"/>
              </a:rPr>
              <a:t>the other  </a:t>
            </a:r>
            <a:r>
              <a:rPr sz="2400" dirty="0">
                <a:latin typeface="URW Palladio L"/>
                <a:cs typeface="URW Palladio L"/>
              </a:rPr>
              <a:t>who </a:t>
            </a:r>
            <a:r>
              <a:rPr sz="2400" spc="-5" dirty="0">
                <a:latin typeface="URW Palladio L"/>
                <a:cs typeface="URW Palladio L"/>
              </a:rPr>
              <a:t>contributes efforts in the </a:t>
            </a:r>
            <a:r>
              <a:rPr sz="2400" dirty="0">
                <a:latin typeface="URW Palladio L"/>
                <a:cs typeface="URW Palladio L"/>
              </a:rPr>
              <a:t>form </a:t>
            </a:r>
            <a:r>
              <a:rPr sz="2400" spc="-5" dirty="0">
                <a:latin typeface="URW Palladio L"/>
                <a:cs typeface="URW Palladio L"/>
              </a:rPr>
              <a:t>of </a:t>
            </a:r>
            <a:r>
              <a:rPr sz="2400" dirty="0">
                <a:latin typeface="URW Palladio L"/>
                <a:cs typeface="URW Palladio L"/>
              </a:rPr>
              <a:t>managerial </a:t>
            </a:r>
            <a:r>
              <a:rPr sz="2400" spc="-5" dirty="0">
                <a:latin typeface="URW Palladio L"/>
                <a:cs typeface="URW Palladio L"/>
              </a:rPr>
              <a:t>skills  </a:t>
            </a:r>
            <a:r>
              <a:rPr sz="2400" dirty="0">
                <a:latin typeface="URW Palladio L"/>
                <a:cs typeface="URW Palladio L"/>
              </a:rPr>
              <a:t>(Mudarib). Profit </a:t>
            </a:r>
            <a:r>
              <a:rPr sz="2400" spc="-5" dirty="0">
                <a:latin typeface="URW Palladio L"/>
                <a:cs typeface="URW Palladio L"/>
              </a:rPr>
              <a:t>from the </a:t>
            </a:r>
            <a:r>
              <a:rPr sz="2400" dirty="0">
                <a:latin typeface="URW Palladio L"/>
                <a:cs typeface="URW Palladio L"/>
              </a:rPr>
              <a:t>outcome </a:t>
            </a:r>
            <a:r>
              <a:rPr sz="2400" spc="-5" dirty="0">
                <a:latin typeface="URW Palladio L"/>
                <a:cs typeface="URW Palladio L"/>
              </a:rPr>
              <a:t>of the </a:t>
            </a:r>
            <a:r>
              <a:rPr sz="2400" dirty="0">
                <a:latin typeface="URW Palladio L"/>
                <a:cs typeface="URW Palladio L"/>
              </a:rPr>
              <a:t>venture </a:t>
            </a:r>
            <a:r>
              <a:rPr sz="2400" spc="-5" dirty="0">
                <a:latin typeface="URW Palladio L"/>
                <a:cs typeface="URW Palladio L"/>
              </a:rPr>
              <a:t>is </a:t>
            </a:r>
            <a:r>
              <a:rPr sz="2400" dirty="0">
                <a:latin typeface="URW Palladio L"/>
                <a:cs typeface="URW Palladio L"/>
              </a:rPr>
              <a:t>shared  </a:t>
            </a:r>
            <a:r>
              <a:rPr sz="2400" spc="-5" dirty="0">
                <a:latin typeface="URW Palladio L"/>
                <a:cs typeface="URW Palladio L"/>
              </a:rPr>
              <a:t>between </a:t>
            </a:r>
            <a:r>
              <a:rPr sz="2400" dirty="0">
                <a:latin typeface="URW Palladio L"/>
                <a:cs typeface="URW Palladio L"/>
              </a:rPr>
              <a:t>the capital </a:t>
            </a:r>
            <a:r>
              <a:rPr sz="2400" spc="-5" dirty="0">
                <a:latin typeface="URW Palladio L"/>
                <a:cs typeface="URW Palladio L"/>
              </a:rPr>
              <a:t>provider and manager according </a:t>
            </a:r>
            <a:r>
              <a:rPr sz="2400" spc="5" dirty="0">
                <a:latin typeface="URW Palladio L"/>
                <a:cs typeface="URW Palladio L"/>
              </a:rPr>
              <a:t>to  </a:t>
            </a:r>
            <a:r>
              <a:rPr sz="2400" spc="-5" dirty="0">
                <a:latin typeface="URW Palladio L"/>
                <a:cs typeface="URW Palladio L"/>
              </a:rPr>
              <a:t>mutually agreed profit </a:t>
            </a:r>
            <a:r>
              <a:rPr sz="2400" dirty="0">
                <a:latin typeface="URW Palladio L"/>
                <a:cs typeface="URW Palladio L"/>
              </a:rPr>
              <a:t>sharing ratio </a:t>
            </a:r>
            <a:r>
              <a:rPr sz="2400" spc="-5" dirty="0">
                <a:latin typeface="URW Palladio L"/>
                <a:cs typeface="URW Palladio L"/>
              </a:rPr>
              <a:t>whilst losses </a:t>
            </a:r>
            <a:r>
              <a:rPr sz="2400" dirty="0">
                <a:latin typeface="URW Palladio L"/>
                <a:cs typeface="URW Palladio L"/>
              </a:rPr>
              <a:t>are </a:t>
            </a:r>
            <a:r>
              <a:rPr sz="2400" spc="-5" dirty="0">
                <a:latin typeface="URW Palladio L"/>
                <a:cs typeface="URW Palladio L"/>
              </a:rPr>
              <a:t>borne  </a:t>
            </a:r>
            <a:r>
              <a:rPr sz="2400" dirty="0">
                <a:latin typeface="URW Palladio L"/>
                <a:cs typeface="URW Palladio L"/>
              </a:rPr>
              <a:t>solely by the capital </a:t>
            </a:r>
            <a:r>
              <a:rPr sz="2400" spc="-5" dirty="0">
                <a:latin typeface="URW Palladio L"/>
                <a:cs typeface="URW Palladio L"/>
              </a:rPr>
              <a:t>provider, provided such loss is not </a:t>
            </a:r>
            <a:r>
              <a:rPr sz="2400" dirty="0">
                <a:latin typeface="URW Palladio L"/>
                <a:cs typeface="URW Palladio L"/>
              </a:rPr>
              <a:t>due  </a:t>
            </a:r>
            <a:r>
              <a:rPr sz="2400" spc="-5" dirty="0">
                <a:latin typeface="URW Palladio L"/>
                <a:cs typeface="URW Palladio L"/>
              </a:rPr>
              <a:t>to </a:t>
            </a:r>
            <a:r>
              <a:rPr sz="2400" dirty="0">
                <a:latin typeface="URW Palladio L"/>
                <a:cs typeface="URW Palladio L"/>
              </a:rPr>
              <a:t>the </a:t>
            </a:r>
            <a:r>
              <a:rPr sz="2400" spc="-5" dirty="0">
                <a:latin typeface="URW Palladio L"/>
                <a:cs typeface="URW Palladio L"/>
              </a:rPr>
              <a:t>Mudarib’s negligence or </a:t>
            </a:r>
            <a:r>
              <a:rPr sz="2400" dirty="0">
                <a:latin typeface="URW Palladio L"/>
                <a:cs typeface="URW Palladio L"/>
              </a:rPr>
              <a:t>violation </a:t>
            </a:r>
            <a:r>
              <a:rPr sz="2400" spc="-5" dirty="0">
                <a:latin typeface="URW Palladio L"/>
                <a:cs typeface="URW Palladio L"/>
              </a:rPr>
              <a:t>of specified  conditions.</a:t>
            </a:r>
            <a:endParaRPr sz="2400">
              <a:latin typeface="URW Palladio L"/>
              <a:cs typeface="URW Palladio L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7046976" y="0"/>
            <a:ext cx="2097405" cy="1640205"/>
            <a:chOff x="7046976" y="0"/>
            <a:chExt cx="2097405" cy="1640205"/>
          </a:xfrm>
        </p:grpSpPr>
        <p:sp>
          <p:nvSpPr>
            <p:cNvPr id="5" name="object 5"/>
            <p:cNvSpPr/>
            <p:nvPr/>
          </p:nvSpPr>
          <p:spPr>
            <a:xfrm>
              <a:off x="7046976" y="0"/>
              <a:ext cx="2097024" cy="1639824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391400" y="152400"/>
              <a:ext cx="1647444" cy="11430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347204" y="108204"/>
              <a:ext cx="1736725" cy="1231900"/>
            </a:xfrm>
            <a:custGeom>
              <a:avLst/>
              <a:gdLst/>
              <a:ahLst/>
              <a:cxnLst/>
              <a:rect l="l" t="t" r="r" b="b"/>
              <a:pathLst>
                <a:path w="1736725" h="1231900">
                  <a:moveTo>
                    <a:pt x="232410" y="0"/>
                  </a:moveTo>
                  <a:lnTo>
                    <a:pt x="1736217" y="0"/>
                  </a:lnTo>
                  <a:lnTo>
                    <a:pt x="1736217" y="998982"/>
                  </a:lnTo>
                  <a:lnTo>
                    <a:pt x="1731518" y="1044067"/>
                  </a:lnTo>
                  <a:lnTo>
                    <a:pt x="1717928" y="1088136"/>
                  </a:lnTo>
                  <a:lnTo>
                    <a:pt x="1696339" y="1128268"/>
                  </a:lnTo>
                  <a:lnTo>
                    <a:pt x="1667382" y="1163193"/>
                  </a:lnTo>
                  <a:lnTo>
                    <a:pt x="1632585" y="1191514"/>
                  </a:lnTo>
                  <a:lnTo>
                    <a:pt x="1592961" y="1212977"/>
                  </a:lnTo>
                  <a:lnTo>
                    <a:pt x="1548892" y="1226693"/>
                  </a:lnTo>
                  <a:lnTo>
                    <a:pt x="1503806" y="1231392"/>
                  </a:lnTo>
                  <a:lnTo>
                    <a:pt x="0" y="1231392"/>
                  </a:lnTo>
                  <a:lnTo>
                    <a:pt x="0" y="232410"/>
                  </a:lnTo>
                  <a:lnTo>
                    <a:pt x="4699" y="187325"/>
                  </a:lnTo>
                  <a:lnTo>
                    <a:pt x="18415" y="143255"/>
                  </a:lnTo>
                  <a:lnTo>
                    <a:pt x="40004" y="103377"/>
                  </a:lnTo>
                  <a:lnTo>
                    <a:pt x="68834" y="68834"/>
                  </a:lnTo>
                  <a:lnTo>
                    <a:pt x="103377" y="40004"/>
                  </a:lnTo>
                  <a:lnTo>
                    <a:pt x="143255" y="18415"/>
                  </a:lnTo>
                  <a:lnTo>
                    <a:pt x="187325" y="4699"/>
                  </a:lnTo>
                  <a:lnTo>
                    <a:pt x="232410" y="0"/>
                  </a:lnTo>
                  <a:close/>
                </a:path>
              </a:pathLst>
            </a:custGeom>
            <a:ln w="88392">
              <a:solidFill>
                <a:srgbClr val="C24D2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143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dirty="0"/>
              <a:t>2</a:t>
            </a:fld>
            <a:endParaRPr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50288" y="528954"/>
            <a:ext cx="604393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Distribution of </a:t>
            </a:r>
            <a:r>
              <a:rPr sz="3600" dirty="0"/>
              <a:t>Profit &amp;</a:t>
            </a:r>
            <a:r>
              <a:rPr sz="3600" spc="-70" dirty="0"/>
              <a:t> </a:t>
            </a:r>
            <a:r>
              <a:rPr sz="3600" spc="-10" dirty="0"/>
              <a:t>Loss</a:t>
            </a:r>
            <a:endParaRPr sz="3600"/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3535" algn="just">
              <a:lnSpc>
                <a:spcPct val="100000"/>
              </a:lnSpc>
              <a:spcBef>
                <a:spcPts val="100"/>
              </a:spcBef>
              <a:buFont typeface="Nimbus Sans L"/>
              <a:buChar char="•"/>
              <a:tabLst>
                <a:tab pos="356235" algn="l"/>
              </a:tabLst>
            </a:pPr>
            <a:r>
              <a:rPr spc="-5" dirty="0"/>
              <a:t>If </a:t>
            </a:r>
            <a:r>
              <a:rPr dirty="0"/>
              <a:t>the </a:t>
            </a:r>
            <a:r>
              <a:rPr spc="-5" dirty="0"/>
              <a:t>business has incurred </a:t>
            </a:r>
            <a:r>
              <a:rPr dirty="0"/>
              <a:t>loss </a:t>
            </a:r>
            <a:r>
              <a:rPr spc="-5" dirty="0"/>
              <a:t>in </a:t>
            </a:r>
            <a:r>
              <a:rPr dirty="0"/>
              <a:t>some </a:t>
            </a:r>
            <a:r>
              <a:rPr spc="-5" dirty="0"/>
              <a:t>transactions </a:t>
            </a:r>
            <a:r>
              <a:rPr spc="590" dirty="0"/>
              <a:t> </a:t>
            </a:r>
            <a:r>
              <a:rPr spc="-5" dirty="0"/>
              <a:t>and has gained profit in some others, the </a:t>
            </a:r>
            <a:r>
              <a:rPr dirty="0"/>
              <a:t>profit shall be  </a:t>
            </a:r>
            <a:r>
              <a:rPr spc="-5" dirty="0"/>
              <a:t>used to offset the loss </a:t>
            </a:r>
            <a:r>
              <a:rPr dirty="0"/>
              <a:t>at </a:t>
            </a:r>
            <a:r>
              <a:rPr spc="-5" dirty="0"/>
              <a:t>the </a:t>
            </a:r>
            <a:r>
              <a:rPr dirty="0"/>
              <a:t>first instance, </a:t>
            </a:r>
            <a:r>
              <a:rPr spc="-5" dirty="0"/>
              <a:t>then the  remainder, if any, shall </a:t>
            </a:r>
            <a:r>
              <a:rPr dirty="0"/>
              <a:t>be distributed </a:t>
            </a:r>
            <a:r>
              <a:rPr spc="-5" dirty="0"/>
              <a:t>between the  parties according to the </a:t>
            </a:r>
            <a:r>
              <a:rPr dirty="0"/>
              <a:t>agreed</a:t>
            </a:r>
            <a:r>
              <a:rPr spc="25" dirty="0"/>
              <a:t> </a:t>
            </a:r>
            <a:r>
              <a:rPr spc="-5" dirty="0"/>
              <a:t>ratio</a:t>
            </a:r>
            <a:r>
              <a:rPr b="1" spc="-5" dirty="0">
                <a:latin typeface="URW Palladio L"/>
                <a:cs typeface="URW Palladio L"/>
              </a:rPr>
              <a:t>.</a:t>
            </a:r>
          </a:p>
          <a:p>
            <a:pPr>
              <a:lnSpc>
                <a:spcPct val="100000"/>
              </a:lnSpc>
              <a:spcBef>
                <a:spcPts val="20"/>
              </a:spcBef>
              <a:buFont typeface="Nimbus Sans L"/>
              <a:buChar char="•"/>
            </a:pPr>
            <a:endParaRPr sz="3100">
              <a:latin typeface="URW Palladio L"/>
              <a:cs typeface="URW Palladio L"/>
            </a:endParaRPr>
          </a:p>
          <a:p>
            <a:pPr marL="12700" algn="just">
              <a:lnSpc>
                <a:spcPct val="100000"/>
              </a:lnSpc>
            </a:pPr>
            <a:r>
              <a:rPr b="1" spc="-5" dirty="0">
                <a:latin typeface="URW Palladio L"/>
                <a:cs typeface="URW Palladio L"/>
              </a:rPr>
              <a:t>Mudarabah</a:t>
            </a:r>
            <a:r>
              <a:rPr b="1" spc="-10" dirty="0">
                <a:latin typeface="URW Palladio L"/>
                <a:cs typeface="URW Palladio L"/>
              </a:rPr>
              <a:t> </a:t>
            </a:r>
            <a:r>
              <a:rPr b="1" spc="-5" dirty="0">
                <a:latin typeface="URW Palladio L"/>
                <a:cs typeface="URW Palladio L"/>
              </a:rPr>
              <a:t>Expenses:</a:t>
            </a:r>
          </a:p>
          <a:p>
            <a:pPr marL="355600" marR="5080" indent="-343535" algn="just">
              <a:lnSpc>
                <a:spcPct val="100000"/>
              </a:lnSpc>
              <a:spcBef>
                <a:spcPts val="575"/>
              </a:spcBef>
              <a:buFont typeface="Nimbus Sans L"/>
              <a:buChar char="•"/>
              <a:tabLst>
                <a:tab pos="356235" algn="l"/>
              </a:tabLst>
            </a:pPr>
            <a:r>
              <a:rPr spc="-5" dirty="0"/>
              <a:t>The </a:t>
            </a:r>
            <a:r>
              <a:rPr dirty="0"/>
              <a:t>Mudarib </a:t>
            </a:r>
            <a:r>
              <a:rPr spc="-5" dirty="0"/>
              <a:t>shares profit of the </a:t>
            </a:r>
            <a:r>
              <a:rPr dirty="0"/>
              <a:t>Mudarabah </a:t>
            </a:r>
            <a:r>
              <a:rPr spc="-5" dirty="0"/>
              <a:t>as per  </a:t>
            </a:r>
            <a:r>
              <a:rPr dirty="0"/>
              <a:t>agreed rate with the investor but </a:t>
            </a:r>
            <a:r>
              <a:rPr spc="-10" dirty="0"/>
              <a:t>his </a:t>
            </a:r>
            <a:r>
              <a:rPr dirty="0"/>
              <a:t>expenses </a:t>
            </a:r>
            <a:r>
              <a:rPr spc="-5" dirty="0"/>
              <a:t>like </a:t>
            </a:r>
            <a:r>
              <a:rPr dirty="0"/>
              <a:t>meals,  </a:t>
            </a:r>
            <a:r>
              <a:rPr spc="-5" dirty="0"/>
              <a:t>clothing and </a:t>
            </a:r>
            <a:r>
              <a:rPr dirty="0"/>
              <a:t>medical are </a:t>
            </a:r>
            <a:r>
              <a:rPr spc="-5" dirty="0"/>
              <a:t>not borne </a:t>
            </a:r>
            <a:r>
              <a:rPr dirty="0"/>
              <a:t>by </a:t>
            </a:r>
            <a:r>
              <a:rPr spc="-5" dirty="0"/>
              <a:t>Mudarabah.  However, </a:t>
            </a:r>
            <a:r>
              <a:rPr dirty="0"/>
              <a:t>if </a:t>
            </a:r>
            <a:r>
              <a:rPr spc="-5" dirty="0"/>
              <a:t>he is traveling on business </a:t>
            </a:r>
            <a:r>
              <a:rPr dirty="0"/>
              <a:t>and </a:t>
            </a:r>
            <a:r>
              <a:rPr spc="-10" dirty="0"/>
              <a:t>is  </a:t>
            </a:r>
            <a:r>
              <a:rPr dirty="0"/>
              <a:t>overstaying the </a:t>
            </a:r>
            <a:r>
              <a:rPr spc="-5" dirty="0"/>
              <a:t>night, then </a:t>
            </a:r>
            <a:r>
              <a:rPr dirty="0"/>
              <a:t>the above </a:t>
            </a:r>
            <a:r>
              <a:rPr spc="-5" dirty="0"/>
              <a:t>expenses </a:t>
            </a:r>
            <a:r>
              <a:rPr dirty="0"/>
              <a:t>shall</a:t>
            </a:r>
            <a:r>
              <a:rPr spc="480" dirty="0"/>
              <a:t> </a:t>
            </a:r>
            <a:r>
              <a:rPr dirty="0"/>
              <a:t>be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879144" y="6221984"/>
            <a:ext cx="28835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URW Palladio L"/>
                <a:cs typeface="URW Palladio L"/>
              </a:rPr>
              <a:t>covered from</a:t>
            </a:r>
            <a:r>
              <a:rPr sz="2400" spc="-20" dirty="0">
                <a:latin typeface="URW Palladio L"/>
                <a:cs typeface="URW Palladio L"/>
              </a:rPr>
              <a:t> </a:t>
            </a:r>
            <a:r>
              <a:rPr sz="2400" spc="-5" dirty="0">
                <a:latin typeface="URW Palladio L"/>
                <a:cs typeface="URW Palladio L"/>
              </a:rPr>
              <a:t>capital.</a:t>
            </a:r>
            <a:endParaRPr sz="2400">
              <a:latin typeface="URW Palladio L"/>
              <a:cs typeface="URW Palladio 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430259" y="6425590"/>
            <a:ext cx="1778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888888"/>
                </a:solidFill>
                <a:latin typeface="URW Palladio L"/>
                <a:cs typeface="URW Palladio L"/>
              </a:rPr>
              <a:t>20</a:t>
            </a:r>
            <a:endParaRPr sz="1200">
              <a:latin typeface="URW Palladio L"/>
              <a:cs typeface="URW Palladio 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78304" y="559053"/>
            <a:ext cx="57410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/>
              <a:t>Termination </a:t>
            </a:r>
            <a:r>
              <a:rPr sz="3600" spc="-5" dirty="0"/>
              <a:t>of</a:t>
            </a:r>
            <a:r>
              <a:rPr sz="3600" spc="-90" dirty="0"/>
              <a:t> </a:t>
            </a:r>
            <a:r>
              <a:rPr sz="3600" dirty="0"/>
              <a:t>Mudarabah</a:t>
            </a:r>
            <a:endParaRPr sz="360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dirty="0"/>
              <a:t>21</a:t>
            </a:fld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572516" y="1611833"/>
            <a:ext cx="8036559" cy="397700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3535">
              <a:lnSpc>
                <a:spcPct val="100000"/>
              </a:lnSpc>
              <a:spcBef>
                <a:spcPts val="100"/>
              </a:spcBef>
              <a:buFont typeface="Nimbus Sans L"/>
              <a:buChar char="•"/>
              <a:tabLst>
                <a:tab pos="355600" algn="l"/>
                <a:tab pos="356235" algn="l"/>
              </a:tabLst>
            </a:pPr>
            <a:r>
              <a:rPr sz="2400" dirty="0">
                <a:latin typeface="URW Palladio L"/>
                <a:cs typeface="URW Palladio L"/>
              </a:rPr>
              <a:t>Mudarabah</a:t>
            </a:r>
            <a:r>
              <a:rPr sz="2400" spc="180" dirty="0">
                <a:latin typeface="URW Palladio L"/>
                <a:cs typeface="URW Palladio L"/>
              </a:rPr>
              <a:t> </a:t>
            </a:r>
            <a:r>
              <a:rPr sz="2400" dirty="0">
                <a:latin typeface="URW Palladio L"/>
                <a:cs typeface="URW Palladio L"/>
              </a:rPr>
              <a:t>can</a:t>
            </a:r>
            <a:r>
              <a:rPr sz="2400" spc="185" dirty="0">
                <a:latin typeface="URW Palladio L"/>
                <a:cs typeface="URW Palladio L"/>
              </a:rPr>
              <a:t> </a:t>
            </a:r>
            <a:r>
              <a:rPr sz="2400" dirty="0">
                <a:latin typeface="URW Palladio L"/>
                <a:cs typeface="URW Palladio L"/>
              </a:rPr>
              <a:t>be</a:t>
            </a:r>
            <a:r>
              <a:rPr sz="2400" spc="190" dirty="0">
                <a:latin typeface="URW Palladio L"/>
                <a:cs typeface="URW Palladio L"/>
              </a:rPr>
              <a:t> </a:t>
            </a:r>
            <a:r>
              <a:rPr sz="2400" spc="-5" dirty="0">
                <a:latin typeface="URW Palladio L"/>
                <a:cs typeface="URW Palladio L"/>
              </a:rPr>
              <a:t>terminated</a:t>
            </a:r>
            <a:r>
              <a:rPr sz="2400" spc="195" dirty="0">
                <a:latin typeface="URW Palladio L"/>
                <a:cs typeface="URW Palladio L"/>
              </a:rPr>
              <a:t> </a:t>
            </a:r>
            <a:r>
              <a:rPr sz="2400" spc="-5" dirty="0">
                <a:latin typeface="URW Palladio L"/>
                <a:cs typeface="URW Palladio L"/>
              </a:rPr>
              <a:t>any</a:t>
            </a:r>
            <a:r>
              <a:rPr sz="2400" spc="185" dirty="0">
                <a:latin typeface="URW Palladio L"/>
                <a:cs typeface="URW Palladio L"/>
              </a:rPr>
              <a:t> </a:t>
            </a:r>
            <a:r>
              <a:rPr sz="2400" dirty="0">
                <a:latin typeface="URW Palladio L"/>
                <a:cs typeface="URW Palladio L"/>
              </a:rPr>
              <a:t>time</a:t>
            </a:r>
            <a:r>
              <a:rPr sz="2400" spc="195" dirty="0">
                <a:latin typeface="URW Palladio L"/>
                <a:cs typeface="URW Palladio L"/>
              </a:rPr>
              <a:t> </a:t>
            </a:r>
            <a:r>
              <a:rPr sz="2400" dirty="0">
                <a:latin typeface="URW Palladio L"/>
                <a:cs typeface="URW Palladio L"/>
              </a:rPr>
              <a:t>by</a:t>
            </a:r>
            <a:r>
              <a:rPr sz="2400" spc="185" dirty="0">
                <a:latin typeface="URW Palladio L"/>
                <a:cs typeface="URW Palladio L"/>
              </a:rPr>
              <a:t> </a:t>
            </a:r>
            <a:r>
              <a:rPr sz="2400" spc="-5" dirty="0">
                <a:latin typeface="URW Palladio L"/>
                <a:cs typeface="URW Palladio L"/>
              </a:rPr>
              <a:t>either</a:t>
            </a:r>
            <a:r>
              <a:rPr sz="2400" spc="190" dirty="0">
                <a:latin typeface="URW Palladio L"/>
                <a:cs typeface="URW Palladio L"/>
              </a:rPr>
              <a:t> </a:t>
            </a:r>
            <a:r>
              <a:rPr sz="2400" spc="-5" dirty="0">
                <a:latin typeface="URW Palladio L"/>
                <a:cs typeface="URW Palladio L"/>
              </a:rPr>
              <a:t>of</a:t>
            </a:r>
            <a:r>
              <a:rPr sz="2400" spc="195" dirty="0">
                <a:latin typeface="URW Palladio L"/>
                <a:cs typeface="URW Palladio L"/>
              </a:rPr>
              <a:t> </a:t>
            </a:r>
            <a:r>
              <a:rPr sz="2400" spc="-5" dirty="0">
                <a:latin typeface="URW Palladio L"/>
                <a:cs typeface="URW Palladio L"/>
              </a:rPr>
              <a:t>the</a:t>
            </a:r>
            <a:endParaRPr sz="2400">
              <a:latin typeface="URW Palladio L"/>
              <a:cs typeface="URW Palladio L"/>
            </a:endParaRPr>
          </a:p>
          <a:p>
            <a:pPr marL="355600">
              <a:lnSpc>
                <a:spcPct val="100000"/>
              </a:lnSpc>
              <a:spcBef>
                <a:spcPts val="5"/>
              </a:spcBef>
            </a:pPr>
            <a:r>
              <a:rPr sz="2400" spc="-5" dirty="0">
                <a:latin typeface="URW Palladio L"/>
                <a:cs typeface="URW Palladio L"/>
              </a:rPr>
              <a:t>two parties </a:t>
            </a:r>
            <a:r>
              <a:rPr sz="2400" dirty="0">
                <a:latin typeface="URW Palladio L"/>
                <a:cs typeface="URW Palladio L"/>
              </a:rPr>
              <a:t>by </a:t>
            </a:r>
            <a:r>
              <a:rPr sz="2400" spc="-10" dirty="0">
                <a:latin typeface="URW Palladio L"/>
                <a:cs typeface="URW Palladio L"/>
              </a:rPr>
              <a:t>giving</a:t>
            </a:r>
            <a:r>
              <a:rPr sz="2400" spc="10" dirty="0">
                <a:latin typeface="URW Palladio L"/>
                <a:cs typeface="URW Palladio L"/>
              </a:rPr>
              <a:t> </a:t>
            </a:r>
            <a:r>
              <a:rPr sz="2400" spc="-5" dirty="0">
                <a:latin typeface="URW Palladio L"/>
                <a:cs typeface="URW Palladio L"/>
              </a:rPr>
              <a:t>notice.</a:t>
            </a:r>
            <a:endParaRPr sz="2400">
              <a:latin typeface="URW Palladio L"/>
              <a:cs typeface="URW Palladio L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3150">
              <a:latin typeface="URW Palladio L"/>
              <a:cs typeface="URW Palladio L"/>
            </a:endParaRPr>
          </a:p>
          <a:p>
            <a:pPr marL="355600" marR="8890" indent="-343535" algn="just">
              <a:lnSpc>
                <a:spcPct val="100000"/>
              </a:lnSpc>
              <a:buFont typeface="Nimbus Sans L"/>
              <a:buChar char="•"/>
              <a:tabLst>
                <a:tab pos="356235" algn="l"/>
              </a:tabLst>
            </a:pPr>
            <a:r>
              <a:rPr sz="2400" spc="-5" dirty="0">
                <a:latin typeface="URW Palladio L"/>
                <a:cs typeface="URW Palladio L"/>
              </a:rPr>
              <a:t>If </a:t>
            </a:r>
            <a:r>
              <a:rPr sz="2400" dirty="0">
                <a:latin typeface="URW Palladio L"/>
                <a:cs typeface="URW Palladio L"/>
              </a:rPr>
              <a:t>Mudarabah </a:t>
            </a:r>
            <a:r>
              <a:rPr sz="2400" spc="-5" dirty="0">
                <a:latin typeface="URW Palladio L"/>
                <a:cs typeface="URW Palladio L"/>
              </a:rPr>
              <a:t>was </a:t>
            </a:r>
            <a:r>
              <a:rPr sz="2400" dirty="0">
                <a:latin typeface="URW Palladio L"/>
                <a:cs typeface="URW Palladio L"/>
              </a:rPr>
              <a:t>for a </a:t>
            </a:r>
            <a:r>
              <a:rPr sz="2400" spc="-5" dirty="0">
                <a:latin typeface="URW Palladio L"/>
                <a:cs typeface="URW Palladio L"/>
              </a:rPr>
              <a:t>particular term, it </a:t>
            </a:r>
            <a:r>
              <a:rPr sz="2400" dirty="0">
                <a:latin typeface="URW Palladio L"/>
                <a:cs typeface="URW Palladio L"/>
              </a:rPr>
              <a:t>will </a:t>
            </a:r>
            <a:r>
              <a:rPr sz="2400" spc="-5" dirty="0">
                <a:latin typeface="URW Palladio L"/>
                <a:cs typeface="URW Palladio L"/>
              </a:rPr>
              <a:t>terminate  at the </a:t>
            </a:r>
            <a:r>
              <a:rPr sz="2400" dirty="0">
                <a:latin typeface="URW Palladio L"/>
                <a:cs typeface="URW Palladio L"/>
              </a:rPr>
              <a:t>end </a:t>
            </a:r>
            <a:r>
              <a:rPr sz="2400" spc="-5" dirty="0">
                <a:latin typeface="URW Palladio L"/>
                <a:cs typeface="URW Palladio L"/>
              </a:rPr>
              <a:t>of the</a:t>
            </a:r>
            <a:r>
              <a:rPr sz="2400" spc="25" dirty="0">
                <a:latin typeface="URW Palladio L"/>
                <a:cs typeface="URW Palladio L"/>
              </a:rPr>
              <a:t> </a:t>
            </a:r>
            <a:r>
              <a:rPr sz="2400" spc="-5" dirty="0">
                <a:latin typeface="URW Palladio L"/>
                <a:cs typeface="URW Palladio L"/>
              </a:rPr>
              <a:t>term.</a:t>
            </a:r>
            <a:endParaRPr sz="2400">
              <a:latin typeface="URW Palladio L"/>
              <a:cs typeface="URW Palladio L"/>
            </a:endParaRPr>
          </a:p>
          <a:p>
            <a:pPr>
              <a:lnSpc>
                <a:spcPct val="100000"/>
              </a:lnSpc>
              <a:spcBef>
                <a:spcPts val="15"/>
              </a:spcBef>
              <a:buFont typeface="Nimbus Sans L"/>
              <a:buChar char="•"/>
            </a:pPr>
            <a:endParaRPr sz="3150">
              <a:latin typeface="URW Palladio L"/>
              <a:cs typeface="URW Palladio L"/>
            </a:endParaRPr>
          </a:p>
          <a:p>
            <a:pPr marL="355600" marR="5080" indent="-343535" algn="just">
              <a:lnSpc>
                <a:spcPct val="100000"/>
              </a:lnSpc>
              <a:buFont typeface="Nimbus Sans L"/>
              <a:buChar char="•"/>
              <a:tabLst>
                <a:tab pos="356235" algn="l"/>
              </a:tabLst>
            </a:pPr>
            <a:r>
              <a:rPr sz="2400" spc="-5" dirty="0">
                <a:latin typeface="URW Palladio L"/>
                <a:cs typeface="URW Palladio L"/>
              </a:rPr>
              <a:t>Termination of </a:t>
            </a:r>
            <a:r>
              <a:rPr sz="2400" dirty="0">
                <a:latin typeface="URW Palladio L"/>
                <a:cs typeface="URW Palladio L"/>
              </a:rPr>
              <a:t>Mudarabah means </a:t>
            </a:r>
            <a:r>
              <a:rPr sz="2400" spc="-5" dirty="0">
                <a:latin typeface="URW Palladio L"/>
                <a:cs typeface="URW Palladio L"/>
              </a:rPr>
              <a:t>that </a:t>
            </a:r>
            <a:r>
              <a:rPr sz="2400" dirty="0">
                <a:latin typeface="URW Palladio L"/>
                <a:cs typeface="URW Palladio L"/>
              </a:rPr>
              <a:t>the Mudarib  </a:t>
            </a:r>
            <a:r>
              <a:rPr sz="2400" spc="-5" dirty="0">
                <a:latin typeface="URW Palladio L"/>
                <a:cs typeface="URW Palladio L"/>
              </a:rPr>
              <a:t>cannot purchase new goods </a:t>
            </a:r>
            <a:r>
              <a:rPr sz="2400" dirty="0">
                <a:latin typeface="URW Palladio L"/>
                <a:cs typeface="URW Palladio L"/>
              </a:rPr>
              <a:t>for </a:t>
            </a:r>
            <a:r>
              <a:rPr sz="2400" spc="-5" dirty="0">
                <a:latin typeface="URW Palladio L"/>
                <a:cs typeface="URW Palladio L"/>
              </a:rPr>
              <a:t>the Mudarabah.  However, he may </a:t>
            </a:r>
            <a:r>
              <a:rPr sz="2400" dirty="0">
                <a:latin typeface="URW Palladio L"/>
                <a:cs typeface="URW Palladio L"/>
              </a:rPr>
              <a:t>sell </a:t>
            </a:r>
            <a:r>
              <a:rPr sz="2400" spc="-5" dirty="0">
                <a:latin typeface="URW Palladio L"/>
                <a:cs typeface="URW Palladio L"/>
              </a:rPr>
              <a:t>the </a:t>
            </a:r>
            <a:r>
              <a:rPr sz="2400" dirty="0">
                <a:latin typeface="URW Palladio L"/>
                <a:cs typeface="URW Palladio L"/>
              </a:rPr>
              <a:t>existing </a:t>
            </a:r>
            <a:r>
              <a:rPr sz="2400" spc="-5" dirty="0">
                <a:latin typeface="URW Palladio L"/>
                <a:cs typeface="URW Palladio L"/>
              </a:rPr>
              <a:t>goods that </a:t>
            </a:r>
            <a:r>
              <a:rPr sz="2400" dirty="0">
                <a:latin typeface="URW Palladio L"/>
                <a:cs typeface="URW Palladio L"/>
              </a:rPr>
              <a:t>were  </a:t>
            </a:r>
            <a:r>
              <a:rPr sz="2400" spc="-5" dirty="0">
                <a:latin typeface="URW Palladio L"/>
                <a:cs typeface="URW Palladio L"/>
              </a:rPr>
              <a:t>purchased </a:t>
            </a:r>
            <a:r>
              <a:rPr sz="2400" dirty="0">
                <a:latin typeface="URW Palladio L"/>
                <a:cs typeface="URW Palladio L"/>
              </a:rPr>
              <a:t>before</a:t>
            </a:r>
            <a:r>
              <a:rPr sz="2400" spc="-20" dirty="0">
                <a:latin typeface="URW Palladio L"/>
                <a:cs typeface="URW Palladio L"/>
              </a:rPr>
              <a:t> </a:t>
            </a:r>
            <a:r>
              <a:rPr sz="2400" spc="-5" dirty="0">
                <a:latin typeface="URW Palladio L"/>
                <a:cs typeface="URW Palladio L"/>
              </a:rPr>
              <a:t>termination.</a:t>
            </a:r>
            <a:endParaRPr sz="2400">
              <a:latin typeface="URW Palladio L"/>
              <a:cs typeface="URW Palladio 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37157" y="528954"/>
            <a:ext cx="58674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Distribution at</a:t>
            </a:r>
            <a:r>
              <a:rPr sz="3600" spc="-20" dirty="0"/>
              <a:t> </a:t>
            </a:r>
            <a:r>
              <a:rPr sz="3600" spc="-5" dirty="0"/>
              <a:t>Termination</a:t>
            </a:r>
            <a:endParaRPr sz="360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dirty="0"/>
              <a:t>22</a:t>
            </a:fld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535940" y="1575257"/>
            <a:ext cx="8074025" cy="4379595"/>
          </a:xfrm>
          <a:prstGeom prst="rect">
            <a:avLst/>
          </a:prstGeom>
        </p:spPr>
        <p:txBody>
          <a:bodyPr vert="horz" wrap="square" lIns="0" tIns="49530" rIns="0" bIns="0" rtlCol="0">
            <a:spAutoFit/>
          </a:bodyPr>
          <a:lstStyle/>
          <a:p>
            <a:pPr marL="392430" marR="6985" indent="-343535" algn="just">
              <a:lnSpc>
                <a:spcPct val="90000"/>
              </a:lnSpc>
              <a:spcBef>
                <a:spcPts val="390"/>
              </a:spcBef>
              <a:buFont typeface="Nimbus Sans L"/>
              <a:buChar char="•"/>
              <a:tabLst>
                <a:tab pos="393065" algn="l"/>
              </a:tabLst>
            </a:pPr>
            <a:r>
              <a:rPr sz="2400" spc="-5" dirty="0">
                <a:latin typeface="URW Palladio L"/>
                <a:cs typeface="URW Palladio L"/>
              </a:rPr>
              <a:t>If </a:t>
            </a:r>
            <a:r>
              <a:rPr sz="2400" dirty="0">
                <a:latin typeface="URW Palladio L"/>
                <a:cs typeface="URW Palladio L"/>
              </a:rPr>
              <a:t>all assets </a:t>
            </a:r>
            <a:r>
              <a:rPr sz="2400" spc="-5" dirty="0">
                <a:latin typeface="URW Palladio L"/>
                <a:cs typeface="URW Palladio L"/>
              </a:rPr>
              <a:t>of the </a:t>
            </a:r>
            <a:r>
              <a:rPr sz="2400" i="1" spc="-5" dirty="0">
                <a:latin typeface="URW Palladio L"/>
                <a:cs typeface="URW Palladio L"/>
              </a:rPr>
              <a:t>Mudarabah </a:t>
            </a:r>
            <a:r>
              <a:rPr sz="2400" spc="-5" dirty="0">
                <a:latin typeface="URW Palladio L"/>
                <a:cs typeface="URW Palladio L"/>
              </a:rPr>
              <a:t>are in </a:t>
            </a:r>
            <a:r>
              <a:rPr sz="2400" dirty="0">
                <a:latin typeface="URW Palladio L"/>
                <a:cs typeface="URW Palladio L"/>
              </a:rPr>
              <a:t>cash form </a:t>
            </a:r>
            <a:r>
              <a:rPr sz="2400" spc="-5" dirty="0">
                <a:latin typeface="URW Palladio L"/>
                <a:cs typeface="URW Palladio L"/>
              </a:rPr>
              <a:t>at the time  of termination, and </a:t>
            </a:r>
            <a:r>
              <a:rPr sz="2400" dirty="0">
                <a:latin typeface="URW Palladio L"/>
                <a:cs typeface="URW Palladio L"/>
              </a:rPr>
              <a:t>some </a:t>
            </a:r>
            <a:r>
              <a:rPr sz="2400" spc="-5" dirty="0">
                <a:latin typeface="URW Palladio L"/>
                <a:cs typeface="URW Palladio L"/>
              </a:rPr>
              <a:t>profit has </a:t>
            </a:r>
            <a:r>
              <a:rPr sz="2400" dirty="0">
                <a:latin typeface="URW Palladio L"/>
                <a:cs typeface="URW Palladio L"/>
              </a:rPr>
              <a:t>been earned </a:t>
            </a:r>
            <a:r>
              <a:rPr sz="2400" spc="5" dirty="0">
                <a:latin typeface="URW Palladio L"/>
                <a:cs typeface="URW Palladio L"/>
              </a:rPr>
              <a:t>on </a:t>
            </a:r>
            <a:r>
              <a:rPr sz="2400" spc="-5" dirty="0">
                <a:latin typeface="URW Palladio L"/>
                <a:cs typeface="URW Palladio L"/>
              </a:rPr>
              <a:t>the  principal </a:t>
            </a:r>
            <a:r>
              <a:rPr sz="2400" dirty="0">
                <a:latin typeface="URW Palladio L"/>
                <a:cs typeface="URW Palladio L"/>
              </a:rPr>
              <a:t>amount, it shall be distributed </a:t>
            </a:r>
            <a:r>
              <a:rPr sz="2400" spc="-5" dirty="0">
                <a:latin typeface="URW Palladio L"/>
                <a:cs typeface="URW Palladio L"/>
              </a:rPr>
              <a:t>between the  parties according to the </a:t>
            </a:r>
            <a:r>
              <a:rPr sz="2400" dirty="0">
                <a:latin typeface="URW Palladio L"/>
                <a:cs typeface="URW Palladio L"/>
              </a:rPr>
              <a:t>agreed</a:t>
            </a:r>
            <a:r>
              <a:rPr sz="2400" spc="25" dirty="0">
                <a:latin typeface="URW Palladio L"/>
                <a:cs typeface="URW Palladio L"/>
              </a:rPr>
              <a:t> </a:t>
            </a:r>
            <a:r>
              <a:rPr sz="2400" spc="-5" dirty="0">
                <a:latin typeface="URW Palladio L"/>
                <a:cs typeface="URW Palladio L"/>
              </a:rPr>
              <a:t>ratio.</a:t>
            </a:r>
            <a:endParaRPr sz="2400">
              <a:latin typeface="URW Palladio L"/>
              <a:cs typeface="URW Palladio L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Font typeface="Nimbus Sans L"/>
              <a:buChar char="•"/>
            </a:pPr>
            <a:endParaRPr sz="2950">
              <a:latin typeface="URW Palladio L"/>
              <a:cs typeface="URW Palladio L"/>
            </a:endParaRPr>
          </a:p>
          <a:p>
            <a:pPr marL="392430" marR="5080" indent="-343535" algn="just">
              <a:lnSpc>
                <a:spcPts val="2590"/>
              </a:lnSpc>
              <a:buFont typeface="Nimbus Sans L"/>
              <a:buChar char="•"/>
              <a:tabLst>
                <a:tab pos="393065" algn="l"/>
              </a:tabLst>
            </a:pPr>
            <a:r>
              <a:rPr sz="2400" spc="-5" dirty="0">
                <a:latin typeface="URW Palladio L"/>
                <a:cs typeface="URW Palladio L"/>
              </a:rPr>
              <a:t>If the assets of </a:t>
            </a:r>
            <a:r>
              <a:rPr sz="2400" i="1" spc="-5" dirty="0">
                <a:latin typeface="URW Palladio L"/>
                <a:cs typeface="URW Palladio L"/>
              </a:rPr>
              <a:t>Mudarabah </a:t>
            </a:r>
            <a:r>
              <a:rPr sz="2400" dirty="0">
                <a:latin typeface="URW Palladio L"/>
                <a:cs typeface="URW Palladio L"/>
              </a:rPr>
              <a:t>are </a:t>
            </a:r>
            <a:r>
              <a:rPr sz="2400" spc="-5" dirty="0">
                <a:latin typeface="URW Palladio L"/>
                <a:cs typeface="URW Palladio L"/>
              </a:rPr>
              <a:t>not in cash form, they </a:t>
            </a:r>
            <a:r>
              <a:rPr sz="2400" dirty="0">
                <a:latin typeface="URW Palladio L"/>
                <a:cs typeface="URW Palladio L"/>
              </a:rPr>
              <a:t>will  be </a:t>
            </a:r>
            <a:r>
              <a:rPr sz="2400" spc="-5" dirty="0">
                <a:latin typeface="URW Palladio L"/>
                <a:cs typeface="URW Palladio L"/>
              </a:rPr>
              <a:t>sold </a:t>
            </a:r>
            <a:r>
              <a:rPr sz="2400" dirty="0">
                <a:latin typeface="URW Palladio L"/>
                <a:cs typeface="URW Palladio L"/>
              </a:rPr>
              <a:t>and liquidated so </a:t>
            </a:r>
            <a:r>
              <a:rPr sz="2400" spc="-5" dirty="0">
                <a:latin typeface="URW Palladio L"/>
                <a:cs typeface="URW Palladio L"/>
              </a:rPr>
              <a:t>that </a:t>
            </a:r>
            <a:r>
              <a:rPr sz="2400" dirty="0">
                <a:latin typeface="URW Palladio L"/>
                <a:cs typeface="URW Palladio L"/>
              </a:rPr>
              <a:t>the actual profit </a:t>
            </a:r>
            <a:r>
              <a:rPr sz="2400" spc="5" dirty="0">
                <a:latin typeface="URW Palladio L"/>
                <a:cs typeface="URW Palladio L"/>
              </a:rPr>
              <a:t>may </a:t>
            </a:r>
            <a:r>
              <a:rPr sz="2400" dirty="0">
                <a:latin typeface="URW Palladio L"/>
                <a:cs typeface="URW Palladio L"/>
              </a:rPr>
              <a:t>be  </a:t>
            </a:r>
            <a:r>
              <a:rPr sz="2400" spc="-5" dirty="0">
                <a:latin typeface="URW Palladio L"/>
                <a:cs typeface="URW Palladio L"/>
              </a:rPr>
              <a:t>determined.</a:t>
            </a:r>
            <a:endParaRPr sz="2400">
              <a:latin typeface="URW Palladio L"/>
              <a:cs typeface="URW Palladio L"/>
            </a:endParaRPr>
          </a:p>
          <a:p>
            <a:pPr marL="355600" indent="-343535" algn="just">
              <a:lnSpc>
                <a:spcPts val="2735"/>
              </a:lnSpc>
              <a:spcBef>
                <a:spcPts val="254"/>
              </a:spcBef>
              <a:buFont typeface="Nimbus Sans L"/>
              <a:buChar char="•"/>
              <a:tabLst>
                <a:tab pos="356235" algn="l"/>
              </a:tabLst>
            </a:pPr>
            <a:r>
              <a:rPr sz="2400" spc="-5" dirty="0">
                <a:latin typeface="URW Palladio L"/>
                <a:cs typeface="URW Palladio L"/>
              </a:rPr>
              <a:t>If there is </a:t>
            </a:r>
            <a:r>
              <a:rPr sz="2400" dirty="0">
                <a:latin typeface="URW Palladio L"/>
                <a:cs typeface="URW Palladio L"/>
              </a:rPr>
              <a:t>a </a:t>
            </a:r>
            <a:r>
              <a:rPr sz="2400" spc="-5" dirty="0">
                <a:latin typeface="URW Palladio L"/>
                <a:cs typeface="URW Palladio L"/>
              </a:rPr>
              <a:t>profit, </a:t>
            </a:r>
            <a:r>
              <a:rPr sz="2400" dirty="0">
                <a:latin typeface="URW Palladio L"/>
                <a:cs typeface="URW Palladio L"/>
              </a:rPr>
              <a:t>it will be </a:t>
            </a:r>
            <a:r>
              <a:rPr sz="2400" spc="-5" dirty="0">
                <a:latin typeface="URW Palladio L"/>
                <a:cs typeface="URW Palladio L"/>
              </a:rPr>
              <a:t>distributed between</a:t>
            </a:r>
            <a:r>
              <a:rPr sz="2400" spc="140" dirty="0">
                <a:latin typeface="URW Palladio L"/>
                <a:cs typeface="URW Palladio L"/>
              </a:rPr>
              <a:t> </a:t>
            </a:r>
            <a:r>
              <a:rPr sz="2400" i="1" dirty="0">
                <a:latin typeface="URW Palladio L"/>
                <a:cs typeface="URW Palladio L"/>
              </a:rPr>
              <a:t>Mudarib</a:t>
            </a:r>
            <a:endParaRPr sz="2400">
              <a:latin typeface="URW Palladio L"/>
              <a:cs typeface="URW Palladio L"/>
            </a:endParaRPr>
          </a:p>
          <a:p>
            <a:pPr marL="355600" algn="just">
              <a:lnSpc>
                <a:spcPts val="2735"/>
              </a:lnSpc>
            </a:pPr>
            <a:r>
              <a:rPr sz="2400" spc="-5" dirty="0">
                <a:latin typeface="URW Palladio L"/>
                <a:cs typeface="URW Palladio L"/>
              </a:rPr>
              <a:t>and </a:t>
            </a:r>
            <a:r>
              <a:rPr sz="2400" i="1" spc="-5" dirty="0">
                <a:latin typeface="URW Palladio L"/>
                <a:cs typeface="URW Palladio L"/>
              </a:rPr>
              <a:t>Rab-ul-Maal.</a:t>
            </a:r>
            <a:endParaRPr sz="2400">
              <a:latin typeface="URW Palladio L"/>
              <a:cs typeface="URW Palladio L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600">
              <a:latin typeface="URW Palladio L"/>
              <a:cs typeface="URW Palladio L"/>
            </a:endParaRPr>
          </a:p>
          <a:p>
            <a:pPr marL="355600" indent="-343535" algn="just">
              <a:lnSpc>
                <a:spcPct val="100000"/>
              </a:lnSpc>
              <a:buFont typeface="Nimbus Sans L"/>
              <a:buChar char="•"/>
              <a:tabLst>
                <a:tab pos="356235" algn="l"/>
              </a:tabLst>
            </a:pPr>
            <a:r>
              <a:rPr sz="2400" spc="-5" dirty="0">
                <a:latin typeface="URW Palladio L"/>
                <a:cs typeface="URW Palladio L"/>
              </a:rPr>
              <a:t>If no profit is </a:t>
            </a:r>
            <a:r>
              <a:rPr sz="2400" dirty="0">
                <a:latin typeface="URW Palladio L"/>
                <a:cs typeface="URW Palladio L"/>
              </a:rPr>
              <a:t>left, </a:t>
            </a:r>
            <a:r>
              <a:rPr sz="2400" i="1" dirty="0">
                <a:latin typeface="URW Palladio L"/>
                <a:cs typeface="URW Palladio L"/>
              </a:rPr>
              <a:t>Mudarib </a:t>
            </a:r>
            <a:r>
              <a:rPr sz="2400" dirty="0">
                <a:latin typeface="URW Palladio L"/>
                <a:cs typeface="URW Palladio L"/>
              </a:rPr>
              <a:t>will </a:t>
            </a:r>
            <a:r>
              <a:rPr sz="2400" spc="-5" dirty="0">
                <a:latin typeface="URW Palladio L"/>
                <a:cs typeface="URW Palladio L"/>
              </a:rPr>
              <a:t>not get</a:t>
            </a:r>
            <a:r>
              <a:rPr sz="2400" spc="35" dirty="0">
                <a:latin typeface="URW Palladio L"/>
                <a:cs typeface="URW Palladio L"/>
              </a:rPr>
              <a:t> </a:t>
            </a:r>
            <a:r>
              <a:rPr sz="2400" spc="-25" dirty="0">
                <a:latin typeface="URW Palladio L"/>
                <a:cs typeface="URW Palladio L"/>
              </a:rPr>
              <a:t>anything</a:t>
            </a:r>
            <a:r>
              <a:rPr sz="2400" spc="-25" dirty="0">
                <a:latin typeface="DejaVu Sans"/>
                <a:cs typeface="DejaVu Sans"/>
              </a:rPr>
              <a:t>.</a:t>
            </a:r>
            <a:endParaRPr sz="2400">
              <a:latin typeface="DejaVu Sans"/>
              <a:cs typeface="DejaVu San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29992" y="528954"/>
            <a:ext cx="46863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/>
              <a:t>Collective</a:t>
            </a:r>
            <a:r>
              <a:rPr sz="3600" spc="-95" dirty="0"/>
              <a:t> </a:t>
            </a:r>
            <a:r>
              <a:rPr sz="3600" dirty="0"/>
              <a:t>Mudarabah</a:t>
            </a:r>
            <a:endParaRPr sz="360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dirty="0"/>
              <a:t>23</a:t>
            </a:fld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443890" y="1920367"/>
            <a:ext cx="8213090" cy="3757295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75"/>
              </a:spcBef>
            </a:pPr>
            <a:r>
              <a:rPr sz="2400" b="1" spc="-5" dirty="0">
                <a:latin typeface="URW Palladio L"/>
                <a:cs typeface="URW Palladio L"/>
              </a:rPr>
              <a:t>Collective </a:t>
            </a:r>
            <a:r>
              <a:rPr sz="2400" b="1" dirty="0">
                <a:latin typeface="URW Palladio L"/>
                <a:cs typeface="URW Palladio L"/>
              </a:rPr>
              <a:t>Mudarabah” </a:t>
            </a:r>
            <a:r>
              <a:rPr sz="2400" b="1" spc="-5" dirty="0">
                <a:latin typeface="URW Palladio L"/>
                <a:cs typeface="URW Palladio L"/>
              </a:rPr>
              <a:t>means </a:t>
            </a:r>
            <a:r>
              <a:rPr sz="2400" b="1" dirty="0">
                <a:latin typeface="URW Palladio L"/>
                <a:cs typeface="URW Palladio L"/>
              </a:rPr>
              <a:t>a</a:t>
            </a:r>
            <a:r>
              <a:rPr sz="2400" b="1" spc="-5" dirty="0">
                <a:latin typeface="URW Palladio L"/>
                <a:cs typeface="URW Palladio L"/>
              </a:rPr>
              <a:t> </a:t>
            </a:r>
            <a:r>
              <a:rPr sz="2400" b="1" dirty="0">
                <a:latin typeface="URW Palladio L"/>
                <a:cs typeface="URW Palladio L"/>
              </a:rPr>
              <a:t>joint</a:t>
            </a:r>
            <a:endParaRPr sz="2400">
              <a:latin typeface="URW Palladio L"/>
              <a:cs typeface="URW Palladio L"/>
            </a:endParaRPr>
          </a:p>
          <a:p>
            <a:pPr marL="698500" marR="237490" indent="-274320">
              <a:lnSpc>
                <a:spcPct val="100000"/>
              </a:lnSpc>
              <a:spcBef>
                <a:spcPts val="575"/>
              </a:spcBef>
              <a:buFont typeface="DejaVu Sans"/>
              <a:buChar char=""/>
              <a:tabLst>
                <a:tab pos="699135" algn="l"/>
              </a:tabLst>
            </a:pPr>
            <a:r>
              <a:rPr sz="2400" dirty="0">
                <a:latin typeface="URW Palladio L"/>
                <a:cs typeface="URW Palladio L"/>
              </a:rPr>
              <a:t>Pool created </a:t>
            </a:r>
            <a:r>
              <a:rPr sz="2400" spc="-5" dirty="0">
                <a:latin typeface="URW Palladio L"/>
                <a:cs typeface="URW Palladio L"/>
              </a:rPr>
              <a:t>by </a:t>
            </a:r>
            <a:r>
              <a:rPr sz="2400" dirty="0">
                <a:latin typeface="URW Palladio L"/>
                <a:cs typeface="URW Palladio L"/>
              </a:rPr>
              <a:t>many </a:t>
            </a:r>
            <a:r>
              <a:rPr sz="2400" spc="-5" dirty="0">
                <a:latin typeface="URW Palladio L"/>
                <a:cs typeface="URW Palladio L"/>
              </a:rPr>
              <a:t>investors </a:t>
            </a:r>
            <a:r>
              <a:rPr sz="2400" dirty="0">
                <a:latin typeface="URW Palladio L"/>
                <a:cs typeface="URW Palladio L"/>
              </a:rPr>
              <a:t>and </a:t>
            </a:r>
            <a:r>
              <a:rPr sz="2400" spc="-5" dirty="0">
                <a:latin typeface="URW Palladio L"/>
                <a:cs typeface="URW Palladio L"/>
              </a:rPr>
              <a:t>handled </a:t>
            </a:r>
            <a:r>
              <a:rPr sz="2400" dirty="0">
                <a:latin typeface="URW Palladio L"/>
                <a:cs typeface="URW Palladio L"/>
              </a:rPr>
              <a:t>over </a:t>
            </a:r>
            <a:r>
              <a:rPr sz="2400" spc="-5" dirty="0">
                <a:latin typeface="URW Palladio L"/>
                <a:cs typeface="URW Palladio L"/>
              </a:rPr>
              <a:t>to </a:t>
            </a:r>
            <a:r>
              <a:rPr sz="2400" spc="-855" dirty="0">
                <a:latin typeface="URW Palladio L"/>
                <a:cs typeface="URW Palladio L"/>
              </a:rPr>
              <a:t>a </a:t>
            </a:r>
            <a:r>
              <a:rPr sz="2400" spc="-590" dirty="0">
                <a:latin typeface="URW Palladio L"/>
                <a:cs typeface="URW Palladio L"/>
              </a:rPr>
              <a:t> </a:t>
            </a:r>
            <a:r>
              <a:rPr sz="2400" spc="-5" dirty="0">
                <a:latin typeface="URW Palladio L"/>
                <a:cs typeface="URW Palladio L"/>
              </a:rPr>
              <a:t>single </a:t>
            </a:r>
            <a:r>
              <a:rPr sz="2400" dirty="0">
                <a:latin typeface="URW Palladio L"/>
                <a:cs typeface="URW Palladio L"/>
              </a:rPr>
              <a:t>Mudarib who </a:t>
            </a:r>
            <a:r>
              <a:rPr sz="2400" spc="-5" dirty="0">
                <a:latin typeface="URW Palladio L"/>
                <a:cs typeface="URW Palladio L"/>
              </a:rPr>
              <a:t>is normally </a:t>
            </a:r>
            <a:r>
              <a:rPr sz="2400" dirty="0">
                <a:latin typeface="URW Palladio L"/>
                <a:cs typeface="URW Palladio L"/>
              </a:rPr>
              <a:t>a </a:t>
            </a:r>
            <a:r>
              <a:rPr sz="2400" spc="-5" dirty="0">
                <a:latin typeface="URW Palladio L"/>
                <a:cs typeface="URW Palladio L"/>
              </a:rPr>
              <a:t>juristic</a:t>
            </a:r>
            <a:r>
              <a:rPr sz="2400" dirty="0">
                <a:latin typeface="URW Palladio L"/>
                <a:cs typeface="URW Palladio L"/>
              </a:rPr>
              <a:t> </a:t>
            </a:r>
            <a:r>
              <a:rPr sz="2400" spc="-5" dirty="0">
                <a:latin typeface="URW Palladio L"/>
                <a:cs typeface="URW Palladio L"/>
              </a:rPr>
              <a:t>person.</a:t>
            </a:r>
            <a:endParaRPr sz="2400">
              <a:latin typeface="URW Palladio L"/>
              <a:cs typeface="URW Palladio L"/>
            </a:endParaRPr>
          </a:p>
          <a:p>
            <a:pPr>
              <a:lnSpc>
                <a:spcPct val="100000"/>
              </a:lnSpc>
              <a:spcBef>
                <a:spcPts val="15"/>
              </a:spcBef>
              <a:buFont typeface="DejaVu Sans"/>
              <a:buChar char=""/>
            </a:pPr>
            <a:endParaRPr sz="3150">
              <a:latin typeface="URW Palladio L"/>
              <a:cs typeface="URW Palladio L"/>
            </a:endParaRPr>
          </a:p>
          <a:p>
            <a:pPr marL="12700">
              <a:lnSpc>
                <a:spcPct val="100000"/>
              </a:lnSpc>
            </a:pPr>
            <a:r>
              <a:rPr sz="2400" b="1" spc="-5" dirty="0">
                <a:latin typeface="URW Palladio L"/>
                <a:cs typeface="URW Palladio L"/>
              </a:rPr>
              <a:t>Collective Mudarabah </a:t>
            </a:r>
            <a:r>
              <a:rPr sz="2400" b="1" dirty="0">
                <a:latin typeface="URW Palladio L"/>
                <a:cs typeface="URW Palladio L"/>
              </a:rPr>
              <a:t>creates two </a:t>
            </a:r>
            <a:r>
              <a:rPr sz="2400" b="1" spc="-5" dirty="0">
                <a:latin typeface="URW Palladio L"/>
                <a:cs typeface="URW Palladio L"/>
              </a:rPr>
              <a:t>different</a:t>
            </a:r>
            <a:r>
              <a:rPr sz="2400" b="1" spc="25" dirty="0">
                <a:latin typeface="URW Palladio L"/>
                <a:cs typeface="URW Palladio L"/>
              </a:rPr>
              <a:t> </a:t>
            </a:r>
            <a:r>
              <a:rPr sz="2400" b="1" spc="-5" dirty="0">
                <a:latin typeface="URW Palladio L"/>
                <a:cs typeface="URW Palladio L"/>
              </a:rPr>
              <a:t>relationships:</a:t>
            </a:r>
            <a:endParaRPr sz="2400">
              <a:latin typeface="URW Palladio L"/>
              <a:cs typeface="URW Palladio L"/>
            </a:endParaRPr>
          </a:p>
          <a:p>
            <a:pPr marL="698500" marR="516890" indent="-274320">
              <a:lnSpc>
                <a:spcPct val="100000"/>
              </a:lnSpc>
              <a:spcBef>
                <a:spcPts val="575"/>
              </a:spcBef>
              <a:buFont typeface="DejaVu Sans"/>
              <a:buChar char=""/>
              <a:tabLst>
                <a:tab pos="699135" algn="l"/>
              </a:tabLst>
            </a:pPr>
            <a:r>
              <a:rPr sz="2400" spc="-5" dirty="0">
                <a:latin typeface="URW Palladio L"/>
                <a:cs typeface="URW Palladio L"/>
              </a:rPr>
              <a:t>Relationship between investors, which is Shirkah </a:t>
            </a:r>
            <a:r>
              <a:rPr sz="2400" spc="-425" dirty="0">
                <a:latin typeface="URW Palladio L"/>
                <a:cs typeface="URW Palladio L"/>
              </a:rPr>
              <a:t>or  </a:t>
            </a:r>
            <a:r>
              <a:rPr sz="2400" spc="-5" dirty="0">
                <a:latin typeface="URW Palladio L"/>
                <a:cs typeface="URW Palladio L"/>
              </a:rPr>
              <a:t>Partnership.</a:t>
            </a:r>
            <a:endParaRPr sz="2400">
              <a:latin typeface="URW Palladio L"/>
              <a:cs typeface="URW Palladio L"/>
            </a:endParaRPr>
          </a:p>
          <a:p>
            <a:pPr marL="698500" marR="5080" indent="-274320">
              <a:lnSpc>
                <a:spcPct val="100000"/>
              </a:lnSpc>
              <a:spcBef>
                <a:spcPts val="580"/>
              </a:spcBef>
              <a:buFont typeface="DejaVu Sans"/>
              <a:buChar char=""/>
              <a:tabLst>
                <a:tab pos="699135" algn="l"/>
              </a:tabLst>
            </a:pPr>
            <a:r>
              <a:rPr sz="2400" spc="-5" dirty="0">
                <a:latin typeface="URW Palladio L"/>
                <a:cs typeface="URW Palladio L"/>
              </a:rPr>
              <a:t>Relationship of all the investors </a:t>
            </a:r>
            <a:r>
              <a:rPr sz="2400" dirty="0">
                <a:latin typeface="URW Palladio L"/>
                <a:cs typeface="URW Palladio L"/>
              </a:rPr>
              <a:t>with </a:t>
            </a:r>
            <a:r>
              <a:rPr sz="2400" spc="-5" dirty="0">
                <a:latin typeface="URW Palladio L"/>
                <a:cs typeface="URW Palladio L"/>
              </a:rPr>
              <a:t>Mudarib, </a:t>
            </a:r>
            <a:r>
              <a:rPr sz="2400" dirty="0">
                <a:latin typeface="URW Palladio L"/>
                <a:cs typeface="URW Palladio L"/>
              </a:rPr>
              <a:t>which </a:t>
            </a:r>
            <a:r>
              <a:rPr sz="2400" spc="-445" dirty="0">
                <a:latin typeface="URW Palladio L"/>
                <a:cs typeface="URW Palladio L"/>
              </a:rPr>
              <a:t>is  </a:t>
            </a:r>
            <a:r>
              <a:rPr sz="2400" spc="-5" dirty="0">
                <a:latin typeface="URW Palladio L"/>
                <a:cs typeface="URW Palladio L"/>
              </a:rPr>
              <a:t>Mudarabah.</a:t>
            </a:r>
            <a:endParaRPr sz="2400">
              <a:latin typeface="URW Palladio L"/>
              <a:cs typeface="URW Palladio 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28801" y="460375"/>
            <a:ext cx="4783708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Practical</a:t>
            </a:r>
            <a:r>
              <a:rPr spc="-95" dirty="0"/>
              <a:t> </a:t>
            </a:r>
            <a:r>
              <a:rPr dirty="0"/>
              <a:t>Aspect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dirty="0"/>
              <a:t>24</a:t>
            </a:fld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83540" y="1535938"/>
            <a:ext cx="8074025" cy="3464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latin typeface="URW Palladio L"/>
                <a:cs typeface="URW Palladio L"/>
              </a:rPr>
              <a:t>Mudarabah as </a:t>
            </a:r>
            <a:r>
              <a:rPr sz="2400" b="1" dirty="0">
                <a:latin typeface="URW Palladio L"/>
                <a:cs typeface="URW Palladio L"/>
              </a:rPr>
              <a:t>Project</a:t>
            </a:r>
            <a:r>
              <a:rPr sz="2400" b="1" spc="-5" dirty="0">
                <a:latin typeface="URW Palladio L"/>
                <a:cs typeface="URW Palladio L"/>
              </a:rPr>
              <a:t> Financing</a:t>
            </a:r>
            <a:endParaRPr sz="2400">
              <a:latin typeface="URW Palladio L"/>
              <a:cs typeface="URW Palladio L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3100">
              <a:latin typeface="URW Palladio L"/>
              <a:cs typeface="URW Palladio L"/>
            </a:endParaRPr>
          </a:p>
          <a:p>
            <a:pPr marL="12700" marR="5080" algn="just">
              <a:lnSpc>
                <a:spcPct val="100000"/>
              </a:lnSpc>
            </a:pPr>
            <a:r>
              <a:rPr sz="2400" spc="-5" dirty="0">
                <a:latin typeface="URW Palladio L"/>
                <a:cs typeface="URW Palladio L"/>
              </a:rPr>
              <a:t>In the case of project financing, the traditional method </a:t>
            </a:r>
            <a:r>
              <a:rPr sz="2400" spc="-10" dirty="0">
                <a:latin typeface="URW Palladio L"/>
                <a:cs typeface="URW Palladio L"/>
              </a:rPr>
              <a:t>of  </a:t>
            </a:r>
            <a:r>
              <a:rPr sz="2400" spc="-5" dirty="0">
                <a:latin typeface="URW Palladio L"/>
                <a:cs typeface="URW Palladio L"/>
              </a:rPr>
              <a:t>Mudarabah </a:t>
            </a:r>
            <a:r>
              <a:rPr sz="2400" dirty="0">
                <a:latin typeface="URW Palladio L"/>
                <a:cs typeface="URW Palladio L"/>
              </a:rPr>
              <a:t>can be easily adopted. </a:t>
            </a:r>
            <a:r>
              <a:rPr sz="2400" spc="-5" dirty="0">
                <a:latin typeface="URW Palladio L"/>
                <a:cs typeface="URW Palladio L"/>
              </a:rPr>
              <a:t>If </a:t>
            </a:r>
            <a:r>
              <a:rPr sz="2400" dirty="0">
                <a:latin typeface="URW Palladio L"/>
                <a:cs typeface="URW Palladio L"/>
              </a:rPr>
              <a:t>the financier wants </a:t>
            </a:r>
            <a:r>
              <a:rPr sz="2400" spc="5" dirty="0">
                <a:latin typeface="URW Palladio L"/>
                <a:cs typeface="URW Palladio L"/>
              </a:rPr>
              <a:t>to  </a:t>
            </a:r>
            <a:r>
              <a:rPr sz="2400" spc="-5" dirty="0">
                <a:latin typeface="URW Palladio L"/>
                <a:cs typeface="URW Palladio L"/>
              </a:rPr>
              <a:t>finance </a:t>
            </a:r>
            <a:r>
              <a:rPr sz="2400" dirty="0">
                <a:latin typeface="URW Palladio L"/>
                <a:cs typeface="URW Palladio L"/>
              </a:rPr>
              <a:t>the </a:t>
            </a:r>
            <a:r>
              <a:rPr sz="2400" spc="-5" dirty="0">
                <a:latin typeface="URW Palladio L"/>
                <a:cs typeface="URW Palladio L"/>
              </a:rPr>
              <a:t>whole project, the </a:t>
            </a:r>
            <a:r>
              <a:rPr sz="2400" dirty="0">
                <a:latin typeface="URW Palladio L"/>
                <a:cs typeface="URW Palladio L"/>
              </a:rPr>
              <a:t>form </a:t>
            </a:r>
            <a:r>
              <a:rPr sz="2400" spc="-5" dirty="0">
                <a:latin typeface="URW Palladio L"/>
                <a:cs typeface="URW Palladio L"/>
              </a:rPr>
              <a:t>of </a:t>
            </a:r>
            <a:r>
              <a:rPr sz="2400" dirty="0">
                <a:latin typeface="URW Palladio L"/>
                <a:cs typeface="URW Palladio L"/>
              </a:rPr>
              <a:t>Mudarabah can </a:t>
            </a:r>
            <a:r>
              <a:rPr sz="2400" spc="-5" dirty="0">
                <a:latin typeface="URW Palladio L"/>
                <a:cs typeface="URW Palladio L"/>
              </a:rPr>
              <a:t>come  </a:t>
            </a:r>
            <a:r>
              <a:rPr sz="2400" dirty="0">
                <a:latin typeface="URW Palladio L"/>
                <a:cs typeface="URW Palladio L"/>
              </a:rPr>
              <a:t>into operation. In </a:t>
            </a:r>
            <a:r>
              <a:rPr sz="2400" spc="-5" dirty="0">
                <a:latin typeface="URW Palladio L"/>
                <a:cs typeface="URW Palladio L"/>
              </a:rPr>
              <a:t>this case, if the </a:t>
            </a:r>
            <a:r>
              <a:rPr sz="2400" dirty="0">
                <a:latin typeface="URW Palladio L"/>
                <a:cs typeface="URW Palladio L"/>
              </a:rPr>
              <a:t>management </a:t>
            </a:r>
            <a:r>
              <a:rPr sz="2400" spc="-5" dirty="0">
                <a:latin typeface="URW Palladio L"/>
                <a:cs typeface="URW Palladio L"/>
              </a:rPr>
              <a:t>is </a:t>
            </a:r>
            <a:r>
              <a:rPr sz="2400" dirty="0">
                <a:latin typeface="URW Palladio L"/>
                <a:cs typeface="URW Palladio L"/>
              </a:rPr>
              <a:t>the </a:t>
            </a:r>
            <a:r>
              <a:rPr sz="2400" spc="-5" dirty="0">
                <a:latin typeface="URW Palladio L"/>
                <a:cs typeface="URW Palladio L"/>
              </a:rPr>
              <a:t>sole  responsibility of one party, </a:t>
            </a:r>
            <a:r>
              <a:rPr sz="2400" dirty="0">
                <a:latin typeface="URW Palladio L"/>
                <a:cs typeface="URW Palladio L"/>
              </a:rPr>
              <a:t>while the investment comes  </a:t>
            </a:r>
            <a:r>
              <a:rPr sz="2400" spc="-5" dirty="0">
                <a:latin typeface="URW Palladio L"/>
                <a:cs typeface="URW Palladio L"/>
              </a:rPr>
              <a:t>from both, </a:t>
            </a:r>
            <a:r>
              <a:rPr sz="2400" dirty="0">
                <a:latin typeface="URW Palladio L"/>
                <a:cs typeface="URW Palladio L"/>
              </a:rPr>
              <a:t>a </a:t>
            </a:r>
            <a:r>
              <a:rPr sz="2400" spc="-5" dirty="0">
                <a:latin typeface="URW Palladio L"/>
                <a:cs typeface="URW Palladio L"/>
              </a:rPr>
              <a:t>combination of </a:t>
            </a:r>
            <a:r>
              <a:rPr sz="2400" dirty="0">
                <a:latin typeface="URW Palladio L"/>
                <a:cs typeface="URW Palladio L"/>
              </a:rPr>
              <a:t>musharakah </a:t>
            </a:r>
            <a:r>
              <a:rPr sz="2400" spc="-5" dirty="0">
                <a:latin typeface="URW Palladio L"/>
                <a:cs typeface="URW Palladio L"/>
              </a:rPr>
              <a:t>and </a:t>
            </a:r>
            <a:r>
              <a:rPr sz="2400" dirty="0">
                <a:latin typeface="URW Palladio L"/>
                <a:cs typeface="URW Palladio L"/>
              </a:rPr>
              <a:t>Mudarabah  can be</a:t>
            </a:r>
            <a:r>
              <a:rPr sz="2400" spc="-25" dirty="0">
                <a:latin typeface="URW Palladio L"/>
                <a:cs typeface="URW Palladio L"/>
              </a:rPr>
              <a:t> </a:t>
            </a:r>
            <a:r>
              <a:rPr sz="2400" spc="-5" dirty="0">
                <a:latin typeface="URW Palladio L"/>
                <a:cs typeface="URW Palladio L"/>
              </a:rPr>
              <a:t>designed.</a:t>
            </a:r>
            <a:endParaRPr sz="2400">
              <a:latin typeface="URW Palladio L"/>
              <a:cs typeface="URW Palladio 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43001" y="460375"/>
            <a:ext cx="5469508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Practical</a:t>
            </a:r>
            <a:r>
              <a:rPr spc="-95" dirty="0"/>
              <a:t> </a:t>
            </a:r>
            <a:r>
              <a:rPr dirty="0"/>
              <a:t>Aspect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dirty="0"/>
              <a:t>25</a:t>
            </a:fld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535940" y="1611833"/>
            <a:ext cx="8074659" cy="47777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latin typeface="URW Palladio L"/>
                <a:cs typeface="URW Palladio L"/>
              </a:rPr>
              <a:t>Investments </a:t>
            </a:r>
            <a:r>
              <a:rPr sz="2400" b="1" dirty="0">
                <a:latin typeface="URW Palladio L"/>
                <a:cs typeface="URW Palladio L"/>
              </a:rPr>
              <a:t>- The Bank as the</a:t>
            </a:r>
            <a:r>
              <a:rPr sz="2400" b="1" spc="-45" dirty="0">
                <a:latin typeface="URW Palladio L"/>
                <a:cs typeface="URW Palladio L"/>
              </a:rPr>
              <a:t> </a:t>
            </a:r>
            <a:r>
              <a:rPr sz="2400" b="1" spc="-5" dirty="0">
                <a:latin typeface="URW Palladio L"/>
                <a:cs typeface="URW Palladio L"/>
              </a:rPr>
              <a:t>Rabb-ul-Maal</a:t>
            </a:r>
            <a:endParaRPr sz="2400">
              <a:latin typeface="URW Palladio L"/>
              <a:cs typeface="URW Palladio L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2450">
              <a:latin typeface="URW Palladio L"/>
              <a:cs typeface="URW Palladio L"/>
            </a:endParaRPr>
          </a:p>
          <a:p>
            <a:pPr marL="12700" marR="5080" algn="just">
              <a:lnSpc>
                <a:spcPct val="100000"/>
              </a:lnSpc>
              <a:buChar char="•"/>
              <a:tabLst>
                <a:tab pos="278765" algn="l"/>
              </a:tabLst>
            </a:pPr>
            <a:r>
              <a:rPr sz="2000" dirty="0">
                <a:latin typeface="URW Palladio L"/>
                <a:cs typeface="URW Palladio L"/>
              </a:rPr>
              <a:t>Profit </a:t>
            </a:r>
            <a:r>
              <a:rPr sz="2000" spc="-5" dirty="0">
                <a:latin typeface="URW Palladio L"/>
                <a:cs typeface="URW Palladio L"/>
              </a:rPr>
              <a:t>from the Mudaraba </a:t>
            </a:r>
            <a:r>
              <a:rPr sz="2000" dirty="0">
                <a:latin typeface="URW Palladio L"/>
                <a:cs typeface="URW Palladio L"/>
              </a:rPr>
              <a:t>activity is shared </a:t>
            </a:r>
            <a:r>
              <a:rPr sz="2000" spc="-5" dirty="0">
                <a:latin typeface="URW Palladio L"/>
                <a:cs typeface="URW Palladio L"/>
              </a:rPr>
              <a:t>between the </a:t>
            </a:r>
            <a:r>
              <a:rPr sz="2000" dirty="0">
                <a:latin typeface="URW Palladio L"/>
                <a:cs typeface="URW Palladio L"/>
              </a:rPr>
              <a:t>Bank </a:t>
            </a:r>
            <a:r>
              <a:rPr sz="2000" spc="-5" dirty="0">
                <a:latin typeface="URW Palladio L"/>
                <a:cs typeface="URW Palladio L"/>
              </a:rPr>
              <a:t>(as  </a:t>
            </a:r>
            <a:r>
              <a:rPr sz="2000" dirty="0">
                <a:latin typeface="URW Palladio L"/>
                <a:cs typeface="URW Palladio L"/>
              </a:rPr>
              <a:t>Rabb-ul-maal) and </a:t>
            </a:r>
            <a:r>
              <a:rPr sz="2000" spc="-5" dirty="0">
                <a:latin typeface="URW Palladio L"/>
                <a:cs typeface="URW Palladio L"/>
              </a:rPr>
              <a:t>the </a:t>
            </a:r>
            <a:r>
              <a:rPr sz="2000" dirty="0">
                <a:latin typeface="URW Palladio L"/>
                <a:cs typeface="URW Palladio L"/>
              </a:rPr>
              <a:t>Mudarib in a pre-agreed</a:t>
            </a:r>
            <a:r>
              <a:rPr sz="2000" spc="-105" dirty="0">
                <a:latin typeface="URW Palladio L"/>
                <a:cs typeface="URW Palladio L"/>
              </a:rPr>
              <a:t> </a:t>
            </a:r>
            <a:r>
              <a:rPr sz="2000" dirty="0">
                <a:latin typeface="URW Palladio L"/>
                <a:cs typeface="URW Palladio L"/>
              </a:rPr>
              <a:t>ratio.</a:t>
            </a:r>
            <a:endParaRPr sz="2000">
              <a:latin typeface="URW Palladio L"/>
              <a:cs typeface="URW Palladio L"/>
            </a:endParaRPr>
          </a:p>
          <a:p>
            <a:pPr>
              <a:lnSpc>
                <a:spcPct val="100000"/>
              </a:lnSpc>
              <a:spcBef>
                <a:spcPts val="55"/>
              </a:spcBef>
              <a:buFont typeface="URW Palladio L"/>
              <a:buChar char="•"/>
            </a:pPr>
            <a:endParaRPr sz="2450">
              <a:latin typeface="URW Palladio L"/>
              <a:cs typeface="URW Palladio L"/>
            </a:endParaRPr>
          </a:p>
          <a:p>
            <a:pPr marL="12700" marR="6985" algn="just">
              <a:lnSpc>
                <a:spcPct val="100000"/>
              </a:lnSpc>
              <a:buChar char="•"/>
              <a:tabLst>
                <a:tab pos="304165" algn="l"/>
              </a:tabLst>
            </a:pPr>
            <a:r>
              <a:rPr sz="2000" spc="-5" dirty="0">
                <a:latin typeface="URW Palladio L"/>
                <a:cs typeface="URW Palladio L"/>
              </a:rPr>
              <a:t>The Bank </a:t>
            </a:r>
            <a:r>
              <a:rPr sz="2000" dirty="0">
                <a:latin typeface="URW Palladio L"/>
                <a:cs typeface="URW Palladio L"/>
              </a:rPr>
              <a:t>will </a:t>
            </a:r>
            <a:r>
              <a:rPr sz="2000" spc="-5" dirty="0">
                <a:latin typeface="URW Palladio L"/>
                <a:cs typeface="URW Palladio L"/>
              </a:rPr>
              <a:t>bear </a:t>
            </a:r>
            <a:r>
              <a:rPr sz="2000" dirty="0">
                <a:latin typeface="URW Palladio L"/>
                <a:cs typeface="URW Palladio L"/>
              </a:rPr>
              <a:t>all </a:t>
            </a:r>
            <a:r>
              <a:rPr sz="2000" spc="-5" dirty="0">
                <a:latin typeface="URW Palladio L"/>
                <a:cs typeface="URW Palladio L"/>
              </a:rPr>
              <a:t>the </a:t>
            </a:r>
            <a:r>
              <a:rPr sz="2000" dirty="0">
                <a:latin typeface="URW Palladio L"/>
                <a:cs typeface="URW Palladio L"/>
              </a:rPr>
              <a:t>loss </a:t>
            </a:r>
            <a:r>
              <a:rPr sz="2000" spc="-5" dirty="0">
                <a:latin typeface="URW Palladio L"/>
                <a:cs typeface="URW Palladio L"/>
              </a:rPr>
              <a:t>unless the Mudarib violates the  </a:t>
            </a:r>
            <a:r>
              <a:rPr sz="2000" dirty="0">
                <a:latin typeface="URW Palladio L"/>
                <a:cs typeface="URW Palladio L"/>
              </a:rPr>
              <a:t>agreement.</a:t>
            </a:r>
            <a:endParaRPr sz="2000">
              <a:latin typeface="URW Palladio L"/>
              <a:cs typeface="URW Palladio L"/>
            </a:endParaRPr>
          </a:p>
          <a:p>
            <a:pPr>
              <a:lnSpc>
                <a:spcPct val="100000"/>
              </a:lnSpc>
              <a:spcBef>
                <a:spcPts val="55"/>
              </a:spcBef>
              <a:buFont typeface="URW Palladio L"/>
              <a:buChar char="•"/>
            </a:pPr>
            <a:endParaRPr sz="2450">
              <a:latin typeface="URW Palladio L"/>
              <a:cs typeface="URW Palladio L"/>
            </a:endParaRPr>
          </a:p>
          <a:p>
            <a:pPr marL="259079" indent="-247015" algn="just">
              <a:lnSpc>
                <a:spcPct val="100000"/>
              </a:lnSpc>
              <a:buChar char="•"/>
              <a:tabLst>
                <a:tab pos="259715" algn="l"/>
              </a:tabLst>
            </a:pPr>
            <a:r>
              <a:rPr sz="2000" dirty="0">
                <a:latin typeface="URW Palladio L"/>
                <a:cs typeface="URW Palladio L"/>
              </a:rPr>
              <a:t>The</a:t>
            </a:r>
            <a:r>
              <a:rPr sz="2000" spc="225" dirty="0">
                <a:latin typeface="URW Palladio L"/>
                <a:cs typeface="URW Palladio L"/>
              </a:rPr>
              <a:t> </a:t>
            </a:r>
            <a:r>
              <a:rPr sz="2000" dirty="0">
                <a:latin typeface="URW Palladio L"/>
                <a:cs typeface="URW Palladio L"/>
              </a:rPr>
              <a:t>Bank</a:t>
            </a:r>
            <a:r>
              <a:rPr sz="2000" spc="220" dirty="0">
                <a:latin typeface="URW Palladio L"/>
                <a:cs typeface="URW Palladio L"/>
              </a:rPr>
              <a:t> </a:t>
            </a:r>
            <a:r>
              <a:rPr sz="2000" dirty="0">
                <a:latin typeface="URW Palladio L"/>
                <a:cs typeface="URW Palladio L"/>
              </a:rPr>
              <a:t>will</a:t>
            </a:r>
            <a:r>
              <a:rPr sz="2000" spc="240" dirty="0">
                <a:latin typeface="URW Palladio L"/>
                <a:cs typeface="URW Palladio L"/>
              </a:rPr>
              <a:t> </a:t>
            </a:r>
            <a:r>
              <a:rPr sz="2000" spc="-5" dirty="0">
                <a:latin typeface="URW Palladio L"/>
                <a:cs typeface="URW Palladio L"/>
              </a:rPr>
              <a:t>pay</a:t>
            </a:r>
            <a:r>
              <a:rPr sz="2000" spc="225" dirty="0">
                <a:latin typeface="URW Palladio L"/>
                <a:cs typeface="URW Palladio L"/>
              </a:rPr>
              <a:t> </a:t>
            </a:r>
            <a:r>
              <a:rPr sz="2000" spc="-5" dirty="0">
                <a:latin typeface="URW Palladio L"/>
                <a:cs typeface="URW Palladio L"/>
              </a:rPr>
              <a:t>to</a:t>
            </a:r>
            <a:r>
              <a:rPr sz="2000" spc="235" dirty="0">
                <a:latin typeface="URW Palladio L"/>
                <a:cs typeface="URW Palladio L"/>
              </a:rPr>
              <a:t> </a:t>
            </a:r>
            <a:r>
              <a:rPr sz="2000" spc="-10" dirty="0">
                <a:latin typeface="URW Palladio L"/>
                <a:cs typeface="URW Palladio L"/>
              </a:rPr>
              <a:t>the</a:t>
            </a:r>
            <a:r>
              <a:rPr sz="2000" spc="229" dirty="0">
                <a:latin typeface="URW Palladio L"/>
                <a:cs typeface="URW Palladio L"/>
              </a:rPr>
              <a:t> </a:t>
            </a:r>
            <a:r>
              <a:rPr sz="2000" spc="-5" dirty="0">
                <a:latin typeface="URW Palladio L"/>
                <a:cs typeface="URW Palladio L"/>
              </a:rPr>
              <a:t>Mudarib,</a:t>
            </a:r>
            <a:r>
              <a:rPr sz="2000" spc="225" dirty="0">
                <a:latin typeface="URW Palladio L"/>
                <a:cs typeface="URW Palladio L"/>
              </a:rPr>
              <a:t> </a:t>
            </a:r>
            <a:r>
              <a:rPr sz="2000" spc="-5" dirty="0">
                <a:latin typeface="URW Palladio L"/>
                <a:cs typeface="URW Palladio L"/>
              </a:rPr>
              <a:t>compensation</a:t>
            </a:r>
            <a:r>
              <a:rPr sz="2000" spc="229" dirty="0">
                <a:latin typeface="URW Palladio L"/>
                <a:cs typeface="URW Palladio L"/>
              </a:rPr>
              <a:t> </a:t>
            </a:r>
            <a:r>
              <a:rPr sz="2000" spc="-5" dirty="0">
                <a:latin typeface="URW Palladio L"/>
                <a:cs typeface="URW Palladio L"/>
              </a:rPr>
              <a:t>(Mudarib</a:t>
            </a:r>
            <a:r>
              <a:rPr sz="2000" spc="229" dirty="0">
                <a:latin typeface="URW Palladio L"/>
                <a:cs typeface="URW Palladio L"/>
              </a:rPr>
              <a:t> </a:t>
            </a:r>
            <a:r>
              <a:rPr sz="2000" spc="-5" dirty="0">
                <a:latin typeface="URW Palladio L"/>
                <a:cs typeface="URW Palladio L"/>
              </a:rPr>
              <a:t>fees)</a:t>
            </a:r>
            <a:r>
              <a:rPr sz="2000" spc="245" dirty="0">
                <a:latin typeface="URW Palladio L"/>
                <a:cs typeface="URW Palladio L"/>
              </a:rPr>
              <a:t> </a:t>
            </a:r>
            <a:r>
              <a:rPr sz="2000" dirty="0">
                <a:latin typeface="URW Palladio L"/>
                <a:cs typeface="URW Palladio L"/>
              </a:rPr>
              <a:t>in</a:t>
            </a:r>
            <a:endParaRPr sz="2000">
              <a:latin typeface="URW Palladio L"/>
              <a:cs typeface="URW Palladio L"/>
            </a:endParaRPr>
          </a:p>
          <a:p>
            <a:pPr marL="12700">
              <a:lnSpc>
                <a:spcPct val="100000"/>
              </a:lnSpc>
            </a:pPr>
            <a:r>
              <a:rPr sz="2000" spc="-5" dirty="0">
                <a:latin typeface="URW Palladio L"/>
                <a:cs typeface="URW Palladio L"/>
              </a:rPr>
              <a:t>return </a:t>
            </a:r>
            <a:r>
              <a:rPr sz="2000" dirty="0">
                <a:latin typeface="URW Palladio L"/>
                <a:cs typeface="URW Palladio L"/>
              </a:rPr>
              <a:t>for management of its</a:t>
            </a:r>
            <a:r>
              <a:rPr sz="2000" spc="-80" dirty="0">
                <a:latin typeface="URW Palladio L"/>
                <a:cs typeface="URW Palladio L"/>
              </a:rPr>
              <a:t> </a:t>
            </a:r>
            <a:r>
              <a:rPr sz="2000" dirty="0">
                <a:latin typeface="URW Palladio L"/>
                <a:cs typeface="URW Palladio L"/>
              </a:rPr>
              <a:t>funds.</a:t>
            </a:r>
            <a:endParaRPr sz="2000">
              <a:latin typeface="URW Palladio L"/>
              <a:cs typeface="URW Palladio L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600">
              <a:latin typeface="URW Palladio L"/>
              <a:cs typeface="URW Palladio L"/>
            </a:endParaRPr>
          </a:p>
          <a:p>
            <a:pPr marL="12700" marR="5715" algn="just">
              <a:lnSpc>
                <a:spcPct val="100000"/>
              </a:lnSpc>
              <a:buChar char="•"/>
              <a:tabLst>
                <a:tab pos="324485" algn="l"/>
              </a:tabLst>
            </a:pPr>
            <a:r>
              <a:rPr sz="2000" spc="-5" dirty="0">
                <a:latin typeface="URW Palladio L"/>
                <a:cs typeface="URW Palladio L"/>
              </a:rPr>
              <a:t>The Mudarib </a:t>
            </a:r>
            <a:r>
              <a:rPr sz="2000" dirty="0">
                <a:latin typeface="URW Palladio L"/>
                <a:cs typeface="URW Palladio L"/>
              </a:rPr>
              <a:t>is </a:t>
            </a:r>
            <a:r>
              <a:rPr sz="2000" spc="-5" dirty="0">
                <a:latin typeface="URW Palladio L"/>
                <a:cs typeface="URW Palladio L"/>
              </a:rPr>
              <a:t>bound to </a:t>
            </a:r>
            <a:r>
              <a:rPr sz="2000" dirty="0">
                <a:latin typeface="URW Palladio L"/>
                <a:cs typeface="URW Palladio L"/>
              </a:rPr>
              <a:t>return </a:t>
            </a:r>
            <a:r>
              <a:rPr sz="2000" spc="-5" dirty="0">
                <a:latin typeface="URW Palladio L"/>
                <a:cs typeface="URW Palladio L"/>
              </a:rPr>
              <a:t>the </a:t>
            </a:r>
            <a:r>
              <a:rPr sz="2000" dirty="0">
                <a:latin typeface="URW Palladio L"/>
                <a:cs typeface="URW Palladio L"/>
              </a:rPr>
              <a:t>capital </a:t>
            </a:r>
            <a:r>
              <a:rPr sz="2000" spc="-10" dirty="0">
                <a:latin typeface="URW Palladio L"/>
                <a:cs typeface="URW Palladio L"/>
              </a:rPr>
              <a:t>to </a:t>
            </a:r>
            <a:r>
              <a:rPr sz="2000" spc="-5" dirty="0">
                <a:latin typeface="URW Palladio L"/>
                <a:cs typeface="URW Palladio L"/>
              </a:rPr>
              <a:t>the </a:t>
            </a:r>
            <a:r>
              <a:rPr sz="2000" dirty="0">
                <a:latin typeface="URW Palladio L"/>
                <a:cs typeface="URW Palladio L"/>
              </a:rPr>
              <a:t>Bank </a:t>
            </a:r>
            <a:r>
              <a:rPr sz="2000" spc="-5" dirty="0">
                <a:latin typeface="URW Palladio L"/>
                <a:cs typeface="URW Palladio L"/>
              </a:rPr>
              <a:t>after  </a:t>
            </a:r>
            <a:r>
              <a:rPr sz="2000" dirty="0">
                <a:latin typeface="URW Palladio L"/>
                <a:cs typeface="URW Palladio L"/>
              </a:rPr>
              <a:t>deducting </a:t>
            </a:r>
            <a:r>
              <a:rPr sz="2000" spc="-5" dirty="0">
                <a:latin typeface="URW Palladio L"/>
                <a:cs typeface="URW Palladio L"/>
              </a:rPr>
              <a:t>any </a:t>
            </a:r>
            <a:r>
              <a:rPr sz="2000" dirty="0">
                <a:latin typeface="URW Palladio L"/>
                <a:cs typeface="URW Palladio L"/>
              </a:rPr>
              <a:t>losses </a:t>
            </a:r>
            <a:r>
              <a:rPr sz="2000" spc="-10" dirty="0">
                <a:latin typeface="URW Palladio L"/>
                <a:cs typeface="URW Palladio L"/>
              </a:rPr>
              <a:t>or </a:t>
            </a:r>
            <a:r>
              <a:rPr sz="2000" spc="-5" dirty="0">
                <a:latin typeface="URW Palladio L"/>
                <a:cs typeface="URW Palladio L"/>
              </a:rPr>
              <a:t>Mudarib </a:t>
            </a:r>
            <a:r>
              <a:rPr sz="2000" dirty="0">
                <a:latin typeface="URW Palladio L"/>
                <a:cs typeface="URW Palladio L"/>
              </a:rPr>
              <a:t>fees at </a:t>
            </a:r>
            <a:r>
              <a:rPr sz="2000" spc="-5" dirty="0">
                <a:latin typeface="URW Palladio L"/>
                <a:cs typeface="URW Palladio L"/>
              </a:rPr>
              <a:t>the time </a:t>
            </a:r>
            <a:r>
              <a:rPr sz="2000" dirty="0">
                <a:latin typeface="URW Palladio L"/>
                <a:cs typeface="URW Palladio L"/>
              </a:rPr>
              <a:t>winding up </a:t>
            </a:r>
            <a:r>
              <a:rPr sz="2000" spc="-5" dirty="0">
                <a:latin typeface="URW Palladio L"/>
                <a:cs typeface="URW Palladio L"/>
              </a:rPr>
              <a:t>of the  contract.</a:t>
            </a:r>
            <a:endParaRPr sz="2000">
              <a:latin typeface="URW Palladio L"/>
              <a:cs typeface="URW Palladio L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69057" y="498093"/>
            <a:ext cx="364236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 dirty="0"/>
              <a:t>Process </a:t>
            </a:r>
            <a:r>
              <a:rPr sz="2800" dirty="0"/>
              <a:t>Flow</a:t>
            </a:r>
            <a:r>
              <a:rPr sz="2800" spc="-35" dirty="0"/>
              <a:t> </a:t>
            </a:r>
            <a:r>
              <a:rPr sz="2800" spc="-5" dirty="0"/>
              <a:t>Diagram</a:t>
            </a:r>
            <a:endParaRPr sz="2800"/>
          </a:p>
        </p:txBody>
      </p:sp>
      <p:sp>
        <p:nvSpPr>
          <p:cNvPr id="3" name="object 3"/>
          <p:cNvSpPr/>
          <p:nvPr/>
        </p:nvSpPr>
        <p:spPr>
          <a:xfrm>
            <a:off x="457200" y="1371600"/>
            <a:ext cx="5228844" cy="49850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6023609" y="1386585"/>
            <a:ext cx="2886710" cy="45986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29" dirty="0">
                <a:latin typeface="DejaVu Serif"/>
                <a:cs typeface="DejaVu Serif"/>
              </a:rPr>
              <a:t>Activity:</a:t>
            </a:r>
            <a:endParaRPr sz="1800" dirty="0">
              <a:latin typeface="DejaVu Serif"/>
              <a:cs typeface="DejaVu Serif"/>
            </a:endParaRPr>
          </a:p>
          <a:p>
            <a:pPr marL="12700" marR="212090" algn="just">
              <a:lnSpc>
                <a:spcPct val="100000"/>
              </a:lnSpc>
            </a:pPr>
            <a:r>
              <a:rPr sz="1800" spc="-260" dirty="0">
                <a:latin typeface="DejaVu Serif"/>
                <a:cs typeface="DejaVu Serif"/>
              </a:rPr>
              <a:t>1: </a:t>
            </a:r>
            <a:r>
              <a:rPr sz="2000" spc="-2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Bank </a:t>
            </a:r>
            <a:r>
              <a:rPr sz="2000" spc="-2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sz="2000" spc="-2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Client </a:t>
            </a:r>
            <a:r>
              <a:rPr sz="2000" spc="-254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discuss  business </a:t>
            </a:r>
            <a:r>
              <a:rPr sz="2000" spc="-2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plan; </a:t>
            </a:r>
            <a:r>
              <a:rPr sz="2000" spc="-2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Bank </a:t>
            </a:r>
            <a:r>
              <a:rPr sz="2000" spc="-2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provides  </a:t>
            </a:r>
            <a:r>
              <a:rPr sz="2000" spc="-229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funds </a:t>
            </a:r>
            <a:r>
              <a:rPr sz="2000" spc="-1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sz="2000" spc="-229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client </a:t>
            </a:r>
            <a:r>
              <a:rPr sz="2000" spc="-2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towards </a:t>
            </a:r>
            <a:r>
              <a:rPr sz="2000" spc="-2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capital  investment;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316230" algn="just">
              <a:lnSpc>
                <a:spcPct val="100000"/>
              </a:lnSpc>
              <a:buAutoNum type="arabicPeriod" startAt="2"/>
              <a:tabLst>
                <a:tab pos="229235" algn="l"/>
              </a:tabLst>
            </a:pPr>
            <a:r>
              <a:rPr sz="2000" spc="-2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Client </a:t>
            </a:r>
            <a:r>
              <a:rPr sz="2000" spc="-2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sets </a:t>
            </a:r>
            <a:r>
              <a:rPr sz="2000" spc="-2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 </a:t>
            </a:r>
            <a:r>
              <a:rPr sz="2000" spc="-2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sz="2000" spc="-254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business  </a:t>
            </a:r>
            <a:r>
              <a:rPr sz="2000" spc="-2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sz="2000" spc="-3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manages </a:t>
            </a:r>
            <a:r>
              <a:rPr sz="2000" spc="-2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its</a:t>
            </a:r>
            <a:r>
              <a:rPr sz="2000" spc="-3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2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operations;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indent="-216535" algn="just">
              <a:lnSpc>
                <a:spcPct val="100000"/>
              </a:lnSpc>
              <a:buAutoNum type="arabicPeriod" startAt="2"/>
              <a:tabLst>
                <a:tab pos="229235" algn="l"/>
              </a:tabLst>
            </a:pPr>
            <a:r>
              <a:rPr sz="2000" spc="-254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Business </a:t>
            </a:r>
            <a:r>
              <a:rPr sz="2000" spc="-2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generates </a:t>
            </a:r>
            <a:r>
              <a:rPr sz="2000" spc="-2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positive</a:t>
            </a:r>
            <a:r>
              <a:rPr sz="2000" spc="-4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2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algn="just">
              <a:lnSpc>
                <a:spcPct val="100000"/>
              </a:lnSpc>
              <a:spcBef>
                <a:spcPts val="5"/>
              </a:spcBef>
            </a:pPr>
            <a:r>
              <a:rPr sz="2000" spc="-2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negative</a:t>
            </a:r>
            <a:r>
              <a:rPr sz="2000" spc="-1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profits;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73025" algn="just">
              <a:lnSpc>
                <a:spcPct val="100000"/>
              </a:lnSpc>
              <a:buAutoNum type="arabicPeriod" startAt="4"/>
              <a:tabLst>
                <a:tab pos="229235" algn="l"/>
              </a:tabLst>
            </a:pPr>
            <a:r>
              <a:rPr sz="2000" spc="-195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Profits </a:t>
            </a:r>
            <a:r>
              <a:rPr sz="2000" spc="-1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sz="2000" spc="-2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positive </a:t>
            </a:r>
            <a:r>
              <a:rPr sz="2000" spc="-3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</a:t>
            </a:r>
            <a:r>
              <a:rPr sz="2000" spc="-2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shared  </a:t>
            </a:r>
            <a:r>
              <a:rPr sz="2000" spc="-29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between </a:t>
            </a:r>
            <a:r>
              <a:rPr sz="2000" spc="-2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Client </a:t>
            </a:r>
            <a:r>
              <a:rPr sz="2000" spc="-2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sz="2000" spc="-2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Bank </a:t>
            </a:r>
            <a:r>
              <a:rPr sz="2000" spc="-3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</a:t>
            </a:r>
            <a:r>
              <a:rPr sz="2000" spc="-2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  </a:t>
            </a:r>
            <a:r>
              <a:rPr sz="2000" spc="-3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sz="2000" spc="-2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pre-agreed</a:t>
            </a:r>
            <a:r>
              <a:rPr sz="2000" spc="-1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000" spc="-229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ratio;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121920" algn="just">
              <a:lnSpc>
                <a:spcPct val="100000"/>
              </a:lnSpc>
              <a:buAutoNum type="arabicPeriod" startAt="4"/>
              <a:tabLst>
                <a:tab pos="229235" algn="l"/>
              </a:tabLst>
            </a:pPr>
            <a:r>
              <a:rPr sz="2000" spc="-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Profits </a:t>
            </a:r>
            <a:r>
              <a:rPr sz="2000" spc="-1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sz="2000" spc="-2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negative </a:t>
            </a:r>
            <a:r>
              <a:rPr sz="2000" spc="-3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 </a:t>
            </a:r>
            <a:r>
              <a:rPr sz="2000" spc="-2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absorbed by </a:t>
            </a:r>
            <a:r>
              <a:rPr sz="2000" spc="-254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Bank; </a:t>
            </a:r>
            <a:r>
              <a:rPr sz="2000" spc="-2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effectively  </a:t>
            </a:r>
            <a:r>
              <a:rPr sz="2000" spc="-254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bringing down </a:t>
            </a:r>
            <a:r>
              <a:rPr sz="2000" spc="-2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sz="2000" spc="-2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value </a:t>
            </a:r>
            <a:r>
              <a:rPr sz="2000" spc="-1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sz="2000" spc="-2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 </a:t>
            </a:r>
            <a:r>
              <a:rPr sz="2000" spc="-2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asset created </a:t>
            </a:r>
            <a:r>
              <a:rPr sz="2000" spc="-2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</a:t>
            </a:r>
            <a:r>
              <a:rPr sz="2000" spc="-2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its  </a:t>
            </a:r>
            <a:r>
              <a:rPr sz="2000" spc="-254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investments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430259" y="6425590"/>
            <a:ext cx="1778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888888"/>
                </a:solidFill>
                <a:latin typeface="URW Palladio L"/>
                <a:cs typeface="URW Palladio L"/>
              </a:rPr>
              <a:t>27</a:t>
            </a:r>
            <a:endParaRPr sz="1200">
              <a:latin typeface="URW Palladio L"/>
              <a:cs typeface="URW Palladio L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27301" y="493903"/>
            <a:ext cx="509333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Graphical</a:t>
            </a:r>
            <a:r>
              <a:rPr sz="4000" spc="5" dirty="0"/>
              <a:t> </a:t>
            </a:r>
            <a:r>
              <a:rPr sz="4000" spc="-5" dirty="0"/>
              <a:t>Illustration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8362188" y="6372859"/>
            <a:ext cx="2717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1200" spc="-300" dirty="0">
                <a:latin typeface="DejaVu Sans"/>
                <a:cs typeface="DejaVu Sans"/>
              </a:rPr>
              <a:t>2</a:t>
            </a:r>
            <a:r>
              <a:rPr sz="1800" spc="-450" baseline="-18518" dirty="0">
                <a:solidFill>
                  <a:srgbClr val="888888"/>
                </a:solidFill>
                <a:latin typeface="URW Palladio L"/>
                <a:cs typeface="URW Palladio L"/>
              </a:rPr>
              <a:t>2</a:t>
            </a:r>
            <a:r>
              <a:rPr sz="1200" spc="-300" dirty="0">
                <a:latin typeface="DejaVu Sans"/>
                <a:cs typeface="DejaVu Sans"/>
              </a:rPr>
              <a:t>8</a:t>
            </a:r>
            <a:r>
              <a:rPr sz="1800" spc="-450" baseline="-18518" dirty="0">
                <a:solidFill>
                  <a:srgbClr val="888888"/>
                </a:solidFill>
                <a:latin typeface="URW Palladio L"/>
                <a:cs typeface="URW Palladio L"/>
              </a:rPr>
              <a:t>8</a:t>
            </a:r>
            <a:endParaRPr sz="1800" baseline="-18518">
              <a:latin typeface="URW Palladio L"/>
              <a:cs typeface="URW Palladio L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3353561" y="2139442"/>
            <a:ext cx="2819400" cy="1074420"/>
            <a:chOff x="3353561" y="2139442"/>
            <a:chExt cx="2819400" cy="1074420"/>
          </a:xfrm>
        </p:grpSpPr>
        <p:sp>
          <p:nvSpPr>
            <p:cNvPr id="5" name="object 5"/>
            <p:cNvSpPr/>
            <p:nvPr/>
          </p:nvSpPr>
          <p:spPr>
            <a:xfrm>
              <a:off x="3353561" y="2139442"/>
              <a:ext cx="2819400" cy="127000"/>
            </a:xfrm>
            <a:custGeom>
              <a:avLst/>
              <a:gdLst/>
              <a:ahLst/>
              <a:cxnLst/>
              <a:rect l="l" t="t" r="r" b="b"/>
              <a:pathLst>
                <a:path w="2819400" h="127000">
                  <a:moveTo>
                    <a:pt x="127000" y="0"/>
                  </a:moveTo>
                  <a:lnTo>
                    <a:pt x="0" y="63500"/>
                  </a:lnTo>
                  <a:lnTo>
                    <a:pt x="127000" y="127000"/>
                  </a:lnTo>
                  <a:lnTo>
                    <a:pt x="127000" y="73406"/>
                  </a:lnTo>
                  <a:lnTo>
                    <a:pt x="114300" y="73406"/>
                  </a:lnTo>
                  <a:lnTo>
                    <a:pt x="114300" y="53594"/>
                  </a:lnTo>
                  <a:lnTo>
                    <a:pt x="127000" y="53594"/>
                  </a:lnTo>
                  <a:lnTo>
                    <a:pt x="127000" y="0"/>
                  </a:lnTo>
                  <a:close/>
                </a:path>
                <a:path w="2819400" h="127000">
                  <a:moveTo>
                    <a:pt x="2692400" y="0"/>
                  </a:moveTo>
                  <a:lnTo>
                    <a:pt x="2692400" y="127000"/>
                  </a:lnTo>
                  <a:lnTo>
                    <a:pt x="2799587" y="73406"/>
                  </a:lnTo>
                  <a:lnTo>
                    <a:pt x="2705100" y="73406"/>
                  </a:lnTo>
                  <a:lnTo>
                    <a:pt x="2705100" y="53594"/>
                  </a:lnTo>
                  <a:lnTo>
                    <a:pt x="2799588" y="53594"/>
                  </a:lnTo>
                  <a:lnTo>
                    <a:pt x="2692400" y="0"/>
                  </a:lnTo>
                  <a:close/>
                </a:path>
                <a:path w="2819400" h="127000">
                  <a:moveTo>
                    <a:pt x="127000" y="53594"/>
                  </a:moveTo>
                  <a:lnTo>
                    <a:pt x="114300" y="53594"/>
                  </a:lnTo>
                  <a:lnTo>
                    <a:pt x="114300" y="73406"/>
                  </a:lnTo>
                  <a:lnTo>
                    <a:pt x="127000" y="73406"/>
                  </a:lnTo>
                  <a:lnTo>
                    <a:pt x="127000" y="53594"/>
                  </a:lnTo>
                  <a:close/>
                </a:path>
                <a:path w="2819400" h="127000">
                  <a:moveTo>
                    <a:pt x="2692400" y="53594"/>
                  </a:moveTo>
                  <a:lnTo>
                    <a:pt x="127000" y="53594"/>
                  </a:lnTo>
                  <a:lnTo>
                    <a:pt x="127000" y="73406"/>
                  </a:lnTo>
                  <a:lnTo>
                    <a:pt x="2692400" y="73406"/>
                  </a:lnTo>
                  <a:lnTo>
                    <a:pt x="2692400" y="53594"/>
                  </a:lnTo>
                  <a:close/>
                </a:path>
                <a:path w="2819400" h="127000">
                  <a:moveTo>
                    <a:pt x="2799588" y="53594"/>
                  </a:moveTo>
                  <a:lnTo>
                    <a:pt x="2705100" y="53594"/>
                  </a:lnTo>
                  <a:lnTo>
                    <a:pt x="2705100" y="73406"/>
                  </a:lnTo>
                  <a:lnTo>
                    <a:pt x="2799587" y="73406"/>
                  </a:lnTo>
                  <a:lnTo>
                    <a:pt x="2819400" y="63500"/>
                  </a:lnTo>
                  <a:lnTo>
                    <a:pt x="2799588" y="5359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801361" y="2222754"/>
              <a:ext cx="0" cy="990600"/>
            </a:xfrm>
            <a:custGeom>
              <a:avLst/>
              <a:gdLst/>
              <a:ahLst/>
              <a:cxnLst/>
              <a:rect l="l" t="t" r="r" b="b"/>
              <a:pathLst>
                <a:path h="990600">
                  <a:moveTo>
                    <a:pt x="0" y="0"/>
                  </a:moveTo>
                  <a:lnTo>
                    <a:pt x="0" y="990600"/>
                  </a:lnTo>
                </a:path>
              </a:pathLst>
            </a:custGeom>
            <a:ln w="198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2832861" y="2603754"/>
            <a:ext cx="4013200" cy="2290445"/>
            <a:chOff x="2832861" y="2603754"/>
            <a:chExt cx="4013200" cy="2290445"/>
          </a:xfrm>
        </p:grpSpPr>
        <p:sp>
          <p:nvSpPr>
            <p:cNvPr id="8" name="object 8"/>
            <p:cNvSpPr/>
            <p:nvPr/>
          </p:nvSpPr>
          <p:spPr>
            <a:xfrm>
              <a:off x="3886200" y="4888992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91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832861" y="2603754"/>
              <a:ext cx="127000" cy="2209800"/>
            </a:xfrm>
            <a:custGeom>
              <a:avLst/>
              <a:gdLst/>
              <a:ahLst/>
              <a:cxnLst/>
              <a:rect l="l" t="t" r="r" b="b"/>
              <a:pathLst>
                <a:path w="127000" h="2209800">
                  <a:moveTo>
                    <a:pt x="73406" y="114300"/>
                  </a:moveTo>
                  <a:lnTo>
                    <a:pt x="53593" y="114300"/>
                  </a:lnTo>
                  <a:lnTo>
                    <a:pt x="53593" y="2209800"/>
                  </a:lnTo>
                  <a:lnTo>
                    <a:pt x="73406" y="2209800"/>
                  </a:lnTo>
                  <a:lnTo>
                    <a:pt x="73406" y="114300"/>
                  </a:lnTo>
                  <a:close/>
                </a:path>
                <a:path w="127000" h="2209800">
                  <a:moveTo>
                    <a:pt x="63500" y="0"/>
                  </a:moveTo>
                  <a:lnTo>
                    <a:pt x="0" y="127000"/>
                  </a:lnTo>
                  <a:lnTo>
                    <a:pt x="53593" y="127000"/>
                  </a:lnTo>
                  <a:lnTo>
                    <a:pt x="53593" y="114300"/>
                  </a:lnTo>
                  <a:lnTo>
                    <a:pt x="120650" y="114300"/>
                  </a:lnTo>
                  <a:lnTo>
                    <a:pt x="63500" y="0"/>
                  </a:lnTo>
                  <a:close/>
                </a:path>
                <a:path w="127000" h="2209800">
                  <a:moveTo>
                    <a:pt x="120650" y="114300"/>
                  </a:moveTo>
                  <a:lnTo>
                    <a:pt x="73406" y="114300"/>
                  </a:lnTo>
                  <a:lnTo>
                    <a:pt x="73406" y="127000"/>
                  </a:lnTo>
                  <a:lnTo>
                    <a:pt x="127000" y="127000"/>
                  </a:lnTo>
                  <a:lnTo>
                    <a:pt x="120650" y="1143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896361" y="4584954"/>
              <a:ext cx="3886200" cy="0"/>
            </a:xfrm>
            <a:custGeom>
              <a:avLst/>
              <a:gdLst/>
              <a:ahLst/>
              <a:cxnLst/>
              <a:rect l="l" t="t" r="r" b="b"/>
              <a:pathLst>
                <a:path w="3886200">
                  <a:moveTo>
                    <a:pt x="0" y="0"/>
                  </a:moveTo>
                  <a:lnTo>
                    <a:pt x="3886199" y="0"/>
                  </a:lnTo>
                </a:path>
              </a:pathLst>
            </a:custGeom>
            <a:ln w="198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6719061" y="2679954"/>
              <a:ext cx="127000" cy="1905000"/>
            </a:xfrm>
            <a:custGeom>
              <a:avLst/>
              <a:gdLst/>
              <a:ahLst/>
              <a:cxnLst/>
              <a:rect l="l" t="t" r="r" b="b"/>
              <a:pathLst>
                <a:path w="127000" h="1905000">
                  <a:moveTo>
                    <a:pt x="73406" y="114300"/>
                  </a:moveTo>
                  <a:lnTo>
                    <a:pt x="53594" y="114300"/>
                  </a:lnTo>
                  <a:lnTo>
                    <a:pt x="53594" y="1905000"/>
                  </a:lnTo>
                  <a:lnTo>
                    <a:pt x="73406" y="1905000"/>
                  </a:lnTo>
                  <a:lnTo>
                    <a:pt x="73406" y="114300"/>
                  </a:lnTo>
                  <a:close/>
                </a:path>
                <a:path w="127000" h="1905000">
                  <a:moveTo>
                    <a:pt x="63500" y="0"/>
                  </a:moveTo>
                  <a:lnTo>
                    <a:pt x="0" y="127000"/>
                  </a:lnTo>
                  <a:lnTo>
                    <a:pt x="53594" y="127000"/>
                  </a:lnTo>
                  <a:lnTo>
                    <a:pt x="53594" y="114300"/>
                  </a:lnTo>
                  <a:lnTo>
                    <a:pt x="120650" y="114300"/>
                  </a:lnTo>
                  <a:lnTo>
                    <a:pt x="63500" y="0"/>
                  </a:lnTo>
                  <a:close/>
                </a:path>
                <a:path w="127000" h="1905000">
                  <a:moveTo>
                    <a:pt x="120650" y="114300"/>
                  </a:moveTo>
                  <a:lnTo>
                    <a:pt x="73406" y="114300"/>
                  </a:lnTo>
                  <a:lnTo>
                    <a:pt x="73406" y="127000"/>
                  </a:lnTo>
                  <a:lnTo>
                    <a:pt x="127000" y="127000"/>
                  </a:lnTo>
                  <a:lnTo>
                    <a:pt x="120650" y="1143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628294" y="5824524"/>
            <a:ext cx="132016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-1905" algn="ctr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latin typeface="URW Palladio L"/>
                <a:cs typeface="URW Palladio L"/>
              </a:rPr>
              <a:t>Loss Borne  Totally by  </a:t>
            </a:r>
            <a:r>
              <a:rPr sz="1600" b="1" spc="-10" dirty="0">
                <a:latin typeface="URW Palladio L"/>
                <a:cs typeface="URW Palladio L"/>
              </a:rPr>
              <a:t>R</a:t>
            </a:r>
            <a:r>
              <a:rPr sz="1600" b="1" spc="-5" dirty="0">
                <a:latin typeface="URW Palladio L"/>
                <a:cs typeface="URW Palladio L"/>
              </a:rPr>
              <a:t>ab</a:t>
            </a:r>
            <a:r>
              <a:rPr sz="1600" b="1" spc="-10" dirty="0">
                <a:latin typeface="URW Palladio L"/>
                <a:cs typeface="URW Palladio L"/>
              </a:rPr>
              <a:t>b-ul-</a:t>
            </a:r>
            <a:r>
              <a:rPr sz="1600" b="1" spc="-5" dirty="0">
                <a:latin typeface="URW Palladio L"/>
                <a:cs typeface="URW Palladio L"/>
              </a:rPr>
              <a:t>Maal</a:t>
            </a:r>
            <a:endParaRPr sz="1600">
              <a:latin typeface="URW Palladio L"/>
              <a:cs typeface="URW Palladio 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550924" y="3898519"/>
            <a:ext cx="1107440" cy="113030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indent="-40640" algn="ctr">
              <a:lnSpc>
                <a:spcPct val="100800"/>
              </a:lnSpc>
              <a:spcBef>
                <a:spcPts val="90"/>
              </a:spcBef>
            </a:pPr>
            <a:r>
              <a:rPr sz="1400" b="1" spc="-5" dirty="0">
                <a:latin typeface="URW Palladio L"/>
                <a:cs typeface="URW Palladio L"/>
              </a:rPr>
              <a:t>Profit </a:t>
            </a:r>
            <a:r>
              <a:rPr sz="1400" dirty="0">
                <a:latin typeface="URW Palladio L"/>
                <a:cs typeface="URW Palladio L"/>
              </a:rPr>
              <a:t>shared  in</a:t>
            </a:r>
            <a:r>
              <a:rPr sz="1400" spc="-90" dirty="0">
                <a:latin typeface="URW Palladio L"/>
                <a:cs typeface="URW Palladio L"/>
              </a:rPr>
              <a:t> </a:t>
            </a:r>
            <a:r>
              <a:rPr sz="1400" dirty="0">
                <a:latin typeface="URW Palladio L"/>
                <a:cs typeface="URW Palladio L"/>
              </a:rPr>
              <a:t>accordance  </a:t>
            </a:r>
            <a:r>
              <a:rPr sz="1400" spc="-5" dirty="0">
                <a:latin typeface="URW Palladio L"/>
                <a:cs typeface="URW Palladio L"/>
              </a:rPr>
              <a:t>to pre-agreed  </a:t>
            </a:r>
            <a:r>
              <a:rPr sz="1400" dirty="0">
                <a:latin typeface="URW Palladio L"/>
                <a:cs typeface="URW Palladio L"/>
              </a:rPr>
              <a:t>proportions  </a:t>
            </a:r>
            <a:r>
              <a:rPr sz="1400" b="1" dirty="0">
                <a:latin typeface="URW Palladio L"/>
                <a:cs typeface="URW Palladio L"/>
              </a:rPr>
              <a:t>(80:20</a:t>
            </a:r>
            <a:r>
              <a:rPr sz="1600" dirty="0">
                <a:latin typeface="Nimbus Sans L"/>
                <a:cs typeface="Nimbus Sans L"/>
              </a:rPr>
              <a:t>)</a:t>
            </a:r>
            <a:endParaRPr sz="1600">
              <a:latin typeface="Nimbus Sans L"/>
              <a:cs typeface="Nimbus Sans 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167633" y="2856738"/>
            <a:ext cx="560705" cy="940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38735" algn="ctr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URW Palladio L"/>
                <a:cs typeface="URW Palladio L"/>
              </a:rPr>
              <a:t>80% </a:t>
            </a:r>
            <a:r>
              <a:rPr sz="1200" dirty="0">
                <a:latin typeface="URW Palladio L"/>
                <a:cs typeface="URW Palladio L"/>
              </a:rPr>
              <a:t>to  </a:t>
            </a:r>
            <a:r>
              <a:rPr sz="1200" spc="-5" dirty="0">
                <a:latin typeface="URW Palladio L"/>
                <a:cs typeface="URW Palladio L"/>
              </a:rPr>
              <a:t>Rabb-  ul-  Maal</a:t>
            </a:r>
            <a:r>
              <a:rPr sz="1200" spc="-80" dirty="0">
                <a:latin typeface="URW Palladio L"/>
                <a:cs typeface="URW Palladio L"/>
              </a:rPr>
              <a:t> </a:t>
            </a:r>
            <a:r>
              <a:rPr sz="1200" dirty="0">
                <a:latin typeface="URW Palladio L"/>
                <a:cs typeface="URW Palladio L"/>
              </a:rPr>
              <a:t>i.e  8Mn</a:t>
            </a:r>
            <a:endParaRPr sz="1200">
              <a:latin typeface="URW Palladio L"/>
              <a:cs typeface="URW Palladio 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779645" y="4725670"/>
            <a:ext cx="220091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dirty="0">
                <a:latin typeface="URW Palladio L"/>
                <a:cs typeface="URW Palladio L"/>
              </a:rPr>
              <a:t>20% </a:t>
            </a:r>
            <a:r>
              <a:rPr sz="1600" spc="-5" dirty="0">
                <a:latin typeface="URW Palladio L"/>
                <a:cs typeface="URW Palladio L"/>
              </a:rPr>
              <a:t>to Mudarib i.e</a:t>
            </a:r>
            <a:r>
              <a:rPr sz="1600" spc="-40" dirty="0">
                <a:latin typeface="URW Palladio L"/>
                <a:cs typeface="URW Palladio L"/>
              </a:rPr>
              <a:t> </a:t>
            </a:r>
            <a:r>
              <a:rPr sz="1600" spc="-5" dirty="0">
                <a:latin typeface="URW Palladio L"/>
                <a:cs typeface="URW Palladio L"/>
              </a:rPr>
              <a:t>2Mn</a:t>
            </a:r>
            <a:endParaRPr sz="1600">
              <a:latin typeface="URW Palladio L"/>
              <a:cs typeface="URW Palladio L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609600" y="1612391"/>
            <a:ext cx="2633980" cy="1283335"/>
            <a:chOff x="609600" y="1612391"/>
            <a:chExt cx="2633980" cy="1283335"/>
          </a:xfrm>
        </p:grpSpPr>
        <p:sp>
          <p:nvSpPr>
            <p:cNvPr id="17" name="object 17"/>
            <p:cNvSpPr/>
            <p:nvPr/>
          </p:nvSpPr>
          <p:spPr>
            <a:xfrm>
              <a:off x="633983" y="1636775"/>
              <a:ext cx="2609088" cy="1258824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077468" y="1761743"/>
              <a:ext cx="1743456" cy="1062227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609600" y="1612391"/>
              <a:ext cx="2606040" cy="1256030"/>
            </a:xfrm>
            <a:custGeom>
              <a:avLst/>
              <a:gdLst/>
              <a:ahLst/>
              <a:cxnLst/>
              <a:rect l="l" t="t" r="r" b="b"/>
              <a:pathLst>
                <a:path w="2606040" h="1256030">
                  <a:moveTo>
                    <a:pt x="2606040" y="0"/>
                  </a:moveTo>
                  <a:lnTo>
                    <a:pt x="0" y="0"/>
                  </a:lnTo>
                  <a:lnTo>
                    <a:pt x="0" y="1255776"/>
                  </a:lnTo>
                  <a:lnTo>
                    <a:pt x="2606040" y="1255776"/>
                  </a:lnTo>
                  <a:lnTo>
                    <a:pt x="2606040" y="0"/>
                  </a:lnTo>
                  <a:close/>
                </a:path>
              </a:pathLst>
            </a:custGeom>
            <a:solidFill>
              <a:srgbClr val="0000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495044" y="1735835"/>
              <a:ext cx="854963" cy="513588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051559" y="2010155"/>
              <a:ext cx="384047" cy="513588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127759" y="2010155"/>
              <a:ext cx="867155" cy="51358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743455" y="2010155"/>
              <a:ext cx="1051559" cy="513588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482852" y="2284475"/>
              <a:ext cx="879347" cy="513588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609600" y="1612391"/>
            <a:ext cx="2606040" cy="1256030"/>
          </a:xfrm>
          <a:prstGeom prst="rect">
            <a:avLst/>
          </a:prstGeom>
        </p:spPr>
        <p:txBody>
          <a:bodyPr vert="horz" wrap="square" lIns="0" tIns="183515" rIns="0" bIns="0" rtlCol="0">
            <a:spAutoFit/>
          </a:bodyPr>
          <a:lstStyle/>
          <a:p>
            <a:pPr marL="586105" marR="576580" indent="443230">
              <a:lnSpc>
                <a:spcPct val="100000"/>
              </a:lnSpc>
              <a:spcBef>
                <a:spcPts val="1445"/>
              </a:spcBef>
            </a:pPr>
            <a:r>
              <a:rPr sz="1800" b="1" spc="-5" dirty="0">
                <a:solidFill>
                  <a:srgbClr val="FFFFFF"/>
                </a:solidFill>
                <a:latin typeface="URW Palladio L"/>
                <a:cs typeface="URW Palladio L"/>
              </a:rPr>
              <a:t>Bank  (Rabb </a:t>
            </a:r>
            <a:r>
              <a:rPr sz="1800" b="1" dirty="0">
                <a:solidFill>
                  <a:srgbClr val="FFFFFF"/>
                </a:solidFill>
                <a:latin typeface="URW Palladio L"/>
                <a:cs typeface="URW Palladio L"/>
              </a:rPr>
              <a:t>al</a:t>
            </a:r>
            <a:r>
              <a:rPr sz="1800" b="1" spc="-80" dirty="0">
                <a:solidFill>
                  <a:srgbClr val="FFFFFF"/>
                </a:solidFill>
                <a:latin typeface="URW Palladio L"/>
                <a:cs typeface="URW Palladio L"/>
              </a:rPr>
              <a:t> </a:t>
            </a:r>
            <a:r>
              <a:rPr sz="1800" b="1" dirty="0">
                <a:solidFill>
                  <a:srgbClr val="FFFFFF"/>
                </a:solidFill>
                <a:latin typeface="URW Palladio L"/>
                <a:cs typeface="URW Palladio L"/>
              </a:rPr>
              <a:t>Mal)</a:t>
            </a:r>
            <a:endParaRPr sz="1800">
              <a:latin typeface="URW Palladio L"/>
              <a:cs typeface="URW Palladio L"/>
            </a:endParaRPr>
          </a:p>
          <a:p>
            <a:pPr marL="1017269">
              <a:lnSpc>
                <a:spcPct val="100000"/>
              </a:lnSpc>
            </a:pPr>
            <a:r>
              <a:rPr sz="1800" b="1" spc="-5" dirty="0">
                <a:solidFill>
                  <a:srgbClr val="FFFFFF"/>
                </a:solidFill>
                <a:latin typeface="URW Palladio L"/>
                <a:cs typeface="URW Palladio L"/>
              </a:rPr>
              <a:t>500M</a:t>
            </a:r>
            <a:endParaRPr sz="1800">
              <a:latin typeface="URW Palladio L"/>
              <a:cs typeface="URW Palladio L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6323076" y="1577339"/>
            <a:ext cx="2362200" cy="998219"/>
            <a:chOff x="6323076" y="1577339"/>
            <a:chExt cx="2362200" cy="998219"/>
          </a:xfrm>
        </p:grpSpPr>
        <p:sp>
          <p:nvSpPr>
            <p:cNvPr id="27" name="object 27"/>
            <p:cNvSpPr/>
            <p:nvPr/>
          </p:nvSpPr>
          <p:spPr>
            <a:xfrm>
              <a:off x="6347460" y="1601723"/>
              <a:ext cx="2337816" cy="973836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6832092" y="1726691"/>
              <a:ext cx="1412748" cy="787908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6323076" y="1577339"/>
              <a:ext cx="2334895" cy="970915"/>
            </a:xfrm>
            <a:custGeom>
              <a:avLst/>
              <a:gdLst/>
              <a:ahLst/>
              <a:cxnLst/>
              <a:rect l="l" t="t" r="r" b="b"/>
              <a:pathLst>
                <a:path w="2334895" h="970914">
                  <a:moveTo>
                    <a:pt x="2334768" y="0"/>
                  </a:moveTo>
                  <a:lnTo>
                    <a:pt x="0" y="0"/>
                  </a:lnTo>
                  <a:lnTo>
                    <a:pt x="0" y="970788"/>
                  </a:lnTo>
                  <a:lnTo>
                    <a:pt x="2334768" y="970788"/>
                  </a:lnTo>
                  <a:lnTo>
                    <a:pt x="2334768" y="0"/>
                  </a:lnTo>
                  <a:close/>
                </a:path>
              </a:pathLst>
            </a:custGeom>
            <a:solidFill>
              <a:srgbClr val="8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6838188" y="1700783"/>
              <a:ext cx="1380744" cy="513588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6806184" y="1975103"/>
              <a:ext cx="384048" cy="513588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6882384" y="1975103"/>
              <a:ext cx="1235964" cy="513588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7810500" y="1975103"/>
              <a:ext cx="384048" cy="513588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6323076" y="1577339"/>
            <a:ext cx="2334895" cy="970915"/>
          </a:xfrm>
          <a:prstGeom prst="rect">
            <a:avLst/>
          </a:prstGeom>
        </p:spPr>
        <p:txBody>
          <a:bodyPr vert="horz" wrap="square" lIns="0" tIns="183515" rIns="0" bIns="0" rtlCol="0">
            <a:spAutoFit/>
          </a:bodyPr>
          <a:lstStyle/>
          <a:p>
            <a:pPr marL="659765">
              <a:lnSpc>
                <a:spcPct val="100000"/>
              </a:lnSpc>
              <a:spcBef>
                <a:spcPts val="1445"/>
              </a:spcBef>
            </a:pPr>
            <a:r>
              <a:rPr sz="1800" b="1" spc="-5" dirty="0">
                <a:solidFill>
                  <a:srgbClr val="FFFFFF"/>
                </a:solidFill>
                <a:latin typeface="URW Palladio L"/>
                <a:cs typeface="URW Palladio L"/>
              </a:rPr>
              <a:t>Company</a:t>
            </a:r>
            <a:endParaRPr sz="1800">
              <a:latin typeface="URW Palladio L"/>
              <a:cs typeface="URW Palladio L"/>
            </a:endParaRPr>
          </a:p>
          <a:p>
            <a:pPr marL="628015">
              <a:lnSpc>
                <a:spcPct val="100000"/>
              </a:lnSpc>
              <a:spcBef>
                <a:spcPts val="5"/>
              </a:spcBef>
            </a:pPr>
            <a:r>
              <a:rPr sz="1800" b="1" dirty="0">
                <a:solidFill>
                  <a:srgbClr val="FFFFFF"/>
                </a:solidFill>
                <a:latin typeface="URW Palladio L"/>
                <a:cs typeface="URW Palladio L"/>
              </a:rPr>
              <a:t>(Mudarib)</a:t>
            </a:r>
            <a:endParaRPr sz="1800">
              <a:latin typeface="URW Palladio L"/>
              <a:cs typeface="URW Palladio 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810000" y="3212592"/>
            <a:ext cx="1905000" cy="596265"/>
          </a:xfrm>
          <a:prstGeom prst="rect">
            <a:avLst/>
          </a:prstGeom>
          <a:solidFill>
            <a:srgbClr val="000000"/>
          </a:solidFill>
        </p:spPr>
        <p:txBody>
          <a:bodyPr vert="horz" wrap="square" lIns="0" tIns="146685" rIns="0" bIns="0" rtlCol="0">
            <a:spAutoFit/>
          </a:bodyPr>
          <a:lstStyle/>
          <a:p>
            <a:pPr marL="409575">
              <a:lnSpc>
                <a:spcPct val="100000"/>
              </a:lnSpc>
              <a:spcBef>
                <a:spcPts val="1155"/>
              </a:spcBef>
            </a:pPr>
            <a:r>
              <a:rPr sz="2000" b="1" spc="-20" dirty="0">
                <a:solidFill>
                  <a:srgbClr val="FFFFFF"/>
                </a:solidFill>
                <a:latin typeface="Nimbus Sans L"/>
                <a:cs typeface="Nimbus Sans L"/>
              </a:rPr>
              <a:t>CAPITAL</a:t>
            </a:r>
            <a:endParaRPr sz="2000">
              <a:latin typeface="Nimbus Sans L"/>
              <a:cs typeface="Nimbus Sans L"/>
            </a:endParaRPr>
          </a:p>
        </p:txBody>
      </p:sp>
      <p:grpSp>
        <p:nvGrpSpPr>
          <p:cNvPr id="36" name="object 36"/>
          <p:cNvGrpSpPr/>
          <p:nvPr/>
        </p:nvGrpSpPr>
        <p:grpSpPr>
          <a:xfrm>
            <a:off x="1600200" y="4852415"/>
            <a:ext cx="2313940" cy="1678305"/>
            <a:chOff x="1600200" y="4852415"/>
            <a:chExt cx="2313940" cy="1678305"/>
          </a:xfrm>
        </p:grpSpPr>
        <p:sp>
          <p:nvSpPr>
            <p:cNvPr id="37" name="object 37"/>
            <p:cNvSpPr/>
            <p:nvPr/>
          </p:nvSpPr>
          <p:spPr>
            <a:xfrm>
              <a:off x="1624583" y="4876799"/>
              <a:ext cx="2289048" cy="1653539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2365248" y="5376671"/>
              <a:ext cx="819912" cy="713231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1600200" y="4852415"/>
              <a:ext cx="2286000" cy="1651000"/>
            </a:xfrm>
            <a:custGeom>
              <a:avLst/>
              <a:gdLst/>
              <a:ahLst/>
              <a:cxnLst/>
              <a:rect l="l" t="t" r="r" b="b"/>
              <a:pathLst>
                <a:path w="2286000" h="1651000">
                  <a:moveTo>
                    <a:pt x="1143000" y="0"/>
                  </a:moveTo>
                  <a:lnTo>
                    <a:pt x="0" y="825245"/>
                  </a:lnTo>
                  <a:lnTo>
                    <a:pt x="1143000" y="1650491"/>
                  </a:lnTo>
                  <a:lnTo>
                    <a:pt x="2286000" y="825245"/>
                  </a:lnTo>
                  <a:lnTo>
                    <a:pt x="1143000" y="0"/>
                  </a:lnTo>
                  <a:close/>
                </a:path>
              </a:pathLst>
            </a:custGeom>
            <a:solidFill>
              <a:srgbClr val="0033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2403348" y="5350763"/>
              <a:ext cx="731519" cy="347472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2339340" y="5533643"/>
              <a:ext cx="819912" cy="347472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2491739" y="5716523"/>
              <a:ext cx="553212" cy="347471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3" name="object 43"/>
          <p:cNvSpPr txBox="1"/>
          <p:nvPr/>
        </p:nvSpPr>
        <p:spPr>
          <a:xfrm>
            <a:off x="2425445" y="5380482"/>
            <a:ext cx="6350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0"/>
              </a:spcBef>
            </a:pPr>
            <a:r>
              <a:rPr sz="1200" b="1" spc="-5" dirty="0">
                <a:solidFill>
                  <a:srgbClr val="FFFFFF"/>
                </a:solidFill>
                <a:latin typeface="URW Palladio L"/>
                <a:cs typeface="URW Palladio L"/>
              </a:rPr>
              <a:t>Project  Revenue  </a:t>
            </a:r>
            <a:r>
              <a:rPr sz="1200" b="1" dirty="0">
                <a:solidFill>
                  <a:srgbClr val="FFFFFF"/>
                </a:solidFill>
                <a:latin typeface="URW Palladio L"/>
                <a:cs typeface="URW Palladio L"/>
              </a:rPr>
              <a:t>10M</a:t>
            </a:r>
            <a:endParaRPr sz="1200">
              <a:latin typeface="URW Palladio L"/>
              <a:cs typeface="URW Palladio L"/>
            </a:endParaRPr>
          </a:p>
        </p:txBody>
      </p:sp>
      <p:grpSp>
        <p:nvGrpSpPr>
          <p:cNvPr id="44" name="object 44"/>
          <p:cNvGrpSpPr/>
          <p:nvPr/>
        </p:nvGrpSpPr>
        <p:grpSpPr>
          <a:xfrm>
            <a:off x="1362455" y="2679954"/>
            <a:ext cx="7255509" cy="3797300"/>
            <a:chOff x="1362455" y="2679954"/>
            <a:chExt cx="7255509" cy="3797300"/>
          </a:xfrm>
        </p:grpSpPr>
        <p:sp>
          <p:nvSpPr>
            <p:cNvPr id="45" name="object 45"/>
            <p:cNvSpPr/>
            <p:nvPr/>
          </p:nvSpPr>
          <p:spPr>
            <a:xfrm>
              <a:off x="1362456" y="2679953"/>
              <a:ext cx="6245860" cy="3061335"/>
            </a:xfrm>
            <a:custGeom>
              <a:avLst/>
              <a:gdLst/>
              <a:ahLst/>
              <a:cxnLst/>
              <a:rect l="l" t="t" r="r" b="b"/>
              <a:pathLst>
                <a:path w="6245859" h="3061335">
                  <a:moveTo>
                    <a:pt x="614680" y="315976"/>
                  </a:moveTo>
                  <a:lnTo>
                    <a:pt x="608330" y="303276"/>
                  </a:lnTo>
                  <a:lnTo>
                    <a:pt x="551180" y="188976"/>
                  </a:lnTo>
                  <a:lnTo>
                    <a:pt x="487680" y="315976"/>
                  </a:lnTo>
                  <a:lnTo>
                    <a:pt x="541274" y="315976"/>
                  </a:lnTo>
                  <a:lnTo>
                    <a:pt x="541274" y="1171194"/>
                  </a:lnTo>
                  <a:lnTo>
                    <a:pt x="0" y="1171194"/>
                  </a:lnTo>
                  <a:lnTo>
                    <a:pt x="0" y="3008757"/>
                  </a:lnTo>
                  <a:lnTo>
                    <a:pt x="238506" y="3008757"/>
                  </a:lnTo>
                  <a:lnTo>
                    <a:pt x="238506" y="2998851"/>
                  </a:lnTo>
                  <a:lnTo>
                    <a:pt x="238506" y="2988945"/>
                  </a:lnTo>
                  <a:lnTo>
                    <a:pt x="19812" y="2988945"/>
                  </a:lnTo>
                  <a:lnTo>
                    <a:pt x="19812" y="1191006"/>
                  </a:lnTo>
                  <a:lnTo>
                    <a:pt x="561086" y="1191006"/>
                  </a:lnTo>
                  <a:lnTo>
                    <a:pt x="561086" y="1171194"/>
                  </a:lnTo>
                  <a:lnTo>
                    <a:pt x="561086" y="315976"/>
                  </a:lnTo>
                  <a:lnTo>
                    <a:pt x="614680" y="315976"/>
                  </a:lnTo>
                  <a:close/>
                </a:path>
                <a:path w="6245859" h="3061335">
                  <a:moveTo>
                    <a:pt x="5201158" y="2960370"/>
                  </a:moveTo>
                  <a:lnTo>
                    <a:pt x="5200891" y="2940558"/>
                  </a:lnTo>
                  <a:lnTo>
                    <a:pt x="2651315" y="2987446"/>
                  </a:lnTo>
                  <a:lnTo>
                    <a:pt x="2650363" y="2933852"/>
                  </a:lnTo>
                  <a:lnTo>
                    <a:pt x="2524506" y="2999676"/>
                  </a:lnTo>
                  <a:lnTo>
                    <a:pt x="2652649" y="3060827"/>
                  </a:lnTo>
                  <a:lnTo>
                    <a:pt x="2651683" y="3007474"/>
                  </a:lnTo>
                  <a:lnTo>
                    <a:pt x="2651683" y="3007245"/>
                  </a:lnTo>
                  <a:lnTo>
                    <a:pt x="5201158" y="2960370"/>
                  </a:lnTo>
                  <a:close/>
                </a:path>
                <a:path w="6245859" h="3061335">
                  <a:moveTo>
                    <a:pt x="6245606" y="2159000"/>
                  </a:moveTo>
                  <a:lnTo>
                    <a:pt x="6192012" y="2159000"/>
                  </a:lnTo>
                  <a:lnTo>
                    <a:pt x="6192012" y="0"/>
                  </a:lnTo>
                  <a:lnTo>
                    <a:pt x="6172200" y="0"/>
                  </a:lnTo>
                  <a:lnTo>
                    <a:pt x="6172200" y="2159000"/>
                  </a:lnTo>
                  <a:lnTo>
                    <a:pt x="6118606" y="2159000"/>
                  </a:lnTo>
                  <a:lnTo>
                    <a:pt x="6182106" y="2286000"/>
                  </a:lnTo>
                  <a:lnTo>
                    <a:pt x="6239256" y="2171700"/>
                  </a:lnTo>
                  <a:lnTo>
                    <a:pt x="6245606" y="21590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6553200" y="4955930"/>
              <a:ext cx="2064385" cy="1111250"/>
            </a:xfrm>
            <a:custGeom>
              <a:avLst/>
              <a:gdLst/>
              <a:ahLst/>
              <a:cxnLst/>
              <a:rect l="l" t="t" r="r" b="b"/>
              <a:pathLst>
                <a:path w="2064384" h="1111250">
                  <a:moveTo>
                    <a:pt x="1714967" y="1036808"/>
                  </a:moveTo>
                  <a:lnTo>
                    <a:pt x="1045802" y="1036808"/>
                  </a:lnTo>
                  <a:lnTo>
                    <a:pt x="1087415" y="1037576"/>
                  </a:lnTo>
                  <a:lnTo>
                    <a:pt x="1129028" y="1039122"/>
                  </a:lnTo>
                  <a:lnTo>
                    <a:pt x="1210171" y="1043748"/>
                  </a:lnTo>
                  <a:lnTo>
                    <a:pt x="1249700" y="1046829"/>
                  </a:lnTo>
                  <a:lnTo>
                    <a:pt x="1289230" y="1050688"/>
                  </a:lnTo>
                  <a:lnTo>
                    <a:pt x="1365171" y="1059930"/>
                  </a:lnTo>
                  <a:lnTo>
                    <a:pt x="1475426" y="1078436"/>
                  </a:lnTo>
                  <a:lnTo>
                    <a:pt x="1545116" y="1093850"/>
                  </a:lnTo>
                  <a:lnTo>
                    <a:pt x="1611789" y="1110810"/>
                  </a:lnTo>
                  <a:lnTo>
                    <a:pt x="1714967" y="1036808"/>
                  </a:lnTo>
                  <a:close/>
                </a:path>
                <a:path w="2064384" h="1111250">
                  <a:moveTo>
                    <a:pt x="983382" y="0"/>
                  </a:moveTo>
                  <a:lnTo>
                    <a:pt x="0" y="822258"/>
                  </a:lnTo>
                  <a:lnTo>
                    <a:pt x="0" y="830066"/>
                  </a:lnTo>
                  <a:lnTo>
                    <a:pt x="363367" y="1104648"/>
                  </a:lnTo>
                  <a:lnTo>
                    <a:pt x="441377" y="1089223"/>
                  </a:lnTo>
                  <a:lnTo>
                    <a:pt x="480921" y="1082294"/>
                  </a:lnTo>
                  <a:lnTo>
                    <a:pt x="561015" y="1069961"/>
                  </a:lnTo>
                  <a:lnTo>
                    <a:pt x="640088" y="1059162"/>
                  </a:lnTo>
                  <a:lnTo>
                    <a:pt x="680653" y="1054536"/>
                  </a:lnTo>
                  <a:lnTo>
                    <a:pt x="760761" y="1046829"/>
                  </a:lnTo>
                  <a:lnTo>
                    <a:pt x="801325" y="1043748"/>
                  </a:lnTo>
                  <a:lnTo>
                    <a:pt x="882468" y="1039122"/>
                  </a:lnTo>
                  <a:lnTo>
                    <a:pt x="921997" y="1037576"/>
                  </a:lnTo>
                  <a:lnTo>
                    <a:pt x="962576" y="1036808"/>
                  </a:lnTo>
                  <a:lnTo>
                    <a:pt x="1714967" y="1036808"/>
                  </a:lnTo>
                  <a:lnTo>
                    <a:pt x="2064274" y="786278"/>
                  </a:lnTo>
                  <a:lnTo>
                    <a:pt x="983382" y="0"/>
                  </a:lnTo>
                  <a:close/>
                </a:path>
              </a:pathLst>
            </a:custGeom>
            <a:solidFill>
              <a:srgbClr val="E1E1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6576383" y="5187145"/>
              <a:ext cx="1891221" cy="1289854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8" name="object 48"/>
          <p:cNvSpPr txBox="1"/>
          <p:nvPr/>
        </p:nvSpPr>
        <p:spPr>
          <a:xfrm>
            <a:off x="3435858" y="1579143"/>
            <a:ext cx="2273300" cy="611505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24765">
              <a:lnSpc>
                <a:spcPct val="100000"/>
              </a:lnSpc>
              <a:spcBef>
                <a:spcPts val="484"/>
              </a:spcBef>
            </a:pPr>
            <a:r>
              <a:rPr sz="1600" b="1" spc="-5" dirty="0">
                <a:latin typeface="Nimbus Sans L"/>
                <a:cs typeface="Nimbus Sans L"/>
              </a:rPr>
              <a:t>Contract of</a:t>
            </a:r>
            <a:r>
              <a:rPr sz="1600" b="1" spc="-30" dirty="0">
                <a:latin typeface="Nimbus Sans L"/>
                <a:cs typeface="Nimbus Sans L"/>
              </a:rPr>
              <a:t> </a:t>
            </a:r>
            <a:r>
              <a:rPr sz="1600" b="1" spc="-5" dirty="0">
                <a:latin typeface="Nimbus Sans L"/>
                <a:cs typeface="Nimbus Sans L"/>
              </a:rPr>
              <a:t>Mudarabah</a:t>
            </a:r>
            <a:endParaRPr sz="1600">
              <a:latin typeface="Nimbus Sans L"/>
              <a:cs typeface="Nimbus Sans L"/>
            </a:endParaRPr>
          </a:p>
          <a:p>
            <a:pPr marL="12700">
              <a:lnSpc>
                <a:spcPct val="100000"/>
              </a:lnSpc>
              <a:spcBef>
                <a:spcPts val="390"/>
              </a:spcBef>
            </a:pPr>
            <a:r>
              <a:rPr sz="1600" spc="-5" dirty="0">
                <a:latin typeface="Nimbus Sans L"/>
                <a:cs typeface="Nimbus Sans L"/>
              </a:rPr>
              <a:t>Profit Sharing ratio –</a:t>
            </a:r>
            <a:r>
              <a:rPr sz="1600" spc="5" dirty="0">
                <a:latin typeface="Nimbus Sans L"/>
                <a:cs typeface="Nimbus Sans L"/>
              </a:rPr>
              <a:t> </a:t>
            </a:r>
            <a:r>
              <a:rPr sz="1600" b="1" spc="-5" dirty="0">
                <a:latin typeface="Nimbus Sans L"/>
                <a:cs typeface="Nimbus Sans L"/>
              </a:rPr>
              <a:t>X:Y</a:t>
            </a:r>
            <a:endParaRPr sz="1600">
              <a:latin typeface="Nimbus Sans L"/>
              <a:cs typeface="Nimbus Sans L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51101" y="460375"/>
            <a:ext cx="5241290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" dirty="0"/>
              <a:t>Risks in</a:t>
            </a:r>
            <a:r>
              <a:rPr spc="-70" dirty="0"/>
              <a:t> </a:t>
            </a:r>
            <a:r>
              <a:rPr dirty="0"/>
              <a:t>Mudarabah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dirty="0"/>
              <a:t>29</a:t>
            </a:fld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535940" y="1556465"/>
            <a:ext cx="8072120" cy="2294890"/>
          </a:xfrm>
          <a:prstGeom prst="rect">
            <a:avLst/>
          </a:prstGeom>
        </p:spPr>
        <p:txBody>
          <a:bodyPr vert="horz" wrap="square" lIns="0" tIns="1962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45"/>
              </a:spcBef>
              <a:tabLst>
                <a:tab pos="5164455" algn="l"/>
              </a:tabLst>
            </a:pPr>
            <a:r>
              <a:rPr sz="2400" dirty="0">
                <a:latin typeface="URW Palladio L"/>
                <a:cs typeface="URW Palladio L"/>
              </a:rPr>
              <a:t>To </a:t>
            </a:r>
            <a:r>
              <a:rPr sz="2400" spc="-5" dirty="0">
                <a:latin typeface="URW Palladio L"/>
                <a:cs typeface="URW Palladio L"/>
              </a:rPr>
              <a:t>understand </a:t>
            </a:r>
            <a:r>
              <a:rPr sz="2400" dirty="0">
                <a:latin typeface="URW Palladio L"/>
                <a:cs typeface="URW Palladio L"/>
              </a:rPr>
              <a:t>the</a:t>
            </a:r>
            <a:r>
              <a:rPr sz="2400" spc="540" dirty="0">
                <a:latin typeface="URW Palladio L"/>
                <a:cs typeface="URW Palladio L"/>
              </a:rPr>
              <a:t> </a:t>
            </a:r>
            <a:r>
              <a:rPr sz="2400" dirty="0">
                <a:latin typeface="URW Palladio L"/>
                <a:cs typeface="URW Palladio L"/>
              </a:rPr>
              <a:t>risks</a:t>
            </a:r>
            <a:r>
              <a:rPr sz="2400" spc="185" dirty="0">
                <a:latin typeface="URW Palladio L"/>
                <a:cs typeface="URW Palladio L"/>
              </a:rPr>
              <a:t> </a:t>
            </a:r>
            <a:r>
              <a:rPr sz="2400" dirty="0">
                <a:latin typeface="URW Palladio L"/>
                <a:cs typeface="URW Palladio L"/>
              </a:rPr>
              <a:t>Mudarabah	</a:t>
            </a:r>
            <a:r>
              <a:rPr sz="2400" spc="-5" dirty="0">
                <a:latin typeface="URW Palladio L"/>
                <a:cs typeface="URW Palladio L"/>
              </a:rPr>
              <a:t>based Financing </a:t>
            </a:r>
            <a:r>
              <a:rPr sz="2400" dirty="0">
                <a:latin typeface="URW Palladio L"/>
                <a:cs typeface="URW Palladio L"/>
              </a:rPr>
              <a:t>,</a:t>
            </a:r>
            <a:r>
              <a:rPr sz="2400" spc="484" dirty="0">
                <a:latin typeface="URW Palladio L"/>
                <a:cs typeface="URW Palladio L"/>
              </a:rPr>
              <a:t> </a:t>
            </a:r>
            <a:r>
              <a:rPr sz="2400" dirty="0">
                <a:latin typeface="URW Palladio L"/>
                <a:cs typeface="URW Palladio L"/>
              </a:rPr>
              <a:t>we</a:t>
            </a:r>
            <a:endParaRPr sz="2400">
              <a:latin typeface="URW Palladio L"/>
              <a:cs typeface="URW Palladio L"/>
            </a:endParaRPr>
          </a:p>
          <a:p>
            <a:pPr marL="12700">
              <a:lnSpc>
                <a:spcPct val="100000"/>
              </a:lnSpc>
              <a:spcBef>
                <a:spcPts val="1445"/>
              </a:spcBef>
            </a:pPr>
            <a:r>
              <a:rPr sz="2400" spc="-5" dirty="0">
                <a:latin typeface="URW Palladio L"/>
                <a:cs typeface="URW Palladio L"/>
              </a:rPr>
              <a:t>look</a:t>
            </a:r>
            <a:r>
              <a:rPr sz="2400" spc="15" dirty="0">
                <a:latin typeface="URW Palladio L"/>
                <a:cs typeface="URW Palladio L"/>
              </a:rPr>
              <a:t> </a:t>
            </a:r>
            <a:r>
              <a:rPr sz="2400" spc="-5" dirty="0">
                <a:latin typeface="URW Palladio L"/>
                <a:cs typeface="URW Palladio L"/>
              </a:rPr>
              <a:t>at:</a:t>
            </a:r>
            <a:endParaRPr sz="2400">
              <a:latin typeface="URW Palladio L"/>
              <a:cs typeface="URW Palladio L"/>
            </a:endParaRPr>
          </a:p>
          <a:p>
            <a:pPr marL="408940" marR="7620" indent="-396875">
              <a:lnSpc>
                <a:spcPct val="150100"/>
              </a:lnSpc>
              <a:spcBef>
                <a:spcPts val="570"/>
              </a:spcBef>
              <a:buFont typeface="Nimbus Sans L"/>
              <a:buChar char="•"/>
              <a:tabLst>
                <a:tab pos="408940" algn="l"/>
                <a:tab pos="409575" algn="l"/>
              </a:tabLst>
            </a:pPr>
            <a:r>
              <a:rPr sz="2400" spc="-5" dirty="0">
                <a:latin typeface="URW Palladio L"/>
                <a:cs typeface="URW Palladio L"/>
              </a:rPr>
              <a:t>The </a:t>
            </a:r>
            <a:r>
              <a:rPr sz="2400" dirty="0">
                <a:latin typeface="URW Palladio L"/>
                <a:cs typeface="URW Palladio L"/>
              </a:rPr>
              <a:t>risks </a:t>
            </a:r>
            <a:r>
              <a:rPr sz="2400" spc="5" dirty="0">
                <a:latin typeface="URW Palladio L"/>
                <a:cs typeface="URW Palladio L"/>
              </a:rPr>
              <a:t>at </a:t>
            </a:r>
            <a:r>
              <a:rPr sz="2400" dirty="0">
                <a:latin typeface="URW Palladio L"/>
                <a:cs typeface="URW Palladio L"/>
              </a:rPr>
              <a:t>various stages </a:t>
            </a:r>
            <a:r>
              <a:rPr sz="2400" spc="-5" dirty="0">
                <a:latin typeface="URW Palladio L"/>
                <a:cs typeface="URW Palladio L"/>
              </a:rPr>
              <a:t>of </a:t>
            </a:r>
            <a:r>
              <a:rPr sz="2400" dirty="0">
                <a:latin typeface="URW Palladio L"/>
                <a:cs typeface="URW Palladio L"/>
              </a:rPr>
              <a:t>the </a:t>
            </a:r>
            <a:r>
              <a:rPr sz="2400" spc="-5" dirty="0">
                <a:latin typeface="URW Palladio L"/>
                <a:cs typeface="URW Palladio L"/>
              </a:rPr>
              <a:t>transaction: beginning,  </a:t>
            </a:r>
            <a:r>
              <a:rPr sz="2400" dirty="0">
                <a:latin typeface="URW Palladio L"/>
                <a:cs typeface="URW Palladio L"/>
              </a:rPr>
              <a:t>during, and at </a:t>
            </a:r>
            <a:r>
              <a:rPr sz="2400" spc="-5" dirty="0">
                <a:latin typeface="URW Palladio L"/>
                <a:cs typeface="URW Palladio L"/>
              </a:rPr>
              <a:t>the</a:t>
            </a:r>
            <a:r>
              <a:rPr sz="2400" spc="15" dirty="0">
                <a:latin typeface="URW Palladio L"/>
                <a:cs typeface="URW Palladio L"/>
              </a:rPr>
              <a:t> </a:t>
            </a:r>
            <a:r>
              <a:rPr sz="2400" spc="-5" dirty="0">
                <a:latin typeface="URW Palladio L"/>
                <a:cs typeface="URW Palladio L"/>
              </a:rPr>
              <a:t>conclusion.</a:t>
            </a:r>
            <a:endParaRPr sz="2400">
              <a:latin typeface="URW Palladio L"/>
              <a:cs typeface="URW Palladio 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049261" y="4081653"/>
            <a:ext cx="155829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848994" algn="l"/>
              </a:tabLst>
            </a:pPr>
            <a:r>
              <a:rPr sz="2400" dirty="0">
                <a:latin typeface="URW Palladio L"/>
                <a:cs typeface="URW Palladio L"/>
              </a:rPr>
              <a:t>Risk	(MR)</a:t>
            </a:r>
            <a:endParaRPr sz="2400">
              <a:latin typeface="URW Palladio L"/>
              <a:cs typeface="URW Palladio 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5940" y="3899260"/>
            <a:ext cx="6308725" cy="23666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08940" marR="22225" indent="-396875">
              <a:lnSpc>
                <a:spcPct val="150000"/>
              </a:lnSpc>
              <a:spcBef>
                <a:spcPts val="95"/>
              </a:spcBef>
              <a:buFont typeface="Nimbus Sans L"/>
              <a:buChar char="•"/>
              <a:tabLst>
                <a:tab pos="408940" algn="l"/>
                <a:tab pos="409575" algn="l"/>
                <a:tab pos="1730375" algn="l"/>
                <a:tab pos="2832100" algn="l"/>
                <a:tab pos="3670300" algn="l"/>
                <a:tab pos="4540885" algn="l"/>
                <a:tab pos="5301615" algn="l"/>
              </a:tabLst>
            </a:pPr>
            <a:r>
              <a:rPr sz="2400" spc="-5" dirty="0">
                <a:latin typeface="URW Palladio L"/>
                <a:cs typeface="URW Palladio L"/>
              </a:rPr>
              <a:t>Classif</a:t>
            </a:r>
            <a:r>
              <a:rPr sz="2400" dirty="0">
                <a:latin typeface="URW Palladio L"/>
                <a:cs typeface="URW Palladio L"/>
              </a:rPr>
              <a:t>y	</a:t>
            </a:r>
            <a:r>
              <a:rPr sz="2400" spc="-10" dirty="0">
                <a:latin typeface="URW Palladio L"/>
                <a:cs typeface="URW Palladio L"/>
              </a:rPr>
              <a:t>C</a:t>
            </a:r>
            <a:r>
              <a:rPr sz="2400" dirty="0">
                <a:latin typeface="URW Palladio L"/>
                <a:cs typeface="URW Palladio L"/>
              </a:rPr>
              <a:t>redit	Risk	(CR)	a</a:t>
            </a:r>
            <a:r>
              <a:rPr sz="2400" spc="-20" dirty="0">
                <a:latin typeface="URW Palladio L"/>
                <a:cs typeface="URW Palladio L"/>
              </a:rPr>
              <a:t>n</a:t>
            </a:r>
            <a:r>
              <a:rPr sz="2400" spc="-5" dirty="0">
                <a:latin typeface="URW Palladio L"/>
                <a:cs typeface="URW Palladio L"/>
              </a:rPr>
              <a:t>d</a:t>
            </a:r>
            <a:r>
              <a:rPr sz="2400" dirty="0">
                <a:latin typeface="URW Palladio L"/>
                <a:cs typeface="URW Palladio L"/>
              </a:rPr>
              <a:t>	Market  </a:t>
            </a:r>
            <a:r>
              <a:rPr sz="2400" spc="-5" dirty="0">
                <a:latin typeface="URW Palladio L"/>
                <a:cs typeface="URW Palladio L"/>
              </a:rPr>
              <a:t>according to:</a:t>
            </a:r>
            <a:endParaRPr sz="2400">
              <a:latin typeface="URW Palladio L"/>
              <a:cs typeface="URW Palladio L"/>
            </a:endParaRPr>
          </a:p>
          <a:p>
            <a:pPr marL="1155700" lvl="1" indent="-229235">
              <a:lnSpc>
                <a:spcPct val="100000"/>
              </a:lnSpc>
              <a:spcBef>
                <a:spcPts val="2020"/>
              </a:spcBef>
              <a:buFont typeface="DejaVu Sans"/>
              <a:buChar char=""/>
              <a:tabLst>
                <a:tab pos="1156335" algn="l"/>
              </a:tabLst>
            </a:pPr>
            <a:r>
              <a:rPr sz="2400" spc="-5" dirty="0">
                <a:latin typeface="URW Palladio L"/>
                <a:cs typeface="URW Palladio L"/>
              </a:rPr>
              <a:t>possession time</a:t>
            </a:r>
            <a:r>
              <a:rPr sz="2400" dirty="0">
                <a:latin typeface="URW Palladio L"/>
                <a:cs typeface="URW Palladio L"/>
              </a:rPr>
              <a:t> </a:t>
            </a:r>
            <a:r>
              <a:rPr sz="2400" spc="-5" dirty="0">
                <a:latin typeface="URW Palladio L"/>
                <a:cs typeface="URW Palladio L"/>
              </a:rPr>
              <a:t>(spot/future)</a:t>
            </a:r>
            <a:endParaRPr sz="2400">
              <a:latin typeface="URW Palladio L"/>
              <a:cs typeface="URW Palladio L"/>
            </a:endParaRPr>
          </a:p>
          <a:p>
            <a:pPr marL="1155700" lvl="1" indent="-229235">
              <a:lnSpc>
                <a:spcPct val="100000"/>
              </a:lnSpc>
              <a:spcBef>
                <a:spcPts val="2014"/>
              </a:spcBef>
              <a:buFont typeface="DejaVu Sans"/>
              <a:buChar char=""/>
              <a:tabLst>
                <a:tab pos="1156335" algn="l"/>
              </a:tabLst>
            </a:pPr>
            <a:r>
              <a:rPr sz="2400" spc="-5" dirty="0">
                <a:latin typeface="URW Palladio L"/>
                <a:cs typeface="URW Palladio L"/>
              </a:rPr>
              <a:t>liquidity of </a:t>
            </a:r>
            <a:r>
              <a:rPr sz="2400" dirty="0">
                <a:latin typeface="URW Palladio L"/>
                <a:cs typeface="URW Palladio L"/>
              </a:rPr>
              <a:t>asset/wealth </a:t>
            </a:r>
            <a:r>
              <a:rPr sz="2400" spc="-50" dirty="0">
                <a:latin typeface="URW Palladio L"/>
                <a:cs typeface="URW Palladio L"/>
              </a:rPr>
              <a:t>(asset/cash).</a:t>
            </a:r>
            <a:endParaRPr sz="2400">
              <a:latin typeface="URW Palladio L"/>
              <a:cs typeface="URW Palladio 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15945" y="562482"/>
            <a:ext cx="391160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dirty="0"/>
              <a:t>Types </a:t>
            </a:r>
            <a:r>
              <a:rPr sz="3200" spc="-5" dirty="0"/>
              <a:t>of</a:t>
            </a:r>
            <a:r>
              <a:rPr sz="3200" spc="-80" dirty="0"/>
              <a:t> </a:t>
            </a:r>
            <a:r>
              <a:rPr sz="3200" dirty="0"/>
              <a:t>Mudarabah</a:t>
            </a:r>
            <a:endParaRPr sz="3200"/>
          </a:p>
        </p:txBody>
      </p:sp>
      <p:sp>
        <p:nvSpPr>
          <p:cNvPr id="3" name="object 3"/>
          <p:cNvSpPr txBox="1"/>
          <p:nvPr/>
        </p:nvSpPr>
        <p:spPr>
          <a:xfrm>
            <a:off x="535940" y="1538287"/>
            <a:ext cx="5801360" cy="1343660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80"/>
              </a:spcBef>
            </a:pPr>
            <a:r>
              <a:rPr sz="2400" b="1" dirty="0">
                <a:latin typeface="URW Palladio L"/>
                <a:cs typeface="URW Palladio L"/>
              </a:rPr>
              <a:t>1. Al Mudarabah Al</a:t>
            </a:r>
            <a:r>
              <a:rPr sz="2400" b="1" spc="-55" dirty="0">
                <a:latin typeface="URW Palladio L"/>
                <a:cs typeface="URW Palladio L"/>
              </a:rPr>
              <a:t> </a:t>
            </a:r>
            <a:r>
              <a:rPr sz="2400" b="1" spc="-5" dirty="0">
                <a:latin typeface="URW Palladio L"/>
                <a:cs typeface="URW Palladio L"/>
              </a:rPr>
              <a:t>Muqayyadah</a:t>
            </a:r>
            <a:endParaRPr sz="2400">
              <a:latin typeface="URW Palladio L"/>
              <a:cs typeface="URW Palladio L"/>
            </a:endParaRPr>
          </a:p>
          <a:p>
            <a:pPr marL="1841500">
              <a:lnSpc>
                <a:spcPct val="100000"/>
              </a:lnSpc>
              <a:spcBef>
                <a:spcPts val="580"/>
              </a:spcBef>
            </a:pPr>
            <a:r>
              <a:rPr sz="2400" b="1" dirty="0">
                <a:latin typeface="URW Palladio L"/>
                <a:cs typeface="URW Palladio L"/>
              </a:rPr>
              <a:t>(Restricted</a:t>
            </a:r>
            <a:r>
              <a:rPr sz="2400" b="1" spc="-25" dirty="0">
                <a:latin typeface="URW Palladio L"/>
                <a:cs typeface="URW Palladio L"/>
              </a:rPr>
              <a:t> </a:t>
            </a:r>
            <a:r>
              <a:rPr sz="2400" b="1" dirty="0">
                <a:latin typeface="URW Palladio L"/>
                <a:cs typeface="URW Palladio L"/>
              </a:rPr>
              <a:t>Mudarabah)</a:t>
            </a:r>
            <a:endParaRPr sz="2400">
              <a:latin typeface="URW Palladio L"/>
              <a:cs typeface="URW Palladio L"/>
            </a:endParaRPr>
          </a:p>
          <a:p>
            <a:pPr marL="12700">
              <a:lnSpc>
                <a:spcPct val="100000"/>
              </a:lnSpc>
              <a:spcBef>
                <a:spcPts val="575"/>
              </a:spcBef>
              <a:tabLst>
                <a:tab pos="2088514" algn="l"/>
                <a:tab pos="2907030" algn="l"/>
                <a:tab pos="4086860" algn="l"/>
                <a:tab pos="4463415" algn="l"/>
              </a:tabLst>
            </a:pPr>
            <a:r>
              <a:rPr sz="2400" spc="-5" dirty="0">
                <a:latin typeface="URW Palladio L"/>
                <a:cs typeface="URW Palladio L"/>
              </a:rPr>
              <a:t>Rabb-ul-Maal	</a:t>
            </a:r>
            <a:r>
              <a:rPr sz="2400" dirty="0">
                <a:latin typeface="URW Palladio L"/>
                <a:cs typeface="URW Palladio L"/>
              </a:rPr>
              <a:t>may	specify	a	</a:t>
            </a:r>
            <a:r>
              <a:rPr sz="2400" spc="-5" dirty="0">
                <a:latin typeface="URW Palladio L"/>
                <a:cs typeface="URW Palladio L"/>
              </a:rPr>
              <a:t>particular</a:t>
            </a:r>
            <a:endParaRPr sz="2400">
              <a:latin typeface="URW Palladio L"/>
              <a:cs typeface="URW Palladio 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538721" y="2490342"/>
            <a:ext cx="206819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390015" algn="l"/>
                <a:tab pos="1902460" algn="l"/>
              </a:tabLst>
            </a:pPr>
            <a:r>
              <a:rPr sz="2400" spc="-5" dirty="0">
                <a:latin typeface="URW Palladio L"/>
                <a:cs typeface="URW Palladio L"/>
              </a:rPr>
              <a:t>b</a:t>
            </a:r>
            <a:r>
              <a:rPr sz="2400" spc="5" dirty="0">
                <a:latin typeface="URW Palladio L"/>
                <a:cs typeface="URW Palladio L"/>
              </a:rPr>
              <a:t>u</a:t>
            </a:r>
            <a:r>
              <a:rPr sz="2400" spc="-5" dirty="0">
                <a:latin typeface="URW Palladio L"/>
                <a:cs typeface="URW Palladio L"/>
              </a:rPr>
              <a:t>sine</a:t>
            </a:r>
            <a:r>
              <a:rPr sz="2400" spc="-20" dirty="0">
                <a:latin typeface="URW Palladio L"/>
                <a:cs typeface="URW Palladio L"/>
              </a:rPr>
              <a:t>s</a:t>
            </a:r>
            <a:r>
              <a:rPr sz="2400" spc="-5" dirty="0">
                <a:latin typeface="URW Palladio L"/>
                <a:cs typeface="URW Palladio L"/>
              </a:rPr>
              <a:t>s</a:t>
            </a:r>
            <a:r>
              <a:rPr sz="2400" dirty="0">
                <a:latin typeface="URW Palladio L"/>
                <a:cs typeface="URW Palladio L"/>
              </a:rPr>
              <a:t>	</a:t>
            </a:r>
            <a:r>
              <a:rPr sz="2400" spc="-5" dirty="0">
                <a:latin typeface="URW Palladio L"/>
                <a:cs typeface="URW Palladio L"/>
              </a:rPr>
              <a:t>o</a:t>
            </a:r>
            <a:r>
              <a:rPr sz="2400" dirty="0">
                <a:latin typeface="URW Palladio L"/>
                <a:cs typeface="URW Palladio L"/>
              </a:rPr>
              <a:t>r	a</a:t>
            </a:r>
            <a:endParaRPr sz="2400">
              <a:latin typeface="URW Palladio L"/>
              <a:cs typeface="URW Palladio 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5940" y="2856103"/>
            <a:ext cx="8073390" cy="1489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URW Palladio L"/>
                <a:cs typeface="URW Palladio L"/>
              </a:rPr>
              <a:t>particular place </a:t>
            </a:r>
            <a:r>
              <a:rPr sz="2400" dirty="0">
                <a:latin typeface="URW Palladio L"/>
                <a:cs typeface="URW Palladio L"/>
              </a:rPr>
              <a:t>for the mudarib, </a:t>
            </a:r>
            <a:r>
              <a:rPr sz="2400" spc="-5" dirty="0">
                <a:latin typeface="URW Palladio L"/>
                <a:cs typeface="URW Palladio L"/>
              </a:rPr>
              <a:t>in </a:t>
            </a:r>
            <a:r>
              <a:rPr sz="2400" dirty="0">
                <a:latin typeface="URW Palladio L"/>
                <a:cs typeface="URW Palladio L"/>
              </a:rPr>
              <a:t>which </a:t>
            </a:r>
            <a:r>
              <a:rPr sz="2400" spc="-5" dirty="0">
                <a:latin typeface="URW Palladio L"/>
                <a:cs typeface="URW Palladio L"/>
              </a:rPr>
              <a:t>case he </a:t>
            </a:r>
            <a:r>
              <a:rPr sz="2400" dirty="0">
                <a:latin typeface="URW Palladio L"/>
                <a:cs typeface="URW Palladio L"/>
              </a:rPr>
              <a:t>shall  </a:t>
            </a:r>
            <a:r>
              <a:rPr sz="2400" spc="-5" dirty="0">
                <a:latin typeface="URW Palladio L"/>
                <a:cs typeface="URW Palladio L"/>
              </a:rPr>
              <a:t>invest the money </a:t>
            </a:r>
            <a:r>
              <a:rPr sz="2400" dirty="0">
                <a:latin typeface="URW Palladio L"/>
                <a:cs typeface="URW Palladio L"/>
              </a:rPr>
              <a:t>in </a:t>
            </a:r>
            <a:r>
              <a:rPr sz="2400" spc="-5" dirty="0">
                <a:latin typeface="URW Palladio L"/>
                <a:cs typeface="URW Palladio L"/>
              </a:rPr>
              <a:t>that particular business or place. </a:t>
            </a:r>
            <a:r>
              <a:rPr sz="2400" dirty="0">
                <a:latin typeface="URW Palladio L"/>
                <a:cs typeface="URW Palladio L"/>
              </a:rPr>
              <a:t>This  </a:t>
            </a:r>
            <a:r>
              <a:rPr sz="2400" spc="-5" dirty="0">
                <a:latin typeface="URW Palladio L"/>
                <a:cs typeface="URW Palladio L"/>
              </a:rPr>
              <a:t>is called </a:t>
            </a:r>
            <a:r>
              <a:rPr sz="2400" dirty="0">
                <a:latin typeface="URW Palladio L"/>
                <a:cs typeface="URW Palladio L"/>
              </a:rPr>
              <a:t>Al Mudarabah Al Muqayyadah (restricted  Mudarabah).</a:t>
            </a:r>
            <a:endParaRPr sz="2400">
              <a:latin typeface="URW Palladio L"/>
              <a:cs typeface="URW Palladio 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6894576" y="0"/>
            <a:ext cx="2249805" cy="1775460"/>
            <a:chOff x="6894576" y="0"/>
            <a:chExt cx="2249805" cy="1775460"/>
          </a:xfrm>
        </p:grpSpPr>
        <p:sp>
          <p:nvSpPr>
            <p:cNvPr id="7" name="object 7"/>
            <p:cNvSpPr/>
            <p:nvPr/>
          </p:nvSpPr>
          <p:spPr>
            <a:xfrm>
              <a:off x="6894576" y="0"/>
              <a:ext cx="2249424" cy="177546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7239000" y="135636"/>
              <a:ext cx="1647444" cy="12954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7194804" y="91439"/>
              <a:ext cx="1736725" cy="1384300"/>
            </a:xfrm>
            <a:custGeom>
              <a:avLst/>
              <a:gdLst/>
              <a:ahLst/>
              <a:cxnLst/>
              <a:rect l="l" t="t" r="r" b="b"/>
              <a:pathLst>
                <a:path w="1736725" h="1384300">
                  <a:moveTo>
                    <a:pt x="257937" y="0"/>
                  </a:moveTo>
                  <a:lnTo>
                    <a:pt x="1736217" y="0"/>
                  </a:lnTo>
                  <a:lnTo>
                    <a:pt x="1736217" y="1125854"/>
                  </a:lnTo>
                  <a:lnTo>
                    <a:pt x="1731137" y="1176273"/>
                  </a:lnTo>
                  <a:lnTo>
                    <a:pt x="1715897" y="1225168"/>
                  </a:lnTo>
                  <a:lnTo>
                    <a:pt x="1691894" y="1269237"/>
                  </a:lnTo>
                  <a:lnTo>
                    <a:pt x="1659890" y="1307845"/>
                  </a:lnTo>
                  <a:lnTo>
                    <a:pt x="1621536" y="1339595"/>
                  </a:lnTo>
                  <a:lnTo>
                    <a:pt x="1577086" y="1363471"/>
                  </a:lnTo>
                  <a:lnTo>
                    <a:pt x="1528318" y="1378711"/>
                  </a:lnTo>
                  <a:lnTo>
                    <a:pt x="1477899" y="1383791"/>
                  </a:lnTo>
                  <a:lnTo>
                    <a:pt x="0" y="1383791"/>
                  </a:lnTo>
                  <a:lnTo>
                    <a:pt x="0" y="257936"/>
                  </a:lnTo>
                  <a:lnTo>
                    <a:pt x="5079" y="207517"/>
                  </a:lnTo>
                  <a:lnTo>
                    <a:pt x="20320" y="158623"/>
                  </a:lnTo>
                  <a:lnTo>
                    <a:pt x="44323" y="114426"/>
                  </a:lnTo>
                  <a:lnTo>
                    <a:pt x="76326" y="76326"/>
                  </a:lnTo>
                  <a:lnTo>
                    <a:pt x="114426" y="44323"/>
                  </a:lnTo>
                  <a:lnTo>
                    <a:pt x="158623" y="20319"/>
                  </a:lnTo>
                  <a:lnTo>
                    <a:pt x="207518" y="5079"/>
                  </a:lnTo>
                  <a:lnTo>
                    <a:pt x="257937" y="0"/>
                  </a:lnTo>
                  <a:close/>
                </a:path>
              </a:pathLst>
            </a:custGeom>
            <a:ln w="88392">
              <a:solidFill>
                <a:srgbClr val="C24D2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143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dirty="0"/>
              <a:t>3</a:t>
            </a:fld>
            <a:endParaRPr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45693" y="254634"/>
            <a:ext cx="8054975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7850" marR="5080" indent="-1835785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Risk classification </a:t>
            </a:r>
            <a:r>
              <a:rPr sz="3600" dirty="0"/>
              <a:t>according </a:t>
            </a:r>
            <a:r>
              <a:rPr sz="3600" spc="-5" dirty="0"/>
              <a:t>to wealth  type and </a:t>
            </a:r>
            <a:r>
              <a:rPr sz="3600" dirty="0"/>
              <a:t>time</a:t>
            </a:r>
            <a:r>
              <a:rPr sz="3600" spc="10" dirty="0"/>
              <a:t> </a:t>
            </a:r>
            <a:r>
              <a:rPr sz="3600" dirty="0"/>
              <a:t>period</a:t>
            </a:r>
            <a:endParaRPr sz="3600"/>
          </a:p>
        </p:txBody>
      </p:sp>
      <p:sp>
        <p:nvSpPr>
          <p:cNvPr id="3" name="object 3"/>
          <p:cNvSpPr/>
          <p:nvPr/>
        </p:nvSpPr>
        <p:spPr>
          <a:xfrm>
            <a:off x="457200" y="1600200"/>
            <a:ext cx="8229600" cy="452628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dirty="0"/>
              <a:t>30</a:t>
            </a:fld>
            <a:endParaRPr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1090" y="566674"/>
            <a:ext cx="7307580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Mudarabah </a:t>
            </a:r>
            <a:r>
              <a:rPr spc="-5" dirty="0"/>
              <a:t>Risk </a:t>
            </a:r>
            <a:r>
              <a:rPr dirty="0"/>
              <a:t>&amp;</a:t>
            </a:r>
            <a:r>
              <a:rPr spc="-75" dirty="0"/>
              <a:t> </a:t>
            </a:r>
            <a:r>
              <a:rPr dirty="0"/>
              <a:t>Hedging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146050" y="1593850"/>
          <a:ext cx="8858250" cy="5143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942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18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269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39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b="1" spc="-10" dirty="0">
                          <a:solidFill>
                            <a:srgbClr val="FFFFFF"/>
                          </a:solidFill>
                          <a:latin typeface="URW Palladio L"/>
                          <a:cs typeface="URW Palladio L"/>
                        </a:rPr>
                        <a:t>Risk</a:t>
                      </a:r>
                      <a:endParaRPr sz="1800">
                        <a:latin typeface="URW Palladio L"/>
                        <a:cs typeface="URW Palladio L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b="1" spc="-10" dirty="0">
                          <a:solidFill>
                            <a:srgbClr val="FFFFFF"/>
                          </a:solidFill>
                          <a:latin typeface="URW Palladio L"/>
                          <a:cs typeface="URW Palladio L"/>
                        </a:rPr>
                        <a:t>Category</a:t>
                      </a:r>
                      <a:endParaRPr sz="1800">
                        <a:latin typeface="URW Palladio L"/>
                        <a:cs typeface="URW Palladio L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latin typeface="URW Palladio L"/>
                          <a:cs typeface="URW Palladio L"/>
                        </a:rPr>
                        <a:t>Hedging</a:t>
                      </a:r>
                      <a:endParaRPr sz="1800">
                        <a:latin typeface="URW Palladio L"/>
                        <a:cs typeface="URW Palladio L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1800" spc="-5" dirty="0">
                          <a:latin typeface="URW Palladio L"/>
                          <a:cs typeface="URW Palladio L"/>
                        </a:rPr>
                        <a:t>Capital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Risk</a:t>
                      </a:r>
                      <a:endParaRPr sz="1800">
                        <a:latin typeface="URW Palladio L"/>
                        <a:cs typeface="URW Palladio L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1800" spc="-5" dirty="0">
                          <a:latin typeface="URW Palladio L"/>
                          <a:cs typeface="URW Palladio L"/>
                        </a:rPr>
                        <a:t>Credit</a:t>
                      </a:r>
                      <a:r>
                        <a:rPr sz="1800" spc="-15" dirty="0">
                          <a:latin typeface="URW Palladio L"/>
                          <a:cs typeface="URW Palladio L"/>
                        </a:rPr>
                        <a:t>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Risk</a:t>
                      </a:r>
                      <a:endParaRPr sz="1800">
                        <a:latin typeface="URW Palladio L"/>
                        <a:cs typeface="URW Palladio L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1800" spc="-5" dirty="0">
                          <a:latin typeface="URW Palladio L"/>
                          <a:cs typeface="URW Palladio L"/>
                        </a:rPr>
                        <a:t>This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can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be mitigated by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conducting</a:t>
                      </a:r>
                      <a:r>
                        <a:rPr sz="1800" spc="10" dirty="0">
                          <a:latin typeface="URW Palladio L"/>
                          <a:cs typeface="URW Palladio L"/>
                        </a:rPr>
                        <a:t>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proper</a:t>
                      </a:r>
                      <a:endParaRPr sz="1800">
                        <a:latin typeface="URW Palladio L"/>
                        <a:cs typeface="URW Palladio L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</a:pPr>
                      <a:r>
                        <a:rPr sz="1800" spc="-5" dirty="0">
                          <a:latin typeface="URW Palladio L"/>
                          <a:cs typeface="URW Palladio L"/>
                        </a:rPr>
                        <a:t>feasibility before entry</a:t>
                      </a:r>
                      <a:endParaRPr sz="1800">
                        <a:latin typeface="URW Palladio L"/>
                        <a:cs typeface="URW Palladio L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marL="90805" marR="577850">
                        <a:lnSpc>
                          <a:spcPct val="100000"/>
                        </a:lnSpc>
                        <a:spcBef>
                          <a:spcPts val="234"/>
                        </a:spcBef>
                      </a:pPr>
                      <a:r>
                        <a:rPr sz="1800" dirty="0">
                          <a:latin typeface="URW Palladio L"/>
                          <a:cs typeface="URW Palladio L"/>
                        </a:rPr>
                        <a:t>Sharia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Non 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Co</a:t>
                      </a:r>
                      <a:r>
                        <a:rPr sz="1800" spc="-10" dirty="0">
                          <a:latin typeface="URW Palladio L"/>
                          <a:cs typeface="URW Palladio L"/>
                        </a:rPr>
                        <a:t>m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pl</a:t>
                      </a:r>
                      <a:r>
                        <a:rPr sz="1800" spc="5" dirty="0">
                          <a:latin typeface="URW Palladio L"/>
                          <a:cs typeface="URW Palladio L"/>
                        </a:rPr>
                        <a:t>i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ance  Risk</a:t>
                      </a:r>
                      <a:endParaRPr sz="1800">
                        <a:latin typeface="URW Palladio L"/>
                        <a:cs typeface="URW Palladio L"/>
                      </a:endParaRPr>
                    </a:p>
                  </a:txBody>
                  <a:tcPr marL="0" marR="0" marT="298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508000">
                        <a:lnSpc>
                          <a:spcPct val="100000"/>
                        </a:lnSpc>
                        <a:spcBef>
                          <a:spcPts val="234"/>
                        </a:spcBef>
                      </a:pPr>
                      <a:r>
                        <a:rPr sz="1800" spc="-5" dirty="0">
                          <a:latin typeface="URW Palladio L"/>
                          <a:cs typeface="URW Palladio L"/>
                        </a:rPr>
                        <a:t>Operational 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Risk</a:t>
                      </a:r>
                      <a:endParaRPr sz="1800">
                        <a:latin typeface="URW Palladio L"/>
                        <a:cs typeface="URW Palladio L"/>
                      </a:endParaRPr>
                    </a:p>
                  </a:txBody>
                  <a:tcPr marL="0" marR="0" marT="298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300990">
                        <a:lnSpc>
                          <a:spcPct val="100000"/>
                        </a:lnSpc>
                        <a:spcBef>
                          <a:spcPts val="234"/>
                        </a:spcBef>
                      </a:pPr>
                      <a:r>
                        <a:rPr sz="1800" spc="-5" dirty="0">
                          <a:latin typeface="URW Palladio L"/>
                          <a:cs typeface="URW Palladio L"/>
                        </a:rPr>
                        <a:t>Due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attention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to be given to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all Sharia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Aspects 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during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the stage of both pre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and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post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approval</a:t>
                      </a:r>
                      <a:endParaRPr sz="1800">
                        <a:latin typeface="URW Palladio L"/>
                        <a:cs typeface="URW Palladio L"/>
                      </a:endParaRPr>
                    </a:p>
                  </a:txBody>
                  <a:tcPr marL="0" marR="0" marT="298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39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234"/>
                        </a:spcBef>
                      </a:pPr>
                      <a:r>
                        <a:rPr sz="1800" spc="-5" dirty="0">
                          <a:latin typeface="URW Palladio L"/>
                          <a:cs typeface="URW Palladio L"/>
                        </a:rPr>
                        <a:t>Liquidity</a:t>
                      </a:r>
                      <a:r>
                        <a:rPr sz="1800" spc="-15" dirty="0">
                          <a:latin typeface="URW Palladio L"/>
                          <a:cs typeface="URW Palladio L"/>
                        </a:rPr>
                        <a:t>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Risk</a:t>
                      </a:r>
                      <a:endParaRPr sz="1800">
                        <a:latin typeface="URW Palladio L"/>
                        <a:cs typeface="URW Palladio L"/>
                      </a:endParaRPr>
                    </a:p>
                  </a:txBody>
                  <a:tcPr marL="0" marR="0" marT="298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34"/>
                        </a:spcBef>
                      </a:pPr>
                      <a:r>
                        <a:rPr sz="1800" spc="-5" dirty="0">
                          <a:latin typeface="URW Palladio L"/>
                          <a:cs typeface="URW Palladio L"/>
                        </a:rPr>
                        <a:t>Liquidity</a:t>
                      </a:r>
                      <a:r>
                        <a:rPr sz="1800" spc="-25" dirty="0">
                          <a:latin typeface="URW Palladio L"/>
                          <a:cs typeface="URW Palladio L"/>
                        </a:rPr>
                        <a:t>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Risk</a:t>
                      </a:r>
                      <a:endParaRPr sz="1800">
                        <a:latin typeface="URW Palladio L"/>
                        <a:cs typeface="URW Palladio L"/>
                      </a:endParaRPr>
                    </a:p>
                  </a:txBody>
                  <a:tcPr marL="0" marR="0" marT="298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34"/>
                        </a:spcBef>
                      </a:pPr>
                      <a:r>
                        <a:rPr sz="1800" spc="-5" dirty="0">
                          <a:latin typeface="URW Palladio L"/>
                          <a:cs typeface="URW Palladio L"/>
                        </a:rPr>
                        <a:t>Only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Long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Terms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Deposits Should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be</a:t>
                      </a:r>
                      <a:r>
                        <a:rPr sz="1800" spc="-15" dirty="0">
                          <a:latin typeface="URW Palladio L"/>
                          <a:cs typeface="URW Palladio L"/>
                        </a:rPr>
                        <a:t>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invested</a:t>
                      </a:r>
                      <a:endParaRPr sz="1800">
                        <a:latin typeface="URW Palladio L"/>
                        <a:cs typeface="URW Palladio L"/>
                      </a:endParaRPr>
                    </a:p>
                  </a:txBody>
                  <a:tcPr marL="0" marR="0" marT="298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0079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1800" dirty="0">
                          <a:latin typeface="URW Palladio L"/>
                          <a:cs typeface="URW Palladio L"/>
                        </a:rPr>
                        <a:t>Cancellation</a:t>
                      </a:r>
                      <a:endParaRPr sz="1800">
                        <a:latin typeface="URW Palladio L"/>
                        <a:cs typeface="URW Palladio L"/>
                      </a:endParaRPr>
                    </a:p>
                    <a:p>
                      <a:pPr marL="9080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800" dirty="0">
                          <a:latin typeface="URW Palladio L"/>
                          <a:cs typeface="URW Palladio L"/>
                        </a:rPr>
                        <a:t>Risk</a:t>
                      </a:r>
                      <a:endParaRPr sz="1800">
                        <a:latin typeface="URW Palladio L"/>
                        <a:cs typeface="URW Palladio L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1800" spc="-5" dirty="0">
                          <a:latin typeface="URW Palladio L"/>
                          <a:cs typeface="URW Palladio L"/>
                        </a:rPr>
                        <a:t>Market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Risk</a:t>
                      </a:r>
                      <a:endParaRPr sz="1800">
                        <a:latin typeface="URW Palladio L"/>
                        <a:cs typeface="URW Palladio L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1800" spc="-5" dirty="0">
                          <a:latin typeface="URW Palladio L"/>
                          <a:cs typeface="URW Palladio L"/>
                        </a:rPr>
                        <a:t>Collateral Should be</a:t>
                      </a:r>
                      <a:r>
                        <a:rPr sz="1800" spc="25" dirty="0">
                          <a:latin typeface="URW Palladio L"/>
                          <a:cs typeface="URW Palladio L"/>
                        </a:rPr>
                        <a:t>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obtained</a:t>
                      </a:r>
                      <a:endParaRPr sz="1800">
                        <a:latin typeface="URW Palladio L"/>
                        <a:cs typeface="URW Palladio L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800" spc="-5" dirty="0">
                          <a:latin typeface="URW Palladio L"/>
                          <a:cs typeface="URW Palladio L"/>
                        </a:rPr>
                        <a:t>Legal</a:t>
                      </a:r>
                      <a:r>
                        <a:rPr sz="1800" spc="-20" dirty="0">
                          <a:latin typeface="URW Palladio L"/>
                          <a:cs typeface="URW Palladio L"/>
                        </a:rPr>
                        <a:t>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Risk</a:t>
                      </a:r>
                      <a:endParaRPr sz="1800">
                        <a:latin typeface="URW Palladio L"/>
                        <a:cs typeface="URW Palladio L"/>
                      </a:endParaRPr>
                    </a:p>
                  </a:txBody>
                  <a:tcPr marL="0" marR="0" marT="298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508000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800" spc="-5" dirty="0">
                          <a:latin typeface="URW Palladio L"/>
                          <a:cs typeface="URW Palladio L"/>
                        </a:rPr>
                        <a:t>Operational 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Risk</a:t>
                      </a:r>
                      <a:endParaRPr sz="1800">
                        <a:latin typeface="URW Palladio L"/>
                        <a:cs typeface="URW Palladio L"/>
                      </a:endParaRPr>
                    </a:p>
                  </a:txBody>
                  <a:tcPr marL="0" marR="0" marT="298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149225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800" spc="-5" dirty="0">
                          <a:latin typeface="URW Palladio L"/>
                          <a:cs typeface="URW Palladio L"/>
                        </a:rPr>
                        <a:t>To Secure legal position, the bank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shall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ensure  that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all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process is properly documented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and it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is  legally</a:t>
                      </a:r>
                      <a:r>
                        <a:rPr sz="1800" spc="-15" dirty="0">
                          <a:latin typeface="URW Palladio L"/>
                          <a:cs typeface="URW Palladio L"/>
                        </a:rPr>
                        <a:t>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enforceable</a:t>
                      </a:r>
                      <a:endParaRPr sz="1800">
                        <a:latin typeface="URW Palladio L"/>
                        <a:cs typeface="URW Palladio L"/>
                      </a:endParaRPr>
                    </a:p>
                  </a:txBody>
                  <a:tcPr marL="0" marR="0" marT="298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800" dirty="0">
                          <a:latin typeface="URW Palladio L"/>
                          <a:cs typeface="URW Palladio L"/>
                        </a:rPr>
                        <a:t>Default</a:t>
                      </a:r>
                      <a:r>
                        <a:rPr sz="1800" spc="-15" dirty="0">
                          <a:latin typeface="URW Palladio L"/>
                          <a:cs typeface="URW Palladio L"/>
                        </a:rPr>
                        <a:t>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Risk</a:t>
                      </a:r>
                      <a:endParaRPr sz="1800">
                        <a:latin typeface="URW Palladio L"/>
                        <a:cs typeface="URW Palladio L"/>
                      </a:endParaRPr>
                    </a:p>
                  </a:txBody>
                  <a:tcPr marL="0" marR="0" marT="298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800" spc="-5" dirty="0">
                          <a:latin typeface="URW Palladio L"/>
                          <a:cs typeface="URW Palladio L"/>
                        </a:rPr>
                        <a:t>Credit</a:t>
                      </a:r>
                      <a:r>
                        <a:rPr sz="1800" spc="-15" dirty="0">
                          <a:latin typeface="URW Palladio L"/>
                          <a:cs typeface="URW Palladio L"/>
                        </a:rPr>
                        <a:t>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Risk</a:t>
                      </a:r>
                      <a:endParaRPr sz="1800">
                        <a:latin typeface="URW Palladio L"/>
                        <a:cs typeface="URW Palladio L"/>
                      </a:endParaRPr>
                    </a:p>
                  </a:txBody>
                  <a:tcPr marL="0" marR="0" marT="298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800" spc="-5" dirty="0">
                          <a:latin typeface="URW Palladio L"/>
                          <a:cs typeface="URW Palladio L"/>
                        </a:rPr>
                        <a:t>A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Security in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form of guarantee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can</a:t>
                      </a:r>
                      <a:r>
                        <a:rPr sz="1800" spc="40" dirty="0">
                          <a:latin typeface="URW Palladio L"/>
                          <a:cs typeface="URW Palladio L"/>
                        </a:rPr>
                        <a:t>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be</a:t>
                      </a:r>
                      <a:endParaRPr sz="1800">
                        <a:latin typeface="URW Palladio L"/>
                        <a:cs typeface="URW Palladio L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</a:pPr>
                      <a:r>
                        <a:rPr sz="1800" dirty="0">
                          <a:latin typeface="URW Palladio L"/>
                          <a:cs typeface="URW Palladio L"/>
                        </a:rPr>
                        <a:t>obtained</a:t>
                      </a:r>
                      <a:endParaRPr sz="1800">
                        <a:latin typeface="URW Palladio L"/>
                        <a:cs typeface="URW Palladio L"/>
                      </a:endParaRPr>
                    </a:p>
                  </a:txBody>
                  <a:tcPr marL="0" marR="0" marT="298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dirty="0">
                          <a:latin typeface="URW Palladio L"/>
                          <a:cs typeface="URW Palladio L"/>
                        </a:rPr>
                        <a:t>Revenue</a:t>
                      </a:r>
                      <a:r>
                        <a:rPr sz="1800" spc="-15" dirty="0">
                          <a:latin typeface="URW Palladio L"/>
                          <a:cs typeface="URW Palladio L"/>
                        </a:rPr>
                        <a:t>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Risk</a:t>
                      </a:r>
                      <a:endParaRPr sz="1800">
                        <a:latin typeface="URW Palladio L"/>
                        <a:cs typeface="URW Palladio L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800" spc="-5" dirty="0">
                          <a:latin typeface="URW Palladio L"/>
                          <a:cs typeface="URW Palladio L"/>
                        </a:rPr>
                        <a:t>Market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Risk</a:t>
                      </a:r>
                      <a:endParaRPr sz="1800">
                        <a:latin typeface="URW Palladio L"/>
                        <a:cs typeface="URW Palladio L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389255">
                        <a:lnSpc>
                          <a:spcPct val="100000"/>
                        </a:lnSpc>
                        <a:spcBef>
                          <a:spcPts val="240"/>
                        </a:spcBef>
                        <a:tabLst>
                          <a:tab pos="4577715" algn="l"/>
                        </a:tabLst>
                      </a:pPr>
                      <a:r>
                        <a:rPr sz="1800" spc="-5" dirty="0">
                          <a:latin typeface="URW Palladio L"/>
                          <a:cs typeface="URW Palladio L"/>
                        </a:rPr>
                        <a:t>Conducting proper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feasibility Study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of the  busine</a:t>
                      </a:r>
                      <a:r>
                        <a:rPr sz="1800" spc="5" dirty="0">
                          <a:latin typeface="URW Palladio L"/>
                          <a:cs typeface="URW Palladio L"/>
                        </a:rPr>
                        <a:t>s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s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befor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e invest</a:t>
                      </a:r>
                      <a:r>
                        <a:rPr sz="1800" spc="-10" dirty="0">
                          <a:latin typeface="URW Palladio L"/>
                          <a:cs typeface="URW Palladio L"/>
                        </a:rPr>
                        <a:t>m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ent </a:t>
                      </a:r>
                      <a:r>
                        <a:rPr sz="1800" spc="5" dirty="0">
                          <a:latin typeface="URW Palladio L"/>
                          <a:cs typeface="URW Palladio L"/>
                        </a:rPr>
                        <a:t>i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n</a:t>
                      </a:r>
                      <a:r>
                        <a:rPr sz="1800" spc="-10" dirty="0">
                          <a:latin typeface="URW Palladio L"/>
                          <a:cs typeface="URW Palladio L"/>
                        </a:rPr>
                        <a:t>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projec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t	</a:t>
                      </a:r>
                      <a:r>
                        <a:rPr sz="1800" baseline="11574" dirty="0">
                          <a:solidFill>
                            <a:srgbClr val="888888"/>
                          </a:solidFill>
                          <a:latin typeface="URW Palladio L"/>
                          <a:cs typeface="URW Palladio L"/>
                        </a:rPr>
                        <a:t>31</a:t>
                      </a:r>
                      <a:endParaRPr sz="1800" baseline="11574">
                        <a:latin typeface="URW Palladio L"/>
                        <a:cs typeface="URW Palladio L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34974" y="201447"/>
            <a:ext cx="7675880" cy="13430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983105" marR="5080" indent="-1971039">
              <a:lnSpc>
                <a:spcPct val="108100"/>
              </a:lnSpc>
              <a:spcBef>
                <a:spcPts val="95"/>
              </a:spcBef>
            </a:pPr>
            <a:r>
              <a:rPr sz="4000" spc="-5" dirty="0"/>
              <a:t>Difference between Musharakah  and</a:t>
            </a:r>
            <a:r>
              <a:rPr sz="4000" spc="-15" dirty="0"/>
              <a:t> </a:t>
            </a:r>
            <a:r>
              <a:rPr sz="4000" spc="-5" dirty="0"/>
              <a:t>Mudarabah</a:t>
            </a:r>
            <a:endParaRPr sz="4000"/>
          </a:p>
        </p:txBody>
      </p:sp>
      <p:sp>
        <p:nvSpPr>
          <p:cNvPr id="4" name="object 4"/>
          <p:cNvSpPr txBox="1"/>
          <p:nvPr/>
        </p:nvSpPr>
        <p:spPr>
          <a:xfrm>
            <a:off x="8430259" y="6437273"/>
            <a:ext cx="177800" cy="209550"/>
          </a:xfrm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200" dirty="0">
                <a:solidFill>
                  <a:srgbClr val="888888"/>
                </a:solidFill>
                <a:latin typeface="URW Palladio L"/>
                <a:cs typeface="URW Palladio L"/>
              </a:rPr>
              <a:t>32</a:t>
            </a:r>
            <a:endParaRPr sz="1200">
              <a:latin typeface="URW Palladio L"/>
              <a:cs typeface="URW Palladio L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50850" y="2051050"/>
          <a:ext cx="8229600" cy="311937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3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sz="1800" b="1" i="1" spc="-5" dirty="0">
                          <a:solidFill>
                            <a:srgbClr val="FFFFFF"/>
                          </a:solidFill>
                          <a:latin typeface="URW Palladio L"/>
                          <a:cs typeface="URW Palladio L"/>
                        </a:rPr>
                        <a:t>Musharakah</a:t>
                      </a:r>
                      <a:endParaRPr sz="1800">
                        <a:latin typeface="URW Palladio L"/>
                        <a:cs typeface="URW Palladio L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sz="1800" b="1" i="1" spc="-5" dirty="0">
                          <a:solidFill>
                            <a:srgbClr val="FFFFFF"/>
                          </a:solidFill>
                          <a:latin typeface="URW Palladio L"/>
                          <a:cs typeface="URW Palladio L"/>
                        </a:rPr>
                        <a:t>Mudarabah</a:t>
                      </a:r>
                      <a:endParaRPr sz="1800">
                        <a:latin typeface="URW Palladio L"/>
                        <a:cs typeface="URW Palladio L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967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34"/>
                        </a:spcBef>
                      </a:pPr>
                      <a:r>
                        <a:rPr sz="1800" dirty="0">
                          <a:latin typeface="URW Palladio L"/>
                          <a:cs typeface="URW Palladio L"/>
                        </a:rPr>
                        <a:t>All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partners</a:t>
                      </a:r>
                      <a:r>
                        <a:rPr sz="1800" spc="-10" dirty="0">
                          <a:latin typeface="URW Palladio L"/>
                          <a:cs typeface="URW Palladio L"/>
                        </a:rPr>
                        <a:t>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invest.</a:t>
                      </a:r>
                      <a:endParaRPr sz="1800">
                        <a:latin typeface="URW Palladio L"/>
                        <a:cs typeface="URW Palladio L"/>
                      </a:endParaRPr>
                    </a:p>
                  </a:txBody>
                  <a:tcPr marL="0" marR="0" marT="298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34"/>
                        </a:spcBef>
                      </a:pPr>
                      <a:r>
                        <a:rPr sz="1800" spc="-5" dirty="0">
                          <a:latin typeface="URW Palladio L"/>
                          <a:cs typeface="URW Palladio L"/>
                        </a:rPr>
                        <a:t>Only Rab-ul-Maal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 invests.</a:t>
                      </a:r>
                      <a:endParaRPr sz="1800">
                        <a:latin typeface="URW Palladio L"/>
                        <a:cs typeface="URW Palladio L"/>
                      </a:endParaRPr>
                    </a:p>
                  </a:txBody>
                  <a:tcPr marL="0" marR="0" marT="2984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14399">
                <a:tc>
                  <a:txBody>
                    <a:bodyPr/>
                    <a:lstStyle/>
                    <a:p>
                      <a:pPr marL="91440" marR="290830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1800" dirty="0">
                          <a:latin typeface="URW Palladio L"/>
                          <a:cs typeface="URW Palladio L"/>
                        </a:rPr>
                        <a:t>All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partners participate in the  management of the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business and can  work for it.</a:t>
                      </a:r>
                      <a:endParaRPr sz="1800">
                        <a:latin typeface="URW Palladio L"/>
                        <a:cs typeface="URW Palladio L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99695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1800" spc="-5" dirty="0">
                          <a:latin typeface="URW Palladio L"/>
                          <a:cs typeface="URW Palladio L"/>
                        </a:rPr>
                        <a:t>Rab-ul-maal has no right to participate  in the management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which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is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carried  out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by the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Mudarib only.</a:t>
                      </a:r>
                      <a:endParaRPr sz="1800">
                        <a:latin typeface="URW Palladio L"/>
                        <a:cs typeface="URW Palladio L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63167">
                <a:tc>
                  <a:txBody>
                    <a:bodyPr/>
                    <a:lstStyle/>
                    <a:p>
                      <a:pPr marL="91440" marR="201930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800" dirty="0">
                          <a:latin typeface="URW Palladio L"/>
                          <a:cs typeface="URW Palladio L"/>
                        </a:rPr>
                        <a:t>All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partners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share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the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loss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to the 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extent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of the ratio of their</a:t>
                      </a:r>
                      <a:r>
                        <a:rPr sz="1800" spc="5" dirty="0">
                          <a:latin typeface="URW Palladio L"/>
                          <a:cs typeface="URW Palladio L"/>
                        </a:rPr>
                        <a:t>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investment.</a:t>
                      </a:r>
                      <a:endParaRPr sz="1800">
                        <a:latin typeface="URW Palladio L"/>
                        <a:cs typeface="URW Palladio L"/>
                      </a:endParaRPr>
                    </a:p>
                  </a:txBody>
                  <a:tcPr marL="0" marR="0" marT="298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86995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800" spc="-5" dirty="0">
                          <a:latin typeface="URW Palladio L"/>
                          <a:cs typeface="URW Palladio L"/>
                        </a:rPr>
                        <a:t>Only Rab-ul-maal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suffers loss because 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the Mudarib does not invest anything.  However this is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subject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to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a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condition  that the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Mudarib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has worked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with due  diligence.</a:t>
                      </a:r>
                      <a:endParaRPr sz="1800">
                        <a:latin typeface="URW Palladio L"/>
                        <a:cs typeface="URW Palladio L"/>
                      </a:endParaRPr>
                    </a:p>
                  </a:txBody>
                  <a:tcPr marL="0" marR="0" marT="298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442959" y="6449973"/>
            <a:ext cx="76200" cy="1841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350"/>
              </a:lnSpc>
            </a:pPr>
            <a:r>
              <a:rPr sz="1200" dirty="0">
                <a:solidFill>
                  <a:srgbClr val="888888"/>
                </a:solidFill>
                <a:latin typeface="URW Palladio L"/>
                <a:cs typeface="URW Palladio L"/>
              </a:rPr>
              <a:t>3</a:t>
            </a:r>
            <a:endParaRPr sz="1200">
              <a:latin typeface="URW Palladio L"/>
              <a:cs typeface="URW Palladio 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506459" y="6437273"/>
            <a:ext cx="101600" cy="209550"/>
          </a:xfrm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200" dirty="0">
                <a:solidFill>
                  <a:srgbClr val="888888"/>
                </a:solidFill>
                <a:latin typeface="URW Palladio L"/>
                <a:cs typeface="URW Palladio L"/>
              </a:rPr>
              <a:t>3</a:t>
            </a:r>
            <a:endParaRPr sz="1200">
              <a:latin typeface="URW Palladio L"/>
              <a:cs typeface="URW Palladio L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298450" y="222250"/>
          <a:ext cx="8229600" cy="63145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39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800" b="1" i="1" spc="-5" dirty="0">
                          <a:solidFill>
                            <a:srgbClr val="FFFFFF"/>
                          </a:solidFill>
                          <a:latin typeface="URW Palladio L"/>
                          <a:cs typeface="URW Palladio L"/>
                        </a:rPr>
                        <a:t>Musharakah</a:t>
                      </a:r>
                      <a:endParaRPr sz="1800">
                        <a:latin typeface="URW Palladio L"/>
                        <a:cs typeface="URW Palladio L"/>
                      </a:endParaRPr>
                    </a:p>
                  </a:txBody>
                  <a:tcPr marL="0" marR="0" marT="273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800" b="1" i="1" spc="-5" dirty="0">
                          <a:solidFill>
                            <a:srgbClr val="FFFFFF"/>
                          </a:solidFill>
                          <a:latin typeface="URW Palladio L"/>
                          <a:cs typeface="URW Palladio L"/>
                        </a:rPr>
                        <a:t>Mudarabah</a:t>
                      </a:r>
                      <a:endParaRPr sz="1800">
                        <a:latin typeface="URW Palladio L"/>
                        <a:cs typeface="URW Palladio L"/>
                      </a:endParaRPr>
                    </a:p>
                  </a:txBody>
                  <a:tcPr marL="0" marR="0" marT="273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83279">
                <a:tc>
                  <a:txBody>
                    <a:bodyPr/>
                    <a:lstStyle/>
                    <a:p>
                      <a:pPr marL="90805" marR="81915" algn="just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1800" spc="-5" dirty="0">
                          <a:latin typeface="URW Palladio L"/>
                          <a:cs typeface="URW Palladio L"/>
                        </a:rPr>
                        <a:t>The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liability of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the partners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is 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normally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unlimited. If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the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liabilities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of  business exceed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its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assets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and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the  business goes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in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liquidation,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all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the 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exceeding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liabilities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shall be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borne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pro  rata by all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partners.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But if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the partners  agree that no partner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shall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incur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any 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debt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during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the course of business,  then the exceeding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liabilities shall </a:t>
                      </a:r>
                      <a:r>
                        <a:rPr sz="1800" spc="-15" dirty="0">
                          <a:latin typeface="URW Palladio L"/>
                          <a:cs typeface="URW Palladio L"/>
                        </a:rPr>
                        <a:t>be 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borne </a:t>
                      </a:r>
                      <a:r>
                        <a:rPr sz="1800" spc="5" dirty="0">
                          <a:latin typeface="URW Palladio L"/>
                          <a:cs typeface="URW Palladio L"/>
                        </a:rPr>
                        <a:t>by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that partner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alone who </a:t>
                      </a:r>
                      <a:r>
                        <a:rPr sz="1800" spc="-10" dirty="0">
                          <a:latin typeface="URW Palladio L"/>
                          <a:cs typeface="URW Palladio L"/>
                        </a:rPr>
                        <a:t>has 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incurred a debt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on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the business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in  violation of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the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aforesaid</a:t>
                      </a:r>
                      <a:r>
                        <a:rPr sz="1800" spc="-30" dirty="0">
                          <a:latin typeface="URW Palladio L"/>
                          <a:cs typeface="URW Palladio L"/>
                        </a:rPr>
                        <a:t>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condition.</a:t>
                      </a:r>
                      <a:endParaRPr sz="1800">
                        <a:latin typeface="URW Palladio L"/>
                        <a:cs typeface="URW Palladio L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81915" algn="just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1800" spc="-5" dirty="0">
                          <a:latin typeface="URW Palladio L"/>
                          <a:cs typeface="URW Palladio L"/>
                        </a:rPr>
                        <a:t>The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liability of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Rab-ul-maal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is limited  to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his investment unless he </a:t>
                      </a:r>
                      <a:r>
                        <a:rPr sz="1800" spc="-10" dirty="0">
                          <a:latin typeface="URW Palladio L"/>
                          <a:cs typeface="URW Palladio L"/>
                        </a:rPr>
                        <a:t>has 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permitted the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Mudarib to incur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debts  on his</a:t>
                      </a:r>
                      <a:r>
                        <a:rPr sz="1800" spc="10" dirty="0">
                          <a:latin typeface="URW Palladio L"/>
                          <a:cs typeface="URW Palladio L"/>
                        </a:rPr>
                        <a:t>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behalf.</a:t>
                      </a:r>
                      <a:endParaRPr sz="1800">
                        <a:latin typeface="URW Palladio L"/>
                        <a:cs typeface="URW Palladio L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60472">
                <a:tc>
                  <a:txBody>
                    <a:bodyPr/>
                    <a:lstStyle/>
                    <a:p>
                      <a:pPr marL="90805" marR="82550" algn="just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800" spc="-5" dirty="0">
                          <a:latin typeface="URW Palladio L"/>
                          <a:cs typeface="URW Palladio L"/>
                        </a:rPr>
                        <a:t>As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soon </a:t>
                      </a:r>
                      <a:r>
                        <a:rPr sz="1800" spc="-10" dirty="0">
                          <a:latin typeface="URW Palladio L"/>
                          <a:cs typeface="URW Palladio L"/>
                        </a:rPr>
                        <a:t>as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the partners mix up their  capital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in a joint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pool,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all </a:t>
                      </a:r>
                      <a:r>
                        <a:rPr sz="1800" spc="-10" dirty="0">
                          <a:latin typeface="URW Palladio L"/>
                          <a:cs typeface="URW Palladio L"/>
                        </a:rPr>
                        <a:t>the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assets 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become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jointly owned by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all of them 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according to </a:t>
                      </a:r>
                      <a:r>
                        <a:rPr sz="1800" spc="-10" dirty="0">
                          <a:latin typeface="URW Palladio L"/>
                          <a:cs typeface="URW Palladio L"/>
                        </a:rPr>
                        <a:t>the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proportion of their 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respective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investment. All partners  benefit from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the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appreciation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in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the 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value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of the assets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even if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profit has  not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accrued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through</a:t>
                      </a:r>
                      <a:r>
                        <a:rPr sz="1800" spc="20" dirty="0">
                          <a:latin typeface="URW Palladio L"/>
                          <a:cs typeface="URW Palladio L"/>
                        </a:rPr>
                        <a:t>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sales.</a:t>
                      </a:r>
                      <a:endParaRPr sz="1800">
                        <a:latin typeface="URW Palladio L"/>
                        <a:cs typeface="URW Palladio L"/>
                      </a:endParaRPr>
                    </a:p>
                  </a:txBody>
                  <a:tcPr marL="0" marR="0" marT="298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83820" algn="just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800" spc="-5" dirty="0">
                          <a:latin typeface="URW Palladio L"/>
                          <a:cs typeface="URW Palladio L"/>
                        </a:rPr>
                        <a:t>The goods purchased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by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the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Mudarib  are solely owned by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Rab-ul-maal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and 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the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Mudarib can earn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his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share in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the  profit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only in case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he </a:t>
                      </a:r>
                      <a:r>
                        <a:rPr sz="1800" dirty="0">
                          <a:latin typeface="URW Palladio L"/>
                          <a:cs typeface="URW Palladio L"/>
                        </a:rPr>
                        <a:t>sells </a:t>
                      </a:r>
                      <a:r>
                        <a:rPr sz="1800" spc="-10" dirty="0">
                          <a:latin typeface="URW Palladio L"/>
                          <a:cs typeface="URW Palladio L"/>
                        </a:rPr>
                        <a:t>the goods  </a:t>
                      </a:r>
                      <a:r>
                        <a:rPr sz="1800" spc="-5" dirty="0">
                          <a:latin typeface="URW Palladio L"/>
                          <a:cs typeface="URW Palladio L"/>
                        </a:rPr>
                        <a:t>profitably.</a:t>
                      </a:r>
                      <a:endParaRPr sz="1800">
                        <a:latin typeface="URW Palladio L"/>
                        <a:cs typeface="URW Palladio L"/>
                      </a:endParaRPr>
                    </a:p>
                  </a:txBody>
                  <a:tcPr marL="0" marR="0" marT="298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43200" y="433781"/>
            <a:ext cx="3168269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10" dirty="0"/>
              <a:t>Co</a:t>
            </a:r>
            <a:r>
              <a:rPr sz="4000" spc="-25" dirty="0"/>
              <a:t>n</a:t>
            </a:r>
            <a:r>
              <a:rPr sz="4000" spc="-5" dirty="0"/>
              <a:t>clusion</a:t>
            </a:r>
            <a:endParaRPr sz="4000" dirty="0"/>
          </a:p>
        </p:txBody>
      </p:sp>
      <p:sp>
        <p:nvSpPr>
          <p:cNvPr id="4" name="object 4"/>
          <p:cNvSpPr txBox="1"/>
          <p:nvPr/>
        </p:nvSpPr>
        <p:spPr>
          <a:xfrm>
            <a:off x="8430259" y="6437273"/>
            <a:ext cx="177800" cy="209550"/>
          </a:xfrm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200" dirty="0">
                <a:solidFill>
                  <a:srgbClr val="888888"/>
                </a:solidFill>
                <a:latin typeface="URW Palladio L"/>
                <a:cs typeface="URW Palladio L"/>
              </a:rPr>
              <a:t>34</a:t>
            </a:r>
            <a:endParaRPr sz="1200">
              <a:latin typeface="URW Palladio L"/>
              <a:cs typeface="URW Palladio 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940" y="1669745"/>
            <a:ext cx="8074025" cy="36112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3535">
              <a:lnSpc>
                <a:spcPct val="100000"/>
              </a:lnSpc>
              <a:spcBef>
                <a:spcPts val="100"/>
              </a:spcBef>
              <a:buFont typeface="Nimbus Sans L"/>
              <a:buChar char="•"/>
              <a:tabLst>
                <a:tab pos="355600" algn="l"/>
                <a:tab pos="356235" algn="l"/>
              </a:tabLst>
            </a:pPr>
            <a:r>
              <a:rPr sz="2400" dirty="0">
                <a:latin typeface="URW Palladio L"/>
                <a:cs typeface="URW Palladio L"/>
              </a:rPr>
              <a:t>Risks</a:t>
            </a:r>
            <a:r>
              <a:rPr sz="2400" spc="385" dirty="0">
                <a:latin typeface="URW Palladio L"/>
                <a:cs typeface="URW Palladio L"/>
              </a:rPr>
              <a:t> </a:t>
            </a:r>
            <a:r>
              <a:rPr sz="2400" spc="-5" dirty="0">
                <a:latin typeface="URW Palladio L"/>
                <a:cs typeface="URW Palladio L"/>
              </a:rPr>
              <a:t>in</a:t>
            </a:r>
            <a:r>
              <a:rPr sz="2400" spc="385" dirty="0">
                <a:latin typeface="URW Palladio L"/>
                <a:cs typeface="URW Palladio L"/>
              </a:rPr>
              <a:t> </a:t>
            </a:r>
            <a:r>
              <a:rPr sz="2400" spc="-5" dirty="0">
                <a:latin typeface="URW Palladio L"/>
                <a:cs typeface="URW Palladio L"/>
              </a:rPr>
              <a:t>Islamic</a:t>
            </a:r>
            <a:r>
              <a:rPr sz="2400" spc="395" dirty="0">
                <a:latin typeface="URW Palladio L"/>
                <a:cs typeface="URW Palladio L"/>
              </a:rPr>
              <a:t> </a:t>
            </a:r>
            <a:r>
              <a:rPr sz="2400" dirty="0">
                <a:latin typeface="URW Palladio L"/>
                <a:cs typeface="URW Palladio L"/>
              </a:rPr>
              <a:t>financial</a:t>
            </a:r>
            <a:r>
              <a:rPr sz="2400" spc="385" dirty="0">
                <a:latin typeface="URW Palladio L"/>
                <a:cs typeface="URW Palladio L"/>
              </a:rPr>
              <a:t> </a:t>
            </a:r>
            <a:r>
              <a:rPr sz="2400" dirty="0">
                <a:latin typeface="URW Palladio L"/>
                <a:cs typeface="URW Palladio L"/>
              </a:rPr>
              <a:t>instruments</a:t>
            </a:r>
            <a:r>
              <a:rPr sz="2400" spc="395" dirty="0">
                <a:latin typeface="URW Palladio L"/>
                <a:cs typeface="URW Palladio L"/>
              </a:rPr>
              <a:t> </a:t>
            </a:r>
            <a:r>
              <a:rPr sz="2400" spc="-5" dirty="0">
                <a:latin typeface="URW Palladio L"/>
                <a:cs typeface="URW Palladio L"/>
              </a:rPr>
              <a:t>are</a:t>
            </a:r>
            <a:r>
              <a:rPr sz="2400" spc="395" dirty="0">
                <a:latin typeface="URW Palladio L"/>
                <a:cs typeface="URW Palladio L"/>
              </a:rPr>
              <a:t> </a:t>
            </a:r>
            <a:r>
              <a:rPr sz="2400" dirty="0">
                <a:latin typeface="URW Palladio L"/>
                <a:cs typeface="URW Palladio L"/>
              </a:rPr>
              <a:t>complex</a:t>
            </a:r>
            <a:r>
              <a:rPr sz="2400" spc="385" dirty="0">
                <a:latin typeface="URW Palladio L"/>
                <a:cs typeface="URW Palladio L"/>
              </a:rPr>
              <a:t> </a:t>
            </a:r>
            <a:r>
              <a:rPr sz="2400" spc="-5" dirty="0">
                <a:latin typeface="URW Palladio L"/>
                <a:cs typeface="URW Palladio L"/>
              </a:rPr>
              <a:t>and</a:t>
            </a:r>
            <a:endParaRPr sz="2400">
              <a:latin typeface="URW Palladio L"/>
              <a:cs typeface="URW Palladio L"/>
            </a:endParaRPr>
          </a:p>
          <a:p>
            <a:pPr marL="355600">
              <a:lnSpc>
                <a:spcPct val="100000"/>
              </a:lnSpc>
              <a:spcBef>
                <a:spcPts val="5"/>
              </a:spcBef>
            </a:pPr>
            <a:r>
              <a:rPr sz="2400" spc="-5" dirty="0">
                <a:latin typeface="URW Palladio L"/>
                <a:cs typeface="URW Palladio L"/>
              </a:rPr>
              <a:t>change </a:t>
            </a:r>
            <a:r>
              <a:rPr sz="2400" dirty="0">
                <a:latin typeface="URW Palladio L"/>
                <a:cs typeface="URW Palladio L"/>
              </a:rPr>
              <a:t>and evolve during </a:t>
            </a:r>
            <a:r>
              <a:rPr sz="2400" spc="-5" dirty="0">
                <a:latin typeface="URW Palladio L"/>
                <a:cs typeface="URW Palladio L"/>
              </a:rPr>
              <a:t>the</a:t>
            </a:r>
            <a:r>
              <a:rPr sz="2400" spc="20" dirty="0">
                <a:latin typeface="URW Palladio L"/>
                <a:cs typeface="URW Palladio L"/>
              </a:rPr>
              <a:t> </a:t>
            </a:r>
            <a:r>
              <a:rPr sz="2400" spc="-5" dirty="0">
                <a:latin typeface="URW Palladio L"/>
                <a:cs typeface="URW Palladio L"/>
              </a:rPr>
              <a:t>transaction</a:t>
            </a:r>
            <a:endParaRPr sz="2400">
              <a:latin typeface="URW Palladio L"/>
              <a:cs typeface="URW Palladio L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3150">
              <a:latin typeface="URW Palladio L"/>
              <a:cs typeface="URW Palladio L"/>
            </a:endParaRPr>
          </a:p>
          <a:p>
            <a:pPr marL="355600" marR="7620" indent="-343535" algn="just">
              <a:lnSpc>
                <a:spcPct val="100000"/>
              </a:lnSpc>
              <a:buFont typeface="Nimbus Sans L"/>
              <a:buChar char="•"/>
              <a:tabLst>
                <a:tab pos="356235" algn="l"/>
              </a:tabLst>
            </a:pPr>
            <a:r>
              <a:rPr sz="2400" spc="-5" dirty="0">
                <a:latin typeface="URW Palladio L"/>
                <a:cs typeface="URW Palladio L"/>
              </a:rPr>
              <a:t>It is important to know </a:t>
            </a:r>
            <a:r>
              <a:rPr sz="2400" dirty="0">
                <a:latin typeface="URW Palladio L"/>
                <a:cs typeface="URW Palladio L"/>
              </a:rPr>
              <a:t>the underlying features </a:t>
            </a:r>
            <a:r>
              <a:rPr sz="2400" spc="-5" dirty="0">
                <a:latin typeface="URW Palladio L"/>
                <a:cs typeface="URW Palladio L"/>
              </a:rPr>
              <a:t>of the </a:t>
            </a:r>
            <a:r>
              <a:rPr sz="2400" spc="590" dirty="0">
                <a:latin typeface="URW Palladio L"/>
                <a:cs typeface="URW Palladio L"/>
              </a:rPr>
              <a:t> </a:t>
            </a:r>
            <a:r>
              <a:rPr sz="2400" spc="-5" dirty="0">
                <a:latin typeface="URW Palladio L"/>
                <a:cs typeface="URW Palladio L"/>
              </a:rPr>
              <a:t>contracts and risks arising in </a:t>
            </a:r>
            <a:r>
              <a:rPr sz="2400" dirty="0">
                <a:latin typeface="URW Palladio L"/>
                <a:cs typeface="URW Palladio L"/>
              </a:rPr>
              <a:t>Mudarabah</a:t>
            </a:r>
            <a:r>
              <a:rPr sz="2400" spc="55" dirty="0">
                <a:latin typeface="URW Palladio L"/>
                <a:cs typeface="URW Palladio L"/>
              </a:rPr>
              <a:t> </a:t>
            </a:r>
            <a:r>
              <a:rPr sz="2400" spc="-5" dirty="0">
                <a:latin typeface="URW Palladio L"/>
                <a:cs typeface="URW Palladio L"/>
              </a:rPr>
              <a:t>Financing</a:t>
            </a:r>
            <a:endParaRPr sz="2400">
              <a:latin typeface="URW Palladio L"/>
              <a:cs typeface="URW Palladio L"/>
            </a:endParaRPr>
          </a:p>
          <a:p>
            <a:pPr>
              <a:lnSpc>
                <a:spcPct val="100000"/>
              </a:lnSpc>
              <a:spcBef>
                <a:spcPts val="15"/>
              </a:spcBef>
              <a:buFont typeface="Nimbus Sans L"/>
              <a:buChar char="•"/>
            </a:pPr>
            <a:endParaRPr sz="3150">
              <a:latin typeface="URW Palladio L"/>
              <a:cs typeface="URW Palladio L"/>
            </a:endParaRPr>
          </a:p>
          <a:p>
            <a:pPr marL="355600" marR="5080" indent="-343535" algn="just">
              <a:lnSpc>
                <a:spcPct val="100000"/>
              </a:lnSpc>
              <a:buFont typeface="Nimbus Sans L"/>
              <a:buChar char="•"/>
              <a:tabLst>
                <a:tab pos="356235" algn="l"/>
              </a:tabLst>
            </a:pPr>
            <a:r>
              <a:rPr sz="2400" dirty="0">
                <a:latin typeface="URW Palladio L"/>
                <a:cs typeface="URW Palladio L"/>
              </a:rPr>
              <a:t>Risk </a:t>
            </a:r>
            <a:r>
              <a:rPr sz="2400" spc="-5" dirty="0">
                <a:latin typeface="URW Palladio L"/>
                <a:cs typeface="URW Palladio L"/>
              </a:rPr>
              <a:t>management would </a:t>
            </a:r>
            <a:r>
              <a:rPr sz="2400" dirty="0">
                <a:latin typeface="URW Palladio L"/>
                <a:cs typeface="URW Palladio L"/>
              </a:rPr>
              <a:t>require </a:t>
            </a:r>
            <a:r>
              <a:rPr sz="2400" spc="-5" dirty="0">
                <a:latin typeface="URW Palladio L"/>
                <a:cs typeface="URW Palladio L"/>
              </a:rPr>
              <a:t>knowledge of </a:t>
            </a:r>
            <a:r>
              <a:rPr sz="2400" dirty="0">
                <a:latin typeface="URW Palladio L"/>
                <a:cs typeface="URW Palladio L"/>
              </a:rPr>
              <a:t>Islamic  </a:t>
            </a:r>
            <a:r>
              <a:rPr sz="2400" spc="-5" dirty="0">
                <a:latin typeface="URW Palladio L"/>
                <a:cs typeface="URW Palladio L"/>
              </a:rPr>
              <a:t>contracts </a:t>
            </a:r>
            <a:r>
              <a:rPr sz="2400" spc="-10" dirty="0">
                <a:latin typeface="URW Palladio L"/>
                <a:cs typeface="URW Palladio L"/>
              </a:rPr>
              <a:t>and </a:t>
            </a:r>
            <a:r>
              <a:rPr sz="2400" dirty="0">
                <a:latin typeface="URW Palladio L"/>
                <a:cs typeface="URW Palladio L"/>
              </a:rPr>
              <a:t>also </a:t>
            </a:r>
            <a:r>
              <a:rPr sz="2400" spc="-5" dirty="0">
                <a:latin typeface="URW Palladio L"/>
                <a:cs typeface="URW Palladio L"/>
              </a:rPr>
              <a:t>the appropriate skills to </a:t>
            </a:r>
            <a:r>
              <a:rPr sz="2400" dirty="0">
                <a:latin typeface="URW Palladio L"/>
                <a:cs typeface="URW Palladio L"/>
              </a:rPr>
              <a:t>mitigate </a:t>
            </a:r>
            <a:r>
              <a:rPr sz="2400" spc="-5" dirty="0">
                <a:latin typeface="URW Palladio L"/>
                <a:cs typeface="URW Palladio L"/>
              </a:rPr>
              <a:t>risks  arising in</a:t>
            </a:r>
            <a:r>
              <a:rPr sz="2400" spc="10" dirty="0">
                <a:latin typeface="URW Palladio L"/>
                <a:cs typeface="URW Palladio L"/>
              </a:rPr>
              <a:t> </a:t>
            </a:r>
            <a:r>
              <a:rPr sz="2400" spc="-5" dirty="0">
                <a:latin typeface="URW Palladio L"/>
                <a:cs typeface="URW Palladio L"/>
              </a:rPr>
              <a:t>them</a:t>
            </a:r>
            <a:endParaRPr sz="2400">
              <a:latin typeface="URW Palladio L"/>
              <a:cs typeface="URW Palladio 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80207" y="482549"/>
            <a:ext cx="3913504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dirty="0"/>
              <a:t>Types of</a:t>
            </a:r>
            <a:r>
              <a:rPr sz="3200" spc="-75" dirty="0"/>
              <a:t> </a:t>
            </a:r>
            <a:r>
              <a:rPr sz="3200" dirty="0"/>
              <a:t>Mudarabah</a:t>
            </a:r>
            <a:endParaRPr sz="320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143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dirty="0"/>
              <a:t>4</a:t>
            </a:fld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535940" y="1688033"/>
            <a:ext cx="8073390" cy="44157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17500" indent="-305435">
              <a:lnSpc>
                <a:spcPct val="100000"/>
              </a:lnSpc>
              <a:spcBef>
                <a:spcPts val="100"/>
              </a:spcBef>
              <a:buAutoNum type="arabicPeriod" startAt="2"/>
              <a:tabLst>
                <a:tab pos="318135" algn="l"/>
              </a:tabLst>
            </a:pPr>
            <a:r>
              <a:rPr sz="2400" b="1" dirty="0">
                <a:latin typeface="URW Palladio L"/>
                <a:cs typeface="URW Palladio L"/>
              </a:rPr>
              <a:t>Al Mudarabah Al</a:t>
            </a:r>
            <a:r>
              <a:rPr sz="2400" b="1" spc="-45" dirty="0">
                <a:latin typeface="URW Palladio L"/>
                <a:cs typeface="URW Palladio L"/>
              </a:rPr>
              <a:t> </a:t>
            </a:r>
            <a:r>
              <a:rPr sz="2400" b="1" dirty="0">
                <a:latin typeface="URW Palladio L"/>
                <a:cs typeface="URW Palladio L"/>
              </a:rPr>
              <a:t>Mutlaqah</a:t>
            </a:r>
            <a:endParaRPr sz="2400">
              <a:latin typeface="URW Palladio L"/>
              <a:cs typeface="URW Palladio L"/>
            </a:endParaRPr>
          </a:p>
          <a:p>
            <a:pPr marL="355600">
              <a:lnSpc>
                <a:spcPct val="100000"/>
              </a:lnSpc>
              <a:spcBef>
                <a:spcPts val="5"/>
              </a:spcBef>
            </a:pPr>
            <a:r>
              <a:rPr sz="2400" b="1" dirty="0">
                <a:latin typeface="URW Palladio L"/>
                <a:cs typeface="URW Palladio L"/>
              </a:rPr>
              <a:t>(Unrestricted</a:t>
            </a:r>
            <a:r>
              <a:rPr sz="2400" b="1" spc="-45" dirty="0">
                <a:latin typeface="URW Palladio L"/>
                <a:cs typeface="URW Palladio L"/>
              </a:rPr>
              <a:t> </a:t>
            </a:r>
            <a:r>
              <a:rPr sz="2400" b="1" dirty="0">
                <a:latin typeface="URW Palladio L"/>
                <a:cs typeface="URW Palladio L"/>
              </a:rPr>
              <a:t>Mudarabah)</a:t>
            </a:r>
            <a:endParaRPr sz="2400">
              <a:latin typeface="URW Palladio L"/>
              <a:cs typeface="URW Palladio L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650">
              <a:latin typeface="URW Palladio L"/>
              <a:cs typeface="URW Palladio L"/>
            </a:endParaRPr>
          </a:p>
          <a:p>
            <a:pPr marL="48895" marR="5080" algn="just">
              <a:lnSpc>
                <a:spcPct val="100000"/>
              </a:lnSpc>
            </a:pPr>
            <a:r>
              <a:rPr sz="2400" spc="-5" dirty="0">
                <a:latin typeface="URW Palladio L"/>
                <a:cs typeface="URW Palladio L"/>
              </a:rPr>
              <a:t>Rabb-ul-maal gives </a:t>
            </a:r>
            <a:r>
              <a:rPr sz="2400" dirty="0">
                <a:latin typeface="URW Palladio L"/>
                <a:cs typeface="URW Palladio L"/>
              </a:rPr>
              <a:t>full </a:t>
            </a:r>
            <a:r>
              <a:rPr sz="2400" spc="-5" dirty="0">
                <a:latin typeface="URW Palladio L"/>
                <a:cs typeface="URW Palladio L"/>
              </a:rPr>
              <a:t>freedom to </a:t>
            </a:r>
            <a:r>
              <a:rPr sz="2400" dirty="0">
                <a:latin typeface="URW Palladio L"/>
                <a:cs typeface="URW Palladio L"/>
              </a:rPr>
              <a:t>Mudarib </a:t>
            </a:r>
            <a:r>
              <a:rPr sz="2400" spc="-5" dirty="0">
                <a:latin typeface="URW Palladio L"/>
                <a:cs typeface="URW Palladio L"/>
              </a:rPr>
              <a:t>to </a:t>
            </a:r>
            <a:r>
              <a:rPr sz="2400" dirty="0">
                <a:latin typeface="URW Palladio L"/>
                <a:cs typeface="URW Palladio L"/>
              </a:rPr>
              <a:t>undertake  whatever </a:t>
            </a:r>
            <a:r>
              <a:rPr sz="2400" spc="-5" dirty="0">
                <a:latin typeface="URW Palladio L"/>
                <a:cs typeface="URW Palladio L"/>
              </a:rPr>
              <a:t>business he </a:t>
            </a:r>
            <a:r>
              <a:rPr sz="2400" dirty="0">
                <a:latin typeface="URW Palladio L"/>
                <a:cs typeface="URW Palladio L"/>
              </a:rPr>
              <a:t>deems fit, </a:t>
            </a:r>
            <a:r>
              <a:rPr sz="2400" spc="-5" dirty="0">
                <a:latin typeface="URW Palladio L"/>
                <a:cs typeface="URW Palladio L"/>
              </a:rPr>
              <a:t>this is </a:t>
            </a:r>
            <a:r>
              <a:rPr sz="2400" dirty="0">
                <a:latin typeface="URW Palladio L"/>
                <a:cs typeface="URW Palladio L"/>
              </a:rPr>
              <a:t>called Al  Mudarabah Al Mutlaqah </a:t>
            </a:r>
            <a:r>
              <a:rPr sz="2400" spc="-5" dirty="0">
                <a:latin typeface="URW Palladio L"/>
                <a:cs typeface="URW Palladio L"/>
              </a:rPr>
              <a:t>(unrestricted</a:t>
            </a:r>
            <a:r>
              <a:rPr sz="2400" dirty="0">
                <a:latin typeface="URW Palladio L"/>
                <a:cs typeface="URW Palladio L"/>
              </a:rPr>
              <a:t> Mudarabah)</a:t>
            </a:r>
            <a:endParaRPr sz="2400">
              <a:latin typeface="URW Palladio L"/>
              <a:cs typeface="URW Palladio L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3150">
              <a:latin typeface="URW Palladio L"/>
              <a:cs typeface="URW Palladio L"/>
            </a:endParaRPr>
          </a:p>
          <a:p>
            <a:pPr marL="125095">
              <a:lnSpc>
                <a:spcPct val="100000"/>
              </a:lnSpc>
            </a:pPr>
            <a:r>
              <a:rPr sz="2400" spc="-5" dirty="0">
                <a:latin typeface="URW Palladio L"/>
                <a:cs typeface="URW Palladio L"/>
              </a:rPr>
              <a:t>However, he is not </a:t>
            </a:r>
            <a:r>
              <a:rPr sz="2400" dirty="0">
                <a:latin typeface="URW Palladio L"/>
                <a:cs typeface="URW Palladio L"/>
              </a:rPr>
              <a:t>authorized</a:t>
            </a:r>
            <a:r>
              <a:rPr sz="2400" spc="25" dirty="0">
                <a:latin typeface="URW Palladio L"/>
                <a:cs typeface="URW Palladio L"/>
              </a:rPr>
              <a:t> </a:t>
            </a:r>
            <a:r>
              <a:rPr sz="2400" spc="-5" dirty="0">
                <a:latin typeface="URW Palladio L"/>
                <a:cs typeface="URW Palladio L"/>
              </a:rPr>
              <a:t>to:</a:t>
            </a:r>
            <a:endParaRPr sz="2400">
              <a:latin typeface="URW Palladio L"/>
              <a:cs typeface="URW Palladio L"/>
            </a:endParaRPr>
          </a:p>
          <a:p>
            <a:pPr marL="684530" lvl="1" indent="-330835">
              <a:lnSpc>
                <a:spcPct val="100000"/>
              </a:lnSpc>
              <a:spcBef>
                <a:spcPts val="580"/>
              </a:spcBef>
              <a:buAutoNum type="alphaLcParenR"/>
              <a:tabLst>
                <a:tab pos="685165" algn="l"/>
              </a:tabLst>
            </a:pPr>
            <a:r>
              <a:rPr sz="2400" spc="-5" dirty="0">
                <a:latin typeface="URW Palladio L"/>
                <a:cs typeface="URW Palladio L"/>
              </a:rPr>
              <a:t>keep another </a:t>
            </a:r>
            <a:r>
              <a:rPr sz="2400" dirty="0">
                <a:latin typeface="URW Palladio L"/>
                <a:cs typeface="URW Palladio L"/>
              </a:rPr>
              <a:t>Mudarib </a:t>
            </a:r>
            <a:r>
              <a:rPr sz="2400" spc="-5" dirty="0">
                <a:latin typeface="URW Palladio L"/>
                <a:cs typeface="URW Palladio L"/>
              </a:rPr>
              <a:t>or a</a:t>
            </a:r>
            <a:r>
              <a:rPr sz="2400" spc="40" dirty="0">
                <a:latin typeface="URW Palladio L"/>
                <a:cs typeface="URW Palladio L"/>
              </a:rPr>
              <a:t> </a:t>
            </a:r>
            <a:r>
              <a:rPr sz="2400" spc="-5" dirty="0">
                <a:latin typeface="URW Palladio L"/>
                <a:cs typeface="URW Palladio L"/>
              </a:rPr>
              <a:t>partner</a:t>
            </a:r>
            <a:endParaRPr sz="2400">
              <a:latin typeface="URW Palladio L"/>
              <a:cs typeface="URW Palladio L"/>
            </a:endParaRPr>
          </a:p>
          <a:p>
            <a:pPr marL="433070" marR="6985" lvl="1" indent="-79375">
              <a:lnSpc>
                <a:spcPct val="100000"/>
              </a:lnSpc>
              <a:spcBef>
                <a:spcPts val="575"/>
              </a:spcBef>
              <a:buAutoNum type="alphaLcParenR"/>
              <a:tabLst>
                <a:tab pos="714375" algn="l"/>
              </a:tabLst>
            </a:pPr>
            <a:r>
              <a:rPr sz="2400" dirty="0">
                <a:latin typeface="URW Palladio L"/>
                <a:cs typeface="URW Palladio L"/>
              </a:rPr>
              <a:t>mix </a:t>
            </a:r>
            <a:r>
              <a:rPr sz="2400" spc="-5" dirty="0">
                <a:latin typeface="URW Palladio L"/>
                <a:cs typeface="URW Palladio L"/>
              </a:rPr>
              <a:t>his </a:t>
            </a:r>
            <a:r>
              <a:rPr sz="2400" dirty="0">
                <a:latin typeface="URW Palladio L"/>
                <a:cs typeface="URW Palladio L"/>
              </a:rPr>
              <a:t>own </a:t>
            </a:r>
            <a:r>
              <a:rPr sz="2400" spc="-5" dirty="0">
                <a:latin typeface="URW Palladio L"/>
                <a:cs typeface="URW Palladio L"/>
              </a:rPr>
              <a:t>investment </a:t>
            </a:r>
            <a:r>
              <a:rPr sz="2400" dirty="0">
                <a:latin typeface="URW Palladio L"/>
                <a:cs typeface="URW Palladio L"/>
              </a:rPr>
              <a:t>in </a:t>
            </a:r>
            <a:r>
              <a:rPr sz="2400" spc="-5" dirty="0">
                <a:latin typeface="URW Palladio L"/>
                <a:cs typeface="URW Palladio L"/>
              </a:rPr>
              <a:t>that particular </a:t>
            </a:r>
            <a:r>
              <a:rPr sz="2400" dirty="0">
                <a:latin typeface="URW Palladio L"/>
                <a:cs typeface="URW Palladio L"/>
              </a:rPr>
              <a:t>Mudarabah  </a:t>
            </a:r>
            <a:r>
              <a:rPr sz="2400" spc="-5" dirty="0">
                <a:latin typeface="URW Palladio L"/>
                <a:cs typeface="URW Palladio L"/>
              </a:rPr>
              <a:t>without the </a:t>
            </a:r>
            <a:r>
              <a:rPr sz="2400" dirty="0">
                <a:latin typeface="URW Palladio L"/>
                <a:cs typeface="URW Palladio L"/>
              </a:rPr>
              <a:t>consent </a:t>
            </a:r>
            <a:r>
              <a:rPr sz="2400" spc="-5" dirty="0">
                <a:latin typeface="URW Palladio L"/>
                <a:cs typeface="URW Palladio L"/>
              </a:rPr>
              <a:t>of </a:t>
            </a:r>
            <a:r>
              <a:rPr sz="2400" dirty="0">
                <a:latin typeface="URW Palladio L"/>
                <a:cs typeface="URW Palladio L"/>
              </a:rPr>
              <a:t>Rabb-ul</a:t>
            </a:r>
            <a:r>
              <a:rPr sz="2400" spc="10" dirty="0">
                <a:latin typeface="URW Palladio L"/>
                <a:cs typeface="URW Palladio L"/>
              </a:rPr>
              <a:t> </a:t>
            </a:r>
            <a:r>
              <a:rPr sz="2400" spc="-5" dirty="0">
                <a:latin typeface="URW Palladio L"/>
                <a:cs typeface="URW Palladio L"/>
              </a:rPr>
              <a:t>Maal.</a:t>
            </a:r>
            <a:endParaRPr sz="2400">
              <a:latin typeface="URW Palladio L"/>
              <a:cs typeface="URW Palladio 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25702" y="528954"/>
            <a:ext cx="6690359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/>
              <a:t>Layout </a:t>
            </a:r>
            <a:r>
              <a:rPr sz="3600" spc="-5" dirty="0"/>
              <a:t>for </a:t>
            </a:r>
            <a:r>
              <a:rPr sz="3600" dirty="0"/>
              <a:t>Today’s</a:t>
            </a:r>
            <a:r>
              <a:rPr sz="3600" spc="-45" dirty="0"/>
              <a:t> </a:t>
            </a:r>
            <a:r>
              <a:rPr sz="3600" spc="-10" dirty="0"/>
              <a:t>Presentation</a:t>
            </a:r>
            <a:endParaRPr sz="360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143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dirty="0"/>
              <a:t>5</a:t>
            </a:fld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231140" y="1739849"/>
            <a:ext cx="5727065" cy="4745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URW Palladio L"/>
                <a:cs typeface="URW Palladio L"/>
              </a:rPr>
              <a:t>We will try to cover the </a:t>
            </a:r>
            <a:r>
              <a:rPr sz="2400" b="1" spc="-5" dirty="0">
                <a:latin typeface="URW Palladio L"/>
                <a:cs typeface="URW Palladio L"/>
              </a:rPr>
              <a:t>following</a:t>
            </a:r>
            <a:r>
              <a:rPr sz="2400" b="1" spc="-50" dirty="0">
                <a:latin typeface="URW Palladio L"/>
                <a:cs typeface="URW Palladio L"/>
              </a:rPr>
              <a:t> </a:t>
            </a:r>
            <a:r>
              <a:rPr sz="2400" b="1" spc="-5" dirty="0">
                <a:latin typeface="URW Palladio L"/>
                <a:cs typeface="URW Palladio L"/>
              </a:rPr>
              <a:t>Topics</a:t>
            </a:r>
            <a:endParaRPr sz="2400">
              <a:latin typeface="URW Palladio L"/>
              <a:cs typeface="URW Palladio L"/>
            </a:endParaRPr>
          </a:p>
          <a:p>
            <a:pPr marL="645160" indent="-633095">
              <a:lnSpc>
                <a:spcPct val="100000"/>
              </a:lnSpc>
              <a:spcBef>
                <a:spcPts val="2020"/>
              </a:spcBef>
              <a:buAutoNum type="arabicPeriod"/>
              <a:tabLst>
                <a:tab pos="645160" algn="l"/>
                <a:tab pos="645795" algn="l"/>
              </a:tabLst>
            </a:pPr>
            <a:r>
              <a:rPr sz="2400" spc="-5" dirty="0">
                <a:latin typeface="URW Palladio L"/>
                <a:cs typeface="URW Palladio L"/>
              </a:rPr>
              <a:t>Nature of the </a:t>
            </a:r>
            <a:r>
              <a:rPr sz="2400" dirty="0">
                <a:latin typeface="URW Palladio L"/>
                <a:cs typeface="URW Palladio L"/>
              </a:rPr>
              <a:t>Mudarabah</a:t>
            </a:r>
            <a:r>
              <a:rPr sz="2400" spc="30" dirty="0">
                <a:latin typeface="URW Palladio L"/>
                <a:cs typeface="URW Palladio L"/>
              </a:rPr>
              <a:t> </a:t>
            </a:r>
            <a:r>
              <a:rPr sz="2400" spc="-5" dirty="0">
                <a:latin typeface="URW Palladio L"/>
                <a:cs typeface="URW Palladio L"/>
              </a:rPr>
              <a:t>contract</a:t>
            </a:r>
            <a:endParaRPr sz="2400">
              <a:latin typeface="URW Palladio L"/>
              <a:cs typeface="URW Palladio L"/>
            </a:endParaRPr>
          </a:p>
          <a:p>
            <a:pPr marL="645160" indent="-633095">
              <a:lnSpc>
                <a:spcPct val="100000"/>
              </a:lnSpc>
              <a:spcBef>
                <a:spcPts val="2014"/>
              </a:spcBef>
              <a:buAutoNum type="arabicPeriod"/>
              <a:tabLst>
                <a:tab pos="645160" algn="l"/>
                <a:tab pos="645795" algn="l"/>
              </a:tabLst>
            </a:pPr>
            <a:r>
              <a:rPr sz="2400" dirty="0">
                <a:latin typeface="URW Palladio L"/>
                <a:cs typeface="URW Palladio L"/>
              </a:rPr>
              <a:t>Mudarabah </a:t>
            </a:r>
            <a:r>
              <a:rPr sz="2400" spc="-5" dirty="0">
                <a:latin typeface="URW Palladio L"/>
                <a:cs typeface="URW Palladio L"/>
              </a:rPr>
              <a:t>Capital</a:t>
            </a:r>
            <a:endParaRPr sz="2400">
              <a:latin typeface="URW Palladio L"/>
              <a:cs typeface="URW Palladio L"/>
            </a:endParaRPr>
          </a:p>
          <a:p>
            <a:pPr marL="645160" indent="-633095">
              <a:lnSpc>
                <a:spcPct val="100000"/>
              </a:lnSpc>
              <a:spcBef>
                <a:spcPts val="2020"/>
              </a:spcBef>
              <a:buAutoNum type="arabicPeriod"/>
              <a:tabLst>
                <a:tab pos="645160" algn="l"/>
                <a:tab pos="645795" algn="l"/>
              </a:tabLst>
            </a:pPr>
            <a:r>
              <a:rPr sz="2400" spc="-5" dirty="0">
                <a:latin typeface="URW Palladio L"/>
                <a:cs typeface="URW Palladio L"/>
              </a:rPr>
              <a:t>Management of the</a:t>
            </a:r>
            <a:r>
              <a:rPr sz="2400" spc="35" dirty="0">
                <a:latin typeface="URW Palladio L"/>
                <a:cs typeface="URW Palladio L"/>
              </a:rPr>
              <a:t> </a:t>
            </a:r>
            <a:r>
              <a:rPr sz="2400" dirty="0">
                <a:latin typeface="URW Palladio L"/>
                <a:cs typeface="URW Palladio L"/>
              </a:rPr>
              <a:t>Mudarabah</a:t>
            </a:r>
            <a:endParaRPr sz="2400">
              <a:latin typeface="URW Palladio L"/>
              <a:cs typeface="URW Palladio L"/>
            </a:endParaRPr>
          </a:p>
          <a:p>
            <a:pPr marL="645160" indent="-633095">
              <a:lnSpc>
                <a:spcPct val="100000"/>
              </a:lnSpc>
              <a:spcBef>
                <a:spcPts val="2014"/>
              </a:spcBef>
              <a:buAutoNum type="arabicPeriod"/>
              <a:tabLst>
                <a:tab pos="645160" algn="l"/>
                <a:tab pos="645795" algn="l"/>
              </a:tabLst>
            </a:pPr>
            <a:r>
              <a:rPr sz="2400" dirty="0">
                <a:latin typeface="URW Palladio L"/>
                <a:cs typeface="URW Palladio L"/>
              </a:rPr>
              <a:t>Profit and </a:t>
            </a:r>
            <a:r>
              <a:rPr sz="2400" spc="-5" dirty="0">
                <a:latin typeface="URW Palladio L"/>
                <a:cs typeface="URW Palladio L"/>
              </a:rPr>
              <a:t>loss sharing</a:t>
            </a:r>
            <a:r>
              <a:rPr sz="2400" spc="5" dirty="0">
                <a:latin typeface="URW Palladio L"/>
                <a:cs typeface="URW Palladio L"/>
              </a:rPr>
              <a:t> </a:t>
            </a:r>
            <a:r>
              <a:rPr sz="2400" spc="-5" dirty="0">
                <a:latin typeface="URW Palladio L"/>
                <a:cs typeface="URW Palladio L"/>
              </a:rPr>
              <a:t>mechanism</a:t>
            </a:r>
            <a:endParaRPr sz="2400">
              <a:latin typeface="URW Palladio L"/>
              <a:cs typeface="URW Palladio L"/>
            </a:endParaRPr>
          </a:p>
          <a:p>
            <a:pPr marL="645160" indent="-633095">
              <a:lnSpc>
                <a:spcPct val="100000"/>
              </a:lnSpc>
              <a:spcBef>
                <a:spcPts val="2020"/>
              </a:spcBef>
              <a:buAutoNum type="arabicPeriod"/>
              <a:tabLst>
                <a:tab pos="645160" algn="l"/>
                <a:tab pos="645795" algn="l"/>
              </a:tabLst>
            </a:pPr>
            <a:r>
              <a:rPr sz="2400" spc="-5" dirty="0">
                <a:latin typeface="URW Palladio L"/>
                <a:cs typeface="URW Palladio L"/>
              </a:rPr>
              <a:t>Project</a:t>
            </a:r>
            <a:r>
              <a:rPr sz="2400" spc="-10" dirty="0">
                <a:latin typeface="URW Palladio L"/>
                <a:cs typeface="URW Palladio L"/>
              </a:rPr>
              <a:t> </a:t>
            </a:r>
            <a:r>
              <a:rPr sz="2400" spc="-5" dirty="0">
                <a:latin typeface="URW Palladio L"/>
                <a:cs typeface="URW Palladio L"/>
              </a:rPr>
              <a:t>Finance</a:t>
            </a:r>
            <a:endParaRPr sz="2400">
              <a:latin typeface="URW Palladio L"/>
              <a:cs typeface="URW Palladio L"/>
            </a:endParaRPr>
          </a:p>
          <a:p>
            <a:pPr marL="645160" indent="-633095">
              <a:lnSpc>
                <a:spcPct val="100000"/>
              </a:lnSpc>
              <a:spcBef>
                <a:spcPts val="2014"/>
              </a:spcBef>
              <a:buAutoNum type="arabicPeriod"/>
              <a:tabLst>
                <a:tab pos="645160" algn="l"/>
                <a:tab pos="645795" algn="l"/>
              </a:tabLst>
            </a:pPr>
            <a:r>
              <a:rPr sz="2400" dirty="0">
                <a:latin typeface="URW Palladio L"/>
                <a:cs typeface="URW Palladio L"/>
              </a:rPr>
              <a:t>Two Tier</a:t>
            </a:r>
            <a:r>
              <a:rPr sz="2400" spc="-10" dirty="0">
                <a:latin typeface="URW Palladio L"/>
                <a:cs typeface="URW Palladio L"/>
              </a:rPr>
              <a:t> </a:t>
            </a:r>
            <a:r>
              <a:rPr sz="2400" dirty="0">
                <a:latin typeface="URW Palladio L"/>
                <a:cs typeface="URW Palladio L"/>
              </a:rPr>
              <a:t>Mudarabah</a:t>
            </a:r>
            <a:endParaRPr sz="2400">
              <a:latin typeface="URW Palladio L"/>
              <a:cs typeface="URW Palladio L"/>
            </a:endParaRPr>
          </a:p>
          <a:p>
            <a:pPr marL="645160" indent="-633095">
              <a:lnSpc>
                <a:spcPct val="100000"/>
              </a:lnSpc>
              <a:spcBef>
                <a:spcPts val="2014"/>
              </a:spcBef>
              <a:buAutoNum type="arabicPeriod"/>
              <a:tabLst>
                <a:tab pos="645160" algn="l"/>
                <a:tab pos="645795" algn="l"/>
              </a:tabLst>
            </a:pPr>
            <a:r>
              <a:rPr sz="2400" dirty="0">
                <a:latin typeface="URW Palladio L"/>
                <a:cs typeface="URW Palladio L"/>
              </a:rPr>
              <a:t>Risk in</a:t>
            </a:r>
            <a:r>
              <a:rPr sz="2400" spc="-25" dirty="0">
                <a:latin typeface="URW Palladio L"/>
                <a:cs typeface="URW Palladio L"/>
              </a:rPr>
              <a:t> </a:t>
            </a:r>
            <a:r>
              <a:rPr sz="2400" dirty="0">
                <a:latin typeface="URW Palladio L"/>
                <a:cs typeface="URW Palladio L"/>
              </a:rPr>
              <a:t>Mudarabah</a:t>
            </a:r>
            <a:endParaRPr sz="2400">
              <a:latin typeface="URW Palladio L"/>
              <a:cs typeface="URW Palladio 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52094" y="495427"/>
            <a:ext cx="803910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10" dirty="0"/>
              <a:t>Nature </a:t>
            </a:r>
            <a:r>
              <a:rPr sz="4000" spc="-5" dirty="0"/>
              <a:t>of </a:t>
            </a:r>
            <a:r>
              <a:rPr sz="4000" spc="-10" dirty="0"/>
              <a:t>the </a:t>
            </a:r>
            <a:r>
              <a:rPr sz="4000" spc="-5" dirty="0"/>
              <a:t>Mudarabah</a:t>
            </a:r>
            <a:r>
              <a:rPr sz="4000" spc="30" dirty="0"/>
              <a:t> </a:t>
            </a:r>
            <a:r>
              <a:rPr sz="4000" spc="-5" dirty="0"/>
              <a:t>Contract</a:t>
            </a:r>
            <a:endParaRPr sz="400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143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dirty="0"/>
              <a:t>6</a:t>
            </a:fld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535940" y="1556465"/>
            <a:ext cx="8072755" cy="4014470"/>
          </a:xfrm>
          <a:prstGeom prst="rect">
            <a:avLst/>
          </a:prstGeom>
        </p:spPr>
        <p:txBody>
          <a:bodyPr vert="horz" wrap="square" lIns="0" tIns="196215" rIns="0" bIns="0" rtlCol="0">
            <a:spAutoFit/>
          </a:bodyPr>
          <a:lstStyle/>
          <a:p>
            <a:pPr marL="355600" indent="-343535">
              <a:lnSpc>
                <a:spcPct val="100000"/>
              </a:lnSpc>
              <a:spcBef>
                <a:spcPts val="1545"/>
              </a:spcBef>
              <a:buFont typeface="Nimbus Sans L"/>
              <a:buChar char="•"/>
              <a:tabLst>
                <a:tab pos="355600" algn="l"/>
                <a:tab pos="356235" algn="l"/>
                <a:tab pos="1870075" algn="l"/>
                <a:tab pos="3642995" algn="l"/>
                <a:tab pos="4923790" algn="l"/>
                <a:tab pos="5993765" algn="l"/>
                <a:tab pos="7176134" algn="l"/>
                <a:tab pos="7637145" algn="l"/>
              </a:tabLst>
            </a:pPr>
            <a:r>
              <a:rPr sz="2400" spc="-5" dirty="0">
                <a:latin typeface="URW Palladio L"/>
                <a:cs typeface="URW Palladio L"/>
              </a:rPr>
              <a:t>Generall</a:t>
            </a:r>
            <a:r>
              <a:rPr sz="2400" dirty="0">
                <a:latin typeface="URW Palladio L"/>
                <a:cs typeface="URW Palladio L"/>
              </a:rPr>
              <a:t>y	Mudarabah	c</a:t>
            </a:r>
            <a:r>
              <a:rPr sz="2400" spc="10" dirty="0">
                <a:latin typeface="URW Palladio L"/>
                <a:cs typeface="URW Palladio L"/>
              </a:rPr>
              <a:t>o</a:t>
            </a:r>
            <a:r>
              <a:rPr sz="2400" spc="-5" dirty="0">
                <a:latin typeface="URW Palladio L"/>
                <a:cs typeface="URW Palladio L"/>
              </a:rPr>
              <a:t>ntra</a:t>
            </a:r>
            <a:r>
              <a:rPr sz="2400" spc="10" dirty="0">
                <a:latin typeface="URW Palladio L"/>
                <a:cs typeface="URW Palladio L"/>
              </a:rPr>
              <a:t>c</a:t>
            </a:r>
            <a:r>
              <a:rPr sz="2400" dirty="0">
                <a:latin typeface="URW Palladio L"/>
                <a:cs typeface="URW Palladio L"/>
              </a:rPr>
              <a:t>t	al</a:t>
            </a:r>
            <a:r>
              <a:rPr sz="2400" spc="-10" dirty="0">
                <a:latin typeface="URW Palladio L"/>
                <a:cs typeface="URW Palladio L"/>
              </a:rPr>
              <a:t>l</a:t>
            </a:r>
            <a:r>
              <a:rPr sz="2400" dirty="0">
                <a:latin typeface="URW Palladio L"/>
                <a:cs typeface="URW Palladio L"/>
              </a:rPr>
              <a:t>ows	</a:t>
            </a:r>
            <a:r>
              <a:rPr sz="2400" spc="5" dirty="0">
                <a:latin typeface="URW Palladio L"/>
                <a:cs typeface="URW Palladio L"/>
              </a:rPr>
              <a:t>a</a:t>
            </a:r>
            <a:r>
              <a:rPr sz="2400" spc="-5" dirty="0">
                <a:latin typeface="URW Palladio L"/>
                <a:cs typeface="URW Palladio L"/>
              </a:rPr>
              <a:t>n</a:t>
            </a:r>
            <a:r>
              <a:rPr sz="2400" spc="-10" dirty="0">
                <a:latin typeface="URW Palladio L"/>
                <a:cs typeface="URW Palladio L"/>
              </a:rPr>
              <a:t>y</a:t>
            </a:r>
            <a:r>
              <a:rPr sz="2400" spc="5" dirty="0">
                <a:latin typeface="URW Palladio L"/>
                <a:cs typeface="URW Palladio L"/>
              </a:rPr>
              <a:t>o</a:t>
            </a:r>
            <a:r>
              <a:rPr sz="2400" spc="-5" dirty="0">
                <a:latin typeface="URW Palladio L"/>
                <a:cs typeface="URW Palladio L"/>
              </a:rPr>
              <a:t>n</a:t>
            </a:r>
            <a:r>
              <a:rPr sz="2400" dirty="0">
                <a:latin typeface="URW Palladio L"/>
                <a:cs typeface="URW Palladio L"/>
              </a:rPr>
              <a:t>e	</a:t>
            </a:r>
            <a:r>
              <a:rPr sz="2400" spc="-5" dirty="0">
                <a:latin typeface="URW Palladio L"/>
                <a:cs typeface="URW Palladio L"/>
              </a:rPr>
              <a:t>o</a:t>
            </a:r>
            <a:r>
              <a:rPr sz="2400" dirty="0">
                <a:latin typeface="URW Palladio L"/>
                <a:cs typeface="URW Palladio L"/>
              </a:rPr>
              <a:t>f	</a:t>
            </a:r>
            <a:r>
              <a:rPr sz="2400" spc="-5" dirty="0">
                <a:latin typeface="URW Palladio L"/>
                <a:cs typeface="URW Palladio L"/>
              </a:rPr>
              <a:t>t</a:t>
            </a:r>
            <a:r>
              <a:rPr sz="2400" spc="-10" dirty="0">
                <a:latin typeface="URW Palladio L"/>
                <a:cs typeface="URW Palladio L"/>
              </a:rPr>
              <a:t>h</a:t>
            </a:r>
            <a:r>
              <a:rPr sz="2400" dirty="0">
                <a:latin typeface="URW Palladio L"/>
                <a:cs typeface="URW Palladio L"/>
              </a:rPr>
              <a:t>e</a:t>
            </a:r>
            <a:endParaRPr sz="2400">
              <a:latin typeface="URW Palladio L"/>
              <a:cs typeface="URW Palladio L"/>
            </a:endParaRPr>
          </a:p>
          <a:p>
            <a:pPr marL="355600">
              <a:lnSpc>
                <a:spcPct val="100000"/>
              </a:lnSpc>
              <a:spcBef>
                <a:spcPts val="1445"/>
              </a:spcBef>
            </a:pPr>
            <a:r>
              <a:rPr sz="2400" spc="-5" dirty="0">
                <a:latin typeface="URW Palladio L"/>
                <a:cs typeface="URW Palladio L"/>
              </a:rPr>
              <a:t>contracting parties to terminate the contract</a:t>
            </a:r>
            <a:r>
              <a:rPr sz="2400" spc="120" dirty="0">
                <a:latin typeface="URW Palladio L"/>
                <a:cs typeface="URW Palladio L"/>
              </a:rPr>
              <a:t> </a:t>
            </a:r>
            <a:r>
              <a:rPr sz="2400" spc="-5" dirty="0">
                <a:latin typeface="URW Palladio L"/>
                <a:cs typeface="URW Palladio L"/>
              </a:rPr>
              <a:t>unilaterally.</a:t>
            </a:r>
            <a:endParaRPr sz="2400">
              <a:latin typeface="URW Palladio L"/>
              <a:cs typeface="URW Palladio L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4250">
              <a:latin typeface="URW Palladio L"/>
              <a:cs typeface="URW Palladio L"/>
            </a:endParaRPr>
          </a:p>
          <a:p>
            <a:pPr marL="355600" marR="5080" indent="-343535" algn="just">
              <a:lnSpc>
                <a:spcPct val="150000"/>
              </a:lnSpc>
              <a:buFont typeface="Nimbus Sans L"/>
              <a:buChar char="•"/>
              <a:tabLst>
                <a:tab pos="356235" algn="l"/>
              </a:tabLst>
            </a:pPr>
            <a:r>
              <a:rPr sz="2400" spc="-5" dirty="0">
                <a:latin typeface="URW Palladio L"/>
                <a:cs typeface="URW Palladio L"/>
              </a:rPr>
              <a:t>However, the </a:t>
            </a:r>
            <a:r>
              <a:rPr sz="2400" dirty="0">
                <a:latin typeface="URW Palladio L"/>
                <a:cs typeface="URW Palladio L"/>
              </a:rPr>
              <a:t>contract shall </a:t>
            </a:r>
            <a:r>
              <a:rPr sz="2400" spc="-5" dirty="0">
                <a:latin typeface="URW Palladio L"/>
                <a:cs typeface="URW Palladio L"/>
              </a:rPr>
              <a:t>not </a:t>
            </a:r>
            <a:r>
              <a:rPr sz="2400" dirty="0">
                <a:latin typeface="URW Palladio L"/>
                <a:cs typeface="URW Palladio L"/>
              </a:rPr>
              <a:t>be </a:t>
            </a:r>
            <a:r>
              <a:rPr sz="2400" spc="-5" dirty="0">
                <a:latin typeface="URW Palladio L"/>
                <a:cs typeface="URW Palladio L"/>
              </a:rPr>
              <a:t>terminated  unilaterally if the </a:t>
            </a:r>
            <a:r>
              <a:rPr sz="2400" dirty="0">
                <a:latin typeface="URW Palladio L"/>
                <a:cs typeface="URW Palladio L"/>
              </a:rPr>
              <a:t>manager </a:t>
            </a:r>
            <a:r>
              <a:rPr sz="2400" spc="-5" dirty="0">
                <a:latin typeface="URW Palladio L"/>
                <a:cs typeface="URW Palladio L"/>
              </a:rPr>
              <a:t>has </a:t>
            </a:r>
            <a:r>
              <a:rPr sz="2400" dirty="0">
                <a:latin typeface="URW Palladio L"/>
                <a:cs typeface="URW Palladio L"/>
              </a:rPr>
              <a:t>commenced </a:t>
            </a:r>
            <a:r>
              <a:rPr sz="2400" spc="-5" dirty="0">
                <a:latin typeface="URW Palladio L"/>
                <a:cs typeface="URW Palladio L"/>
              </a:rPr>
              <a:t>the </a:t>
            </a:r>
            <a:r>
              <a:rPr sz="2400" dirty="0">
                <a:latin typeface="URW Palladio L"/>
                <a:cs typeface="URW Palladio L"/>
              </a:rPr>
              <a:t>work </a:t>
            </a:r>
            <a:r>
              <a:rPr sz="2400" spc="-5" dirty="0">
                <a:latin typeface="URW Palladio L"/>
                <a:cs typeface="URW Palladio L"/>
              </a:rPr>
              <a:t>or  </a:t>
            </a:r>
            <a:r>
              <a:rPr sz="2400" dirty="0">
                <a:latin typeface="URW Palladio L"/>
                <a:cs typeface="URW Palladio L"/>
              </a:rPr>
              <a:t>when both </a:t>
            </a:r>
            <a:r>
              <a:rPr sz="2400" spc="-5" dirty="0">
                <a:latin typeface="URW Palladio L"/>
                <a:cs typeface="URW Palladio L"/>
              </a:rPr>
              <a:t>parties have agreed not </a:t>
            </a:r>
            <a:r>
              <a:rPr sz="2400" dirty="0">
                <a:latin typeface="URW Palladio L"/>
                <a:cs typeface="URW Palladio L"/>
              </a:rPr>
              <a:t>to terminate </a:t>
            </a:r>
            <a:r>
              <a:rPr sz="2400" spc="-5" dirty="0">
                <a:latin typeface="URW Palladio L"/>
                <a:cs typeface="URW Palladio L"/>
              </a:rPr>
              <a:t>the  contract </a:t>
            </a:r>
            <a:r>
              <a:rPr sz="2400" dirty="0">
                <a:latin typeface="URW Palladio L"/>
                <a:cs typeface="URW Palladio L"/>
              </a:rPr>
              <a:t>during a specified </a:t>
            </a:r>
            <a:r>
              <a:rPr sz="2400" spc="-5" dirty="0">
                <a:latin typeface="URW Palladio L"/>
                <a:cs typeface="URW Palladio L"/>
              </a:rPr>
              <a:t>time.</a:t>
            </a:r>
            <a:endParaRPr sz="2400">
              <a:latin typeface="URW Palladio L"/>
              <a:cs typeface="URW Palladio 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66925" y="460375"/>
            <a:ext cx="5008880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Mudarabah</a:t>
            </a:r>
            <a:r>
              <a:rPr spc="-90" dirty="0"/>
              <a:t> </a:t>
            </a:r>
            <a:r>
              <a:rPr spc="-5" dirty="0"/>
              <a:t>Capital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143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dirty="0"/>
              <a:t>7</a:t>
            </a:fld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535940" y="1574827"/>
            <a:ext cx="7757159" cy="46405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3535">
              <a:lnSpc>
                <a:spcPct val="130100"/>
              </a:lnSpc>
              <a:spcBef>
                <a:spcPts val="100"/>
              </a:spcBef>
              <a:buFont typeface="Nimbus Sans L"/>
              <a:buChar char="•"/>
              <a:tabLst>
                <a:tab pos="355600" algn="l"/>
                <a:tab pos="356235" algn="l"/>
              </a:tabLst>
            </a:pPr>
            <a:r>
              <a:rPr sz="2400" dirty="0">
                <a:latin typeface="URW Palladio L"/>
                <a:cs typeface="URW Palladio L"/>
              </a:rPr>
              <a:t>The </a:t>
            </a:r>
            <a:r>
              <a:rPr sz="2400" spc="-5" dirty="0">
                <a:latin typeface="URW Palladio L"/>
                <a:cs typeface="URW Palladio L"/>
              </a:rPr>
              <a:t>capital shall be contributed by the capital provider  and shall be </a:t>
            </a:r>
            <a:r>
              <a:rPr sz="2400" dirty="0">
                <a:latin typeface="URW Palladio L"/>
                <a:cs typeface="URW Palladio L"/>
              </a:rPr>
              <a:t>managed </a:t>
            </a:r>
            <a:r>
              <a:rPr sz="2400" spc="-5" dirty="0">
                <a:latin typeface="URW Palladio L"/>
                <a:cs typeface="URW Palladio L"/>
              </a:rPr>
              <a:t>by the </a:t>
            </a:r>
            <a:r>
              <a:rPr sz="2400" dirty="0">
                <a:latin typeface="URW Palladio L"/>
                <a:cs typeface="URW Palladio L"/>
              </a:rPr>
              <a:t>manager </a:t>
            </a:r>
            <a:r>
              <a:rPr sz="2400" spc="-5" dirty="0">
                <a:latin typeface="URW Palladio L"/>
                <a:cs typeface="URW Palladio L"/>
              </a:rPr>
              <a:t>to generate  income.</a:t>
            </a:r>
            <a:endParaRPr sz="2400">
              <a:latin typeface="URW Palladio L"/>
              <a:cs typeface="URW Palladio L"/>
            </a:endParaRPr>
          </a:p>
          <a:p>
            <a:pPr>
              <a:lnSpc>
                <a:spcPct val="100000"/>
              </a:lnSpc>
              <a:spcBef>
                <a:spcPts val="45"/>
              </a:spcBef>
              <a:buFont typeface="Nimbus Sans L"/>
              <a:buChar char="•"/>
            </a:pPr>
            <a:endParaRPr sz="3100">
              <a:latin typeface="URW Palladio L"/>
              <a:cs typeface="URW Palladio L"/>
            </a:endParaRPr>
          </a:p>
          <a:p>
            <a:pPr marL="355600" marR="920750" indent="-343535">
              <a:lnSpc>
                <a:spcPct val="130000"/>
              </a:lnSpc>
              <a:buFont typeface="Nimbus Sans L"/>
              <a:buChar char="•"/>
              <a:tabLst>
                <a:tab pos="355600" algn="l"/>
                <a:tab pos="356235" algn="l"/>
              </a:tabLst>
            </a:pPr>
            <a:r>
              <a:rPr sz="2400" spc="-5" dirty="0">
                <a:latin typeface="URW Palladio L"/>
                <a:cs typeface="URW Palladio L"/>
              </a:rPr>
              <a:t>The </a:t>
            </a:r>
            <a:r>
              <a:rPr sz="2400" dirty="0">
                <a:latin typeface="URW Palladio L"/>
                <a:cs typeface="URW Palladio L"/>
              </a:rPr>
              <a:t>capital </a:t>
            </a:r>
            <a:r>
              <a:rPr sz="2400" spc="-5" dirty="0">
                <a:latin typeface="URW Palladio L"/>
                <a:cs typeface="URW Palladio L"/>
              </a:rPr>
              <a:t>of </a:t>
            </a:r>
            <a:r>
              <a:rPr sz="2400" dirty="0">
                <a:latin typeface="URW Palladio L"/>
                <a:cs typeface="URW Palladio L"/>
              </a:rPr>
              <a:t>Mudarabah may be in </a:t>
            </a:r>
            <a:r>
              <a:rPr sz="2400" spc="-5" dirty="0">
                <a:latin typeface="URW Palladio L"/>
                <a:cs typeface="URW Palladio L"/>
              </a:rPr>
              <a:t>the form of  </a:t>
            </a:r>
            <a:r>
              <a:rPr sz="2400" dirty="0">
                <a:latin typeface="URW Palladio L"/>
                <a:cs typeface="URW Palladio L"/>
              </a:rPr>
              <a:t>monetary </a:t>
            </a:r>
            <a:r>
              <a:rPr sz="2400" spc="-5" dirty="0">
                <a:latin typeface="URW Palladio L"/>
                <a:cs typeface="URW Palladio L"/>
              </a:rPr>
              <a:t>or non-monetary</a:t>
            </a:r>
            <a:r>
              <a:rPr sz="2400" spc="45" dirty="0">
                <a:latin typeface="URW Palladio L"/>
                <a:cs typeface="URW Palladio L"/>
              </a:rPr>
              <a:t> </a:t>
            </a:r>
            <a:r>
              <a:rPr sz="2400" spc="-5" dirty="0">
                <a:latin typeface="URW Palladio L"/>
                <a:cs typeface="URW Palladio L"/>
              </a:rPr>
              <a:t>assets.</a:t>
            </a:r>
            <a:endParaRPr sz="2400">
              <a:latin typeface="URW Palladio L"/>
              <a:cs typeface="URW Palladio L"/>
            </a:endParaRPr>
          </a:p>
          <a:p>
            <a:pPr marL="355600" marR="54610" indent="-343535" algn="just">
              <a:lnSpc>
                <a:spcPct val="130000"/>
              </a:lnSpc>
              <a:spcBef>
                <a:spcPts val="2380"/>
              </a:spcBef>
              <a:buFont typeface="Nimbus Sans L"/>
              <a:buChar char="•"/>
              <a:tabLst>
                <a:tab pos="356235" algn="l"/>
              </a:tabLst>
            </a:pPr>
            <a:r>
              <a:rPr sz="2400" spc="-5" dirty="0">
                <a:latin typeface="URW Palladio L"/>
                <a:cs typeface="URW Palladio L"/>
              </a:rPr>
              <a:t>Monetary assets of </a:t>
            </a:r>
            <a:r>
              <a:rPr sz="2400" dirty="0">
                <a:latin typeface="URW Palladio L"/>
                <a:cs typeface="URW Palladio L"/>
              </a:rPr>
              <a:t>different </a:t>
            </a:r>
            <a:r>
              <a:rPr sz="2400" spc="-5" dirty="0">
                <a:latin typeface="URW Palladio L"/>
                <a:cs typeface="URW Palladio L"/>
              </a:rPr>
              <a:t>currencies </a:t>
            </a:r>
            <a:r>
              <a:rPr sz="2400" dirty="0">
                <a:latin typeface="URW Palladio L"/>
                <a:cs typeface="URW Palladio L"/>
              </a:rPr>
              <a:t>shall </a:t>
            </a:r>
            <a:r>
              <a:rPr sz="2400" spc="-5" dirty="0">
                <a:latin typeface="URW Palladio L"/>
                <a:cs typeface="URW Palladio L"/>
              </a:rPr>
              <a:t>be </a:t>
            </a:r>
            <a:r>
              <a:rPr sz="2400" dirty="0">
                <a:latin typeface="URW Palladio L"/>
                <a:cs typeface="URW Palladio L"/>
              </a:rPr>
              <a:t>valued  </a:t>
            </a:r>
            <a:r>
              <a:rPr sz="2400" spc="-5" dirty="0">
                <a:latin typeface="URW Palladio L"/>
                <a:cs typeface="URW Palladio L"/>
              </a:rPr>
              <a:t>according to </a:t>
            </a:r>
            <a:r>
              <a:rPr sz="2400" dirty="0">
                <a:latin typeface="URW Palladio L"/>
                <a:cs typeface="URW Palladio L"/>
              </a:rPr>
              <a:t>an agreed currency at </a:t>
            </a:r>
            <a:r>
              <a:rPr sz="2400" spc="-5" dirty="0">
                <a:latin typeface="URW Palladio L"/>
                <a:cs typeface="URW Palladio L"/>
              </a:rPr>
              <a:t>the time of signing  the </a:t>
            </a:r>
            <a:r>
              <a:rPr sz="2400" dirty="0">
                <a:latin typeface="URW Palladio L"/>
                <a:cs typeface="URW Palladio L"/>
              </a:rPr>
              <a:t>Mudarabah</a:t>
            </a:r>
            <a:r>
              <a:rPr sz="2400" spc="20" dirty="0">
                <a:latin typeface="URW Palladio L"/>
                <a:cs typeface="URW Palladio L"/>
              </a:rPr>
              <a:t> </a:t>
            </a:r>
            <a:r>
              <a:rPr sz="2400" spc="-5" dirty="0">
                <a:latin typeface="URW Palladio L"/>
                <a:cs typeface="URW Palladio L"/>
              </a:rPr>
              <a:t>contract.</a:t>
            </a:r>
            <a:endParaRPr sz="2400">
              <a:latin typeface="URW Palladio L"/>
              <a:cs typeface="URW Palladio 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66925" y="460375"/>
            <a:ext cx="5008880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Mudarabah</a:t>
            </a:r>
            <a:r>
              <a:rPr spc="-90" dirty="0"/>
              <a:t> </a:t>
            </a:r>
            <a:r>
              <a:rPr spc="-5" dirty="0"/>
              <a:t>Capital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1430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dirty="0"/>
              <a:t>8</a:t>
            </a:fld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7122414" y="2234310"/>
            <a:ext cx="14103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URW Palladio L"/>
                <a:cs typeface="URW Palladio L"/>
              </a:rPr>
              <a:t>app</a:t>
            </a:r>
            <a:r>
              <a:rPr sz="2400" spc="-10" dirty="0">
                <a:latin typeface="URW Palladio L"/>
                <a:cs typeface="URW Palladio L"/>
              </a:rPr>
              <a:t>l</a:t>
            </a:r>
            <a:r>
              <a:rPr sz="2400" spc="-5" dirty="0">
                <a:latin typeface="URW Palladio L"/>
                <a:cs typeface="URW Palladio L"/>
              </a:rPr>
              <a:t>i</a:t>
            </a:r>
            <a:r>
              <a:rPr sz="2400" spc="-20" dirty="0">
                <a:latin typeface="URW Palladio L"/>
                <a:cs typeface="URW Palladio L"/>
              </a:rPr>
              <a:t>c</a:t>
            </a:r>
            <a:r>
              <a:rPr sz="2400" dirty="0">
                <a:latin typeface="URW Palladio L"/>
                <a:cs typeface="URW Palladio L"/>
              </a:rPr>
              <a:t>able</a:t>
            </a:r>
            <a:endParaRPr sz="2400">
              <a:latin typeface="URW Palladio L"/>
              <a:cs typeface="URW Palladio 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59740" y="1611384"/>
            <a:ext cx="6380480" cy="1379855"/>
          </a:xfrm>
          <a:prstGeom prst="rect">
            <a:avLst/>
          </a:prstGeom>
        </p:spPr>
        <p:txBody>
          <a:bodyPr vert="horz" wrap="square" lIns="0" tIns="140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10"/>
              </a:spcBef>
            </a:pPr>
            <a:r>
              <a:rPr sz="2400" b="1" dirty="0">
                <a:latin typeface="URW Palladio L"/>
                <a:cs typeface="URW Palladio L"/>
              </a:rPr>
              <a:t>Multi </a:t>
            </a:r>
            <a:r>
              <a:rPr sz="2400" b="1" spc="-5" dirty="0">
                <a:latin typeface="URW Palladio L"/>
                <a:cs typeface="URW Palladio L"/>
              </a:rPr>
              <a:t>Currency </a:t>
            </a:r>
            <a:r>
              <a:rPr sz="2400" b="1" dirty="0">
                <a:latin typeface="URW Palladio L"/>
                <a:cs typeface="URW Palladio L"/>
              </a:rPr>
              <a:t>Mudarabah</a:t>
            </a:r>
            <a:r>
              <a:rPr sz="2400" b="1" spc="-30" dirty="0">
                <a:latin typeface="URW Palladio L"/>
                <a:cs typeface="URW Palladio L"/>
              </a:rPr>
              <a:t> </a:t>
            </a:r>
            <a:r>
              <a:rPr sz="2400" b="1" spc="-5" dirty="0">
                <a:latin typeface="URW Palladio L"/>
                <a:cs typeface="URW Palladio L"/>
              </a:rPr>
              <a:t>Fund</a:t>
            </a:r>
            <a:endParaRPr sz="2400">
              <a:latin typeface="URW Palladio L"/>
              <a:cs typeface="URW Palladio L"/>
            </a:endParaRPr>
          </a:p>
          <a:p>
            <a:pPr marL="12700" marR="5080">
              <a:lnSpc>
                <a:spcPct val="100000"/>
              </a:lnSpc>
              <a:spcBef>
                <a:spcPts val="1015"/>
              </a:spcBef>
              <a:tabLst>
                <a:tab pos="831215" algn="l"/>
                <a:tab pos="2376805" algn="l"/>
                <a:tab pos="3608070" algn="l"/>
                <a:tab pos="5104765" algn="l"/>
                <a:tab pos="6051550" algn="l"/>
              </a:tabLst>
            </a:pPr>
            <a:r>
              <a:rPr sz="2400" spc="-5" dirty="0">
                <a:latin typeface="URW Palladio L"/>
                <a:cs typeface="URW Palladio L"/>
              </a:rPr>
              <a:t>The	m</a:t>
            </a:r>
            <a:r>
              <a:rPr sz="2400" dirty="0">
                <a:latin typeface="URW Palladio L"/>
                <a:cs typeface="URW Palladio L"/>
              </a:rPr>
              <a:t>u</a:t>
            </a:r>
            <a:r>
              <a:rPr sz="2400" spc="-5" dirty="0">
                <a:latin typeface="URW Palladio L"/>
                <a:cs typeface="URW Palladio L"/>
              </a:rPr>
              <a:t>t</a:t>
            </a:r>
            <a:r>
              <a:rPr sz="2400" spc="10" dirty="0">
                <a:latin typeface="URW Palladio L"/>
                <a:cs typeface="URW Palladio L"/>
              </a:rPr>
              <a:t>u</a:t>
            </a:r>
            <a:r>
              <a:rPr sz="2400" dirty="0">
                <a:latin typeface="URW Palladio L"/>
                <a:cs typeface="URW Palladio L"/>
              </a:rPr>
              <a:t>ally	</a:t>
            </a:r>
            <a:r>
              <a:rPr sz="2400" spc="5" dirty="0">
                <a:latin typeface="URW Palladio L"/>
                <a:cs typeface="URW Palladio L"/>
              </a:rPr>
              <a:t>a</a:t>
            </a:r>
            <a:r>
              <a:rPr sz="2400" spc="-5" dirty="0">
                <a:latin typeface="URW Palladio L"/>
                <a:cs typeface="URW Palladio L"/>
              </a:rPr>
              <a:t>gre</a:t>
            </a:r>
            <a:r>
              <a:rPr sz="2400" spc="10" dirty="0">
                <a:latin typeface="URW Palladio L"/>
                <a:cs typeface="URW Palladio L"/>
              </a:rPr>
              <a:t>e</a:t>
            </a:r>
            <a:r>
              <a:rPr sz="2400" spc="-5" dirty="0">
                <a:latin typeface="URW Palladio L"/>
                <a:cs typeface="URW Palladio L"/>
              </a:rPr>
              <a:t>d</a:t>
            </a:r>
            <a:r>
              <a:rPr sz="2400" dirty="0">
                <a:latin typeface="URW Palladio L"/>
                <a:cs typeface="URW Palladio L"/>
              </a:rPr>
              <a:t>	</a:t>
            </a:r>
            <a:r>
              <a:rPr sz="2400" spc="-5" dirty="0">
                <a:latin typeface="URW Palladio L"/>
                <a:cs typeface="URW Palladio L"/>
              </a:rPr>
              <a:t>c</a:t>
            </a:r>
            <a:r>
              <a:rPr sz="2400" dirty="0">
                <a:latin typeface="URW Palladio L"/>
                <a:cs typeface="URW Palladio L"/>
              </a:rPr>
              <a:t>urrency	shall	be  </a:t>
            </a:r>
            <a:r>
              <a:rPr sz="2400" spc="-5" dirty="0">
                <a:latin typeface="URW Palladio L"/>
                <a:cs typeface="URW Palladio L"/>
              </a:rPr>
              <a:t>throughout the </a:t>
            </a:r>
            <a:r>
              <a:rPr sz="2400" dirty="0">
                <a:latin typeface="URW Palladio L"/>
                <a:cs typeface="URW Palladio L"/>
              </a:rPr>
              <a:t>Mudarabah business</a:t>
            </a:r>
            <a:r>
              <a:rPr sz="2400" spc="15" dirty="0">
                <a:latin typeface="URW Palladio L"/>
                <a:cs typeface="URW Palladio L"/>
              </a:rPr>
              <a:t> </a:t>
            </a:r>
            <a:r>
              <a:rPr sz="2400" dirty="0">
                <a:latin typeface="URW Palladio L"/>
                <a:cs typeface="URW Palladio L"/>
              </a:rPr>
              <a:t>venture.</a:t>
            </a:r>
            <a:endParaRPr sz="2400">
              <a:latin typeface="URW Palladio L"/>
              <a:cs typeface="URW Palladio 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59740" y="3404996"/>
            <a:ext cx="8070850" cy="1269365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75"/>
              </a:spcBef>
            </a:pPr>
            <a:r>
              <a:rPr sz="2400" b="1" spc="-5" dirty="0">
                <a:latin typeface="URW Palladio L"/>
                <a:cs typeface="URW Palladio L"/>
              </a:rPr>
              <a:t>For</a:t>
            </a:r>
            <a:r>
              <a:rPr sz="2400" b="1" spc="10" dirty="0">
                <a:latin typeface="URW Palladio L"/>
                <a:cs typeface="URW Palladio L"/>
              </a:rPr>
              <a:t> </a:t>
            </a:r>
            <a:r>
              <a:rPr sz="2400" b="1" dirty="0">
                <a:latin typeface="URW Palladio L"/>
                <a:cs typeface="URW Palladio L"/>
              </a:rPr>
              <a:t>example,</a:t>
            </a:r>
            <a:endParaRPr sz="2400">
              <a:latin typeface="URW Palladio L"/>
              <a:cs typeface="URW Palladio L"/>
            </a:endParaRPr>
          </a:p>
          <a:p>
            <a:pPr marL="12700" marR="5080">
              <a:lnSpc>
                <a:spcPct val="100000"/>
              </a:lnSpc>
              <a:spcBef>
                <a:spcPts val="575"/>
              </a:spcBef>
            </a:pPr>
            <a:r>
              <a:rPr sz="2400" dirty="0">
                <a:latin typeface="URW Palladio L"/>
                <a:cs typeface="URW Palladio L"/>
              </a:rPr>
              <a:t>any </a:t>
            </a:r>
            <a:r>
              <a:rPr sz="2400" spc="-5" dirty="0">
                <a:latin typeface="URW Palladio L"/>
                <a:cs typeface="URW Palladio L"/>
              </a:rPr>
              <a:t>capital investments </a:t>
            </a:r>
            <a:r>
              <a:rPr sz="2400" dirty="0">
                <a:latin typeface="URW Palladio L"/>
                <a:cs typeface="URW Palladio L"/>
              </a:rPr>
              <a:t>after the </a:t>
            </a:r>
            <a:r>
              <a:rPr sz="2400" spc="-5" dirty="0">
                <a:latin typeface="URW Palladio L"/>
                <a:cs typeface="URW Palladio L"/>
              </a:rPr>
              <a:t>initial investment </a:t>
            </a:r>
            <a:r>
              <a:rPr sz="2400" dirty="0">
                <a:latin typeface="URW Palladio L"/>
                <a:cs typeface="URW Palladio L"/>
              </a:rPr>
              <a:t>shall be  </a:t>
            </a:r>
            <a:r>
              <a:rPr sz="2400" spc="-5" dirty="0">
                <a:latin typeface="URW Palladio L"/>
                <a:cs typeface="URW Palladio L"/>
              </a:rPr>
              <a:t>converted into the </a:t>
            </a:r>
            <a:r>
              <a:rPr sz="2400" dirty="0">
                <a:latin typeface="URW Palladio L"/>
                <a:cs typeface="URW Palladio L"/>
              </a:rPr>
              <a:t>currency </a:t>
            </a:r>
            <a:r>
              <a:rPr sz="2400" spc="-5" dirty="0">
                <a:latin typeface="URW Palladio L"/>
                <a:cs typeface="URW Palladio L"/>
              </a:rPr>
              <a:t>mentioned in the</a:t>
            </a:r>
            <a:r>
              <a:rPr sz="2400" spc="95" dirty="0">
                <a:latin typeface="URW Palladio L"/>
                <a:cs typeface="URW Palladio L"/>
              </a:rPr>
              <a:t> </a:t>
            </a:r>
            <a:r>
              <a:rPr sz="2400" spc="-5" dirty="0">
                <a:latin typeface="URW Palladio L"/>
                <a:cs typeface="URW Palladio L"/>
              </a:rPr>
              <a:t>prospectus.</a:t>
            </a:r>
            <a:endParaRPr sz="2400">
              <a:latin typeface="URW Palladio L"/>
              <a:cs typeface="URW Palladio 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66925" y="460375"/>
            <a:ext cx="5008880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Mudarabah</a:t>
            </a:r>
            <a:r>
              <a:rPr spc="-90" dirty="0"/>
              <a:t> </a:t>
            </a:r>
            <a:r>
              <a:rPr spc="-5" dirty="0"/>
              <a:t>Capital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574827"/>
            <a:ext cx="8074025" cy="46088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marR="6985" indent="-343535" algn="just">
              <a:lnSpc>
                <a:spcPct val="130000"/>
              </a:lnSpc>
              <a:spcBef>
                <a:spcPts val="105"/>
              </a:spcBef>
              <a:buFont typeface="Nimbus Sans L"/>
              <a:buChar char="•"/>
              <a:tabLst>
                <a:tab pos="356235" algn="l"/>
              </a:tabLst>
            </a:pPr>
            <a:r>
              <a:rPr sz="2400" spc="-5" dirty="0">
                <a:latin typeface="URW Palladio L"/>
                <a:cs typeface="URW Palladio L"/>
              </a:rPr>
              <a:t>Capital </a:t>
            </a:r>
            <a:r>
              <a:rPr sz="2400" dirty="0">
                <a:latin typeface="URW Palladio L"/>
                <a:cs typeface="URW Palladio L"/>
              </a:rPr>
              <a:t>in </a:t>
            </a:r>
            <a:r>
              <a:rPr sz="2400" spc="-5" dirty="0">
                <a:latin typeface="URW Palladio L"/>
                <a:cs typeface="URW Palladio L"/>
              </a:rPr>
              <a:t>the </a:t>
            </a:r>
            <a:r>
              <a:rPr sz="2400" dirty="0">
                <a:latin typeface="URW Palladio L"/>
                <a:cs typeface="URW Palladio L"/>
              </a:rPr>
              <a:t>form of non-monetary assets </a:t>
            </a:r>
            <a:r>
              <a:rPr sz="2400" spc="-5" dirty="0">
                <a:latin typeface="URW Palladio L"/>
                <a:cs typeface="URW Palladio L"/>
              </a:rPr>
              <a:t>which </a:t>
            </a:r>
            <a:r>
              <a:rPr sz="2400" dirty="0">
                <a:latin typeface="URW Palladio L"/>
                <a:cs typeface="URW Palladio L"/>
              </a:rPr>
              <a:t>may  </a:t>
            </a:r>
            <a:r>
              <a:rPr sz="2400" spc="-5" dirty="0">
                <a:latin typeface="URW Palladio L"/>
                <a:cs typeface="URW Palladio L"/>
              </a:rPr>
              <a:t>include intangible assets </a:t>
            </a:r>
            <a:r>
              <a:rPr sz="2400" dirty="0">
                <a:latin typeface="URW Palladio L"/>
                <a:cs typeface="URW Palladio L"/>
              </a:rPr>
              <a:t>shall be valued </a:t>
            </a:r>
            <a:r>
              <a:rPr sz="2400" spc="-5" dirty="0">
                <a:latin typeface="URW Palladio L"/>
                <a:cs typeface="URW Palladio L"/>
              </a:rPr>
              <a:t>based </a:t>
            </a:r>
            <a:r>
              <a:rPr sz="2400" dirty="0">
                <a:latin typeface="URW Palladio L"/>
                <a:cs typeface="URW Palladio L"/>
              </a:rPr>
              <a:t>on </a:t>
            </a:r>
            <a:r>
              <a:rPr sz="2400" spc="-5" dirty="0">
                <a:latin typeface="URW Palladio L"/>
                <a:cs typeface="URW Palladio L"/>
              </a:rPr>
              <a:t>the  </a:t>
            </a:r>
            <a:r>
              <a:rPr sz="2400" dirty="0">
                <a:latin typeface="URW Palladio L"/>
                <a:cs typeface="URW Palladio L"/>
              </a:rPr>
              <a:t>valuation determined by a </a:t>
            </a:r>
            <a:r>
              <a:rPr sz="2400" spc="-5" dirty="0">
                <a:latin typeface="URW Palladio L"/>
                <a:cs typeface="URW Palladio L"/>
              </a:rPr>
              <a:t>third party </a:t>
            </a:r>
            <a:r>
              <a:rPr sz="2400" dirty="0">
                <a:latin typeface="URW Palladio L"/>
                <a:cs typeface="URW Palladio L"/>
              </a:rPr>
              <a:t>which may  </a:t>
            </a:r>
            <a:r>
              <a:rPr sz="2400" spc="-5" dirty="0">
                <a:latin typeface="URW Palladio L"/>
                <a:cs typeface="URW Palladio L"/>
              </a:rPr>
              <a:t>include </a:t>
            </a:r>
            <a:r>
              <a:rPr sz="2400" dirty="0">
                <a:latin typeface="URW Palladio L"/>
                <a:cs typeface="URW Palladio L"/>
              </a:rPr>
              <a:t>authoritative </a:t>
            </a:r>
            <a:r>
              <a:rPr sz="2400" spc="-5" dirty="0">
                <a:latin typeface="URW Palladio L"/>
                <a:cs typeface="URW Palladio L"/>
              </a:rPr>
              <a:t>bodies, experts, or as </a:t>
            </a:r>
            <a:r>
              <a:rPr sz="2400" dirty="0">
                <a:latin typeface="URW Palladio L"/>
                <a:cs typeface="URW Palladio L"/>
              </a:rPr>
              <a:t>agreed </a:t>
            </a:r>
            <a:r>
              <a:rPr sz="2400" spc="-5" dirty="0">
                <a:latin typeface="URW Palladio L"/>
                <a:cs typeface="URW Palladio L"/>
              </a:rPr>
              <a:t>upon  </a:t>
            </a:r>
            <a:r>
              <a:rPr sz="2400" dirty="0">
                <a:latin typeface="URW Palladio L"/>
                <a:cs typeface="URW Palladio L"/>
              </a:rPr>
              <a:t>by </a:t>
            </a:r>
            <a:r>
              <a:rPr sz="2400" spc="-5" dirty="0">
                <a:latin typeface="URW Palladio L"/>
                <a:cs typeface="URW Palladio L"/>
              </a:rPr>
              <a:t>the contracting </a:t>
            </a:r>
            <a:r>
              <a:rPr sz="2400" dirty="0">
                <a:latin typeface="URW Palladio L"/>
                <a:cs typeface="URW Palladio L"/>
              </a:rPr>
              <a:t>parties at the </a:t>
            </a:r>
            <a:r>
              <a:rPr sz="2400" spc="-5" dirty="0">
                <a:latin typeface="URW Palladio L"/>
                <a:cs typeface="URW Palladio L"/>
              </a:rPr>
              <a:t>time of conclusion </a:t>
            </a:r>
            <a:r>
              <a:rPr sz="2400" spc="-10" dirty="0">
                <a:latin typeface="URW Palladio L"/>
                <a:cs typeface="URW Palladio L"/>
              </a:rPr>
              <a:t>of  </a:t>
            </a:r>
            <a:r>
              <a:rPr sz="2400" spc="-5" dirty="0">
                <a:latin typeface="URW Palladio L"/>
                <a:cs typeface="URW Palladio L"/>
              </a:rPr>
              <a:t>contract.</a:t>
            </a:r>
            <a:endParaRPr sz="2400">
              <a:latin typeface="URW Palladio L"/>
              <a:cs typeface="URW Palladio L"/>
            </a:endParaRPr>
          </a:p>
          <a:p>
            <a:pPr marL="355600" marR="5080" indent="-343535" algn="just">
              <a:lnSpc>
                <a:spcPct val="130000"/>
              </a:lnSpc>
              <a:spcBef>
                <a:spcPts val="2380"/>
              </a:spcBef>
              <a:buFont typeface="Nimbus Sans L"/>
              <a:buChar char="•"/>
              <a:tabLst>
                <a:tab pos="356235" algn="l"/>
              </a:tabLst>
            </a:pPr>
            <a:r>
              <a:rPr sz="2400" spc="-5" dirty="0">
                <a:latin typeface="URW Palladio L"/>
                <a:cs typeface="URW Palladio L"/>
              </a:rPr>
              <a:t>Non-monetary </a:t>
            </a:r>
            <a:r>
              <a:rPr sz="2400" dirty="0">
                <a:latin typeface="URW Palladio L"/>
                <a:cs typeface="URW Palladio L"/>
              </a:rPr>
              <a:t>Mudarabah capital </a:t>
            </a:r>
            <a:r>
              <a:rPr sz="2400" spc="-5" dirty="0">
                <a:latin typeface="URW Palladio L"/>
                <a:cs typeface="URW Palladio L"/>
              </a:rPr>
              <a:t>contributed </a:t>
            </a:r>
            <a:r>
              <a:rPr sz="2400" dirty="0">
                <a:latin typeface="URW Palladio L"/>
                <a:cs typeface="URW Palladio L"/>
              </a:rPr>
              <a:t>may be  redeemed at </a:t>
            </a:r>
            <a:r>
              <a:rPr sz="2400" spc="-5" dirty="0">
                <a:latin typeface="URW Palladio L"/>
                <a:cs typeface="URW Palladio L"/>
              </a:rPr>
              <a:t>its original </a:t>
            </a:r>
            <a:r>
              <a:rPr sz="2400" dirty="0">
                <a:latin typeface="URW Palladio L"/>
                <a:cs typeface="URW Palladio L"/>
              </a:rPr>
              <a:t>value </a:t>
            </a:r>
            <a:r>
              <a:rPr sz="2400" spc="-5" dirty="0">
                <a:latin typeface="URW Palladio L"/>
                <a:cs typeface="URW Palladio L"/>
              </a:rPr>
              <a:t>invested </a:t>
            </a:r>
            <a:r>
              <a:rPr sz="2400" spc="-10" dirty="0">
                <a:latin typeface="URW Palladio L"/>
                <a:cs typeface="URW Palladio L"/>
              </a:rPr>
              <a:t>should </a:t>
            </a:r>
            <a:r>
              <a:rPr sz="2400" dirty="0">
                <a:latin typeface="URW Palladio L"/>
                <a:cs typeface="URW Palladio L"/>
              </a:rPr>
              <a:t>it be  </a:t>
            </a:r>
            <a:r>
              <a:rPr sz="2400" spc="-5" dirty="0">
                <a:latin typeface="URW Palladio L"/>
                <a:cs typeface="URW Palladio L"/>
              </a:rPr>
              <a:t>possible or </a:t>
            </a:r>
            <a:r>
              <a:rPr sz="2400" dirty="0">
                <a:latin typeface="URW Palladio L"/>
                <a:cs typeface="URW Palladio L"/>
              </a:rPr>
              <a:t>otherwise at </a:t>
            </a:r>
            <a:r>
              <a:rPr sz="2400" spc="-5" dirty="0">
                <a:latin typeface="URW Palladio L"/>
                <a:cs typeface="URW Palladio L"/>
              </a:rPr>
              <a:t>its </a:t>
            </a:r>
            <a:r>
              <a:rPr sz="2400" dirty="0">
                <a:latin typeface="URW Palladio L"/>
                <a:cs typeface="URW Palladio L"/>
              </a:rPr>
              <a:t>residual market value</a:t>
            </a:r>
            <a:r>
              <a:rPr sz="2400" spc="-65" dirty="0">
                <a:latin typeface="URW Palladio L"/>
                <a:cs typeface="URW Palladio L"/>
              </a:rPr>
              <a:t> </a:t>
            </a:r>
            <a:r>
              <a:rPr sz="2400" spc="-5" dirty="0">
                <a:latin typeface="URW Palladio L"/>
                <a:cs typeface="URW Palladio L"/>
              </a:rPr>
              <a:t>upon</a:t>
            </a:r>
            <a:endParaRPr sz="2400">
              <a:latin typeface="URW Palladio L"/>
              <a:cs typeface="URW Palladio 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79144" y="6267703"/>
            <a:ext cx="550227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URW Palladio L"/>
                <a:cs typeface="URW Palladio L"/>
              </a:rPr>
              <a:t>termination or the </a:t>
            </a:r>
            <a:r>
              <a:rPr sz="2400" dirty="0">
                <a:latin typeface="URW Palladio L"/>
                <a:cs typeface="URW Palladio L"/>
              </a:rPr>
              <a:t>expiry </a:t>
            </a:r>
            <a:r>
              <a:rPr sz="2400" spc="-5" dirty="0">
                <a:latin typeface="URW Palladio L"/>
                <a:cs typeface="URW Palladio L"/>
              </a:rPr>
              <a:t>of the</a:t>
            </a:r>
            <a:r>
              <a:rPr sz="2400" spc="35" dirty="0">
                <a:latin typeface="URW Palladio L"/>
                <a:cs typeface="URW Palladio L"/>
              </a:rPr>
              <a:t> </a:t>
            </a:r>
            <a:r>
              <a:rPr sz="2400" spc="-5" dirty="0">
                <a:latin typeface="URW Palladio L"/>
                <a:cs typeface="URW Palladio L"/>
              </a:rPr>
              <a:t>contract.</a:t>
            </a:r>
            <a:endParaRPr sz="2400">
              <a:latin typeface="URW Palladio L"/>
              <a:cs typeface="URW Palladio 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506459" y="6425590"/>
            <a:ext cx="1016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888888"/>
                </a:solidFill>
                <a:latin typeface="URW Palladio L"/>
                <a:cs typeface="URW Palladio L"/>
              </a:rPr>
              <a:t>9</a:t>
            </a:r>
            <a:endParaRPr sz="1200">
              <a:latin typeface="URW Palladio L"/>
              <a:cs typeface="URW Palladio 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</TotalTime>
  <Words>2023</Words>
  <Application>Microsoft Office PowerPoint</Application>
  <PresentationFormat>On-screen Show (4:3)</PresentationFormat>
  <Paragraphs>267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1" baseType="lpstr">
      <vt:lpstr>Calibri</vt:lpstr>
      <vt:lpstr>DejaVu Sans</vt:lpstr>
      <vt:lpstr>DejaVu Serif</vt:lpstr>
      <vt:lpstr>Nimbus Sans L</vt:lpstr>
      <vt:lpstr>Times New Roman</vt:lpstr>
      <vt:lpstr>URW Palladio L</vt:lpstr>
      <vt:lpstr>Office Theme</vt:lpstr>
      <vt:lpstr>Mudarabah</vt:lpstr>
      <vt:lpstr>Definition</vt:lpstr>
      <vt:lpstr>Types of Mudarabah</vt:lpstr>
      <vt:lpstr>Types of Mudarabah</vt:lpstr>
      <vt:lpstr>Layout for Today’s Presentation</vt:lpstr>
      <vt:lpstr>Nature of the Mudarabah Contract</vt:lpstr>
      <vt:lpstr>Mudarabah Capital</vt:lpstr>
      <vt:lpstr>Mudarabah Capital</vt:lpstr>
      <vt:lpstr>Mudarabah Capital</vt:lpstr>
      <vt:lpstr>Mudarabah Capital</vt:lpstr>
      <vt:lpstr>Mudarabah Capital</vt:lpstr>
      <vt:lpstr>Mudarabah Capital</vt:lpstr>
      <vt:lpstr>Mudarabah Capital</vt:lpstr>
      <vt:lpstr>Mudarabah Capital</vt:lpstr>
      <vt:lpstr>Management of the Mudarabah  Venture</vt:lpstr>
      <vt:lpstr>Management of the Mudarabah Venture</vt:lpstr>
      <vt:lpstr>Management of the Mudarabah  Venture</vt:lpstr>
      <vt:lpstr>Different Capacities of the Mudarib</vt:lpstr>
      <vt:lpstr>Profit Sharing</vt:lpstr>
      <vt:lpstr>Distribution of Profit &amp; Loss</vt:lpstr>
      <vt:lpstr>Termination of Mudarabah</vt:lpstr>
      <vt:lpstr>Distribution at Termination</vt:lpstr>
      <vt:lpstr>Collective Mudarabah</vt:lpstr>
      <vt:lpstr>Practical Aspect</vt:lpstr>
      <vt:lpstr>Practical Aspect</vt:lpstr>
      <vt:lpstr>Process Flow Diagram</vt:lpstr>
      <vt:lpstr>PowerPoint Presentation</vt:lpstr>
      <vt:lpstr>Graphical Illustration</vt:lpstr>
      <vt:lpstr>Risks in Mudarabah</vt:lpstr>
      <vt:lpstr>Risk classification according to wealth  type and time period</vt:lpstr>
      <vt:lpstr>Mudarabah Risk &amp; Hedging</vt:lpstr>
      <vt:lpstr>Difference between Musharakah  and Mudarabah</vt:lpstr>
      <vt:lpstr>PowerPoint Presentation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Mudarabah</dc:title>
  <dc:creator>ASUS</dc:creator>
  <cp:lastModifiedBy>ASUS</cp:lastModifiedBy>
  <cp:revision>2</cp:revision>
  <dcterms:created xsi:type="dcterms:W3CDTF">2020-04-06T21:56:17Z</dcterms:created>
  <dcterms:modified xsi:type="dcterms:W3CDTF">2020-04-10T17:27:29Z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2014-11-06T00:00:00Z</vt:filetime>
  </property>
  <property fmtid="{D5CDD505-2E9C-101B-9397-08002B2CF9AE}" pid="3" name="Creator">
    <vt:lpwstr>Microsoft® PowerPoint® 2013</vt:lpwstr>
  </property>
  <property fmtid="{D5CDD505-2E9C-101B-9397-08002B2CF9AE}" pid="4" name="LastSaved">
    <vt:filetime>2020-04-06T00:00:00Z</vt:filetime>
  </property>
</Properties>
</file>