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906000" cy="6858000" type="A4"/>
  <p:notesSz cx="9906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248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42950" y="2125980"/>
            <a:ext cx="84201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85900" y="3840480"/>
            <a:ext cx="69342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DejaVu Serif"/>
                <a:cs typeface="DejaVu Serif"/>
              </a:defRPr>
            </a:lvl1pPr>
          </a:lstStyle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‹#›</a:t>
            </a:fld>
            <a:endParaRPr spc="-16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585858"/>
                </a:solidFill>
                <a:latin typeface="DejaVu Serif"/>
                <a:cs typeface="DejaVu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500" b="0" i="0">
                <a:solidFill>
                  <a:schemeClr val="tx1"/>
                </a:solidFill>
                <a:latin typeface="DejaVu Serif"/>
                <a:cs typeface="DejaVu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DejaVu Serif"/>
                <a:cs typeface="DejaVu Serif"/>
              </a:defRPr>
            </a:lvl1pPr>
          </a:lstStyle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‹#›</a:t>
            </a:fld>
            <a:endParaRPr spc="-16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585858"/>
                </a:solidFill>
                <a:latin typeface="DejaVu Serif"/>
                <a:cs typeface="DejaVu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0159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DejaVu Serif"/>
                <a:cs typeface="DejaVu Serif"/>
              </a:defRPr>
            </a:lvl1pPr>
          </a:lstStyle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‹#›</a:t>
            </a:fld>
            <a:endParaRPr spc="-16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585858"/>
                </a:solidFill>
                <a:latin typeface="DejaVu Serif"/>
                <a:cs typeface="DejaVu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DejaVu Serif"/>
                <a:cs typeface="DejaVu Serif"/>
              </a:defRPr>
            </a:lvl1pPr>
          </a:lstStyle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‹#›</a:t>
            </a:fld>
            <a:endParaRPr spc="-16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906000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4079747"/>
            <a:ext cx="5053584" cy="22997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4176941"/>
            <a:ext cx="4943475" cy="2080260"/>
          </a:xfrm>
          <a:custGeom>
            <a:avLst/>
            <a:gdLst/>
            <a:ahLst/>
            <a:cxnLst/>
            <a:rect l="l" t="t" r="r" b="b"/>
            <a:pathLst>
              <a:path w="4943475" h="2080260">
                <a:moveTo>
                  <a:pt x="4943351" y="0"/>
                </a:moveTo>
                <a:lnTo>
                  <a:pt x="0" y="0"/>
                </a:lnTo>
                <a:lnTo>
                  <a:pt x="0" y="2079751"/>
                </a:lnTo>
                <a:lnTo>
                  <a:pt x="4943351" y="2079751"/>
                </a:lnTo>
                <a:lnTo>
                  <a:pt x="4943351" y="0"/>
                </a:lnTo>
                <a:close/>
              </a:path>
            </a:pathLst>
          </a:custGeom>
          <a:solidFill>
            <a:srgbClr val="FFFFFF">
              <a:alpha val="749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4278"/>
            <a:ext cx="9906000" cy="685371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DejaVu Serif"/>
                <a:cs typeface="DejaVu Serif"/>
              </a:defRPr>
            </a:lvl1pPr>
          </a:lstStyle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‹#›</a:t>
            </a:fld>
            <a:endParaRPr spc="-16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906000" cy="68579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89152" y="243332"/>
            <a:ext cx="7727695" cy="513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585858"/>
                </a:solidFill>
                <a:latin typeface="DejaVu Serif"/>
                <a:cs typeface="DejaVu Serif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12417" y="1855942"/>
            <a:ext cx="4785359" cy="3874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500" b="0" i="0">
                <a:solidFill>
                  <a:schemeClr val="tx1"/>
                </a:solidFill>
                <a:latin typeface="DejaVu Serif"/>
                <a:cs typeface="DejaVu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0" y="6377940"/>
            <a:ext cx="31699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0" y="6377940"/>
            <a:ext cx="22783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23925" y="6486041"/>
            <a:ext cx="228600" cy="209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DejaVu Serif"/>
                <a:cs typeface="DejaVu Serif"/>
              </a:defRPr>
            </a:lvl1pPr>
          </a:lstStyle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‹#›</a:t>
            </a:fld>
            <a:endParaRPr spc="-16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89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88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79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88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93.png"/><Relationship Id="rId39" Type="http://schemas.openxmlformats.org/officeDocument/2006/relationships/image" Target="../media/image106.png"/><Relationship Id="rId21" Type="http://schemas.openxmlformats.org/officeDocument/2006/relationships/image" Target="../media/image27.png"/><Relationship Id="rId34" Type="http://schemas.openxmlformats.org/officeDocument/2006/relationships/image" Target="../media/image101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92.png"/><Relationship Id="rId33" Type="http://schemas.openxmlformats.org/officeDocument/2006/relationships/image" Target="../media/image100.png"/><Relationship Id="rId38" Type="http://schemas.openxmlformats.org/officeDocument/2006/relationships/image" Target="../media/image105.png"/><Relationship Id="rId2" Type="http://schemas.openxmlformats.org/officeDocument/2006/relationships/image" Target="../media/image79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91.png"/><Relationship Id="rId32" Type="http://schemas.openxmlformats.org/officeDocument/2006/relationships/image" Target="../media/image99.png"/><Relationship Id="rId37" Type="http://schemas.openxmlformats.org/officeDocument/2006/relationships/image" Target="../media/image104.png"/><Relationship Id="rId40" Type="http://schemas.openxmlformats.org/officeDocument/2006/relationships/image" Target="../media/image10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90.png"/><Relationship Id="rId28" Type="http://schemas.openxmlformats.org/officeDocument/2006/relationships/image" Target="../media/image95.png"/><Relationship Id="rId36" Type="http://schemas.openxmlformats.org/officeDocument/2006/relationships/image" Target="../media/image103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98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94.png"/><Relationship Id="rId30" Type="http://schemas.openxmlformats.org/officeDocument/2006/relationships/image" Target="../media/image97.png"/><Relationship Id="rId35" Type="http://schemas.openxmlformats.org/officeDocument/2006/relationships/image" Target="../media/image102.png"/><Relationship Id="rId8" Type="http://schemas.openxmlformats.org/officeDocument/2006/relationships/image" Target="../media/image14.png"/><Relationship Id="rId3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112.png"/><Relationship Id="rId39" Type="http://schemas.openxmlformats.org/officeDocument/2006/relationships/image" Target="../media/image125.png"/><Relationship Id="rId21" Type="http://schemas.openxmlformats.org/officeDocument/2006/relationships/image" Target="../media/image27.png"/><Relationship Id="rId34" Type="http://schemas.openxmlformats.org/officeDocument/2006/relationships/image" Target="../media/image120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111.png"/><Relationship Id="rId33" Type="http://schemas.openxmlformats.org/officeDocument/2006/relationships/image" Target="../media/image119.png"/><Relationship Id="rId38" Type="http://schemas.openxmlformats.org/officeDocument/2006/relationships/image" Target="../media/image124.png"/><Relationship Id="rId2" Type="http://schemas.openxmlformats.org/officeDocument/2006/relationships/image" Target="../media/image10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110.png"/><Relationship Id="rId32" Type="http://schemas.openxmlformats.org/officeDocument/2006/relationships/image" Target="../media/image118.png"/><Relationship Id="rId37" Type="http://schemas.openxmlformats.org/officeDocument/2006/relationships/image" Target="../media/image123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109.png"/><Relationship Id="rId28" Type="http://schemas.openxmlformats.org/officeDocument/2006/relationships/image" Target="../media/image114.png"/><Relationship Id="rId36" Type="http://schemas.openxmlformats.org/officeDocument/2006/relationships/image" Target="../media/image122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11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113.png"/><Relationship Id="rId30" Type="http://schemas.openxmlformats.org/officeDocument/2006/relationships/image" Target="../media/image116.png"/><Relationship Id="rId35" Type="http://schemas.openxmlformats.org/officeDocument/2006/relationships/image" Target="../media/image121.png"/><Relationship Id="rId8" Type="http://schemas.openxmlformats.org/officeDocument/2006/relationships/image" Target="../media/image14.png"/><Relationship Id="rId3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128.png"/><Relationship Id="rId21" Type="http://schemas.openxmlformats.org/officeDocument/2006/relationships/image" Target="../media/image27.png"/><Relationship Id="rId34" Type="http://schemas.openxmlformats.org/officeDocument/2006/relationships/image" Target="../media/image136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127.png"/><Relationship Id="rId33" Type="http://schemas.openxmlformats.org/officeDocument/2006/relationships/image" Target="../media/image135.png"/><Relationship Id="rId2" Type="http://schemas.openxmlformats.org/officeDocument/2006/relationships/image" Target="../media/image10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126.png"/><Relationship Id="rId32" Type="http://schemas.openxmlformats.org/officeDocument/2006/relationships/image" Target="../media/image134.png"/><Relationship Id="rId37" Type="http://schemas.openxmlformats.org/officeDocument/2006/relationships/image" Target="../media/image139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130.png"/><Relationship Id="rId36" Type="http://schemas.openxmlformats.org/officeDocument/2006/relationships/image" Target="../media/image138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133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129.png"/><Relationship Id="rId30" Type="http://schemas.openxmlformats.org/officeDocument/2006/relationships/image" Target="../media/image132.png"/><Relationship Id="rId35" Type="http://schemas.openxmlformats.org/officeDocument/2006/relationships/image" Target="../media/image137.png"/><Relationship Id="rId8" Type="http://schemas.openxmlformats.org/officeDocument/2006/relationships/image" Target="../media/image14.png"/><Relationship Id="rId3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144.png"/><Relationship Id="rId21" Type="http://schemas.openxmlformats.org/officeDocument/2006/relationships/image" Target="../media/image27.png"/><Relationship Id="rId34" Type="http://schemas.openxmlformats.org/officeDocument/2006/relationships/image" Target="../media/image152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143.png"/><Relationship Id="rId33" Type="http://schemas.openxmlformats.org/officeDocument/2006/relationships/image" Target="../media/image151.png"/><Relationship Id="rId38" Type="http://schemas.openxmlformats.org/officeDocument/2006/relationships/image" Target="../media/image156.png"/><Relationship Id="rId2" Type="http://schemas.openxmlformats.org/officeDocument/2006/relationships/image" Target="../media/image140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1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142.png"/><Relationship Id="rId32" Type="http://schemas.openxmlformats.org/officeDocument/2006/relationships/image" Target="../media/image150.png"/><Relationship Id="rId37" Type="http://schemas.openxmlformats.org/officeDocument/2006/relationships/image" Target="../media/image155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141.png"/><Relationship Id="rId28" Type="http://schemas.openxmlformats.org/officeDocument/2006/relationships/image" Target="../media/image146.png"/><Relationship Id="rId36" Type="http://schemas.openxmlformats.org/officeDocument/2006/relationships/image" Target="../media/image154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149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145.png"/><Relationship Id="rId30" Type="http://schemas.openxmlformats.org/officeDocument/2006/relationships/image" Target="../media/image148.png"/><Relationship Id="rId35" Type="http://schemas.openxmlformats.org/officeDocument/2006/relationships/image" Target="../media/image153.png"/><Relationship Id="rId8" Type="http://schemas.openxmlformats.org/officeDocument/2006/relationships/image" Target="../media/image14.png"/><Relationship Id="rId3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159.png"/><Relationship Id="rId2" Type="http://schemas.openxmlformats.org/officeDocument/2006/relationships/image" Target="../media/image10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158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157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159.png"/><Relationship Id="rId2" Type="http://schemas.openxmlformats.org/officeDocument/2006/relationships/image" Target="../media/image160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161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157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159.png"/><Relationship Id="rId2" Type="http://schemas.openxmlformats.org/officeDocument/2006/relationships/image" Target="../media/image162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163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157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159.png"/><Relationship Id="rId2" Type="http://schemas.openxmlformats.org/officeDocument/2006/relationships/image" Target="../media/image10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164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157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70.png"/><Relationship Id="rId21" Type="http://schemas.openxmlformats.org/officeDocument/2006/relationships/image" Target="../media/image27.png"/><Relationship Id="rId34" Type="http://schemas.openxmlformats.org/officeDocument/2006/relationships/image" Target="../media/image173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167.png"/><Relationship Id="rId33" Type="http://schemas.openxmlformats.org/officeDocument/2006/relationships/image" Target="../media/image172.png"/><Relationship Id="rId2" Type="http://schemas.openxmlformats.org/officeDocument/2006/relationships/image" Target="../media/image165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1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166.png"/><Relationship Id="rId32" Type="http://schemas.openxmlformats.org/officeDocument/2006/relationships/image" Target="../media/image171.png"/><Relationship Id="rId37" Type="http://schemas.openxmlformats.org/officeDocument/2006/relationships/image" Target="../media/image175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68.png"/><Relationship Id="rId28" Type="http://schemas.openxmlformats.org/officeDocument/2006/relationships/image" Target="../media/image72.png"/><Relationship Id="rId36" Type="http://schemas.openxmlformats.org/officeDocument/2006/relationships/image" Target="../media/image174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74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168.png"/><Relationship Id="rId30" Type="http://schemas.openxmlformats.org/officeDocument/2006/relationships/image" Target="../media/image170.png"/><Relationship Id="rId35" Type="http://schemas.openxmlformats.org/officeDocument/2006/relationships/image" Target="../media/image76.png"/><Relationship Id="rId8" Type="http://schemas.openxmlformats.org/officeDocument/2006/relationships/image" Target="../media/image14.png"/><Relationship Id="rId3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178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177.png"/><Relationship Id="rId33" Type="http://schemas.openxmlformats.org/officeDocument/2006/relationships/image" Target="../media/image185.png"/><Relationship Id="rId2" Type="http://schemas.openxmlformats.org/officeDocument/2006/relationships/image" Target="../media/image162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176.png"/><Relationship Id="rId32" Type="http://schemas.openxmlformats.org/officeDocument/2006/relationships/image" Target="../media/image184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109.png"/><Relationship Id="rId28" Type="http://schemas.openxmlformats.org/officeDocument/2006/relationships/image" Target="../media/image180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183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179.png"/><Relationship Id="rId30" Type="http://schemas.openxmlformats.org/officeDocument/2006/relationships/image" Target="../media/image182.png"/><Relationship Id="rId8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189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188.png"/><Relationship Id="rId2" Type="http://schemas.openxmlformats.org/officeDocument/2006/relationships/image" Target="../media/image186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1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18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191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194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190.png"/><Relationship Id="rId30" Type="http://schemas.openxmlformats.org/officeDocument/2006/relationships/image" Target="../media/image19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195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196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42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41.png"/><Relationship Id="rId2" Type="http://schemas.openxmlformats.org/officeDocument/2006/relationships/image" Target="../media/image3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40.png"/><Relationship Id="rId32" Type="http://schemas.openxmlformats.org/officeDocument/2006/relationships/image" Target="../media/image48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4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43.png"/><Relationship Id="rId30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52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51.png"/><Relationship Id="rId2" Type="http://schemas.openxmlformats.org/officeDocument/2006/relationships/image" Target="../media/image49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50.png"/><Relationship Id="rId32" Type="http://schemas.openxmlformats.org/officeDocument/2006/relationships/image" Target="../media/image58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45.png"/><Relationship Id="rId28" Type="http://schemas.openxmlformats.org/officeDocument/2006/relationships/image" Target="../media/image54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5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53.png"/><Relationship Id="rId30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61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60.png"/><Relationship Id="rId2" Type="http://schemas.openxmlformats.org/officeDocument/2006/relationships/image" Target="../media/image3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59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45.png"/><Relationship Id="rId28" Type="http://schemas.openxmlformats.org/officeDocument/2006/relationships/image" Target="../media/image63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62.png"/><Relationship Id="rId2" Type="http://schemas.openxmlformats.org/officeDocument/2006/relationships/image" Target="../media/image65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66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45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71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70.png"/><Relationship Id="rId33" Type="http://schemas.openxmlformats.org/officeDocument/2006/relationships/image" Target="../media/image78.png"/><Relationship Id="rId2" Type="http://schemas.openxmlformats.org/officeDocument/2006/relationships/image" Target="../media/image67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69.png"/><Relationship Id="rId32" Type="http://schemas.openxmlformats.org/officeDocument/2006/relationships/image" Target="../media/image7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68.png"/><Relationship Id="rId28" Type="http://schemas.openxmlformats.org/officeDocument/2006/relationships/image" Target="../media/image73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7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72.png"/><Relationship Id="rId30" Type="http://schemas.openxmlformats.org/officeDocument/2006/relationships/image" Target="../media/image75.png"/><Relationship Id="rId8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83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82.png"/><Relationship Id="rId2" Type="http://schemas.openxmlformats.org/officeDocument/2006/relationships/image" Target="../media/image79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81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80.png"/><Relationship Id="rId28" Type="http://schemas.openxmlformats.org/officeDocument/2006/relationships/image" Target="../media/image85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8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87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88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823205" y="6625843"/>
            <a:ext cx="15049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535" dirty="0">
                <a:latin typeface="DejaVu Sans"/>
                <a:cs typeface="DejaVu Sans"/>
              </a:rPr>
              <a:t></a:t>
            </a:r>
            <a:endParaRPr sz="1100">
              <a:latin typeface="DejaVu Sans"/>
              <a:cs typeface="DejaVu San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85952" y="593470"/>
            <a:ext cx="8971280" cy="6007735"/>
            <a:chOff x="585952" y="593470"/>
            <a:chExt cx="8971280" cy="6007735"/>
          </a:xfrm>
        </p:grpSpPr>
        <p:sp>
          <p:nvSpPr>
            <p:cNvPr id="6" name="object 6"/>
            <p:cNvSpPr/>
            <p:nvPr/>
          </p:nvSpPr>
          <p:spPr>
            <a:xfrm>
              <a:off x="6405371" y="3522954"/>
              <a:ext cx="3151631" cy="307771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20546" y="4487201"/>
              <a:ext cx="3475736" cy="145910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85952" y="593470"/>
              <a:ext cx="4144899" cy="357809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77815" y="1406016"/>
              <a:ext cx="3895725" cy="195097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724025" y="1434972"/>
            <a:ext cx="7943850" cy="1904364"/>
            <a:chOff x="1724025" y="1434972"/>
            <a:chExt cx="7943850" cy="1904364"/>
          </a:xfrm>
        </p:grpSpPr>
        <p:sp>
          <p:nvSpPr>
            <p:cNvPr id="46" name="object 46"/>
            <p:cNvSpPr/>
            <p:nvPr/>
          </p:nvSpPr>
          <p:spPr>
            <a:xfrm>
              <a:off x="1733550" y="1444497"/>
              <a:ext cx="7924800" cy="1885314"/>
            </a:xfrm>
            <a:custGeom>
              <a:avLst/>
              <a:gdLst/>
              <a:ahLst/>
              <a:cxnLst/>
              <a:rect l="l" t="t" r="r" b="b"/>
              <a:pathLst>
                <a:path w="7924800" h="1885314">
                  <a:moveTo>
                    <a:pt x="7924800" y="0"/>
                  </a:moveTo>
                  <a:lnTo>
                    <a:pt x="0" y="0"/>
                  </a:lnTo>
                  <a:lnTo>
                    <a:pt x="0" y="1885314"/>
                  </a:lnTo>
                  <a:lnTo>
                    <a:pt x="7924800" y="1885314"/>
                  </a:lnTo>
                  <a:lnTo>
                    <a:pt x="792480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733550" y="1444497"/>
              <a:ext cx="7924800" cy="1885314"/>
            </a:xfrm>
            <a:custGeom>
              <a:avLst/>
              <a:gdLst/>
              <a:ahLst/>
              <a:cxnLst/>
              <a:rect l="l" t="t" r="r" b="b"/>
              <a:pathLst>
                <a:path w="7924800" h="1885314">
                  <a:moveTo>
                    <a:pt x="0" y="1885314"/>
                  </a:moveTo>
                  <a:lnTo>
                    <a:pt x="7924800" y="1885314"/>
                  </a:lnTo>
                  <a:lnTo>
                    <a:pt x="7924800" y="0"/>
                  </a:lnTo>
                  <a:lnTo>
                    <a:pt x="0" y="0"/>
                  </a:lnTo>
                  <a:lnTo>
                    <a:pt x="0" y="1885314"/>
                  </a:lnTo>
                  <a:close/>
                </a:path>
              </a:pathLst>
            </a:custGeom>
            <a:ln w="19050">
              <a:solidFill>
                <a:srgbClr val="80706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2336419" y="1827021"/>
            <a:ext cx="6668770" cy="1339215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241300" marR="5080" indent="-228600">
              <a:lnSpc>
                <a:spcPts val="2350"/>
              </a:lnSpc>
              <a:spcBef>
                <a:spcPts val="320"/>
              </a:spcBef>
              <a:buChar char="•"/>
              <a:tabLst>
                <a:tab pos="241300" algn="l"/>
              </a:tabLst>
            </a:pPr>
            <a:r>
              <a:rPr sz="2100" spc="-125" dirty="0">
                <a:latin typeface="DejaVu Serif"/>
                <a:cs typeface="DejaVu Serif"/>
              </a:rPr>
              <a:t>Joint </a:t>
            </a:r>
            <a:r>
              <a:rPr sz="2100" spc="-130" dirty="0">
                <a:latin typeface="DejaVu Serif"/>
                <a:cs typeface="DejaVu Serif"/>
              </a:rPr>
              <a:t>ownership </a:t>
            </a:r>
            <a:r>
              <a:rPr sz="2100" spc="-100" dirty="0">
                <a:latin typeface="DejaVu Serif"/>
                <a:cs typeface="DejaVu Serif"/>
              </a:rPr>
              <a:t>of </a:t>
            </a:r>
            <a:r>
              <a:rPr sz="2100" spc="-114" dirty="0">
                <a:latin typeface="DejaVu Serif"/>
                <a:cs typeface="DejaVu Serif"/>
              </a:rPr>
              <a:t>two </a:t>
            </a:r>
            <a:r>
              <a:rPr sz="2100" spc="-150" dirty="0">
                <a:latin typeface="DejaVu Serif"/>
                <a:cs typeface="DejaVu Serif"/>
              </a:rPr>
              <a:t>or </a:t>
            </a:r>
            <a:r>
              <a:rPr sz="2100" spc="-175" dirty="0">
                <a:latin typeface="DejaVu Serif"/>
                <a:cs typeface="DejaVu Serif"/>
              </a:rPr>
              <a:t>more </a:t>
            </a:r>
            <a:r>
              <a:rPr sz="2100" spc="-165" dirty="0">
                <a:latin typeface="DejaVu Serif"/>
                <a:cs typeface="DejaVu Serif"/>
              </a:rPr>
              <a:t>persons </a:t>
            </a:r>
            <a:r>
              <a:rPr sz="2100" spc="-100" dirty="0">
                <a:latin typeface="DejaVu Serif"/>
                <a:cs typeface="DejaVu Serif"/>
              </a:rPr>
              <a:t>in </a:t>
            </a:r>
            <a:r>
              <a:rPr sz="2100" spc="-204" dirty="0">
                <a:latin typeface="DejaVu Serif"/>
                <a:cs typeface="DejaVu Serif"/>
              </a:rPr>
              <a:t>a </a:t>
            </a:r>
            <a:r>
              <a:rPr sz="2100" spc="-150" dirty="0">
                <a:latin typeface="DejaVu Serif"/>
                <a:cs typeface="DejaVu Serif"/>
              </a:rPr>
              <a:t>particular  </a:t>
            </a:r>
            <a:r>
              <a:rPr sz="2100" spc="-140" dirty="0">
                <a:latin typeface="DejaVu Serif"/>
                <a:cs typeface="DejaVu Serif"/>
              </a:rPr>
              <a:t>property</a:t>
            </a:r>
            <a:endParaRPr sz="2100">
              <a:latin typeface="DejaVu Serif"/>
              <a:cs typeface="DejaVu Serif"/>
            </a:endParaRPr>
          </a:p>
          <a:p>
            <a:pPr marL="469900" lvl="1" indent="-228600">
              <a:lnSpc>
                <a:spcPct val="100000"/>
              </a:lnSpc>
              <a:spcBef>
                <a:spcPts val="165"/>
              </a:spcBef>
              <a:buChar char="•"/>
              <a:tabLst>
                <a:tab pos="469900" algn="l"/>
              </a:tabLst>
            </a:pPr>
            <a:r>
              <a:rPr sz="2100" spc="-114" dirty="0">
                <a:latin typeface="DejaVu Serif"/>
                <a:cs typeface="DejaVu Serif"/>
              </a:rPr>
              <a:t>Optional </a:t>
            </a:r>
            <a:r>
              <a:rPr sz="2100" spc="-130" dirty="0">
                <a:latin typeface="DejaVu Serif"/>
                <a:cs typeface="DejaVu Serif"/>
              </a:rPr>
              <a:t>ownership </a:t>
            </a:r>
            <a:r>
              <a:rPr sz="2100" dirty="0">
                <a:latin typeface="DejaVu Serif"/>
                <a:cs typeface="DejaVu Serif"/>
              </a:rPr>
              <a:t>– </a:t>
            </a:r>
            <a:r>
              <a:rPr sz="2100" spc="-175" dirty="0">
                <a:latin typeface="DejaVu Serif"/>
                <a:cs typeface="DejaVu Serif"/>
              </a:rPr>
              <a:t>based </a:t>
            </a:r>
            <a:r>
              <a:rPr sz="2100" spc="-125" dirty="0">
                <a:latin typeface="DejaVu Serif"/>
                <a:cs typeface="DejaVu Serif"/>
              </a:rPr>
              <a:t>on </a:t>
            </a:r>
            <a:r>
              <a:rPr sz="2100" spc="-100" dirty="0">
                <a:latin typeface="DejaVu Serif"/>
                <a:cs typeface="DejaVu Serif"/>
              </a:rPr>
              <a:t>own</a:t>
            </a:r>
            <a:r>
              <a:rPr sz="2100" spc="-375" dirty="0">
                <a:latin typeface="DejaVu Serif"/>
                <a:cs typeface="DejaVu Serif"/>
              </a:rPr>
              <a:t> </a:t>
            </a:r>
            <a:r>
              <a:rPr sz="2100" spc="-114" dirty="0">
                <a:latin typeface="DejaVu Serif"/>
                <a:cs typeface="DejaVu Serif"/>
              </a:rPr>
              <a:t>option</a:t>
            </a:r>
            <a:endParaRPr sz="2100">
              <a:latin typeface="DejaVu Serif"/>
              <a:cs typeface="DejaVu Serif"/>
            </a:endParaRPr>
          </a:p>
          <a:p>
            <a:pPr marL="469900" lvl="1" indent="-228600">
              <a:lnSpc>
                <a:spcPct val="100000"/>
              </a:lnSpc>
              <a:spcBef>
                <a:spcPts val="219"/>
              </a:spcBef>
              <a:buChar char="•"/>
              <a:tabLst>
                <a:tab pos="469900" algn="l"/>
              </a:tabLst>
            </a:pPr>
            <a:r>
              <a:rPr sz="2100" spc="-110" dirty="0">
                <a:latin typeface="DejaVu Serif"/>
                <a:cs typeface="DejaVu Serif"/>
              </a:rPr>
              <a:t>Compulsory </a:t>
            </a:r>
            <a:r>
              <a:rPr sz="2100" spc="-130" dirty="0">
                <a:latin typeface="DejaVu Serif"/>
                <a:cs typeface="DejaVu Serif"/>
              </a:rPr>
              <a:t>ownership </a:t>
            </a:r>
            <a:r>
              <a:rPr sz="2100" dirty="0">
                <a:latin typeface="DejaVu Serif"/>
                <a:cs typeface="DejaVu Serif"/>
              </a:rPr>
              <a:t>– </a:t>
            </a:r>
            <a:r>
              <a:rPr sz="2100" spc="-135" dirty="0">
                <a:latin typeface="DejaVu Serif"/>
                <a:cs typeface="DejaVu Serif"/>
              </a:rPr>
              <a:t>automatically</a:t>
            </a:r>
            <a:r>
              <a:rPr sz="2100" spc="-395" dirty="0">
                <a:latin typeface="DejaVu Serif"/>
                <a:cs typeface="DejaVu Serif"/>
              </a:rPr>
              <a:t> </a:t>
            </a:r>
            <a:r>
              <a:rPr sz="2100" spc="-160" dirty="0">
                <a:latin typeface="DejaVu Serif"/>
                <a:cs typeface="DejaVu Serif"/>
              </a:rPr>
              <a:t>exists</a:t>
            </a:r>
            <a:endParaRPr sz="2100">
              <a:latin typeface="DejaVu Serif"/>
              <a:cs typeface="DejaVu Serif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2120264" y="1125092"/>
            <a:ext cx="5566410" cy="639445"/>
            <a:chOff x="2120264" y="1125092"/>
            <a:chExt cx="5566410" cy="639445"/>
          </a:xfrm>
        </p:grpSpPr>
        <p:sp>
          <p:nvSpPr>
            <p:cNvPr id="50" name="object 50"/>
            <p:cNvSpPr/>
            <p:nvPr/>
          </p:nvSpPr>
          <p:spPr>
            <a:xfrm>
              <a:off x="2129789" y="1134617"/>
              <a:ext cx="5547360" cy="620395"/>
            </a:xfrm>
            <a:custGeom>
              <a:avLst/>
              <a:gdLst/>
              <a:ahLst/>
              <a:cxnLst/>
              <a:rect l="l" t="t" r="r" b="b"/>
              <a:pathLst>
                <a:path w="5547359" h="620394">
                  <a:moveTo>
                    <a:pt x="5443982" y="0"/>
                  </a:moveTo>
                  <a:lnTo>
                    <a:pt x="103378" y="0"/>
                  </a:lnTo>
                  <a:lnTo>
                    <a:pt x="63115" y="8114"/>
                  </a:lnTo>
                  <a:lnTo>
                    <a:pt x="30257" y="30241"/>
                  </a:lnTo>
                  <a:lnTo>
                    <a:pt x="8116" y="63061"/>
                  </a:lnTo>
                  <a:lnTo>
                    <a:pt x="0" y="103251"/>
                  </a:lnTo>
                  <a:lnTo>
                    <a:pt x="0" y="516509"/>
                  </a:lnTo>
                  <a:lnTo>
                    <a:pt x="8116" y="556771"/>
                  </a:lnTo>
                  <a:lnTo>
                    <a:pt x="30257" y="589629"/>
                  </a:lnTo>
                  <a:lnTo>
                    <a:pt x="63115" y="611770"/>
                  </a:lnTo>
                  <a:lnTo>
                    <a:pt x="103378" y="619887"/>
                  </a:lnTo>
                  <a:lnTo>
                    <a:pt x="5443982" y="619887"/>
                  </a:lnTo>
                  <a:lnTo>
                    <a:pt x="5484244" y="611770"/>
                  </a:lnTo>
                  <a:lnTo>
                    <a:pt x="5517102" y="589629"/>
                  </a:lnTo>
                  <a:lnTo>
                    <a:pt x="5539243" y="556771"/>
                  </a:lnTo>
                  <a:lnTo>
                    <a:pt x="5547360" y="516509"/>
                  </a:lnTo>
                  <a:lnTo>
                    <a:pt x="5547360" y="103251"/>
                  </a:lnTo>
                  <a:lnTo>
                    <a:pt x="5539243" y="63061"/>
                  </a:lnTo>
                  <a:lnTo>
                    <a:pt x="5517102" y="30241"/>
                  </a:lnTo>
                  <a:lnTo>
                    <a:pt x="5484244" y="8114"/>
                  </a:lnTo>
                  <a:lnTo>
                    <a:pt x="5443982" y="0"/>
                  </a:lnTo>
                  <a:close/>
                </a:path>
              </a:pathLst>
            </a:custGeom>
            <a:solidFill>
              <a:srgbClr val="8070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129789" y="1134617"/>
              <a:ext cx="5547360" cy="620395"/>
            </a:xfrm>
            <a:custGeom>
              <a:avLst/>
              <a:gdLst/>
              <a:ahLst/>
              <a:cxnLst/>
              <a:rect l="l" t="t" r="r" b="b"/>
              <a:pathLst>
                <a:path w="5547359" h="620394">
                  <a:moveTo>
                    <a:pt x="0" y="103251"/>
                  </a:moveTo>
                  <a:lnTo>
                    <a:pt x="8116" y="63061"/>
                  </a:lnTo>
                  <a:lnTo>
                    <a:pt x="30257" y="30241"/>
                  </a:lnTo>
                  <a:lnTo>
                    <a:pt x="63115" y="8114"/>
                  </a:lnTo>
                  <a:lnTo>
                    <a:pt x="103378" y="0"/>
                  </a:lnTo>
                  <a:lnTo>
                    <a:pt x="5443982" y="0"/>
                  </a:lnTo>
                  <a:lnTo>
                    <a:pt x="5484244" y="8114"/>
                  </a:lnTo>
                  <a:lnTo>
                    <a:pt x="5517102" y="30241"/>
                  </a:lnTo>
                  <a:lnTo>
                    <a:pt x="5539243" y="63061"/>
                  </a:lnTo>
                  <a:lnTo>
                    <a:pt x="5547360" y="103251"/>
                  </a:lnTo>
                  <a:lnTo>
                    <a:pt x="5547360" y="516509"/>
                  </a:lnTo>
                  <a:lnTo>
                    <a:pt x="5539243" y="556771"/>
                  </a:lnTo>
                  <a:lnTo>
                    <a:pt x="5517102" y="589629"/>
                  </a:lnTo>
                  <a:lnTo>
                    <a:pt x="5484244" y="611770"/>
                  </a:lnTo>
                  <a:lnTo>
                    <a:pt x="5443982" y="619887"/>
                  </a:lnTo>
                  <a:lnTo>
                    <a:pt x="103378" y="619887"/>
                  </a:lnTo>
                  <a:lnTo>
                    <a:pt x="63115" y="611770"/>
                  </a:lnTo>
                  <a:lnTo>
                    <a:pt x="30257" y="589629"/>
                  </a:lnTo>
                  <a:lnTo>
                    <a:pt x="8116" y="556771"/>
                  </a:lnTo>
                  <a:lnTo>
                    <a:pt x="0" y="516509"/>
                  </a:lnTo>
                  <a:lnTo>
                    <a:pt x="0" y="103251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2357373" y="1240282"/>
            <a:ext cx="243586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95" dirty="0">
                <a:solidFill>
                  <a:srgbClr val="FFFFFF"/>
                </a:solidFill>
                <a:latin typeface="DejaVu Serif"/>
                <a:cs typeface="DejaVu Serif"/>
              </a:rPr>
              <a:t>SYIRKAH </a:t>
            </a:r>
            <a:r>
              <a:rPr sz="2100" dirty="0">
                <a:solidFill>
                  <a:srgbClr val="FFFFFF"/>
                </a:solidFill>
                <a:latin typeface="DejaVu Serif"/>
                <a:cs typeface="DejaVu Serif"/>
              </a:rPr>
              <a:t>AL</a:t>
            </a:r>
            <a:r>
              <a:rPr sz="2100" spc="-280" dirty="0">
                <a:solidFill>
                  <a:srgbClr val="FFFFFF"/>
                </a:solidFill>
                <a:latin typeface="DejaVu Serif"/>
                <a:cs typeface="DejaVu Serif"/>
              </a:rPr>
              <a:t> </a:t>
            </a:r>
            <a:r>
              <a:rPr sz="2100" spc="-110" dirty="0">
                <a:solidFill>
                  <a:srgbClr val="FFFFFF"/>
                </a:solidFill>
                <a:latin typeface="DejaVu Serif"/>
                <a:cs typeface="DejaVu Serif"/>
              </a:rPr>
              <a:t>MILK</a:t>
            </a:r>
            <a:endParaRPr sz="2100">
              <a:latin typeface="DejaVu Serif"/>
              <a:cs typeface="DejaVu Serif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1724025" y="3743617"/>
            <a:ext cx="7943850" cy="2599055"/>
            <a:chOff x="1724025" y="3743617"/>
            <a:chExt cx="7943850" cy="2599055"/>
          </a:xfrm>
        </p:grpSpPr>
        <p:sp>
          <p:nvSpPr>
            <p:cNvPr id="54" name="object 54"/>
            <p:cNvSpPr/>
            <p:nvPr/>
          </p:nvSpPr>
          <p:spPr>
            <a:xfrm>
              <a:off x="1733550" y="3753142"/>
              <a:ext cx="7924800" cy="2580005"/>
            </a:xfrm>
            <a:custGeom>
              <a:avLst/>
              <a:gdLst/>
              <a:ahLst/>
              <a:cxnLst/>
              <a:rect l="l" t="t" r="r" b="b"/>
              <a:pathLst>
                <a:path w="7924800" h="2580004">
                  <a:moveTo>
                    <a:pt x="7924800" y="0"/>
                  </a:moveTo>
                  <a:lnTo>
                    <a:pt x="0" y="0"/>
                  </a:lnTo>
                  <a:lnTo>
                    <a:pt x="0" y="2579878"/>
                  </a:lnTo>
                  <a:lnTo>
                    <a:pt x="7924800" y="2579878"/>
                  </a:lnTo>
                  <a:lnTo>
                    <a:pt x="792480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733550" y="3753142"/>
              <a:ext cx="7924800" cy="2580005"/>
            </a:xfrm>
            <a:custGeom>
              <a:avLst/>
              <a:gdLst/>
              <a:ahLst/>
              <a:cxnLst/>
              <a:rect l="l" t="t" r="r" b="b"/>
              <a:pathLst>
                <a:path w="7924800" h="2580004">
                  <a:moveTo>
                    <a:pt x="0" y="2579878"/>
                  </a:moveTo>
                  <a:lnTo>
                    <a:pt x="7924800" y="2579878"/>
                  </a:lnTo>
                  <a:lnTo>
                    <a:pt x="7924800" y="0"/>
                  </a:lnTo>
                  <a:lnTo>
                    <a:pt x="0" y="0"/>
                  </a:lnTo>
                  <a:lnTo>
                    <a:pt x="0" y="2579878"/>
                  </a:lnTo>
                  <a:close/>
                </a:path>
              </a:pathLst>
            </a:custGeom>
            <a:ln w="1905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2336419" y="4135882"/>
            <a:ext cx="6515100" cy="2036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ts val="244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100" spc="114" dirty="0">
                <a:latin typeface="DejaVu Serif"/>
                <a:cs typeface="DejaVu Serif"/>
              </a:rPr>
              <a:t>A </a:t>
            </a:r>
            <a:r>
              <a:rPr sz="2100" spc="-155" dirty="0">
                <a:latin typeface="DejaVu Serif"/>
                <a:cs typeface="DejaVu Serif"/>
              </a:rPr>
              <a:t>partnership </a:t>
            </a:r>
            <a:r>
              <a:rPr sz="2100" spc="-170" dirty="0">
                <a:latin typeface="DejaVu Serif"/>
                <a:cs typeface="DejaVu Serif"/>
              </a:rPr>
              <a:t>effected </a:t>
            </a:r>
            <a:r>
              <a:rPr sz="2100" spc="-105" dirty="0">
                <a:latin typeface="DejaVu Serif"/>
                <a:cs typeface="DejaVu Serif"/>
              </a:rPr>
              <a:t>by </a:t>
            </a:r>
            <a:r>
              <a:rPr sz="2100" spc="-204" dirty="0">
                <a:latin typeface="DejaVu Serif"/>
                <a:cs typeface="DejaVu Serif"/>
              </a:rPr>
              <a:t>a </a:t>
            </a:r>
            <a:r>
              <a:rPr sz="2100" spc="-125" dirty="0">
                <a:latin typeface="DejaVu Serif"/>
                <a:cs typeface="DejaVu Serif"/>
              </a:rPr>
              <a:t>mutual </a:t>
            </a:r>
            <a:r>
              <a:rPr sz="2100" spc="-185" dirty="0">
                <a:latin typeface="DejaVu Serif"/>
                <a:cs typeface="DejaVu Serif"/>
              </a:rPr>
              <a:t>contract </a:t>
            </a:r>
            <a:r>
              <a:rPr sz="2100" spc="-150" dirty="0">
                <a:latin typeface="DejaVu Serif"/>
                <a:cs typeface="DejaVu Serif"/>
              </a:rPr>
              <a:t>or </a:t>
            </a:r>
            <a:r>
              <a:rPr sz="2100" spc="-204" dirty="0">
                <a:latin typeface="DejaVu Serif"/>
                <a:cs typeface="DejaVu Serif"/>
              </a:rPr>
              <a:t>a</a:t>
            </a:r>
            <a:r>
              <a:rPr sz="2100" spc="-325" dirty="0">
                <a:latin typeface="DejaVu Serif"/>
                <a:cs typeface="DejaVu Serif"/>
              </a:rPr>
              <a:t> </a:t>
            </a:r>
            <a:r>
              <a:rPr sz="2100" spc="-130" dirty="0">
                <a:latin typeface="DejaVu Serif"/>
                <a:cs typeface="DejaVu Serif"/>
              </a:rPr>
              <a:t>joint</a:t>
            </a:r>
            <a:endParaRPr sz="2100">
              <a:latin typeface="DejaVu Serif"/>
              <a:cs typeface="DejaVu Serif"/>
            </a:endParaRPr>
          </a:p>
          <a:p>
            <a:pPr marL="241300">
              <a:lnSpc>
                <a:spcPts val="2440"/>
              </a:lnSpc>
            </a:pPr>
            <a:r>
              <a:rPr sz="2100" spc="-165" dirty="0">
                <a:latin typeface="DejaVu Serif"/>
                <a:cs typeface="DejaVu Serif"/>
              </a:rPr>
              <a:t>commercial </a:t>
            </a:r>
            <a:r>
              <a:rPr sz="2100" spc="-170" dirty="0">
                <a:latin typeface="DejaVu Serif"/>
                <a:cs typeface="DejaVu Serif"/>
              </a:rPr>
              <a:t>enterprise</a:t>
            </a:r>
            <a:endParaRPr sz="2100">
              <a:latin typeface="DejaVu Serif"/>
              <a:cs typeface="DejaVu Serif"/>
            </a:endParaRPr>
          </a:p>
          <a:p>
            <a:pPr marL="469900" lvl="1" indent="-228600">
              <a:lnSpc>
                <a:spcPct val="100000"/>
              </a:lnSpc>
              <a:spcBef>
                <a:spcPts val="215"/>
              </a:spcBef>
              <a:buChar char="•"/>
              <a:tabLst>
                <a:tab pos="469900" algn="l"/>
              </a:tabLst>
            </a:pPr>
            <a:r>
              <a:rPr sz="2100" spc="-160" dirty="0">
                <a:latin typeface="DejaVu Serif"/>
                <a:cs typeface="DejaVu Serif"/>
              </a:rPr>
              <a:t>Partnership </a:t>
            </a:r>
            <a:r>
              <a:rPr sz="2100" spc="-100" dirty="0">
                <a:latin typeface="DejaVu Serif"/>
                <a:cs typeface="DejaVu Serif"/>
              </a:rPr>
              <a:t>in</a:t>
            </a:r>
            <a:r>
              <a:rPr sz="2100" spc="-195" dirty="0">
                <a:latin typeface="DejaVu Serif"/>
                <a:cs typeface="DejaVu Serif"/>
              </a:rPr>
              <a:t> </a:t>
            </a:r>
            <a:r>
              <a:rPr sz="2100" spc="-145" dirty="0">
                <a:latin typeface="DejaVu Serif"/>
                <a:cs typeface="DejaVu Serif"/>
              </a:rPr>
              <a:t>capital</a:t>
            </a:r>
            <a:endParaRPr sz="2100">
              <a:latin typeface="DejaVu Serif"/>
              <a:cs typeface="DejaVu Serif"/>
            </a:endParaRPr>
          </a:p>
          <a:p>
            <a:pPr marL="469900" lvl="1" indent="-228600">
              <a:lnSpc>
                <a:spcPct val="100000"/>
              </a:lnSpc>
              <a:spcBef>
                <a:spcPts val="215"/>
              </a:spcBef>
              <a:buChar char="•"/>
              <a:tabLst>
                <a:tab pos="469900" algn="l"/>
              </a:tabLst>
            </a:pPr>
            <a:r>
              <a:rPr sz="2100" spc="-160" dirty="0">
                <a:latin typeface="DejaVu Serif"/>
                <a:cs typeface="DejaVu Serif"/>
              </a:rPr>
              <a:t>Partnership </a:t>
            </a:r>
            <a:r>
              <a:rPr sz="2100" spc="-100" dirty="0">
                <a:latin typeface="DejaVu Serif"/>
                <a:cs typeface="DejaVu Serif"/>
              </a:rPr>
              <a:t>in</a:t>
            </a:r>
            <a:r>
              <a:rPr sz="2100" spc="-185" dirty="0">
                <a:latin typeface="DejaVu Serif"/>
                <a:cs typeface="DejaVu Serif"/>
              </a:rPr>
              <a:t> </a:t>
            </a:r>
            <a:r>
              <a:rPr sz="2100" spc="-140" dirty="0">
                <a:latin typeface="DejaVu Serif"/>
                <a:cs typeface="DejaVu Serif"/>
              </a:rPr>
              <a:t>labour</a:t>
            </a:r>
            <a:endParaRPr sz="2100">
              <a:latin typeface="DejaVu Serif"/>
              <a:cs typeface="DejaVu Serif"/>
            </a:endParaRPr>
          </a:p>
          <a:p>
            <a:pPr marL="469900" lvl="1" indent="-228600">
              <a:lnSpc>
                <a:spcPct val="100000"/>
              </a:lnSpc>
              <a:spcBef>
                <a:spcPts val="229"/>
              </a:spcBef>
              <a:buChar char="•"/>
              <a:tabLst>
                <a:tab pos="469900" algn="l"/>
              </a:tabLst>
            </a:pPr>
            <a:r>
              <a:rPr sz="2100" spc="-160" dirty="0">
                <a:latin typeface="DejaVu Serif"/>
                <a:cs typeface="DejaVu Serif"/>
              </a:rPr>
              <a:t>Partnership </a:t>
            </a:r>
            <a:r>
              <a:rPr sz="2100" spc="-100" dirty="0">
                <a:latin typeface="DejaVu Serif"/>
                <a:cs typeface="DejaVu Serif"/>
              </a:rPr>
              <a:t>in</a:t>
            </a:r>
            <a:r>
              <a:rPr sz="2100" spc="-155" dirty="0">
                <a:latin typeface="DejaVu Serif"/>
                <a:cs typeface="DejaVu Serif"/>
              </a:rPr>
              <a:t> </a:t>
            </a:r>
            <a:r>
              <a:rPr sz="2100" spc="-75" dirty="0">
                <a:latin typeface="DejaVu Serif"/>
                <a:cs typeface="DejaVu Serif"/>
              </a:rPr>
              <a:t>goodwill/credit</a:t>
            </a:r>
            <a:endParaRPr sz="2100">
              <a:latin typeface="DejaVu Serif"/>
              <a:cs typeface="DejaVu Serif"/>
            </a:endParaRPr>
          </a:p>
          <a:p>
            <a:pPr marL="469900" lvl="1" indent="-228600">
              <a:lnSpc>
                <a:spcPct val="100000"/>
              </a:lnSpc>
              <a:spcBef>
                <a:spcPts val="215"/>
              </a:spcBef>
              <a:buChar char="•"/>
              <a:tabLst>
                <a:tab pos="469900" algn="l"/>
              </a:tabLst>
            </a:pPr>
            <a:r>
              <a:rPr sz="2100" spc="-125" dirty="0">
                <a:latin typeface="DejaVu Serif"/>
                <a:cs typeface="DejaVu Serif"/>
              </a:rPr>
              <a:t>Profit </a:t>
            </a:r>
            <a:r>
              <a:rPr sz="2100" spc="-155" dirty="0">
                <a:latin typeface="DejaVu Serif"/>
                <a:cs typeface="DejaVu Serif"/>
              </a:rPr>
              <a:t>sharing</a:t>
            </a:r>
            <a:r>
              <a:rPr sz="2100" spc="-195" dirty="0">
                <a:latin typeface="DejaVu Serif"/>
                <a:cs typeface="DejaVu Serif"/>
              </a:rPr>
              <a:t> </a:t>
            </a:r>
            <a:r>
              <a:rPr sz="2100" spc="-155" dirty="0">
                <a:latin typeface="DejaVu Serif"/>
                <a:cs typeface="DejaVu Serif"/>
              </a:rPr>
              <a:t>partnership</a:t>
            </a:r>
            <a:endParaRPr sz="2100">
              <a:latin typeface="DejaVu Serif"/>
              <a:cs typeface="DejaVu Serif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2120264" y="3433698"/>
            <a:ext cx="5566410" cy="639445"/>
            <a:chOff x="2120264" y="3433698"/>
            <a:chExt cx="5566410" cy="639445"/>
          </a:xfrm>
        </p:grpSpPr>
        <p:sp>
          <p:nvSpPr>
            <p:cNvPr id="58" name="object 58"/>
            <p:cNvSpPr/>
            <p:nvPr/>
          </p:nvSpPr>
          <p:spPr>
            <a:xfrm>
              <a:off x="2129789" y="3443223"/>
              <a:ext cx="5547360" cy="620395"/>
            </a:xfrm>
            <a:custGeom>
              <a:avLst/>
              <a:gdLst/>
              <a:ahLst/>
              <a:cxnLst/>
              <a:rect l="l" t="t" r="r" b="b"/>
              <a:pathLst>
                <a:path w="5547359" h="620395">
                  <a:moveTo>
                    <a:pt x="5443982" y="0"/>
                  </a:moveTo>
                  <a:lnTo>
                    <a:pt x="103378" y="0"/>
                  </a:lnTo>
                  <a:lnTo>
                    <a:pt x="63115" y="8114"/>
                  </a:lnTo>
                  <a:lnTo>
                    <a:pt x="30257" y="30241"/>
                  </a:lnTo>
                  <a:lnTo>
                    <a:pt x="8116" y="63061"/>
                  </a:lnTo>
                  <a:lnTo>
                    <a:pt x="0" y="103250"/>
                  </a:lnTo>
                  <a:lnTo>
                    <a:pt x="0" y="516636"/>
                  </a:lnTo>
                  <a:lnTo>
                    <a:pt x="8116" y="556825"/>
                  </a:lnTo>
                  <a:lnTo>
                    <a:pt x="30257" y="589645"/>
                  </a:lnTo>
                  <a:lnTo>
                    <a:pt x="63115" y="611772"/>
                  </a:lnTo>
                  <a:lnTo>
                    <a:pt x="103378" y="619887"/>
                  </a:lnTo>
                  <a:lnTo>
                    <a:pt x="5443982" y="619887"/>
                  </a:lnTo>
                  <a:lnTo>
                    <a:pt x="5484244" y="611772"/>
                  </a:lnTo>
                  <a:lnTo>
                    <a:pt x="5517102" y="589645"/>
                  </a:lnTo>
                  <a:lnTo>
                    <a:pt x="5539243" y="556825"/>
                  </a:lnTo>
                  <a:lnTo>
                    <a:pt x="5547360" y="516636"/>
                  </a:lnTo>
                  <a:lnTo>
                    <a:pt x="5547360" y="103250"/>
                  </a:lnTo>
                  <a:lnTo>
                    <a:pt x="5539243" y="63061"/>
                  </a:lnTo>
                  <a:lnTo>
                    <a:pt x="5517102" y="30241"/>
                  </a:lnTo>
                  <a:lnTo>
                    <a:pt x="5484244" y="8114"/>
                  </a:lnTo>
                  <a:lnTo>
                    <a:pt x="5443982" y="0"/>
                  </a:lnTo>
                  <a:close/>
                </a:path>
              </a:pathLst>
            </a:custGeom>
            <a:solidFill>
              <a:srgbClr val="9313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129789" y="3443223"/>
              <a:ext cx="5547360" cy="620395"/>
            </a:xfrm>
            <a:custGeom>
              <a:avLst/>
              <a:gdLst/>
              <a:ahLst/>
              <a:cxnLst/>
              <a:rect l="l" t="t" r="r" b="b"/>
              <a:pathLst>
                <a:path w="5547359" h="620395">
                  <a:moveTo>
                    <a:pt x="0" y="103250"/>
                  </a:moveTo>
                  <a:lnTo>
                    <a:pt x="8116" y="63061"/>
                  </a:lnTo>
                  <a:lnTo>
                    <a:pt x="30257" y="30241"/>
                  </a:lnTo>
                  <a:lnTo>
                    <a:pt x="63115" y="8114"/>
                  </a:lnTo>
                  <a:lnTo>
                    <a:pt x="103378" y="0"/>
                  </a:lnTo>
                  <a:lnTo>
                    <a:pt x="5443982" y="0"/>
                  </a:lnTo>
                  <a:lnTo>
                    <a:pt x="5484244" y="8114"/>
                  </a:lnTo>
                  <a:lnTo>
                    <a:pt x="5517102" y="30241"/>
                  </a:lnTo>
                  <a:lnTo>
                    <a:pt x="5539243" y="63061"/>
                  </a:lnTo>
                  <a:lnTo>
                    <a:pt x="5547360" y="103250"/>
                  </a:lnTo>
                  <a:lnTo>
                    <a:pt x="5547360" y="516636"/>
                  </a:lnTo>
                  <a:lnTo>
                    <a:pt x="5539243" y="556825"/>
                  </a:lnTo>
                  <a:lnTo>
                    <a:pt x="5517102" y="589645"/>
                  </a:lnTo>
                  <a:lnTo>
                    <a:pt x="5484244" y="611772"/>
                  </a:lnTo>
                  <a:lnTo>
                    <a:pt x="5443982" y="619887"/>
                  </a:lnTo>
                  <a:lnTo>
                    <a:pt x="103378" y="619887"/>
                  </a:lnTo>
                  <a:lnTo>
                    <a:pt x="63115" y="611772"/>
                  </a:lnTo>
                  <a:lnTo>
                    <a:pt x="30257" y="589645"/>
                  </a:lnTo>
                  <a:lnTo>
                    <a:pt x="8116" y="556825"/>
                  </a:lnTo>
                  <a:lnTo>
                    <a:pt x="0" y="516636"/>
                  </a:lnTo>
                  <a:lnTo>
                    <a:pt x="0" y="103250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2357373" y="3549522"/>
            <a:ext cx="264223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95" dirty="0">
                <a:solidFill>
                  <a:srgbClr val="FFFFFF"/>
                </a:solidFill>
                <a:latin typeface="DejaVu Serif"/>
                <a:cs typeface="DejaVu Serif"/>
              </a:rPr>
              <a:t>SYIRKAH </a:t>
            </a:r>
            <a:r>
              <a:rPr sz="2100" dirty="0">
                <a:solidFill>
                  <a:srgbClr val="FFFFFF"/>
                </a:solidFill>
                <a:latin typeface="DejaVu Serif"/>
                <a:cs typeface="DejaVu Serif"/>
              </a:rPr>
              <a:t>AL</a:t>
            </a:r>
            <a:r>
              <a:rPr sz="2100" spc="-265" dirty="0">
                <a:solidFill>
                  <a:srgbClr val="FFFFFF"/>
                </a:solidFill>
                <a:latin typeface="DejaVu Serif"/>
                <a:cs typeface="DejaVu Serif"/>
              </a:rPr>
              <a:t> </a:t>
            </a:r>
            <a:r>
              <a:rPr sz="2100" spc="-185" dirty="0">
                <a:solidFill>
                  <a:srgbClr val="FFFFFF"/>
                </a:solidFill>
                <a:latin typeface="DejaVu Serif"/>
                <a:cs typeface="DejaVu Serif"/>
              </a:rPr>
              <a:t>„UQUD</a:t>
            </a:r>
            <a:endParaRPr sz="2100">
              <a:latin typeface="DejaVu Serif"/>
              <a:cs typeface="DejaVu Serif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3078479" y="141731"/>
            <a:ext cx="5372100" cy="71628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>
            <a:spLocks noGrp="1"/>
          </p:cNvSpPr>
          <p:nvPr>
            <p:ph type="title"/>
          </p:nvPr>
        </p:nvSpPr>
        <p:spPr>
          <a:xfrm>
            <a:off x="3335782" y="243332"/>
            <a:ext cx="480314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90" dirty="0"/>
              <a:t>TYPES </a:t>
            </a:r>
            <a:r>
              <a:rPr spc="-275" dirty="0"/>
              <a:t>OF</a:t>
            </a:r>
            <a:r>
              <a:rPr spc="-225" dirty="0"/>
              <a:t> </a:t>
            </a:r>
            <a:r>
              <a:rPr spc="-330" dirty="0"/>
              <a:t>MUSHARAKAH</a:t>
            </a:r>
          </a:p>
        </p:txBody>
      </p:sp>
      <p:grpSp>
        <p:nvGrpSpPr>
          <p:cNvPr id="63" name="object 63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64" name="object 64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10</a:t>
            </a:fld>
            <a:endParaRPr spc="-16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4576953" y="1188338"/>
            <a:ext cx="5091430" cy="1046480"/>
            <a:chOff x="4576953" y="1188338"/>
            <a:chExt cx="5091430" cy="1046480"/>
          </a:xfrm>
        </p:grpSpPr>
        <p:sp>
          <p:nvSpPr>
            <p:cNvPr id="46" name="object 46"/>
            <p:cNvSpPr/>
            <p:nvPr/>
          </p:nvSpPr>
          <p:spPr>
            <a:xfrm>
              <a:off x="4586478" y="1197863"/>
              <a:ext cx="5072380" cy="1027430"/>
            </a:xfrm>
            <a:custGeom>
              <a:avLst/>
              <a:gdLst/>
              <a:ahLst/>
              <a:cxnLst/>
              <a:rect l="l" t="t" r="r" b="b"/>
              <a:pathLst>
                <a:path w="5072380" h="1027430">
                  <a:moveTo>
                    <a:pt x="4900676" y="0"/>
                  </a:moveTo>
                  <a:lnTo>
                    <a:pt x="0" y="0"/>
                  </a:lnTo>
                  <a:lnTo>
                    <a:pt x="0" y="1027176"/>
                  </a:lnTo>
                  <a:lnTo>
                    <a:pt x="4900676" y="1027176"/>
                  </a:lnTo>
                  <a:lnTo>
                    <a:pt x="4946165" y="1021065"/>
                  </a:lnTo>
                  <a:lnTo>
                    <a:pt x="4987054" y="1003817"/>
                  </a:lnTo>
                  <a:lnTo>
                    <a:pt x="5021707" y="977058"/>
                  </a:lnTo>
                  <a:lnTo>
                    <a:pt x="5048485" y="942415"/>
                  </a:lnTo>
                  <a:lnTo>
                    <a:pt x="5065752" y="901513"/>
                  </a:lnTo>
                  <a:lnTo>
                    <a:pt x="5071872" y="855980"/>
                  </a:lnTo>
                  <a:lnTo>
                    <a:pt x="5071872" y="171196"/>
                  </a:lnTo>
                  <a:lnTo>
                    <a:pt x="5065752" y="125706"/>
                  </a:lnTo>
                  <a:lnTo>
                    <a:pt x="5048485" y="84817"/>
                  </a:lnTo>
                  <a:lnTo>
                    <a:pt x="5021707" y="50164"/>
                  </a:lnTo>
                  <a:lnTo>
                    <a:pt x="4987054" y="23386"/>
                  </a:lnTo>
                  <a:lnTo>
                    <a:pt x="4946165" y="6119"/>
                  </a:lnTo>
                  <a:lnTo>
                    <a:pt x="4900676" y="0"/>
                  </a:lnTo>
                  <a:close/>
                </a:path>
              </a:pathLst>
            </a:custGeom>
            <a:solidFill>
              <a:srgbClr val="D2D1ED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86478" y="1197863"/>
              <a:ext cx="5072380" cy="1027430"/>
            </a:xfrm>
            <a:custGeom>
              <a:avLst/>
              <a:gdLst/>
              <a:ahLst/>
              <a:cxnLst/>
              <a:rect l="l" t="t" r="r" b="b"/>
              <a:pathLst>
                <a:path w="5072380" h="1027430">
                  <a:moveTo>
                    <a:pt x="5071872" y="171196"/>
                  </a:moveTo>
                  <a:lnTo>
                    <a:pt x="5071872" y="855980"/>
                  </a:lnTo>
                  <a:lnTo>
                    <a:pt x="5065752" y="901513"/>
                  </a:lnTo>
                  <a:lnTo>
                    <a:pt x="5048485" y="942415"/>
                  </a:lnTo>
                  <a:lnTo>
                    <a:pt x="5021707" y="977058"/>
                  </a:lnTo>
                  <a:lnTo>
                    <a:pt x="4987054" y="1003817"/>
                  </a:lnTo>
                  <a:lnTo>
                    <a:pt x="4946165" y="1021065"/>
                  </a:lnTo>
                  <a:lnTo>
                    <a:pt x="4900676" y="1027176"/>
                  </a:lnTo>
                  <a:lnTo>
                    <a:pt x="0" y="1027176"/>
                  </a:lnTo>
                  <a:lnTo>
                    <a:pt x="0" y="0"/>
                  </a:lnTo>
                  <a:lnTo>
                    <a:pt x="4900676" y="0"/>
                  </a:lnTo>
                  <a:lnTo>
                    <a:pt x="4946165" y="6119"/>
                  </a:lnTo>
                  <a:lnTo>
                    <a:pt x="4987054" y="23386"/>
                  </a:lnTo>
                  <a:lnTo>
                    <a:pt x="5021707" y="50164"/>
                  </a:lnTo>
                  <a:lnTo>
                    <a:pt x="5048485" y="84817"/>
                  </a:lnTo>
                  <a:lnTo>
                    <a:pt x="5065752" y="125706"/>
                  </a:lnTo>
                  <a:lnTo>
                    <a:pt x="5071872" y="171196"/>
                  </a:lnTo>
                  <a:close/>
                </a:path>
              </a:pathLst>
            </a:custGeom>
            <a:ln w="19049">
              <a:solidFill>
                <a:srgbClr val="D2D1E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4635500" y="1326261"/>
            <a:ext cx="4590415" cy="723265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84785" marR="5080" indent="-172720">
              <a:lnSpc>
                <a:spcPts val="1789"/>
              </a:lnSpc>
              <a:spcBef>
                <a:spcPts val="260"/>
              </a:spcBef>
              <a:buChar char="•"/>
              <a:tabLst>
                <a:tab pos="185420" algn="l"/>
              </a:tabLst>
            </a:pPr>
            <a:r>
              <a:rPr sz="1600" spc="85" dirty="0">
                <a:latin typeface="DejaVu Serif"/>
                <a:cs typeface="DejaVu Serif"/>
              </a:rPr>
              <a:t>A </a:t>
            </a:r>
            <a:r>
              <a:rPr sz="1600" spc="-120" dirty="0">
                <a:latin typeface="DejaVu Serif"/>
                <a:cs typeface="DejaVu Serif"/>
              </a:rPr>
              <a:t>partnership </a:t>
            </a:r>
            <a:r>
              <a:rPr sz="1600" spc="-80" dirty="0">
                <a:latin typeface="DejaVu Serif"/>
                <a:cs typeface="DejaVu Serif"/>
              </a:rPr>
              <a:t>of </a:t>
            </a:r>
            <a:r>
              <a:rPr sz="1600" spc="-90" dirty="0">
                <a:latin typeface="DejaVu Serif"/>
                <a:cs typeface="DejaVu Serif"/>
              </a:rPr>
              <a:t>two </a:t>
            </a:r>
            <a:r>
              <a:rPr sz="1600" spc="-114" dirty="0">
                <a:latin typeface="DejaVu Serif"/>
                <a:cs typeface="DejaVu Serif"/>
              </a:rPr>
              <a:t>or </a:t>
            </a:r>
            <a:r>
              <a:rPr sz="1600" spc="-135" dirty="0">
                <a:latin typeface="DejaVu Serif"/>
                <a:cs typeface="DejaVu Serif"/>
              </a:rPr>
              <a:t>more </a:t>
            </a:r>
            <a:r>
              <a:rPr sz="1600" spc="-110" dirty="0">
                <a:latin typeface="DejaVu Serif"/>
                <a:cs typeface="DejaVu Serif"/>
              </a:rPr>
              <a:t>to </a:t>
            </a:r>
            <a:r>
              <a:rPr sz="1600" spc="-125" dirty="0">
                <a:latin typeface="DejaVu Serif"/>
                <a:cs typeface="DejaVu Serif"/>
              </a:rPr>
              <a:t>contribute </a:t>
            </a:r>
            <a:r>
              <a:rPr sz="1600" spc="-145" dirty="0">
                <a:latin typeface="DejaVu Serif"/>
                <a:cs typeface="DejaVu Serif"/>
              </a:rPr>
              <a:t>the  </a:t>
            </a:r>
            <a:r>
              <a:rPr sz="1600" spc="-114" dirty="0">
                <a:latin typeface="DejaVu Serif"/>
                <a:cs typeface="DejaVu Serif"/>
              </a:rPr>
              <a:t>capital </a:t>
            </a:r>
            <a:r>
              <a:rPr sz="1600" spc="-110" dirty="0">
                <a:latin typeface="DejaVu Serif"/>
                <a:cs typeface="DejaVu Serif"/>
              </a:rPr>
              <a:t>to </a:t>
            </a:r>
            <a:r>
              <a:rPr sz="1600" spc="-120" dirty="0">
                <a:latin typeface="DejaVu Serif"/>
                <a:cs typeface="DejaVu Serif"/>
              </a:rPr>
              <a:t>finance </a:t>
            </a:r>
            <a:r>
              <a:rPr sz="1600" spc="-160" dirty="0">
                <a:latin typeface="DejaVu Serif"/>
                <a:cs typeface="DejaVu Serif"/>
              </a:rPr>
              <a:t>a </a:t>
            </a:r>
            <a:r>
              <a:rPr sz="1600" spc="-135" dirty="0">
                <a:latin typeface="DejaVu Serif"/>
                <a:cs typeface="DejaVu Serif"/>
              </a:rPr>
              <a:t>project </a:t>
            </a:r>
            <a:r>
              <a:rPr sz="1600" spc="-105" dirty="0">
                <a:latin typeface="DejaVu Serif"/>
                <a:cs typeface="DejaVu Serif"/>
              </a:rPr>
              <a:t>and </a:t>
            </a:r>
            <a:r>
              <a:rPr sz="1600" spc="-110" dirty="0">
                <a:latin typeface="DejaVu Serif"/>
                <a:cs typeface="DejaVu Serif"/>
              </a:rPr>
              <a:t>to </a:t>
            </a:r>
            <a:r>
              <a:rPr sz="1600" spc="-150" dirty="0">
                <a:latin typeface="DejaVu Serif"/>
                <a:cs typeface="DejaVu Serif"/>
              </a:rPr>
              <a:t>share </a:t>
            </a:r>
            <a:r>
              <a:rPr sz="1600" spc="-145" dirty="0">
                <a:latin typeface="DejaVu Serif"/>
                <a:cs typeface="DejaVu Serif"/>
              </a:rPr>
              <a:t>the </a:t>
            </a:r>
            <a:r>
              <a:rPr sz="1600" spc="-90" dirty="0">
                <a:latin typeface="DejaVu Serif"/>
                <a:cs typeface="DejaVu Serif"/>
              </a:rPr>
              <a:t>profit  </a:t>
            </a:r>
            <a:r>
              <a:rPr sz="1600" spc="-140" dirty="0">
                <a:latin typeface="DejaVu Serif"/>
                <a:cs typeface="DejaVu Serif"/>
              </a:rPr>
              <a:t>between</a:t>
            </a:r>
            <a:r>
              <a:rPr sz="1600" spc="-120" dirty="0">
                <a:latin typeface="DejaVu Serif"/>
                <a:cs typeface="DejaVu Serif"/>
              </a:rPr>
              <a:t> </a:t>
            </a:r>
            <a:r>
              <a:rPr sz="1600" spc="-130" dirty="0">
                <a:latin typeface="DejaVu Serif"/>
                <a:cs typeface="DejaVu Serif"/>
              </a:rPr>
              <a:t>them.</a:t>
            </a:r>
            <a:endParaRPr sz="1600">
              <a:latin typeface="DejaVu Serif"/>
              <a:cs typeface="DejaVu Serif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1724025" y="1059941"/>
            <a:ext cx="7943850" cy="2522855"/>
            <a:chOff x="1724025" y="1059941"/>
            <a:chExt cx="7943850" cy="2522855"/>
          </a:xfrm>
        </p:grpSpPr>
        <p:sp>
          <p:nvSpPr>
            <p:cNvPr id="50" name="object 50"/>
            <p:cNvSpPr/>
            <p:nvPr/>
          </p:nvSpPr>
          <p:spPr>
            <a:xfrm>
              <a:off x="1733550" y="1069466"/>
              <a:ext cx="2853055" cy="1283970"/>
            </a:xfrm>
            <a:custGeom>
              <a:avLst/>
              <a:gdLst/>
              <a:ahLst/>
              <a:cxnLst/>
              <a:rect l="l" t="t" r="r" b="b"/>
              <a:pathLst>
                <a:path w="2853054" h="1283970">
                  <a:moveTo>
                    <a:pt x="2638933" y="0"/>
                  </a:moveTo>
                  <a:lnTo>
                    <a:pt x="213994" y="0"/>
                  </a:lnTo>
                  <a:lnTo>
                    <a:pt x="164911" y="5649"/>
                  </a:lnTo>
                  <a:lnTo>
                    <a:pt x="119863" y="21741"/>
                  </a:lnTo>
                  <a:lnTo>
                    <a:pt x="80130" y="46996"/>
                  </a:lnTo>
                  <a:lnTo>
                    <a:pt x="46996" y="80130"/>
                  </a:lnTo>
                  <a:lnTo>
                    <a:pt x="21741" y="119863"/>
                  </a:lnTo>
                  <a:lnTo>
                    <a:pt x="5649" y="164911"/>
                  </a:lnTo>
                  <a:lnTo>
                    <a:pt x="0" y="213995"/>
                  </a:lnTo>
                  <a:lnTo>
                    <a:pt x="0" y="1069975"/>
                  </a:lnTo>
                  <a:lnTo>
                    <a:pt x="5649" y="1119058"/>
                  </a:lnTo>
                  <a:lnTo>
                    <a:pt x="21741" y="1164106"/>
                  </a:lnTo>
                  <a:lnTo>
                    <a:pt x="46996" y="1203839"/>
                  </a:lnTo>
                  <a:lnTo>
                    <a:pt x="80130" y="1236973"/>
                  </a:lnTo>
                  <a:lnTo>
                    <a:pt x="119863" y="1262228"/>
                  </a:lnTo>
                  <a:lnTo>
                    <a:pt x="164911" y="1278320"/>
                  </a:lnTo>
                  <a:lnTo>
                    <a:pt x="213994" y="1283970"/>
                  </a:lnTo>
                  <a:lnTo>
                    <a:pt x="2638933" y="1283970"/>
                  </a:lnTo>
                  <a:lnTo>
                    <a:pt x="2688016" y="1278320"/>
                  </a:lnTo>
                  <a:lnTo>
                    <a:pt x="2733064" y="1262228"/>
                  </a:lnTo>
                  <a:lnTo>
                    <a:pt x="2772797" y="1236973"/>
                  </a:lnTo>
                  <a:lnTo>
                    <a:pt x="2805931" y="1203839"/>
                  </a:lnTo>
                  <a:lnTo>
                    <a:pt x="2831186" y="1164106"/>
                  </a:lnTo>
                  <a:lnTo>
                    <a:pt x="2847278" y="1119058"/>
                  </a:lnTo>
                  <a:lnTo>
                    <a:pt x="2852928" y="1069975"/>
                  </a:lnTo>
                  <a:lnTo>
                    <a:pt x="2852928" y="213995"/>
                  </a:lnTo>
                  <a:lnTo>
                    <a:pt x="2847278" y="164911"/>
                  </a:lnTo>
                  <a:lnTo>
                    <a:pt x="2831186" y="119863"/>
                  </a:lnTo>
                  <a:lnTo>
                    <a:pt x="2805931" y="80130"/>
                  </a:lnTo>
                  <a:lnTo>
                    <a:pt x="2772797" y="46996"/>
                  </a:lnTo>
                  <a:lnTo>
                    <a:pt x="2733064" y="21741"/>
                  </a:lnTo>
                  <a:lnTo>
                    <a:pt x="2688016" y="5649"/>
                  </a:lnTo>
                  <a:lnTo>
                    <a:pt x="2638933" y="0"/>
                  </a:lnTo>
                  <a:close/>
                </a:path>
              </a:pathLst>
            </a:custGeom>
            <a:solidFill>
              <a:srgbClr val="5D5A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733550" y="1069466"/>
              <a:ext cx="2853055" cy="1283970"/>
            </a:xfrm>
            <a:custGeom>
              <a:avLst/>
              <a:gdLst/>
              <a:ahLst/>
              <a:cxnLst/>
              <a:rect l="l" t="t" r="r" b="b"/>
              <a:pathLst>
                <a:path w="2853054" h="1283970">
                  <a:moveTo>
                    <a:pt x="0" y="213995"/>
                  </a:moveTo>
                  <a:lnTo>
                    <a:pt x="5649" y="164911"/>
                  </a:lnTo>
                  <a:lnTo>
                    <a:pt x="21741" y="119863"/>
                  </a:lnTo>
                  <a:lnTo>
                    <a:pt x="46996" y="80130"/>
                  </a:lnTo>
                  <a:lnTo>
                    <a:pt x="80130" y="46996"/>
                  </a:lnTo>
                  <a:lnTo>
                    <a:pt x="119863" y="21741"/>
                  </a:lnTo>
                  <a:lnTo>
                    <a:pt x="164911" y="5649"/>
                  </a:lnTo>
                  <a:lnTo>
                    <a:pt x="213994" y="0"/>
                  </a:lnTo>
                  <a:lnTo>
                    <a:pt x="2638933" y="0"/>
                  </a:lnTo>
                  <a:lnTo>
                    <a:pt x="2688016" y="5649"/>
                  </a:lnTo>
                  <a:lnTo>
                    <a:pt x="2733064" y="21741"/>
                  </a:lnTo>
                  <a:lnTo>
                    <a:pt x="2772797" y="46996"/>
                  </a:lnTo>
                  <a:lnTo>
                    <a:pt x="2805931" y="80130"/>
                  </a:lnTo>
                  <a:lnTo>
                    <a:pt x="2831186" y="119863"/>
                  </a:lnTo>
                  <a:lnTo>
                    <a:pt x="2847278" y="164911"/>
                  </a:lnTo>
                  <a:lnTo>
                    <a:pt x="2852928" y="213995"/>
                  </a:lnTo>
                  <a:lnTo>
                    <a:pt x="2852928" y="1069975"/>
                  </a:lnTo>
                  <a:lnTo>
                    <a:pt x="2847278" y="1119058"/>
                  </a:lnTo>
                  <a:lnTo>
                    <a:pt x="2831186" y="1164106"/>
                  </a:lnTo>
                  <a:lnTo>
                    <a:pt x="2805931" y="1203839"/>
                  </a:lnTo>
                  <a:lnTo>
                    <a:pt x="2772797" y="1236973"/>
                  </a:lnTo>
                  <a:lnTo>
                    <a:pt x="2733064" y="1262228"/>
                  </a:lnTo>
                  <a:lnTo>
                    <a:pt x="2688016" y="1278320"/>
                  </a:lnTo>
                  <a:lnTo>
                    <a:pt x="2638933" y="1283970"/>
                  </a:lnTo>
                  <a:lnTo>
                    <a:pt x="213994" y="1283970"/>
                  </a:lnTo>
                  <a:lnTo>
                    <a:pt x="164911" y="1278320"/>
                  </a:lnTo>
                  <a:lnTo>
                    <a:pt x="119863" y="1262228"/>
                  </a:lnTo>
                  <a:lnTo>
                    <a:pt x="80130" y="1236973"/>
                  </a:lnTo>
                  <a:lnTo>
                    <a:pt x="46996" y="1203839"/>
                  </a:lnTo>
                  <a:lnTo>
                    <a:pt x="21741" y="1164106"/>
                  </a:lnTo>
                  <a:lnTo>
                    <a:pt x="5649" y="1119058"/>
                  </a:lnTo>
                  <a:lnTo>
                    <a:pt x="0" y="1069975"/>
                  </a:lnTo>
                  <a:lnTo>
                    <a:pt x="0" y="213995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86477" y="2546095"/>
              <a:ext cx="5072380" cy="1027430"/>
            </a:xfrm>
            <a:custGeom>
              <a:avLst/>
              <a:gdLst/>
              <a:ahLst/>
              <a:cxnLst/>
              <a:rect l="l" t="t" r="r" b="b"/>
              <a:pathLst>
                <a:path w="5072380" h="1027429">
                  <a:moveTo>
                    <a:pt x="4900676" y="0"/>
                  </a:moveTo>
                  <a:lnTo>
                    <a:pt x="0" y="0"/>
                  </a:lnTo>
                  <a:lnTo>
                    <a:pt x="0" y="1027176"/>
                  </a:lnTo>
                  <a:lnTo>
                    <a:pt x="4900676" y="1027176"/>
                  </a:lnTo>
                  <a:lnTo>
                    <a:pt x="4946165" y="1021065"/>
                  </a:lnTo>
                  <a:lnTo>
                    <a:pt x="4987054" y="1003817"/>
                  </a:lnTo>
                  <a:lnTo>
                    <a:pt x="5021707" y="977058"/>
                  </a:lnTo>
                  <a:lnTo>
                    <a:pt x="5048485" y="942415"/>
                  </a:lnTo>
                  <a:lnTo>
                    <a:pt x="5065752" y="901513"/>
                  </a:lnTo>
                  <a:lnTo>
                    <a:pt x="5071872" y="855979"/>
                  </a:lnTo>
                  <a:lnTo>
                    <a:pt x="5071872" y="171195"/>
                  </a:lnTo>
                  <a:lnTo>
                    <a:pt x="5065752" y="125662"/>
                  </a:lnTo>
                  <a:lnTo>
                    <a:pt x="5048485" y="84760"/>
                  </a:lnTo>
                  <a:lnTo>
                    <a:pt x="5021707" y="50117"/>
                  </a:lnTo>
                  <a:lnTo>
                    <a:pt x="4987054" y="23358"/>
                  </a:lnTo>
                  <a:lnTo>
                    <a:pt x="4946165" y="6110"/>
                  </a:lnTo>
                  <a:lnTo>
                    <a:pt x="4900676" y="0"/>
                  </a:lnTo>
                  <a:close/>
                </a:path>
              </a:pathLst>
            </a:custGeom>
            <a:solidFill>
              <a:srgbClr val="D2D1E8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86477" y="2546095"/>
              <a:ext cx="5072380" cy="1027430"/>
            </a:xfrm>
            <a:custGeom>
              <a:avLst/>
              <a:gdLst/>
              <a:ahLst/>
              <a:cxnLst/>
              <a:rect l="l" t="t" r="r" b="b"/>
              <a:pathLst>
                <a:path w="5072380" h="1027429">
                  <a:moveTo>
                    <a:pt x="5071872" y="171195"/>
                  </a:moveTo>
                  <a:lnTo>
                    <a:pt x="5071872" y="855979"/>
                  </a:lnTo>
                  <a:lnTo>
                    <a:pt x="5065752" y="901513"/>
                  </a:lnTo>
                  <a:lnTo>
                    <a:pt x="5048485" y="942415"/>
                  </a:lnTo>
                  <a:lnTo>
                    <a:pt x="5021707" y="977058"/>
                  </a:lnTo>
                  <a:lnTo>
                    <a:pt x="4987054" y="1003817"/>
                  </a:lnTo>
                  <a:lnTo>
                    <a:pt x="4946165" y="1021065"/>
                  </a:lnTo>
                  <a:lnTo>
                    <a:pt x="4900676" y="1027176"/>
                  </a:lnTo>
                  <a:lnTo>
                    <a:pt x="0" y="1027176"/>
                  </a:lnTo>
                  <a:lnTo>
                    <a:pt x="0" y="0"/>
                  </a:lnTo>
                  <a:lnTo>
                    <a:pt x="4900676" y="0"/>
                  </a:lnTo>
                  <a:lnTo>
                    <a:pt x="4946165" y="6110"/>
                  </a:lnTo>
                  <a:lnTo>
                    <a:pt x="4987054" y="23358"/>
                  </a:lnTo>
                  <a:lnTo>
                    <a:pt x="5021707" y="50117"/>
                  </a:lnTo>
                  <a:lnTo>
                    <a:pt x="5048485" y="84760"/>
                  </a:lnTo>
                  <a:lnTo>
                    <a:pt x="5065752" y="125662"/>
                  </a:lnTo>
                  <a:lnTo>
                    <a:pt x="5071872" y="171195"/>
                  </a:lnTo>
                  <a:close/>
                </a:path>
              </a:pathLst>
            </a:custGeom>
            <a:ln w="19049">
              <a:solidFill>
                <a:srgbClr val="D2D1E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4635500" y="2674747"/>
            <a:ext cx="4763135" cy="723265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84785" marR="5080" indent="-172720" algn="just">
              <a:lnSpc>
                <a:spcPts val="1789"/>
              </a:lnSpc>
              <a:spcBef>
                <a:spcPts val="260"/>
              </a:spcBef>
              <a:buChar char="•"/>
              <a:tabLst>
                <a:tab pos="185420" algn="l"/>
              </a:tabLst>
            </a:pPr>
            <a:r>
              <a:rPr sz="1600" spc="-15" dirty="0">
                <a:latin typeface="DejaVu Serif"/>
                <a:cs typeface="DejaVu Serif"/>
              </a:rPr>
              <a:t>An </a:t>
            </a:r>
            <a:r>
              <a:rPr sz="1600" spc="-120" dirty="0">
                <a:latin typeface="DejaVu Serif"/>
                <a:cs typeface="DejaVu Serif"/>
              </a:rPr>
              <a:t>equal partnership </a:t>
            </a:r>
            <a:r>
              <a:rPr sz="1600" spc="-140" dirty="0">
                <a:latin typeface="DejaVu Serif"/>
                <a:cs typeface="DejaVu Serif"/>
              </a:rPr>
              <a:t>between </a:t>
            </a:r>
            <a:r>
              <a:rPr sz="1600" spc="-90" dirty="0">
                <a:latin typeface="DejaVu Serif"/>
                <a:cs typeface="DejaVu Serif"/>
              </a:rPr>
              <a:t>two </a:t>
            </a:r>
            <a:r>
              <a:rPr sz="1600" spc="-114" dirty="0">
                <a:latin typeface="DejaVu Serif"/>
                <a:cs typeface="DejaVu Serif"/>
              </a:rPr>
              <a:t>or </a:t>
            </a:r>
            <a:r>
              <a:rPr sz="1600" spc="-130" dirty="0">
                <a:latin typeface="DejaVu Serif"/>
                <a:cs typeface="DejaVu Serif"/>
              </a:rPr>
              <a:t>more, where  </a:t>
            </a:r>
            <a:r>
              <a:rPr sz="1600" spc="-160" dirty="0">
                <a:latin typeface="DejaVu Serif"/>
                <a:cs typeface="DejaVu Serif"/>
              </a:rPr>
              <a:t>each </a:t>
            </a:r>
            <a:r>
              <a:rPr sz="1600" spc="-125" dirty="0">
                <a:latin typeface="DejaVu Serif"/>
                <a:cs typeface="DejaVu Serif"/>
              </a:rPr>
              <a:t>contributes </a:t>
            </a:r>
            <a:r>
              <a:rPr sz="1600" spc="-145" dirty="0">
                <a:latin typeface="DejaVu Serif"/>
                <a:cs typeface="DejaVu Serif"/>
              </a:rPr>
              <a:t>the </a:t>
            </a:r>
            <a:r>
              <a:rPr sz="1600" spc="-150" dirty="0">
                <a:latin typeface="DejaVu Serif"/>
                <a:cs typeface="DejaVu Serif"/>
              </a:rPr>
              <a:t>same </a:t>
            </a:r>
            <a:r>
              <a:rPr sz="1600" spc="-110" dirty="0">
                <a:latin typeface="DejaVu Serif"/>
                <a:cs typeface="DejaVu Serif"/>
              </a:rPr>
              <a:t>amount </a:t>
            </a:r>
            <a:r>
              <a:rPr sz="1600" spc="-80" dirty="0">
                <a:latin typeface="DejaVu Serif"/>
                <a:cs typeface="DejaVu Serif"/>
              </a:rPr>
              <a:t>of </a:t>
            </a:r>
            <a:r>
              <a:rPr sz="1600" spc="-114" dirty="0">
                <a:latin typeface="DejaVu Serif"/>
                <a:cs typeface="DejaVu Serif"/>
              </a:rPr>
              <a:t>capital </a:t>
            </a:r>
            <a:r>
              <a:rPr sz="1600" spc="-105" dirty="0">
                <a:latin typeface="DejaVu Serif"/>
                <a:cs typeface="DejaVu Serif"/>
              </a:rPr>
              <a:t>and </a:t>
            </a:r>
            <a:r>
              <a:rPr sz="1600" spc="-114" dirty="0">
                <a:latin typeface="DejaVu Serif"/>
                <a:cs typeface="DejaVu Serif"/>
              </a:rPr>
              <a:t>to  </a:t>
            </a:r>
            <a:r>
              <a:rPr sz="1600" spc="-150" dirty="0">
                <a:latin typeface="DejaVu Serif"/>
                <a:cs typeface="DejaVu Serif"/>
              </a:rPr>
              <a:t>share </a:t>
            </a:r>
            <a:r>
              <a:rPr sz="1600" spc="-145" dirty="0">
                <a:latin typeface="DejaVu Serif"/>
                <a:cs typeface="DejaVu Serif"/>
              </a:rPr>
              <a:t>the </a:t>
            </a:r>
            <a:r>
              <a:rPr sz="1600" spc="-150" dirty="0">
                <a:latin typeface="DejaVu Serif"/>
                <a:cs typeface="DejaVu Serif"/>
              </a:rPr>
              <a:t>same </a:t>
            </a:r>
            <a:r>
              <a:rPr sz="1600" spc="-110" dirty="0">
                <a:latin typeface="DejaVu Serif"/>
                <a:cs typeface="DejaVu Serif"/>
              </a:rPr>
              <a:t>amount </a:t>
            </a:r>
            <a:r>
              <a:rPr sz="1600" spc="-80" dirty="0">
                <a:latin typeface="DejaVu Serif"/>
                <a:cs typeface="DejaVu Serif"/>
              </a:rPr>
              <a:t>of </a:t>
            </a:r>
            <a:r>
              <a:rPr sz="1600" spc="-90" dirty="0">
                <a:latin typeface="DejaVu Serif"/>
                <a:cs typeface="DejaVu Serif"/>
              </a:rPr>
              <a:t>profit </a:t>
            </a:r>
            <a:r>
              <a:rPr sz="1600" spc="-105" dirty="0">
                <a:latin typeface="DejaVu Serif"/>
                <a:cs typeface="DejaVu Serif"/>
              </a:rPr>
              <a:t>and</a:t>
            </a:r>
            <a:r>
              <a:rPr sz="1600" spc="-20" dirty="0">
                <a:latin typeface="DejaVu Serif"/>
                <a:cs typeface="DejaVu Serif"/>
              </a:rPr>
              <a:t> </a:t>
            </a:r>
            <a:r>
              <a:rPr sz="1600" spc="-95" dirty="0">
                <a:latin typeface="DejaVu Serif"/>
                <a:cs typeface="DejaVu Serif"/>
              </a:rPr>
              <a:t>work.</a:t>
            </a:r>
            <a:endParaRPr sz="1600">
              <a:latin typeface="DejaVu Serif"/>
              <a:cs typeface="DejaVu Serif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1724025" y="2408173"/>
            <a:ext cx="7943850" cy="2522855"/>
            <a:chOff x="1724025" y="2408173"/>
            <a:chExt cx="7943850" cy="2522855"/>
          </a:xfrm>
        </p:grpSpPr>
        <p:sp>
          <p:nvSpPr>
            <p:cNvPr id="56" name="object 56"/>
            <p:cNvSpPr/>
            <p:nvPr/>
          </p:nvSpPr>
          <p:spPr>
            <a:xfrm>
              <a:off x="1733550" y="2417698"/>
              <a:ext cx="2853055" cy="1283970"/>
            </a:xfrm>
            <a:custGeom>
              <a:avLst/>
              <a:gdLst/>
              <a:ahLst/>
              <a:cxnLst/>
              <a:rect l="l" t="t" r="r" b="b"/>
              <a:pathLst>
                <a:path w="2853054" h="1283970">
                  <a:moveTo>
                    <a:pt x="2638933" y="0"/>
                  </a:moveTo>
                  <a:lnTo>
                    <a:pt x="213994" y="0"/>
                  </a:lnTo>
                  <a:lnTo>
                    <a:pt x="164911" y="5649"/>
                  </a:lnTo>
                  <a:lnTo>
                    <a:pt x="119863" y="21741"/>
                  </a:lnTo>
                  <a:lnTo>
                    <a:pt x="80130" y="46996"/>
                  </a:lnTo>
                  <a:lnTo>
                    <a:pt x="46996" y="80130"/>
                  </a:lnTo>
                  <a:lnTo>
                    <a:pt x="21741" y="119863"/>
                  </a:lnTo>
                  <a:lnTo>
                    <a:pt x="5649" y="164911"/>
                  </a:lnTo>
                  <a:lnTo>
                    <a:pt x="0" y="213995"/>
                  </a:lnTo>
                  <a:lnTo>
                    <a:pt x="0" y="1069975"/>
                  </a:lnTo>
                  <a:lnTo>
                    <a:pt x="5649" y="1119058"/>
                  </a:lnTo>
                  <a:lnTo>
                    <a:pt x="21741" y="1164106"/>
                  </a:lnTo>
                  <a:lnTo>
                    <a:pt x="46996" y="1203839"/>
                  </a:lnTo>
                  <a:lnTo>
                    <a:pt x="80130" y="1236973"/>
                  </a:lnTo>
                  <a:lnTo>
                    <a:pt x="119863" y="1262228"/>
                  </a:lnTo>
                  <a:lnTo>
                    <a:pt x="164911" y="1278320"/>
                  </a:lnTo>
                  <a:lnTo>
                    <a:pt x="213994" y="1283970"/>
                  </a:lnTo>
                  <a:lnTo>
                    <a:pt x="2638933" y="1283970"/>
                  </a:lnTo>
                  <a:lnTo>
                    <a:pt x="2688016" y="1278320"/>
                  </a:lnTo>
                  <a:lnTo>
                    <a:pt x="2733064" y="1262228"/>
                  </a:lnTo>
                  <a:lnTo>
                    <a:pt x="2772797" y="1236973"/>
                  </a:lnTo>
                  <a:lnTo>
                    <a:pt x="2805931" y="1203839"/>
                  </a:lnTo>
                  <a:lnTo>
                    <a:pt x="2831186" y="1164106"/>
                  </a:lnTo>
                  <a:lnTo>
                    <a:pt x="2847278" y="1119058"/>
                  </a:lnTo>
                  <a:lnTo>
                    <a:pt x="2852928" y="1069975"/>
                  </a:lnTo>
                  <a:lnTo>
                    <a:pt x="2852928" y="213995"/>
                  </a:lnTo>
                  <a:lnTo>
                    <a:pt x="2847278" y="164911"/>
                  </a:lnTo>
                  <a:lnTo>
                    <a:pt x="2831186" y="119863"/>
                  </a:lnTo>
                  <a:lnTo>
                    <a:pt x="2805931" y="80130"/>
                  </a:lnTo>
                  <a:lnTo>
                    <a:pt x="2772797" y="46996"/>
                  </a:lnTo>
                  <a:lnTo>
                    <a:pt x="2733064" y="21741"/>
                  </a:lnTo>
                  <a:lnTo>
                    <a:pt x="2688016" y="5649"/>
                  </a:lnTo>
                  <a:lnTo>
                    <a:pt x="2638933" y="0"/>
                  </a:lnTo>
                  <a:close/>
                </a:path>
              </a:pathLst>
            </a:custGeom>
            <a:solidFill>
              <a:srgbClr val="625C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733550" y="2417698"/>
              <a:ext cx="2853055" cy="1283970"/>
            </a:xfrm>
            <a:custGeom>
              <a:avLst/>
              <a:gdLst/>
              <a:ahLst/>
              <a:cxnLst/>
              <a:rect l="l" t="t" r="r" b="b"/>
              <a:pathLst>
                <a:path w="2853054" h="1283970">
                  <a:moveTo>
                    <a:pt x="0" y="213995"/>
                  </a:moveTo>
                  <a:lnTo>
                    <a:pt x="5649" y="164911"/>
                  </a:lnTo>
                  <a:lnTo>
                    <a:pt x="21741" y="119863"/>
                  </a:lnTo>
                  <a:lnTo>
                    <a:pt x="46996" y="80130"/>
                  </a:lnTo>
                  <a:lnTo>
                    <a:pt x="80130" y="46996"/>
                  </a:lnTo>
                  <a:lnTo>
                    <a:pt x="119863" y="21741"/>
                  </a:lnTo>
                  <a:lnTo>
                    <a:pt x="164911" y="5649"/>
                  </a:lnTo>
                  <a:lnTo>
                    <a:pt x="213994" y="0"/>
                  </a:lnTo>
                  <a:lnTo>
                    <a:pt x="2638933" y="0"/>
                  </a:lnTo>
                  <a:lnTo>
                    <a:pt x="2688016" y="5649"/>
                  </a:lnTo>
                  <a:lnTo>
                    <a:pt x="2733064" y="21741"/>
                  </a:lnTo>
                  <a:lnTo>
                    <a:pt x="2772797" y="46996"/>
                  </a:lnTo>
                  <a:lnTo>
                    <a:pt x="2805931" y="80130"/>
                  </a:lnTo>
                  <a:lnTo>
                    <a:pt x="2831186" y="119863"/>
                  </a:lnTo>
                  <a:lnTo>
                    <a:pt x="2847278" y="164911"/>
                  </a:lnTo>
                  <a:lnTo>
                    <a:pt x="2852928" y="213995"/>
                  </a:lnTo>
                  <a:lnTo>
                    <a:pt x="2852928" y="1069975"/>
                  </a:lnTo>
                  <a:lnTo>
                    <a:pt x="2847278" y="1119058"/>
                  </a:lnTo>
                  <a:lnTo>
                    <a:pt x="2831186" y="1164106"/>
                  </a:lnTo>
                  <a:lnTo>
                    <a:pt x="2805931" y="1203839"/>
                  </a:lnTo>
                  <a:lnTo>
                    <a:pt x="2772797" y="1236973"/>
                  </a:lnTo>
                  <a:lnTo>
                    <a:pt x="2733064" y="1262228"/>
                  </a:lnTo>
                  <a:lnTo>
                    <a:pt x="2688016" y="1278320"/>
                  </a:lnTo>
                  <a:lnTo>
                    <a:pt x="2638933" y="1283970"/>
                  </a:lnTo>
                  <a:lnTo>
                    <a:pt x="213994" y="1283970"/>
                  </a:lnTo>
                  <a:lnTo>
                    <a:pt x="164911" y="1278320"/>
                  </a:lnTo>
                  <a:lnTo>
                    <a:pt x="119863" y="1262228"/>
                  </a:lnTo>
                  <a:lnTo>
                    <a:pt x="80130" y="1236973"/>
                  </a:lnTo>
                  <a:lnTo>
                    <a:pt x="46996" y="1203839"/>
                  </a:lnTo>
                  <a:lnTo>
                    <a:pt x="21741" y="1164106"/>
                  </a:lnTo>
                  <a:lnTo>
                    <a:pt x="5649" y="1119058"/>
                  </a:lnTo>
                  <a:lnTo>
                    <a:pt x="0" y="1069975"/>
                  </a:lnTo>
                  <a:lnTo>
                    <a:pt x="0" y="213995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86477" y="3894327"/>
              <a:ext cx="5072380" cy="1027430"/>
            </a:xfrm>
            <a:custGeom>
              <a:avLst/>
              <a:gdLst/>
              <a:ahLst/>
              <a:cxnLst/>
              <a:rect l="l" t="t" r="r" b="b"/>
              <a:pathLst>
                <a:path w="5072380" h="1027429">
                  <a:moveTo>
                    <a:pt x="4900676" y="0"/>
                  </a:moveTo>
                  <a:lnTo>
                    <a:pt x="0" y="0"/>
                  </a:lnTo>
                  <a:lnTo>
                    <a:pt x="0" y="1027176"/>
                  </a:lnTo>
                  <a:lnTo>
                    <a:pt x="4900676" y="1027176"/>
                  </a:lnTo>
                  <a:lnTo>
                    <a:pt x="4946165" y="1021065"/>
                  </a:lnTo>
                  <a:lnTo>
                    <a:pt x="4987054" y="1003817"/>
                  </a:lnTo>
                  <a:lnTo>
                    <a:pt x="5021707" y="977058"/>
                  </a:lnTo>
                  <a:lnTo>
                    <a:pt x="5048485" y="942415"/>
                  </a:lnTo>
                  <a:lnTo>
                    <a:pt x="5065752" y="901513"/>
                  </a:lnTo>
                  <a:lnTo>
                    <a:pt x="5071872" y="855980"/>
                  </a:lnTo>
                  <a:lnTo>
                    <a:pt x="5071872" y="171196"/>
                  </a:lnTo>
                  <a:lnTo>
                    <a:pt x="5065752" y="125662"/>
                  </a:lnTo>
                  <a:lnTo>
                    <a:pt x="5048485" y="84760"/>
                  </a:lnTo>
                  <a:lnTo>
                    <a:pt x="5021707" y="50117"/>
                  </a:lnTo>
                  <a:lnTo>
                    <a:pt x="4987054" y="23358"/>
                  </a:lnTo>
                  <a:lnTo>
                    <a:pt x="4946165" y="6110"/>
                  </a:lnTo>
                  <a:lnTo>
                    <a:pt x="4900676" y="0"/>
                  </a:lnTo>
                  <a:close/>
                </a:path>
              </a:pathLst>
            </a:custGeom>
            <a:solidFill>
              <a:srgbClr val="D3D2D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86477" y="3894327"/>
              <a:ext cx="5072380" cy="1027430"/>
            </a:xfrm>
            <a:custGeom>
              <a:avLst/>
              <a:gdLst/>
              <a:ahLst/>
              <a:cxnLst/>
              <a:rect l="l" t="t" r="r" b="b"/>
              <a:pathLst>
                <a:path w="5072380" h="1027429">
                  <a:moveTo>
                    <a:pt x="5071872" y="171196"/>
                  </a:moveTo>
                  <a:lnTo>
                    <a:pt x="5071872" y="855980"/>
                  </a:lnTo>
                  <a:lnTo>
                    <a:pt x="5065752" y="901513"/>
                  </a:lnTo>
                  <a:lnTo>
                    <a:pt x="5048485" y="942415"/>
                  </a:lnTo>
                  <a:lnTo>
                    <a:pt x="5021707" y="977058"/>
                  </a:lnTo>
                  <a:lnTo>
                    <a:pt x="4987054" y="1003817"/>
                  </a:lnTo>
                  <a:lnTo>
                    <a:pt x="4946165" y="1021065"/>
                  </a:lnTo>
                  <a:lnTo>
                    <a:pt x="4900676" y="1027176"/>
                  </a:lnTo>
                  <a:lnTo>
                    <a:pt x="0" y="1027176"/>
                  </a:lnTo>
                  <a:lnTo>
                    <a:pt x="0" y="0"/>
                  </a:lnTo>
                  <a:lnTo>
                    <a:pt x="4900676" y="0"/>
                  </a:lnTo>
                  <a:lnTo>
                    <a:pt x="4946165" y="6110"/>
                  </a:lnTo>
                  <a:lnTo>
                    <a:pt x="4987054" y="23358"/>
                  </a:lnTo>
                  <a:lnTo>
                    <a:pt x="5021707" y="50117"/>
                  </a:lnTo>
                  <a:lnTo>
                    <a:pt x="5048485" y="84760"/>
                  </a:lnTo>
                  <a:lnTo>
                    <a:pt x="5065752" y="125662"/>
                  </a:lnTo>
                  <a:lnTo>
                    <a:pt x="5071872" y="171196"/>
                  </a:lnTo>
                  <a:close/>
                </a:path>
              </a:pathLst>
            </a:custGeom>
            <a:ln w="19050">
              <a:solidFill>
                <a:srgbClr val="D3D2D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4635500" y="4136897"/>
            <a:ext cx="4515485" cy="495934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84785" marR="5080" indent="-172720">
              <a:lnSpc>
                <a:spcPts val="1789"/>
              </a:lnSpc>
              <a:spcBef>
                <a:spcPts val="265"/>
              </a:spcBef>
              <a:buChar char="•"/>
              <a:tabLst>
                <a:tab pos="185420" algn="l"/>
              </a:tabLst>
            </a:pPr>
            <a:r>
              <a:rPr sz="1600" spc="85" dirty="0">
                <a:latin typeface="DejaVu Serif"/>
                <a:cs typeface="DejaVu Serif"/>
              </a:rPr>
              <a:t>A </a:t>
            </a:r>
            <a:r>
              <a:rPr sz="1600" spc="-120" dirty="0">
                <a:latin typeface="DejaVu Serif"/>
                <a:cs typeface="DejaVu Serif"/>
              </a:rPr>
              <a:t>partnership </a:t>
            </a:r>
            <a:r>
              <a:rPr sz="1600" spc="-80" dirty="0">
                <a:latin typeface="DejaVu Serif"/>
                <a:cs typeface="DejaVu Serif"/>
              </a:rPr>
              <a:t>of </a:t>
            </a:r>
            <a:r>
              <a:rPr sz="1600" spc="-90" dirty="0">
                <a:latin typeface="DejaVu Serif"/>
                <a:cs typeface="DejaVu Serif"/>
              </a:rPr>
              <a:t>two </a:t>
            </a:r>
            <a:r>
              <a:rPr sz="1600" spc="-114" dirty="0">
                <a:latin typeface="DejaVu Serif"/>
                <a:cs typeface="DejaVu Serif"/>
              </a:rPr>
              <a:t>or </a:t>
            </a:r>
            <a:r>
              <a:rPr sz="1600" spc="-135" dirty="0">
                <a:latin typeface="DejaVu Serif"/>
                <a:cs typeface="DejaVu Serif"/>
              </a:rPr>
              <a:t>more </a:t>
            </a:r>
            <a:r>
              <a:rPr sz="1600" spc="-110" dirty="0">
                <a:latin typeface="DejaVu Serif"/>
                <a:cs typeface="DejaVu Serif"/>
              </a:rPr>
              <a:t>to </a:t>
            </a:r>
            <a:r>
              <a:rPr sz="1600" spc="-125" dirty="0">
                <a:latin typeface="DejaVu Serif"/>
                <a:cs typeface="DejaVu Serif"/>
              </a:rPr>
              <a:t>contribute</a:t>
            </a:r>
            <a:r>
              <a:rPr sz="1600" spc="-240" dirty="0">
                <a:latin typeface="DejaVu Serif"/>
                <a:cs typeface="DejaVu Serif"/>
              </a:rPr>
              <a:t> </a:t>
            </a:r>
            <a:r>
              <a:rPr sz="1600" spc="-125" dirty="0">
                <a:latin typeface="DejaVu Serif"/>
                <a:cs typeface="DejaVu Serif"/>
              </a:rPr>
              <a:t>their  </a:t>
            </a:r>
            <a:r>
              <a:rPr sz="1600" spc="-75" dirty="0">
                <a:latin typeface="DejaVu Serif"/>
                <a:cs typeface="DejaVu Serif"/>
              </a:rPr>
              <a:t>skill </a:t>
            </a:r>
            <a:r>
              <a:rPr sz="1600" spc="-114" dirty="0">
                <a:latin typeface="DejaVu Serif"/>
                <a:cs typeface="DejaVu Serif"/>
              </a:rPr>
              <a:t>or</a:t>
            </a:r>
            <a:r>
              <a:rPr sz="1600" spc="-155" dirty="0">
                <a:latin typeface="DejaVu Serif"/>
                <a:cs typeface="DejaVu Serif"/>
              </a:rPr>
              <a:t> </a:t>
            </a:r>
            <a:r>
              <a:rPr sz="1600" spc="-130" dirty="0">
                <a:latin typeface="DejaVu Serif"/>
                <a:cs typeface="DejaVu Serif"/>
              </a:rPr>
              <a:t>craft.</a:t>
            </a:r>
            <a:endParaRPr sz="1600">
              <a:latin typeface="DejaVu Serif"/>
              <a:cs typeface="DejaVu Serif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1724025" y="3756405"/>
            <a:ext cx="7943850" cy="2522855"/>
            <a:chOff x="1724025" y="3756405"/>
            <a:chExt cx="7943850" cy="2522855"/>
          </a:xfrm>
        </p:grpSpPr>
        <p:sp>
          <p:nvSpPr>
            <p:cNvPr id="62" name="object 62"/>
            <p:cNvSpPr/>
            <p:nvPr/>
          </p:nvSpPr>
          <p:spPr>
            <a:xfrm>
              <a:off x="1733550" y="3765930"/>
              <a:ext cx="2853055" cy="1283970"/>
            </a:xfrm>
            <a:custGeom>
              <a:avLst/>
              <a:gdLst/>
              <a:ahLst/>
              <a:cxnLst/>
              <a:rect l="l" t="t" r="r" b="b"/>
              <a:pathLst>
                <a:path w="2853054" h="1283970">
                  <a:moveTo>
                    <a:pt x="2638933" y="0"/>
                  </a:moveTo>
                  <a:lnTo>
                    <a:pt x="213994" y="0"/>
                  </a:lnTo>
                  <a:lnTo>
                    <a:pt x="164911" y="5649"/>
                  </a:lnTo>
                  <a:lnTo>
                    <a:pt x="119863" y="21741"/>
                  </a:lnTo>
                  <a:lnTo>
                    <a:pt x="80130" y="46996"/>
                  </a:lnTo>
                  <a:lnTo>
                    <a:pt x="46996" y="80130"/>
                  </a:lnTo>
                  <a:lnTo>
                    <a:pt x="21741" y="119863"/>
                  </a:lnTo>
                  <a:lnTo>
                    <a:pt x="5649" y="164911"/>
                  </a:lnTo>
                  <a:lnTo>
                    <a:pt x="0" y="213995"/>
                  </a:lnTo>
                  <a:lnTo>
                    <a:pt x="0" y="1069975"/>
                  </a:lnTo>
                  <a:lnTo>
                    <a:pt x="5649" y="1119058"/>
                  </a:lnTo>
                  <a:lnTo>
                    <a:pt x="21741" y="1164106"/>
                  </a:lnTo>
                  <a:lnTo>
                    <a:pt x="46996" y="1203839"/>
                  </a:lnTo>
                  <a:lnTo>
                    <a:pt x="80130" y="1236973"/>
                  </a:lnTo>
                  <a:lnTo>
                    <a:pt x="119863" y="1262228"/>
                  </a:lnTo>
                  <a:lnTo>
                    <a:pt x="164911" y="1278320"/>
                  </a:lnTo>
                  <a:lnTo>
                    <a:pt x="213994" y="1283970"/>
                  </a:lnTo>
                  <a:lnTo>
                    <a:pt x="2638933" y="1283970"/>
                  </a:lnTo>
                  <a:lnTo>
                    <a:pt x="2688016" y="1278320"/>
                  </a:lnTo>
                  <a:lnTo>
                    <a:pt x="2733064" y="1262228"/>
                  </a:lnTo>
                  <a:lnTo>
                    <a:pt x="2772797" y="1236973"/>
                  </a:lnTo>
                  <a:lnTo>
                    <a:pt x="2805931" y="1203839"/>
                  </a:lnTo>
                  <a:lnTo>
                    <a:pt x="2831186" y="1164106"/>
                  </a:lnTo>
                  <a:lnTo>
                    <a:pt x="2847278" y="1119058"/>
                  </a:lnTo>
                  <a:lnTo>
                    <a:pt x="2852928" y="1069975"/>
                  </a:lnTo>
                  <a:lnTo>
                    <a:pt x="2852928" y="213995"/>
                  </a:lnTo>
                  <a:lnTo>
                    <a:pt x="2847278" y="164911"/>
                  </a:lnTo>
                  <a:lnTo>
                    <a:pt x="2831186" y="119863"/>
                  </a:lnTo>
                  <a:lnTo>
                    <a:pt x="2805931" y="80130"/>
                  </a:lnTo>
                  <a:lnTo>
                    <a:pt x="2772797" y="46996"/>
                  </a:lnTo>
                  <a:lnTo>
                    <a:pt x="2733064" y="21741"/>
                  </a:lnTo>
                  <a:lnTo>
                    <a:pt x="2688016" y="5649"/>
                  </a:lnTo>
                  <a:lnTo>
                    <a:pt x="2638933" y="0"/>
                  </a:lnTo>
                  <a:close/>
                </a:path>
              </a:pathLst>
            </a:custGeom>
            <a:solidFill>
              <a:srgbClr val="6960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733550" y="3765930"/>
              <a:ext cx="2853055" cy="1283970"/>
            </a:xfrm>
            <a:custGeom>
              <a:avLst/>
              <a:gdLst/>
              <a:ahLst/>
              <a:cxnLst/>
              <a:rect l="l" t="t" r="r" b="b"/>
              <a:pathLst>
                <a:path w="2853054" h="1283970">
                  <a:moveTo>
                    <a:pt x="0" y="213995"/>
                  </a:moveTo>
                  <a:lnTo>
                    <a:pt x="5649" y="164911"/>
                  </a:lnTo>
                  <a:lnTo>
                    <a:pt x="21741" y="119863"/>
                  </a:lnTo>
                  <a:lnTo>
                    <a:pt x="46996" y="80130"/>
                  </a:lnTo>
                  <a:lnTo>
                    <a:pt x="80130" y="46996"/>
                  </a:lnTo>
                  <a:lnTo>
                    <a:pt x="119863" y="21741"/>
                  </a:lnTo>
                  <a:lnTo>
                    <a:pt x="164911" y="5649"/>
                  </a:lnTo>
                  <a:lnTo>
                    <a:pt x="213994" y="0"/>
                  </a:lnTo>
                  <a:lnTo>
                    <a:pt x="2638933" y="0"/>
                  </a:lnTo>
                  <a:lnTo>
                    <a:pt x="2688016" y="5649"/>
                  </a:lnTo>
                  <a:lnTo>
                    <a:pt x="2733064" y="21741"/>
                  </a:lnTo>
                  <a:lnTo>
                    <a:pt x="2772797" y="46996"/>
                  </a:lnTo>
                  <a:lnTo>
                    <a:pt x="2805931" y="80130"/>
                  </a:lnTo>
                  <a:lnTo>
                    <a:pt x="2831186" y="119863"/>
                  </a:lnTo>
                  <a:lnTo>
                    <a:pt x="2847278" y="164911"/>
                  </a:lnTo>
                  <a:lnTo>
                    <a:pt x="2852928" y="213995"/>
                  </a:lnTo>
                  <a:lnTo>
                    <a:pt x="2852928" y="1069975"/>
                  </a:lnTo>
                  <a:lnTo>
                    <a:pt x="2847278" y="1119058"/>
                  </a:lnTo>
                  <a:lnTo>
                    <a:pt x="2831186" y="1164106"/>
                  </a:lnTo>
                  <a:lnTo>
                    <a:pt x="2805931" y="1203839"/>
                  </a:lnTo>
                  <a:lnTo>
                    <a:pt x="2772797" y="1236973"/>
                  </a:lnTo>
                  <a:lnTo>
                    <a:pt x="2733064" y="1262228"/>
                  </a:lnTo>
                  <a:lnTo>
                    <a:pt x="2688016" y="1278320"/>
                  </a:lnTo>
                  <a:lnTo>
                    <a:pt x="2638933" y="1283970"/>
                  </a:lnTo>
                  <a:lnTo>
                    <a:pt x="213994" y="1283970"/>
                  </a:lnTo>
                  <a:lnTo>
                    <a:pt x="164911" y="1278320"/>
                  </a:lnTo>
                  <a:lnTo>
                    <a:pt x="119863" y="1262228"/>
                  </a:lnTo>
                  <a:lnTo>
                    <a:pt x="80130" y="1236973"/>
                  </a:lnTo>
                  <a:lnTo>
                    <a:pt x="46996" y="1203839"/>
                  </a:lnTo>
                  <a:lnTo>
                    <a:pt x="21741" y="1164106"/>
                  </a:lnTo>
                  <a:lnTo>
                    <a:pt x="5649" y="1119058"/>
                  </a:lnTo>
                  <a:lnTo>
                    <a:pt x="0" y="1069975"/>
                  </a:lnTo>
                  <a:lnTo>
                    <a:pt x="0" y="213995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86477" y="5242559"/>
              <a:ext cx="5072380" cy="1027430"/>
            </a:xfrm>
            <a:custGeom>
              <a:avLst/>
              <a:gdLst/>
              <a:ahLst/>
              <a:cxnLst/>
              <a:rect l="l" t="t" r="r" b="b"/>
              <a:pathLst>
                <a:path w="5072380" h="1027429">
                  <a:moveTo>
                    <a:pt x="4900676" y="0"/>
                  </a:moveTo>
                  <a:lnTo>
                    <a:pt x="0" y="0"/>
                  </a:lnTo>
                  <a:lnTo>
                    <a:pt x="0" y="1027163"/>
                  </a:lnTo>
                  <a:lnTo>
                    <a:pt x="4900676" y="1027163"/>
                  </a:lnTo>
                  <a:lnTo>
                    <a:pt x="4946165" y="1021048"/>
                  </a:lnTo>
                  <a:lnTo>
                    <a:pt x="4987054" y="1003790"/>
                  </a:lnTo>
                  <a:lnTo>
                    <a:pt x="5021707" y="977022"/>
                  </a:lnTo>
                  <a:lnTo>
                    <a:pt x="5048485" y="942374"/>
                  </a:lnTo>
                  <a:lnTo>
                    <a:pt x="5065752" y="901478"/>
                  </a:lnTo>
                  <a:lnTo>
                    <a:pt x="5071872" y="855967"/>
                  </a:lnTo>
                  <a:lnTo>
                    <a:pt x="5071872" y="171195"/>
                  </a:lnTo>
                  <a:lnTo>
                    <a:pt x="5065752" y="125662"/>
                  </a:lnTo>
                  <a:lnTo>
                    <a:pt x="5048485" y="84760"/>
                  </a:lnTo>
                  <a:lnTo>
                    <a:pt x="5021707" y="50117"/>
                  </a:lnTo>
                  <a:lnTo>
                    <a:pt x="4987054" y="23358"/>
                  </a:lnTo>
                  <a:lnTo>
                    <a:pt x="4946165" y="6110"/>
                  </a:lnTo>
                  <a:lnTo>
                    <a:pt x="4900676" y="0"/>
                  </a:lnTo>
                  <a:close/>
                </a:path>
              </a:pathLst>
            </a:custGeom>
            <a:solidFill>
              <a:srgbClr val="D4D3D6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86477" y="5242559"/>
              <a:ext cx="5072380" cy="1027430"/>
            </a:xfrm>
            <a:custGeom>
              <a:avLst/>
              <a:gdLst/>
              <a:ahLst/>
              <a:cxnLst/>
              <a:rect l="l" t="t" r="r" b="b"/>
              <a:pathLst>
                <a:path w="5072380" h="1027429">
                  <a:moveTo>
                    <a:pt x="5071872" y="171195"/>
                  </a:moveTo>
                  <a:lnTo>
                    <a:pt x="5071872" y="855967"/>
                  </a:lnTo>
                  <a:lnTo>
                    <a:pt x="5065752" y="901478"/>
                  </a:lnTo>
                  <a:lnTo>
                    <a:pt x="5048485" y="942374"/>
                  </a:lnTo>
                  <a:lnTo>
                    <a:pt x="5021707" y="977022"/>
                  </a:lnTo>
                  <a:lnTo>
                    <a:pt x="4987054" y="1003790"/>
                  </a:lnTo>
                  <a:lnTo>
                    <a:pt x="4946165" y="1021048"/>
                  </a:lnTo>
                  <a:lnTo>
                    <a:pt x="4900676" y="1027163"/>
                  </a:lnTo>
                  <a:lnTo>
                    <a:pt x="0" y="1027163"/>
                  </a:lnTo>
                  <a:lnTo>
                    <a:pt x="0" y="0"/>
                  </a:lnTo>
                  <a:lnTo>
                    <a:pt x="4900676" y="0"/>
                  </a:lnTo>
                  <a:lnTo>
                    <a:pt x="4946165" y="6110"/>
                  </a:lnTo>
                  <a:lnTo>
                    <a:pt x="4987054" y="23358"/>
                  </a:lnTo>
                  <a:lnTo>
                    <a:pt x="5021707" y="50117"/>
                  </a:lnTo>
                  <a:lnTo>
                    <a:pt x="5048485" y="84760"/>
                  </a:lnTo>
                  <a:lnTo>
                    <a:pt x="5065752" y="125662"/>
                  </a:lnTo>
                  <a:lnTo>
                    <a:pt x="5071872" y="171195"/>
                  </a:lnTo>
                  <a:close/>
                </a:path>
              </a:pathLst>
            </a:custGeom>
            <a:ln w="19050">
              <a:solidFill>
                <a:srgbClr val="D4D3D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4635500" y="5485282"/>
            <a:ext cx="4770755" cy="495934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84785" marR="5080" indent="-172720">
              <a:lnSpc>
                <a:spcPts val="1789"/>
              </a:lnSpc>
              <a:spcBef>
                <a:spcPts val="265"/>
              </a:spcBef>
              <a:buChar char="•"/>
              <a:tabLst>
                <a:tab pos="185420" algn="l"/>
              </a:tabLst>
            </a:pPr>
            <a:r>
              <a:rPr sz="1600" spc="85" dirty="0">
                <a:latin typeface="DejaVu Serif"/>
                <a:cs typeface="DejaVu Serif"/>
              </a:rPr>
              <a:t>A </a:t>
            </a:r>
            <a:r>
              <a:rPr sz="1600" spc="-120" dirty="0">
                <a:latin typeface="DejaVu Serif"/>
                <a:cs typeface="DejaVu Serif"/>
              </a:rPr>
              <a:t>partnership </a:t>
            </a:r>
            <a:r>
              <a:rPr sz="1600" spc="-80" dirty="0">
                <a:latin typeface="DejaVu Serif"/>
                <a:cs typeface="DejaVu Serif"/>
              </a:rPr>
              <a:t>of </a:t>
            </a:r>
            <a:r>
              <a:rPr sz="1600" spc="-90" dirty="0">
                <a:latin typeface="DejaVu Serif"/>
                <a:cs typeface="DejaVu Serif"/>
              </a:rPr>
              <a:t>two </a:t>
            </a:r>
            <a:r>
              <a:rPr sz="1600" spc="-114" dirty="0">
                <a:latin typeface="DejaVu Serif"/>
                <a:cs typeface="DejaVu Serif"/>
              </a:rPr>
              <a:t>or </a:t>
            </a:r>
            <a:r>
              <a:rPr sz="1600" spc="-135" dirty="0">
                <a:latin typeface="DejaVu Serif"/>
                <a:cs typeface="DejaVu Serif"/>
              </a:rPr>
              <a:t>more </a:t>
            </a:r>
            <a:r>
              <a:rPr sz="1600" spc="-90" dirty="0">
                <a:latin typeface="DejaVu Serif"/>
                <a:cs typeface="DejaVu Serif"/>
              </a:rPr>
              <a:t>without</a:t>
            </a:r>
            <a:r>
              <a:rPr sz="1600" spc="-270" dirty="0">
                <a:latin typeface="DejaVu Serif"/>
                <a:cs typeface="DejaVu Serif"/>
              </a:rPr>
              <a:t> </a:t>
            </a:r>
            <a:r>
              <a:rPr sz="1600" spc="-110" dirty="0">
                <a:latin typeface="DejaVu Serif"/>
                <a:cs typeface="DejaVu Serif"/>
              </a:rPr>
              <a:t>contributing  </a:t>
            </a:r>
            <a:r>
              <a:rPr sz="1600" spc="-114" dirty="0">
                <a:latin typeface="DejaVu Serif"/>
                <a:cs typeface="DejaVu Serif"/>
              </a:rPr>
              <a:t>capital.</a:t>
            </a:r>
            <a:endParaRPr sz="1600">
              <a:latin typeface="DejaVu Serif"/>
              <a:cs typeface="DejaVu Serif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1724025" y="5104638"/>
            <a:ext cx="2872105" cy="1303020"/>
            <a:chOff x="1724025" y="5104638"/>
            <a:chExt cx="2872105" cy="1303020"/>
          </a:xfrm>
        </p:grpSpPr>
        <p:sp>
          <p:nvSpPr>
            <p:cNvPr id="68" name="object 68"/>
            <p:cNvSpPr/>
            <p:nvPr/>
          </p:nvSpPr>
          <p:spPr>
            <a:xfrm>
              <a:off x="1733550" y="5114163"/>
              <a:ext cx="2853055" cy="1283970"/>
            </a:xfrm>
            <a:custGeom>
              <a:avLst/>
              <a:gdLst/>
              <a:ahLst/>
              <a:cxnLst/>
              <a:rect l="l" t="t" r="r" b="b"/>
              <a:pathLst>
                <a:path w="2853054" h="1283970">
                  <a:moveTo>
                    <a:pt x="2638933" y="0"/>
                  </a:moveTo>
                  <a:lnTo>
                    <a:pt x="213994" y="0"/>
                  </a:lnTo>
                  <a:lnTo>
                    <a:pt x="164911" y="5649"/>
                  </a:lnTo>
                  <a:lnTo>
                    <a:pt x="119863" y="21741"/>
                  </a:lnTo>
                  <a:lnTo>
                    <a:pt x="80130" y="46996"/>
                  </a:lnTo>
                  <a:lnTo>
                    <a:pt x="46996" y="80130"/>
                  </a:lnTo>
                  <a:lnTo>
                    <a:pt x="21741" y="119863"/>
                  </a:lnTo>
                  <a:lnTo>
                    <a:pt x="5649" y="164911"/>
                  </a:lnTo>
                  <a:lnTo>
                    <a:pt x="0" y="213994"/>
                  </a:lnTo>
                  <a:lnTo>
                    <a:pt x="0" y="1069962"/>
                  </a:lnTo>
                  <a:lnTo>
                    <a:pt x="5649" y="1119030"/>
                  </a:lnTo>
                  <a:lnTo>
                    <a:pt x="21741" y="1164074"/>
                  </a:lnTo>
                  <a:lnTo>
                    <a:pt x="46996" y="1203810"/>
                  </a:lnTo>
                  <a:lnTo>
                    <a:pt x="80130" y="1236952"/>
                  </a:lnTo>
                  <a:lnTo>
                    <a:pt x="119863" y="1262216"/>
                  </a:lnTo>
                  <a:lnTo>
                    <a:pt x="164911" y="1278317"/>
                  </a:lnTo>
                  <a:lnTo>
                    <a:pt x="213994" y="1283970"/>
                  </a:lnTo>
                  <a:lnTo>
                    <a:pt x="2638933" y="1283970"/>
                  </a:lnTo>
                  <a:lnTo>
                    <a:pt x="2688016" y="1278317"/>
                  </a:lnTo>
                  <a:lnTo>
                    <a:pt x="2733064" y="1262216"/>
                  </a:lnTo>
                  <a:lnTo>
                    <a:pt x="2772797" y="1236952"/>
                  </a:lnTo>
                  <a:lnTo>
                    <a:pt x="2805931" y="1203810"/>
                  </a:lnTo>
                  <a:lnTo>
                    <a:pt x="2831186" y="1164074"/>
                  </a:lnTo>
                  <a:lnTo>
                    <a:pt x="2847278" y="1119030"/>
                  </a:lnTo>
                  <a:lnTo>
                    <a:pt x="2852928" y="1069962"/>
                  </a:lnTo>
                  <a:lnTo>
                    <a:pt x="2852928" y="213995"/>
                  </a:lnTo>
                  <a:lnTo>
                    <a:pt x="2847278" y="164911"/>
                  </a:lnTo>
                  <a:lnTo>
                    <a:pt x="2831186" y="119863"/>
                  </a:lnTo>
                  <a:lnTo>
                    <a:pt x="2805931" y="80130"/>
                  </a:lnTo>
                  <a:lnTo>
                    <a:pt x="2772797" y="46996"/>
                  </a:lnTo>
                  <a:lnTo>
                    <a:pt x="2733064" y="21741"/>
                  </a:lnTo>
                  <a:lnTo>
                    <a:pt x="2688016" y="5649"/>
                  </a:lnTo>
                  <a:lnTo>
                    <a:pt x="2638933" y="0"/>
                  </a:lnTo>
                  <a:close/>
                </a:path>
              </a:pathLst>
            </a:custGeom>
            <a:solidFill>
              <a:srgbClr val="6E6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733550" y="5114163"/>
              <a:ext cx="2853055" cy="1283970"/>
            </a:xfrm>
            <a:custGeom>
              <a:avLst/>
              <a:gdLst/>
              <a:ahLst/>
              <a:cxnLst/>
              <a:rect l="l" t="t" r="r" b="b"/>
              <a:pathLst>
                <a:path w="2853054" h="1283970">
                  <a:moveTo>
                    <a:pt x="0" y="213995"/>
                  </a:moveTo>
                  <a:lnTo>
                    <a:pt x="5649" y="164911"/>
                  </a:lnTo>
                  <a:lnTo>
                    <a:pt x="21741" y="119863"/>
                  </a:lnTo>
                  <a:lnTo>
                    <a:pt x="46996" y="80130"/>
                  </a:lnTo>
                  <a:lnTo>
                    <a:pt x="80130" y="46996"/>
                  </a:lnTo>
                  <a:lnTo>
                    <a:pt x="119863" y="21741"/>
                  </a:lnTo>
                  <a:lnTo>
                    <a:pt x="164911" y="5649"/>
                  </a:lnTo>
                  <a:lnTo>
                    <a:pt x="213994" y="0"/>
                  </a:lnTo>
                  <a:lnTo>
                    <a:pt x="2638933" y="0"/>
                  </a:lnTo>
                  <a:lnTo>
                    <a:pt x="2688016" y="5649"/>
                  </a:lnTo>
                  <a:lnTo>
                    <a:pt x="2733064" y="21741"/>
                  </a:lnTo>
                  <a:lnTo>
                    <a:pt x="2772797" y="46996"/>
                  </a:lnTo>
                  <a:lnTo>
                    <a:pt x="2805931" y="80130"/>
                  </a:lnTo>
                  <a:lnTo>
                    <a:pt x="2831186" y="119863"/>
                  </a:lnTo>
                  <a:lnTo>
                    <a:pt x="2847278" y="164911"/>
                  </a:lnTo>
                  <a:lnTo>
                    <a:pt x="2852928" y="213995"/>
                  </a:lnTo>
                  <a:lnTo>
                    <a:pt x="2852928" y="1069962"/>
                  </a:lnTo>
                  <a:lnTo>
                    <a:pt x="2847278" y="1119030"/>
                  </a:lnTo>
                  <a:lnTo>
                    <a:pt x="2831186" y="1164074"/>
                  </a:lnTo>
                  <a:lnTo>
                    <a:pt x="2805931" y="1203810"/>
                  </a:lnTo>
                  <a:lnTo>
                    <a:pt x="2772797" y="1236952"/>
                  </a:lnTo>
                  <a:lnTo>
                    <a:pt x="2733064" y="1262216"/>
                  </a:lnTo>
                  <a:lnTo>
                    <a:pt x="2688016" y="1278317"/>
                  </a:lnTo>
                  <a:lnTo>
                    <a:pt x="2638933" y="1283970"/>
                  </a:lnTo>
                  <a:lnTo>
                    <a:pt x="213994" y="1283970"/>
                  </a:lnTo>
                  <a:lnTo>
                    <a:pt x="164911" y="1278317"/>
                  </a:lnTo>
                  <a:lnTo>
                    <a:pt x="119863" y="1262216"/>
                  </a:lnTo>
                  <a:lnTo>
                    <a:pt x="80130" y="1236952"/>
                  </a:lnTo>
                  <a:lnTo>
                    <a:pt x="46996" y="1203810"/>
                  </a:lnTo>
                  <a:lnTo>
                    <a:pt x="21741" y="1164074"/>
                  </a:lnTo>
                  <a:lnTo>
                    <a:pt x="5649" y="1119030"/>
                  </a:lnTo>
                  <a:lnTo>
                    <a:pt x="0" y="1069962"/>
                  </a:lnTo>
                  <a:lnTo>
                    <a:pt x="0" y="213995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1902967" y="994949"/>
            <a:ext cx="2513330" cy="52539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56260" marR="548005" algn="ctr">
              <a:lnSpc>
                <a:spcPct val="129400"/>
              </a:lnSpc>
              <a:spcBef>
                <a:spcPts val="95"/>
              </a:spcBef>
            </a:pPr>
            <a:r>
              <a:rPr sz="3000" spc="-225" dirty="0">
                <a:solidFill>
                  <a:srgbClr val="FFFFFF"/>
                </a:solidFill>
                <a:latin typeface="DejaVu Serif"/>
                <a:cs typeface="DejaVu Serif"/>
              </a:rPr>
              <a:t>Sharikat  </a:t>
            </a:r>
            <a:r>
              <a:rPr sz="3000" spc="-180" dirty="0">
                <a:solidFill>
                  <a:srgbClr val="FFFFFF"/>
                </a:solidFill>
                <a:latin typeface="DejaVu Serif"/>
                <a:cs typeface="DejaVu Serif"/>
              </a:rPr>
              <a:t>al-Inan</a:t>
            </a:r>
            <a:endParaRPr sz="3000">
              <a:latin typeface="DejaVu Serif"/>
              <a:cs typeface="DejaVu Serif"/>
            </a:endParaRPr>
          </a:p>
          <a:p>
            <a:pPr marL="635" algn="ctr">
              <a:lnSpc>
                <a:spcPct val="100000"/>
              </a:lnSpc>
              <a:spcBef>
                <a:spcPts val="2360"/>
              </a:spcBef>
            </a:pPr>
            <a:r>
              <a:rPr sz="3000" spc="-245" dirty="0">
                <a:solidFill>
                  <a:srgbClr val="FFFFFF"/>
                </a:solidFill>
                <a:latin typeface="DejaVu Serif"/>
                <a:cs typeface="DejaVu Serif"/>
              </a:rPr>
              <a:t>Sharikat</a:t>
            </a:r>
            <a:endParaRPr sz="3000">
              <a:latin typeface="DejaVu Serif"/>
              <a:cs typeface="DejaVu Serif"/>
            </a:endParaRPr>
          </a:p>
          <a:p>
            <a:pPr algn="ctr">
              <a:lnSpc>
                <a:spcPct val="100000"/>
              </a:lnSpc>
              <a:spcBef>
                <a:spcPts val="1060"/>
              </a:spcBef>
            </a:pPr>
            <a:r>
              <a:rPr sz="3000" spc="-190" dirty="0">
                <a:solidFill>
                  <a:srgbClr val="FFFFFF"/>
                </a:solidFill>
                <a:latin typeface="DejaVu Serif"/>
                <a:cs typeface="DejaVu Serif"/>
              </a:rPr>
              <a:t>al</a:t>
            </a:r>
            <a:r>
              <a:rPr sz="3000" spc="-20" dirty="0">
                <a:solidFill>
                  <a:srgbClr val="FFFFFF"/>
                </a:solidFill>
                <a:latin typeface="DejaVu Serif"/>
                <a:cs typeface="DejaVu Serif"/>
              </a:rPr>
              <a:t>-</a:t>
            </a:r>
            <a:r>
              <a:rPr sz="3000" spc="-160" dirty="0">
                <a:solidFill>
                  <a:srgbClr val="FFFFFF"/>
                </a:solidFill>
                <a:latin typeface="DejaVu Serif"/>
                <a:cs typeface="DejaVu Serif"/>
              </a:rPr>
              <a:t>Mufa</a:t>
            </a:r>
            <a:r>
              <a:rPr sz="3000" spc="-220" dirty="0">
                <a:solidFill>
                  <a:srgbClr val="FFFFFF"/>
                </a:solidFill>
                <a:latin typeface="DejaVu Serif"/>
                <a:cs typeface="DejaVu Serif"/>
              </a:rPr>
              <a:t>w</a:t>
            </a:r>
            <a:r>
              <a:rPr sz="3000" spc="-215" dirty="0">
                <a:solidFill>
                  <a:srgbClr val="FFFFFF"/>
                </a:solidFill>
                <a:latin typeface="DejaVu Serif"/>
                <a:cs typeface="DejaVu Serif"/>
              </a:rPr>
              <a:t>adah</a:t>
            </a:r>
            <a:endParaRPr sz="3000">
              <a:latin typeface="DejaVu Serif"/>
              <a:cs typeface="DejaVu Serif"/>
            </a:endParaRPr>
          </a:p>
          <a:p>
            <a:pPr marL="522605" marR="514984" indent="1905" algn="ctr">
              <a:lnSpc>
                <a:spcPct val="129299"/>
              </a:lnSpc>
              <a:spcBef>
                <a:spcPts val="1305"/>
              </a:spcBef>
            </a:pPr>
            <a:r>
              <a:rPr sz="3000" spc="-245" dirty="0">
                <a:solidFill>
                  <a:srgbClr val="FFFFFF"/>
                </a:solidFill>
                <a:latin typeface="DejaVu Serif"/>
                <a:cs typeface="DejaVu Serif"/>
              </a:rPr>
              <a:t>Sharikat  </a:t>
            </a:r>
            <a:r>
              <a:rPr sz="3000" spc="-190" dirty="0">
                <a:solidFill>
                  <a:srgbClr val="FFFFFF"/>
                </a:solidFill>
                <a:latin typeface="DejaVu Serif"/>
                <a:cs typeface="DejaVu Serif"/>
              </a:rPr>
              <a:t>al</a:t>
            </a:r>
            <a:r>
              <a:rPr sz="3000" spc="-20" dirty="0">
                <a:solidFill>
                  <a:srgbClr val="FFFFFF"/>
                </a:solidFill>
                <a:latin typeface="DejaVu Serif"/>
                <a:cs typeface="DejaVu Serif"/>
              </a:rPr>
              <a:t>-</a:t>
            </a:r>
            <a:r>
              <a:rPr sz="3000" spc="-315" dirty="0">
                <a:solidFill>
                  <a:srgbClr val="FFFFFF"/>
                </a:solidFill>
                <a:latin typeface="DejaVu Serif"/>
                <a:cs typeface="DejaVu Serif"/>
              </a:rPr>
              <a:t>A</a:t>
            </a:r>
            <a:r>
              <a:rPr sz="3000" spc="-240" dirty="0">
                <a:solidFill>
                  <a:srgbClr val="FFFFFF"/>
                </a:solidFill>
                <a:latin typeface="DejaVu Serif"/>
                <a:cs typeface="DejaVu Serif"/>
              </a:rPr>
              <a:t>‟</a:t>
            </a:r>
            <a:r>
              <a:rPr sz="3000" spc="-195" dirty="0">
                <a:solidFill>
                  <a:srgbClr val="FFFFFF"/>
                </a:solidFill>
                <a:latin typeface="DejaVu Serif"/>
                <a:cs typeface="DejaVu Serif"/>
              </a:rPr>
              <a:t>mal</a:t>
            </a:r>
            <a:endParaRPr sz="3000">
              <a:latin typeface="DejaVu Serif"/>
              <a:cs typeface="DejaVu Serif"/>
            </a:endParaRPr>
          </a:p>
          <a:p>
            <a:pPr marL="466725" marR="459105" indent="635" algn="ctr">
              <a:lnSpc>
                <a:spcPct val="129299"/>
              </a:lnSpc>
              <a:spcBef>
                <a:spcPts val="1305"/>
              </a:spcBef>
            </a:pPr>
            <a:r>
              <a:rPr sz="3000" spc="-245" dirty="0">
                <a:solidFill>
                  <a:srgbClr val="FFFFFF"/>
                </a:solidFill>
                <a:latin typeface="DejaVu Serif"/>
                <a:cs typeface="DejaVu Serif"/>
              </a:rPr>
              <a:t>Sharikat  </a:t>
            </a:r>
            <a:r>
              <a:rPr sz="3000" spc="-190" dirty="0">
                <a:solidFill>
                  <a:srgbClr val="FFFFFF"/>
                </a:solidFill>
                <a:latin typeface="DejaVu Serif"/>
                <a:cs typeface="DejaVu Serif"/>
              </a:rPr>
              <a:t>al</a:t>
            </a:r>
            <a:r>
              <a:rPr sz="3000" spc="-20" dirty="0">
                <a:solidFill>
                  <a:srgbClr val="FFFFFF"/>
                </a:solidFill>
                <a:latin typeface="DejaVu Serif"/>
                <a:cs typeface="DejaVu Serif"/>
              </a:rPr>
              <a:t>-</a:t>
            </a:r>
            <a:r>
              <a:rPr sz="3000" spc="-150" dirty="0">
                <a:solidFill>
                  <a:srgbClr val="FFFFFF"/>
                </a:solidFill>
                <a:latin typeface="DejaVu Serif"/>
                <a:cs typeface="DejaVu Serif"/>
              </a:rPr>
              <a:t>Wujuh</a:t>
            </a:r>
            <a:endParaRPr sz="3000">
              <a:latin typeface="DejaVu Serif"/>
              <a:cs typeface="DejaVu Serif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3078479" y="141731"/>
            <a:ext cx="5372100" cy="71628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>
            <a:spLocks noGrp="1"/>
          </p:cNvSpPr>
          <p:nvPr>
            <p:ph type="title"/>
          </p:nvPr>
        </p:nvSpPr>
        <p:spPr>
          <a:xfrm>
            <a:off x="3335782" y="243332"/>
            <a:ext cx="480314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90" dirty="0"/>
              <a:t>TYPES </a:t>
            </a:r>
            <a:r>
              <a:rPr spc="-275" dirty="0"/>
              <a:t>OF</a:t>
            </a:r>
            <a:r>
              <a:rPr spc="-225" dirty="0"/>
              <a:t> </a:t>
            </a:r>
            <a:r>
              <a:rPr spc="-330" dirty="0"/>
              <a:t>MUSHARAKAH</a:t>
            </a:r>
          </a:p>
        </p:txBody>
      </p:sp>
      <p:grpSp>
        <p:nvGrpSpPr>
          <p:cNvPr id="73" name="object 73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74" name="object 74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6" name="object 7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11</a:t>
            </a:fld>
            <a:endParaRPr spc="-16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664207" y="957072"/>
            <a:ext cx="8166100" cy="5027930"/>
            <a:chOff x="1664207" y="957072"/>
            <a:chExt cx="8166100" cy="5027930"/>
          </a:xfrm>
        </p:grpSpPr>
        <p:sp>
          <p:nvSpPr>
            <p:cNvPr id="46" name="object 46"/>
            <p:cNvSpPr/>
            <p:nvPr/>
          </p:nvSpPr>
          <p:spPr>
            <a:xfrm>
              <a:off x="1664207" y="992124"/>
              <a:ext cx="612648" cy="43586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008631" y="957072"/>
              <a:ext cx="7491983" cy="470915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008631" y="1237488"/>
              <a:ext cx="3249168" cy="470915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664207" y="1623059"/>
              <a:ext cx="612648" cy="43586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008631" y="1588008"/>
              <a:ext cx="6861048" cy="470915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008631" y="1868424"/>
              <a:ext cx="7107935" cy="470915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008631" y="2148839"/>
              <a:ext cx="1769364" cy="470915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664207" y="2534411"/>
              <a:ext cx="612648" cy="43586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008631" y="2499360"/>
              <a:ext cx="7493508" cy="470915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008631" y="2779776"/>
              <a:ext cx="2473451" cy="470915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664207" y="3165348"/>
              <a:ext cx="612648" cy="43586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008631" y="3130295"/>
              <a:ext cx="7450835" cy="470915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008631" y="3410711"/>
              <a:ext cx="6509004" cy="470915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008631" y="3691127"/>
              <a:ext cx="1929383" cy="470916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664207" y="4076700"/>
              <a:ext cx="612648" cy="43586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2008631" y="4041648"/>
              <a:ext cx="7484364" cy="470915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008631" y="4322063"/>
              <a:ext cx="7618476" cy="470916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008631" y="4602480"/>
              <a:ext cx="7821168" cy="470916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008631" y="4882895"/>
              <a:ext cx="3733800" cy="470915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664207" y="5268468"/>
              <a:ext cx="612648" cy="43586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008631" y="5233416"/>
              <a:ext cx="7722108" cy="470916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2008631" y="5513831"/>
              <a:ext cx="6056376" cy="470916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8" name="object 68"/>
          <p:cNvSpPr txBox="1"/>
          <p:nvPr/>
        </p:nvSpPr>
        <p:spPr>
          <a:xfrm>
            <a:off x="1812417" y="1017777"/>
            <a:ext cx="7755890" cy="4934585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L="378460" marR="334010" indent="-366395">
              <a:lnSpc>
                <a:spcPts val="2210"/>
              </a:lnSpc>
              <a:spcBef>
                <a:spcPts val="635"/>
              </a:spcBef>
            </a:pPr>
            <a:r>
              <a:rPr sz="2300" spc="1120" dirty="0">
                <a:latin typeface="DejaVu Sans"/>
                <a:cs typeface="DejaVu Sans"/>
              </a:rPr>
              <a:t></a:t>
            </a:r>
            <a:r>
              <a:rPr sz="2300" spc="150" dirty="0">
                <a:latin typeface="DejaVu Sans"/>
                <a:cs typeface="DejaVu Sans"/>
              </a:rPr>
              <a:t> </a:t>
            </a:r>
            <a:r>
              <a:rPr sz="2300" spc="-155" dirty="0">
                <a:latin typeface="DejaVu Serif"/>
                <a:cs typeface="DejaVu Serif"/>
              </a:rPr>
              <a:t>It </a:t>
            </a:r>
            <a:r>
              <a:rPr sz="2300" spc="-140" dirty="0">
                <a:latin typeface="DejaVu Serif"/>
                <a:cs typeface="DejaVu Serif"/>
              </a:rPr>
              <a:t>is </a:t>
            </a:r>
            <a:r>
              <a:rPr sz="2300" spc="-220" dirty="0">
                <a:latin typeface="DejaVu Serif"/>
                <a:cs typeface="DejaVu Serif"/>
              </a:rPr>
              <a:t>a </a:t>
            </a:r>
            <a:r>
              <a:rPr sz="2300" spc="-165" dirty="0">
                <a:latin typeface="DejaVu Serif"/>
                <a:cs typeface="DejaVu Serif"/>
              </a:rPr>
              <a:t>partnership </a:t>
            </a:r>
            <a:r>
              <a:rPr sz="2300" spc="-180" dirty="0">
                <a:latin typeface="DejaVu Serif"/>
                <a:cs typeface="DejaVu Serif"/>
              </a:rPr>
              <a:t>where </a:t>
            </a:r>
            <a:r>
              <a:rPr sz="2300" spc="-120" dirty="0">
                <a:latin typeface="DejaVu Serif"/>
                <a:cs typeface="DejaVu Serif"/>
              </a:rPr>
              <a:t>two </a:t>
            </a:r>
            <a:r>
              <a:rPr sz="2300" spc="-160" dirty="0">
                <a:latin typeface="DejaVu Serif"/>
                <a:cs typeface="DejaVu Serif"/>
              </a:rPr>
              <a:t>or </a:t>
            </a:r>
            <a:r>
              <a:rPr sz="2300" spc="-180" dirty="0">
                <a:latin typeface="DejaVu Serif"/>
                <a:cs typeface="DejaVu Serif"/>
              </a:rPr>
              <a:t>more </a:t>
            </a:r>
            <a:r>
              <a:rPr sz="2300" spc="-175" dirty="0">
                <a:latin typeface="DejaVu Serif"/>
                <a:cs typeface="DejaVu Serif"/>
              </a:rPr>
              <a:t>parties </a:t>
            </a:r>
            <a:r>
              <a:rPr sz="2300" spc="-204" dirty="0">
                <a:latin typeface="DejaVu Serif"/>
                <a:cs typeface="DejaVu Serif"/>
              </a:rPr>
              <a:t>share </a:t>
            </a:r>
            <a:r>
              <a:rPr sz="2300" spc="-620" dirty="0">
                <a:latin typeface="DejaVu Serif"/>
                <a:cs typeface="DejaVu Serif"/>
              </a:rPr>
              <a:t>the  </a:t>
            </a:r>
            <a:r>
              <a:rPr sz="2300" spc="-160" dirty="0">
                <a:latin typeface="DejaVu Serif"/>
                <a:cs typeface="DejaVu Serif"/>
              </a:rPr>
              <a:t>capital </a:t>
            </a:r>
            <a:r>
              <a:rPr sz="2300" spc="-140" dirty="0">
                <a:latin typeface="DejaVu Serif"/>
                <a:cs typeface="DejaVu Serif"/>
              </a:rPr>
              <a:t>and </a:t>
            </a:r>
            <a:r>
              <a:rPr sz="2300" spc="-195" dirty="0">
                <a:latin typeface="DejaVu Serif"/>
                <a:cs typeface="DejaVu Serif"/>
              </a:rPr>
              <a:t>the</a:t>
            </a:r>
            <a:r>
              <a:rPr sz="2300" spc="-210" dirty="0">
                <a:latin typeface="DejaVu Serif"/>
                <a:cs typeface="DejaVu Serif"/>
              </a:rPr>
              <a:t> </a:t>
            </a:r>
            <a:r>
              <a:rPr sz="2300" spc="-130" dirty="0">
                <a:latin typeface="DejaVu Serif"/>
                <a:cs typeface="DejaVu Serif"/>
              </a:rPr>
              <a:t>profit.</a:t>
            </a:r>
            <a:endParaRPr sz="2300">
              <a:latin typeface="DejaVu Serif"/>
              <a:cs typeface="DejaVu Serif"/>
            </a:endParaRPr>
          </a:p>
          <a:p>
            <a:pPr marL="378460" marR="719455" indent="-366395">
              <a:lnSpc>
                <a:spcPct val="80100"/>
              </a:lnSpc>
              <a:spcBef>
                <a:spcPts val="565"/>
              </a:spcBef>
            </a:pPr>
            <a:r>
              <a:rPr sz="2300" spc="1120" dirty="0">
                <a:latin typeface="DejaVu Sans"/>
                <a:cs typeface="DejaVu Sans"/>
              </a:rPr>
              <a:t></a:t>
            </a:r>
            <a:r>
              <a:rPr sz="2300" spc="-80" dirty="0">
                <a:latin typeface="DejaVu Sans"/>
                <a:cs typeface="DejaVu Sans"/>
              </a:rPr>
              <a:t> </a:t>
            </a:r>
            <a:r>
              <a:rPr sz="2300" spc="-140" dirty="0">
                <a:latin typeface="DejaVu Serif"/>
                <a:cs typeface="DejaVu Serif"/>
              </a:rPr>
              <a:t>In </a:t>
            </a:r>
            <a:r>
              <a:rPr sz="2300" spc="-150" dirty="0">
                <a:latin typeface="DejaVu Serif"/>
                <a:cs typeface="DejaVu Serif"/>
              </a:rPr>
              <a:t>this </a:t>
            </a:r>
            <a:r>
              <a:rPr sz="2300" spc="-140" dirty="0">
                <a:latin typeface="DejaVu Serif"/>
                <a:cs typeface="DejaVu Serif"/>
              </a:rPr>
              <a:t>type </a:t>
            </a:r>
            <a:r>
              <a:rPr sz="2300" spc="-110" dirty="0">
                <a:latin typeface="DejaVu Serif"/>
                <a:cs typeface="DejaVu Serif"/>
              </a:rPr>
              <a:t>of </a:t>
            </a:r>
            <a:r>
              <a:rPr sz="2300" spc="-165" dirty="0">
                <a:latin typeface="DejaVu Serif"/>
                <a:cs typeface="DejaVu Serif"/>
              </a:rPr>
              <a:t>partnership, </a:t>
            </a:r>
            <a:r>
              <a:rPr sz="2300" spc="-135" dirty="0">
                <a:latin typeface="DejaVu Serif"/>
                <a:cs typeface="DejaVu Serif"/>
              </a:rPr>
              <a:t>equality </a:t>
            </a:r>
            <a:r>
              <a:rPr sz="2300" spc="-105" dirty="0">
                <a:latin typeface="DejaVu Serif"/>
                <a:cs typeface="DejaVu Serif"/>
              </a:rPr>
              <a:t>in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60" dirty="0">
                <a:latin typeface="DejaVu Serif"/>
                <a:cs typeface="DejaVu Serif"/>
              </a:rPr>
              <a:t>capital,  </a:t>
            </a:r>
            <a:r>
              <a:rPr sz="2300" spc="-190" dirty="0">
                <a:latin typeface="DejaVu Serif"/>
                <a:cs typeface="DejaVu Serif"/>
              </a:rPr>
              <a:t>management, </a:t>
            </a:r>
            <a:r>
              <a:rPr sz="2300" spc="-160" dirty="0">
                <a:latin typeface="DejaVu Serif"/>
                <a:cs typeface="DejaVu Serif"/>
              </a:rPr>
              <a:t>or </a:t>
            </a:r>
            <a:r>
              <a:rPr sz="2300" spc="-105" dirty="0">
                <a:latin typeface="DejaVu Serif"/>
                <a:cs typeface="DejaVu Serif"/>
              </a:rPr>
              <a:t>in </a:t>
            </a:r>
            <a:r>
              <a:rPr sz="2300" spc="-190" dirty="0">
                <a:latin typeface="DejaVu Serif"/>
                <a:cs typeface="DejaVu Serif"/>
              </a:rPr>
              <a:t>the </a:t>
            </a:r>
            <a:r>
              <a:rPr sz="2300" spc="-130" dirty="0">
                <a:latin typeface="DejaVu Serif"/>
                <a:cs typeface="DejaVu Serif"/>
              </a:rPr>
              <a:t>distribution </a:t>
            </a:r>
            <a:r>
              <a:rPr sz="2300" spc="-105" dirty="0">
                <a:latin typeface="DejaVu Serif"/>
                <a:cs typeface="DejaVu Serif"/>
              </a:rPr>
              <a:t>of </a:t>
            </a:r>
            <a:r>
              <a:rPr sz="2300" spc="-125" dirty="0">
                <a:latin typeface="DejaVu Serif"/>
                <a:cs typeface="DejaVu Serif"/>
              </a:rPr>
              <a:t>profit </a:t>
            </a:r>
            <a:r>
              <a:rPr sz="2300" spc="-140" dirty="0">
                <a:latin typeface="DejaVu Serif"/>
                <a:cs typeface="DejaVu Serif"/>
              </a:rPr>
              <a:t>is </a:t>
            </a:r>
            <a:r>
              <a:rPr sz="2300" spc="-150" dirty="0">
                <a:latin typeface="DejaVu Serif"/>
                <a:cs typeface="DejaVu Serif"/>
              </a:rPr>
              <a:t>not</a:t>
            </a:r>
            <a:r>
              <a:rPr sz="2300" spc="-415" dirty="0">
                <a:latin typeface="DejaVu Serif"/>
                <a:cs typeface="DejaVu Serif"/>
              </a:rPr>
              <a:t> </a:t>
            </a:r>
            <a:r>
              <a:rPr sz="2300" spc="-220" dirty="0">
                <a:latin typeface="DejaVu Serif"/>
                <a:cs typeface="DejaVu Serif"/>
              </a:rPr>
              <a:t>a  </a:t>
            </a:r>
            <a:r>
              <a:rPr sz="2300" spc="-135" dirty="0">
                <a:latin typeface="DejaVu Serif"/>
                <a:cs typeface="DejaVu Serif"/>
              </a:rPr>
              <a:t>condition.</a:t>
            </a:r>
            <a:endParaRPr sz="2300">
              <a:latin typeface="DejaVu Serif"/>
              <a:cs typeface="DejaVu Serif"/>
            </a:endParaRPr>
          </a:p>
          <a:p>
            <a:pPr marL="378460" marR="336550" indent="-366395">
              <a:lnSpc>
                <a:spcPts val="2210"/>
              </a:lnSpc>
              <a:spcBef>
                <a:spcPts val="530"/>
              </a:spcBef>
            </a:pPr>
            <a:r>
              <a:rPr sz="2300" spc="1120" dirty="0">
                <a:latin typeface="DejaVu Sans"/>
                <a:cs typeface="DejaVu Sans"/>
              </a:rPr>
              <a:t></a:t>
            </a:r>
            <a:r>
              <a:rPr sz="2300" spc="30" dirty="0">
                <a:latin typeface="DejaVu Sans"/>
                <a:cs typeface="DejaVu Sans"/>
              </a:rPr>
              <a:t> </a:t>
            </a:r>
            <a:r>
              <a:rPr sz="2300" spc="-160" dirty="0">
                <a:latin typeface="DejaVu Serif"/>
                <a:cs typeface="DejaVu Serif"/>
              </a:rPr>
              <a:t>One </a:t>
            </a:r>
            <a:r>
              <a:rPr sz="2300" spc="-110" dirty="0">
                <a:latin typeface="DejaVu Serif"/>
                <a:cs typeface="DejaVu Serif"/>
              </a:rPr>
              <a:t>of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85" dirty="0">
                <a:latin typeface="DejaVu Serif"/>
                <a:cs typeface="DejaVu Serif"/>
              </a:rPr>
              <a:t>partners </a:t>
            </a:r>
            <a:r>
              <a:rPr sz="2300" spc="-130" dirty="0">
                <a:latin typeface="DejaVu Serif"/>
                <a:cs typeface="DejaVu Serif"/>
              </a:rPr>
              <a:t>may </a:t>
            </a:r>
            <a:r>
              <a:rPr sz="2300" spc="-170" dirty="0">
                <a:latin typeface="DejaVu Serif"/>
                <a:cs typeface="DejaVu Serif"/>
              </a:rPr>
              <a:t>contribute </a:t>
            </a:r>
            <a:r>
              <a:rPr sz="2300" spc="-180" dirty="0">
                <a:latin typeface="DejaVu Serif"/>
                <a:cs typeface="DejaVu Serif"/>
              </a:rPr>
              <a:t>more </a:t>
            </a:r>
            <a:r>
              <a:rPr sz="2300" spc="-155" dirty="0">
                <a:latin typeface="DejaVu Serif"/>
                <a:cs typeface="DejaVu Serif"/>
              </a:rPr>
              <a:t>to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345" dirty="0">
                <a:latin typeface="DejaVu Serif"/>
                <a:cs typeface="DejaVu Serif"/>
              </a:rPr>
              <a:t>capital  </a:t>
            </a:r>
            <a:r>
              <a:rPr sz="2300" spc="-170" dirty="0">
                <a:latin typeface="DejaVu Serif"/>
                <a:cs typeface="DejaVu Serif"/>
              </a:rPr>
              <a:t>than </a:t>
            </a:r>
            <a:r>
              <a:rPr sz="2300" spc="-195" dirty="0">
                <a:latin typeface="DejaVu Serif"/>
                <a:cs typeface="DejaVu Serif"/>
              </a:rPr>
              <a:t>the</a:t>
            </a:r>
            <a:r>
              <a:rPr sz="2300" spc="-190" dirty="0">
                <a:latin typeface="DejaVu Serif"/>
                <a:cs typeface="DejaVu Serif"/>
              </a:rPr>
              <a:t> </a:t>
            </a:r>
            <a:r>
              <a:rPr sz="2300" spc="-180" dirty="0">
                <a:latin typeface="DejaVu Serif"/>
                <a:cs typeface="DejaVu Serif"/>
              </a:rPr>
              <a:t>others.</a:t>
            </a:r>
            <a:endParaRPr sz="2300">
              <a:latin typeface="DejaVu Serif"/>
              <a:cs typeface="DejaVu Serif"/>
            </a:endParaRPr>
          </a:p>
          <a:p>
            <a:pPr marL="378460" marR="375285" indent="-366395">
              <a:lnSpc>
                <a:spcPts val="2210"/>
              </a:lnSpc>
              <a:spcBef>
                <a:spcPts val="550"/>
              </a:spcBef>
            </a:pPr>
            <a:r>
              <a:rPr sz="2300" spc="1120" dirty="0">
                <a:latin typeface="DejaVu Sans"/>
                <a:cs typeface="DejaVu Sans"/>
              </a:rPr>
              <a:t></a:t>
            </a:r>
            <a:r>
              <a:rPr sz="2300" spc="15" dirty="0">
                <a:latin typeface="DejaVu Sans"/>
                <a:cs typeface="DejaVu Sans"/>
              </a:rPr>
              <a:t> </a:t>
            </a:r>
            <a:r>
              <a:rPr sz="2300" spc="-155" dirty="0">
                <a:latin typeface="DejaVu Serif"/>
                <a:cs typeface="DejaVu Serif"/>
              </a:rPr>
              <a:t>It </a:t>
            </a:r>
            <a:r>
              <a:rPr sz="2300" spc="-140" dirty="0">
                <a:latin typeface="DejaVu Serif"/>
                <a:cs typeface="DejaVu Serif"/>
              </a:rPr>
              <a:t>is </a:t>
            </a:r>
            <a:r>
              <a:rPr sz="2300" spc="-155" dirty="0">
                <a:latin typeface="DejaVu Serif"/>
                <a:cs typeface="DejaVu Serif"/>
              </a:rPr>
              <a:t>also </a:t>
            </a:r>
            <a:r>
              <a:rPr sz="2300" spc="-125" dirty="0">
                <a:latin typeface="DejaVu Serif"/>
                <a:cs typeface="DejaVu Serif"/>
              </a:rPr>
              <a:t>allowed </a:t>
            </a:r>
            <a:r>
              <a:rPr sz="2300" spc="-180" dirty="0">
                <a:latin typeface="DejaVu Serif"/>
                <a:cs typeface="DejaVu Serif"/>
              </a:rPr>
              <a:t>that </a:t>
            </a:r>
            <a:r>
              <a:rPr sz="2300" spc="-175" dirty="0">
                <a:latin typeface="DejaVu Serif"/>
                <a:cs typeface="DejaVu Serif"/>
              </a:rPr>
              <a:t>one </a:t>
            </a:r>
            <a:r>
              <a:rPr sz="2300" spc="-160" dirty="0">
                <a:latin typeface="DejaVu Serif"/>
                <a:cs typeface="DejaVu Serif"/>
              </a:rPr>
              <a:t>or </a:t>
            </a:r>
            <a:r>
              <a:rPr sz="2300" spc="-180" dirty="0">
                <a:latin typeface="DejaVu Serif"/>
                <a:cs typeface="DejaVu Serif"/>
              </a:rPr>
              <a:t>more </a:t>
            </a:r>
            <a:r>
              <a:rPr sz="2300" spc="-110" dirty="0">
                <a:latin typeface="DejaVu Serif"/>
                <a:cs typeface="DejaVu Serif"/>
              </a:rPr>
              <a:t>of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85" dirty="0">
                <a:latin typeface="DejaVu Serif"/>
                <a:cs typeface="DejaVu Serif"/>
              </a:rPr>
              <a:t>partners </a:t>
            </a:r>
            <a:r>
              <a:rPr sz="2300" spc="-570" dirty="0">
                <a:latin typeface="DejaVu Serif"/>
                <a:cs typeface="DejaVu Serif"/>
              </a:rPr>
              <a:t>may  </a:t>
            </a:r>
            <a:r>
              <a:rPr sz="2300" spc="-195" dirty="0">
                <a:latin typeface="DejaVu Serif"/>
                <a:cs typeface="DejaVu Serif"/>
              </a:rPr>
              <a:t>manage </a:t>
            </a:r>
            <a:r>
              <a:rPr sz="2300" spc="-190" dirty="0">
                <a:latin typeface="DejaVu Serif"/>
                <a:cs typeface="DejaVu Serif"/>
              </a:rPr>
              <a:t>the </a:t>
            </a:r>
            <a:r>
              <a:rPr sz="2300" spc="-165" dirty="0">
                <a:latin typeface="DejaVu Serif"/>
                <a:cs typeface="DejaVu Serif"/>
              </a:rPr>
              <a:t>partnership </a:t>
            </a:r>
            <a:r>
              <a:rPr sz="2300" spc="-114" dirty="0">
                <a:latin typeface="DejaVu Serif"/>
                <a:cs typeface="DejaVu Serif"/>
              </a:rPr>
              <a:t>while </a:t>
            </a:r>
            <a:r>
              <a:rPr sz="2300" spc="-190" dirty="0">
                <a:latin typeface="DejaVu Serif"/>
                <a:cs typeface="DejaVu Serif"/>
              </a:rPr>
              <a:t>the </a:t>
            </a:r>
            <a:r>
              <a:rPr sz="2300" spc="-210" dirty="0">
                <a:latin typeface="DejaVu Serif"/>
                <a:cs typeface="DejaVu Serif"/>
              </a:rPr>
              <a:t>rest </a:t>
            </a:r>
            <a:r>
              <a:rPr sz="2300" spc="-125" dirty="0">
                <a:latin typeface="DejaVu Serif"/>
                <a:cs typeface="DejaVu Serif"/>
              </a:rPr>
              <a:t>may </a:t>
            </a:r>
            <a:r>
              <a:rPr sz="2300" spc="-150" dirty="0">
                <a:latin typeface="DejaVu Serif"/>
                <a:cs typeface="DejaVu Serif"/>
              </a:rPr>
              <a:t>not  </a:t>
            </a:r>
            <a:r>
              <a:rPr sz="2300" spc="-165" dirty="0">
                <a:latin typeface="DejaVu Serif"/>
                <a:cs typeface="DejaVu Serif"/>
              </a:rPr>
              <a:t>participate.</a:t>
            </a:r>
            <a:endParaRPr sz="2300">
              <a:latin typeface="DejaVu Serif"/>
              <a:cs typeface="DejaVu Serif"/>
            </a:endParaRPr>
          </a:p>
          <a:p>
            <a:pPr marL="378460" marR="5080" indent="-366395">
              <a:lnSpc>
                <a:spcPct val="80000"/>
              </a:lnSpc>
              <a:spcBef>
                <a:spcPts val="570"/>
              </a:spcBef>
            </a:pPr>
            <a:r>
              <a:rPr sz="2300" spc="1120" dirty="0">
                <a:latin typeface="DejaVu Sans"/>
                <a:cs typeface="DejaVu Sans"/>
              </a:rPr>
              <a:t> </a:t>
            </a:r>
            <a:r>
              <a:rPr sz="2300" spc="-195" dirty="0">
                <a:latin typeface="DejaVu Serif"/>
                <a:cs typeface="DejaVu Serif"/>
              </a:rPr>
              <a:t>Partners </a:t>
            </a:r>
            <a:r>
              <a:rPr sz="2300" spc="-225" dirty="0">
                <a:latin typeface="DejaVu Serif"/>
                <a:cs typeface="DejaVu Serif"/>
              </a:rPr>
              <a:t>are </a:t>
            </a:r>
            <a:r>
              <a:rPr sz="2300" spc="-165" dirty="0">
                <a:latin typeface="DejaVu Serif"/>
                <a:cs typeface="DejaVu Serif"/>
              </a:rPr>
              <a:t>considered </a:t>
            </a:r>
            <a:r>
              <a:rPr sz="2300" spc="-200" dirty="0">
                <a:latin typeface="DejaVu Serif"/>
                <a:cs typeface="DejaVu Serif"/>
              </a:rPr>
              <a:t>agents </a:t>
            </a:r>
            <a:r>
              <a:rPr sz="2300" spc="-135" dirty="0">
                <a:latin typeface="DejaVu Serif"/>
                <a:cs typeface="DejaVu Serif"/>
              </a:rPr>
              <a:t>for </a:t>
            </a:r>
            <a:r>
              <a:rPr sz="2300" spc="-225" dirty="0">
                <a:latin typeface="DejaVu Serif"/>
                <a:cs typeface="DejaVu Serif"/>
              </a:rPr>
              <a:t>each </a:t>
            </a:r>
            <a:r>
              <a:rPr sz="2300" spc="-180" dirty="0">
                <a:latin typeface="DejaVu Serif"/>
                <a:cs typeface="DejaVu Serif"/>
              </a:rPr>
              <a:t>other </a:t>
            </a:r>
            <a:r>
              <a:rPr sz="2300" spc="-160" dirty="0">
                <a:latin typeface="DejaVu Serif"/>
                <a:cs typeface="DejaVu Serif"/>
              </a:rPr>
              <a:t>whereby  </a:t>
            </a:r>
            <a:r>
              <a:rPr sz="2300" spc="-180" dirty="0">
                <a:latin typeface="DejaVu Serif"/>
                <a:cs typeface="DejaVu Serif"/>
              </a:rPr>
              <a:t>an </a:t>
            </a:r>
            <a:r>
              <a:rPr sz="2300" spc="-165" dirty="0">
                <a:latin typeface="DejaVu Serif"/>
                <a:cs typeface="DejaVu Serif"/>
              </a:rPr>
              <a:t>action </a:t>
            </a:r>
            <a:r>
              <a:rPr sz="2300" spc="-150" dirty="0">
                <a:latin typeface="DejaVu Serif"/>
                <a:cs typeface="DejaVu Serif"/>
              </a:rPr>
              <a:t>done </a:t>
            </a:r>
            <a:r>
              <a:rPr sz="2300" spc="-114" dirty="0">
                <a:latin typeface="DejaVu Serif"/>
                <a:cs typeface="DejaVu Serif"/>
              </a:rPr>
              <a:t>by </a:t>
            </a:r>
            <a:r>
              <a:rPr sz="2300" spc="-175" dirty="0">
                <a:latin typeface="DejaVu Serif"/>
                <a:cs typeface="DejaVu Serif"/>
              </a:rPr>
              <a:t>one </a:t>
            </a:r>
            <a:r>
              <a:rPr sz="2300" spc="-110" dirty="0">
                <a:latin typeface="DejaVu Serif"/>
                <a:cs typeface="DejaVu Serif"/>
              </a:rPr>
              <a:t>of </a:t>
            </a:r>
            <a:r>
              <a:rPr sz="2300" spc="-185" dirty="0">
                <a:latin typeface="DejaVu Serif"/>
                <a:cs typeface="DejaVu Serif"/>
              </a:rPr>
              <a:t>them </a:t>
            </a:r>
            <a:r>
              <a:rPr sz="2300" spc="-105" dirty="0">
                <a:latin typeface="DejaVu Serif"/>
                <a:cs typeface="DejaVu Serif"/>
              </a:rPr>
              <a:t>in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30" dirty="0">
                <a:latin typeface="DejaVu Serif"/>
                <a:cs typeface="DejaVu Serif"/>
              </a:rPr>
              <a:t>ordinary </a:t>
            </a:r>
            <a:r>
              <a:rPr sz="2300" spc="-190" dirty="0">
                <a:latin typeface="DejaVu Serif"/>
                <a:cs typeface="DejaVu Serif"/>
              </a:rPr>
              <a:t>course </a:t>
            </a:r>
            <a:r>
              <a:rPr sz="2300" spc="-110" dirty="0">
                <a:latin typeface="DejaVu Serif"/>
                <a:cs typeface="DejaVu Serif"/>
              </a:rPr>
              <a:t>of  </a:t>
            </a:r>
            <a:r>
              <a:rPr sz="2300" spc="-175" dirty="0">
                <a:latin typeface="DejaVu Serif"/>
                <a:cs typeface="DejaVu Serif"/>
              </a:rPr>
              <a:t>business </a:t>
            </a:r>
            <a:r>
              <a:rPr sz="2300" spc="-140" dirty="0">
                <a:latin typeface="DejaVu Serif"/>
                <a:cs typeface="DejaVu Serif"/>
              </a:rPr>
              <a:t>binds </a:t>
            </a:r>
            <a:r>
              <a:rPr sz="2300" spc="-180" dirty="0">
                <a:latin typeface="DejaVu Serif"/>
                <a:cs typeface="DejaVu Serif"/>
              </a:rPr>
              <a:t>other </a:t>
            </a:r>
            <a:r>
              <a:rPr sz="2300" spc="-185" dirty="0">
                <a:latin typeface="DejaVu Serif"/>
                <a:cs typeface="DejaVu Serif"/>
              </a:rPr>
              <a:t>partners. </a:t>
            </a:r>
            <a:r>
              <a:rPr sz="2300" spc="-140" dirty="0">
                <a:latin typeface="DejaVu Serif"/>
                <a:cs typeface="DejaVu Serif"/>
              </a:rPr>
              <a:t>However, </a:t>
            </a:r>
            <a:r>
              <a:rPr sz="2300" spc="-185" dirty="0">
                <a:latin typeface="DejaVu Serif"/>
                <a:cs typeface="DejaVu Serif"/>
              </a:rPr>
              <a:t>partners </a:t>
            </a:r>
            <a:r>
              <a:rPr sz="2300" spc="-225" dirty="0">
                <a:latin typeface="DejaVu Serif"/>
                <a:cs typeface="DejaVu Serif"/>
              </a:rPr>
              <a:t>are </a:t>
            </a:r>
            <a:r>
              <a:rPr sz="2300" spc="-150" dirty="0">
                <a:latin typeface="DejaVu Serif"/>
                <a:cs typeface="DejaVu Serif"/>
              </a:rPr>
              <a:t>not  </a:t>
            </a:r>
            <a:r>
              <a:rPr sz="2300" spc="-175" dirty="0">
                <a:latin typeface="DejaVu Serif"/>
                <a:cs typeface="DejaVu Serif"/>
              </a:rPr>
              <a:t>guarantors </a:t>
            </a:r>
            <a:r>
              <a:rPr sz="2300" spc="-135" dirty="0">
                <a:latin typeface="DejaVu Serif"/>
                <a:cs typeface="DejaVu Serif"/>
              </a:rPr>
              <a:t>for </a:t>
            </a:r>
            <a:r>
              <a:rPr sz="2300" spc="-225" dirty="0">
                <a:latin typeface="DejaVu Serif"/>
                <a:cs typeface="DejaVu Serif"/>
              </a:rPr>
              <a:t>each </a:t>
            </a:r>
            <a:r>
              <a:rPr sz="2300" spc="-175" dirty="0">
                <a:latin typeface="DejaVu Serif"/>
                <a:cs typeface="DejaVu Serif"/>
              </a:rPr>
              <a:t>other.</a:t>
            </a:r>
            <a:endParaRPr sz="2300">
              <a:latin typeface="DejaVu Serif"/>
              <a:cs typeface="DejaVu Serif"/>
            </a:endParaRPr>
          </a:p>
          <a:p>
            <a:pPr marL="12700">
              <a:lnSpc>
                <a:spcPts val="2485"/>
              </a:lnSpc>
            </a:pPr>
            <a:r>
              <a:rPr sz="2300" spc="1120" dirty="0">
                <a:latin typeface="DejaVu Sans"/>
                <a:cs typeface="DejaVu Sans"/>
              </a:rPr>
              <a:t></a:t>
            </a:r>
            <a:r>
              <a:rPr sz="2300" spc="5" dirty="0">
                <a:latin typeface="DejaVu Sans"/>
                <a:cs typeface="DejaVu Sans"/>
              </a:rPr>
              <a:t> </a:t>
            </a:r>
            <a:r>
              <a:rPr sz="2300" spc="-155" dirty="0">
                <a:latin typeface="DejaVu Serif"/>
                <a:cs typeface="DejaVu Serif"/>
              </a:rPr>
              <a:t>It </a:t>
            </a:r>
            <a:r>
              <a:rPr sz="2300" spc="-140" dirty="0">
                <a:latin typeface="DejaVu Serif"/>
                <a:cs typeface="DejaVu Serif"/>
              </a:rPr>
              <a:t>is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65" dirty="0">
                <a:latin typeface="DejaVu Serif"/>
                <a:cs typeface="DejaVu Serif"/>
              </a:rPr>
              <a:t>most </a:t>
            </a:r>
            <a:r>
              <a:rPr sz="2300" spc="-150" dirty="0">
                <a:latin typeface="DejaVu Serif"/>
                <a:cs typeface="DejaVu Serif"/>
              </a:rPr>
              <a:t>important </a:t>
            </a:r>
            <a:r>
              <a:rPr sz="2300" spc="-140" dirty="0">
                <a:latin typeface="DejaVu Serif"/>
                <a:cs typeface="DejaVu Serif"/>
              </a:rPr>
              <a:t>form </a:t>
            </a:r>
            <a:r>
              <a:rPr sz="2300" spc="-105" dirty="0">
                <a:latin typeface="DejaVu Serif"/>
                <a:cs typeface="DejaVu Serif"/>
              </a:rPr>
              <a:t>of </a:t>
            </a:r>
            <a:r>
              <a:rPr sz="2300" spc="-165" dirty="0">
                <a:latin typeface="DejaVu Serif"/>
                <a:cs typeface="DejaVu Serif"/>
              </a:rPr>
              <a:t>partnership </a:t>
            </a:r>
            <a:r>
              <a:rPr sz="2300" spc="-145" dirty="0">
                <a:latin typeface="DejaVu Serif"/>
                <a:cs typeface="DejaVu Serif"/>
              </a:rPr>
              <a:t>and </a:t>
            </a:r>
            <a:r>
              <a:rPr sz="2300" spc="-185" dirty="0">
                <a:latin typeface="DejaVu Serif"/>
                <a:cs typeface="DejaVu Serif"/>
              </a:rPr>
              <a:t>close </a:t>
            </a:r>
            <a:r>
              <a:rPr sz="2300" spc="-375" dirty="0">
                <a:latin typeface="DejaVu Serif"/>
                <a:cs typeface="DejaVu Serif"/>
              </a:rPr>
              <a:t>to</a:t>
            </a:r>
            <a:endParaRPr sz="2300">
              <a:latin typeface="DejaVu Serif"/>
              <a:cs typeface="DejaVu Serif"/>
            </a:endParaRPr>
          </a:p>
          <a:p>
            <a:pPr marL="378460">
              <a:lnSpc>
                <a:spcPts val="2485"/>
              </a:lnSpc>
            </a:pP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55" dirty="0">
                <a:latin typeface="DejaVu Serif"/>
                <a:cs typeface="DejaVu Serif"/>
              </a:rPr>
              <a:t>modern </a:t>
            </a:r>
            <a:r>
              <a:rPr sz="2300" spc="-190" dirty="0">
                <a:latin typeface="DejaVu Serif"/>
                <a:cs typeface="DejaVu Serif"/>
              </a:rPr>
              <a:t>concept </a:t>
            </a:r>
            <a:r>
              <a:rPr sz="2300" spc="-110" dirty="0">
                <a:latin typeface="DejaVu Serif"/>
                <a:cs typeface="DejaVu Serif"/>
              </a:rPr>
              <a:t>of </a:t>
            </a:r>
            <a:r>
              <a:rPr sz="2300" spc="-175" dirty="0">
                <a:latin typeface="DejaVu Serif"/>
                <a:cs typeface="DejaVu Serif"/>
              </a:rPr>
              <a:t>business</a:t>
            </a:r>
            <a:r>
              <a:rPr sz="2300" spc="-210" dirty="0">
                <a:latin typeface="DejaVu Serif"/>
                <a:cs typeface="DejaVu Serif"/>
              </a:rPr>
              <a:t> </a:t>
            </a:r>
            <a:r>
              <a:rPr sz="2300" spc="-165" dirty="0">
                <a:latin typeface="DejaVu Serif"/>
                <a:cs typeface="DejaVu Serif"/>
              </a:rPr>
              <a:t>partnership</a:t>
            </a:r>
            <a:endParaRPr sz="2300">
              <a:latin typeface="DejaVu Serif"/>
              <a:cs typeface="DejaVu Serif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3499103" y="141731"/>
            <a:ext cx="4529328" cy="716280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>
            <a:spLocks noGrp="1"/>
          </p:cNvSpPr>
          <p:nvPr>
            <p:ph type="title"/>
          </p:nvPr>
        </p:nvSpPr>
        <p:spPr>
          <a:xfrm>
            <a:off x="3756786" y="243332"/>
            <a:ext cx="396049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80" dirty="0"/>
              <a:t>SHARIKAH </a:t>
            </a:r>
            <a:r>
              <a:rPr spc="-225" dirty="0"/>
              <a:t>AL-‘INAN</a:t>
            </a:r>
          </a:p>
        </p:txBody>
      </p:sp>
      <p:grpSp>
        <p:nvGrpSpPr>
          <p:cNvPr id="71" name="object 71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72" name="object 72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4" name="object 7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12</a:t>
            </a:fld>
            <a:endParaRPr spc="-16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664207" y="1018032"/>
            <a:ext cx="8167370" cy="4966970"/>
            <a:chOff x="1664207" y="1018032"/>
            <a:chExt cx="8167370" cy="4966970"/>
          </a:xfrm>
        </p:grpSpPr>
        <p:sp>
          <p:nvSpPr>
            <p:cNvPr id="46" name="object 46"/>
            <p:cNvSpPr/>
            <p:nvPr/>
          </p:nvSpPr>
          <p:spPr>
            <a:xfrm>
              <a:off x="1664207" y="1053084"/>
              <a:ext cx="612648" cy="445008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008631" y="1018032"/>
              <a:ext cx="705612" cy="480060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321051" y="1018032"/>
              <a:ext cx="490727" cy="480060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418587" y="1018032"/>
              <a:ext cx="7007352" cy="480060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664207" y="1473708"/>
              <a:ext cx="612648" cy="445008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008631" y="1438656"/>
              <a:ext cx="7684008" cy="480060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008631" y="1789176"/>
              <a:ext cx="7822692" cy="480060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008631" y="2139696"/>
              <a:ext cx="6897624" cy="480060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664207" y="2595372"/>
              <a:ext cx="612648" cy="445008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008631" y="2560320"/>
              <a:ext cx="7452359" cy="480060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008631" y="2910839"/>
              <a:ext cx="7638288" cy="480060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008631" y="3261360"/>
              <a:ext cx="1641347" cy="480059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664207" y="3717036"/>
              <a:ext cx="612648" cy="445007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008631" y="3681983"/>
              <a:ext cx="6562344" cy="480059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008631" y="4032504"/>
              <a:ext cx="4582668" cy="480060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664207" y="4488179"/>
              <a:ext cx="612648" cy="445007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008631" y="4453128"/>
              <a:ext cx="7469124" cy="480060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008631" y="4803647"/>
              <a:ext cx="6777228" cy="480059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008631" y="5154167"/>
              <a:ext cx="7072883" cy="480059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008631" y="5504688"/>
              <a:ext cx="2816351" cy="480059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1812417" y="1009243"/>
            <a:ext cx="7755255" cy="4933950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2300" spc="1120" dirty="0">
                <a:latin typeface="DejaVu Sans"/>
                <a:cs typeface="DejaVu Sans"/>
              </a:rPr>
              <a:t></a:t>
            </a:r>
            <a:r>
              <a:rPr sz="2300" spc="-65" dirty="0">
                <a:latin typeface="DejaVu Sans"/>
                <a:cs typeface="DejaVu Sans"/>
              </a:rPr>
              <a:t> </a:t>
            </a:r>
            <a:r>
              <a:rPr sz="2300" spc="-105" dirty="0">
                <a:latin typeface="DejaVu Serif"/>
                <a:cs typeface="DejaVu Serif"/>
              </a:rPr>
              <a:t>Al-Mufawadha </a:t>
            </a:r>
            <a:r>
              <a:rPr sz="2300" spc="-125" dirty="0">
                <a:latin typeface="DejaVu Serif"/>
                <a:cs typeface="DejaVu Serif"/>
              </a:rPr>
              <a:t>literally </a:t>
            </a:r>
            <a:r>
              <a:rPr sz="2300" spc="-195" dirty="0">
                <a:latin typeface="DejaVu Serif"/>
                <a:cs typeface="DejaVu Serif"/>
              </a:rPr>
              <a:t>means </a:t>
            </a:r>
            <a:r>
              <a:rPr sz="2300" spc="-135" dirty="0">
                <a:latin typeface="DejaVu Serif"/>
                <a:cs typeface="DejaVu Serif"/>
              </a:rPr>
              <a:t>equality </a:t>
            </a:r>
            <a:r>
              <a:rPr sz="2300" spc="-160" dirty="0">
                <a:latin typeface="DejaVu Serif"/>
                <a:cs typeface="DejaVu Serif"/>
              </a:rPr>
              <a:t>or delegation.</a:t>
            </a:r>
            <a:endParaRPr sz="2300">
              <a:latin typeface="DejaVu Serif"/>
              <a:cs typeface="DejaVu Serif"/>
            </a:endParaRPr>
          </a:p>
          <a:p>
            <a:pPr marL="378460" marR="5080" indent="-366395">
              <a:lnSpc>
                <a:spcPct val="100000"/>
              </a:lnSpc>
              <a:spcBef>
                <a:spcPts val="550"/>
              </a:spcBef>
            </a:pPr>
            <a:r>
              <a:rPr sz="2300" spc="1120" dirty="0">
                <a:latin typeface="DejaVu Sans"/>
                <a:cs typeface="DejaVu Sans"/>
              </a:rPr>
              <a:t></a:t>
            </a:r>
            <a:r>
              <a:rPr sz="2300" spc="110" dirty="0">
                <a:latin typeface="DejaVu Sans"/>
                <a:cs typeface="DejaVu Sans"/>
              </a:rPr>
              <a:t> </a:t>
            </a:r>
            <a:r>
              <a:rPr sz="2300" spc="-150" dirty="0">
                <a:latin typeface="DejaVu Serif"/>
                <a:cs typeface="DejaVu Serif"/>
              </a:rPr>
              <a:t>Technically </a:t>
            </a:r>
            <a:r>
              <a:rPr sz="2300" spc="-125" dirty="0">
                <a:latin typeface="DejaVu Serif"/>
                <a:cs typeface="DejaVu Serif"/>
              </a:rPr>
              <a:t>it </a:t>
            </a:r>
            <a:r>
              <a:rPr sz="2300" spc="-200" dirty="0">
                <a:latin typeface="DejaVu Serif"/>
                <a:cs typeface="DejaVu Serif"/>
              </a:rPr>
              <a:t>refers </a:t>
            </a:r>
            <a:r>
              <a:rPr sz="2300" spc="-155" dirty="0">
                <a:latin typeface="DejaVu Serif"/>
                <a:cs typeface="DejaVu Serif"/>
              </a:rPr>
              <a:t>to </a:t>
            </a:r>
            <a:r>
              <a:rPr sz="2300" spc="-220" dirty="0">
                <a:latin typeface="DejaVu Serif"/>
                <a:cs typeface="DejaVu Serif"/>
              </a:rPr>
              <a:t>a </a:t>
            </a:r>
            <a:r>
              <a:rPr sz="2300" spc="-165" dirty="0">
                <a:latin typeface="DejaVu Serif"/>
                <a:cs typeface="DejaVu Serif"/>
              </a:rPr>
              <a:t>partnership </a:t>
            </a:r>
            <a:r>
              <a:rPr sz="2300" spc="-180" dirty="0">
                <a:latin typeface="DejaVu Serif"/>
                <a:cs typeface="DejaVu Serif"/>
              </a:rPr>
              <a:t>where </a:t>
            </a:r>
            <a:r>
              <a:rPr sz="2300" spc="-120" dirty="0">
                <a:latin typeface="DejaVu Serif"/>
                <a:cs typeface="DejaVu Serif"/>
              </a:rPr>
              <a:t>two </a:t>
            </a:r>
            <a:r>
              <a:rPr sz="2300" spc="-160" dirty="0">
                <a:latin typeface="DejaVu Serif"/>
                <a:cs typeface="DejaVu Serif"/>
              </a:rPr>
              <a:t>or </a:t>
            </a:r>
            <a:r>
              <a:rPr sz="2300" spc="-240" dirty="0">
                <a:latin typeface="DejaVu Serif"/>
                <a:cs typeface="DejaVu Serif"/>
              </a:rPr>
              <a:t>more  </a:t>
            </a:r>
            <a:r>
              <a:rPr sz="2300" spc="-180" dirty="0">
                <a:latin typeface="DejaVu Serif"/>
                <a:cs typeface="DejaVu Serif"/>
              </a:rPr>
              <a:t>persons </a:t>
            </a:r>
            <a:r>
              <a:rPr sz="2300" spc="-215" dirty="0">
                <a:latin typeface="DejaVu Serif"/>
                <a:cs typeface="DejaVu Serif"/>
              </a:rPr>
              <a:t>become </a:t>
            </a:r>
            <a:r>
              <a:rPr sz="2300" spc="-185" dirty="0">
                <a:latin typeface="DejaVu Serif"/>
                <a:cs typeface="DejaVu Serif"/>
              </a:rPr>
              <a:t>partners </a:t>
            </a:r>
            <a:r>
              <a:rPr sz="2300" spc="-105" dirty="0">
                <a:latin typeface="DejaVu Serif"/>
                <a:cs typeface="DejaVu Serif"/>
              </a:rPr>
              <a:t>in </a:t>
            </a:r>
            <a:r>
              <a:rPr sz="2300" spc="-220" dirty="0">
                <a:latin typeface="DejaVu Serif"/>
                <a:cs typeface="DejaVu Serif"/>
              </a:rPr>
              <a:t>a </a:t>
            </a:r>
            <a:r>
              <a:rPr sz="2300" spc="-160" dirty="0">
                <a:latin typeface="DejaVu Serif"/>
                <a:cs typeface="DejaVu Serif"/>
              </a:rPr>
              <a:t>venture </a:t>
            </a:r>
            <a:r>
              <a:rPr sz="2300" spc="-135" dirty="0">
                <a:latin typeface="DejaVu Serif"/>
                <a:cs typeface="DejaVu Serif"/>
              </a:rPr>
              <a:t>on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30" dirty="0">
                <a:latin typeface="DejaVu Serif"/>
                <a:cs typeface="DejaVu Serif"/>
              </a:rPr>
              <a:t>condition </a:t>
            </a:r>
            <a:r>
              <a:rPr sz="2300" spc="-155" dirty="0">
                <a:latin typeface="DejaVu Serif"/>
                <a:cs typeface="DejaVu Serif"/>
              </a:rPr>
              <a:t>to  </a:t>
            </a:r>
            <a:r>
              <a:rPr sz="2300" spc="-130" dirty="0">
                <a:latin typeface="DejaVu Serif"/>
                <a:cs typeface="DejaVu Serif"/>
              </a:rPr>
              <a:t>equally </a:t>
            </a:r>
            <a:r>
              <a:rPr sz="2300" spc="-170" dirty="0">
                <a:latin typeface="DejaVu Serif"/>
                <a:cs typeface="DejaVu Serif"/>
              </a:rPr>
              <a:t>contribute </a:t>
            </a:r>
            <a:r>
              <a:rPr sz="2300" spc="-155" dirty="0">
                <a:latin typeface="DejaVu Serif"/>
                <a:cs typeface="DejaVu Serif"/>
              </a:rPr>
              <a:t>to </a:t>
            </a:r>
            <a:r>
              <a:rPr sz="2300" spc="-190" dirty="0">
                <a:latin typeface="DejaVu Serif"/>
                <a:cs typeface="DejaVu Serif"/>
              </a:rPr>
              <a:t>the </a:t>
            </a:r>
            <a:r>
              <a:rPr sz="2300" spc="-160" dirty="0">
                <a:latin typeface="DejaVu Serif"/>
                <a:cs typeface="DejaVu Serif"/>
              </a:rPr>
              <a:t>capital </a:t>
            </a:r>
            <a:r>
              <a:rPr sz="2300" spc="-145" dirty="0">
                <a:latin typeface="DejaVu Serif"/>
                <a:cs typeface="DejaVu Serif"/>
              </a:rPr>
              <a:t>and</a:t>
            </a:r>
            <a:r>
              <a:rPr sz="2300" spc="-210" dirty="0">
                <a:latin typeface="DejaVu Serif"/>
                <a:cs typeface="DejaVu Serif"/>
              </a:rPr>
              <a:t> </a:t>
            </a:r>
            <a:r>
              <a:rPr sz="2300" spc="-190" dirty="0">
                <a:latin typeface="DejaVu Serif"/>
                <a:cs typeface="DejaVu Serif"/>
              </a:rPr>
              <a:t>management.</a:t>
            </a:r>
            <a:endParaRPr sz="2300">
              <a:latin typeface="DejaVu Serif"/>
              <a:cs typeface="DejaVu Serif"/>
            </a:endParaRPr>
          </a:p>
          <a:p>
            <a:pPr marL="378460" marR="187960" indent="-366395">
              <a:lnSpc>
                <a:spcPct val="100000"/>
              </a:lnSpc>
              <a:spcBef>
                <a:spcPts val="555"/>
              </a:spcBef>
            </a:pPr>
            <a:r>
              <a:rPr sz="2300" spc="1120" dirty="0">
                <a:latin typeface="DejaVu Sans"/>
                <a:cs typeface="DejaVu Sans"/>
              </a:rPr>
              <a:t></a:t>
            </a:r>
            <a:r>
              <a:rPr sz="2300" spc="-15" dirty="0">
                <a:latin typeface="DejaVu Sans"/>
                <a:cs typeface="DejaVu Sans"/>
              </a:rPr>
              <a:t> </a:t>
            </a:r>
            <a:r>
              <a:rPr sz="2300" spc="-140" dirty="0">
                <a:latin typeface="DejaVu Serif"/>
                <a:cs typeface="DejaVu Serif"/>
              </a:rPr>
              <a:t>In </a:t>
            </a:r>
            <a:r>
              <a:rPr sz="2300" spc="-150" dirty="0">
                <a:latin typeface="DejaVu Serif"/>
                <a:cs typeface="DejaVu Serif"/>
              </a:rPr>
              <a:t>this </a:t>
            </a:r>
            <a:r>
              <a:rPr sz="2300" spc="-165" dirty="0">
                <a:latin typeface="DejaVu Serif"/>
                <a:cs typeface="DejaVu Serif"/>
              </a:rPr>
              <a:t>partnership </a:t>
            </a:r>
            <a:r>
              <a:rPr sz="2300" spc="-120" dirty="0">
                <a:latin typeface="DejaVu Serif"/>
                <a:cs typeface="DejaVu Serif"/>
              </a:rPr>
              <a:t>all </a:t>
            </a:r>
            <a:r>
              <a:rPr sz="2300" spc="-175" dirty="0">
                <a:latin typeface="DejaVu Serif"/>
                <a:cs typeface="DejaVu Serif"/>
              </a:rPr>
              <a:t>parties </a:t>
            </a:r>
            <a:r>
              <a:rPr sz="2300" spc="-130" dirty="0">
                <a:latin typeface="DejaVu Serif"/>
                <a:cs typeface="DejaVu Serif"/>
              </a:rPr>
              <a:t>equally </a:t>
            </a:r>
            <a:r>
              <a:rPr sz="2300" spc="-170" dirty="0">
                <a:latin typeface="DejaVu Serif"/>
                <a:cs typeface="DejaVu Serif"/>
              </a:rPr>
              <a:t>contribute </a:t>
            </a:r>
            <a:r>
              <a:rPr sz="2300" spc="-155" dirty="0">
                <a:latin typeface="DejaVu Serif"/>
                <a:cs typeface="DejaVu Serif"/>
              </a:rPr>
              <a:t>to </a:t>
            </a:r>
            <a:r>
              <a:rPr sz="2300" spc="-195" dirty="0">
                <a:latin typeface="DejaVu Serif"/>
                <a:cs typeface="DejaVu Serif"/>
              </a:rPr>
              <a:t>the  </a:t>
            </a:r>
            <a:r>
              <a:rPr sz="2300" spc="-160" dirty="0">
                <a:latin typeface="DejaVu Serif"/>
                <a:cs typeface="DejaVu Serif"/>
              </a:rPr>
              <a:t>capital </a:t>
            </a:r>
            <a:r>
              <a:rPr sz="2300" spc="-140" dirty="0">
                <a:latin typeface="DejaVu Serif"/>
                <a:cs typeface="DejaVu Serif"/>
              </a:rPr>
              <a:t>and </a:t>
            </a:r>
            <a:r>
              <a:rPr sz="2300" spc="-190" dirty="0">
                <a:latin typeface="DejaVu Serif"/>
                <a:cs typeface="DejaVu Serif"/>
              </a:rPr>
              <a:t>management. </a:t>
            </a:r>
            <a:r>
              <a:rPr sz="2300" spc="-135" dirty="0">
                <a:latin typeface="DejaVu Serif"/>
                <a:cs typeface="DejaVu Serif"/>
              </a:rPr>
              <a:t>They </a:t>
            </a:r>
            <a:r>
              <a:rPr sz="2300" spc="-155" dirty="0">
                <a:latin typeface="DejaVu Serif"/>
                <a:cs typeface="DejaVu Serif"/>
              </a:rPr>
              <a:t>also </a:t>
            </a:r>
            <a:r>
              <a:rPr sz="2300" spc="-130" dirty="0">
                <a:latin typeface="DejaVu Serif"/>
                <a:cs typeface="DejaVu Serif"/>
              </a:rPr>
              <a:t>equally </a:t>
            </a:r>
            <a:r>
              <a:rPr sz="2300" spc="-204" dirty="0">
                <a:latin typeface="DejaVu Serif"/>
                <a:cs typeface="DejaVu Serif"/>
              </a:rPr>
              <a:t>share </a:t>
            </a:r>
            <a:r>
              <a:rPr sz="2300" spc="-130" dirty="0">
                <a:latin typeface="DejaVu Serif"/>
                <a:cs typeface="DejaVu Serif"/>
              </a:rPr>
              <a:t>profit  </a:t>
            </a:r>
            <a:r>
              <a:rPr sz="2300" spc="-160" dirty="0">
                <a:latin typeface="DejaVu Serif"/>
                <a:cs typeface="DejaVu Serif"/>
              </a:rPr>
              <a:t>or</a:t>
            </a:r>
            <a:r>
              <a:rPr sz="2300" spc="-180" dirty="0">
                <a:latin typeface="DejaVu Serif"/>
                <a:cs typeface="DejaVu Serif"/>
              </a:rPr>
              <a:t> losses.</a:t>
            </a:r>
            <a:endParaRPr sz="23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555"/>
              </a:spcBef>
            </a:pPr>
            <a:r>
              <a:rPr sz="2300" spc="1120" dirty="0">
                <a:latin typeface="DejaVu Sans"/>
                <a:cs typeface="DejaVu Sans"/>
              </a:rPr>
              <a:t></a:t>
            </a:r>
            <a:r>
              <a:rPr sz="2300" spc="270" dirty="0">
                <a:latin typeface="DejaVu Sans"/>
                <a:cs typeface="DejaVu Sans"/>
              </a:rPr>
              <a:t> </a:t>
            </a:r>
            <a:r>
              <a:rPr sz="2300" spc="-225" dirty="0">
                <a:latin typeface="DejaVu Serif"/>
                <a:cs typeface="DejaVu Serif"/>
              </a:rPr>
              <a:t>Each </a:t>
            </a:r>
            <a:r>
              <a:rPr sz="2300" spc="-185" dirty="0">
                <a:latin typeface="DejaVu Serif"/>
                <a:cs typeface="DejaVu Serif"/>
              </a:rPr>
              <a:t>partner </a:t>
            </a:r>
            <a:r>
              <a:rPr sz="2300" spc="-140" dirty="0">
                <a:latin typeface="DejaVu Serif"/>
                <a:cs typeface="DejaVu Serif"/>
              </a:rPr>
              <a:t>is </a:t>
            </a:r>
            <a:r>
              <a:rPr sz="2300" spc="-180" dirty="0">
                <a:latin typeface="DejaVu Serif"/>
                <a:cs typeface="DejaVu Serif"/>
              </a:rPr>
              <a:t>an </a:t>
            </a:r>
            <a:r>
              <a:rPr sz="2300" spc="-195" dirty="0">
                <a:latin typeface="DejaVu Serif"/>
                <a:cs typeface="DejaVu Serif"/>
              </a:rPr>
              <a:t>agent </a:t>
            </a:r>
            <a:r>
              <a:rPr sz="2300" spc="-215" dirty="0">
                <a:latin typeface="DejaVu Serif"/>
                <a:cs typeface="DejaVu Serif"/>
              </a:rPr>
              <a:t>as </a:t>
            </a:r>
            <a:r>
              <a:rPr sz="2300" spc="-110" dirty="0">
                <a:latin typeface="DejaVu Serif"/>
                <a:cs typeface="DejaVu Serif"/>
              </a:rPr>
              <a:t>well </a:t>
            </a:r>
            <a:r>
              <a:rPr sz="2300" spc="-215" dirty="0">
                <a:latin typeface="DejaVu Serif"/>
                <a:cs typeface="DejaVu Serif"/>
              </a:rPr>
              <a:t>as </a:t>
            </a:r>
            <a:r>
              <a:rPr sz="2300" spc="-220" dirty="0">
                <a:latin typeface="DejaVu Serif"/>
                <a:cs typeface="DejaVu Serif"/>
              </a:rPr>
              <a:t>a </a:t>
            </a:r>
            <a:r>
              <a:rPr sz="2300" spc="-155" dirty="0">
                <a:latin typeface="DejaVu Serif"/>
                <a:cs typeface="DejaVu Serif"/>
              </a:rPr>
              <a:t>surety </a:t>
            </a:r>
            <a:r>
              <a:rPr sz="2300" spc="-160" dirty="0">
                <a:latin typeface="DejaVu Serif"/>
                <a:cs typeface="DejaVu Serif"/>
              </a:rPr>
              <a:t>or </a:t>
            </a:r>
            <a:r>
              <a:rPr sz="2300" spc="-220" dirty="0">
                <a:latin typeface="DejaVu Serif"/>
                <a:cs typeface="DejaVu Serif"/>
              </a:rPr>
              <a:t>a</a:t>
            </a:r>
            <a:endParaRPr sz="2300">
              <a:latin typeface="DejaVu Serif"/>
              <a:cs typeface="DejaVu Serif"/>
            </a:endParaRPr>
          </a:p>
          <a:p>
            <a:pPr marL="378460">
              <a:lnSpc>
                <a:spcPct val="100000"/>
              </a:lnSpc>
            </a:pPr>
            <a:r>
              <a:rPr sz="2300" spc="-175" dirty="0">
                <a:latin typeface="DejaVu Serif"/>
                <a:cs typeface="DejaVu Serif"/>
              </a:rPr>
              <a:t>guarantor </a:t>
            </a:r>
            <a:r>
              <a:rPr sz="2300" spc="-135" dirty="0">
                <a:latin typeface="DejaVu Serif"/>
                <a:cs typeface="DejaVu Serif"/>
              </a:rPr>
              <a:t>for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80" dirty="0">
                <a:latin typeface="DejaVu Serif"/>
                <a:cs typeface="DejaVu Serif"/>
              </a:rPr>
              <a:t>other</a:t>
            </a:r>
            <a:r>
              <a:rPr sz="2300" spc="-220" dirty="0">
                <a:latin typeface="DejaVu Serif"/>
                <a:cs typeface="DejaVu Serif"/>
              </a:rPr>
              <a:t> </a:t>
            </a:r>
            <a:r>
              <a:rPr sz="2300" spc="-185" dirty="0">
                <a:latin typeface="DejaVu Serif"/>
                <a:cs typeface="DejaVu Serif"/>
              </a:rPr>
              <a:t>partners.</a:t>
            </a:r>
            <a:endParaRPr sz="2300">
              <a:latin typeface="DejaVu Serif"/>
              <a:cs typeface="DejaVu Serif"/>
            </a:endParaRPr>
          </a:p>
          <a:p>
            <a:pPr marL="378460" marR="360045" indent="-366395">
              <a:lnSpc>
                <a:spcPct val="100000"/>
              </a:lnSpc>
              <a:spcBef>
                <a:spcPts val="555"/>
              </a:spcBef>
            </a:pPr>
            <a:r>
              <a:rPr sz="2300" spc="1120" dirty="0">
                <a:latin typeface="DejaVu Sans"/>
                <a:cs typeface="DejaVu Sans"/>
              </a:rPr>
              <a:t></a:t>
            </a:r>
            <a:r>
              <a:rPr sz="2300" spc="-229" dirty="0">
                <a:latin typeface="DejaVu Sans"/>
                <a:cs typeface="DejaVu Sans"/>
              </a:rPr>
              <a:t> </a:t>
            </a:r>
            <a:r>
              <a:rPr sz="2300" spc="130" dirty="0">
                <a:latin typeface="DejaVu Serif"/>
                <a:cs typeface="DejaVu Serif"/>
              </a:rPr>
              <a:t>A </a:t>
            </a:r>
            <a:r>
              <a:rPr sz="2300" spc="-185" dirty="0">
                <a:latin typeface="DejaVu Serif"/>
                <a:cs typeface="DejaVu Serif"/>
              </a:rPr>
              <a:t>partner </a:t>
            </a:r>
            <a:r>
              <a:rPr sz="2300" spc="-140" dirty="0">
                <a:latin typeface="DejaVu Serif"/>
                <a:cs typeface="DejaVu Serif"/>
              </a:rPr>
              <a:t>is </a:t>
            </a:r>
            <a:r>
              <a:rPr sz="2300" spc="-145" dirty="0">
                <a:latin typeface="DejaVu Serif"/>
                <a:cs typeface="DejaVu Serif"/>
              </a:rPr>
              <a:t>liable </a:t>
            </a:r>
            <a:r>
              <a:rPr sz="2300" spc="-135" dirty="0">
                <a:latin typeface="DejaVu Serif"/>
                <a:cs typeface="DejaVu Serif"/>
              </a:rPr>
              <a:t>for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70" dirty="0">
                <a:latin typeface="DejaVu Serif"/>
                <a:cs typeface="DejaVu Serif"/>
              </a:rPr>
              <a:t>actions </a:t>
            </a:r>
            <a:r>
              <a:rPr sz="2300" spc="-110" dirty="0">
                <a:latin typeface="DejaVu Serif"/>
                <a:cs typeface="DejaVu Serif"/>
              </a:rPr>
              <a:t>of </a:t>
            </a:r>
            <a:r>
              <a:rPr sz="2300" spc="-180" dirty="0">
                <a:latin typeface="DejaVu Serif"/>
                <a:cs typeface="DejaVu Serif"/>
              </a:rPr>
              <a:t>other </a:t>
            </a:r>
            <a:r>
              <a:rPr sz="2300" spc="-185" dirty="0">
                <a:latin typeface="DejaVu Serif"/>
                <a:cs typeface="DejaVu Serif"/>
              </a:rPr>
              <a:t>partners. </a:t>
            </a:r>
            <a:r>
              <a:rPr sz="2300" spc="-660" dirty="0">
                <a:latin typeface="DejaVu Serif"/>
                <a:cs typeface="DejaVu Serif"/>
              </a:rPr>
              <a:t>An  </a:t>
            </a:r>
            <a:r>
              <a:rPr sz="2300" spc="-150" dirty="0">
                <a:latin typeface="DejaVu Serif"/>
                <a:cs typeface="DejaVu Serif"/>
              </a:rPr>
              <a:t>undertaking </a:t>
            </a:r>
            <a:r>
              <a:rPr sz="2300" spc="-114" dirty="0">
                <a:latin typeface="DejaVu Serif"/>
                <a:cs typeface="DejaVu Serif"/>
              </a:rPr>
              <a:t>by </a:t>
            </a:r>
            <a:r>
              <a:rPr sz="2300" spc="-175" dirty="0">
                <a:latin typeface="DejaVu Serif"/>
                <a:cs typeface="DejaVu Serif"/>
              </a:rPr>
              <a:t>one </a:t>
            </a:r>
            <a:r>
              <a:rPr sz="2300" spc="-110" dirty="0">
                <a:latin typeface="DejaVu Serif"/>
                <a:cs typeface="DejaVu Serif"/>
              </a:rPr>
              <a:t>of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85" dirty="0">
                <a:latin typeface="DejaVu Serif"/>
                <a:cs typeface="DejaVu Serif"/>
              </a:rPr>
              <a:t>partner </a:t>
            </a:r>
            <a:r>
              <a:rPr sz="2300" spc="-140" dirty="0">
                <a:latin typeface="DejaVu Serif"/>
                <a:cs typeface="DejaVu Serif"/>
              </a:rPr>
              <a:t>binds </a:t>
            </a:r>
            <a:r>
              <a:rPr sz="2300" spc="-120" dirty="0">
                <a:latin typeface="DejaVu Serif"/>
                <a:cs typeface="DejaVu Serif"/>
              </a:rPr>
              <a:t>all </a:t>
            </a:r>
            <a:r>
              <a:rPr sz="2300" spc="-180" dirty="0">
                <a:latin typeface="DejaVu Serif"/>
                <a:cs typeface="DejaVu Serif"/>
              </a:rPr>
              <a:t>other  </a:t>
            </a:r>
            <a:r>
              <a:rPr sz="2300" spc="-185" dirty="0">
                <a:latin typeface="DejaVu Serif"/>
                <a:cs typeface="DejaVu Serif"/>
              </a:rPr>
              <a:t>partners </a:t>
            </a:r>
            <a:r>
              <a:rPr sz="2300" spc="-110" dirty="0">
                <a:latin typeface="DejaVu Serif"/>
                <a:cs typeface="DejaVu Serif"/>
              </a:rPr>
              <a:t>provided </a:t>
            </a:r>
            <a:r>
              <a:rPr sz="2300" spc="-125" dirty="0">
                <a:latin typeface="DejaVu Serif"/>
                <a:cs typeface="DejaVu Serif"/>
              </a:rPr>
              <a:t>it </a:t>
            </a:r>
            <a:r>
              <a:rPr sz="2300" spc="-190" dirty="0">
                <a:latin typeface="DejaVu Serif"/>
                <a:cs typeface="DejaVu Serif"/>
              </a:rPr>
              <a:t>has </a:t>
            </a:r>
            <a:r>
              <a:rPr sz="2300" spc="-220" dirty="0">
                <a:latin typeface="DejaVu Serif"/>
                <a:cs typeface="DejaVu Serif"/>
              </a:rPr>
              <a:t>been </a:t>
            </a:r>
            <a:r>
              <a:rPr sz="2300" spc="-170" dirty="0">
                <a:latin typeface="DejaVu Serif"/>
                <a:cs typeface="DejaVu Serif"/>
              </a:rPr>
              <a:t>made </a:t>
            </a:r>
            <a:r>
              <a:rPr sz="2300" spc="-105" dirty="0">
                <a:latin typeface="DejaVu Serif"/>
                <a:cs typeface="DejaVu Serif"/>
              </a:rPr>
              <a:t>in </a:t>
            </a:r>
            <a:r>
              <a:rPr sz="2300" spc="-190" dirty="0">
                <a:latin typeface="DejaVu Serif"/>
                <a:cs typeface="DejaVu Serif"/>
              </a:rPr>
              <a:t>the </a:t>
            </a:r>
            <a:r>
              <a:rPr sz="2300" spc="-130" dirty="0">
                <a:latin typeface="DejaVu Serif"/>
                <a:cs typeface="DejaVu Serif"/>
              </a:rPr>
              <a:t>ordinary  </a:t>
            </a:r>
            <a:r>
              <a:rPr sz="2300" spc="-190" dirty="0">
                <a:latin typeface="DejaVu Serif"/>
                <a:cs typeface="DejaVu Serif"/>
              </a:rPr>
              <a:t>course </a:t>
            </a:r>
            <a:r>
              <a:rPr sz="2300" spc="-110" dirty="0">
                <a:latin typeface="DejaVu Serif"/>
                <a:cs typeface="DejaVu Serif"/>
              </a:rPr>
              <a:t>of</a:t>
            </a:r>
            <a:r>
              <a:rPr sz="2300" spc="-150" dirty="0">
                <a:latin typeface="DejaVu Serif"/>
                <a:cs typeface="DejaVu Serif"/>
              </a:rPr>
              <a:t> </a:t>
            </a:r>
            <a:r>
              <a:rPr sz="2300" spc="-175" dirty="0">
                <a:latin typeface="DejaVu Serif"/>
                <a:cs typeface="DejaVu Serif"/>
              </a:rPr>
              <a:t>business.</a:t>
            </a:r>
            <a:endParaRPr sz="2300">
              <a:latin typeface="DejaVu Serif"/>
              <a:cs typeface="DejaVu Serif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2782823" y="141731"/>
            <a:ext cx="5963412" cy="716280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>
            <a:spLocks noGrp="1"/>
          </p:cNvSpPr>
          <p:nvPr>
            <p:ph type="title"/>
          </p:nvPr>
        </p:nvSpPr>
        <p:spPr>
          <a:xfrm>
            <a:off x="3040126" y="243332"/>
            <a:ext cx="539496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80" dirty="0"/>
              <a:t>SHARIKAH</a:t>
            </a:r>
            <a:r>
              <a:rPr spc="-254" dirty="0"/>
              <a:t> </a:t>
            </a:r>
            <a:r>
              <a:rPr spc="-345" dirty="0"/>
              <a:t>AL-MUFAWADHA</a:t>
            </a:r>
          </a:p>
        </p:txBody>
      </p:sp>
      <p:grpSp>
        <p:nvGrpSpPr>
          <p:cNvPr id="69" name="object 69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70" name="object 70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7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13</a:t>
            </a:fld>
            <a:endParaRPr spc="-16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650492" y="1010411"/>
            <a:ext cx="8219440" cy="5321935"/>
            <a:chOff x="1650492" y="1010411"/>
            <a:chExt cx="8219440" cy="5321935"/>
          </a:xfrm>
        </p:grpSpPr>
        <p:sp>
          <p:nvSpPr>
            <p:cNvPr id="46" name="object 46"/>
            <p:cNvSpPr/>
            <p:nvPr/>
          </p:nvSpPr>
          <p:spPr>
            <a:xfrm>
              <a:off x="1650492" y="1050035"/>
              <a:ext cx="661416" cy="48158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991868" y="1010411"/>
              <a:ext cx="7734300" cy="521208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991868" y="1391411"/>
              <a:ext cx="7226808" cy="521208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991868" y="1772411"/>
              <a:ext cx="2528316" cy="521208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650492" y="2269236"/>
              <a:ext cx="661416" cy="48158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991868" y="2229611"/>
              <a:ext cx="6196583" cy="521208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650492" y="2726435"/>
              <a:ext cx="661416" cy="48158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991868" y="2686811"/>
              <a:ext cx="6871716" cy="521208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991868" y="3067811"/>
              <a:ext cx="7272528" cy="521208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991868" y="3448811"/>
              <a:ext cx="6760464" cy="521207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991868" y="3829811"/>
              <a:ext cx="4439411" cy="521207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650492" y="4326635"/>
              <a:ext cx="661416" cy="48158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991868" y="4287011"/>
              <a:ext cx="6827520" cy="521207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991868" y="4668011"/>
              <a:ext cx="7876032" cy="521207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991868" y="5049011"/>
              <a:ext cx="7591044" cy="521207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991868" y="5430011"/>
              <a:ext cx="7877556" cy="521207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991868" y="5811011"/>
              <a:ext cx="6492239" cy="521208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1812417" y="1077213"/>
            <a:ext cx="7766684" cy="52076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78460" marR="146685" indent="-366395">
              <a:lnSpc>
                <a:spcPct val="100000"/>
              </a:lnSpc>
              <a:spcBef>
                <a:spcPts val="95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65" dirty="0">
                <a:latin typeface="DejaVu Sans"/>
                <a:cs typeface="DejaVu Sans"/>
              </a:rPr>
              <a:t> </a:t>
            </a:r>
            <a:r>
              <a:rPr sz="2500" spc="-170" dirty="0">
                <a:latin typeface="DejaVu Serif"/>
                <a:cs typeface="DejaVu Serif"/>
              </a:rPr>
              <a:t>It </a:t>
            </a:r>
            <a:r>
              <a:rPr sz="2500" spc="-220" dirty="0">
                <a:latin typeface="DejaVu Serif"/>
                <a:cs typeface="DejaVu Serif"/>
              </a:rPr>
              <a:t>refers </a:t>
            </a:r>
            <a:r>
              <a:rPr sz="2500" spc="-170" dirty="0">
                <a:latin typeface="DejaVu Serif"/>
                <a:cs typeface="DejaVu Serif"/>
              </a:rPr>
              <a:t>to </a:t>
            </a:r>
            <a:r>
              <a:rPr sz="2500" spc="-245" dirty="0">
                <a:latin typeface="DejaVu Serif"/>
                <a:cs typeface="DejaVu Serif"/>
              </a:rPr>
              <a:t>a </a:t>
            </a:r>
            <a:r>
              <a:rPr sz="2500" spc="-155" dirty="0">
                <a:latin typeface="DejaVu Serif"/>
                <a:cs typeface="DejaVu Serif"/>
              </a:rPr>
              <a:t>type </a:t>
            </a:r>
            <a:r>
              <a:rPr sz="2500" spc="-120" dirty="0">
                <a:latin typeface="DejaVu Serif"/>
                <a:cs typeface="DejaVu Serif"/>
              </a:rPr>
              <a:t>of </a:t>
            </a:r>
            <a:r>
              <a:rPr sz="2500" spc="-180" dirty="0">
                <a:latin typeface="DejaVu Serif"/>
                <a:cs typeface="DejaVu Serif"/>
              </a:rPr>
              <a:t>partnership </a:t>
            </a:r>
            <a:r>
              <a:rPr sz="2500" spc="-200" dirty="0">
                <a:latin typeface="DejaVu Serif"/>
                <a:cs typeface="DejaVu Serif"/>
              </a:rPr>
              <a:t>where </a:t>
            </a:r>
            <a:r>
              <a:rPr sz="2500" spc="-135" dirty="0">
                <a:latin typeface="DejaVu Serif"/>
                <a:cs typeface="DejaVu Serif"/>
              </a:rPr>
              <a:t>two </a:t>
            </a:r>
            <a:r>
              <a:rPr sz="2500" spc="-175" dirty="0">
                <a:latin typeface="DejaVu Serif"/>
                <a:cs typeface="DejaVu Serif"/>
              </a:rPr>
              <a:t>or </a:t>
            </a:r>
            <a:r>
              <a:rPr sz="2500" spc="-555" dirty="0">
                <a:latin typeface="DejaVu Serif"/>
                <a:cs typeface="DejaVu Serif"/>
              </a:rPr>
              <a:t>more  </a:t>
            </a:r>
            <a:r>
              <a:rPr sz="2500" spc="-210" dirty="0">
                <a:latin typeface="DejaVu Serif"/>
                <a:cs typeface="DejaVu Serif"/>
              </a:rPr>
              <a:t>partners </a:t>
            </a:r>
            <a:r>
              <a:rPr sz="2500" spc="-250" dirty="0">
                <a:latin typeface="DejaVu Serif"/>
                <a:cs typeface="DejaVu Serif"/>
              </a:rPr>
              <a:t>agree </a:t>
            </a:r>
            <a:r>
              <a:rPr sz="2500" spc="-170" dirty="0">
                <a:latin typeface="DejaVu Serif"/>
                <a:cs typeface="DejaVu Serif"/>
              </a:rPr>
              <a:t>to </a:t>
            </a:r>
            <a:r>
              <a:rPr sz="2500" spc="-135" dirty="0">
                <a:latin typeface="DejaVu Serif"/>
                <a:cs typeface="DejaVu Serif"/>
              </a:rPr>
              <a:t>work </a:t>
            </a:r>
            <a:r>
              <a:rPr sz="2500" spc="-120" dirty="0">
                <a:latin typeface="DejaVu Serif"/>
                <a:cs typeface="DejaVu Serif"/>
              </a:rPr>
              <a:t>in </a:t>
            </a:r>
            <a:r>
              <a:rPr sz="2500" spc="-180" dirty="0">
                <a:latin typeface="DejaVu Serif"/>
                <a:cs typeface="DejaVu Serif"/>
              </a:rPr>
              <a:t>partnership </a:t>
            </a:r>
            <a:r>
              <a:rPr sz="2500" spc="-160" dirty="0">
                <a:latin typeface="DejaVu Serif"/>
                <a:cs typeface="DejaVu Serif"/>
              </a:rPr>
              <a:t>and </a:t>
            </a:r>
            <a:r>
              <a:rPr sz="2500" spc="-225" dirty="0">
                <a:latin typeface="DejaVu Serif"/>
                <a:cs typeface="DejaVu Serif"/>
              </a:rPr>
              <a:t>share  </a:t>
            </a:r>
            <a:r>
              <a:rPr sz="2500" spc="-185" dirty="0">
                <a:latin typeface="DejaVu Serif"/>
                <a:cs typeface="DejaVu Serif"/>
              </a:rPr>
              <a:t>their</a:t>
            </a:r>
            <a:r>
              <a:rPr sz="2500" spc="-195" dirty="0">
                <a:latin typeface="DejaVu Serif"/>
                <a:cs typeface="DejaVu Serif"/>
              </a:rPr>
              <a:t> earnings.</a:t>
            </a:r>
            <a:endParaRPr sz="25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1210" dirty="0">
                <a:latin typeface="DejaVu Sans"/>
                <a:cs typeface="DejaVu Sans"/>
              </a:rPr>
              <a:t></a:t>
            </a:r>
            <a:r>
              <a:rPr sz="2500" spc="-100" dirty="0">
                <a:latin typeface="DejaVu Sans"/>
                <a:cs typeface="DejaVu Sans"/>
              </a:rPr>
              <a:t> </a:t>
            </a:r>
            <a:r>
              <a:rPr sz="2500" spc="-150" dirty="0">
                <a:latin typeface="DejaVu Serif"/>
                <a:cs typeface="DejaVu Serif"/>
              </a:rPr>
              <a:t>This </a:t>
            </a:r>
            <a:r>
              <a:rPr sz="2500" spc="-185" dirty="0">
                <a:latin typeface="DejaVu Serif"/>
                <a:cs typeface="DejaVu Serif"/>
              </a:rPr>
              <a:t>partnership </a:t>
            </a:r>
            <a:r>
              <a:rPr sz="2500" spc="-215" dirty="0">
                <a:latin typeface="DejaVu Serif"/>
                <a:cs typeface="DejaVu Serif"/>
              </a:rPr>
              <a:t>has </a:t>
            </a:r>
            <a:r>
              <a:rPr sz="2500" spc="-155" dirty="0">
                <a:latin typeface="DejaVu Serif"/>
                <a:cs typeface="DejaVu Serif"/>
              </a:rPr>
              <a:t>no </a:t>
            </a:r>
            <a:r>
              <a:rPr sz="2500" spc="-180" dirty="0">
                <a:latin typeface="DejaVu Serif"/>
                <a:cs typeface="DejaVu Serif"/>
              </a:rPr>
              <a:t>monetary </a:t>
            </a:r>
            <a:r>
              <a:rPr sz="2500" spc="-175" dirty="0">
                <a:latin typeface="DejaVu Serif"/>
                <a:cs typeface="DejaVu Serif"/>
              </a:rPr>
              <a:t>capital</a:t>
            </a:r>
            <a:endParaRPr sz="2500">
              <a:latin typeface="DejaVu Serif"/>
              <a:cs typeface="DejaVu Serif"/>
            </a:endParaRPr>
          </a:p>
          <a:p>
            <a:pPr marL="378460" marR="608965" indent="-366395">
              <a:lnSpc>
                <a:spcPct val="100000"/>
              </a:lnSpc>
              <a:spcBef>
                <a:spcPts val="600"/>
              </a:spcBef>
            </a:pPr>
            <a:r>
              <a:rPr sz="2500" spc="1205" dirty="0">
                <a:latin typeface="DejaVu Sans"/>
                <a:cs typeface="DejaVu Sans"/>
              </a:rPr>
              <a:t> </a:t>
            </a:r>
            <a:r>
              <a:rPr sz="2500" spc="-5" dirty="0">
                <a:latin typeface="DejaVu Serif"/>
                <a:cs typeface="DejaVu Serif"/>
              </a:rPr>
              <a:t>All </a:t>
            </a:r>
            <a:r>
              <a:rPr sz="2500" spc="-210" dirty="0">
                <a:latin typeface="DejaVu Serif"/>
                <a:cs typeface="DejaVu Serif"/>
              </a:rPr>
              <a:t>partners </a:t>
            </a:r>
            <a:r>
              <a:rPr sz="2500" spc="-120" dirty="0">
                <a:latin typeface="DejaVu Serif"/>
                <a:cs typeface="DejaVu Serif"/>
              </a:rPr>
              <a:t>jointly </a:t>
            </a:r>
            <a:r>
              <a:rPr sz="2500" spc="-190" dirty="0">
                <a:latin typeface="DejaVu Serif"/>
                <a:cs typeface="DejaVu Serif"/>
              </a:rPr>
              <a:t>undertake </a:t>
            </a:r>
            <a:r>
              <a:rPr sz="2500" spc="-170" dirty="0">
                <a:latin typeface="DejaVu Serif"/>
                <a:cs typeface="DejaVu Serif"/>
              </a:rPr>
              <a:t>to </a:t>
            </a:r>
            <a:r>
              <a:rPr sz="2500" spc="-204" dirty="0">
                <a:latin typeface="DejaVu Serif"/>
                <a:cs typeface="DejaVu Serif"/>
              </a:rPr>
              <a:t>render some  </a:t>
            </a:r>
            <a:r>
              <a:rPr sz="2500" spc="-200" dirty="0">
                <a:latin typeface="DejaVu Serif"/>
                <a:cs typeface="DejaVu Serif"/>
              </a:rPr>
              <a:t>services </a:t>
            </a:r>
            <a:r>
              <a:rPr sz="2500" spc="-150" dirty="0">
                <a:latin typeface="DejaVu Serif"/>
                <a:cs typeface="DejaVu Serif"/>
              </a:rPr>
              <a:t>for </a:t>
            </a:r>
            <a:r>
              <a:rPr sz="2500" spc="-185" dirty="0">
                <a:latin typeface="DejaVu Serif"/>
                <a:cs typeface="DejaVu Serif"/>
              </a:rPr>
              <a:t>their </a:t>
            </a:r>
            <a:r>
              <a:rPr sz="2500" spc="-204" dirty="0">
                <a:latin typeface="DejaVu Serif"/>
                <a:cs typeface="DejaVu Serif"/>
              </a:rPr>
              <a:t>customers, </a:t>
            </a:r>
            <a:r>
              <a:rPr sz="2500" spc="-160" dirty="0">
                <a:latin typeface="DejaVu Serif"/>
                <a:cs typeface="DejaVu Serif"/>
              </a:rPr>
              <a:t>and </a:t>
            </a:r>
            <a:r>
              <a:rPr sz="2500" spc="-215" dirty="0">
                <a:latin typeface="DejaVu Serif"/>
                <a:cs typeface="DejaVu Serif"/>
              </a:rPr>
              <a:t>the </a:t>
            </a:r>
            <a:r>
              <a:rPr sz="2500" spc="-225" dirty="0">
                <a:latin typeface="DejaVu Serif"/>
                <a:cs typeface="DejaVu Serif"/>
              </a:rPr>
              <a:t>fee </a:t>
            </a:r>
            <a:r>
              <a:rPr sz="2500" spc="-210" dirty="0">
                <a:latin typeface="DejaVu Serif"/>
                <a:cs typeface="DejaVu Serif"/>
              </a:rPr>
              <a:t>charged  </a:t>
            </a:r>
            <a:r>
              <a:rPr sz="2500" spc="-155" dirty="0">
                <a:latin typeface="DejaVu Serif"/>
                <a:cs typeface="DejaVu Serif"/>
              </a:rPr>
              <a:t>from </a:t>
            </a:r>
            <a:r>
              <a:rPr sz="2500" spc="-200" dirty="0">
                <a:latin typeface="DejaVu Serif"/>
                <a:cs typeface="DejaVu Serif"/>
              </a:rPr>
              <a:t>them </a:t>
            </a:r>
            <a:r>
              <a:rPr sz="2500" spc="-150" dirty="0">
                <a:latin typeface="DejaVu Serif"/>
                <a:cs typeface="DejaVu Serif"/>
              </a:rPr>
              <a:t>is </a:t>
            </a:r>
            <a:r>
              <a:rPr sz="2500" spc="-160" dirty="0">
                <a:latin typeface="DejaVu Serif"/>
                <a:cs typeface="DejaVu Serif"/>
              </a:rPr>
              <a:t>distributed </a:t>
            </a:r>
            <a:r>
              <a:rPr sz="2500" spc="-185" dirty="0">
                <a:latin typeface="DejaVu Serif"/>
                <a:cs typeface="DejaVu Serif"/>
              </a:rPr>
              <a:t>among </a:t>
            </a:r>
            <a:r>
              <a:rPr sz="2500" spc="-215" dirty="0">
                <a:latin typeface="DejaVu Serif"/>
                <a:cs typeface="DejaVu Serif"/>
              </a:rPr>
              <a:t>the </a:t>
            </a:r>
            <a:r>
              <a:rPr sz="2500" spc="-204" dirty="0">
                <a:latin typeface="DejaVu Serif"/>
                <a:cs typeface="DejaVu Serif"/>
              </a:rPr>
              <a:t>partners  </a:t>
            </a:r>
            <a:r>
              <a:rPr sz="2500" spc="-190" dirty="0">
                <a:latin typeface="DejaVu Serif"/>
                <a:cs typeface="DejaVu Serif"/>
              </a:rPr>
              <a:t>according </a:t>
            </a:r>
            <a:r>
              <a:rPr sz="2500" spc="-170" dirty="0">
                <a:latin typeface="DejaVu Serif"/>
                <a:cs typeface="DejaVu Serif"/>
              </a:rPr>
              <a:t>to </a:t>
            </a:r>
            <a:r>
              <a:rPr sz="2500" spc="-200" dirty="0">
                <a:latin typeface="DejaVu Serif"/>
                <a:cs typeface="DejaVu Serif"/>
              </a:rPr>
              <a:t>an </a:t>
            </a:r>
            <a:r>
              <a:rPr sz="2500" spc="-215" dirty="0">
                <a:latin typeface="DejaVu Serif"/>
                <a:cs typeface="DejaVu Serif"/>
              </a:rPr>
              <a:t>agreed</a:t>
            </a:r>
            <a:r>
              <a:rPr sz="2500" spc="-135" dirty="0">
                <a:latin typeface="DejaVu Serif"/>
                <a:cs typeface="DejaVu Serif"/>
              </a:rPr>
              <a:t> </a:t>
            </a:r>
            <a:r>
              <a:rPr sz="2500" spc="-170" dirty="0">
                <a:latin typeface="DejaVu Serif"/>
                <a:cs typeface="DejaVu Serif"/>
              </a:rPr>
              <a:t>ratio.</a:t>
            </a:r>
            <a:endParaRPr sz="2500">
              <a:latin typeface="DejaVu Serif"/>
              <a:cs typeface="DejaVu Serif"/>
            </a:endParaRPr>
          </a:p>
          <a:p>
            <a:pPr marL="378460" marR="5080" indent="-366395">
              <a:lnSpc>
                <a:spcPct val="100000"/>
              </a:lnSpc>
              <a:spcBef>
                <a:spcPts val="605"/>
              </a:spcBef>
            </a:pPr>
            <a:r>
              <a:rPr sz="2500" spc="1205" dirty="0">
                <a:latin typeface="DejaVu Sans"/>
                <a:cs typeface="DejaVu Sans"/>
              </a:rPr>
              <a:t> </a:t>
            </a:r>
            <a:r>
              <a:rPr sz="2500" spc="-235" dirty="0">
                <a:latin typeface="DejaVu Serif"/>
                <a:cs typeface="DejaVu Serif"/>
              </a:rPr>
              <a:t>For </a:t>
            </a:r>
            <a:r>
              <a:rPr sz="2500" spc="-210" dirty="0">
                <a:latin typeface="DejaVu Serif"/>
                <a:cs typeface="DejaVu Serif"/>
              </a:rPr>
              <a:t>e.g. </a:t>
            </a:r>
            <a:r>
              <a:rPr sz="2500" spc="-90" dirty="0">
                <a:latin typeface="DejaVu Serif"/>
                <a:cs typeface="DejaVu Serif"/>
              </a:rPr>
              <a:t>if </a:t>
            </a:r>
            <a:r>
              <a:rPr sz="2500" spc="-135" dirty="0">
                <a:latin typeface="DejaVu Serif"/>
                <a:cs typeface="DejaVu Serif"/>
              </a:rPr>
              <a:t>two </a:t>
            </a:r>
            <a:r>
              <a:rPr sz="2500" spc="-165" dirty="0">
                <a:latin typeface="DejaVu Serif"/>
                <a:cs typeface="DejaVu Serif"/>
              </a:rPr>
              <a:t>tailors </a:t>
            </a:r>
            <a:r>
              <a:rPr sz="2500" spc="-250" dirty="0">
                <a:latin typeface="DejaVu Serif"/>
                <a:cs typeface="DejaVu Serif"/>
              </a:rPr>
              <a:t>agree </a:t>
            </a:r>
            <a:r>
              <a:rPr sz="2500" spc="-170" dirty="0">
                <a:latin typeface="DejaVu Serif"/>
                <a:cs typeface="DejaVu Serif"/>
              </a:rPr>
              <a:t>to </a:t>
            </a:r>
            <a:r>
              <a:rPr sz="2500" spc="-190" dirty="0">
                <a:latin typeface="DejaVu Serif"/>
                <a:cs typeface="DejaVu Serif"/>
              </a:rPr>
              <a:t>undertake </a:t>
            </a:r>
            <a:r>
              <a:rPr sz="2500" spc="-150" dirty="0">
                <a:latin typeface="DejaVu Serif"/>
                <a:cs typeface="DejaVu Serif"/>
              </a:rPr>
              <a:t>joint  </a:t>
            </a:r>
            <a:r>
              <a:rPr sz="2500" spc="-200" dirty="0">
                <a:latin typeface="DejaVu Serif"/>
                <a:cs typeface="DejaVu Serif"/>
              </a:rPr>
              <a:t>services </a:t>
            </a:r>
            <a:r>
              <a:rPr sz="2500" spc="-150" dirty="0">
                <a:latin typeface="DejaVu Serif"/>
                <a:cs typeface="DejaVu Serif"/>
              </a:rPr>
              <a:t>for </a:t>
            </a:r>
            <a:r>
              <a:rPr sz="2500" spc="-185" dirty="0">
                <a:latin typeface="DejaVu Serif"/>
                <a:cs typeface="DejaVu Serif"/>
              </a:rPr>
              <a:t>their </a:t>
            </a:r>
            <a:r>
              <a:rPr sz="2500" spc="-210" dirty="0">
                <a:latin typeface="DejaVu Serif"/>
                <a:cs typeface="DejaVu Serif"/>
              </a:rPr>
              <a:t>customers </a:t>
            </a:r>
            <a:r>
              <a:rPr sz="2500" spc="-150" dirty="0">
                <a:latin typeface="DejaVu Serif"/>
                <a:cs typeface="DejaVu Serif"/>
              </a:rPr>
              <a:t>on </a:t>
            </a:r>
            <a:r>
              <a:rPr sz="2500" spc="-215" dirty="0">
                <a:latin typeface="DejaVu Serif"/>
                <a:cs typeface="DejaVu Serif"/>
              </a:rPr>
              <a:t>the </a:t>
            </a:r>
            <a:r>
              <a:rPr sz="2500" spc="-145" dirty="0">
                <a:latin typeface="DejaVu Serif"/>
                <a:cs typeface="DejaVu Serif"/>
              </a:rPr>
              <a:t>condition </a:t>
            </a:r>
            <a:r>
              <a:rPr sz="2500" spc="-200" dirty="0">
                <a:latin typeface="DejaVu Serif"/>
                <a:cs typeface="DejaVu Serif"/>
              </a:rPr>
              <a:t>that </a:t>
            </a:r>
            <a:r>
              <a:rPr sz="2500" spc="-220" dirty="0">
                <a:latin typeface="DejaVu Serif"/>
                <a:cs typeface="DejaVu Serif"/>
              </a:rPr>
              <a:t>the  </a:t>
            </a:r>
            <a:r>
              <a:rPr sz="2500" spc="-204" dirty="0">
                <a:latin typeface="DejaVu Serif"/>
                <a:cs typeface="DejaVu Serif"/>
              </a:rPr>
              <a:t>wages </a:t>
            </a:r>
            <a:r>
              <a:rPr sz="2500" spc="-210" dirty="0">
                <a:latin typeface="DejaVu Serif"/>
                <a:cs typeface="DejaVu Serif"/>
              </a:rPr>
              <a:t>earned </a:t>
            </a:r>
            <a:r>
              <a:rPr sz="2500" spc="-70" dirty="0">
                <a:latin typeface="DejaVu Serif"/>
                <a:cs typeface="DejaVu Serif"/>
              </a:rPr>
              <a:t>will </a:t>
            </a:r>
            <a:r>
              <a:rPr sz="2500" spc="-180" dirty="0">
                <a:latin typeface="DejaVu Serif"/>
                <a:cs typeface="DejaVu Serif"/>
              </a:rPr>
              <a:t>go </a:t>
            </a:r>
            <a:r>
              <a:rPr sz="2500" spc="-170" dirty="0">
                <a:latin typeface="DejaVu Serif"/>
                <a:cs typeface="DejaVu Serif"/>
              </a:rPr>
              <a:t>to </a:t>
            </a:r>
            <a:r>
              <a:rPr sz="2500" spc="-245" dirty="0">
                <a:latin typeface="DejaVu Serif"/>
                <a:cs typeface="DejaVu Serif"/>
              </a:rPr>
              <a:t>a </a:t>
            </a:r>
            <a:r>
              <a:rPr sz="2500" spc="-155" dirty="0">
                <a:latin typeface="DejaVu Serif"/>
                <a:cs typeface="DejaVu Serif"/>
              </a:rPr>
              <a:t>joint </a:t>
            </a:r>
            <a:r>
              <a:rPr sz="2500" spc="-120" dirty="0">
                <a:latin typeface="DejaVu Serif"/>
                <a:cs typeface="DejaVu Serif"/>
              </a:rPr>
              <a:t>pool </a:t>
            </a:r>
            <a:r>
              <a:rPr sz="2500" spc="-150" dirty="0">
                <a:latin typeface="DejaVu Serif"/>
                <a:cs typeface="DejaVu Serif"/>
              </a:rPr>
              <a:t>which </a:t>
            </a:r>
            <a:r>
              <a:rPr sz="2500" spc="-155" dirty="0">
                <a:latin typeface="DejaVu Serif"/>
                <a:cs typeface="DejaVu Serif"/>
              </a:rPr>
              <a:t>shall </a:t>
            </a:r>
            <a:r>
              <a:rPr sz="2500" spc="-260" dirty="0">
                <a:latin typeface="DejaVu Serif"/>
                <a:cs typeface="DejaVu Serif"/>
              </a:rPr>
              <a:t>be  </a:t>
            </a:r>
            <a:r>
              <a:rPr sz="2500" spc="-160" dirty="0">
                <a:latin typeface="DejaVu Serif"/>
                <a:cs typeface="DejaVu Serif"/>
              </a:rPr>
              <a:t>distributed </a:t>
            </a:r>
            <a:r>
              <a:rPr sz="2500" spc="-215" dirty="0">
                <a:latin typeface="DejaVu Serif"/>
                <a:cs typeface="DejaVu Serif"/>
              </a:rPr>
              <a:t>between </a:t>
            </a:r>
            <a:r>
              <a:rPr sz="2500" spc="-204" dirty="0">
                <a:latin typeface="DejaVu Serif"/>
                <a:cs typeface="DejaVu Serif"/>
              </a:rPr>
              <a:t>them </a:t>
            </a:r>
            <a:r>
              <a:rPr sz="2500" spc="-185" dirty="0">
                <a:latin typeface="DejaVu Serif"/>
                <a:cs typeface="DejaVu Serif"/>
              </a:rPr>
              <a:t>irrespective </a:t>
            </a:r>
            <a:r>
              <a:rPr sz="2500" spc="-114" dirty="0">
                <a:latin typeface="DejaVu Serif"/>
                <a:cs typeface="DejaVu Serif"/>
              </a:rPr>
              <a:t>of </a:t>
            </a:r>
            <a:r>
              <a:rPr sz="2500" spc="-215" dirty="0">
                <a:latin typeface="DejaVu Serif"/>
                <a:cs typeface="DejaVu Serif"/>
              </a:rPr>
              <a:t>the </a:t>
            </a:r>
            <a:r>
              <a:rPr sz="2500" spc="-130" dirty="0">
                <a:latin typeface="DejaVu Serif"/>
                <a:cs typeface="DejaVu Serif"/>
              </a:rPr>
              <a:t>volume  </a:t>
            </a:r>
            <a:r>
              <a:rPr sz="2500" spc="-120" dirty="0">
                <a:latin typeface="DejaVu Serif"/>
                <a:cs typeface="DejaVu Serif"/>
              </a:rPr>
              <a:t>of </a:t>
            </a:r>
            <a:r>
              <a:rPr sz="2500" spc="-215" dirty="0">
                <a:latin typeface="DejaVu Serif"/>
                <a:cs typeface="DejaVu Serif"/>
              </a:rPr>
              <a:t>the </a:t>
            </a:r>
            <a:r>
              <a:rPr sz="2500" spc="-135" dirty="0">
                <a:latin typeface="DejaVu Serif"/>
                <a:cs typeface="DejaVu Serif"/>
              </a:rPr>
              <a:t>work </a:t>
            </a:r>
            <a:r>
              <a:rPr sz="2500" spc="-245" dirty="0">
                <a:latin typeface="DejaVu Serif"/>
                <a:cs typeface="DejaVu Serif"/>
              </a:rPr>
              <a:t>each </a:t>
            </a:r>
            <a:r>
              <a:rPr sz="2500" spc="-204" dirty="0">
                <a:latin typeface="DejaVu Serif"/>
                <a:cs typeface="DejaVu Serif"/>
              </a:rPr>
              <a:t>partner </a:t>
            </a:r>
            <a:r>
              <a:rPr sz="2500" spc="-215" dirty="0">
                <a:latin typeface="DejaVu Serif"/>
                <a:cs typeface="DejaVu Serif"/>
              </a:rPr>
              <a:t>has </a:t>
            </a:r>
            <a:r>
              <a:rPr sz="2500" spc="-155" dirty="0">
                <a:latin typeface="DejaVu Serif"/>
                <a:cs typeface="DejaVu Serif"/>
              </a:rPr>
              <a:t>actually</a:t>
            </a:r>
            <a:r>
              <a:rPr sz="2500" spc="-35" dirty="0">
                <a:latin typeface="DejaVu Serif"/>
                <a:cs typeface="DejaVu Serif"/>
              </a:rPr>
              <a:t> </a:t>
            </a:r>
            <a:r>
              <a:rPr sz="2500" spc="-170" dirty="0">
                <a:latin typeface="DejaVu Serif"/>
                <a:cs typeface="DejaVu Serif"/>
              </a:rPr>
              <a:t>done.</a:t>
            </a:r>
            <a:endParaRPr sz="2500">
              <a:latin typeface="DejaVu Serif"/>
              <a:cs typeface="DejaVu Serif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3485388" y="141731"/>
            <a:ext cx="4556760" cy="716280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>
            <a:spLocks noGrp="1"/>
          </p:cNvSpPr>
          <p:nvPr>
            <p:ph type="title"/>
          </p:nvPr>
        </p:nvSpPr>
        <p:spPr>
          <a:xfrm>
            <a:off x="3743071" y="243332"/>
            <a:ext cx="398843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80" dirty="0"/>
              <a:t>SHARIKAH</a:t>
            </a:r>
            <a:r>
              <a:rPr spc="-275" dirty="0"/>
              <a:t> </a:t>
            </a:r>
            <a:r>
              <a:rPr spc="-305" dirty="0"/>
              <a:t>AL-A’MAL</a:t>
            </a:r>
          </a:p>
        </p:txBody>
      </p:sp>
      <p:grpSp>
        <p:nvGrpSpPr>
          <p:cNvPr id="66" name="object 66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67" name="object 67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6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14</a:t>
            </a:fld>
            <a:endParaRPr spc="-16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684020" y="1028700"/>
            <a:ext cx="8092440" cy="4078604"/>
            <a:chOff x="1684020" y="1028700"/>
            <a:chExt cx="8092440" cy="4078604"/>
          </a:xfrm>
        </p:grpSpPr>
        <p:sp>
          <p:nvSpPr>
            <p:cNvPr id="46" name="object 46"/>
            <p:cNvSpPr/>
            <p:nvPr/>
          </p:nvSpPr>
          <p:spPr>
            <a:xfrm>
              <a:off x="1684020" y="1059180"/>
              <a:ext cx="534924" cy="39014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031492" y="1028700"/>
              <a:ext cx="7682483" cy="420624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684020" y="1424940"/>
              <a:ext cx="534924" cy="39014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031492" y="1394459"/>
              <a:ext cx="7438644" cy="420624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031492" y="1699259"/>
              <a:ext cx="7744968" cy="420624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031492" y="2004060"/>
              <a:ext cx="4037076" cy="420624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684020" y="2400300"/>
              <a:ext cx="534924" cy="39014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031492" y="2369819"/>
              <a:ext cx="6841235" cy="420624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031492" y="2674620"/>
              <a:ext cx="6559296" cy="420624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684020" y="3070860"/>
              <a:ext cx="534924" cy="39014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031492" y="3040379"/>
              <a:ext cx="6345935" cy="420624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8033004" y="3040379"/>
              <a:ext cx="429768" cy="420624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8118348" y="3040379"/>
              <a:ext cx="1251203" cy="420624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031492" y="3345179"/>
              <a:ext cx="2964180" cy="420623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684020" y="3741420"/>
              <a:ext cx="534924" cy="39014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2031492" y="3710939"/>
              <a:ext cx="5923787" cy="420624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684020" y="4107179"/>
              <a:ext cx="534924" cy="39014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031492" y="4076700"/>
              <a:ext cx="7618476" cy="420624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031492" y="4381500"/>
              <a:ext cx="7328916" cy="420624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031492" y="4686300"/>
              <a:ext cx="7490459" cy="420624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1812417" y="1021435"/>
            <a:ext cx="7739380" cy="404939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0"/>
              </a:spcBef>
              <a:tabLst>
                <a:tab pos="378460" algn="l"/>
              </a:tabLst>
            </a:pPr>
            <a:r>
              <a:rPr sz="2000" spc="975" dirty="0">
                <a:latin typeface="DejaVu Sans"/>
                <a:cs typeface="DejaVu Sans"/>
              </a:rPr>
              <a:t>	</a:t>
            </a:r>
            <a:r>
              <a:rPr sz="2000" spc="-100" dirty="0">
                <a:latin typeface="DejaVu Serif"/>
                <a:cs typeface="DejaVu Serif"/>
              </a:rPr>
              <a:t>Wujuh </a:t>
            </a:r>
            <a:r>
              <a:rPr sz="2000" spc="-175" dirty="0">
                <a:latin typeface="DejaVu Serif"/>
                <a:cs typeface="DejaVu Serif"/>
              </a:rPr>
              <a:t>refers </a:t>
            </a:r>
            <a:r>
              <a:rPr sz="2000" spc="-135" dirty="0">
                <a:latin typeface="DejaVu Serif"/>
                <a:cs typeface="DejaVu Serif"/>
              </a:rPr>
              <a:t>to </a:t>
            </a:r>
            <a:r>
              <a:rPr sz="2000" spc="-90" dirty="0">
                <a:latin typeface="DejaVu Serif"/>
                <a:cs typeface="DejaVu Serif"/>
              </a:rPr>
              <a:t>goodwill, </a:t>
            </a:r>
            <a:r>
              <a:rPr sz="2000" spc="-140" dirty="0">
                <a:latin typeface="DejaVu Serif"/>
                <a:cs typeface="DejaVu Serif"/>
              </a:rPr>
              <a:t>creditworthiness, </a:t>
            </a:r>
            <a:r>
              <a:rPr sz="2000" spc="-125" dirty="0">
                <a:latin typeface="DejaVu Serif"/>
                <a:cs typeface="DejaVu Serif"/>
              </a:rPr>
              <a:t>and </a:t>
            </a:r>
            <a:r>
              <a:rPr sz="2000" spc="-114" dirty="0">
                <a:latin typeface="DejaVu Serif"/>
                <a:cs typeface="DejaVu Serif"/>
              </a:rPr>
              <a:t>good</a:t>
            </a:r>
            <a:r>
              <a:rPr sz="2000" spc="-280" dirty="0">
                <a:latin typeface="DejaVu Serif"/>
                <a:cs typeface="DejaVu Serif"/>
              </a:rPr>
              <a:t> </a:t>
            </a:r>
            <a:r>
              <a:rPr sz="2000" spc="-140" dirty="0">
                <a:latin typeface="DejaVu Serif"/>
                <a:cs typeface="DejaVu Serif"/>
              </a:rPr>
              <a:t>reputation.</a:t>
            </a:r>
            <a:endParaRPr sz="2000">
              <a:latin typeface="DejaVu Serif"/>
              <a:cs typeface="DejaVu Serif"/>
            </a:endParaRPr>
          </a:p>
          <a:p>
            <a:pPr marL="378460" marR="5080" indent="-366395">
              <a:lnSpc>
                <a:spcPct val="100000"/>
              </a:lnSpc>
              <a:spcBef>
                <a:spcPts val="480"/>
              </a:spcBef>
              <a:tabLst>
                <a:tab pos="378460" algn="l"/>
                <a:tab pos="5953125" algn="l"/>
              </a:tabLst>
            </a:pPr>
            <a:r>
              <a:rPr sz="2000" spc="975" dirty="0">
                <a:latin typeface="DejaVu Sans"/>
                <a:cs typeface="DejaVu Sans"/>
              </a:rPr>
              <a:t>	</a:t>
            </a:r>
            <a:r>
              <a:rPr sz="2000" spc="-150" dirty="0">
                <a:latin typeface="DejaVu Serif"/>
                <a:cs typeface="DejaVu Serif"/>
              </a:rPr>
              <a:t>Bilateral</a:t>
            </a:r>
            <a:r>
              <a:rPr sz="2000" spc="-195" dirty="0">
                <a:latin typeface="DejaVu Serif"/>
                <a:cs typeface="DejaVu Serif"/>
              </a:rPr>
              <a:t> </a:t>
            </a:r>
            <a:r>
              <a:rPr sz="2000" spc="-550" dirty="0">
                <a:latin typeface="DejaVu Serif"/>
                <a:cs typeface="DejaVu Serif"/>
              </a:rPr>
              <a:t>agreement  </a:t>
            </a:r>
            <a:r>
              <a:rPr sz="2000" spc="-170" dirty="0">
                <a:latin typeface="DejaVu Serif"/>
                <a:cs typeface="DejaVu Serif"/>
              </a:rPr>
              <a:t>between </a:t>
            </a:r>
            <a:r>
              <a:rPr sz="2000" spc="-110" dirty="0">
                <a:latin typeface="DejaVu Serif"/>
                <a:cs typeface="DejaVu Serif"/>
              </a:rPr>
              <a:t>two </a:t>
            </a:r>
            <a:r>
              <a:rPr sz="2000" spc="-140" dirty="0">
                <a:latin typeface="DejaVu Serif"/>
                <a:cs typeface="DejaVu Serif"/>
              </a:rPr>
              <a:t>or </a:t>
            </a:r>
            <a:r>
              <a:rPr sz="2000" spc="-160" dirty="0">
                <a:latin typeface="DejaVu Serif"/>
                <a:cs typeface="DejaVu Serif"/>
              </a:rPr>
              <a:t>more </a:t>
            </a:r>
            <a:r>
              <a:rPr sz="2000" spc="-155" dirty="0">
                <a:latin typeface="DejaVu Serif"/>
                <a:cs typeface="DejaVu Serif"/>
              </a:rPr>
              <a:t>parties </a:t>
            </a:r>
            <a:r>
              <a:rPr sz="2000" spc="-135" dirty="0">
                <a:latin typeface="DejaVu Serif"/>
                <a:cs typeface="DejaVu Serif"/>
              </a:rPr>
              <a:t>to </a:t>
            </a:r>
            <a:r>
              <a:rPr sz="2000" spc="-140" dirty="0">
                <a:latin typeface="DejaVu Serif"/>
                <a:cs typeface="DejaVu Serif"/>
              </a:rPr>
              <a:t>conclude </a:t>
            </a:r>
            <a:r>
              <a:rPr sz="2000" spc="-195" dirty="0">
                <a:latin typeface="DejaVu Serif"/>
                <a:cs typeface="DejaVu Serif"/>
              </a:rPr>
              <a:t>a </a:t>
            </a:r>
            <a:r>
              <a:rPr sz="2000" spc="-145" dirty="0">
                <a:latin typeface="DejaVu Serif"/>
                <a:cs typeface="DejaVu Serif"/>
              </a:rPr>
              <a:t>partnership </a:t>
            </a:r>
            <a:r>
              <a:rPr sz="2000" spc="-135" dirty="0">
                <a:latin typeface="DejaVu Serif"/>
                <a:cs typeface="DejaVu Serif"/>
              </a:rPr>
              <a:t>to </a:t>
            </a:r>
            <a:r>
              <a:rPr sz="2000" spc="-95" dirty="0">
                <a:latin typeface="DejaVu Serif"/>
                <a:cs typeface="DejaVu Serif"/>
              </a:rPr>
              <a:t>buy  </a:t>
            </a:r>
            <a:r>
              <a:rPr sz="2000" spc="-185" dirty="0">
                <a:latin typeface="DejaVu Serif"/>
                <a:cs typeface="DejaVu Serif"/>
              </a:rPr>
              <a:t>asset </a:t>
            </a:r>
            <a:r>
              <a:rPr sz="2000" spc="-120" dirty="0">
                <a:latin typeface="DejaVu Serif"/>
                <a:cs typeface="DejaVu Serif"/>
              </a:rPr>
              <a:t>on </a:t>
            </a:r>
            <a:r>
              <a:rPr sz="2000" spc="-150" dirty="0">
                <a:latin typeface="DejaVu Serif"/>
                <a:cs typeface="DejaVu Serif"/>
              </a:rPr>
              <a:t>credit </a:t>
            </a:r>
            <a:r>
              <a:rPr sz="2000" spc="-120" dirty="0">
                <a:latin typeface="DejaVu Serif"/>
                <a:cs typeface="DejaVu Serif"/>
              </a:rPr>
              <a:t>on </a:t>
            </a:r>
            <a:r>
              <a:rPr sz="2000" spc="-170" dirty="0">
                <a:latin typeface="DejaVu Serif"/>
                <a:cs typeface="DejaVu Serif"/>
              </a:rPr>
              <a:t>the</a:t>
            </a:r>
            <a:r>
              <a:rPr sz="2000" spc="-105" dirty="0">
                <a:latin typeface="DejaVu Serif"/>
                <a:cs typeface="DejaVu Serif"/>
              </a:rPr>
              <a:t> </a:t>
            </a:r>
            <a:r>
              <a:rPr sz="2000" spc="-155" dirty="0">
                <a:latin typeface="DejaVu Serif"/>
                <a:cs typeface="DejaVu Serif"/>
              </a:rPr>
              <a:t>basis</a:t>
            </a:r>
            <a:r>
              <a:rPr sz="2000" spc="-135" dirty="0">
                <a:latin typeface="DejaVu Serif"/>
                <a:cs typeface="DejaVu Serif"/>
              </a:rPr>
              <a:t> </a:t>
            </a:r>
            <a:r>
              <a:rPr sz="2000" spc="-95" dirty="0">
                <a:latin typeface="DejaVu Serif"/>
                <a:cs typeface="DejaVu Serif"/>
              </a:rPr>
              <a:t>of	</a:t>
            </a:r>
            <a:r>
              <a:rPr sz="2000" spc="-150" dirty="0">
                <a:latin typeface="DejaVu Serif"/>
                <a:cs typeface="DejaVu Serif"/>
              </a:rPr>
              <a:t>their </a:t>
            </a:r>
            <a:r>
              <a:rPr sz="2000" spc="-140" dirty="0">
                <a:latin typeface="DejaVu Serif"/>
                <a:cs typeface="DejaVu Serif"/>
              </a:rPr>
              <a:t>reputation  </a:t>
            </a:r>
            <a:r>
              <a:rPr sz="2000" spc="-120" dirty="0">
                <a:latin typeface="DejaVu Serif"/>
                <a:cs typeface="DejaVu Serif"/>
              </a:rPr>
              <a:t>for </a:t>
            </a:r>
            <a:r>
              <a:rPr sz="2000" spc="-170" dirty="0">
                <a:latin typeface="DejaVu Serif"/>
                <a:cs typeface="DejaVu Serif"/>
              </a:rPr>
              <a:t>the </a:t>
            </a:r>
            <a:r>
              <a:rPr sz="2000" spc="-135" dirty="0">
                <a:latin typeface="DejaVu Serif"/>
                <a:cs typeface="DejaVu Serif"/>
              </a:rPr>
              <a:t>purpose </a:t>
            </a:r>
            <a:r>
              <a:rPr sz="2000" spc="-95" dirty="0">
                <a:latin typeface="DejaVu Serif"/>
                <a:cs typeface="DejaVu Serif"/>
              </a:rPr>
              <a:t>of </a:t>
            </a:r>
            <a:r>
              <a:rPr sz="2000" spc="-130" dirty="0">
                <a:latin typeface="DejaVu Serif"/>
                <a:cs typeface="DejaVu Serif"/>
              </a:rPr>
              <a:t>making</a:t>
            </a:r>
            <a:r>
              <a:rPr sz="2000" spc="-229" dirty="0">
                <a:latin typeface="DejaVu Serif"/>
                <a:cs typeface="DejaVu Serif"/>
              </a:rPr>
              <a:t> </a:t>
            </a:r>
            <a:r>
              <a:rPr sz="2000" spc="-114" dirty="0">
                <a:latin typeface="DejaVu Serif"/>
                <a:cs typeface="DejaVu Serif"/>
              </a:rPr>
              <a:t>profit.</a:t>
            </a:r>
            <a:endParaRPr sz="2000">
              <a:latin typeface="DejaVu Serif"/>
              <a:cs typeface="DejaVu Serif"/>
            </a:endParaRPr>
          </a:p>
          <a:p>
            <a:pPr marL="378460" marR="909319" indent="-366395">
              <a:lnSpc>
                <a:spcPct val="100000"/>
              </a:lnSpc>
              <a:spcBef>
                <a:spcPts val="480"/>
              </a:spcBef>
              <a:tabLst>
                <a:tab pos="378460" algn="l"/>
              </a:tabLst>
            </a:pPr>
            <a:r>
              <a:rPr sz="2000" spc="975" dirty="0">
                <a:latin typeface="DejaVu Sans"/>
                <a:cs typeface="DejaVu Sans"/>
              </a:rPr>
              <a:t>	</a:t>
            </a:r>
            <a:r>
              <a:rPr sz="2000" spc="-160" dirty="0">
                <a:latin typeface="DejaVu Serif"/>
                <a:cs typeface="DejaVu Serif"/>
              </a:rPr>
              <a:t>Both </a:t>
            </a:r>
            <a:r>
              <a:rPr sz="2000" spc="-155" dirty="0">
                <a:latin typeface="DejaVu Serif"/>
                <a:cs typeface="DejaVu Serif"/>
              </a:rPr>
              <a:t>parties </a:t>
            </a:r>
            <a:r>
              <a:rPr sz="2000" spc="-85" dirty="0">
                <a:latin typeface="DejaVu Serif"/>
                <a:cs typeface="DejaVu Serif"/>
              </a:rPr>
              <a:t>do </a:t>
            </a:r>
            <a:r>
              <a:rPr sz="2000" spc="-135" dirty="0">
                <a:latin typeface="DejaVu Serif"/>
                <a:cs typeface="DejaVu Serif"/>
              </a:rPr>
              <a:t>not </a:t>
            </a:r>
            <a:r>
              <a:rPr sz="2000" spc="-150" dirty="0">
                <a:latin typeface="DejaVu Serif"/>
                <a:cs typeface="DejaVu Serif"/>
              </a:rPr>
              <a:t>contribute </a:t>
            </a:r>
            <a:r>
              <a:rPr sz="2000" spc="-110" dirty="0">
                <a:latin typeface="DejaVu Serif"/>
                <a:cs typeface="DejaVu Serif"/>
              </a:rPr>
              <a:t>any </a:t>
            </a:r>
            <a:r>
              <a:rPr sz="2000" spc="-140" dirty="0">
                <a:latin typeface="DejaVu Serif"/>
                <a:cs typeface="DejaVu Serif"/>
              </a:rPr>
              <a:t>capital. </a:t>
            </a:r>
            <a:r>
              <a:rPr sz="2000" spc="-125" dirty="0">
                <a:latin typeface="DejaVu Serif"/>
                <a:cs typeface="DejaVu Serif"/>
              </a:rPr>
              <a:t>They </a:t>
            </a:r>
            <a:r>
              <a:rPr sz="2000" spc="-165" dirty="0">
                <a:latin typeface="DejaVu Serif"/>
                <a:cs typeface="DejaVu Serif"/>
              </a:rPr>
              <a:t>purchase  </a:t>
            </a:r>
            <a:r>
              <a:rPr sz="2000" spc="-135" dirty="0">
                <a:latin typeface="DejaVu Serif"/>
                <a:cs typeface="DejaVu Serif"/>
              </a:rPr>
              <a:t>commodities </a:t>
            </a:r>
            <a:r>
              <a:rPr sz="2000" spc="-170" dirty="0">
                <a:latin typeface="DejaVu Serif"/>
                <a:cs typeface="DejaVu Serif"/>
              </a:rPr>
              <a:t>at </a:t>
            </a:r>
            <a:r>
              <a:rPr sz="2000" spc="-195" dirty="0">
                <a:latin typeface="DejaVu Serif"/>
                <a:cs typeface="DejaVu Serif"/>
              </a:rPr>
              <a:t>a </a:t>
            </a:r>
            <a:r>
              <a:rPr sz="2000" spc="-150" dirty="0">
                <a:latin typeface="DejaVu Serif"/>
                <a:cs typeface="DejaVu Serif"/>
              </a:rPr>
              <a:t>deferred </a:t>
            </a:r>
            <a:r>
              <a:rPr sz="2000" spc="-155" dirty="0">
                <a:latin typeface="DejaVu Serif"/>
                <a:cs typeface="DejaVu Serif"/>
              </a:rPr>
              <a:t>price </a:t>
            </a:r>
            <a:r>
              <a:rPr sz="2000" spc="-125" dirty="0">
                <a:latin typeface="DejaVu Serif"/>
                <a:cs typeface="DejaVu Serif"/>
              </a:rPr>
              <a:t>and </a:t>
            </a:r>
            <a:r>
              <a:rPr sz="2000" spc="-130" dirty="0">
                <a:latin typeface="DejaVu Serif"/>
                <a:cs typeface="DejaVu Serif"/>
              </a:rPr>
              <a:t>sell </a:t>
            </a:r>
            <a:r>
              <a:rPr sz="2000" spc="-160" dirty="0">
                <a:latin typeface="DejaVu Serif"/>
                <a:cs typeface="DejaVu Serif"/>
              </a:rPr>
              <a:t>them </a:t>
            </a:r>
            <a:r>
              <a:rPr sz="2000" spc="-120" dirty="0">
                <a:latin typeface="DejaVu Serif"/>
                <a:cs typeface="DejaVu Serif"/>
              </a:rPr>
              <a:t>for</a:t>
            </a:r>
            <a:r>
              <a:rPr sz="2000" spc="-50" dirty="0">
                <a:latin typeface="DejaVu Serif"/>
                <a:cs typeface="DejaVu Serif"/>
              </a:rPr>
              <a:t> </a:t>
            </a:r>
            <a:r>
              <a:rPr sz="2000" spc="-175" dirty="0">
                <a:latin typeface="DejaVu Serif"/>
                <a:cs typeface="DejaVu Serif"/>
              </a:rPr>
              <a:t>cash.</a:t>
            </a:r>
            <a:endParaRPr sz="2000">
              <a:latin typeface="DejaVu Serif"/>
              <a:cs typeface="DejaVu Serif"/>
            </a:endParaRPr>
          </a:p>
          <a:p>
            <a:pPr marL="378460" marR="415925" indent="-366395">
              <a:lnSpc>
                <a:spcPct val="100000"/>
              </a:lnSpc>
              <a:spcBef>
                <a:spcPts val="480"/>
              </a:spcBef>
              <a:tabLst>
                <a:tab pos="378460" algn="l"/>
              </a:tabLst>
            </a:pPr>
            <a:r>
              <a:rPr sz="2000" spc="975" dirty="0">
                <a:latin typeface="DejaVu Sans"/>
                <a:cs typeface="DejaVu Sans"/>
              </a:rPr>
              <a:t>	</a:t>
            </a:r>
            <a:r>
              <a:rPr sz="2000" spc="-155" dirty="0">
                <a:latin typeface="DejaVu Serif"/>
                <a:cs typeface="DejaVu Serif"/>
              </a:rPr>
              <a:t>The parties </a:t>
            </a:r>
            <a:r>
              <a:rPr sz="2000" spc="-100" dirty="0">
                <a:latin typeface="DejaVu Serif"/>
                <a:cs typeface="DejaVu Serif"/>
              </a:rPr>
              <a:t>should </a:t>
            </a:r>
            <a:r>
              <a:rPr sz="2000" spc="-150" dirty="0">
                <a:latin typeface="DejaVu Serif"/>
                <a:cs typeface="DejaVu Serif"/>
              </a:rPr>
              <a:t>determine </a:t>
            </a:r>
            <a:r>
              <a:rPr sz="2000" spc="-170" dirty="0">
                <a:latin typeface="DejaVu Serif"/>
                <a:cs typeface="DejaVu Serif"/>
              </a:rPr>
              <a:t>the </a:t>
            </a:r>
            <a:r>
              <a:rPr sz="2000" spc="-185" dirty="0">
                <a:latin typeface="DejaVu Serif"/>
                <a:cs typeface="DejaVu Serif"/>
              </a:rPr>
              <a:t>percentage </a:t>
            </a:r>
            <a:r>
              <a:rPr sz="2000" spc="-95" dirty="0">
                <a:latin typeface="DejaVu Serif"/>
                <a:cs typeface="DejaVu Serif"/>
              </a:rPr>
              <a:t>of </a:t>
            </a:r>
            <a:r>
              <a:rPr sz="2000" spc="-125" dirty="0">
                <a:latin typeface="DejaVu Serif"/>
                <a:cs typeface="DejaVu Serif"/>
              </a:rPr>
              <a:t>profit-sharing  and </a:t>
            </a:r>
            <a:r>
              <a:rPr sz="2000" spc="-95" dirty="0">
                <a:latin typeface="DejaVu Serif"/>
                <a:cs typeface="DejaVu Serif"/>
              </a:rPr>
              <a:t>of liability</a:t>
            </a:r>
            <a:r>
              <a:rPr sz="2000" spc="-229" dirty="0">
                <a:latin typeface="DejaVu Serif"/>
                <a:cs typeface="DejaVu Serif"/>
              </a:rPr>
              <a:t> </a:t>
            </a:r>
            <a:r>
              <a:rPr sz="2000" spc="-145" dirty="0">
                <a:latin typeface="DejaVu Serif"/>
                <a:cs typeface="DejaVu Serif"/>
              </a:rPr>
              <a:t>sharing.</a:t>
            </a:r>
            <a:endParaRPr sz="20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484"/>
              </a:spcBef>
              <a:tabLst>
                <a:tab pos="378460" algn="l"/>
              </a:tabLst>
            </a:pPr>
            <a:r>
              <a:rPr sz="2000" spc="975" dirty="0">
                <a:latin typeface="DejaVu Sans"/>
                <a:cs typeface="DejaVu Sans"/>
              </a:rPr>
              <a:t>	</a:t>
            </a:r>
            <a:r>
              <a:rPr sz="2000" spc="-114" dirty="0">
                <a:latin typeface="DejaVu Serif"/>
                <a:cs typeface="DejaVu Serif"/>
              </a:rPr>
              <a:t>This </a:t>
            </a:r>
            <a:r>
              <a:rPr sz="2000" spc="-120" dirty="0">
                <a:latin typeface="DejaVu Serif"/>
                <a:cs typeface="DejaVu Serif"/>
              </a:rPr>
              <a:t>form </a:t>
            </a:r>
            <a:r>
              <a:rPr sz="2000" spc="-95" dirty="0">
                <a:latin typeface="DejaVu Serif"/>
                <a:cs typeface="DejaVu Serif"/>
              </a:rPr>
              <a:t>of </a:t>
            </a:r>
            <a:r>
              <a:rPr sz="2000" spc="-145" dirty="0">
                <a:latin typeface="DejaVu Serif"/>
                <a:cs typeface="DejaVu Serif"/>
              </a:rPr>
              <a:t>partnership </a:t>
            </a:r>
            <a:r>
              <a:rPr sz="2000" spc="-170" dirty="0">
                <a:latin typeface="DejaVu Serif"/>
                <a:cs typeface="DejaVu Serif"/>
              </a:rPr>
              <a:t>has </a:t>
            </a:r>
            <a:r>
              <a:rPr sz="2000" spc="-120" dirty="0">
                <a:latin typeface="DejaVu Serif"/>
                <a:cs typeface="DejaVu Serif"/>
              </a:rPr>
              <a:t>no </a:t>
            </a:r>
            <a:r>
              <a:rPr sz="2000" spc="-145" dirty="0">
                <a:latin typeface="DejaVu Serif"/>
                <a:cs typeface="DejaVu Serif"/>
              </a:rPr>
              <a:t>monetary</a:t>
            </a:r>
            <a:r>
              <a:rPr sz="2000" spc="-295" dirty="0">
                <a:latin typeface="DejaVu Serif"/>
                <a:cs typeface="DejaVu Serif"/>
              </a:rPr>
              <a:t> </a:t>
            </a:r>
            <a:r>
              <a:rPr sz="2000" spc="-135" dirty="0">
                <a:latin typeface="DejaVu Serif"/>
                <a:cs typeface="DejaVu Serif"/>
              </a:rPr>
              <a:t>capital.</a:t>
            </a:r>
            <a:endParaRPr sz="2000">
              <a:latin typeface="DejaVu Serif"/>
              <a:cs typeface="DejaVu Serif"/>
            </a:endParaRPr>
          </a:p>
          <a:p>
            <a:pPr marL="378460" marR="137795" indent="-366395">
              <a:lnSpc>
                <a:spcPct val="100000"/>
              </a:lnSpc>
              <a:spcBef>
                <a:spcPts val="480"/>
              </a:spcBef>
              <a:tabLst>
                <a:tab pos="378460" algn="l"/>
              </a:tabLst>
            </a:pPr>
            <a:r>
              <a:rPr sz="2000" spc="975" dirty="0">
                <a:latin typeface="DejaVu Sans"/>
                <a:cs typeface="DejaVu Sans"/>
              </a:rPr>
              <a:t>	</a:t>
            </a:r>
            <a:r>
              <a:rPr sz="2000" spc="-120" dirty="0">
                <a:latin typeface="DejaVu Serif"/>
                <a:cs typeface="DejaVu Serif"/>
              </a:rPr>
              <a:t>In </a:t>
            </a:r>
            <a:r>
              <a:rPr sz="2000" spc="-135" dirty="0">
                <a:latin typeface="DejaVu Serif"/>
                <a:cs typeface="DejaVu Serif"/>
              </a:rPr>
              <a:t>this </a:t>
            </a:r>
            <a:r>
              <a:rPr sz="2000" spc="-210" dirty="0">
                <a:latin typeface="DejaVu Serif"/>
                <a:cs typeface="DejaVu Serif"/>
              </a:rPr>
              <a:t>case </a:t>
            </a:r>
            <a:r>
              <a:rPr sz="2000" spc="-175" dirty="0">
                <a:latin typeface="DejaVu Serif"/>
                <a:cs typeface="DejaVu Serif"/>
              </a:rPr>
              <a:t>the </a:t>
            </a:r>
            <a:r>
              <a:rPr sz="2000" spc="-110" dirty="0">
                <a:latin typeface="DejaVu Serif"/>
                <a:cs typeface="DejaVu Serif"/>
              </a:rPr>
              <a:t>profit </a:t>
            </a:r>
            <a:r>
              <a:rPr sz="2000" spc="-55" dirty="0">
                <a:latin typeface="DejaVu Serif"/>
                <a:cs typeface="DejaVu Serif"/>
              </a:rPr>
              <a:t>will </a:t>
            </a:r>
            <a:r>
              <a:rPr sz="2000" spc="-204" dirty="0">
                <a:latin typeface="DejaVu Serif"/>
                <a:cs typeface="DejaVu Serif"/>
              </a:rPr>
              <a:t>be </a:t>
            </a:r>
            <a:r>
              <a:rPr sz="2000" spc="-125" dirty="0">
                <a:latin typeface="DejaVu Serif"/>
                <a:cs typeface="DejaVu Serif"/>
              </a:rPr>
              <a:t>distributed </a:t>
            </a:r>
            <a:r>
              <a:rPr sz="2000" spc="-165" dirty="0">
                <a:latin typeface="DejaVu Serif"/>
                <a:cs typeface="DejaVu Serif"/>
              </a:rPr>
              <a:t>based </a:t>
            </a:r>
            <a:r>
              <a:rPr sz="2000" spc="-120" dirty="0">
                <a:latin typeface="DejaVu Serif"/>
                <a:cs typeface="DejaVu Serif"/>
              </a:rPr>
              <a:t>on </a:t>
            </a:r>
            <a:r>
              <a:rPr sz="2000" spc="-150" dirty="0">
                <a:latin typeface="DejaVu Serif"/>
                <a:cs typeface="DejaVu Serif"/>
              </a:rPr>
              <a:t>their </a:t>
            </a:r>
            <a:r>
              <a:rPr sz="2000" spc="-180" dirty="0">
                <a:latin typeface="DejaVu Serif"/>
                <a:cs typeface="DejaVu Serif"/>
              </a:rPr>
              <a:t>shares </a:t>
            </a:r>
            <a:r>
              <a:rPr sz="2000" spc="-95" dirty="0">
                <a:latin typeface="DejaVu Serif"/>
                <a:cs typeface="DejaVu Serif"/>
              </a:rPr>
              <a:t>in  </a:t>
            </a:r>
            <a:r>
              <a:rPr sz="2000" spc="-170" dirty="0">
                <a:latin typeface="DejaVu Serif"/>
                <a:cs typeface="DejaVu Serif"/>
              </a:rPr>
              <a:t>the </a:t>
            </a:r>
            <a:r>
              <a:rPr sz="2000" spc="-130" dirty="0">
                <a:latin typeface="DejaVu Serif"/>
                <a:cs typeface="DejaVu Serif"/>
              </a:rPr>
              <a:t>goods </a:t>
            </a:r>
            <a:r>
              <a:rPr sz="2000" spc="-140" dirty="0">
                <a:latin typeface="DejaVu Serif"/>
                <a:cs typeface="DejaVu Serif"/>
              </a:rPr>
              <a:t>bought. </a:t>
            </a:r>
            <a:r>
              <a:rPr sz="2000" spc="-155" dirty="0">
                <a:latin typeface="DejaVu Serif"/>
                <a:cs typeface="DejaVu Serif"/>
              </a:rPr>
              <a:t>The </a:t>
            </a:r>
            <a:r>
              <a:rPr sz="2000" spc="-180" dirty="0">
                <a:latin typeface="DejaVu Serif"/>
                <a:cs typeface="DejaVu Serif"/>
              </a:rPr>
              <a:t>same </a:t>
            </a:r>
            <a:r>
              <a:rPr sz="2000" spc="-70" dirty="0">
                <a:latin typeface="DejaVu Serif"/>
                <a:cs typeface="DejaVu Serif"/>
              </a:rPr>
              <a:t>would </a:t>
            </a:r>
            <a:r>
              <a:rPr sz="2000" spc="-85" dirty="0">
                <a:latin typeface="DejaVu Serif"/>
                <a:cs typeface="DejaVu Serif"/>
              </a:rPr>
              <a:t>apply </a:t>
            </a:r>
            <a:r>
              <a:rPr sz="2000" spc="-135" dirty="0">
                <a:latin typeface="DejaVu Serif"/>
                <a:cs typeface="DejaVu Serif"/>
              </a:rPr>
              <a:t>to </a:t>
            </a:r>
            <a:r>
              <a:rPr sz="2000" spc="-155" dirty="0">
                <a:latin typeface="DejaVu Serif"/>
                <a:cs typeface="DejaVu Serif"/>
              </a:rPr>
              <a:t>losses. </a:t>
            </a:r>
            <a:r>
              <a:rPr sz="2000" spc="-120" dirty="0">
                <a:latin typeface="DejaVu Serif"/>
                <a:cs typeface="DejaVu Serif"/>
              </a:rPr>
              <a:t>They </a:t>
            </a:r>
            <a:r>
              <a:rPr sz="2000" spc="-114" dirty="0">
                <a:latin typeface="DejaVu Serif"/>
                <a:cs typeface="DejaVu Serif"/>
              </a:rPr>
              <a:t>may  </a:t>
            </a:r>
            <a:r>
              <a:rPr sz="2000" spc="-135" dirty="0">
                <a:latin typeface="DejaVu Serif"/>
                <a:cs typeface="DejaVu Serif"/>
              </a:rPr>
              <a:t>also </a:t>
            </a:r>
            <a:r>
              <a:rPr sz="2000" spc="-130" dirty="0">
                <a:latin typeface="DejaVu Serif"/>
                <a:cs typeface="DejaVu Serif"/>
              </a:rPr>
              <a:t>distribute </a:t>
            </a:r>
            <a:r>
              <a:rPr sz="2000" spc="-170" dirty="0">
                <a:latin typeface="DejaVu Serif"/>
                <a:cs typeface="DejaVu Serif"/>
              </a:rPr>
              <a:t>the </a:t>
            </a:r>
            <a:r>
              <a:rPr sz="2000" spc="-110" dirty="0">
                <a:latin typeface="DejaVu Serif"/>
                <a:cs typeface="DejaVu Serif"/>
              </a:rPr>
              <a:t>profit </a:t>
            </a:r>
            <a:r>
              <a:rPr sz="2000" spc="-145" dirty="0">
                <a:latin typeface="DejaVu Serif"/>
                <a:cs typeface="DejaVu Serif"/>
              </a:rPr>
              <a:t>among </a:t>
            </a:r>
            <a:r>
              <a:rPr sz="2000" spc="-160" dirty="0">
                <a:latin typeface="DejaVu Serif"/>
                <a:cs typeface="DejaVu Serif"/>
              </a:rPr>
              <a:t>them </a:t>
            </a:r>
            <a:r>
              <a:rPr sz="2000" spc="-170" dirty="0">
                <a:latin typeface="DejaVu Serif"/>
                <a:cs typeface="DejaVu Serif"/>
              </a:rPr>
              <a:t>based </a:t>
            </a:r>
            <a:r>
              <a:rPr sz="2000" spc="-120" dirty="0">
                <a:latin typeface="DejaVu Serif"/>
                <a:cs typeface="DejaVu Serif"/>
              </a:rPr>
              <a:t>on </a:t>
            </a:r>
            <a:r>
              <a:rPr sz="2000" spc="-155" dirty="0">
                <a:latin typeface="DejaVu Serif"/>
                <a:cs typeface="DejaVu Serif"/>
              </a:rPr>
              <a:t>an </a:t>
            </a:r>
            <a:r>
              <a:rPr sz="2000" spc="-175" dirty="0">
                <a:latin typeface="DejaVu Serif"/>
                <a:cs typeface="DejaVu Serif"/>
              </a:rPr>
              <a:t>agreed</a:t>
            </a:r>
            <a:r>
              <a:rPr sz="2000" spc="-155" dirty="0">
                <a:latin typeface="DejaVu Serif"/>
                <a:cs typeface="DejaVu Serif"/>
              </a:rPr>
              <a:t> </a:t>
            </a:r>
            <a:r>
              <a:rPr sz="2000" spc="-135" dirty="0">
                <a:latin typeface="DejaVu Serif"/>
                <a:cs typeface="DejaVu Serif"/>
              </a:rPr>
              <a:t>ratio.</a:t>
            </a:r>
            <a:endParaRPr sz="2000">
              <a:latin typeface="DejaVu Serif"/>
              <a:cs typeface="DejaVu Serif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3377184" y="141731"/>
            <a:ext cx="4773168" cy="716280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>
            <a:spLocks noGrp="1"/>
          </p:cNvSpPr>
          <p:nvPr>
            <p:ph type="title"/>
          </p:nvPr>
        </p:nvSpPr>
        <p:spPr>
          <a:xfrm>
            <a:off x="3634866" y="243332"/>
            <a:ext cx="420560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80" dirty="0"/>
              <a:t>SHARIKAH</a:t>
            </a:r>
            <a:r>
              <a:rPr spc="-295" dirty="0"/>
              <a:t> </a:t>
            </a:r>
            <a:r>
              <a:rPr spc="-305" dirty="0"/>
              <a:t>AL-WUJUH</a:t>
            </a:r>
          </a:p>
        </p:txBody>
      </p:sp>
      <p:grpSp>
        <p:nvGrpSpPr>
          <p:cNvPr id="69" name="object 69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70" name="object 70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7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15</a:t>
            </a:fld>
            <a:endParaRPr spc="-16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650492" y="1010411"/>
            <a:ext cx="7492365" cy="521334"/>
            <a:chOff x="1650492" y="1010411"/>
            <a:chExt cx="7492365" cy="521334"/>
          </a:xfrm>
        </p:grpSpPr>
        <p:sp>
          <p:nvSpPr>
            <p:cNvPr id="46" name="object 46"/>
            <p:cNvSpPr/>
            <p:nvPr/>
          </p:nvSpPr>
          <p:spPr>
            <a:xfrm>
              <a:off x="1650492" y="1051559"/>
              <a:ext cx="661416" cy="480060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991868" y="1010411"/>
              <a:ext cx="7150608" cy="521208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1812417" y="1078737"/>
            <a:ext cx="71227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35" dirty="0">
                <a:latin typeface="DejaVu Sans"/>
                <a:cs typeface="DejaVu Sans"/>
              </a:rPr>
              <a:t> </a:t>
            </a:r>
            <a:r>
              <a:rPr sz="2500" b="1" spc="-5" dirty="0">
                <a:latin typeface="URW Palladio L"/>
                <a:cs typeface="URW Palladio L"/>
              </a:rPr>
              <a:t>The Conditions Of Shareholders And </a:t>
            </a:r>
            <a:r>
              <a:rPr sz="2500" b="1" spc="-180" dirty="0">
                <a:latin typeface="URW Palladio L"/>
                <a:cs typeface="URW Palladio L"/>
              </a:rPr>
              <a:t>Partners</a:t>
            </a:r>
            <a:endParaRPr sz="2500">
              <a:latin typeface="URW Palladio L"/>
              <a:cs typeface="URW Palladio 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224277" y="1528317"/>
            <a:ext cx="6962775" cy="31102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95"/>
              </a:spcBef>
              <a:buClr>
                <a:srgbClr val="252525"/>
              </a:buClr>
              <a:buAutoNum type="arabicPeriod"/>
              <a:tabLst>
                <a:tab pos="469265" algn="l"/>
                <a:tab pos="469900" algn="l"/>
              </a:tabLst>
            </a:pP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The shareholders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and </a:t>
            </a:r>
            <a:r>
              <a:rPr sz="2200" spc="-180" dirty="0">
                <a:solidFill>
                  <a:srgbClr val="585858"/>
                </a:solidFill>
                <a:latin typeface="DejaVu Serif"/>
                <a:cs typeface="DejaVu Serif"/>
              </a:rPr>
              <a:t>partners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must </a:t>
            </a:r>
            <a:r>
              <a:rPr sz="2200" spc="-2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125" dirty="0">
                <a:solidFill>
                  <a:srgbClr val="585858"/>
                </a:solidFill>
                <a:latin typeface="DejaVu Serif"/>
                <a:cs typeface="DejaVu Serif"/>
              </a:rPr>
              <a:t>qualified 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person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200" spc="-130" dirty="0">
                <a:solidFill>
                  <a:srgbClr val="585858"/>
                </a:solidFill>
                <a:latin typeface="DejaVu Serif"/>
                <a:cs typeface="DejaVu Serif"/>
              </a:rPr>
              <a:t>appoint </a:t>
            </a:r>
            <a:r>
              <a:rPr sz="2200" spc="-175" dirty="0">
                <a:solidFill>
                  <a:srgbClr val="585858"/>
                </a:solidFill>
                <a:latin typeface="DejaVu Serif"/>
                <a:cs typeface="DejaVu Serif"/>
              </a:rPr>
              <a:t>an </a:t>
            </a:r>
            <a:r>
              <a:rPr sz="2200" spc="-190" dirty="0">
                <a:solidFill>
                  <a:srgbClr val="585858"/>
                </a:solidFill>
                <a:latin typeface="DejaVu Serif"/>
                <a:cs typeface="DejaVu Serif"/>
              </a:rPr>
              <a:t>agent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or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200" spc="-2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appointed </a:t>
            </a:r>
            <a:r>
              <a:rPr sz="2200" spc="-210" dirty="0">
                <a:solidFill>
                  <a:srgbClr val="585858"/>
                </a:solidFill>
                <a:latin typeface="DejaVu Serif"/>
                <a:cs typeface="DejaVu Serif"/>
              </a:rPr>
              <a:t>as </a:t>
            </a:r>
            <a:r>
              <a:rPr sz="2200" spc="-175" dirty="0">
                <a:solidFill>
                  <a:srgbClr val="585858"/>
                </a:solidFill>
                <a:latin typeface="DejaVu Serif"/>
                <a:cs typeface="DejaVu Serif"/>
              </a:rPr>
              <a:t>an  </a:t>
            </a:r>
            <a:r>
              <a:rPr sz="2200" spc="-195" dirty="0">
                <a:solidFill>
                  <a:srgbClr val="585858"/>
                </a:solidFill>
                <a:latin typeface="DejaVu Serif"/>
                <a:cs typeface="DejaVu Serif"/>
              </a:rPr>
              <a:t>agent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under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principle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al-Wakalah. </a:t>
            </a:r>
            <a:r>
              <a:rPr sz="2200" spc="-220" dirty="0">
                <a:solidFill>
                  <a:srgbClr val="585858"/>
                </a:solidFill>
                <a:latin typeface="DejaVu Serif"/>
                <a:cs typeface="DejaVu Serif"/>
              </a:rPr>
              <a:t>Each 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shareholder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is </a:t>
            </a:r>
            <a:r>
              <a:rPr sz="2200" spc="-160" dirty="0">
                <a:solidFill>
                  <a:srgbClr val="585858"/>
                </a:solidFill>
                <a:latin typeface="DejaVu Serif"/>
                <a:cs typeface="DejaVu Serif"/>
              </a:rPr>
              <a:t>considered </a:t>
            </a:r>
            <a:r>
              <a:rPr sz="2200" spc="-204" dirty="0">
                <a:solidFill>
                  <a:srgbClr val="585858"/>
                </a:solidFill>
                <a:latin typeface="DejaVu Serif"/>
                <a:cs typeface="DejaVu Serif"/>
              </a:rPr>
              <a:t>as </a:t>
            </a:r>
            <a:r>
              <a:rPr sz="2200" spc="-215" dirty="0">
                <a:solidFill>
                  <a:srgbClr val="585858"/>
                </a:solidFill>
                <a:latin typeface="DejaVu Serif"/>
                <a:cs typeface="DejaVu Serif"/>
              </a:rPr>
              <a:t>a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joint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owner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company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and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has </a:t>
            </a:r>
            <a:r>
              <a:rPr sz="2200" spc="-215" dirty="0">
                <a:solidFill>
                  <a:srgbClr val="585858"/>
                </a:solidFill>
                <a:latin typeface="DejaVu Serif"/>
                <a:cs typeface="DejaVu Serif"/>
              </a:rPr>
              <a:t>a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right to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run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business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for </a:t>
            </a:r>
            <a:r>
              <a:rPr sz="2200" spc="-120" dirty="0">
                <a:solidFill>
                  <a:srgbClr val="585858"/>
                </a:solidFill>
                <a:latin typeface="DejaVu Serif"/>
                <a:cs typeface="DejaVu Serif"/>
              </a:rPr>
              <a:t>him 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and </a:t>
            </a:r>
            <a:r>
              <a:rPr sz="2200" spc="-175" dirty="0">
                <a:solidFill>
                  <a:srgbClr val="585858"/>
                </a:solidFill>
                <a:latin typeface="DejaVu Serif"/>
                <a:cs typeface="DejaVu Serif"/>
              </a:rPr>
              <a:t>other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shareholders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when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appointed </a:t>
            </a:r>
            <a:r>
              <a:rPr sz="2200" spc="-204" dirty="0">
                <a:solidFill>
                  <a:srgbClr val="585858"/>
                </a:solidFill>
                <a:latin typeface="DejaVu Serif"/>
                <a:cs typeface="DejaVu Serif"/>
              </a:rPr>
              <a:t>as </a:t>
            </a:r>
            <a:r>
              <a:rPr sz="2200" spc="-175" dirty="0">
                <a:solidFill>
                  <a:srgbClr val="585858"/>
                </a:solidFill>
                <a:latin typeface="DejaVu Serif"/>
                <a:cs typeface="DejaVu Serif"/>
              </a:rPr>
              <a:t>an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agent.</a:t>
            </a:r>
            <a:endParaRPr sz="2200">
              <a:latin typeface="DejaVu Serif"/>
              <a:cs typeface="DejaVu Serif"/>
            </a:endParaRPr>
          </a:p>
          <a:p>
            <a:pPr marL="469900" marR="46990" indent="-457200">
              <a:lnSpc>
                <a:spcPct val="100000"/>
              </a:lnSpc>
              <a:spcBef>
                <a:spcPts val="535"/>
              </a:spcBef>
              <a:buClr>
                <a:srgbClr val="252525"/>
              </a:buClr>
              <a:buAutoNum type="arabicPeriod"/>
              <a:tabLst>
                <a:tab pos="469265" algn="l"/>
                <a:tab pos="469900" algn="l"/>
              </a:tabLst>
            </a:pPr>
            <a:r>
              <a:rPr sz="2200" spc="-120" dirty="0">
                <a:solidFill>
                  <a:srgbClr val="585858"/>
                </a:solidFill>
                <a:latin typeface="DejaVu Serif"/>
                <a:cs typeface="DejaVu Serif"/>
              </a:rPr>
              <a:t>Al-Musyarakah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i.e. </a:t>
            </a:r>
            <a:r>
              <a:rPr sz="2200" spc="-160" dirty="0">
                <a:solidFill>
                  <a:srgbClr val="585858"/>
                </a:solidFill>
                <a:latin typeface="DejaVu Serif"/>
                <a:cs typeface="DejaVu Serif"/>
              </a:rPr>
              <a:t>partnership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and company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based 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business </a:t>
            </a:r>
            <a:r>
              <a:rPr sz="2200" spc="-204" dirty="0">
                <a:solidFill>
                  <a:srgbClr val="585858"/>
                </a:solidFill>
                <a:latin typeface="DejaVu Serif"/>
                <a:cs typeface="DejaVu Serif"/>
              </a:rPr>
              <a:t>can </a:t>
            </a:r>
            <a:r>
              <a:rPr sz="2200" spc="-2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made </a:t>
            </a:r>
            <a:r>
              <a:rPr sz="2200" spc="-190" dirty="0">
                <a:solidFill>
                  <a:srgbClr val="585858"/>
                </a:solidFill>
                <a:latin typeface="DejaVu Serif"/>
                <a:cs typeface="DejaVu Serif"/>
              </a:rPr>
              <a:t>between </a:t>
            </a:r>
            <a:r>
              <a:rPr sz="2200" spc="-95" dirty="0">
                <a:solidFill>
                  <a:srgbClr val="585858"/>
                </a:solidFill>
                <a:latin typeface="DejaVu Serif"/>
                <a:cs typeface="DejaVu Serif"/>
              </a:rPr>
              <a:t>individuals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or 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organizations.</a:t>
            </a:r>
            <a:endParaRPr sz="2200">
              <a:latin typeface="DejaVu Serif"/>
              <a:cs typeface="DejaVu Serif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2398776" y="141731"/>
            <a:ext cx="6731508" cy="71628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79245">
              <a:lnSpc>
                <a:spcPct val="100000"/>
              </a:lnSpc>
              <a:spcBef>
                <a:spcPts val="100"/>
              </a:spcBef>
            </a:pPr>
            <a:r>
              <a:rPr spc="-254" dirty="0"/>
              <a:t>CONDITIONS </a:t>
            </a:r>
            <a:r>
              <a:rPr spc="-275" dirty="0"/>
              <a:t>OF</a:t>
            </a:r>
            <a:r>
              <a:rPr spc="-270" dirty="0"/>
              <a:t> </a:t>
            </a:r>
            <a:r>
              <a:rPr spc="-330" dirty="0"/>
              <a:t>MUSHARAKAH</a:t>
            </a:r>
          </a:p>
        </p:txBody>
      </p:sp>
      <p:grpSp>
        <p:nvGrpSpPr>
          <p:cNvPr id="52" name="object 52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53" name="object 53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16</a:t>
            </a:fld>
            <a:endParaRPr spc="-16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650492" y="972311"/>
            <a:ext cx="4634865" cy="521334"/>
            <a:chOff x="1650492" y="972311"/>
            <a:chExt cx="4634865" cy="521334"/>
          </a:xfrm>
        </p:grpSpPr>
        <p:sp>
          <p:nvSpPr>
            <p:cNvPr id="46" name="object 46"/>
            <p:cNvSpPr/>
            <p:nvPr/>
          </p:nvSpPr>
          <p:spPr>
            <a:xfrm>
              <a:off x="1650492" y="1013459"/>
              <a:ext cx="661416" cy="480060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991868" y="972311"/>
              <a:ext cx="4293108" cy="521208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1812417" y="1040637"/>
            <a:ext cx="426148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150" dirty="0">
                <a:latin typeface="DejaVu Sans"/>
                <a:cs typeface="DejaVu Sans"/>
              </a:rPr>
              <a:t> </a:t>
            </a:r>
            <a:r>
              <a:rPr sz="2500" b="1" spc="-5" dirty="0">
                <a:latin typeface="URW Palladio L"/>
                <a:cs typeface="URW Palladio L"/>
              </a:rPr>
              <a:t>The Conditions Of </a:t>
            </a:r>
            <a:r>
              <a:rPr sz="2500" b="1" spc="-204" dirty="0">
                <a:latin typeface="URW Palladio L"/>
                <a:cs typeface="URW Palladio L"/>
              </a:rPr>
              <a:t>Capital</a:t>
            </a:r>
            <a:endParaRPr sz="2500">
              <a:latin typeface="URW Palladio L"/>
              <a:cs typeface="URW Palladio 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224277" y="1458213"/>
            <a:ext cx="7218680" cy="455231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469900" marR="212725" indent="-457200">
              <a:lnSpc>
                <a:spcPts val="2380"/>
              </a:lnSpc>
              <a:spcBef>
                <a:spcPts val="390"/>
              </a:spcBef>
              <a:buClr>
                <a:srgbClr val="252525"/>
              </a:buClr>
              <a:buAutoNum type="arabicPeriod"/>
              <a:tabLst>
                <a:tab pos="469265" algn="l"/>
                <a:tab pos="469900" algn="l"/>
              </a:tabLst>
            </a:pP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capital must </a:t>
            </a:r>
            <a:r>
              <a:rPr sz="2200" spc="-2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200" dirty="0">
                <a:solidFill>
                  <a:srgbClr val="585858"/>
                </a:solidFill>
                <a:latin typeface="DejaVu Serif"/>
                <a:cs typeface="DejaVu Serif"/>
              </a:rPr>
              <a:t>cash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or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things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that </a:t>
            </a:r>
            <a:r>
              <a:rPr sz="2200" spc="-204" dirty="0">
                <a:solidFill>
                  <a:srgbClr val="585858"/>
                </a:solidFill>
                <a:latin typeface="DejaVu Serif"/>
                <a:cs typeface="DejaVu Serif"/>
              </a:rPr>
              <a:t>can </a:t>
            </a:r>
            <a:r>
              <a:rPr sz="2200" spc="-2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114" dirty="0">
                <a:solidFill>
                  <a:srgbClr val="585858"/>
                </a:solidFill>
                <a:latin typeface="DejaVu Serif"/>
                <a:cs typeface="DejaVu Serif"/>
              </a:rPr>
              <a:t>valued  </a:t>
            </a:r>
            <a:r>
              <a:rPr sz="2200" spc="-110" dirty="0">
                <a:solidFill>
                  <a:srgbClr val="585858"/>
                </a:solidFill>
                <a:latin typeface="DejaVu Serif"/>
                <a:cs typeface="DejaVu Serif"/>
              </a:rPr>
              <a:t>by</a:t>
            </a:r>
            <a:r>
              <a:rPr sz="2200" spc="-16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money.</a:t>
            </a:r>
            <a:endParaRPr sz="2200">
              <a:latin typeface="DejaVu Serif"/>
              <a:cs typeface="DejaVu Serif"/>
            </a:endParaRPr>
          </a:p>
          <a:p>
            <a:pPr marL="469900" marR="100965" indent="-457200">
              <a:lnSpc>
                <a:spcPts val="2380"/>
              </a:lnSpc>
              <a:spcBef>
                <a:spcPts val="525"/>
              </a:spcBef>
              <a:buClr>
                <a:srgbClr val="252525"/>
              </a:buClr>
              <a:buAutoNum type="arabicPeriod"/>
              <a:tabLst>
                <a:tab pos="469265" algn="l"/>
                <a:tab pos="469900" algn="l"/>
              </a:tabLst>
            </a:pP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capital must </a:t>
            </a:r>
            <a:r>
              <a:rPr sz="2200" spc="-229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125" dirty="0">
                <a:solidFill>
                  <a:srgbClr val="585858"/>
                </a:solidFill>
                <a:latin typeface="DejaVu Serif"/>
                <a:cs typeface="DejaVu Serif"/>
              </a:rPr>
              <a:t>pooled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together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and </a:t>
            </a:r>
            <a:r>
              <a:rPr sz="2200" spc="-215" dirty="0">
                <a:solidFill>
                  <a:srgbClr val="585858"/>
                </a:solidFill>
                <a:latin typeface="DejaVu Serif"/>
                <a:cs typeface="DejaVu Serif"/>
              </a:rPr>
              <a:t>are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not  </a:t>
            </a:r>
            <a:r>
              <a:rPr sz="2200" spc="-195" dirty="0">
                <a:solidFill>
                  <a:srgbClr val="585858"/>
                </a:solidFill>
                <a:latin typeface="DejaVu Serif"/>
                <a:cs typeface="DejaVu Serif"/>
              </a:rPr>
              <a:t>segregated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so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that </a:t>
            </a:r>
            <a:r>
              <a:rPr sz="2200" spc="-120" dirty="0">
                <a:solidFill>
                  <a:srgbClr val="585858"/>
                </a:solidFill>
                <a:latin typeface="DejaVu Serif"/>
                <a:cs typeface="DejaVu Serif"/>
              </a:rPr>
              <a:t>it </a:t>
            </a:r>
            <a:r>
              <a:rPr sz="2200" spc="-175" dirty="0">
                <a:solidFill>
                  <a:srgbClr val="585858"/>
                </a:solidFill>
                <a:latin typeface="DejaVu Serif"/>
                <a:cs typeface="DejaVu Serif"/>
              </a:rPr>
              <a:t>cannot </a:t>
            </a:r>
            <a:r>
              <a:rPr sz="2200" spc="-2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125" dirty="0">
                <a:solidFill>
                  <a:srgbClr val="585858"/>
                </a:solidFill>
                <a:latin typeface="DejaVu Serif"/>
                <a:cs typeface="DejaVu Serif"/>
              </a:rPr>
              <a:t>identified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owner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actual</a:t>
            </a:r>
            <a:r>
              <a:rPr sz="2200" spc="-18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90" dirty="0">
                <a:solidFill>
                  <a:srgbClr val="585858"/>
                </a:solidFill>
                <a:latin typeface="DejaVu Serif"/>
                <a:cs typeface="DejaVu Serif"/>
              </a:rPr>
              <a:t>share.</a:t>
            </a:r>
            <a:endParaRPr sz="2200">
              <a:latin typeface="DejaVu Serif"/>
              <a:cs typeface="DejaVu Serif"/>
            </a:endParaRPr>
          </a:p>
          <a:p>
            <a:pPr marL="469900" marR="499745" indent="-457200">
              <a:lnSpc>
                <a:spcPts val="2380"/>
              </a:lnSpc>
              <a:spcBef>
                <a:spcPts val="515"/>
              </a:spcBef>
              <a:buClr>
                <a:srgbClr val="252525"/>
              </a:buClr>
              <a:buAutoNum type="arabicPeriod"/>
              <a:tabLst>
                <a:tab pos="469265" algn="l"/>
                <a:tab pos="469900" algn="l"/>
              </a:tabLst>
            </a:pP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amount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200" dirty="0">
                <a:solidFill>
                  <a:srgbClr val="585858"/>
                </a:solidFill>
                <a:latin typeface="DejaVu Serif"/>
                <a:cs typeface="DejaVu Serif"/>
              </a:rPr>
              <a:t>share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is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not </a:t>
            </a:r>
            <a:r>
              <a:rPr sz="2200" spc="-160" dirty="0">
                <a:solidFill>
                  <a:srgbClr val="585858"/>
                </a:solidFill>
                <a:latin typeface="DejaVu Serif"/>
                <a:cs typeface="DejaVu Serif"/>
              </a:rPr>
              <a:t>determined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200" spc="-2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 </a:t>
            </a:r>
            <a:r>
              <a:rPr sz="2200" spc="-195" dirty="0">
                <a:solidFill>
                  <a:srgbClr val="585858"/>
                </a:solidFill>
                <a:latin typeface="DejaVu Serif"/>
                <a:cs typeface="DejaVu Serif"/>
              </a:rPr>
              <a:t>same.</a:t>
            </a:r>
            <a:endParaRPr sz="2200">
              <a:latin typeface="DejaVu Serif"/>
              <a:cs typeface="DejaVu Serif"/>
            </a:endParaRPr>
          </a:p>
          <a:p>
            <a:pPr marL="469900" indent="-457200">
              <a:lnSpc>
                <a:spcPct val="100000"/>
              </a:lnSpc>
              <a:spcBef>
                <a:spcPts val="225"/>
              </a:spcBef>
              <a:buClr>
                <a:srgbClr val="252525"/>
              </a:buClr>
              <a:buAutoNum type="arabicPeriod"/>
              <a:tabLst>
                <a:tab pos="469265" algn="l"/>
                <a:tab pos="469900" algn="l"/>
              </a:tabLst>
            </a:pP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shareholder </a:t>
            </a:r>
            <a:r>
              <a:rPr sz="2200" spc="-204" dirty="0">
                <a:solidFill>
                  <a:srgbClr val="585858"/>
                </a:solidFill>
                <a:latin typeface="DejaVu Serif"/>
                <a:cs typeface="DejaVu Serif"/>
              </a:rPr>
              <a:t>can </a:t>
            </a:r>
            <a:r>
              <a:rPr sz="2200" spc="-180" dirty="0">
                <a:solidFill>
                  <a:srgbClr val="585858"/>
                </a:solidFill>
                <a:latin typeface="DejaVu Serif"/>
                <a:cs typeface="DejaVu Serif"/>
              </a:rPr>
              <a:t>transfer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his </a:t>
            </a:r>
            <a:r>
              <a:rPr sz="2200" spc="-195" dirty="0">
                <a:solidFill>
                  <a:srgbClr val="585858"/>
                </a:solidFill>
                <a:latin typeface="DejaVu Serif"/>
                <a:cs typeface="DejaVu Serif"/>
              </a:rPr>
              <a:t>share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200" spc="-175" dirty="0">
                <a:solidFill>
                  <a:srgbClr val="585858"/>
                </a:solidFill>
                <a:latin typeface="DejaVu Serif"/>
                <a:cs typeface="DejaVu Serif"/>
              </a:rPr>
              <a:t>other</a:t>
            </a:r>
            <a:r>
              <a:rPr sz="2200" spc="-15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person.</a:t>
            </a:r>
            <a:endParaRPr sz="2200">
              <a:latin typeface="DejaVu Serif"/>
              <a:cs typeface="DejaVu Serif"/>
            </a:endParaRPr>
          </a:p>
          <a:p>
            <a:pPr marL="469900" marR="5080" indent="-457200">
              <a:lnSpc>
                <a:spcPct val="90000"/>
              </a:lnSpc>
              <a:spcBef>
                <a:spcPts val="530"/>
              </a:spcBef>
              <a:buClr>
                <a:srgbClr val="252525"/>
              </a:buClr>
              <a:buAutoNum type="arabicPeriod"/>
              <a:tabLst>
                <a:tab pos="469265" algn="l"/>
                <a:tab pos="469900" algn="l"/>
              </a:tabLst>
            </a:pP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90" dirty="0">
                <a:solidFill>
                  <a:srgbClr val="585858"/>
                </a:solidFill>
                <a:latin typeface="DejaVu Serif"/>
                <a:cs typeface="DejaVu Serif"/>
              </a:rPr>
              <a:t>contract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al-Musharakah </a:t>
            </a:r>
            <a:r>
              <a:rPr sz="2200" spc="-204" dirty="0">
                <a:solidFill>
                  <a:srgbClr val="585858"/>
                </a:solidFill>
                <a:latin typeface="DejaVu Serif"/>
                <a:cs typeface="DejaVu Serif"/>
              </a:rPr>
              <a:t>can </a:t>
            </a:r>
            <a:r>
              <a:rPr sz="2200" spc="-2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terminated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to  </a:t>
            </a:r>
            <a:r>
              <a:rPr sz="2200" spc="-210" dirty="0">
                <a:solidFill>
                  <a:srgbClr val="585858"/>
                </a:solidFill>
                <a:latin typeface="DejaVu Serif"/>
                <a:cs typeface="DejaVu Serif"/>
              </a:rPr>
              <a:t>become </a:t>
            </a:r>
            <a:r>
              <a:rPr sz="2200" spc="-215" dirty="0">
                <a:solidFill>
                  <a:srgbClr val="585858"/>
                </a:solidFill>
                <a:latin typeface="DejaVu Serif"/>
                <a:cs typeface="DejaVu Serif"/>
              </a:rPr>
              <a:t>a </a:t>
            </a:r>
            <a:r>
              <a:rPr sz="2200" spc="-190" dirty="0">
                <a:solidFill>
                  <a:srgbClr val="585858"/>
                </a:solidFill>
                <a:latin typeface="DejaVu Serif"/>
                <a:cs typeface="DejaVu Serif"/>
              </a:rPr>
              <a:t>contract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ownership. </a:t>
            </a:r>
            <a:r>
              <a:rPr sz="2200" spc="-40" dirty="0">
                <a:solidFill>
                  <a:srgbClr val="585858"/>
                </a:solidFill>
                <a:latin typeface="DejaVu Serif"/>
                <a:cs typeface="DejaVu Serif"/>
              </a:rPr>
              <a:t>As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for </a:t>
            </a:r>
            <a:r>
              <a:rPr sz="2200" spc="-160" dirty="0">
                <a:solidFill>
                  <a:srgbClr val="585858"/>
                </a:solidFill>
                <a:latin typeface="DejaVu Serif"/>
                <a:cs typeface="DejaVu Serif"/>
              </a:rPr>
              <a:t>example, </a:t>
            </a:r>
            <a:r>
              <a:rPr sz="2200" spc="-215" dirty="0">
                <a:solidFill>
                  <a:srgbClr val="585858"/>
                </a:solidFill>
                <a:latin typeface="DejaVu Serif"/>
                <a:cs typeface="DejaVu Serif"/>
              </a:rPr>
              <a:t>a 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Bank has </a:t>
            </a:r>
            <a:r>
              <a:rPr sz="2200" spc="-195" dirty="0">
                <a:solidFill>
                  <a:srgbClr val="585858"/>
                </a:solidFill>
                <a:latin typeface="DejaVu Serif"/>
                <a:cs typeface="DejaVu Serif"/>
              </a:rPr>
              <a:t>agreed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finance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project together </a:t>
            </a:r>
            <a:r>
              <a:rPr sz="2200" spc="-110" dirty="0">
                <a:solidFill>
                  <a:srgbClr val="585858"/>
                </a:solidFill>
                <a:latin typeface="DejaVu Serif"/>
                <a:cs typeface="DejaVu Serif"/>
              </a:rPr>
              <a:t>with </a:t>
            </a:r>
            <a:r>
              <a:rPr sz="2200" spc="-215" dirty="0">
                <a:solidFill>
                  <a:srgbClr val="585858"/>
                </a:solidFill>
                <a:latin typeface="DejaVu Serif"/>
                <a:cs typeface="DejaVu Serif"/>
              </a:rPr>
              <a:t>a 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housing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developer. </a:t>
            </a:r>
            <a:r>
              <a:rPr sz="2200" spc="-25" dirty="0">
                <a:solidFill>
                  <a:srgbClr val="585858"/>
                </a:solidFill>
                <a:latin typeface="DejaVu Serif"/>
                <a:cs typeface="DejaVu Serif"/>
              </a:rPr>
              <a:t>At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60" dirty="0">
                <a:solidFill>
                  <a:srgbClr val="585858"/>
                </a:solidFill>
                <a:latin typeface="DejaVu Serif"/>
                <a:cs typeface="DejaVu Serif"/>
              </a:rPr>
              <a:t>time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when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80" dirty="0">
                <a:solidFill>
                  <a:srgbClr val="585858"/>
                </a:solidFill>
                <a:latin typeface="DejaVu Serif"/>
                <a:cs typeface="DejaVu Serif"/>
              </a:rPr>
              <a:t>project has  </a:t>
            </a:r>
            <a:r>
              <a:rPr sz="2200" spc="-160" dirty="0">
                <a:solidFill>
                  <a:srgbClr val="585858"/>
                </a:solidFill>
                <a:latin typeface="DejaVu Serif"/>
                <a:cs typeface="DejaVu Serif"/>
              </a:rPr>
              <a:t>completed,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bank </a:t>
            </a:r>
            <a:r>
              <a:rPr sz="2200" spc="-204" dirty="0">
                <a:solidFill>
                  <a:srgbClr val="585858"/>
                </a:solidFill>
                <a:latin typeface="DejaVu Serif"/>
                <a:cs typeface="DejaVu Serif"/>
              </a:rPr>
              <a:t>can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sell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his </a:t>
            </a:r>
            <a:r>
              <a:rPr sz="2200" spc="-200" dirty="0">
                <a:solidFill>
                  <a:srgbClr val="585858"/>
                </a:solidFill>
                <a:latin typeface="DejaVu Serif"/>
                <a:cs typeface="DejaVu Serif"/>
              </a:rPr>
              <a:t>share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developer 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so </a:t>
            </a:r>
            <a:r>
              <a:rPr sz="2200" spc="-175" dirty="0">
                <a:solidFill>
                  <a:srgbClr val="585858"/>
                </a:solidFill>
                <a:latin typeface="DejaVu Serif"/>
                <a:cs typeface="DejaVu Serif"/>
              </a:rPr>
              <a:t>that </a:t>
            </a:r>
            <a:r>
              <a:rPr sz="2200" spc="-120" dirty="0">
                <a:solidFill>
                  <a:srgbClr val="585858"/>
                </a:solidFill>
                <a:latin typeface="DejaVu Serif"/>
                <a:cs typeface="DejaVu Serif"/>
              </a:rPr>
              <a:t>it </a:t>
            </a:r>
            <a:r>
              <a:rPr sz="2200" spc="-65" dirty="0">
                <a:solidFill>
                  <a:srgbClr val="585858"/>
                </a:solidFill>
                <a:latin typeface="DejaVu Serif"/>
                <a:cs typeface="DejaVu Serif"/>
              </a:rPr>
              <a:t>will </a:t>
            </a:r>
            <a:r>
              <a:rPr sz="2200" spc="-204" dirty="0">
                <a:solidFill>
                  <a:srgbClr val="585858"/>
                </a:solidFill>
                <a:latin typeface="DejaVu Serif"/>
                <a:cs typeface="DejaVu Serif"/>
              </a:rPr>
              <a:t>become </a:t>
            </a:r>
            <a:r>
              <a:rPr sz="2200" spc="-215" dirty="0">
                <a:solidFill>
                  <a:srgbClr val="585858"/>
                </a:solidFill>
                <a:latin typeface="DejaVu Serif"/>
                <a:cs typeface="DejaVu Serif"/>
              </a:rPr>
              <a:t>a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sole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owner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</a:t>
            </a:r>
            <a:r>
              <a:rPr sz="2200" spc="-204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property.</a:t>
            </a:r>
            <a:endParaRPr sz="2200">
              <a:latin typeface="DejaVu Serif"/>
              <a:cs typeface="DejaVu Serif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2398776" y="141731"/>
            <a:ext cx="6731508" cy="71628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79245">
              <a:lnSpc>
                <a:spcPct val="100000"/>
              </a:lnSpc>
              <a:spcBef>
                <a:spcPts val="100"/>
              </a:spcBef>
            </a:pPr>
            <a:r>
              <a:rPr spc="-254" dirty="0"/>
              <a:t>CONDITIONS </a:t>
            </a:r>
            <a:r>
              <a:rPr spc="-275" dirty="0"/>
              <a:t>OF</a:t>
            </a:r>
            <a:r>
              <a:rPr spc="-270" dirty="0"/>
              <a:t> </a:t>
            </a:r>
            <a:r>
              <a:rPr spc="-330" dirty="0"/>
              <a:t>MUSHARAKAH</a:t>
            </a:r>
          </a:p>
        </p:txBody>
      </p:sp>
      <p:grpSp>
        <p:nvGrpSpPr>
          <p:cNvPr id="52" name="object 52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53" name="object 53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17</a:t>
            </a:fld>
            <a:endParaRPr spc="-16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650492" y="972311"/>
            <a:ext cx="5226050" cy="521334"/>
            <a:chOff x="1650492" y="972311"/>
            <a:chExt cx="5226050" cy="521334"/>
          </a:xfrm>
        </p:grpSpPr>
        <p:sp>
          <p:nvSpPr>
            <p:cNvPr id="46" name="object 46"/>
            <p:cNvSpPr/>
            <p:nvPr/>
          </p:nvSpPr>
          <p:spPr>
            <a:xfrm>
              <a:off x="1650492" y="1013459"/>
              <a:ext cx="661416" cy="480060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991868" y="972311"/>
              <a:ext cx="4884420" cy="521208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1812417" y="998372"/>
            <a:ext cx="7747634" cy="494538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95" dirty="0">
                <a:latin typeface="DejaVu Sans"/>
                <a:cs typeface="DejaVu Sans"/>
              </a:rPr>
              <a:t> </a:t>
            </a:r>
            <a:r>
              <a:rPr sz="2500" b="1" spc="-5" dirty="0">
                <a:latin typeface="URW Palladio L"/>
                <a:cs typeface="URW Palladio L"/>
              </a:rPr>
              <a:t>The Conditions Of The Project</a:t>
            </a:r>
            <a:endParaRPr sz="2500">
              <a:latin typeface="URW Palladio L"/>
              <a:cs typeface="URW Palladio L"/>
            </a:endParaRPr>
          </a:p>
          <a:p>
            <a:pPr marL="789940" marR="72390" indent="-365760">
              <a:lnSpc>
                <a:spcPct val="90100"/>
              </a:lnSpc>
              <a:spcBef>
                <a:spcPts val="550"/>
              </a:spcBef>
            </a:pPr>
            <a:r>
              <a:rPr sz="2200" spc="10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200" spc="280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80" dirty="0">
                <a:solidFill>
                  <a:srgbClr val="585858"/>
                </a:solidFill>
                <a:latin typeface="DejaVu Serif"/>
                <a:cs typeface="DejaVu Serif"/>
              </a:rPr>
              <a:t>project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must </a:t>
            </a:r>
            <a:r>
              <a:rPr sz="2200" spc="-2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95" dirty="0">
                <a:solidFill>
                  <a:srgbClr val="585858"/>
                </a:solidFill>
                <a:latin typeface="DejaVu Serif"/>
                <a:cs typeface="DejaVu Serif"/>
              </a:rPr>
              <a:t>lawful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according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Islamic </a:t>
            </a:r>
            <a:r>
              <a:rPr sz="2200" spc="-120" dirty="0">
                <a:solidFill>
                  <a:srgbClr val="585858"/>
                </a:solidFill>
                <a:latin typeface="DejaVu Serif"/>
                <a:cs typeface="DejaVu Serif"/>
              </a:rPr>
              <a:t>law, </a:t>
            </a:r>
            <a:r>
              <a:rPr sz="2200" spc="-470" dirty="0">
                <a:solidFill>
                  <a:srgbClr val="585858"/>
                </a:solidFill>
                <a:latin typeface="DejaVu Serif"/>
                <a:cs typeface="DejaVu Serif"/>
              </a:rPr>
              <a:t>i.e.  </a:t>
            </a:r>
            <a:r>
              <a:rPr sz="2200" spc="-120" dirty="0">
                <a:solidFill>
                  <a:srgbClr val="585858"/>
                </a:solidFill>
                <a:latin typeface="DejaVu Serif"/>
                <a:cs typeface="DejaVu Serif"/>
              </a:rPr>
              <a:t>it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must </a:t>
            </a:r>
            <a:r>
              <a:rPr sz="2200" spc="-2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halal.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90" dirty="0">
                <a:solidFill>
                  <a:srgbClr val="585858"/>
                </a:solidFill>
                <a:latin typeface="DejaVu Serif"/>
                <a:cs typeface="DejaVu Serif"/>
              </a:rPr>
              <a:t>term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“shariah compliance”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is  </a:t>
            </a:r>
            <a:r>
              <a:rPr sz="2200" spc="-90" dirty="0">
                <a:solidFill>
                  <a:srgbClr val="585858"/>
                </a:solidFill>
                <a:latin typeface="DejaVu Serif"/>
                <a:cs typeface="DejaVu Serif"/>
              </a:rPr>
              <a:t>widely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used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in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current</a:t>
            </a:r>
            <a:r>
              <a:rPr sz="2200" spc="-254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situations.</a:t>
            </a:r>
            <a:endParaRPr sz="2200">
              <a:latin typeface="DejaVu Serif"/>
              <a:cs typeface="DejaVu Serif"/>
            </a:endParaRPr>
          </a:p>
          <a:p>
            <a:pPr marL="789940" marR="204470" indent="-365760" algn="just">
              <a:lnSpc>
                <a:spcPts val="2380"/>
              </a:lnSpc>
              <a:spcBef>
                <a:spcPts val="560"/>
              </a:spcBef>
            </a:pPr>
            <a:r>
              <a:rPr sz="2200" spc="10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200" spc="260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evaluation for works </a:t>
            </a:r>
            <a:r>
              <a:rPr sz="2200" spc="-180" dirty="0">
                <a:solidFill>
                  <a:srgbClr val="585858"/>
                </a:solidFill>
                <a:latin typeface="DejaVu Serif"/>
                <a:cs typeface="DejaVu Serif"/>
              </a:rPr>
              <a:t>carried </a:t>
            </a:r>
            <a:r>
              <a:rPr sz="2200" spc="-130" dirty="0">
                <a:solidFill>
                  <a:srgbClr val="585858"/>
                </a:solidFill>
                <a:latin typeface="DejaVu Serif"/>
                <a:cs typeface="DejaVu Serif"/>
              </a:rPr>
              <a:t>out </a:t>
            </a:r>
            <a:r>
              <a:rPr sz="2200" spc="-110" dirty="0">
                <a:solidFill>
                  <a:srgbClr val="585858"/>
                </a:solidFill>
                <a:latin typeface="DejaVu Serif"/>
                <a:cs typeface="DejaVu Serif"/>
              </a:rPr>
              <a:t>by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80" dirty="0">
                <a:solidFill>
                  <a:srgbClr val="585858"/>
                </a:solidFill>
                <a:latin typeface="DejaVu Serif"/>
                <a:cs typeface="DejaVu Serif"/>
              </a:rPr>
              <a:t>partners </a:t>
            </a:r>
            <a:r>
              <a:rPr sz="2200" spc="-755" dirty="0">
                <a:solidFill>
                  <a:srgbClr val="585858"/>
                </a:solidFill>
                <a:latin typeface="DejaVu Serif"/>
                <a:cs typeface="DejaVu Serif"/>
              </a:rPr>
              <a:t>is </a:t>
            </a:r>
            <a:r>
              <a:rPr sz="2200" spc="-69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made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on </a:t>
            </a:r>
            <a:r>
              <a:rPr sz="2200" spc="-85" dirty="0">
                <a:solidFill>
                  <a:srgbClr val="585858"/>
                </a:solidFill>
                <a:latin typeface="DejaVu Serif"/>
                <a:cs typeface="DejaVu Serif"/>
              </a:rPr>
              <a:t>individual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basis,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but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200" spc="-2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putted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together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so 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that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25" dirty="0">
                <a:solidFill>
                  <a:srgbClr val="585858"/>
                </a:solidFill>
                <a:latin typeface="DejaVu Serif"/>
                <a:cs typeface="DejaVu Serif"/>
              </a:rPr>
              <a:t>profit </a:t>
            </a:r>
            <a:r>
              <a:rPr sz="2200" spc="-204" dirty="0">
                <a:solidFill>
                  <a:srgbClr val="585858"/>
                </a:solidFill>
                <a:latin typeface="DejaVu Serif"/>
                <a:cs typeface="DejaVu Serif"/>
              </a:rPr>
              <a:t>can </a:t>
            </a:r>
            <a:r>
              <a:rPr sz="2200" spc="-2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85" dirty="0">
                <a:solidFill>
                  <a:srgbClr val="585858"/>
                </a:solidFill>
                <a:latin typeface="DejaVu Serif"/>
                <a:cs typeface="DejaVu Serif"/>
              </a:rPr>
              <a:t>divided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among</a:t>
            </a:r>
            <a:r>
              <a:rPr sz="2200" spc="-12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them.</a:t>
            </a:r>
            <a:endParaRPr sz="2200">
              <a:latin typeface="DejaVu Serif"/>
              <a:cs typeface="DejaVu Serif"/>
            </a:endParaRPr>
          </a:p>
          <a:p>
            <a:pPr marL="789940" marR="5080" indent="-365760">
              <a:lnSpc>
                <a:spcPct val="90000"/>
              </a:lnSpc>
              <a:spcBef>
                <a:spcPts val="484"/>
              </a:spcBef>
            </a:pPr>
            <a:r>
              <a:rPr sz="2200" spc="10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200" spc="204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shareholder </a:t>
            </a:r>
            <a:r>
              <a:rPr sz="2200" spc="-204" dirty="0">
                <a:solidFill>
                  <a:srgbClr val="585858"/>
                </a:solidFill>
                <a:latin typeface="DejaVu Serif"/>
                <a:cs typeface="DejaVu Serif"/>
              </a:rPr>
              <a:t>can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designate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20" dirty="0">
                <a:solidFill>
                  <a:srgbClr val="585858"/>
                </a:solidFill>
                <a:latin typeface="DejaVu Serif"/>
                <a:cs typeface="DejaVu Serif"/>
              </a:rPr>
              <a:t>work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one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95" dirty="0">
                <a:solidFill>
                  <a:srgbClr val="585858"/>
                </a:solidFill>
                <a:latin typeface="DejaVu Serif"/>
                <a:cs typeface="DejaVu Serif"/>
              </a:rPr>
              <a:t>them 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and </a:t>
            </a:r>
            <a:r>
              <a:rPr sz="2200" spc="-120" dirty="0">
                <a:solidFill>
                  <a:srgbClr val="585858"/>
                </a:solidFill>
                <a:latin typeface="DejaVu Serif"/>
                <a:cs typeface="DejaVu Serif"/>
              </a:rPr>
              <a:t>it </a:t>
            </a:r>
            <a:r>
              <a:rPr sz="2200" spc="-204" dirty="0">
                <a:solidFill>
                  <a:srgbClr val="585858"/>
                </a:solidFill>
                <a:latin typeface="DejaVu Serif"/>
                <a:cs typeface="DejaVu Serif"/>
              </a:rPr>
              <a:t>can </a:t>
            </a:r>
            <a:r>
              <a:rPr sz="2200" spc="-2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considered </a:t>
            </a:r>
            <a:r>
              <a:rPr sz="2200" spc="-200" dirty="0">
                <a:solidFill>
                  <a:srgbClr val="585858"/>
                </a:solidFill>
                <a:latin typeface="DejaVu Serif"/>
                <a:cs typeface="DejaVu Serif"/>
              </a:rPr>
              <a:t>as </a:t>
            </a:r>
            <a:r>
              <a:rPr sz="2200" spc="-215" dirty="0">
                <a:solidFill>
                  <a:srgbClr val="585858"/>
                </a:solidFill>
                <a:latin typeface="DejaVu Serif"/>
                <a:cs typeface="DejaVu Serif"/>
              </a:rPr>
              <a:t>a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specified </a:t>
            </a:r>
            <a:r>
              <a:rPr sz="2200" spc="-190" dirty="0">
                <a:solidFill>
                  <a:srgbClr val="585858"/>
                </a:solidFill>
                <a:latin typeface="DejaVu Serif"/>
                <a:cs typeface="DejaVu Serif"/>
              </a:rPr>
              <a:t>term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or </a:t>
            </a:r>
            <a:r>
              <a:rPr sz="2200" spc="-130" dirty="0">
                <a:solidFill>
                  <a:srgbClr val="585858"/>
                </a:solidFill>
                <a:latin typeface="DejaVu Serif"/>
                <a:cs typeface="DejaVu Serif"/>
              </a:rPr>
              <a:t>condition 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90" dirty="0">
                <a:solidFill>
                  <a:srgbClr val="585858"/>
                </a:solidFill>
                <a:latin typeface="DejaVu Serif"/>
                <a:cs typeface="DejaVu Serif"/>
              </a:rPr>
              <a:t>the</a:t>
            </a:r>
            <a:r>
              <a:rPr sz="2200" spc="-22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contract.</a:t>
            </a:r>
            <a:endParaRPr sz="2200">
              <a:latin typeface="DejaVu Serif"/>
              <a:cs typeface="DejaVu Serif"/>
            </a:endParaRPr>
          </a:p>
          <a:p>
            <a:pPr marL="789940" marR="170180" indent="-365760">
              <a:lnSpc>
                <a:spcPct val="90000"/>
              </a:lnSpc>
              <a:spcBef>
                <a:spcPts val="530"/>
              </a:spcBef>
            </a:pPr>
            <a:r>
              <a:rPr sz="2200" spc="10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200" spc="225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appointed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shareholder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who </a:t>
            </a:r>
            <a:r>
              <a:rPr sz="2200" spc="-180" dirty="0">
                <a:solidFill>
                  <a:srgbClr val="585858"/>
                </a:solidFill>
                <a:latin typeface="DejaVu Serif"/>
                <a:cs typeface="DejaVu Serif"/>
              </a:rPr>
              <a:t>carried </a:t>
            </a:r>
            <a:r>
              <a:rPr sz="2200" spc="-130" dirty="0">
                <a:solidFill>
                  <a:srgbClr val="585858"/>
                </a:solidFill>
                <a:latin typeface="DejaVu Serif"/>
                <a:cs typeface="DejaVu Serif"/>
              </a:rPr>
              <a:t>out </a:t>
            </a:r>
            <a:r>
              <a:rPr sz="2200" spc="-19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340" dirty="0">
                <a:solidFill>
                  <a:srgbClr val="585858"/>
                </a:solidFill>
                <a:latin typeface="DejaVu Serif"/>
                <a:cs typeface="DejaVu Serif"/>
              </a:rPr>
              <a:t>project 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is held </a:t>
            </a:r>
            <a:r>
              <a:rPr sz="2200" spc="-165" dirty="0">
                <a:solidFill>
                  <a:srgbClr val="585858"/>
                </a:solidFill>
                <a:latin typeface="DejaVu Serif"/>
                <a:cs typeface="DejaVu Serif"/>
              </a:rPr>
              <a:t>responsible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under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principle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90" dirty="0">
                <a:solidFill>
                  <a:srgbClr val="585858"/>
                </a:solidFill>
                <a:latin typeface="DejaVu Serif"/>
                <a:cs typeface="DejaVu Serif"/>
              </a:rPr>
              <a:t>Yad </a:t>
            </a:r>
            <a:r>
              <a:rPr sz="2200" spc="-120" dirty="0">
                <a:solidFill>
                  <a:srgbClr val="585858"/>
                </a:solidFill>
                <a:latin typeface="DejaVu Serif"/>
                <a:cs typeface="DejaVu Serif"/>
              </a:rPr>
              <a:t>Amanah 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(trust).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In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229" dirty="0">
                <a:solidFill>
                  <a:srgbClr val="585858"/>
                </a:solidFill>
                <a:latin typeface="DejaVu Serif"/>
                <a:cs typeface="DejaVu Serif"/>
              </a:rPr>
              <a:t>case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his </a:t>
            </a:r>
            <a:r>
              <a:rPr sz="2200" spc="-180" dirty="0">
                <a:solidFill>
                  <a:srgbClr val="585858"/>
                </a:solidFill>
                <a:latin typeface="DejaVu Serif"/>
                <a:cs typeface="DejaVu Serif"/>
              </a:rPr>
              <a:t>negligence </a:t>
            </a:r>
            <a:r>
              <a:rPr sz="2200" spc="-195" dirty="0">
                <a:solidFill>
                  <a:srgbClr val="585858"/>
                </a:solidFill>
                <a:latin typeface="DejaVu Serif"/>
                <a:cs typeface="DejaVu Serif"/>
              </a:rPr>
              <a:t>he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is </a:t>
            </a:r>
            <a:r>
              <a:rPr sz="2200" spc="-130" dirty="0">
                <a:solidFill>
                  <a:srgbClr val="585858"/>
                </a:solidFill>
                <a:latin typeface="DejaVu Serif"/>
                <a:cs typeface="DejaVu Serif"/>
              </a:rPr>
              <a:t>held  </a:t>
            </a:r>
            <a:r>
              <a:rPr sz="2200" spc="-160" dirty="0">
                <a:solidFill>
                  <a:srgbClr val="585858"/>
                </a:solidFill>
                <a:latin typeface="DejaVu Serif"/>
                <a:cs typeface="DejaVu Serif"/>
              </a:rPr>
              <a:t>responsible </a:t>
            </a:r>
            <a:r>
              <a:rPr sz="2200" spc="-130" dirty="0">
                <a:solidFill>
                  <a:srgbClr val="585858"/>
                </a:solidFill>
                <a:latin typeface="DejaVu Serif"/>
                <a:cs typeface="DejaVu Serif"/>
              </a:rPr>
              <a:t>for </a:t>
            </a:r>
            <a:r>
              <a:rPr sz="2200" spc="-160" dirty="0">
                <a:solidFill>
                  <a:srgbClr val="585858"/>
                </a:solidFill>
                <a:latin typeface="DejaVu Serif"/>
                <a:cs typeface="DejaVu Serif"/>
              </a:rPr>
              <a:t>compensation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under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principle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 </a:t>
            </a:r>
            <a:r>
              <a:rPr sz="2200" spc="-90" dirty="0">
                <a:solidFill>
                  <a:srgbClr val="585858"/>
                </a:solidFill>
                <a:latin typeface="DejaVu Serif"/>
                <a:cs typeface="DejaVu Serif"/>
              </a:rPr>
              <a:t>Yad </a:t>
            </a:r>
            <a:r>
              <a:rPr sz="2200" spc="-160" dirty="0">
                <a:solidFill>
                  <a:srgbClr val="585858"/>
                </a:solidFill>
                <a:latin typeface="DejaVu Serif"/>
                <a:cs typeface="DejaVu Serif"/>
              </a:rPr>
              <a:t>Dhamanah</a:t>
            </a:r>
            <a:r>
              <a:rPr sz="2200" spc="-254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75" dirty="0">
                <a:solidFill>
                  <a:srgbClr val="585858"/>
                </a:solidFill>
                <a:latin typeface="DejaVu Serif"/>
                <a:cs typeface="DejaVu Serif"/>
              </a:rPr>
              <a:t>(guarantee).</a:t>
            </a:r>
            <a:endParaRPr sz="2200">
              <a:latin typeface="DejaVu Serif"/>
              <a:cs typeface="DejaVu Serif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2398776" y="141731"/>
            <a:ext cx="6731508" cy="71628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79245">
              <a:lnSpc>
                <a:spcPct val="100000"/>
              </a:lnSpc>
              <a:spcBef>
                <a:spcPts val="100"/>
              </a:spcBef>
            </a:pPr>
            <a:r>
              <a:rPr spc="-254" dirty="0"/>
              <a:t>CONDITIONS </a:t>
            </a:r>
            <a:r>
              <a:rPr spc="-275" dirty="0"/>
              <a:t>OF</a:t>
            </a:r>
            <a:r>
              <a:rPr spc="-270" dirty="0"/>
              <a:t> </a:t>
            </a:r>
            <a:r>
              <a:rPr spc="-330" dirty="0"/>
              <a:t>MUSHARAKAH</a:t>
            </a:r>
          </a:p>
        </p:txBody>
      </p:sp>
      <p:grpSp>
        <p:nvGrpSpPr>
          <p:cNvPr id="51" name="object 51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52" name="object 52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18</a:t>
            </a:fld>
            <a:endParaRPr spc="-16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28" name="object 28"/>
            <p:cNvSpPr/>
            <p:nvPr/>
          </p:nvSpPr>
          <p:spPr>
            <a:xfrm>
              <a:off x="0" y="4101083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1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5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141223" y="4322826"/>
            <a:ext cx="1273810" cy="959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885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  <a:p>
            <a:pPr>
              <a:lnSpc>
                <a:spcPct val="100000"/>
              </a:lnSpc>
            </a:pPr>
            <a:endParaRPr sz="1700">
              <a:latin typeface="DejaVu Serif"/>
              <a:cs typeface="DejaVu Serif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1650492" y="1010411"/>
            <a:ext cx="4407535" cy="521334"/>
            <a:chOff x="1650492" y="1010411"/>
            <a:chExt cx="4407535" cy="521334"/>
          </a:xfrm>
        </p:grpSpPr>
        <p:sp>
          <p:nvSpPr>
            <p:cNvPr id="44" name="object 44"/>
            <p:cNvSpPr/>
            <p:nvPr/>
          </p:nvSpPr>
          <p:spPr>
            <a:xfrm>
              <a:off x="1650492" y="1051559"/>
              <a:ext cx="661416" cy="480060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991868" y="1010411"/>
              <a:ext cx="4066031" cy="521208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1812417" y="1078737"/>
            <a:ext cx="403479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160" dirty="0">
                <a:latin typeface="DejaVu Sans"/>
                <a:cs typeface="DejaVu Sans"/>
              </a:rPr>
              <a:t> </a:t>
            </a:r>
            <a:r>
              <a:rPr sz="2500" b="1" spc="-5" dirty="0">
                <a:latin typeface="URW Palladio L"/>
                <a:cs typeface="URW Palladio L"/>
              </a:rPr>
              <a:t>The Conditions Of </a:t>
            </a:r>
            <a:r>
              <a:rPr sz="2500" b="1" spc="-235" dirty="0">
                <a:latin typeface="URW Palladio L"/>
                <a:cs typeface="URW Palladio L"/>
              </a:rPr>
              <a:t>Profit</a:t>
            </a:r>
            <a:endParaRPr sz="2500">
              <a:latin typeface="URW Palladio L"/>
              <a:cs typeface="URW Palladio 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224277" y="1528317"/>
            <a:ext cx="7273925" cy="24396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95"/>
              </a:spcBef>
              <a:buClr>
                <a:srgbClr val="252525"/>
              </a:buClr>
              <a:buAutoNum type="arabicPeriod"/>
              <a:tabLst>
                <a:tab pos="469265" algn="l"/>
                <a:tab pos="469900" algn="l"/>
                <a:tab pos="2058670" algn="l"/>
              </a:tabLst>
            </a:pP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ratio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25" dirty="0">
                <a:solidFill>
                  <a:srgbClr val="585858"/>
                </a:solidFill>
                <a:latin typeface="DejaVu Serif"/>
                <a:cs typeface="DejaVu Serif"/>
              </a:rPr>
              <a:t>profit </a:t>
            </a:r>
            <a:r>
              <a:rPr sz="2200" spc="-160" dirty="0">
                <a:solidFill>
                  <a:srgbClr val="585858"/>
                </a:solidFill>
                <a:latin typeface="DejaVu Serif"/>
                <a:cs typeface="DejaVu Serif"/>
              </a:rPr>
              <a:t>sharing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between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al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parties </a:t>
            </a:r>
            <a:r>
              <a:rPr sz="2200" spc="-114" dirty="0">
                <a:solidFill>
                  <a:srgbClr val="585858"/>
                </a:solidFill>
                <a:latin typeface="DejaVu Serif"/>
                <a:cs typeface="DejaVu Serif"/>
              </a:rPr>
              <a:t>should </a:t>
            </a:r>
            <a:r>
              <a:rPr sz="2200" spc="-229" dirty="0">
                <a:solidFill>
                  <a:srgbClr val="585858"/>
                </a:solidFill>
                <a:latin typeface="DejaVu Serif"/>
                <a:cs typeface="DejaVu Serif"/>
              </a:rPr>
              <a:t>be  </a:t>
            </a:r>
            <a:r>
              <a:rPr sz="2200" spc="-160" dirty="0">
                <a:solidFill>
                  <a:srgbClr val="585858"/>
                </a:solidFill>
                <a:latin typeface="DejaVu Serif"/>
                <a:cs typeface="DejaVu Serif"/>
              </a:rPr>
              <a:t>determined </a:t>
            </a:r>
            <a:r>
              <a:rPr sz="2200" spc="-140" dirty="0">
                <a:solidFill>
                  <a:srgbClr val="585858"/>
                </a:solidFill>
                <a:latin typeface="DejaVu Serif"/>
                <a:cs typeface="DejaVu Serif"/>
              </a:rPr>
              <a:t>and </a:t>
            </a:r>
            <a:r>
              <a:rPr sz="2200" spc="-114" dirty="0">
                <a:solidFill>
                  <a:srgbClr val="585858"/>
                </a:solidFill>
                <a:latin typeface="DejaVu Serif"/>
                <a:cs typeface="DejaVu Serif"/>
              </a:rPr>
              <a:t>mutually </a:t>
            </a:r>
            <a:r>
              <a:rPr sz="2200" spc="-195" dirty="0">
                <a:solidFill>
                  <a:srgbClr val="585858"/>
                </a:solidFill>
                <a:latin typeface="DejaVu Serif"/>
                <a:cs typeface="DejaVu Serif"/>
              </a:rPr>
              <a:t>agreed </a:t>
            </a:r>
            <a:r>
              <a:rPr sz="2200" spc="-190" dirty="0">
                <a:solidFill>
                  <a:srgbClr val="585858"/>
                </a:solidFill>
                <a:latin typeface="DejaVu Serif"/>
                <a:cs typeface="DejaVu Serif"/>
              </a:rPr>
              <a:t>at the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conclusion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95" dirty="0">
                <a:solidFill>
                  <a:srgbClr val="585858"/>
                </a:solidFill>
                <a:latin typeface="DejaVu Serif"/>
                <a:cs typeface="DejaVu Serif"/>
              </a:rPr>
              <a:t>contract	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in </a:t>
            </a:r>
            <a:r>
              <a:rPr sz="2200" spc="-19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form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200" dirty="0">
                <a:solidFill>
                  <a:srgbClr val="585858"/>
                </a:solidFill>
                <a:latin typeface="DejaVu Serif"/>
                <a:cs typeface="DejaVu Serif"/>
              </a:rPr>
              <a:t>percentage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30" dirty="0">
                <a:solidFill>
                  <a:srgbClr val="585858"/>
                </a:solidFill>
                <a:latin typeface="DejaVu Serif"/>
                <a:cs typeface="DejaVu Serif"/>
              </a:rPr>
              <a:t>profit,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not </a:t>
            </a:r>
            <a:r>
              <a:rPr sz="2200" spc="-215" dirty="0">
                <a:solidFill>
                  <a:srgbClr val="585858"/>
                </a:solidFill>
                <a:latin typeface="DejaVu Serif"/>
                <a:cs typeface="DejaVu Serif"/>
              </a:rPr>
              <a:t>a 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sum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money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or </a:t>
            </a:r>
            <a:r>
              <a:rPr sz="2200" spc="-200" dirty="0">
                <a:solidFill>
                  <a:srgbClr val="585858"/>
                </a:solidFill>
                <a:latin typeface="DejaVu Serif"/>
                <a:cs typeface="DejaVu Serif"/>
              </a:rPr>
              <a:t>percentage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capital.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This is </a:t>
            </a:r>
            <a:r>
              <a:rPr sz="2200" spc="-114" dirty="0">
                <a:solidFill>
                  <a:srgbClr val="585858"/>
                </a:solidFill>
                <a:latin typeface="DejaVu Serif"/>
                <a:cs typeface="DejaVu Serif"/>
              </a:rPr>
              <a:t>very  </a:t>
            </a:r>
            <a:r>
              <a:rPr sz="2200" spc="-145" dirty="0">
                <a:solidFill>
                  <a:srgbClr val="585858"/>
                </a:solidFill>
                <a:latin typeface="DejaVu Serif"/>
                <a:cs typeface="DejaVu Serif"/>
              </a:rPr>
              <a:t>important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200" spc="-95" dirty="0">
                <a:solidFill>
                  <a:srgbClr val="585858"/>
                </a:solidFill>
                <a:latin typeface="DejaVu Serif"/>
                <a:cs typeface="DejaVu Serif"/>
              </a:rPr>
              <a:t>avoid </a:t>
            </a:r>
            <a:r>
              <a:rPr sz="2200" spc="-120" dirty="0">
                <a:solidFill>
                  <a:srgbClr val="585858"/>
                </a:solidFill>
                <a:latin typeface="DejaVu Serif"/>
                <a:cs typeface="DejaVu Serif"/>
              </a:rPr>
              <a:t>any </a:t>
            </a:r>
            <a:r>
              <a:rPr sz="2200" spc="-180" dirty="0">
                <a:solidFill>
                  <a:srgbClr val="585858"/>
                </a:solidFill>
                <a:latin typeface="DejaVu Serif"/>
                <a:cs typeface="DejaVu Serif"/>
              </a:rPr>
              <a:t>element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</a:t>
            </a:r>
            <a:r>
              <a:rPr sz="2200" spc="-285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gharar.</a:t>
            </a:r>
            <a:endParaRPr sz="2200">
              <a:latin typeface="DejaVu Serif"/>
              <a:cs typeface="DejaVu Serif"/>
            </a:endParaRPr>
          </a:p>
          <a:p>
            <a:pPr marL="469900" indent="-457200">
              <a:lnSpc>
                <a:spcPct val="100000"/>
              </a:lnSpc>
              <a:spcBef>
                <a:spcPts val="530"/>
              </a:spcBef>
              <a:buClr>
                <a:srgbClr val="252525"/>
              </a:buClr>
              <a:buAutoNum type="arabicPeriod"/>
              <a:tabLst>
                <a:tab pos="469265" algn="l"/>
                <a:tab pos="469900" algn="l"/>
              </a:tabLst>
            </a:pPr>
            <a:r>
              <a:rPr sz="2200" spc="-160" dirty="0">
                <a:solidFill>
                  <a:srgbClr val="585858"/>
                </a:solidFill>
                <a:latin typeface="DejaVu Serif"/>
                <a:cs typeface="DejaVu Serif"/>
              </a:rPr>
              <a:t>Loss sharing, </a:t>
            </a:r>
            <a:r>
              <a:rPr sz="2200" spc="-190" dirty="0">
                <a:solidFill>
                  <a:srgbClr val="585858"/>
                </a:solidFill>
                <a:latin typeface="DejaVu Serif"/>
                <a:cs typeface="DejaVu Serif"/>
              </a:rPr>
              <a:t>except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in </a:t>
            </a:r>
            <a:r>
              <a:rPr sz="2200" spc="-185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200" spc="-229" dirty="0">
                <a:solidFill>
                  <a:srgbClr val="585858"/>
                </a:solidFill>
                <a:latin typeface="DejaVu Serif"/>
                <a:cs typeface="DejaVu Serif"/>
              </a:rPr>
              <a:t>case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200" spc="-175" dirty="0">
                <a:solidFill>
                  <a:srgbClr val="585858"/>
                </a:solidFill>
                <a:latin typeface="DejaVu Serif"/>
                <a:cs typeface="DejaVu Serif"/>
              </a:rPr>
              <a:t>deceit</a:t>
            </a:r>
            <a:r>
              <a:rPr sz="2200" spc="-12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55" dirty="0">
                <a:solidFill>
                  <a:srgbClr val="585858"/>
                </a:solidFill>
                <a:latin typeface="DejaVu Serif"/>
                <a:cs typeface="DejaVu Serif"/>
              </a:rPr>
              <a:t>or</a:t>
            </a:r>
            <a:endParaRPr sz="2200">
              <a:latin typeface="DejaVu Serif"/>
              <a:cs typeface="DejaVu Serif"/>
            </a:endParaRPr>
          </a:p>
          <a:p>
            <a:pPr marL="469900">
              <a:lnSpc>
                <a:spcPct val="100000"/>
              </a:lnSpc>
            </a:pPr>
            <a:r>
              <a:rPr sz="2200" spc="-175" dirty="0">
                <a:solidFill>
                  <a:srgbClr val="585858"/>
                </a:solidFill>
                <a:latin typeface="DejaVu Serif"/>
                <a:cs typeface="DejaVu Serif"/>
              </a:rPr>
              <a:t>negligence, </a:t>
            </a:r>
            <a:r>
              <a:rPr sz="2200" spc="-135" dirty="0">
                <a:solidFill>
                  <a:srgbClr val="585858"/>
                </a:solidFill>
                <a:latin typeface="DejaVu Serif"/>
                <a:cs typeface="DejaVu Serif"/>
              </a:rPr>
              <a:t>is </a:t>
            </a:r>
            <a:r>
              <a:rPr sz="2200" spc="-170" dirty="0">
                <a:solidFill>
                  <a:srgbClr val="585858"/>
                </a:solidFill>
                <a:latin typeface="DejaVu Serif"/>
                <a:cs typeface="DejaVu Serif"/>
              </a:rPr>
              <a:t>according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200" spc="-200" dirty="0">
                <a:solidFill>
                  <a:srgbClr val="585858"/>
                </a:solidFill>
                <a:latin typeface="DejaVu Serif"/>
                <a:cs typeface="DejaVu Serif"/>
              </a:rPr>
              <a:t>percentage </a:t>
            </a:r>
            <a:r>
              <a:rPr sz="2200" spc="-105" dirty="0">
                <a:solidFill>
                  <a:srgbClr val="585858"/>
                </a:solidFill>
                <a:latin typeface="DejaVu Serif"/>
                <a:cs typeface="DejaVu Serif"/>
              </a:rPr>
              <a:t>of</a:t>
            </a:r>
            <a:r>
              <a:rPr sz="2200" spc="-95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200" spc="-150" dirty="0">
                <a:solidFill>
                  <a:srgbClr val="585858"/>
                </a:solidFill>
                <a:latin typeface="DejaVu Serif"/>
                <a:cs typeface="DejaVu Serif"/>
              </a:rPr>
              <a:t>shareholding.</a:t>
            </a:r>
            <a:endParaRPr sz="2200">
              <a:latin typeface="DejaVu Serif"/>
              <a:cs typeface="DejaVu Serif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2398776" y="141731"/>
            <a:ext cx="6731508" cy="71628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79245">
              <a:lnSpc>
                <a:spcPct val="100000"/>
              </a:lnSpc>
              <a:spcBef>
                <a:spcPts val="100"/>
              </a:spcBef>
            </a:pPr>
            <a:r>
              <a:rPr spc="-254" dirty="0"/>
              <a:t>CONDITIONS </a:t>
            </a:r>
            <a:r>
              <a:rPr spc="-275" dirty="0"/>
              <a:t>OF</a:t>
            </a:r>
            <a:r>
              <a:rPr spc="-270" dirty="0"/>
              <a:t> </a:t>
            </a:r>
            <a:r>
              <a:rPr spc="-330" dirty="0"/>
              <a:t>MUSHARAKAH</a:t>
            </a:r>
          </a:p>
        </p:txBody>
      </p:sp>
      <p:grpSp>
        <p:nvGrpSpPr>
          <p:cNvPr id="50" name="object 50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51" name="object 51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19</a:t>
            </a:fld>
            <a:endParaRPr spc="-16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28" name="object 28"/>
            <p:cNvSpPr/>
            <p:nvPr/>
          </p:nvSpPr>
          <p:spPr>
            <a:xfrm>
              <a:off x="0" y="4101083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1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5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141223" y="4322826"/>
            <a:ext cx="1273810" cy="959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885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  <a:p>
            <a:pPr>
              <a:lnSpc>
                <a:spcPct val="100000"/>
              </a:lnSpc>
            </a:pPr>
            <a:endParaRPr sz="1700">
              <a:latin typeface="DejaVu Serif"/>
              <a:cs typeface="DejaVu Serif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1650492" y="1010411"/>
            <a:ext cx="5805170" cy="3264535"/>
            <a:chOff x="1650492" y="1010411"/>
            <a:chExt cx="5805170" cy="3264535"/>
          </a:xfrm>
        </p:grpSpPr>
        <p:sp>
          <p:nvSpPr>
            <p:cNvPr id="44" name="object 44"/>
            <p:cNvSpPr/>
            <p:nvPr/>
          </p:nvSpPr>
          <p:spPr>
            <a:xfrm>
              <a:off x="1650492" y="1050035"/>
              <a:ext cx="661416" cy="48158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991868" y="1010411"/>
              <a:ext cx="2333244" cy="521208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650492" y="1507235"/>
              <a:ext cx="661416" cy="48158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991868" y="1467611"/>
              <a:ext cx="2075687" cy="521208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650492" y="1964436"/>
              <a:ext cx="661416" cy="48158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991868" y="1924811"/>
              <a:ext cx="4745735" cy="521208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650492" y="2421636"/>
              <a:ext cx="661416" cy="48158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991868" y="2382011"/>
              <a:ext cx="4390644" cy="521208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650492" y="2878835"/>
              <a:ext cx="661416" cy="48158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991868" y="2839211"/>
              <a:ext cx="5337048" cy="521208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650492" y="3336035"/>
              <a:ext cx="661416" cy="48158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991868" y="3296411"/>
              <a:ext cx="5463539" cy="521207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650492" y="3793235"/>
              <a:ext cx="661416" cy="48158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991868" y="3753611"/>
              <a:ext cx="4186428" cy="521207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1812417" y="1000404"/>
            <a:ext cx="5432425" cy="322707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145" dirty="0">
                <a:latin typeface="DejaVu Sans"/>
                <a:cs typeface="DejaVu Sans"/>
              </a:rPr>
              <a:t> </a:t>
            </a:r>
            <a:r>
              <a:rPr sz="2500" spc="-165" dirty="0">
                <a:latin typeface="DejaVu Serif"/>
                <a:cs typeface="DejaVu Serif"/>
              </a:rPr>
              <a:t>DEFINITION</a:t>
            </a:r>
            <a:endParaRPr sz="25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145" dirty="0">
                <a:latin typeface="DejaVu Sans"/>
                <a:cs typeface="DejaVu Sans"/>
              </a:rPr>
              <a:t> </a:t>
            </a:r>
            <a:r>
              <a:rPr sz="2500" spc="-175" dirty="0">
                <a:latin typeface="DejaVu Serif"/>
                <a:cs typeface="DejaVu Serif"/>
              </a:rPr>
              <a:t>EVIDENCE</a:t>
            </a:r>
            <a:endParaRPr sz="25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125" dirty="0">
                <a:latin typeface="DejaVu Sans"/>
                <a:cs typeface="DejaVu Sans"/>
              </a:rPr>
              <a:t> </a:t>
            </a:r>
            <a:r>
              <a:rPr sz="2500" spc="-155" dirty="0">
                <a:latin typeface="DejaVu Serif"/>
                <a:cs typeface="DejaVu Serif"/>
              </a:rPr>
              <a:t>PILLARS </a:t>
            </a:r>
            <a:r>
              <a:rPr sz="2500" spc="-220" dirty="0">
                <a:latin typeface="DejaVu Serif"/>
                <a:cs typeface="DejaVu Serif"/>
              </a:rPr>
              <a:t>OF </a:t>
            </a:r>
            <a:r>
              <a:rPr sz="2500" spc="-85" dirty="0">
                <a:latin typeface="DejaVu Serif"/>
                <a:cs typeface="DejaVu Serif"/>
              </a:rPr>
              <a:t>MUSHARAKAH</a:t>
            </a:r>
            <a:endParaRPr sz="25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90" dirty="0">
                <a:latin typeface="DejaVu Sans"/>
                <a:cs typeface="DejaVu Sans"/>
              </a:rPr>
              <a:t> </a:t>
            </a:r>
            <a:r>
              <a:rPr sz="2500" spc="-200" dirty="0">
                <a:latin typeface="DejaVu Serif"/>
                <a:cs typeface="DejaVu Serif"/>
              </a:rPr>
              <a:t>TYPES </a:t>
            </a:r>
            <a:r>
              <a:rPr sz="2500" spc="-215" dirty="0">
                <a:latin typeface="DejaVu Serif"/>
                <a:cs typeface="DejaVu Serif"/>
              </a:rPr>
              <a:t>OF </a:t>
            </a:r>
            <a:r>
              <a:rPr sz="2500" spc="-85" dirty="0">
                <a:latin typeface="DejaVu Serif"/>
                <a:cs typeface="DejaVu Serif"/>
              </a:rPr>
              <a:t>MUSHARAKAH</a:t>
            </a:r>
            <a:endParaRPr sz="25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185" dirty="0">
                <a:latin typeface="DejaVu Sans"/>
                <a:cs typeface="DejaVu Sans"/>
              </a:rPr>
              <a:t> </a:t>
            </a:r>
            <a:r>
              <a:rPr sz="2500" spc="-120" dirty="0">
                <a:latin typeface="DejaVu Serif"/>
                <a:cs typeface="DejaVu Serif"/>
              </a:rPr>
              <a:t>CONDITION </a:t>
            </a:r>
            <a:r>
              <a:rPr sz="2500" spc="-220" dirty="0">
                <a:latin typeface="DejaVu Serif"/>
                <a:cs typeface="DejaVu Serif"/>
              </a:rPr>
              <a:t>OF </a:t>
            </a:r>
            <a:r>
              <a:rPr sz="2500" spc="-125" dirty="0">
                <a:latin typeface="DejaVu Serif"/>
                <a:cs typeface="DejaVu Serif"/>
              </a:rPr>
              <a:t>MUSHARAKAH</a:t>
            </a:r>
            <a:endParaRPr sz="25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195" dirty="0">
                <a:latin typeface="DejaVu Sans"/>
                <a:cs typeface="DejaVu Sans"/>
              </a:rPr>
              <a:t> </a:t>
            </a:r>
            <a:r>
              <a:rPr sz="2500" spc="-85" dirty="0">
                <a:latin typeface="DejaVu Serif"/>
                <a:cs typeface="DejaVu Serif"/>
              </a:rPr>
              <a:t>MUSHARAKAH </a:t>
            </a:r>
            <a:r>
              <a:rPr sz="2500" spc="-220" dirty="0">
                <a:latin typeface="DejaVu Serif"/>
                <a:cs typeface="DejaVu Serif"/>
              </a:rPr>
              <a:t>MUTANAQISAH</a:t>
            </a:r>
            <a:endParaRPr sz="25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2500" spc="1210" dirty="0">
                <a:latin typeface="DejaVu Sans"/>
                <a:cs typeface="DejaVu Sans"/>
              </a:rPr>
              <a:t></a:t>
            </a:r>
            <a:r>
              <a:rPr sz="2500" spc="-155" dirty="0">
                <a:latin typeface="DejaVu Sans"/>
                <a:cs typeface="DejaVu Sans"/>
              </a:rPr>
              <a:t> </a:t>
            </a:r>
            <a:r>
              <a:rPr sz="2500" spc="-165" dirty="0">
                <a:latin typeface="DejaVu Serif"/>
                <a:cs typeface="DejaVu Serif"/>
              </a:rPr>
              <a:t>MODERN </a:t>
            </a:r>
            <a:r>
              <a:rPr sz="2500" spc="-90" dirty="0">
                <a:latin typeface="DejaVu Serif"/>
                <a:cs typeface="DejaVu Serif"/>
              </a:rPr>
              <a:t>APPLICATION</a:t>
            </a:r>
            <a:endParaRPr sz="2500">
              <a:latin typeface="DejaVu Serif"/>
              <a:cs typeface="DejaVu Serif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4480559" y="141731"/>
            <a:ext cx="2566416" cy="71628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>
            <a:spLocks noGrp="1"/>
          </p:cNvSpPr>
          <p:nvPr>
            <p:ph type="title"/>
          </p:nvPr>
        </p:nvSpPr>
        <p:spPr>
          <a:xfrm>
            <a:off x="4738242" y="243332"/>
            <a:ext cx="199771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4" dirty="0"/>
              <a:t>CONTENT</a:t>
            </a:r>
          </a:p>
        </p:txBody>
      </p:sp>
      <p:grpSp>
        <p:nvGrpSpPr>
          <p:cNvPr id="61" name="object 61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62" name="object 62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2</a:t>
            </a:fld>
            <a:endParaRPr spc="-165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620011" y="996696"/>
            <a:ext cx="7957184" cy="3888104"/>
            <a:chOff x="1620011" y="996696"/>
            <a:chExt cx="7957184" cy="3888104"/>
          </a:xfrm>
        </p:grpSpPr>
        <p:sp>
          <p:nvSpPr>
            <p:cNvPr id="46" name="object 46"/>
            <p:cNvSpPr/>
            <p:nvPr/>
          </p:nvSpPr>
          <p:spPr>
            <a:xfrm>
              <a:off x="1620011" y="996696"/>
              <a:ext cx="678180" cy="53492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083307" y="1010412"/>
              <a:ext cx="7441692" cy="521208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083307" y="1391412"/>
              <a:ext cx="3592068" cy="521208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620011" y="1834896"/>
              <a:ext cx="678180" cy="534924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083307" y="1848612"/>
              <a:ext cx="5039868" cy="521208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620011" y="2292096"/>
              <a:ext cx="678180" cy="534924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083307" y="2305812"/>
              <a:ext cx="7283196" cy="521208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083307" y="2686812"/>
              <a:ext cx="6102096" cy="521208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620011" y="3130296"/>
              <a:ext cx="678180" cy="534923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083307" y="3144012"/>
              <a:ext cx="7493508" cy="521207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083307" y="3525012"/>
              <a:ext cx="7271004" cy="521207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083307" y="3906012"/>
              <a:ext cx="2147316" cy="521207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620011" y="4349496"/>
              <a:ext cx="678180" cy="534924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083307" y="4363211"/>
              <a:ext cx="4870704" cy="521207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1812417" y="1077213"/>
            <a:ext cx="7472680" cy="37598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57150" indent="-457834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469900" algn="l"/>
                <a:tab pos="470534" algn="l"/>
              </a:tabLst>
            </a:pPr>
            <a:r>
              <a:rPr sz="2500" spc="-170" dirty="0">
                <a:latin typeface="DejaVu Serif"/>
                <a:cs typeface="DejaVu Serif"/>
              </a:rPr>
              <a:t>When </a:t>
            </a:r>
            <a:r>
              <a:rPr sz="2500" spc="-245" dirty="0">
                <a:latin typeface="DejaVu Serif"/>
                <a:cs typeface="DejaVu Serif"/>
              </a:rPr>
              <a:t>a </a:t>
            </a:r>
            <a:r>
              <a:rPr sz="2500" spc="-180" dirty="0">
                <a:latin typeface="DejaVu Serif"/>
                <a:cs typeface="DejaVu Serif"/>
              </a:rPr>
              <a:t>partnership </a:t>
            </a:r>
            <a:r>
              <a:rPr sz="2500" spc="-105" dirty="0">
                <a:latin typeface="DejaVu Serif"/>
                <a:cs typeface="DejaVu Serif"/>
              </a:rPr>
              <a:t>fulfills </a:t>
            </a:r>
            <a:r>
              <a:rPr sz="2500" spc="-165" dirty="0">
                <a:latin typeface="DejaVu Serif"/>
                <a:cs typeface="DejaVu Serif"/>
              </a:rPr>
              <a:t>its </a:t>
            </a:r>
            <a:r>
              <a:rPr sz="2500" spc="-155" dirty="0">
                <a:latin typeface="DejaVu Serif"/>
                <a:cs typeface="DejaVu Serif"/>
              </a:rPr>
              <a:t>obligation </a:t>
            </a:r>
            <a:r>
              <a:rPr sz="2500" spc="-175" dirty="0">
                <a:latin typeface="DejaVu Serif"/>
                <a:cs typeface="DejaVu Serif"/>
              </a:rPr>
              <a:t>or </a:t>
            </a:r>
            <a:r>
              <a:rPr sz="2500" spc="-165" dirty="0">
                <a:latin typeface="DejaVu Serif"/>
                <a:cs typeface="DejaVu Serif"/>
              </a:rPr>
              <a:t>when  its </a:t>
            </a:r>
            <a:r>
              <a:rPr sz="2500" spc="-150" dirty="0">
                <a:latin typeface="DejaVu Serif"/>
                <a:cs typeface="DejaVu Serif"/>
              </a:rPr>
              <a:t>duration </a:t>
            </a:r>
            <a:r>
              <a:rPr sz="2500" spc="-155" dirty="0">
                <a:latin typeface="DejaVu Serif"/>
                <a:cs typeface="DejaVu Serif"/>
              </a:rPr>
              <a:t>is</a:t>
            </a:r>
            <a:r>
              <a:rPr sz="2500" spc="-225" dirty="0">
                <a:latin typeface="DejaVu Serif"/>
                <a:cs typeface="DejaVu Serif"/>
              </a:rPr>
              <a:t> </a:t>
            </a:r>
            <a:r>
              <a:rPr sz="2500" spc="-165" dirty="0">
                <a:latin typeface="DejaVu Serif"/>
                <a:cs typeface="DejaVu Serif"/>
              </a:rPr>
              <a:t>expired.</a:t>
            </a:r>
            <a:endParaRPr sz="2500">
              <a:latin typeface="DejaVu Serif"/>
              <a:cs typeface="DejaVu Serif"/>
            </a:endParaRPr>
          </a:p>
          <a:p>
            <a:pPr marL="469900" indent="-457834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469900" algn="l"/>
                <a:tab pos="470534" algn="l"/>
              </a:tabLst>
            </a:pPr>
            <a:r>
              <a:rPr sz="2500" spc="-170" dirty="0">
                <a:latin typeface="DejaVu Serif"/>
                <a:cs typeface="DejaVu Serif"/>
              </a:rPr>
              <a:t>By </a:t>
            </a:r>
            <a:r>
              <a:rPr sz="2500" spc="-150" dirty="0">
                <a:latin typeface="DejaVu Serif"/>
                <a:cs typeface="DejaVu Serif"/>
              </a:rPr>
              <a:t>mutual </a:t>
            </a:r>
            <a:r>
              <a:rPr sz="2500" spc="-210" dirty="0">
                <a:latin typeface="DejaVu Serif"/>
                <a:cs typeface="DejaVu Serif"/>
              </a:rPr>
              <a:t>consent </a:t>
            </a:r>
            <a:r>
              <a:rPr sz="2500" spc="-120" dirty="0">
                <a:latin typeface="DejaVu Serif"/>
                <a:cs typeface="DejaVu Serif"/>
              </a:rPr>
              <a:t>of </a:t>
            </a:r>
            <a:r>
              <a:rPr sz="2500" spc="-215" dirty="0">
                <a:latin typeface="DejaVu Serif"/>
                <a:cs typeface="DejaVu Serif"/>
              </a:rPr>
              <a:t>the</a:t>
            </a:r>
            <a:r>
              <a:rPr sz="2500" spc="-195" dirty="0">
                <a:latin typeface="DejaVu Serif"/>
                <a:cs typeface="DejaVu Serif"/>
              </a:rPr>
              <a:t> </a:t>
            </a:r>
            <a:r>
              <a:rPr sz="2500" spc="-190" dirty="0">
                <a:latin typeface="DejaVu Serif"/>
                <a:cs typeface="DejaVu Serif"/>
              </a:rPr>
              <a:t>parties.</a:t>
            </a:r>
            <a:endParaRPr sz="2500">
              <a:latin typeface="DejaVu Serif"/>
              <a:cs typeface="DejaVu Serif"/>
            </a:endParaRPr>
          </a:p>
          <a:p>
            <a:pPr marL="469900" marR="212725" indent="-457834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469900" algn="l"/>
                <a:tab pos="470534" algn="l"/>
              </a:tabLst>
            </a:pPr>
            <a:r>
              <a:rPr sz="2500" spc="-170" dirty="0">
                <a:latin typeface="DejaVu Serif"/>
                <a:cs typeface="DejaVu Serif"/>
              </a:rPr>
              <a:t>By </a:t>
            </a:r>
            <a:r>
              <a:rPr sz="2500" spc="-245" dirty="0">
                <a:latin typeface="DejaVu Serif"/>
                <a:cs typeface="DejaVu Serif"/>
              </a:rPr>
              <a:t>a </a:t>
            </a:r>
            <a:r>
              <a:rPr sz="2500" spc="-220" dirty="0">
                <a:latin typeface="DejaVu Serif"/>
                <a:cs typeface="DejaVu Serif"/>
              </a:rPr>
              <a:t>request </a:t>
            </a:r>
            <a:r>
              <a:rPr sz="2500" spc="-195" dirty="0">
                <a:latin typeface="DejaVu Serif"/>
                <a:cs typeface="DejaVu Serif"/>
              </a:rPr>
              <a:t>made </a:t>
            </a:r>
            <a:r>
              <a:rPr sz="2500" spc="-125" dirty="0">
                <a:latin typeface="DejaVu Serif"/>
                <a:cs typeface="DejaVu Serif"/>
              </a:rPr>
              <a:t>by </a:t>
            </a:r>
            <a:r>
              <a:rPr sz="2500" spc="-195" dirty="0">
                <a:latin typeface="DejaVu Serif"/>
                <a:cs typeface="DejaVu Serif"/>
              </a:rPr>
              <a:t>one </a:t>
            </a:r>
            <a:r>
              <a:rPr sz="2500" spc="-120" dirty="0">
                <a:latin typeface="DejaVu Serif"/>
                <a:cs typeface="DejaVu Serif"/>
              </a:rPr>
              <a:t>of </a:t>
            </a:r>
            <a:r>
              <a:rPr sz="2500" spc="-215" dirty="0">
                <a:latin typeface="DejaVu Serif"/>
                <a:cs typeface="DejaVu Serif"/>
              </a:rPr>
              <a:t>the </a:t>
            </a:r>
            <a:r>
              <a:rPr sz="2500" spc="-195" dirty="0">
                <a:latin typeface="DejaVu Serif"/>
                <a:cs typeface="DejaVu Serif"/>
              </a:rPr>
              <a:t>parties </a:t>
            </a:r>
            <a:r>
              <a:rPr sz="2500" spc="-150" dirty="0">
                <a:latin typeface="DejaVu Serif"/>
                <a:cs typeface="DejaVu Serif"/>
              </a:rPr>
              <a:t>which </a:t>
            </a:r>
            <a:r>
              <a:rPr sz="2500" spc="-155" dirty="0">
                <a:latin typeface="DejaVu Serif"/>
                <a:cs typeface="DejaVu Serif"/>
              </a:rPr>
              <a:t>is  </a:t>
            </a:r>
            <a:r>
              <a:rPr sz="2500" spc="-175" dirty="0">
                <a:latin typeface="DejaVu Serif"/>
                <a:cs typeface="DejaVu Serif"/>
              </a:rPr>
              <a:t>subsequently </a:t>
            </a:r>
            <a:r>
              <a:rPr sz="2500" spc="-145" dirty="0">
                <a:latin typeface="DejaVu Serif"/>
                <a:cs typeface="DejaVu Serif"/>
              </a:rPr>
              <a:t>approved </a:t>
            </a:r>
            <a:r>
              <a:rPr sz="2500" spc="-125" dirty="0">
                <a:latin typeface="DejaVu Serif"/>
                <a:cs typeface="DejaVu Serif"/>
              </a:rPr>
              <a:t>by </a:t>
            </a:r>
            <a:r>
              <a:rPr sz="2500" spc="-200" dirty="0">
                <a:latin typeface="DejaVu Serif"/>
                <a:cs typeface="DejaVu Serif"/>
              </a:rPr>
              <a:t>other</a:t>
            </a:r>
            <a:r>
              <a:rPr sz="2500" spc="-220" dirty="0">
                <a:latin typeface="DejaVu Serif"/>
                <a:cs typeface="DejaVu Serif"/>
              </a:rPr>
              <a:t> </a:t>
            </a:r>
            <a:r>
              <a:rPr sz="2500" spc="-190" dirty="0">
                <a:latin typeface="DejaVu Serif"/>
                <a:cs typeface="DejaVu Serif"/>
              </a:rPr>
              <a:t>parties.</a:t>
            </a:r>
            <a:endParaRPr sz="2500">
              <a:latin typeface="DejaVu Serif"/>
              <a:cs typeface="DejaVu Serif"/>
            </a:endParaRPr>
          </a:p>
          <a:p>
            <a:pPr marL="469900" marR="5080" indent="-457834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469900" algn="l"/>
                <a:tab pos="470534" algn="l"/>
              </a:tabLst>
            </a:pPr>
            <a:r>
              <a:rPr sz="2500" spc="-170" dirty="0">
                <a:latin typeface="DejaVu Serif"/>
                <a:cs typeface="DejaVu Serif"/>
              </a:rPr>
              <a:t>By </a:t>
            </a:r>
            <a:r>
              <a:rPr sz="2500" spc="-190" dirty="0">
                <a:latin typeface="DejaVu Serif"/>
                <a:cs typeface="DejaVu Serif"/>
              </a:rPr>
              <a:t>death </a:t>
            </a:r>
            <a:r>
              <a:rPr sz="2500" spc="-175" dirty="0">
                <a:latin typeface="DejaVu Serif"/>
                <a:cs typeface="DejaVu Serif"/>
              </a:rPr>
              <a:t>or </a:t>
            </a:r>
            <a:r>
              <a:rPr sz="2500" spc="-170" dirty="0">
                <a:latin typeface="DejaVu Serif"/>
                <a:cs typeface="DejaVu Serif"/>
              </a:rPr>
              <a:t>incapacity </a:t>
            </a:r>
            <a:r>
              <a:rPr sz="2500" spc="-120" dirty="0">
                <a:latin typeface="DejaVu Serif"/>
                <a:cs typeface="DejaVu Serif"/>
              </a:rPr>
              <a:t>of </a:t>
            </a:r>
            <a:r>
              <a:rPr sz="2500" spc="-195" dirty="0">
                <a:latin typeface="DejaVu Serif"/>
                <a:cs typeface="DejaVu Serif"/>
              </a:rPr>
              <a:t>one </a:t>
            </a:r>
            <a:r>
              <a:rPr sz="2500" spc="-120" dirty="0">
                <a:latin typeface="DejaVu Serif"/>
                <a:cs typeface="DejaVu Serif"/>
              </a:rPr>
              <a:t>of </a:t>
            </a:r>
            <a:r>
              <a:rPr sz="2500" spc="-215" dirty="0">
                <a:latin typeface="DejaVu Serif"/>
                <a:cs typeface="DejaVu Serif"/>
              </a:rPr>
              <a:t>the </a:t>
            </a:r>
            <a:r>
              <a:rPr sz="2500" spc="-195" dirty="0">
                <a:latin typeface="DejaVu Serif"/>
                <a:cs typeface="DejaVu Serif"/>
              </a:rPr>
              <a:t>parties </a:t>
            </a:r>
            <a:r>
              <a:rPr sz="2500" spc="-175" dirty="0">
                <a:latin typeface="DejaVu Serif"/>
                <a:cs typeface="DejaVu Serif"/>
              </a:rPr>
              <a:t>whose  </a:t>
            </a:r>
            <a:r>
              <a:rPr sz="2500" spc="-195" dirty="0">
                <a:latin typeface="DejaVu Serif"/>
                <a:cs typeface="DejaVu Serif"/>
              </a:rPr>
              <a:t>heirs </a:t>
            </a:r>
            <a:r>
              <a:rPr sz="2500" spc="-175" dirty="0">
                <a:latin typeface="DejaVu Serif"/>
                <a:cs typeface="DejaVu Serif"/>
              </a:rPr>
              <a:t>or </a:t>
            </a:r>
            <a:r>
              <a:rPr sz="2500" spc="-185" dirty="0">
                <a:latin typeface="DejaVu Serif"/>
                <a:cs typeface="DejaVu Serif"/>
              </a:rPr>
              <a:t>their </a:t>
            </a:r>
            <a:r>
              <a:rPr sz="2500" spc="-170" dirty="0">
                <a:latin typeface="DejaVu Serif"/>
                <a:cs typeface="DejaVu Serif"/>
              </a:rPr>
              <a:t>guardian </a:t>
            </a:r>
            <a:r>
              <a:rPr sz="2500" spc="-180" dirty="0">
                <a:latin typeface="DejaVu Serif"/>
                <a:cs typeface="DejaVu Serif"/>
              </a:rPr>
              <a:t>decide </a:t>
            </a:r>
            <a:r>
              <a:rPr sz="2500" spc="-170" dirty="0">
                <a:latin typeface="DejaVu Serif"/>
                <a:cs typeface="DejaVu Serif"/>
              </a:rPr>
              <a:t>to </a:t>
            </a:r>
            <a:r>
              <a:rPr sz="2500" spc="-165" dirty="0">
                <a:latin typeface="DejaVu Serif"/>
                <a:cs typeface="DejaVu Serif"/>
              </a:rPr>
              <a:t>discontinue </a:t>
            </a:r>
            <a:r>
              <a:rPr sz="2500" spc="-215" dirty="0">
                <a:latin typeface="DejaVu Serif"/>
                <a:cs typeface="DejaVu Serif"/>
              </a:rPr>
              <a:t>the  </a:t>
            </a:r>
            <a:r>
              <a:rPr sz="2500" spc="-180" dirty="0">
                <a:latin typeface="DejaVu Serif"/>
                <a:cs typeface="DejaVu Serif"/>
              </a:rPr>
              <a:t>partnership.</a:t>
            </a:r>
            <a:endParaRPr sz="2500">
              <a:latin typeface="DejaVu Serif"/>
              <a:cs typeface="DejaVu Serif"/>
            </a:endParaRPr>
          </a:p>
          <a:p>
            <a:pPr marL="469900" indent="-457834">
              <a:lnSpc>
                <a:spcPct val="100000"/>
              </a:lnSpc>
              <a:spcBef>
                <a:spcPts val="605"/>
              </a:spcBef>
              <a:buAutoNum type="arabicPeriod"/>
              <a:tabLst>
                <a:tab pos="469900" algn="l"/>
                <a:tab pos="470534" algn="l"/>
              </a:tabLst>
            </a:pPr>
            <a:r>
              <a:rPr sz="2500" spc="-195" dirty="0">
                <a:latin typeface="DejaVu Serif"/>
                <a:cs typeface="DejaVu Serif"/>
              </a:rPr>
              <a:t>The </a:t>
            </a:r>
            <a:r>
              <a:rPr sz="2500" spc="-170" dirty="0">
                <a:latin typeface="DejaVu Serif"/>
                <a:cs typeface="DejaVu Serif"/>
              </a:rPr>
              <a:t>bankruptcy </a:t>
            </a:r>
            <a:r>
              <a:rPr sz="2500" spc="-120" dirty="0">
                <a:latin typeface="DejaVu Serif"/>
                <a:cs typeface="DejaVu Serif"/>
              </a:rPr>
              <a:t>of </a:t>
            </a:r>
            <a:r>
              <a:rPr sz="2500" spc="-215" dirty="0">
                <a:latin typeface="DejaVu Serif"/>
                <a:cs typeface="DejaVu Serif"/>
              </a:rPr>
              <a:t>the</a:t>
            </a:r>
            <a:r>
              <a:rPr sz="2500" spc="-180" dirty="0">
                <a:latin typeface="DejaVu Serif"/>
                <a:cs typeface="DejaVu Serif"/>
              </a:rPr>
              <a:t> </a:t>
            </a:r>
            <a:r>
              <a:rPr sz="2500" spc="-204" dirty="0">
                <a:latin typeface="DejaVu Serif"/>
                <a:cs typeface="DejaVu Serif"/>
              </a:rPr>
              <a:t>partners.</a:t>
            </a:r>
            <a:endParaRPr sz="2500">
              <a:latin typeface="DejaVu Serif"/>
              <a:cs typeface="DejaVu Serif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2328672" y="141731"/>
            <a:ext cx="6870192" cy="716280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>
            <a:spLocks noGrp="1"/>
          </p:cNvSpPr>
          <p:nvPr>
            <p:ph type="title"/>
          </p:nvPr>
        </p:nvSpPr>
        <p:spPr>
          <a:xfrm>
            <a:off x="2585973" y="243332"/>
            <a:ext cx="629856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90" dirty="0"/>
              <a:t>DISSOLUTION </a:t>
            </a:r>
            <a:r>
              <a:rPr spc="-275" dirty="0"/>
              <a:t>OF</a:t>
            </a:r>
            <a:r>
              <a:rPr spc="-270" dirty="0"/>
              <a:t> </a:t>
            </a:r>
            <a:r>
              <a:rPr spc="-330" dirty="0"/>
              <a:t>MUSHARAKAH</a:t>
            </a:r>
          </a:p>
        </p:txBody>
      </p:sp>
      <p:grpSp>
        <p:nvGrpSpPr>
          <p:cNvPr id="63" name="object 63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64" name="object 64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20</a:t>
            </a:fld>
            <a:endParaRPr spc="-16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664207" y="982980"/>
            <a:ext cx="8167370" cy="4028440"/>
            <a:chOff x="1664207" y="982980"/>
            <a:chExt cx="8167370" cy="4028440"/>
          </a:xfrm>
        </p:grpSpPr>
        <p:sp>
          <p:nvSpPr>
            <p:cNvPr id="46" name="object 46"/>
            <p:cNvSpPr/>
            <p:nvPr/>
          </p:nvSpPr>
          <p:spPr>
            <a:xfrm>
              <a:off x="1664207" y="1018032"/>
              <a:ext cx="612648" cy="445008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008631" y="982980"/>
              <a:ext cx="1783080" cy="480060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664207" y="2287524"/>
              <a:ext cx="612648" cy="445008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008631" y="2252472"/>
              <a:ext cx="7822692" cy="480060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008631" y="2567940"/>
              <a:ext cx="7642859" cy="480060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008631" y="2883408"/>
              <a:ext cx="7513320" cy="480060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008631" y="3198875"/>
              <a:ext cx="7574280" cy="480060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008631" y="3514344"/>
              <a:ext cx="7694676" cy="480059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008631" y="3829812"/>
              <a:ext cx="6854952" cy="480060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008631" y="4145280"/>
              <a:ext cx="5644896" cy="480060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664207" y="4565903"/>
              <a:ext cx="612648" cy="445007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008631" y="4530851"/>
              <a:ext cx="5812536" cy="480060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1812417" y="1005839"/>
            <a:ext cx="7755890" cy="5307965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2300" spc="1120" dirty="0">
                <a:latin typeface="DejaVu Sans"/>
                <a:cs typeface="DejaVu Sans"/>
              </a:rPr>
              <a:t></a:t>
            </a:r>
            <a:r>
              <a:rPr sz="2300" spc="90" dirty="0">
                <a:latin typeface="DejaVu Sans"/>
                <a:cs typeface="DejaVu Sans"/>
              </a:rPr>
              <a:t> </a:t>
            </a:r>
            <a:r>
              <a:rPr sz="2300" spc="-125" dirty="0">
                <a:latin typeface="DejaVu Serif"/>
                <a:cs typeface="DejaVu Serif"/>
              </a:rPr>
              <a:t>Definition:</a:t>
            </a:r>
            <a:endParaRPr sz="2300">
              <a:latin typeface="DejaVu Serif"/>
              <a:cs typeface="DejaVu Serif"/>
            </a:endParaRPr>
          </a:p>
          <a:p>
            <a:pPr marL="789940" marR="300990" indent="-365760">
              <a:lnSpc>
                <a:spcPts val="2160"/>
              </a:lnSpc>
              <a:spcBef>
                <a:spcPts val="535"/>
              </a:spcBef>
              <a:tabLst>
                <a:tab pos="789940" algn="l"/>
              </a:tabLst>
            </a:pPr>
            <a:r>
              <a:rPr sz="2000" spc="975" dirty="0">
                <a:solidFill>
                  <a:srgbClr val="252525"/>
                </a:solidFill>
                <a:latin typeface="DejaVu Sans"/>
                <a:cs typeface="DejaVu Sans"/>
              </a:rPr>
              <a:t>	</a:t>
            </a:r>
            <a:r>
              <a:rPr sz="2000" spc="-175" dirty="0">
                <a:solidFill>
                  <a:srgbClr val="585858"/>
                </a:solidFill>
                <a:latin typeface="DejaVu Serif"/>
                <a:cs typeface="DejaVu Serif"/>
              </a:rPr>
              <a:t>Form </a:t>
            </a:r>
            <a:r>
              <a:rPr sz="2000" spc="-9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000" spc="-145" dirty="0">
                <a:solidFill>
                  <a:srgbClr val="585858"/>
                </a:solidFill>
                <a:latin typeface="DejaVu Serif"/>
                <a:cs typeface="DejaVu Serif"/>
              </a:rPr>
              <a:t>partnership </a:t>
            </a:r>
            <a:r>
              <a:rPr sz="2000" spc="-95" dirty="0">
                <a:solidFill>
                  <a:srgbClr val="585858"/>
                </a:solidFill>
                <a:latin typeface="DejaVu Serif"/>
                <a:cs typeface="DejaVu Serif"/>
              </a:rPr>
              <a:t>in </a:t>
            </a:r>
            <a:r>
              <a:rPr sz="2000" spc="-114" dirty="0">
                <a:solidFill>
                  <a:srgbClr val="585858"/>
                </a:solidFill>
                <a:latin typeface="DejaVu Serif"/>
                <a:cs typeface="DejaVu Serif"/>
              </a:rPr>
              <a:t>which </a:t>
            </a:r>
            <a:r>
              <a:rPr sz="2000" spc="-155" dirty="0">
                <a:solidFill>
                  <a:srgbClr val="585858"/>
                </a:solidFill>
                <a:latin typeface="DejaVu Serif"/>
                <a:cs typeface="DejaVu Serif"/>
              </a:rPr>
              <a:t>one </a:t>
            </a:r>
            <a:r>
              <a:rPr sz="2000" spc="-9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0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000" spc="-165" dirty="0">
                <a:solidFill>
                  <a:srgbClr val="585858"/>
                </a:solidFill>
                <a:latin typeface="DejaVu Serif"/>
                <a:cs typeface="DejaVu Serif"/>
              </a:rPr>
              <a:t>partners </a:t>
            </a:r>
            <a:r>
              <a:rPr sz="2000" spc="-145" dirty="0">
                <a:solidFill>
                  <a:srgbClr val="585858"/>
                </a:solidFill>
                <a:latin typeface="DejaVu Serif"/>
                <a:cs typeface="DejaVu Serif"/>
              </a:rPr>
              <a:t>promises  </a:t>
            </a:r>
            <a:r>
              <a:rPr sz="2000" spc="-165" dirty="0">
                <a:solidFill>
                  <a:srgbClr val="585858"/>
                </a:solidFill>
                <a:latin typeface="DejaVu Serif"/>
                <a:cs typeface="DejaVu Serif"/>
              </a:rPr>
              <a:t>(wa‟d) </a:t>
            </a:r>
            <a:r>
              <a:rPr sz="2000" spc="-135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000" spc="-95" dirty="0">
                <a:solidFill>
                  <a:srgbClr val="585858"/>
                </a:solidFill>
                <a:latin typeface="DejaVu Serif"/>
                <a:cs typeface="DejaVu Serif"/>
              </a:rPr>
              <a:t>buy </a:t>
            </a:r>
            <a:r>
              <a:rPr sz="20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000" spc="-114" dirty="0">
                <a:solidFill>
                  <a:srgbClr val="585858"/>
                </a:solidFill>
                <a:latin typeface="DejaVu Serif"/>
                <a:cs typeface="DejaVu Serif"/>
              </a:rPr>
              <a:t>equity </a:t>
            </a:r>
            <a:r>
              <a:rPr sz="2000" spc="-180" dirty="0">
                <a:solidFill>
                  <a:srgbClr val="585858"/>
                </a:solidFill>
                <a:latin typeface="DejaVu Serif"/>
                <a:cs typeface="DejaVu Serif"/>
              </a:rPr>
              <a:t>share </a:t>
            </a:r>
            <a:r>
              <a:rPr sz="2000" spc="-9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000" spc="-160" dirty="0">
                <a:solidFill>
                  <a:srgbClr val="585858"/>
                </a:solidFill>
                <a:latin typeface="DejaVu Serif"/>
                <a:cs typeface="DejaVu Serif"/>
              </a:rPr>
              <a:t>other partner </a:t>
            </a:r>
            <a:r>
              <a:rPr sz="2000" spc="-110" dirty="0">
                <a:solidFill>
                  <a:srgbClr val="585858"/>
                </a:solidFill>
                <a:latin typeface="DejaVu Serif"/>
                <a:cs typeface="DejaVu Serif"/>
              </a:rPr>
              <a:t>gradually  </a:t>
            </a:r>
            <a:r>
              <a:rPr sz="2000" spc="-100" dirty="0">
                <a:solidFill>
                  <a:srgbClr val="585858"/>
                </a:solidFill>
                <a:latin typeface="DejaVu Serif"/>
                <a:cs typeface="DejaVu Serif"/>
              </a:rPr>
              <a:t>until </a:t>
            </a:r>
            <a:r>
              <a:rPr sz="20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000" spc="-135" dirty="0">
                <a:solidFill>
                  <a:srgbClr val="585858"/>
                </a:solidFill>
                <a:latin typeface="DejaVu Serif"/>
                <a:cs typeface="DejaVu Serif"/>
              </a:rPr>
              <a:t>title </a:t>
            </a:r>
            <a:r>
              <a:rPr sz="2000" spc="-95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000" spc="-170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000" spc="-114" dirty="0">
                <a:solidFill>
                  <a:srgbClr val="585858"/>
                </a:solidFill>
                <a:latin typeface="DejaVu Serif"/>
                <a:cs typeface="DejaVu Serif"/>
              </a:rPr>
              <a:t>equity </a:t>
            </a:r>
            <a:r>
              <a:rPr sz="2000" spc="-120" dirty="0">
                <a:solidFill>
                  <a:srgbClr val="585858"/>
                </a:solidFill>
                <a:latin typeface="DejaVu Serif"/>
                <a:cs typeface="DejaVu Serif"/>
              </a:rPr>
              <a:t>is </a:t>
            </a:r>
            <a:r>
              <a:rPr sz="2000" spc="-130" dirty="0">
                <a:solidFill>
                  <a:srgbClr val="585858"/>
                </a:solidFill>
                <a:latin typeface="DejaVu Serif"/>
                <a:cs typeface="DejaVu Serif"/>
              </a:rPr>
              <a:t>completely </a:t>
            </a:r>
            <a:r>
              <a:rPr sz="2000" spc="-160" dirty="0">
                <a:solidFill>
                  <a:srgbClr val="585858"/>
                </a:solidFill>
                <a:latin typeface="DejaVu Serif"/>
                <a:cs typeface="DejaVu Serif"/>
              </a:rPr>
              <a:t>transferred </a:t>
            </a:r>
            <a:r>
              <a:rPr sz="2000" spc="-135" dirty="0">
                <a:solidFill>
                  <a:srgbClr val="585858"/>
                </a:solidFill>
                <a:latin typeface="DejaVu Serif"/>
                <a:cs typeface="DejaVu Serif"/>
              </a:rPr>
              <a:t>to</a:t>
            </a:r>
            <a:r>
              <a:rPr sz="2000" spc="-25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000" spc="-114" dirty="0">
                <a:solidFill>
                  <a:srgbClr val="585858"/>
                </a:solidFill>
                <a:latin typeface="DejaVu Serif"/>
                <a:cs typeface="DejaVu Serif"/>
              </a:rPr>
              <a:t>him.</a:t>
            </a:r>
            <a:endParaRPr sz="2000">
              <a:latin typeface="DejaVu Serif"/>
              <a:cs typeface="DejaVu Serif"/>
            </a:endParaRPr>
          </a:p>
          <a:p>
            <a:pPr marL="378460" marR="5080" indent="-366395">
              <a:lnSpc>
                <a:spcPts val="2480"/>
              </a:lnSpc>
              <a:spcBef>
                <a:spcPts val="540"/>
              </a:spcBef>
            </a:pPr>
            <a:r>
              <a:rPr sz="2300" spc="1120" dirty="0">
                <a:latin typeface="DejaVu Sans"/>
                <a:cs typeface="DejaVu Sans"/>
              </a:rPr>
              <a:t></a:t>
            </a:r>
            <a:r>
              <a:rPr sz="2300" spc="-210" dirty="0">
                <a:latin typeface="DejaVu Sans"/>
                <a:cs typeface="DejaVu Sans"/>
              </a:rPr>
              <a:t> </a:t>
            </a:r>
            <a:r>
              <a:rPr sz="2300" spc="130" dirty="0">
                <a:latin typeface="DejaVu Serif"/>
                <a:cs typeface="DejaVu Serif"/>
              </a:rPr>
              <a:t>A </a:t>
            </a:r>
            <a:r>
              <a:rPr sz="2300" spc="-140" dirty="0">
                <a:latin typeface="DejaVu Serif"/>
                <a:cs typeface="DejaVu Serif"/>
              </a:rPr>
              <a:t>form </a:t>
            </a:r>
            <a:r>
              <a:rPr sz="2300" spc="-110" dirty="0">
                <a:latin typeface="DejaVu Serif"/>
                <a:cs typeface="DejaVu Serif"/>
              </a:rPr>
              <a:t>of </a:t>
            </a:r>
            <a:r>
              <a:rPr sz="2300" spc="-175" dirty="0">
                <a:latin typeface="DejaVu Serif"/>
                <a:cs typeface="DejaVu Serif"/>
              </a:rPr>
              <a:t>Musharakah </a:t>
            </a:r>
            <a:r>
              <a:rPr sz="2300" spc="-180" dirty="0">
                <a:latin typeface="DejaVu Serif"/>
                <a:cs typeface="DejaVu Serif"/>
              </a:rPr>
              <a:t>where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60" dirty="0">
                <a:latin typeface="DejaVu Serif"/>
                <a:cs typeface="DejaVu Serif"/>
              </a:rPr>
              <a:t>financier </a:t>
            </a:r>
            <a:r>
              <a:rPr sz="2300" spc="-145" dirty="0">
                <a:latin typeface="DejaVu Serif"/>
                <a:cs typeface="DejaVu Serif"/>
              </a:rPr>
              <a:t>and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390" dirty="0">
                <a:latin typeface="DejaVu Serif"/>
                <a:cs typeface="DejaVu Serif"/>
              </a:rPr>
              <a:t>client  </a:t>
            </a:r>
            <a:r>
              <a:rPr sz="2300" spc="-170" dirty="0">
                <a:latin typeface="DejaVu Serif"/>
                <a:cs typeface="DejaVu Serif"/>
              </a:rPr>
              <a:t>participate </a:t>
            </a:r>
            <a:r>
              <a:rPr sz="2300" spc="-105" dirty="0">
                <a:latin typeface="DejaVu Serif"/>
                <a:cs typeface="DejaVu Serif"/>
              </a:rPr>
              <a:t>in </a:t>
            </a:r>
            <a:r>
              <a:rPr sz="2300" spc="-220" dirty="0">
                <a:latin typeface="DejaVu Serif"/>
                <a:cs typeface="DejaVu Serif"/>
              </a:rPr>
              <a:t>a </a:t>
            </a:r>
            <a:r>
              <a:rPr sz="2300" spc="-140" dirty="0">
                <a:latin typeface="DejaVu Serif"/>
                <a:cs typeface="DejaVu Serif"/>
              </a:rPr>
              <a:t>joint </a:t>
            </a:r>
            <a:r>
              <a:rPr sz="2300" spc="-175" dirty="0">
                <a:latin typeface="DejaVu Serif"/>
                <a:cs typeface="DejaVu Serif"/>
              </a:rPr>
              <a:t>commercial </a:t>
            </a:r>
            <a:r>
              <a:rPr sz="2300" spc="-185" dirty="0">
                <a:latin typeface="DejaVu Serif"/>
                <a:cs typeface="DejaVu Serif"/>
              </a:rPr>
              <a:t>enterprise </a:t>
            </a:r>
            <a:r>
              <a:rPr sz="2300" spc="-160" dirty="0">
                <a:latin typeface="DejaVu Serif"/>
                <a:cs typeface="DejaVu Serif"/>
              </a:rPr>
              <a:t>or</a:t>
            </a:r>
            <a:r>
              <a:rPr sz="2300" spc="-140" dirty="0">
                <a:latin typeface="DejaVu Serif"/>
                <a:cs typeface="DejaVu Serif"/>
              </a:rPr>
              <a:t> </a:t>
            </a:r>
            <a:r>
              <a:rPr sz="2300" spc="-150" dirty="0">
                <a:latin typeface="DejaVu Serif"/>
                <a:cs typeface="DejaVu Serif"/>
              </a:rPr>
              <a:t>property.</a:t>
            </a:r>
            <a:endParaRPr sz="2300">
              <a:latin typeface="DejaVu Serif"/>
              <a:cs typeface="DejaVu Serif"/>
            </a:endParaRPr>
          </a:p>
          <a:p>
            <a:pPr marL="378460" marR="133350" algn="just">
              <a:lnSpc>
                <a:spcPts val="2480"/>
              </a:lnSpc>
              <a:spcBef>
                <a:spcPts val="10"/>
              </a:spcBef>
            </a:pPr>
            <a:r>
              <a:rPr sz="2300" spc="-135" dirty="0">
                <a:latin typeface="DejaVu Serif"/>
                <a:cs typeface="DejaVu Serif"/>
              </a:rPr>
              <a:t>This </a:t>
            </a:r>
            <a:r>
              <a:rPr sz="2300" spc="-185" dirty="0">
                <a:latin typeface="DejaVu Serif"/>
                <a:cs typeface="DejaVu Serif"/>
              </a:rPr>
              <a:t>enterprise </a:t>
            </a:r>
            <a:r>
              <a:rPr sz="2300" spc="-140" dirty="0">
                <a:latin typeface="DejaVu Serif"/>
                <a:cs typeface="DejaVu Serif"/>
              </a:rPr>
              <a:t>is </a:t>
            </a:r>
            <a:r>
              <a:rPr sz="2300" spc="-165" dirty="0">
                <a:latin typeface="DejaVu Serif"/>
                <a:cs typeface="DejaVu Serif"/>
              </a:rPr>
              <a:t>converted </a:t>
            </a:r>
            <a:r>
              <a:rPr sz="2300" spc="-130" dirty="0">
                <a:latin typeface="DejaVu Serif"/>
                <a:cs typeface="DejaVu Serif"/>
              </a:rPr>
              <a:t>into </a:t>
            </a:r>
            <a:r>
              <a:rPr sz="2300" spc="-95" dirty="0">
                <a:latin typeface="DejaVu Serif"/>
                <a:cs typeface="DejaVu Serif"/>
              </a:rPr>
              <a:t>undivided </a:t>
            </a:r>
            <a:r>
              <a:rPr sz="2300" spc="-145" dirty="0">
                <a:latin typeface="DejaVu Serif"/>
                <a:cs typeface="DejaVu Serif"/>
              </a:rPr>
              <a:t>ownership  </a:t>
            </a:r>
            <a:r>
              <a:rPr sz="2300" spc="-110" dirty="0">
                <a:latin typeface="DejaVu Serif"/>
                <a:cs typeface="DejaVu Serif"/>
              </a:rPr>
              <a:t>of </a:t>
            </a:r>
            <a:r>
              <a:rPr sz="2300" spc="-165" dirty="0">
                <a:latin typeface="DejaVu Serif"/>
                <a:cs typeface="DejaVu Serif"/>
              </a:rPr>
              <a:t>both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60" dirty="0">
                <a:latin typeface="DejaVu Serif"/>
                <a:cs typeface="DejaVu Serif"/>
              </a:rPr>
              <a:t>financier </a:t>
            </a:r>
            <a:r>
              <a:rPr sz="2300" spc="-145" dirty="0">
                <a:latin typeface="DejaVu Serif"/>
                <a:cs typeface="DejaVu Serif"/>
              </a:rPr>
              <a:t>and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65" dirty="0">
                <a:latin typeface="DejaVu Serif"/>
                <a:cs typeface="DejaVu Serif"/>
              </a:rPr>
              <a:t>client. </a:t>
            </a:r>
            <a:r>
              <a:rPr sz="2300" spc="-135" dirty="0">
                <a:latin typeface="DejaVu Serif"/>
                <a:cs typeface="DejaVu Serif"/>
              </a:rPr>
              <a:t>Over </a:t>
            </a:r>
            <a:r>
              <a:rPr sz="2300" spc="-190" dirty="0">
                <a:latin typeface="DejaVu Serif"/>
                <a:cs typeface="DejaVu Serif"/>
              </a:rPr>
              <a:t>certain </a:t>
            </a:r>
            <a:r>
              <a:rPr sz="2300" spc="-135" dirty="0">
                <a:latin typeface="DejaVu Serif"/>
                <a:cs typeface="DejaVu Serif"/>
              </a:rPr>
              <a:t>period  </a:t>
            </a:r>
            <a:r>
              <a:rPr sz="2300" spc="-190" dirty="0">
                <a:latin typeface="DejaVu Serif"/>
                <a:cs typeface="DejaVu Serif"/>
              </a:rPr>
              <a:t>the </a:t>
            </a:r>
            <a:r>
              <a:rPr sz="2300" spc="-135" dirty="0">
                <a:latin typeface="DejaVu Serif"/>
                <a:cs typeface="DejaVu Serif"/>
              </a:rPr>
              <a:t>equity </a:t>
            </a:r>
            <a:r>
              <a:rPr sz="2300" spc="-105" dirty="0">
                <a:latin typeface="DejaVu Serif"/>
                <a:cs typeface="DejaVu Serif"/>
              </a:rPr>
              <a:t>of </a:t>
            </a:r>
            <a:r>
              <a:rPr sz="2300" spc="-160" dirty="0">
                <a:latin typeface="DejaVu Serif"/>
                <a:cs typeface="DejaVu Serif"/>
              </a:rPr>
              <a:t>financier, </a:t>
            </a:r>
            <a:r>
              <a:rPr sz="2300" spc="-85" dirty="0">
                <a:latin typeface="DejaVu Serif"/>
                <a:cs typeface="DejaVu Serif"/>
              </a:rPr>
              <a:t>divided </a:t>
            </a:r>
            <a:r>
              <a:rPr sz="2300" spc="-130" dirty="0">
                <a:latin typeface="DejaVu Serif"/>
                <a:cs typeface="DejaVu Serif"/>
              </a:rPr>
              <a:t>into </a:t>
            </a:r>
            <a:r>
              <a:rPr sz="2300" spc="-165" dirty="0">
                <a:latin typeface="DejaVu Serif"/>
                <a:cs typeface="DejaVu Serif"/>
              </a:rPr>
              <a:t>equal </a:t>
            </a:r>
            <a:r>
              <a:rPr sz="2300" spc="-130" dirty="0">
                <a:latin typeface="DejaVu Serif"/>
                <a:cs typeface="DejaVu Serif"/>
              </a:rPr>
              <a:t>value </a:t>
            </a:r>
            <a:r>
              <a:rPr sz="2300" spc="-145" dirty="0">
                <a:latin typeface="DejaVu Serif"/>
                <a:cs typeface="DejaVu Serif"/>
              </a:rPr>
              <a:t>units,</a:t>
            </a:r>
            <a:r>
              <a:rPr sz="2300" spc="-385" dirty="0">
                <a:latin typeface="DejaVu Serif"/>
                <a:cs typeface="DejaVu Serif"/>
              </a:rPr>
              <a:t> </a:t>
            </a:r>
            <a:r>
              <a:rPr sz="2300" spc="-140" dirty="0">
                <a:latin typeface="DejaVu Serif"/>
                <a:cs typeface="DejaVu Serif"/>
              </a:rPr>
              <a:t>is</a:t>
            </a:r>
            <a:endParaRPr sz="2300">
              <a:latin typeface="DejaVu Serif"/>
              <a:cs typeface="DejaVu Serif"/>
            </a:endParaRPr>
          </a:p>
          <a:p>
            <a:pPr marL="378460" marR="975360" algn="just">
              <a:lnSpc>
                <a:spcPts val="2480"/>
              </a:lnSpc>
              <a:spcBef>
                <a:spcPts val="15"/>
              </a:spcBef>
            </a:pPr>
            <a:r>
              <a:rPr sz="2300" spc="-175" dirty="0">
                <a:latin typeface="DejaVu Serif"/>
                <a:cs typeface="DejaVu Serif"/>
              </a:rPr>
              <a:t>purchased </a:t>
            </a:r>
            <a:r>
              <a:rPr sz="2300" spc="-114" dirty="0">
                <a:latin typeface="DejaVu Serif"/>
                <a:cs typeface="DejaVu Serif"/>
              </a:rPr>
              <a:t>by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65" dirty="0">
                <a:latin typeface="DejaVu Serif"/>
                <a:cs typeface="DejaVu Serif"/>
              </a:rPr>
              <a:t>client. </a:t>
            </a:r>
            <a:r>
              <a:rPr sz="2300" spc="-25" dirty="0">
                <a:latin typeface="DejaVu Serif"/>
                <a:cs typeface="DejaVu Serif"/>
              </a:rPr>
              <a:t>And </a:t>
            </a:r>
            <a:r>
              <a:rPr sz="2300" spc="-130" dirty="0">
                <a:latin typeface="DejaVu Serif"/>
                <a:cs typeface="DejaVu Serif"/>
              </a:rPr>
              <a:t>ultimately </a:t>
            </a:r>
            <a:r>
              <a:rPr sz="2300" spc="-195" dirty="0">
                <a:latin typeface="DejaVu Serif"/>
                <a:cs typeface="DejaVu Serif"/>
              </a:rPr>
              <a:t>the</a:t>
            </a:r>
            <a:r>
              <a:rPr sz="2300" spc="-345" dirty="0">
                <a:latin typeface="DejaVu Serif"/>
                <a:cs typeface="DejaVu Serif"/>
              </a:rPr>
              <a:t> </a:t>
            </a:r>
            <a:r>
              <a:rPr sz="2300" spc="-165" dirty="0">
                <a:latin typeface="DejaVu Serif"/>
                <a:cs typeface="DejaVu Serif"/>
              </a:rPr>
              <a:t>client  </a:t>
            </a:r>
            <a:r>
              <a:rPr sz="2300" spc="-210" dirty="0">
                <a:latin typeface="DejaVu Serif"/>
                <a:cs typeface="DejaVu Serif"/>
              </a:rPr>
              <a:t>becomes </a:t>
            </a:r>
            <a:r>
              <a:rPr sz="2300" spc="-195" dirty="0">
                <a:latin typeface="DejaVu Serif"/>
                <a:cs typeface="DejaVu Serif"/>
              </a:rPr>
              <a:t>the </a:t>
            </a:r>
            <a:r>
              <a:rPr sz="2300" spc="-165" dirty="0">
                <a:latin typeface="DejaVu Serif"/>
                <a:cs typeface="DejaVu Serif"/>
              </a:rPr>
              <a:t>sole </a:t>
            </a:r>
            <a:r>
              <a:rPr sz="2300" spc="-155" dirty="0">
                <a:latin typeface="DejaVu Serif"/>
                <a:cs typeface="DejaVu Serif"/>
              </a:rPr>
              <a:t>owner </a:t>
            </a:r>
            <a:r>
              <a:rPr sz="2300" spc="-110" dirty="0">
                <a:latin typeface="DejaVu Serif"/>
                <a:cs typeface="DejaVu Serif"/>
              </a:rPr>
              <a:t>of </a:t>
            </a:r>
            <a:r>
              <a:rPr sz="2300" spc="-195" dirty="0">
                <a:latin typeface="DejaVu Serif"/>
                <a:cs typeface="DejaVu Serif"/>
              </a:rPr>
              <a:t>the</a:t>
            </a:r>
            <a:r>
              <a:rPr sz="2300" spc="-204" dirty="0">
                <a:latin typeface="DejaVu Serif"/>
                <a:cs typeface="DejaVu Serif"/>
              </a:rPr>
              <a:t> </a:t>
            </a:r>
            <a:r>
              <a:rPr sz="2300" spc="-185" dirty="0">
                <a:latin typeface="DejaVu Serif"/>
                <a:cs typeface="DejaVu Serif"/>
              </a:rPr>
              <a:t>enterprise</a:t>
            </a:r>
            <a:endParaRPr sz="2300">
              <a:latin typeface="DejaVu Serif"/>
              <a:cs typeface="DejaVu Serif"/>
            </a:endParaRPr>
          </a:p>
          <a:p>
            <a:pPr marL="12700" algn="just">
              <a:lnSpc>
                <a:spcPct val="100000"/>
              </a:lnSpc>
              <a:spcBef>
                <a:spcPts val="240"/>
              </a:spcBef>
            </a:pPr>
            <a:r>
              <a:rPr sz="2300" spc="1120" dirty="0">
                <a:latin typeface="DejaVu Sans"/>
                <a:cs typeface="DejaVu Sans"/>
              </a:rPr>
              <a:t></a:t>
            </a:r>
            <a:r>
              <a:rPr sz="2300" spc="-30" dirty="0">
                <a:latin typeface="DejaVu Sans"/>
                <a:cs typeface="DejaVu Sans"/>
              </a:rPr>
              <a:t> </a:t>
            </a:r>
            <a:r>
              <a:rPr sz="2300" spc="-110" dirty="0">
                <a:latin typeface="DejaVu Serif"/>
                <a:cs typeface="DejaVu Serif"/>
              </a:rPr>
              <a:t>Application of </a:t>
            </a:r>
            <a:r>
              <a:rPr sz="2300" spc="-175" dirty="0">
                <a:latin typeface="DejaVu Serif"/>
                <a:cs typeface="DejaVu Serif"/>
              </a:rPr>
              <a:t>Musharakah </a:t>
            </a:r>
            <a:r>
              <a:rPr sz="2300" spc="-170" dirty="0">
                <a:latin typeface="DejaVu Serif"/>
                <a:cs typeface="DejaVu Serif"/>
              </a:rPr>
              <a:t>Mutanaqisah:</a:t>
            </a:r>
            <a:endParaRPr sz="2300">
              <a:latin typeface="DejaVu Serif"/>
              <a:cs typeface="DejaVu Serif"/>
            </a:endParaRPr>
          </a:p>
          <a:p>
            <a:pPr marL="424180">
              <a:lnSpc>
                <a:spcPct val="100000"/>
              </a:lnSpc>
              <a:spcBef>
                <a:spcPts val="265"/>
              </a:spcBef>
              <a:tabLst>
                <a:tab pos="789940" algn="l"/>
              </a:tabLst>
            </a:pPr>
            <a:r>
              <a:rPr sz="2000" spc="975" dirty="0">
                <a:solidFill>
                  <a:srgbClr val="252525"/>
                </a:solidFill>
                <a:latin typeface="DejaVu Sans"/>
                <a:cs typeface="DejaVu Sans"/>
              </a:rPr>
              <a:t>	</a:t>
            </a:r>
            <a:r>
              <a:rPr sz="2000" spc="-140" dirty="0">
                <a:solidFill>
                  <a:srgbClr val="585858"/>
                </a:solidFill>
                <a:latin typeface="DejaVu Serif"/>
                <a:cs typeface="DejaVu Serif"/>
              </a:rPr>
              <a:t>Home</a:t>
            </a:r>
            <a:r>
              <a:rPr sz="2000" spc="-16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000" spc="-130" dirty="0">
                <a:solidFill>
                  <a:srgbClr val="585858"/>
                </a:solidFill>
                <a:latin typeface="DejaVu Serif"/>
                <a:cs typeface="DejaVu Serif"/>
              </a:rPr>
              <a:t>financing</a:t>
            </a:r>
            <a:endParaRPr sz="2000">
              <a:latin typeface="DejaVu Serif"/>
              <a:cs typeface="DejaVu Serif"/>
            </a:endParaRPr>
          </a:p>
          <a:p>
            <a:pPr marL="424180">
              <a:lnSpc>
                <a:spcPct val="100000"/>
              </a:lnSpc>
              <a:spcBef>
                <a:spcPts val="245"/>
              </a:spcBef>
              <a:tabLst>
                <a:tab pos="789940" algn="l"/>
              </a:tabLst>
            </a:pPr>
            <a:r>
              <a:rPr sz="2000" spc="975" dirty="0">
                <a:solidFill>
                  <a:srgbClr val="252525"/>
                </a:solidFill>
                <a:latin typeface="DejaVu Sans"/>
                <a:cs typeface="DejaVu Sans"/>
              </a:rPr>
              <a:t>	</a:t>
            </a:r>
            <a:r>
              <a:rPr sz="2000" spc="-114" dirty="0">
                <a:solidFill>
                  <a:srgbClr val="585858"/>
                </a:solidFill>
                <a:latin typeface="DejaVu Serif"/>
                <a:cs typeface="DejaVu Serif"/>
              </a:rPr>
              <a:t>Agriculture </a:t>
            </a:r>
            <a:r>
              <a:rPr sz="2000" spc="-140" dirty="0">
                <a:solidFill>
                  <a:srgbClr val="585858"/>
                </a:solidFill>
                <a:latin typeface="DejaVu Serif"/>
                <a:cs typeface="DejaVu Serif"/>
              </a:rPr>
              <a:t>Machinery </a:t>
            </a:r>
            <a:r>
              <a:rPr sz="2000" spc="-125" dirty="0">
                <a:solidFill>
                  <a:srgbClr val="585858"/>
                </a:solidFill>
                <a:latin typeface="DejaVu Serif"/>
                <a:cs typeface="DejaVu Serif"/>
              </a:rPr>
              <a:t>and </a:t>
            </a:r>
            <a:r>
              <a:rPr sz="2000" spc="-135" dirty="0">
                <a:solidFill>
                  <a:srgbClr val="585858"/>
                </a:solidFill>
                <a:latin typeface="DejaVu Serif"/>
                <a:cs typeface="DejaVu Serif"/>
              </a:rPr>
              <a:t>implements</a:t>
            </a:r>
            <a:r>
              <a:rPr sz="2000" spc="-254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000" spc="-130" dirty="0">
                <a:solidFill>
                  <a:srgbClr val="585858"/>
                </a:solidFill>
                <a:latin typeface="DejaVu Serif"/>
                <a:cs typeface="DejaVu Serif"/>
              </a:rPr>
              <a:t>financing</a:t>
            </a:r>
            <a:endParaRPr sz="2000">
              <a:latin typeface="DejaVu Serif"/>
              <a:cs typeface="DejaVu Serif"/>
            </a:endParaRPr>
          </a:p>
          <a:p>
            <a:pPr marL="424180">
              <a:lnSpc>
                <a:spcPct val="100000"/>
              </a:lnSpc>
              <a:spcBef>
                <a:spcPts val="240"/>
              </a:spcBef>
              <a:tabLst>
                <a:tab pos="789940" algn="l"/>
              </a:tabLst>
            </a:pPr>
            <a:r>
              <a:rPr sz="2000" spc="975" dirty="0">
                <a:solidFill>
                  <a:srgbClr val="252525"/>
                </a:solidFill>
                <a:latin typeface="DejaVu Sans"/>
                <a:cs typeface="DejaVu Sans"/>
              </a:rPr>
              <a:t>	</a:t>
            </a:r>
            <a:r>
              <a:rPr sz="2000" spc="-195" dirty="0">
                <a:solidFill>
                  <a:srgbClr val="585858"/>
                </a:solidFill>
                <a:latin typeface="DejaVu Serif"/>
                <a:cs typeface="DejaVu Serif"/>
              </a:rPr>
              <a:t>Storage </a:t>
            </a:r>
            <a:r>
              <a:rPr sz="2000" spc="-105" dirty="0">
                <a:solidFill>
                  <a:srgbClr val="585858"/>
                </a:solidFill>
                <a:latin typeface="DejaVu Serif"/>
                <a:cs typeface="DejaVu Serif"/>
              </a:rPr>
              <a:t>facility</a:t>
            </a:r>
            <a:r>
              <a:rPr sz="2000" spc="-125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000" spc="-110" dirty="0">
                <a:solidFill>
                  <a:srgbClr val="585858"/>
                </a:solidFill>
                <a:latin typeface="DejaVu Serif"/>
                <a:cs typeface="DejaVu Serif"/>
              </a:rPr>
              <a:t>construction/sheds</a:t>
            </a:r>
            <a:endParaRPr sz="2000">
              <a:latin typeface="DejaVu Serif"/>
              <a:cs typeface="DejaVu Serif"/>
            </a:endParaRPr>
          </a:p>
          <a:p>
            <a:pPr marL="424180">
              <a:lnSpc>
                <a:spcPct val="100000"/>
              </a:lnSpc>
              <a:spcBef>
                <a:spcPts val="240"/>
              </a:spcBef>
              <a:tabLst>
                <a:tab pos="789940" algn="l"/>
              </a:tabLst>
            </a:pPr>
            <a:r>
              <a:rPr sz="2000" spc="975" dirty="0">
                <a:solidFill>
                  <a:srgbClr val="252525"/>
                </a:solidFill>
                <a:latin typeface="DejaVu Sans"/>
                <a:cs typeface="DejaVu Sans"/>
              </a:rPr>
              <a:t>	</a:t>
            </a:r>
            <a:r>
              <a:rPr sz="2000" spc="-145" dirty="0">
                <a:solidFill>
                  <a:srgbClr val="585858"/>
                </a:solidFill>
                <a:latin typeface="DejaVu Serif"/>
                <a:cs typeface="DejaVu Serif"/>
              </a:rPr>
              <a:t>Transport </a:t>
            </a:r>
            <a:r>
              <a:rPr sz="2000" spc="-140" dirty="0">
                <a:solidFill>
                  <a:srgbClr val="585858"/>
                </a:solidFill>
                <a:latin typeface="DejaVu Serif"/>
                <a:cs typeface="DejaVu Serif"/>
              </a:rPr>
              <a:t>vehicles,</a:t>
            </a:r>
            <a:r>
              <a:rPr sz="2000" spc="-175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000" spc="-185" dirty="0">
                <a:solidFill>
                  <a:srgbClr val="585858"/>
                </a:solidFill>
                <a:latin typeface="DejaVu Serif"/>
                <a:cs typeface="DejaVu Serif"/>
              </a:rPr>
              <a:t>etc.</a:t>
            </a:r>
            <a:endParaRPr sz="2000">
              <a:latin typeface="DejaVu Serif"/>
              <a:cs typeface="DejaVu Serif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2528316" y="141731"/>
            <a:ext cx="6470904" cy="71628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>
            <a:spLocks noGrp="1"/>
          </p:cNvSpPr>
          <p:nvPr>
            <p:ph type="title"/>
          </p:nvPr>
        </p:nvSpPr>
        <p:spPr>
          <a:xfrm>
            <a:off x="2785617" y="243332"/>
            <a:ext cx="590105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30" dirty="0"/>
              <a:t>MUSHARAKAH</a:t>
            </a:r>
            <a:r>
              <a:rPr spc="-315" dirty="0"/>
              <a:t> MUTANAQISAH</a:t>
            </a:r>
          </a:p>
        </p:txBody>
      </p:sp>
      <p:grpSp>
        <p:nvGrpSpPr>
          <p:cNvPr id="61" name="object 61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62" name="object 62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21</a:t>
            </a:fld>
            <a:endParaRPr spc="-16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28" name="object 28"/>
            <p:cNvSpPr/>
            <p:nvPr/>
          </p:nvSpPr>
          <p:spPr>
            <a:xfrm>
              <a:off x="0" y="4101083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1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5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141223" y="4322826"/>
            <a:ext cx="1273810" cy="959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885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  <a:p>
            <a:pPr>
              <a:lnSpc>
                <a:spcPct val="100000"/>
              </a:lnSpc>
            </a:pPr>
            <a:endParaRPr sz="1700">
              <a:latin typeface="DejaVu Serif"/>
              <a:cs typeface="DejaVu Serif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1650492" y="1010411"/>
            <a:ext cx="6050280" cy="3264535"/>
            <a:chOff x="1650492" y="1010411"/>
            <a:chExt cx="6050280" cy="3264535"/>
          </a:xfrm>
        </p:grpSpPr>
        <p:sp>
          <p:nvSpPr>
            <p:cNvPr id="44" name="object 44"/>
            <p:cNvSpPr/>
            <p:nvPr/>
          </p:nvSpPr>
          <p:spPr>
            <a:xfrm>
              <a:off x="1650492" y="1050035"/>
              <a:ext cx="661416" cy="48158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991868" y="1010411"/>
              <a:ext cx="2785872" cy="521208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650492" y="1507235"/>
              <a:ext cx="661416" cy="48158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991868" y="1467611"/>
              <a:ext cx="3904487" cy="521208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650492" y="1964436"/>
              <a:ext cx="661416" cy="48158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991868" y="1924811"/>
              <a:ext cx="4084320" cy="521208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650492" y="2421636"/>
              <a:ext cx="661416" cy="48158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991868" y="2382011"/>
              <a:ext cx="5708904" cy="521208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650492" y="2878835"/>
              <a:ext cx="661416" cy="48158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991868" y="2839211"/>
              <a:ext cx="4631435" cy="521208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650492" y="3336035"/>
              <a:ext cx="661416" cy="48158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991868" y="3296411"/>
              <a:ext cx="2362200" cy="521207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650492" y="3793235"/>
              <a:ext cx="661416" cy="481583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991868" y="3753611"/>
              <a:ext cx="3171444" cy="521207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1812417" y="1000404"/>
            <a:ext cx="5597525" cy="322707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120" dirty="0">
                <a:latin typeface="DejaVu Sans"/>
                <a:cs typeface="DejaVu Sans"/>
              </a:rPr>
              <a:t> </a:t>
            </a:r>
            <a:r>
              <a:rPr sz="2500" spc="-210" dirty="0">
                <a:latin typeface="DejaVu Serif"/>
                <a:cs typeface="DejaVu Serif"/>
              </a:rPr>
              <a:t>Project </a:t>
            </a:r>
            <a:r>
              <a:rPr sz="2500" spc="-165" dirty="0">
                <a:latin typeface="DejaVu Serif"/>
                <a:cs typeface="DejaVu Serif"/>
              </a:rPr>
              <a:t>financing</a:t>
            </a:r>
            <a:endParaRPr sz="25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225" dirty="0">
                <a:latin typeface="DejaVu Sans"/>
                <a:cs typeface="DejaVu Sans"/>
              </a:rPr>
              <a:t> </a:t>
            </a:r>
            <a:r>
              <a:rPr sz="2500" spc="-105" dirty="0">
                <a:latin typeface="DejaVu Serif"/>
                <a:cs typeface="DejaVu Serif"/>
              </a:rPr>
              <a:t>Import/export </a:t>
            </a:r>
            <a:r>
              <a:rPr sz="2500" spc="-165" dirty="0">
                <a:latin typeface="DejaVu Serif"/>
                <a:cs typeface="DejaVu Serif"/>
              </a:rPr>
              <a:t>financing</a:t>
            </a:r>
            <a:endParaRPr sz="25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204" dirty="0">
                <a:latin typeface="DejaVu Sans"/>
                <a:cs typeface="DejaVu Sans"/>
              </a:rPr>
              <a:t> </a:t>
            </a:r>
            <a:r>
              <a:rPr sz="2500" spc="-145" dirty="0">
                <a:latin typeface="DejaVu Serif"/>
                <a:cs typeface="DejaVu Serif"/>
              </a:rPr>
              <a:t>Working </a:t>
            </a:r>
            <a:r>
              <a:rPr sz="2500" spc="-175" dirty="0">
                <a:latin typeface="DejaVu Serif"/>
                <a:cs typeface="DejaVu Serif"/>
              </a:rPr>
              <a:t>capital </a:t>
            </a:r>
            <a:r>
              <a:rPr sz="2500" spc="-165" dirty="0">
                <a:latin typeface="DejaVu Serif"/>
                <a:cs typeface="DejaVu Serif"/>
              </a:rPr>
              <a:t>financing</a:t>
            </a:r>
            <a:endParaRPr sz="25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229" dirty="0">
                <a:latin typeface="DejaVu Sans"/>
                <a:cs typeface="DejaVu Sans"/>
              </a:rPr>
              <a:t> </a:t>
            </a:r>
            <a:r>
              <a:rPr sz="2500" spc="-114" dirty="0">
                <a:latin typeface="DejaVu Serif"/>
                <a:cs typeface="DejaVu Serif"/>
              </a:rPr>
              <a:t>Saving/Current/Investment </a:t>
            </a:r>
            <a:r>
              <a:rPr sz="2500" spc="-405" dirty="0">
                <a:latin typeface="DejaVu Serif"/>
                <a:cs typeface="DejaVu Serif"/>
              </a:rPr>
              <a:t>account</a:t>
            </a:r>
            <a:endParaRPr sz="25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120" dirty="0">
                <a:latin typeface="DejaVu Sans"/>
                <a:cs typeface="DejaVu Sans"/>
              </a:rPr>
              <a:t> </a:t>
            </a:r>
            <a:r>
              <a:rPr sz="2500" spc="-195" dirty="0">
                <a:latin typeface="DejaVu Serif"/>
                <a:cs typeface="DejaVu Serif"/>
              </a:rPr>
              <a:t>Interbank </a:t>
            </a:r>
            <a:r>
              <a:rPr sz="2500" spc="-110" dirty="0">
                <a:latin typeface="DejaVu Serif"/>
                <a:cs typeface="DejaVu Serif"/>
              </a:rPr>
              <a:t>lending/borrowing</a:t>
            </a:r>
            <a:endParaRPr sz="25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500" spc="1205" dirty="0">
                <a:latin typeface="DejaVu Sans"/>
                <a:cs typeface="DejaVu Sans"/>
              </a:rPr>
              <a:t></a:t>
            </a:r>
            <a:r>
              <a:rPr sz="2500" spc="-145" dirty="0">
                <a:latin typeface="DejaVu Sans"/>
                <a:cs typeface="DejaVu Sans"/>
              </a:rPr>
              <a:t> </a:t>
            </a:r>
            <a:r>
              <a:rPr sz="2500" spc="-180" dirty="0">
                <a:latin typeface="DejaVu Serif"/>
                <a:cs typeface="DejaVu Serif"/>
              </a:rPr>
              <a:t>Securitization</a:t>
            </a:r>
            <a:endParaRPr sz="25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2500" spc="1210" dirty="0">
                <a:latin typeface="DejaVu Sans"/>
                <a:cs typeface="DejaVu Sans"/>
              </a:rPr>
              <a:t></a:t>
            </a:r>
            <a:r>
              <a:rPr sz="2500" spc="-130" dirty="0">
                <a:latin typeface="DejaVu Sans"/>
                <a:cs typeface="DejaVu Sans"/>
              </a:rPr>
              <a:t> </a:t>
            </a:r>
            <a:r>
              <a:rPr sz="2500" spc="-175" dirty="0">
                <a:latin typeface="DejaVu Serif"/>
                <a:cs typeface="DejaVu Serif"/>
              </a:rPr>
              <a:t>Sukuk </a:t>
            </a:r>
            <a:r>
              <a:rPr sz="2500" spc="-180" dirty="0">
                <a:latin typeface="DejaVu Serif"/>
                <a:cs typeface="DejaVu Serif"/>
              </a:rPr>
              <a:t>Musyarakah</a:t>
            </a:r>
            <a:endParaRPr sz="2500">
              <a:latin typeface="DejaVu Serif"/>
              <a:cs typeface="DejaVu Serif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3185160" y="141731"/>
            <a:ext cx="5157216" cy="71628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>
            <a:spLocks noGrp="1"/>
          </p:cNvSpPr>
          <p:nvPr>
            <p:ph type="title"/>
          </p:nvPr>
        </p:nvSpPr>
        <p:spPr>
          <a:xfrm>
            <a:off x="3442461" y="243332"/>
            <a:ext cx="458597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0" dirty="0"/>
              <a:t>MODERN</a:t>
            </a:r>
            <a:r>
              <a:rPr spc="-345" dirty="0"/>
              <a:t> </a:t>
            </a:r>
            <a:r>
              <a:rPr spc="-245" dirty="0"/>
              <a:t>APPLICATION</a:t>
            </a:r>
          </a:p>
        </p:txBody>
      </p:sp>
      <p:grpSp>
        <p:nvGrpSpPr>
          <p:cNvPr id="61" name="object 61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62" name="object 62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22</a:t>
            </a:fld>
            <a:endParaRPr spc="-16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1940052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17703" y="1442084"/>
            <a:ext cx="1097280" cy="9601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  <a:p>
            <a:pPr>
              <a:lnSpc>
                <a:spcPct val="100000"/>
              </a:lnSpc>
            </a:pPr>
            <a:endParaRPr sz="1700">
              <a:latin typeface="DejaVu Serif"/>
              <a:cs typeface="DejaVu Serif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>
              <a:latin typeface="DejaVu Serif"/>
              <a:cs typeface="DejaVu Serif"/>
            </a:endParaRPr>
          </a:p>
          <a:p>
            <a:pPr marL="64135">
              <a:lnSpc>
                <a:spcPct val="100000"/>
              </a:lnSpc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4" name="object 14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0" name="object 20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26" name="object 26"/>
            <p:cNvSpPr/>
            <p:nvPr/>
          </p:nvSpPr>
          <p:spPr>
            <a:xfrm>
              <a:off x="0" y="4101083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6868" y="4264151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0" y="4139945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141223" y="4322826"/>
            <a:ext cx="1273810" cy="959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885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  <a:p>
            <a:pPr>
              <a:lnSpc>
                <a:spcPct val="100000"/>
              </a:lnSpc>
            </a:pPr>
            <a:endParaRPr sz="1700">
              <a:latin typeface="DejaVu Serif"/>
              <a:cs typeface="DejaVu Serif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044192" y="2973451"/>
            <a:ext cx="4093845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333115" algn="l"/>
              </a:tabLst>
            </a:pPr>
            <a:r>
              <a:rPr sz="6600" strike="sngStrike" dirty="0">
                <a:solidFill>
                  <a:srgbClr val="6D8597"/>
                </a:solidFill>
                <a:latin typeface="DejaVu Serif"/>
                <a:cs typeface="DejaVu Serif"/>
              </a:rPr>
              <a:t> 	</a:t>
            </a:r>
            <a:r>
              <a:rPr sz="6600" strike="sngStrike" spc="-665" dirty="0">
                <a:solidFill>
                  <a:srgbClr val="6D8597"/>
                </a:solidFill>
                <a:latin typeface="DejaVu Sans"/>
                <a:cs typeface="DejaVu Sans"/>
              </a:rPr>
              <a:t></a:t>
            </a:r>
            <a:endParaRPr sz="6600">
              <a:latin typeface="DejaVu Sans"/>
              <a:cs typeface="DejaVu Sans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3724655" y="141731"/>
            <a:ext cx="5688965" cy="3379470"/>
            <a:chOff x="3724655" y="141731"/>
            <a:chExt cx="5688965" cy="3379470"/>
          </a:xfrm>
        </p:grpSpPr>
        <p:sp>
          <p:nvSpPr>
            <p:cNvPr id="43" name="object 43"/>
            <p:cNvSpPr/>
            <p:nvPr/>
          </p:nvSpPr>
          <p:spPr>
            <a:xfrm>
              <a:off x="6027547" y="3512947"/>
              <a:ext cx="3380104" cy="1905"/>
            </a:xfrm>
            <a:custGeom>
              <a:avLst/>
              <a:gdLst/>
              <a:ahLst/>
              <a:cxnLst/>
              <a:rect l="l" t="t" r="r" b="b"/>
              <a:pathLst>
                <a:path w="3380104" h="1904">
                  <a:moveTo>
                    <a:pt x="3379724" y="1650"/>
                  </a:moveTo>
                  <a:lnTo>
                    <a:pt x="0" y="0"/>
                  </a:lnTo>
                </a:path>
              </a:pathLst>
            </a:custGeom>
            <a:ln w="12699">
              <a:solidFill>
                <a:srgbClr val="6D859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724655" y="141731"/>
              <a:ext cx="4078224" cy="716280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>
            <a:spLocks noGrp="1"/>
          </p:cNvSpPr>
          <p:nvPr>
            <p:ph type="title"/>
          </p:nvPr>
        </p:nvSpPr>
        <p:spPr>
          <a:xfrm>
            <a:off x="3982339" y="243332"/>
            <a:ext cx="350837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25" dirty="0"/>
              <a:t>END </a:t>
            </a:r>
            <a:r>
              <a:rPr spc="-275" dirty="0"/>
              <a:t>OF</a:t>
            </a:r>
            <a:r>
              <a:rPr spc="-325" dirty="0"/>
              <a:t> </a:t>
            </a:r>
            <a:r>
              <a:rPr spc="-300" dirty="0"/>
              <a:t>CHAPTER</a:t>
            </a:r>
          </a:p>
        </p:txBody>
      </p:sp>
      <p:grpSp>
        <p:nvGrpSpPr>
          <p:cNvPr id="46" name="object 46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47" name="object 47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23</a:t>
            </a:fld>
            <a:endParaRPr spc="-16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658111" y="1001267"/>
            <a:ext cx="7299959" cy="2999740"/>
            <a:chOff x="1658111" y="1001267"/>
            <a:chExt cx="7299959" cy="2999740"/>
          </a:xfrm>
        </p:grpSpPr>
        <p:sp>
          <p:nvSpPr>
            <p:cNvPr id="46" name="object 46"/>
            <p:cNvSpPr/>
            <p:nvPr/>
          </p:nvSpPr>
          <p:spPr>
            <a:xfrm>
              <a:off x="1658111" y="1053083"/>
              <a:ext cx="635507" cy="460248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001011" y="1014983"/>
              <a:ext cx="4716780" cy="498348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309359" y="1014983"/>
              <a:ext cx="510539" cy="498348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411467" y="1014983"/>
              <a:ext cx="1754124" cy="498348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755635" y="1001267"/>
              <a:ext cx="1100327" cy="512063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8449055" y="1014983"/>
              <a:ext cx="509016" cy="498348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658111" y="1490471"/>
              <a:ext cx="635507" cy="461772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001011" y="1452371"/>
              <a:ext cx="1700784" cy="499872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658111" y="3538727"/>
              <a:ext cx="635507" cy="461772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001011" y="3500627"/>
              <a:ext cx="2107691" cy="499872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8627491" y="1080261"/>
            <a:ext cx="127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40" dirty="0">
                <a:latin typeface="DejaVu Serif"/>
                <a:cs typeface="DejaVu Serif"/>
              </a:rPr>
              <a:t>)</a:t>
            </a:r>
            <a:endParaRPr sz="2400">
              <a:latin typeface="DejaVu Serif"/>
              <a:cs typeface="DejaVu Serif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812417" y="1008633"/>
            <a:ext cx="6148070" cy="900430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sz="2400" spc="1160" dirty="0">
                <a:latin typeface="DejaVu Sans"/>
                <a:cs typeface="DejaVu Sans"/>
              </a:rPr>
              <a:t></a:t>
            </a:r>
            <a:r>
              <a:rPr sz="2400" spc="-30" dirty="0">
                <a:latin typeface="DejaVu Sans"/>
                <a:cs typeface="DejaVu Sans"/>
              </a:rPr>
              <a:t> </a:t>
            </a:r>
            <a:r>
              <a:rPr sz="2400" spc="-180" dirty="0">
                <a:latin typeface="DejaVu Serif"/>
                <a:cs typeface="DejaVu Serif"/>
              </a:rPr>
              <a:t>Musharakah </a:t>
            </a:r>
            <a:r>
              <a:rPr sz="2400" spc="-145" dirty="0">
                <a:latin typeface="DejaVu Serif"/>
                <a:cs typeface="DejaVu Serif"/>
              </a:rPr>
              <a:t>is </a:t>
            </a:r>
            <a:r>
              <a:rPr sz="2400" spc="-165" dirty="0">
                <a:latin typeface="DejaVu Serif"/>
                <a:cs typeface="DejaVu Serif"/>
              </a:rPr>
              <a:t>also </a:t>
            </a:r>
            <a:r>
              <a:rPr sz="2400" spc="-120" dirty="0">
                <a:latin typeface="DejaVu Serif"/>
                <a:cs typeface="DejaVu Serif"/>
              </a:rPr>
              <a:t>known </a:t>
            </a:r>
            <a:r>
              <a:rPr sz="2400" spc="-225" dirty="0">
                <a:latin typeface="DejaVu Serif"/>
                <a:cs typeface="DejaVu Serif"/>
              </a:rPr>
              <a:t>as </a:t>
            </a:r>
            <a:r>
              <a:rPr sz="2400" spc="-160" dirty="0">
                <a:latin typeface="DejaVu Serif"/>
                <a:cs typeface="DejaVu Serif"/>
              </a:rPr>
              <a:t>al-sharikah  </a:t>
            </a:r>
            <a:r>
              <a:rPr sz="2400" spc="-805" dirty="0">
                <a:latin typeface="DejaVu Serif"/>
                <a:cs typeface="DejaVu Serif"/>
              </a:rPr>
              <a:t>(</a:t>
            </a:r>
            <a:endParaRPr sz="24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2400" spc="1160" dirty="0">
                <a:latin typeface="DejaVu Sans"/>
                <a:cs typeface="DejaVu Sans"/>
              </a:rPr>
              <a:t></a:t>
            </a:r>
            <a:r>
              <a:rPr sz="2400" spc="-25" dirty="0">
                <a:latin typeface="DejaVu Sans"/>
                <a:cs typeface="DejaVu Sans"/>
              </a:rPr>
              <a:t> </a:t>
            </a:r>
            <a:r>
              <a:rPr sz="2400" spc="-145" dirty="0">
                <a:latin typeface="DejaVu Serif"/>
                <a:cs typeface="DejaVu Serif"/>
              </a:rPr>
              <a:t>Literally:</a:t>
            </a:r>
            <a:endParaRPr sz="2400">
              <a:latin typeface="DejaVu Serif"/>
              <a:cs typeface="DejaVu Serif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812417" y="1956561"/>
            <a:ext cx="7694295" cy="3171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89940" marR="5080" indent="-365760" algn="just">
              <a:lnSpc>
                <a:spcPct val="100000"/>
              </a:lnSpc>
              <a:spcBef>
                <a:spcPts val="100"/>
              </a:spcBef>
            </a:pPr>
            <a:r>
              <a:rPr sz="2400" spc="11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400" spc="45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400" spc="-160" dirty="0">
                <a:solidFill>
                  <a:srgbClr val="585858"/>
                </a:solidFill>
                <a:latin typeface="DejaVu Serif"/>
                <a:cs typeface="DejaVu Serif"/>
              </a:rPr>
              <a:t>Intermingling </a:t>
            </a:r>
            <a:r>
              <a:rPr sz="2400" spc="-114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400" spc="-175" dirty="0">
                <a:solidFill>
                  <a:srgbClr val="585858"/>
                </a:solidFill>
                <a:latin typeface="DejaVu Serif"/>
                <a:cs typeface="DejaVu Serif"/>
              </a:rPr>
              <a:t>properties </a:t>
            </a:r>
            <a:r>
              <a:rPr sz="2400" spc="-170" dirty="0">
                <a:solidFill>
                  <a:srgbClr val="585858"/>
                </a:solidFill>
                <a:latin typeface="DejaVu Serif"/>
                <a:cs typeface="DejaVu Serif"/>
              </a:rPr>
              <a:t>whereby </a:t>
            </a:r>
            <a:r>
              <a:rPr sz="2400" spc="-185" dirty="0">
                <a:solidFill>
                  <a:srgbClr val="585858"/>
                </a:solidFill>
                <a:latin typeface="DejaVu Serif"/>
                <a:cs typeface="DejaVu Serif"/>
              </a:rPr>
              <a:t>one </a:t>
            </a:r>
            <a:r>
              <a:rPr sz="2400" spc="-190" dirty="0">
                <a:solidFill>
                  <a:srgbClr val="585858"/>
                </a:solidFill>
                <a:latin typeface="DejaVu Serif"/>
                <a:cs typeface="DejaVu Serif"/>
              </a:rPr>
              <a:t>cannot </a:t>
            </a:r>
            <a:r>
              <a:rPr sz="2400" spc="-925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400" spc="-75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400" spc="-160" dirty="0">
                <a:solidFill>
                  <a:srgbClr val="585858"/>
                </a:solidFill>
                <a:latin typeface="DejaVu Serif"/>
                <a:cs typeface="DejaVu Serif"/>
              </a:rPr>
              <a:t>differentiated </a:t>
            </a:r>
            <a:r>
              <a:rPr sz="2400" spc="-145" dirty="0">
                <a:solidFill>
                  <a:srgbClr val="585858"/>
                </a:solidFill>
                <a:latin typeface="DejaVu Serif"/>
                <a:cs typeface="DejaVu Serif"/>
              </a:rPr>
              <a:t>from </a:t>
            </a:r>
            <a:r>
              <a:rPr sz="2400" spc="-204" dirty="0">
                <a:solidFill>
                  <a:srgbClr val="585858"/>
                </a:solidFill>
                <a:latin typeface="DejaVu Serif"/>
                <a:cs typeface="DejaVu Serif"/>
              </a:rPr>
              <a:t>the</a:t>
            </a:r>
            <a:r>
              <a:rPr sz="2400" spc="-17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400" spc="-190" dirty="0">
                <a:solidFill>
                  <a:srgbClr val="585858"/>
                </a:solidFill>
                <a:latin typeface="DejaVu Serif"/>
                <a:cs typeface="DejaVu Serif"/>
              </a:rPr>
              <a:t>other</a:t>
            </a:r>
            <a:endParaRPr sz="2400">
              <a:latin typeface="DejaVu Serif"/>
              <a:cs typeface="DejaVu Serif"/>
            </a:endParaRPr>
          </a:p>
          <a:p>
            <a:pPr marL="789940" marR="123825" indent="-365760" algn="just">
              <a:lnSpc>
                <a:spcPct val="100000"/>
              </a:lnSpc>
              <a:spcBef>
                <a:spcPts val="580"/>
              </a:spcBef>
            </a:pPr>
            <a:r>
              <a:rPr sz="2400" spc="11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400" spc="-80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400" spc="-135" dirty="0">
                <a:solidFill>
                  <a:srgbClr val="585858"/>
                </a:solidFill>
                <a:latin typeface="DejaVu Serif"/>
                <a:cs typeface="DejaVu Serif"/>
              </a:rPr>
              <a:t>Mixing </a:t>
            </a:r>
            <a:r>
              <a:rPr sz="2400" spc="-114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400" spc="-130" dirty="0">
                <a:solidFill>
                  <a:srgbClr val="585858"/>
                </a:solidFill>
                <a:latin typeface="DejaVu Serif"/>
                <a:cs typeface="DejaVu Serif"/>
              </a:rPr>
              <a:t>two </a:t>
            </a:r>
            <a:r>
              <a:rPr sz="2400" spc="-180" dirty="0">
                <a:solidFill>
                  <a:srgbClr val="585858"/>
                </a:solidFill>
                <a:latin typeface="DejaVu Serif"/>
                <a:cs typeface="DejaVu Serif"/>
              </a:rPr>
              <a:t>properties </a:t>
            </a:r>
            <a:r>
              <a:rPr sz="2400" spc="-175" dirty="0">
                <a:solidFill>
                  <a:srgbClr val="585858"/>
                </a:solidFill>
                <a:latin typeface="DejaVu Serif"/>
                <a:cs typeface="DejaVu Serif"/>
              </a:rPr>
              <a:t>so </a:t>
            </a:r>
            <a:r>
              <a:rPr sz="2400" spc="-190" dirty="0">
                <a:solidFill>
                  <a:srgbClr val="585858"/>
                </a:solidFill>
                <a:latin typeface="DejaVu Serif"/>
                <a:cs typeface="DejaVu Serif"/>
              </a:rPr>
              <a:t>that </a:t>
            </a:r>
            <a:r>
              <a:rPr sz="2400" spc="-160" dirty="0">
                <a:solidFill>
                  <a:srgbClr val="585858"/>
                </a:solidFill>
                <a:latin typeface="DejaVu Serif"/>
                <a:cs typeface="DejaVu Serif"/>
              </a:rPr>
              <a:t>they </a:t>
            </a:r>
            <a:r>
              <a:rPr sz="2400" spc="-130" dirty="0">
                <a:solidFill>
                  <a:srgbClr val="585858"/>
                </a:solidFill>
                <a:latin typeface="DejaVu Serif"/>
                <a:cs typeface="DejaVu Serif"/>
              </a:rPr>
              <a:t>could </a:t>
            </a:r>
            <a:r>
              <a:rPr sz="2400" spc="-160" dirty="0">
                <a:solidFill>
                  <a:srgbClr val="585858"/>
                </a:solidFill>
                <a:latin typeface="DejaVu Serif"/>
                <a:cs typeface="DejaVu Serif"/>
              </a:rPr>
              <a:t>not </a:t>
            </a:r>
            <a:r>
              <a:rPr sz="2400" spc="-910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400" spc="-755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400" spc="-145" dirty="0">
                <a:solidFill>
                  <a:srgbClr val="585858"/>
                </a:solidFill>
                <a:latin typeface="DejaVu Serif"/>
                <a:cs typeface="DejaVu Serif"/>
              </a:rPr>
              <a:t>distinguished from </a:t>
            </a:r>
            <a:r>
              <a:rPr sz="2400" spc="-235" dirty="0">
                <a:solidFill>
                  <a:srgbClr val="585858"/>
                </a:solidFill>
                <a:latin typeface="DejaVu Serif"/>
                <a:cs typeface="DejaVu Serif"/>
              </a:rPr>
              <a:t>each</a:t>
            </a:r>
            <a:r>
              <a:rPr sz="2400" spc="-185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400" spc="-190" dirty="0">
                <a:solidFill>
                  <a:srgbClr val="585858"/>
                </a:solidFill>
                <a:latin typeface="DejaVu Serif"/>
                <a:cs typeface="DejaVu Serif"/>
              </a:rPr>
              <a:t>other</a:t>
            </a:r>
            <a:endParaRPr sz="2400">
              <a:latin typeface="DejaVu Serif"/>
              <a:cs typeface="DejaVu Serif"/>
            </a:endParaRPr>
          </a:p>
          <a:p>
            <a:pPr marL="12700" algn="just">
              <a:lnSpc>
                <a:spcPct val="100000"/>
              </a:lnSpc>
              <a:spcBef>
                <a:spcPts val="575"/>
              </a:spcBef>
            </a:pPr>
            <a:r>
              <a:rPr sz="2400" spc="1160" dirty="0">
                <a:latin typeface="DejaVu Sans"/>
                <a:cs typeface="DejaVu Sans"/>
              </a:rPr>
              <a:t></a:t>
            </a:r>
            <a:r>
              <a:rPr sz="2400" spc="-25" dirty="0">
                <a:latin typeface="DejaVu Sans"/>
                <a:cs typeface="DejaVu Sans"/>
              </a:rPr>
              <a:t> </a:t>
            </a:r>
            <a:r>
              <a:rPr sz="2400" spc="-165" dirty="0">
                <a:latin typeface="DejaVu Serif"/>
                <a:cs typeface="DejaVu Serif"/>
              </a:rPr>
              <a:t>Technically:</a:t>
            </a:r>
            <a:endParaRPr sz="2400">
              <a:latin typeface="DejaVu Serif"/>
              <a:cs typeface="DejaVu Serif"/>
            </a:endParaRPr>
          </a:p>
          <a:p>
            <a:pPr marL="789940" marR="680720" indent="-365760" algn="just">
              <a:lnSpc>
                <a:spcPct val="100000"/>
              </a:lnSpc>
              <a:spcBef>
                <a:spcPts val="575"/>
              </a:spcBef>
            </a:pPr>
            <a:r>
              <a:rPr sz="2400" spc="11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400" spc="-90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400" spc="-10" dirty="0">
                <a:solidFill>
                  <a:srgbClr val="585858"/>
                </a:solidFill>
                <a:latin typeface="DejaVu Serif"/>
                <a:cs typeface="DejaVu Serif"/>
              </a:rPr>
              <a:t>An </a:t>
            </a:r>
            <a:r>
              <a:rPr sz="2400" spc="-215" dirty="0">
                <a:solidFill>
                  <a:srgbClr val="585858"/>
                </a:solidFill>
                <a:latin typeface="DejaVu Serif"/>
                <a:cs typeface="DejaVu Serif"/>
              </a:rPr>
              <a:t>agreement </a:t>
            </a:r>
            <a:r>
              <a:rPr sz="2400" spc="-200" dirty="0">
                <a:solidFill>
                  <a:srgbClr val="585858"/>
                </a:solidFill>
                <a:latin typeface="DejaVu Serif"/>
                <a:cs typeface="DejaVu Serif"/>
              </a:rPr>
              <a:t>between </a:t>
            </a:r>
            <a:r>
              <a:rPr sz="2400" spc="-130" dirty="0">
                <a:solidFill>
                  <a:srgbClr val="585858"/>
                </a:solidFill>
                <a:latin typeface="DejaVu Serif"/>
                <a:cs typeface="DejaVu Serif"/>
              </a:rPr>
              <a:t>two </a:t>
            </a:r>
            <a:r>
              <a:rPr sz="2400" spc="-170" dirty="0">
                <a:solidFill>
                  <a:srgbClr val="585858"/>
                </a:solidFill>
                <a:latin typeface="DejaVu Serif"/>
                <a:cs typeface="DejaVu Serif"/>
              </a:rPr>
              <a:t>or </a:t>
            </a:r>
            <a:r>
              <a:rPr sz="2400" spc="-190" dirty="0">
                <a:solidFill>
                  <a:srgbClr val="585858"/>
                </a:solidFill>
                <a:latin typeface="DejaVu Serif"/>
                <a:cs typeface="DejaVu Serif"/>
              </a:rPr>
              <a:t>more </a:t>
            </a:r>
            <a:r>
              <a:rPr sz="2400" spc="-185" dirty="0">
                <a:solidFill>
                  <a:srgbClr val="585858"/>
                </a:solidFill>
                <a:latin typeface="DejaVu Serif"/>
                <a:cs typeface="DejaVu Serif"/>
              </a:rPr>
              <a:t>parties </a:t>
            </a:r>
            <a:r>
              <a:rPr sz="2400" spc="-855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400" spc="-75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400" spc="-185" dirty="0">
                <a:solidFill>
                  <a:srgbClr val="585858"/>
                </a:solidFill>
                <a:latin typeface="DejaVu Serif"/>
                <a:cs typeface="DejaVu Serif"/>
              </a:rPr>
              <a:t>combine </a:t>
            </a:r>
            <a:r>
              <a:rPr sz="2400" spc="-180" dirty="0">
                <a:solidFill>
                  <a:srgbClr val="585858"/>
                </a:solidFill>
                <a:latin typeface="DejaVu Serif"/>
                <a:cs typeface="DejaVu Serif"/>
              </a:rPr>
              <a:t>their </a:t>
            </a:r>
            <a:r>
              <a:rPr sz="2400" spc="-215" dirty="0">
                <a:solidFill>
                  <a:srgbClr val="585858"/>
                </a:solidFill>
                <a:latin typeface="DejaVu Serif"/>
                <a:cs typeface="DejaVu Serif"/>
              </a:rPr>
              <a:t>assets, </a:t>
            </a:r>
            <a:r>
              <a:rPr sz="2400" spc="-170" dirty="0">
                <a:solidFill>
                  <a:srgbClr val="585858"/>
                </a:solidFill>
                <a:latin typeface="DejaVu Serif"/>
                <a:cs typeface="DejaVu Serif"/>
              </a:rPr>
              <a:t>labor or </a:t>
            </a:r>
            <a:r>
              <a:rPr sz="2400" spc="-145" dirty="0">
                <a:solidFill>
                  <a:srgbClr val="585858"/>
                </a:solidFill>
                <a:latin typeface="DejaVu Serif"/>
                <a:cs typeface="DejaVu Serif"/>
              </a:rPr>
              <a:t>liabilities for </a:t>
            </a:r>
            <a:r>
              <a:rPr sz="2400" spc="-210" dirty="0">
                <a:solidFill>
                  <a:srgbClr val="585858"/>
                </a:solidFill>
                <a:latin typeface="DejaVu Serif"/>
                <a:cs typeface="DejaVu Serif"/>
              </a:rPr>
              <a:t>the  </a:t>
            </a:r>
            <a:r>
              <a:rPr sz="2400" spc="-160" dirty="0">
                <a:solidFill>
                  <a:srgbClr val="585858"/>
                </a:solidFill>
                <a:latin typeface="DejaVu Serif"/>
                <a:cs typeface="DejaVu Serif"/>
              </a:rPr>
              <a:t>purpose </a:t>
            </a:r>
            <a:r>
              <a:rPr sz="2400" spc="-114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400" spc="-155" dirty="0">
                <a:solidFill>
                  <a:srgbClr val="585858"/>
                </a:solidFill>
                <a:latin typeface="DejaVu Serif"/>
                <a:cs typeface="DejaVu Serif"/>
              </a:rPr>
              <a:t>making </a:t>
            </a:r>
            <a:r>
              <a:rPr sz="2400" spc="-235" dirty="0">
                <a:solidFill>
                  <a:srgbClr val="585858"/>
                </a:solidFill>
                <a:latin typeface="DejaVu Serif"/>
                <a:cs typeface="DejaVu Serif"/>
              </a:rPr>
              <a:t>a </a:t>
            </a:r>
            <a:r>
              <a:rPr sz="2400" spc="-135" dirty="0">
                <a:solidFill>
                  <a:srgbClr val="585858"/>
                </a:solidFill>
                <a:latin typeface="DejaVu Serif"/>
                <a:cs typeface="DejaVu Serif"/>
              </a:rPr>
              <a:t>profit.</a:t>
            </a:r>
            <a:endParaRPr sz="2400">
              <a:latin typeface="DejaVu Serif"/>
              <a:cs typeface="DejaVu Serif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4247388" y="141731"/>
            <a:ext cx="3032760" cy="716280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>
            <a:spLocks noGrp="1"/>
          </p:cNvSpPr>
          <p:nvPr>
            <p:ph type="title"/>
          </p:nvPr>
        </p:nvSpPr>
        <p:spPr>
          <a:xfrm>
            <a:off x="4505071" y="243332"/>
            <a:ext cx="246380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15" dirty="0"/>
              <a:t>DEFINIT</a:t>
            </a:r>
            <a:r>
              <a:rPr spc="-130" dirty="0"/>
              <a:t>I</a:t>
            </a:r>
            <a:r>
              <a:rPr spc="-229" dirty="0"/>
              <a:t>ON</a:t>
            </a:r>
          </a:p>
        </p:txBody>
      </p:sp>
      <p:grpSp>
        <p:nvGrpSpPr>
          <p:cNvPr id="61" name="object 61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62" name="object 62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3</a:t>
            </a:fld>
            <a:endParaRPr spc="-16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28" name="object 28"/>
            <p:cNvSpPr/>
            <p:nvPr/>
          </p:nvSpPr>
          <p:spPr>
            <a:xfrm>
              <a:off x="0" y="4101083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1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5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141223" y="4322826"/>
            <a:ext cx="1273810" cy="959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885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  <a:p>
            <a:pPr>
              <a:lnSpc>
                <a:spcPct val="100000"/>
              </a:lnSpc>
            </a:pPr>
            <a:endParaRPr sz="1700">
              <a:latin typeface="DejaVu Serif"/>
              <a:cs typeface="DejaVu Serif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1658111" y="1013460"/>
            <a:ext cx="7985759" cy="3206750"/>
            <a:chOff x="1658111" y="1013460"/>
            <a:chExt cx="7985759" cy="3206750"/>
          </a:xfrm>
        </p:grpSpPr>
        <p:sp>
          <p:nvSpPr>
            <p:cNvPr id="44" name="object 44"/>
            <p:cNvSpPr/>
            <p:nvPr/>
          </p:nvSpPr>
          <p:spPr>
            <a:xfrm>
              <a:off x="1658111" y="1051560"/>
              <a:ext cx="635507" cy="46177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001011" y="1013460"/>
              <a:ext cx="7222236" cy="499872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001011" y="1379220"/>
              <a:ext cx="7578852" cy="499872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001011" y="1744980"/>
              <a:ext cx="5852160" cy="499872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658111" y="2221992"/>
              <a:ext cx="635507" cy="46177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075687" y="2183892"/>
              <a:ext cx="7356348" cy="499872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001011" y="2549652"/>
              <a:ext cx="4375404" cy="499872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658111" y="3026664"/>
              <a:ext cx="635507" cy="46177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001011" y="2988564"/>
              <a:ext cx="7642859" cy="499872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001011" y="3354324"/>
              <a:ext cx="6909816" cy="499871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001011" y="3720083"/>
              <a:ext cx="1399032" cy="499871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1812417" y="1078738"/>
            <a:ext cx="7556500" cy="3098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8460" marR="69850" indent="-366395">
              <a:lnSpc>
                <a:spcPct val="100000"/>
              </a:lnSpc>
              <a:spcBef>
                <a:spcPts val="100"/>
              </a:spcBef>
            </a:pPr>
            <a:r>
              <a:rPr sz="2400" spc="1160" dirty="0">
                <a:latin typeface="DejaVu Sans"/>
                <a:cs typeface="DejaVu Sans"/>
              </a:rPr>
              <a:t> </a:t>
            </a:r>
            <a:r>
              <a:rPr sz="2400" spc="-165" dirty="0">
                <a:latin typeface="DejaVu Serif"/>
                <a:cs typeface="DejaVu Serif"/>
              </a:rPr>
              <a:t>It </a:t>
            </a:r>
            <a:r>
              <a:rPr sz="2400" spc="-150" dirty="0">
                <a:latin typeface="DejaVu Serif"/>
                <a:cs typeface="DejaVu Serif"/>
              </a:rPr>
              <a:t>is </a:t>
            </a:r>
            <a:r>
              <a:rPr sz="2400" spc="-155" dirty="0">
                <a:latin typeface="DejaVu Serif"/>
                <a:cs typeface="DejaVu Serif"/>
              </a:rPr>
              <a:t>basically </a:t>
            </a:r>
            <a:r>
              <a:rPr sz="2400" spc="-235" dirty="0">
                <a:latin typeface="DejaVu Serif"/>
                <a:cs typeface="DejaVu Serif"/>
              </a:rPr>
              <a:t>a </a:t>
            </a:r>
            <a:r>
              <a:rPr sz="2400" spc="-135" dirty="0">
                <a:latin typeface="DejaVu Serif"/>
                <a:cs typeface="DejaVu Serif"/>
              </a:rPr>
              <a:t>profit </a:t>
            </a:r>
            <a:r>
              <a:rPr sz="2400" spc="-150" dirty="0">
                <a:latin typeface="DejaVu Serif"/>
                <a:cs typeface="DejaVu Serif"/>
              </a:rPr>
              <a:t>and </a:t>
            </a:r>
            <a:r>
              <a:rPr sz="2400" spc="-165" dirty="0">
                <a:latin typeface="DejaVu Serif"/>
                <a:cs typeface="DejaVu Serif"/>
              </a:rPr>
              <a:t>loss </a:t>
            </a:r>
            <a:r>
              <a:rPr sz="2400" spc="-180" dirty="0">
                <a:latin typeface="DejaVu Serif"/>
                <a:cs typeface="DejaVu Serif"/>
              </a:rPr>
              <a:t>sharing </a:t>
            </a:r>
            <a:r>
              <a:rPr sz="2400" spc="-175" dirty="0">
                <a:latin typeface="DejaVu Serif"/>
                <a:cs typeface="DejaVu Serif"/>
              </a:rPr>
              <a:t>partnership  </a:t>
            </a:r>
            <a:r>
              <a:rPr sz="2400" spc="-170" dirty="0">
                <a:latin typeface="DejaVu Serif"/>
                <a:cs typeface="DejaVu Serif"/>
              </a:rPr>
              <a:t>whereby </a:t>
            </a:r>
            <a:r>
              <a:rPr sz="2400" spc="-204" dirty="0">
                <a:latin typeface="DejaVu Serif"/>
                <a:cs typeface="DejaVu Serif"/>
              </a:rPr>
              <a:t>the </a:t>
            </a:r>
            <a:r>
              <a:rPr sz="2400" spc="-170" dirty="0">
                <a:latin typeface="DejaVu Serif"/>
                <a:cs typeface="DejaVu Serif"/>
              </a:rPr>
              <a:t>ratio </a:t>
            </a:r>
            <a:r>
              <a:rPr sz="2400" spc="-145" dirty="0">
                <a:latin typeface="DejaVu Serif"/>
                <a:cs typeface="DejaVu Serif"/>
              </a:rPr>
              <a:t>for </a:t>
            </a:r>
            <a:r>
              <a:rPr sz="2400" spc="-204" dirty="0">
                <a:latin typeface="DejaVu Serif"/>
                <a:cs typeface="DejaVu Serif"/>
              </a:rPr>
              <a:t>the </a:t>
            </a:r>
            <a:r>
              <a:rPr sz="2400" spc="-140" dirty="0">
                <a:latin typeface="DejaVu Serif"/>
                <a:cs typeface="DejaVu Serif"/>
              </a:rPr>
              <a:t>distribution </a:t>
            </a:r>
            <a:r>
              <a:rPr sz="2400" spc="-114" dirty="0">
                <a:latin typeface="DejaVu Serif"/>
                <a:cs typeface="DejaVu Serif"/>
              </a:rPr>
              <a:t>of </a:t>
            </a:r>
            <a:r>
              <a:rPr sz="2400" spc="-145" dirty="0">
                <a:latin typeface="DejaVu Serif"/>
                <a:cs typeface="DejaVu Serif"/>
              </a:rPr>
              <a:t>profits </a:t>
            </a:r>
            <a:r>
              <a:rPr sz="2400" spc="-165" dirty="0">
                <a:latin typeface="DejaVu Serif"/>
                <a:cs typeface="DejaVu Serif"/>
              </a:rPr>
              <a:t>must  </a:t>
            </a:r>
            <a:r>
              <a:rPr sz="2400" spc="-240" dirty="0">
                <a:latin typeface="DejaVu Serif"/>
                <a:cs typeface="DejaVu Serif"/>
              </a:rPr>
              <a:t>be </a:t>
            </a:r>
            <a:r>
              <a:rPr sz="2400" spc="-175" dirty="0">
                <a:latin typeface="DejaVu Serif"/>
                <a:cs typeface="DejaVu Serif"/>
              </a:rPr>
              <a:t>determined </a:t>
            </a:r>
            <a:r>
              <a:rPr sz="2400" spc="-150" dirty="0">
                <a:latin typeface="DejaVu Serif"/>
                <a:cs typeface="DejaVu Serif"/>
              </a:rPr>
              <a:t>and </a:t>
            </a:r>
            <a:r>
              <a:rPr sz="2400" spc="-160" dirty="0">
                <a:latin typeface="DejaVu Serif"/>
                <a:cs typeface="DejaVu Serif"/>
              </a:rPr>
              <a:t>specified </a:t>
            </a:r>
            <a:r>
              <a:rPr sz="2400" spc="-114" dirty="0">
                <a:latin typeface="DejaVu Serif"/>
                <a:cs typeface="DejaVu Serif"/>
              </a:rPr>
              <a:t>in </a:t>
            </a:r>
            <a:r>
              <a:rPr sz="2400" spc="-175" dirty="0">
                <a:latin typeface="DejaVu Serif"/>
                <a:cs typeface="DejaVu Serif"/>
              </a:rPr>
              <a:t>advance</a:t>
            </a:r>
            <a:endParaRPr sz="2400">
              <a:latin typeface="DejaVu Serif"/>
              <a:cs typeface="DejaVu Serif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  <a:tabLst>
                <a:tab pos="453390" algn="l"/>
              </a:tabLst>
            </a:pPr>
            <a:r>
              <a:rPr sz="2400" spc="1165" dirty="0">
                <a:latin typeface="DejaVu Sans"/>
                <a:cs typeface="DejaVu Sans"/>
              </a:rPr>
              <a:t>	</a:t>
            </a:r>
            <a:r>
              <a:rPr sz="2400" spc="-114" dirty="0">
                <a:latin typeface="DejaVu Serif"/>
                <a:cs typeface="DejaVu Serif"/>
              </a:rPr>
              <a:t>If </a:t>
            </a:r>
            <a:r>
              <a:rPr sz="2400" spc="-190" dirty="0">
                <a:latin typeface="DejaVu Serif"/>
                <a:cs typeface="DejaVu Serif"/>
              </a:rPr>
              <a:t>one </a:t>
            </a:r>
            <a:r>
              <a:rPr sz="2400" spc="-195" dirty="0">
                <a:latin typeface="DejaVu Serif"/>
                <a:cs typeface="DejaVu Serif"/>
              </a:rPr>
              <a:t>partner </a:t>
            </a:r>
            <a:r>
              <a:rPr sz="2400" spc="-145" dirty="0">
                <a:latin typeface="DejaVu Serif"/>
                <a:cs typeface="DejaVu Serif"/>
              </a:rPr>
              <a:t>is </a:t>
            </a:r>
            <a:r>
              <a:rPr sz="2400" spc="-160" dirty="0">
                <a:latin typeface="DejaVu Serif"/>
                <a:cs typeface="DejaVu Serif"/>
              </a:rPr>
              <a:t>to </a:t>
            </a:r>
            <a:r>
              <a:rPr sz="2400" spc="-240" dirty="0">
                <a:latin typeface="DejaVu Serif"/>
                <a:cs typeface="DejaVu Serif"/>
              </a:rPr>
              <a:t>be </a:t>
            </a:r>
            <a:r>
              <a:rPr sz="2400" spc="-120" dirty="0">
                <a:latin typeface="DejaVu Serif"/>
                <a:cs typeface="DejaVu Serif"/>
              </a:rPr>
              <a:t>paid </a:t>
            </a:r>
            <a:r>
              <a:rPr sz="2400" spc="-229" dirty="0">
                <a:latin typeface="DejaVu Serif"/>
                <a:cs typeface="DejaVu Serif"/>
              </a:rPr>
              <a:t>a </a:t>
            </a:r>
            <a:r>
              <a:rPr sz="2400" spc="-125" dirty="0">
                <a:latin typeface="DejaVu Serif"/>
                <a:cs typeface="DejaVu Serif"/>
              </a:rPr>
              <a:t>fixed </a:t>
            </a:r>
            <a:r>
              <a:rPr sz="2400" spc="-180" dirty="0">
                <a:latin typeface="DejaVu Serif"/>
                <a:cs typeface="DejaVu Serif"/>
              </a:rPr>
              <a:t>remuneration</a:t>
            </a:r>
            <a:r>
              <a:rPr sz="2400" spc="-95" dirty="0">
                <a:latin typeface="DejaVu Serif"/>
                <a:cs typeface="DejaVu Serif"/>
              </a:rPr>
              <a:t> </a:t>
            </a:r>
            <a:r>
              <a:rPr sz="2400" spc="-215" dirty="0">
                <a:latin typeface="DejaVu Serif"/>
                <a:cs typeface="DejaVu Serif"/>
              </a:rPr>
              <a:t>he</a:t>
            </a:r>
            <a:endParaRPr sz="2400">
              <a:latin typeface="DejaVu Serif"/>
              <a:cs typeface="DejaVu Serif"/>
            </a:endParaRPr>
          </a:p>
          <a:p>
            <a:pPr marL="378460">
              <a:lnSpc>
                <a:spcPct val="100000"/>
              </a:lnSpc>
            </a:pPr>
            <a:r>
              <a:rPr sz="2400" spc="-65" dirty="0">
                <a:latin typeface="DejaVu Serif"/>
                <a:cs typeface="DejaVu Serif"/>
              </a:rPr>
              <a:t>will </a:t>
            </a:r>
            <a:r>
              <a:rPr sz="2400" spc="-160" dirty="0">
                <a:latin typeface="DejaVu Serif"/>
                <a:cs typeface="DejaVu Serif"/>
              </a:rPr>
              <a:t>not </a:t>
            </a:r>
            <a:r>
              <a:rPr sz="2400" spc="-240" dirty="0">
                <a:latin typeface="DejaVu Serif"/>
                <a:cs typeface="DejaVu Serif"/>
              </a:rPr>
              <a:t>be </a:t>
            </a:r>
            <a:r>
              <a:rPr sz="2400" spc="-185" dirty="0">
                <a:latin typeface="DejaVu Serif"/>
                <a:cs typeface="DejaVu Serif"/>
              </a:rPr>
              <a:t>deemed </a:t>
            </a:r>
            <a:r>
              <a:rPr sz="2400" spc="-235" dirty="0">
                <a:latin typeface="DejaVu Serif"/>
                <a:cs typeface="DejaVu Serif"/>
              </a:rPr>
              <a:t>a</a:t>
            </a:r>
            <a:r>
              <a:rPr sz="2400" spc="-195" dirty="0">
                <a:latin typeface="DejaVu Serif"/>
                <a:cs typeface="DejaVu Serif"/>
              </a:rPr>
              <a:t> partner</a:t>
            </a:r>
            <a:endParaRPr sz="2400">
              <a:latin typeface="DejaVu Serif"/>
              <a:cs typeface="DejaVu Serif"/>
            </a:endParaRPr>
          </a:p>
          <a:p>
            <a:pPr marL="378460" marR="5080" indent="-366395">
              <a:lnSpc>
                <a:spcPct val="100000"/>
              </a:lnSpc>
              <a:spcBef>
                <a:spcPts val="575"/>
              </a:spcBef>
            </a:pPr>
            <a:r>
              <a:rPr sz="2400" spc="1160" dirty="0">
                <a:latin typeface="DejaVu Sans"/>
                <a:cs typeface="DejaVu Sans"/>
              </a:rPr>
              <a:t></a:t>
            </a:r>
            <a:r>
              <a:rPr sz="2400" spc="155" dirty="0">
                <a:latin typeface="DejaVu Sans"/>
                <a:cs typeface="DejaVu Sans"/>
              </a:rPr>
              <a:t> </a:t>
            </a:r>
            <a:r>
              <a:rPr sz="2400" spc="-240" dirty="0">
                <a:latin typeface="DejaVu Serif"/>
                <a:cs typeface="DejaVu Serif"/>
              </a:rPr>
              <a:t>Each </a:t>
            </a:r>
            <a:r>
              <a:rPr sz="2400" spc="-195" dirty="0">
                <a:latin typeface="DejaVu Serif"/>
                <a:cs typeface="DejaVu Serif"/>
              </a:rPr>
              <a:t>partner </a:t>
            </a:r>
            <a:r>
              <a:rPr sz="2400" spc="-135" dirty="0">
                <a:latin typeface="DejaVu Serif"/>
                <a:cs typeface="DejaVu Serif"/>
              </a:rPr>
              <a:t>may </a:t>
            </a:r>
            <a:r>
              <a:rPr sz="2400" spc="-130" dirty="0">
                <a:latin typeface="DejaVu Serif"/>
                <a:cs typeface="DejaVu Serif"/>
              </a:rPr>
              <a:t>dissolve </a:t>
            </a:r>
            <a:r>
              <a:rPr sz="2400" spc="-204" dirty="0">
                <a:latin typeface="DejaVu Serif"/>
                <a:cs typeface="DejaVu Serif"/>
              </a:rPr>
              <a:t>the </a:t>
            </a:r>
            <a:r>
              <a:rPr sz="2400" spc="-175" dirty="0">
                <a:latin typeface="DejaVu Serif"/>
                <a:cs typeface="DejaVu Serif"/>
              </a:rPr>
              <a:t>partnership </a:t>
            </a:r>
            <a:r>
              <a:rPr sz="2400" spc="-210" dirty="0">
                <a:latin typeface="DejaVu Serif"/>
                <a:cs typeface="DejaVu Serif"/>
              </a:rPr>
              <a:t>at </a:t>
            </a:r>
            <a:r>
              <a:rPr sz="2400" spc="-254" dirty="0">
                <a:latin typeface="DejaVu Serif"/>
                <a:cs typeface="DejaVu Serif"/>
              </a:rPr>
              <a:t>his/her  </a:t>
            </a:r>
            <a:r>
              <a:rPr sz="2400" spc="-185" dirty="0">
                <a:latin typeface="DejaVu Serif"/>
                <a:cs typeface="DejaVu Serif"/>
              </a:rPr>
              <a:t>pleasure </a:t>
            </a:r>
            <a:r>
              <a:rPr sz="2400" spc="-120" dirty="0">
                <a:latin typeface="DejaVu Serif"/>
                <a:cs typeface="DejaVu Serif"/>
              </a:rPr>
              <a:t>provided </a:t>
            </a:r>
            <a:r>
              <a:rPr sz="2400" spc="-215" dirty="0">
                <a:latin typeface="DejaVu Serif"/>
                <a:cs typeface="DejaVu Serif"/>
              </a:rPr>
              <a:t>he </a:t>
            </a:r>
            <a:r>
              <a:rPr sz="2400" spc="-160" dirty="0">
                <a:latin typeface="DejaVu Serif"/>
                <a:cs typeface="DejaVu Serif"/>
              </a:rPr>
              <a:t>gives </a:t>
            </a:r>
            <a:r>
              <a:rPr sz="2400" spc="-170" dirty="0">
                <a:latin typeface="DejaVu Serif"/>
                <a:cs typeface="DejaVu Serif"/>
              </a:rPr>
              <a:t>ample </a:t>
            </a:r>
            <a:r>
              <a:rPr sz="2400" spc="-185" dirty="0">
                <a:latin typeface="DejaVu Serif"/>
                <a:cs typeface="DejaVu Serif"/>
              </a:rPr>
              <a:t>notice </a:t>
            </a:r>
            <a:r>
              <a:rPr sz="2400" spc="-145" dirty="0">
                <a:latin typeface="DejaVu Serif"/>
                <a:cs typeface="DejaVu Serif"/>
              </a:rPr>
              <a:t>for </a:t>
            </a:r>
            <a:r>
              <a:rPr sz="2400" spc="-210" dirty="0">
                <a:latin typeface="DejaVu Serif"/>
                <a:cs typeface="DejaVu Serif"/>
              </a:rPr>
              <a:t>the  </a:t>
            </a:r>
            <a:r>
              <a:rPr sz="2400" spc="-190" dirty="0">
                <a:latin typeface="DejaVu Serif"/>
                <a:cs typeface="DejaVu Serif"/>
              </a:rPr>
              <a:t>others.</a:t>
            </a:r>
            <a:endParaRPr sz="2400">
              <a:latin typeface="DejaVu Serif"/>
              <a:cs typeface="DejaVu Serif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2865120" y="141731"/>
            <a:ext cx="5797296" cy="716280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>
            <a:spLocks noGrp="1"/>
          </p:cNvSpPr>
          <p:nvPr>
            <p:ph type="title"/>
          </p:nvPr>
        </p:nvSpPr>
        <p:spPr>
          <a:xfrm>
            <a:off x="3122422" y="243332"/>
            <a:ext cx="52285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0" dirty="0"/>
              <a:t>NATURE </a:t>
            </a:r>
            <a:r>
              <a:rPr spc="-275" dirty="0"/>
              <a:t>OF</a:t>
            </a:r>
            <a:r>
              <a:rPr spc="-270" dirty="0"/>
              <a:t> </a:t>
            </a:r>
            <a:r>
              <a:rPr spc="-330" dirty="0"/>
              <a:t>MUSHARAKAH</a:t>
            </a:r>
          </a:p>
        </p:txBody>
      </p:sp>
      <p:grpSp>
        <p:nvGrpSpPr>
          <p:cNvPr id="58" name="object 58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59" name="object 59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4</a:t>
            </a:fld>
            <a:endParaRPr spc="-16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9918700" cy="6858000"/>
            <a:chOff x="-12700" y="0"/>
            <a:chExt cx="99187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1940052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2660903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15112" y="2823971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0" y="2700019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53212" y="2848355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0" y="3380231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11708" y="3543299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24968" y="4288535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73545" y="6021285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73545" y="6021285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79995" y="6021285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79995" y="6021285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820411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048" y="4983479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0" y="4860035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1147" y="5009387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141223" y="1442084"/>
            <a:ext cx="1273810" cy="384047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8595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  <a:p>
            <a:pPr marL="12700" marR="5080" indent="227965" algn="r">
              <a:lnSpc>
                <a:spcPct val="337500"/>
              </a:lnSpc>
            </a:pP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V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NCES  </a:t>
            </a:r>
            <a:r>
              <a:rPr sz="1400" spc="-80" dirty="0">
                <a:solidFill>
                  <a:srgbClr val="1E242A"/>
                </a:solidFill>
                <a:latin typeface="DejaVu Serif"/>
                <a:cs typeface="DejaVu Serif"/>
              </a:rPr>
              <a:t>PI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L</a:t>
            </a:r>
            <a:r>
              <a:rPr sz="1400" spc="-85" dirty="0">
                <a:solidFill>
                  <a:srgbClr val="1E242A"/>
                </a:solidFill>
                <a:latin typeface="DejaVu Serif"/>
                <a:cs typeface="DejaVu Serif"/>
              </a:rPr>
              <a:t>L</a:t>
            </a:r>
            <a:r>
              <a:rPr sz="1400" spc="-70" dirty="0">
                <a:solidFill>
                  <a:srgbClr val="1E242A"/>
                </a:solidFill>
                <a:latin typeface="DejaVu Serif"/>
                <a:cs typeface="DejaVu Serif"/>
              </a:rPr>
              <a:t>ARS  </a:t>
            </a: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30" dirty="0">
                <a:solidFill>
                  <a:srgbClr val="1E242A"/>
                </a:solidFill>
                <a:latin typeface="DejaVu Serif"/>
                <a:cs typeface="DejaVu Serif"/>
              </a:rPr>
              <a:t>PES  </a:t>
            </a: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85" dirty="0">
                <a:solidFill>
                  <a:srgbClr val="1E242A"/>
                </a:solidFill>
                <a:latin typeface="DejaVu Serif"/>
                <a:cs typeface="DejaVu Serif"/>
              </a:rPr>
              <a:t>TIONS  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AP</a:t>
            </a:r>
            <a:r>
              <a:rPr sz="1400" spc="-30" dirty="0">
                <a:solidFill>
                  <a:srgbClr val="1E242A"/>
                </a:solidFill>
                <a:latin typeface="DejaVu Serif"/>
                <a:cs typeface="DejaVu Serif"/>
              </a:rPr>
              <a:t>P</a:t>
            </a:r>
            <a:r>
              <a:rPr sz="1400" spc="-85" dirty="0">
                <a:solidFill>
                  <a:srgbClr val="1E242A"/>
                </a:solidFill>
                <a:latin typeface="DejaVu Serif"/>
                <a:cs typeface="DejaVu Serif"/>
              </a:rPr>
              <a:t>L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45" dirty="0">
                <a:solidFill>
                  <a:srgbClr val="1E242A"/>
                </a:solidFill>
                <a:latin typeface="DejaVu Serif"/>
                <a:cs typeface="DejaVu Serif"/>
              </a:rPr>
              <a:t>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1658111" y="1013460"/>
            <a:ext cx="2214880" cy="500380"/>
            <a:chOff x="1658111" y="1013460"/>
            <a:chExt cx="2214880" cy="500380"/>
          </a:xfrm>
        </p:grpSpPr>
        <p:sp>
          <p:nvSpPr>
            <p:cNvPr id="36" name="object 36"/>
            <p:cNvSpPr/>
            <p:nvPr/>
          </p:nvSpPr>
          <p:spPr>
            <a:xfrm>
              <a:off x="1658111" y="1051560"/>
              <a:ext cx="635507" cy="46177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001011" y="1013460"/>
              <a:ext cx="734568" cy="499872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327147" y="1013460"/>
              <a:ext cx="510539" cy="499872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429255" y="1013460"/>
              <a:ext cx="1443228" cy="499872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1812417" y="1078738"/>
            <a:ext cx="18554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160" dirty="0">
                <a:latin typeface="DejaVu Sans"/>
                <a:cs typeface="DejaVu Sans"/>
              </a:rPr>
              <a:t></a:t>
            </a:r>
            <a:r>
              <a:rPr sz="2400" spc="-50" dirty="0">
                <a:latin typeface="DejaVu Sans"/>
                <a:cs typeface="DejaVu Sans"/>
              </a:rPr>
              <a:t> </a:t>
            </a:r>
            <a:r>
              <a:rPr sz="2400" spc="-290" dirty="0">
                <a:latin typeface="DejaVu Serif"/>
                <a:cs typeface="DejaVu Serif"/>
              </a:rPr>
              <a:t>Al-Qur‟an:</a:t>
            </a:r>
            <a:endParaRPr sz="2400">
              <a:latin typeface="DejaVu Serif"/>
              <a:cs typeface="DejaVu Serif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4413503" y="141731"/>
            <a:ext cx="2702052" cy="71628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>
            <a:spLocks noGrp="1"/>
          </p:cNvSpPr>
          <p:nvPr>
            <p:ph type="title"/>
          </p:nvPr>
        </p:nvSpPr>
        <p:spPr>
          <a:xfrm>
            <a:off x="4671186" y="243332"/>
            <a:ext cx="213296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29" dirty="0"/>
              <a:t>EVIDEN</a:t>
            </a:r>
            <a:r>
              <a:rPr spc="-240" dirty="0"/>
              <a:t>C</a:t>
            </a:r>
            <a:r>
              <a:rPr spc="-235" dirty="0"/>
              <a:t>E</a:t>
            </a:r>
          </a:p>
        </p:txBody>
      </p:sp>
      <p:grpSp>
        <p:nvGrpSpPr>
          <p:cNvPr id="43" name="object 43"/>
          <p:cNvGrpSpPr/>
          <p:nvPr/>
        </p:nvGrpSpPr>
        <p:grpSpPr>
          <a:xfrm>
            <a:off x="263652" y="1556766"/>
            <a:ext cx="9081135" cy="5146040"/>
            <a:chOff x="263652" y="1556766"/>
            <a:chExt cx="9081135" cy="5146040"/>
          </a:xfrm>
        </p:grpSpPr>
        <p:sp>
          <p:nvSpPr>
            <p:cNvPr id="44" name="object 44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615310" y="1556766"/>
              <a:ext cx="6729475" cy="1440179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455799" y="3367493"/>
              <a:ext cx="6870827" cy="2365756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5</a:t>
            </a:fld>
            <a:endParaRPr spc="-16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658111" y="1013460"/>
            <a:ext cx="1783080" cy="500380"/>
            <a:chOff x="1658111" y="1013460"/>
            <a:chExt cx="1783080" cy="500380"/>
          </a:xfrm>
        </p:grpSpPr>
        <p:sp>
          <p:nvSpPr>
            <p:cNvPr id="46" name="object 46"/>
            <p:cNvSpPr/>
            <p:nvPr/>
          </p:nvSpPr>
          <p:spPr>
            <a:xfrm>
              <a:off x="1658111" y="1051560"/>
              <a:ext cx="635507" cy="46177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001011" y="1013460"/>
              <a:ext cx="1440180" cy="499872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1812417" y="1005586"/>
            <a:ext cx="7597140" cy="426910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400" spc="1160" dirty="0">
                <a:latin typeface="DejaVu Sans"/>
                <a:cs typeface="DejaVu Sans"/>
              </a:rPr>
              <a:t></a:t>
            </a:r>
            <a:r>
              <a:rPr sz="2400" spc="-25" dirty="0">
                <a:latin typeface="DejaVu Sans"/>
                <a:cs typeface="DejaVu Sans"/>
              </a:rPr>
              <a:t> </a:t>
            </a:r>
            <a:r>
              <a:rPr sz="2400" spc="-150" dirty="0">
                <a:latin typeface="DejaVu Serif"/>
                <a:cs typeface="DejaVu Serif"/>
              </a:rPr>
              <a:t>Hadith:</a:t>
            </a:r>
            <a:endParaRPr sz="2400">
              <a:latin typeface="DejaVu Serif"/>
              <a:cs typeface="DejaVu Serif"/>
            </a:endParaRPr>
          </a:p>
          <a:p>
            <a:pPr marL="424180">
              <a:lnSpc>
                <a:spcPct val="100000"/>
              </a:lnSpc>
              <a:spcBef>
                <a:spcPts val="575"/>
              </a:spcBef>
            </a:pPr>
            <a:r>
              <a:rPr sz="2400" spc="11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400" spc="-180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400" spc="-180" dirty="0">
                <a:solidFill>
                  <a:srgbClr val="585858"/>
                </a:solidFill>
                <a:latin typeface="DejaVu Serif"/>
                <a:cs typeface="DejaVu Serif"/>
              </a:rPr>
              <a:t>Reported </a:t>
            </a:r>
            <a:r>
              <a:rPr sz="2400" spc="-114" dirty="0">
                <a:solidFill>
                  <a:srgbClr val="585858"/>
                </a:solidFill>
                <a:latin typeface="DejaVu Serif"/>
                <a:cs typeface="DejaVu Serif"/>
              </a:rPr>
              <a:t>by </a:t>
            </a:r>
            <a:r>
              <a:rPr sz="2400" spc="-50" dirty="0">
                <a:solidFill>
                  <a:srgbClr val="585858"/>
                </a:solidFill>
                <a:latin typeface="DejaVu Serif"/>
                <a:cs typeface="DejaVu Serif"/>
              </a:rPr>
              <a:t>Abi </a:t>
            </a:r>
            <a:r>
              <a:rPr sz="2400" spc="-165" dirty="0">
                <a:solidFill>
                  <a:srgbClr val="585858"/>
                </a:solidFill>
                <a:latin typeface="DejaVu Serif"/>
                <a:cs typeface="DejaVu Serif"/>
              </a:rPr>
              <a:t>Hurairah </a:t>
            </a:r>
            <a:r>
              <a:rPr sz="2400" spc="-80" dirty="0">
                <a:solidFill>
                  <a:srgbClr val="585858"/>
                </a:solidFill>
                <a:latin typeface="DejaVu Serif"/>
                <a:cs typeface="DejaVu Serif"/>
              </a:rPr>
              <a:t>R.A </a:t>
            </a:r>
            <a:r>
              <a:rPr sz="2400" spc="-190" dirty="0">
                <a:solidFill>
                  <a:srgbClr val="585858"/>
                </a:solidFill>
                <a:latin typeface="DejaVu Serif"/>
                <a:cs typeface="DejaVu Serif"/>
              </a:rPr>
              <a:t>that </a:t>
            </a:r>
            <a:r>
              <a:rPr sz="2400" spc="-204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400" spc="-175" dirty="0">
                <a:solidFill>
                  <a:srgbClr val="585858"/>
                </a:solidFill>
                <a:latin typeface="DejaVu Serif"/>
                <a:cs typeface="DejaVu Serif"/>
              </a:rPr>
              <a:t>Prophet</a:t>
            </a:r>
            <a:endParaRPr sz="2400">
              <a:latin typeface="DejaVu Serif"/>
              <a:cs typeface="DejaVu Serif"/>
            </a:endParaRPr>
          </a:p>
          <a:p>
            <a:pPr marL="789940" marR="5080">
              <a:lnSpc>
                <a:spcPct val="100000"/>
              </a:lnSpc>
            </a:pPr>
            <a:r>
              <a:rPr sz="2400" spc="-130" dirty="0">
                <a:solidFill>
                  <a:srgbClr val="585858"/>
                </a:solidFill>
                <a:latin typeface="DejaVu Serif"/>
                <a:cs typeface="DejaVu Serif"/>
              </a:rPr>
              <a:t>S.A.W </a:t>
            </a:r>
            <a:r>
              <a:rPr sz="2400" spc="-150" dirty="0">
                <a:solidFill>
                  <a:srgbClr val="585858"/>
                </a:solidFill>
                <a:latin typeface="DejaVu Serif"/>
                <a:cs typeface="DejaVu Serif"/>
              </a:rPr>
              <a:t>said </a:t>
            </a:r>
            <a:r>
              <a:rPr sz="2400" spc="-70" dirty="0">
                <a:solidFill>
                  <a:srgbClr val="585858"/>
                </a:solidFill>
                <a:latin typeface="DejaVu Serif"/>
                <a:cs typeface="DejaVu Serif"/>
              </a:rPr>
              <a:t>“Allah </a:t>
            </a:r>
            <a:r>
              <a:rPr sz="2400" spc="-155" dirty="0">
                <a:solidFill>
                  <a:srgbClr val="585858"/>
                </a:solidFill>
                <a:latin typeface="DejaVu Serif"/>
                <a:cs typeface="DejaVu Serif"/>
              </a:rPr>
              <a:t>had </a:t>
            </a:r>
            <a:r>
              <a:rPr sz="2400" spc="-150" dirty="0">
                <a:solidFill>
                  <a:srgbClr val="585858"/>
                </a:solidFill>
                <a:latin typeface="DejaVu Serif"/>
                <a:cs typeface="DejaVu Serif"/>
              </a:rPr>
              <a:t>said </a:t>
            </a:r>
            <a:r>
              <a:rPr sz="2400" spc="-195" dirty="0">
                <a:solidFill>
                  <a:srgbClr val="585858"/>
                </a:solidFill>
                <a:latin typeface="DejaVu Serif"/>
                <a:cs typeface="DejaVu Serif"/>
              </a:rPr>
              <a:t>that: </a:t>
            </a:r>
            <a:r>
              <a:rPr sz="2400" spc="-85" dirty="0">
                <a:solidFill>
                  <a:srgbClr val="585858"/>
                </a:solidFill>
                <a:latin typeface="DejaVu Serif"/>
                <a:cs typeface="DejaVu Serif"/>
              </a:rPr>
              <a:t>“I </a:t>
            </a:r>
            <a:r>
              <a:rPr sz="2400" spc="-195" dirty="0">
                <a:solidFill>
                  <a:srgbClr val="585858"/>
                </a:solidFill>
                <a:latin typeface="DejaVu Serif"/>
                <a:cs typeface="DejaVu Serif"/>
              </a:rPr>
              <a:t>am </a:t>
            </a:r>
            <a:r>
              <a:rPr sz="2400" spc="-204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400" spc="-140" dirty="0">
                <a:solidFill>
                  <a:srgbClr val="585858"/>
                </a:solidFill>
                <a:latin typeface="DejaVu Serif"/>
                <a:cs typeface="DejaVu Serif"/>
              </a:rPr>
              <a:t>third</a:t>
            </a:r>
            <a:r>
              <a:rPr sz="2400" spc="-29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400" spc="-114" dirty="0">
                <a:solidFill>
                  <a:srgbClr val="585858"/>
                </a:solidFill>
                <a:latin typeface="DejaVu Serif"/>
                <a:cs typeface="DejaVu Serif"/>
              </a:rPr>
              <a:t>of  </a:t>
            </a:r>
            <a:r>
              <a:rPr sz="2400" spc="-204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400" spc="-195" dirty="0">
                <a:solidFill>
                  <a:srgbClr val="585858"/>
                </a:solidFill>
                <a:latin typeface="DejaVu Serif"/>
                <a:cs typeface="DejaVu Serif"/>
              </a:rPr>
              <a:t>partners, </a:t>
            </a:r>
            <a:r>
              <a:rPr sz="2400" spc="-225" dirty="0">
                <a:solidFill>
                  <a:srgbClr val="585858"/>
                </a:solidFill>
                <a:latin typeface="DejaVu Serif"/>
                <a:cs typeface="DejaVu Serif"/>
              </a:rPr>
              <a:t>as </a:t>
            </a:r>
            <a:r>
              <a:rPr sz="2400" spc="-140" dirty="0">
                <a:solidFill>
                  <a:srgbClr val="585858"/>
                </a:solidFill>
                <a:latin typeface="DejaVu Serif"/>
                <a:cs typeface="DejaVu Serif"/>
              </a:rPr>
              <a:t>long </a:t>
            </a:r>
            <a:r>
              <a:rPr sz="2400" spc="-225" dirty="0">
                <a:solidFill>
                  <a:srgbClr val="585858"/>
                </a:solidFill>
                <a:latin typeface="DejaVu Serif"/>
                <a:cs typeface="DejaVu Serif"/>
              </a:rPr>
              <a:t>as </a:t>
            </a:r>
            <a:r>
              <a:rPr sz="2400" spc="-135" dirty="0">
                <a:solidFill>
                  <a:srgbClr val="585858"/>
                </a:solidFill>
                <a:latin typeface="DejaVu Serif"/>
                <a:cs typeface="DejaVu Serif"/>
              </a:rPr>
              <a:t>any </a:t>
            </a:r>
            <a:r>
              <a:rPr sz="2400" spc="-185" dirty="0">
                <a:solidFill>
                  <a:srgbClr val="585858"/>
                </a:solidFill>
                <a:latin typeface="DejaVu Serif"/>
                <a:cs typeface="DejaVu Serif"/>
              </a:rPr>
              <a:t>one </a:t>
            </a:r>
            <a:r>
              <a:rPr sz="2400" spc="-114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400" spc="-195" dirty="0">
                <a:solidFill>
                  <a:srgbClr val="585858"/>
                </a:solidFill>
                <a:latin typeface="DejaVu Serif"/>
                <a:cs typeface="DejaVu Serif"/>
              </a:rPr>
              <a:t>them </a:t>
            </a:r>
            <a:r>
              <a:rPr sz="2400" spc="-175" dirty="0">
                <a:solidFill>
                  <a:srgbClr val="585858"/>
                </a:solidFill>
                <a:latin typeface="DejaVu Serif"/>
                <a:cs typeface="DejaVu Serif"/>
              </a:rPr>
              <a:t>does </a:t>
            </a:r>
            <a:r>
              <a:rPr sz="2400" spc="-160" dirty="0">
                <a:solidFill>
                  <a:srgbClr val="585858"/>
                </a:solidFill>
                <a:latin typeface="DejaVu Serif"/>
                <a:cs typeface="DejaVu Serif"/>
              </a:rPr>
              <a:t>not  </a:t>
            </a:r>
            <a:r>
              <a:rPr sz="2400" spc="-190" dirty="0">
                <a:solidFill>
                  <a:srgbClr val="585858"/>
                </a:solidFill>
                <a:latin typeface="DejaVu Serif"/>
                <a:cs typeface="DejaVu Serif"/>
              </a:rPr>
              <a:t>betray </a:t>
            </a:r>
            <a:r>
              <a:rPr sz="2400" spc="-204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400" spc="-185" dirty="0">
                <a:solidFill>
                  <a:srgbClr val="585858"/>
                </a:solidFill>
                <a:latin typeface="DejaVu Serif"/>
                <a:cs typeface="DejaVu Serif"/>
              </a:rPr>
              <a:t>other. </a:t>
            </a:r>
            <a:r>
              <a:rPr sz="2400" spc="-114" dirty="0">
                <a:solidFill>
                  <a:srgbClr val="585858"/>
                </a:solidFill>
                <a:latin typeface="DejaVu Serif"/>
                <a:cs typeface="DejaVu Serif"/>
              </a:rPr>
              <a:t>If </a:t>
            </a:r>
            <a:r>
              <a:rPr sz="2400" spc="-75" dirty="0">
                <a:solidFill>
                  <a:srgbClr val="585858"/>
                </a:solidFill>
                <a:latin typeface="DejaVu Serif"/>
                <a:cs typeface="DejaVu Serif"/>
              </a:rPr>
              <a:t>he/she </a:t>
            </a:r>
            <a:r>
              <a:rPr sz="2400" spc="-175" dirty="0">
                <a:solidFill>
                  <a:srgbClr val="585858"/>
                </a:solidFill>
                <a:latin typeface="DejaVu Serif"/>
                <a:cs typeface="DejaVu Serif"/>
              </a:rPr>
              <a:t>does </a:t>
            </a:r>
            <a:r>
              <a:rPr sz="2400" spc="-190" dirty="0">
                <a:solidFill>
                  <a:srgbClr val="585858"/>
                </a:solidFill>
                <a:latin typeface="DejaVu Serif"/>
                <a:cs typeface="DejaVu Serif"/>
              </a:rPr>
              <a:t>betray </a:t>
            </a:r>
            <a:r>
              <a:rPr sz="2400" spc="-204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400" spc="-185" dirty="0">
                <a:solidFill>
                  <a:srgbClr val="585858"/>
                </a:solidFill>
                <a:latin typeface="DejaVu Serif"/>
                <a:cs typeface="DejaVu Serif"/>
              </a:rPr>
              <a:t>other, </a:t>
            </a:r>
            <a:r>
              <a:rPr sz="2400" spc="-140" dirty="0">
                <a:solidFill>
                  <a:srgbClr val="585858"/>
                </a:solidFill>
                <a:latin typeface="DejaVu Serif"/>
                <a:cs typeface="DejaVu Serif"/>
              </a:rPr>
              <a:t>I  </a:t>
            </a:r>
            <a:r>
              <a:rPr sz="2400" spc="-65" dirty="0">
                <a:solidFill>
                  <a:srgbClr val="585858"/>
                </a:solidFill>
                <a:latin typeface="DejaVu Serif"/>
                <a:cs typeface="DejaVu Serif"/>
              </a:rPr>
              <a:t>will </a:t>
            </a:r>
            <a:r>
              <a:rPr sz="2400" spc="-130" dirty="0">
                <a:solidFill>
                  <a:srgbClr val="585858"/>
                </a:solidFill>
                <a:latin typeface="DejaVu Serif"/>
                <a:cs typeface="DejaVu Serif"/>
              </a:rPr>
              <a:t>withdraw </a:t>
            </a:r>
            <a:r>
              <a:rPr sz="2400" spc="-140" dirty="0">
                <a:solidFill>
                  <a:srgbClr val="585858"/>
                </a:solidFill>
                <a:latin typeface="DejaVu Serif"/>
                <a:cs typeface="DejaVu Serif"/>
              </a:rPr>
              <a:t>(move </a:t>
            </a:r>
            <a:r>
              <a:rPr sz="2400" spc="-135" dirty="0">
                <a:solidFill>
                  <a:srgbClr val="585858"/>
                </a:solidFill>
                <a:latin typeface="DejaVu Serif"/>
                <a:cs typeface="DejaVu Serif"/>
              </a:rPr>
              <a:t>away) </a:t>
            </a:r>
            <a:r>
              <a:rPr sz="2400" spc="-145" dirty="0">
                <a:solidFill>
                  <a:srgbClr val="585858"/>
                </a:solidFill>
                <a:latin typeface="DejaVu Serif"/>
                <a:cs typeface="DejaVu Serif"/>
              </a:rPr>
              <a:t>from</a:t>
            </a:r>
            <a:r>
              <a:rPr sz="2400" spc="-340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400" spc="-160" dirty="0">
                <a:solidFill>
                  <a:srgbClr val="585858"/>
                </a:solidFill>
                <a:latin typeface="DejaVu Serif"/>
                <a:cs typeface="DejaVu Serif"/>
              </a:rPr>
              <a:t>them”</a:t>
            </a:r>
            <a:endParaRPr sz="2400">
              <a:latin typeface="DejaVu Serif"/>
              <a:cs typeface="DejaVu Serif"/>
            </a:endParaRPr>
          </a:p>
          <a:p>
            <a:pPr marL="789940" marR="332105" indent="-365760">
              <a:lnSpc>
                <a:spcPct val="100000"/>
              </a:lnSpc>
              <a:spcBef>
                <a:spcPts val="580"/>
              </a:spcBef>
            </a:pPr>
            <a:r>
              <a:rPr sz="2400" spc="11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400" spc="-215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400" spc="-180" dirty="0">
                <a:solidFill>
                  <a:srgbClr val="585858"/>
                </a:solidFill>
                <a:latin typeface="DejaVu Serif"/>
                <a:cs typeface="DejaVu Serif"/>
              </a:rPr>
              <a:t>Reported </a:t>
            </a:r>
            <a:r>
              <a:rPr sz="2400" spc="-114" dirty="0">
                <a:solidFill>
                  <a:srgbClr val="585858"/>
                </a:solidFill>
                <a:latin typeface="DejaVu Serif"/>
                <a:cs typeface="DejaVu Serif"/>
              </a:rPr>
              <a:t>by </a:t>
            </a:r>
            <a:r>
              <a:rPr sz="2400" spc="-145" dirty="0">
                <a:solidFill>
                  <a:srgbClr val="585858"/>
                </a:solidFill>
                <a:latin typeface="DejaVu Serif"/>
                <a:cs typeface="DejaVu Serif"/>
              </a:rPr>
              <a:t>As–Saib </a:t>
            </a:r>
            <a:r>
              <a:rPr sz="2400" spc="-95" dirty="0">
                <a:solidFill>
                  <a:srgbClr val="585858"/>
                </a:solidFill>
                <a:latin typeface="DejaVu Serif"/>
                <a:cs typeface="DejaVu Serif"/>
              </a:rPr>
              <a:t>Al–Makhzumi </a:t>
            </a:r>
            <a:r>
              <a:rPr sz="2400" spc="-80" dirty="0">
                <a:solidFill>
                  <a:srgbClr val="585858"/>
                </a:solidFill>
                <a:latin typeface="DejaVu Serif"/>
                <a:cs typeface="DejaVu Serif"/>
              </a:rPr>
              <a:t>R.A </a:t>
            </a:r>
            <a:r>
              <a:rPr sz="2400" spc="-190" dirty="0">
                <a:solidFill>
                  <a:srgbClr val="585858"/>
                </a:solidFill>
                <a:latin typeface="DejaVu Serif"/>
                <a:cs typeface="DejaVu Serif"/>
              </a:rPr>
              <a:t>that </a:t>
            </a:r>
            <a:r>
              <a:rPr sz="2400" spc="-910" dirty="0">
                <a:solidFill>
                  <a:srgbClr val="585858"/>
                </a:solidFill>
                <a:latin typeface="DejaVu Serif"/>
                <a:cs typeface="DejaVu Serif"/>
              </a:rPr>
              <a:t>he </a:t>
            </a:r>
            <a:r>
              <a:rPr sz="2400" spc="-755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400" spc="-165" dirty="0">
                <a:solidFill>
                  <a:srgbClr val="585858"/>
                </a:solidFill>
                <a:latin typeface="DejaVu Serif"/>
                <a:cs typeface="DejaVu Serif"/>
              </a:rPr>
              <a:t>used </a:t>
            </a:r>
            <a:r>
              <a:rPr sz="2400" spc="-160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400" spc="-240" dirty="0">
                <a:solidFill>
                  <a:srgbClr val="585858"/>
                </a:solidFill>
                <a:latin typeface="DejaVu Serif"/>
                <a:cs typeface="DejaVu Serif"/>
              </a:rPr>
              <a:t>be </a:t>
            </a:r>
            <a:r>
              <a:rPr sz="2400" spc="-229" dirty="0">
                <a:solidFill>
                  <a:srgbClr val="585858"/>
                </a:solidFill>
                <a:latin typeface="DejaVu Serif"/>
                <a:cs typeface="DejaVu Serif"/>
              </a:rPr>
              <a:t>a </a:t>
            </a:r>
            <a:r>
              <a:rPr sz="2400" spc="-195" dirty="0">
                <a:solidFill>
                  <a:srgbClr val="585858"/>
                </a:solidFill>
                <a:latin typeface="DejaVu Serif"/>
                <a:cs typeface="DejaVu Serif"/>
              </a:rPr>
              <a:t>partner </a:t>
            </a:r>
            <a:r>
              <a:rPr sz="2400" spc="-114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400" spc="-204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400" spc="-165" dirty="0">
                <a:solidFill>
                  <a:srgbClr val="585858"/>
                </a:solidFill>
                <a:latin typeface="DejaVu Serif"/>
                <a:cs typeface="DejaVu Serif"/>
              </a:rPr>
              <a:t>prophet </a:t>
            </a:r>
            <a:r>
              <a:rPr sz="2400" spc="-130" dirty="0">
                <a:solidFill>
                  <a:srgbClr val="585858"/>
                </a:solidFill>
                <a:latin typeface="DejaVu Serif"/>
                <a:cs typeface="DejaVu Serif"/>
              </a:rPr>
              <a:t>S.A.W </a:t>
            </a:r>
            <a:r>
              <a:rPr sz="2400" spc="-120" dirty="0">
                <a:solidFill>
                  <a:srgbClr val="585858"/>
                </a:solidFill>
                <a:latin typeface="DejaVu Serif"/>
                <a:cs typeface="DejaVu Serif"/>
              </a:rPr>
              <a:t>(in  </a:t>
            </a:r>
            <a:r>
              <a:rPr sz="2400" spc="-175" dirty="0">
                <a:solidFill>
                  <a:srgbClr val="585858"/>
                </a:solidFill>
                <a:latin typeface="DejaVu Serif"/>
                <a:cs typeface="DejaVu Serif"/>
              </a:rPr>
              <a:t>business) </a:t>
            </a:r>
            <a:r>
              <a:rPr sz="2400" spc="-195" dirty="0">
                <a:solidFill>
                  <a:srgbClr val="585858"/>
                </a:solidFill>
                <a:latin typeface="DejaVu Serif"/>
                <a:cs typeface="DejaVu Serif"/>
              </a:rPr>
              <a:t>before </a:t>
            </a:r>
            <a:r>
              <a:rPr sz="2400" spc="-150" dirty="0">
                <a:solidFill>
                  <a:srgbClr val="585858"/>
                </a:solidFill>
                <a:latin typeface="DejaVu Serif"/>
                <a:cs typeface="DejaVu Serif"/>
              </a:rPr>
              <a:t>his </a:t>
            </a:r>
            <a:r>
              <a:rPr sz="2400" spc="-145" dirty="0">
                <a:solidFill>
                  <a:srgbClr val="585858"/>
                </a:solidFill>
                <a:latin typeface="DejaVu Serif"/>
                <a:cs typeface="DejaVu Serif"/>
              </a:rPr>
              <a:t>prophet-hood. </a:t>
            </a:r>
            <a:r>
              <a:rPr sz="2400" spc="-135" dirty="0">
                <a:solidFill>
                  <a:srgbClr val="585858"/>
                </a:solidFill>
                <a:latin typeface="DejaVu Serif"/>
                <a:cs typeface="DejaVu Serif"/>
              </a:rPr>
              <a:t>During </a:t>
            </a:r>
            <a:r>
              <a:rPr sz="2400" spc="-210" dirty="0">
                <a:solidFill>
                  <a:srgbClr val="585858"/>
                </a:solidFill>
                <a:latin typeface="DejaVu Serif"/>
                <a:cs typeface="DejaVu Serif"/>
              </a:rPr>
              <a:t>the  </a:t>
            </a:r>
            <a:r>
              <a:rPr sz="2400" spc="-155" dirty="0">
                <a:solidFill>
                  <a:srgbClr val="585858"/>
                </a:solidFill>
                <a:latin typeface="DejaVu Serif"/>
                <a:cs typeface="DejaVu Serif"/>
              </a:rPr>
              <a:t>opening </a:t>
            </a:r>
            <a:r>
              <a:rPr sz="2400" spc="-114" dirty="0">
                <a:solidFill>
                  <a:srgbClr val="585858"/>
                </a:solidFill>
                <a:latin typeface="DejaVu Serif"/>
                <a:cs typeface="DejaVu Serif"/>
              </a:rPr>
              <a:t>of </a:t>
            </a:r>
            <a:r>
              <a:rPr sz="2400" spc="-250" dirty="0">
                <a:solidFill>
                  <a:srgbClr val="585858"/>
                </a:solidFill>
                <a:latin typeface="DejaVu Serif"/>
                <a:cs typeface="DejaVu Serif"/>
              </a:rPr>
              <a:t>Mecca </a:t>
            </a:r>
            <a:r>
              <a:rPr sz="2400" spc="-215" dirty="0">
                <a:solidFill>
                  <a:srgbClr val="585858"/>
                </a:solidFill>
                <a:latin typeface="DejaVu Serif"/>
                <a:cs typeface="DejaVu Serif"/>
              </a:rPr>
              <a:t>he </a:t>
            </a:r>
            <a:r>
              <a:rPr sz="2400" spc="-145" dirty="0">
                <a:solidFill>
                  <a:srgbClr val="585858"/>
                </a:solidFill>
                <a:latin typeface="DejaVu Serif"/>
                <a:cs typeface="DejaVu Serif"/>
              </a:rPr>
              <a:t>said </a:t>
            </a:r>
            <a:r>
              <a:rPr sz="2400" spc="-165" dirty="0">
                <a:solidFill>
                  <a:srgbClr val="585858"/>
                </a:solidFill>
                <a:latin typeface="DejaVu Serif"/>
                <a:cs typeface="DejaVu Serif"/>
              </a:rPr>
              <a:t>to </a:t>
            </a:r>
            <a:r>
              <a:rPr sz="2400" spc="-204" dirty="0">
                <a:solidFill>
                  <a:srgbClr val="585858"/>
                </a:solidFill>
                <a:latin typeface="DejaVu Serif"/>
                <a:cs typeface="DejaVu Serif"/>
              </a:rPr>
              <a:t>the </a:t>
            </a:r>
            <a:r>
              <a:rPr sz="2400" spc="-165" dirty="0">
                <a:solidFill>
                  <a:srgbClr val="585858"/>
                </a:solidFill>
                <a:latin typeface="DejaVu Serif"/>
                <a:cs typeface="DejaVu Serif"/>
              </a:rPr>
              <a:t>prophet </a:t>
            </a:r>
            <a:r>
              <a:rPr sz="2400" spc="-145" dirty="0">
                <a:solidFill>
                  <a:srgbClr val="585858"/>
                </a:solidFill>
                <a:latin typeface="DejaVu Serif"/>
                <a:cs typeface="DejaVu Serif"/>
              </a:rPr>
              <a:t>S.A.W:  </a:t>
            </a:r>
            <a:r>
              <a:rPr sz="2400" spc="-160" dirty="0">
                <a:solidFill>
                  <a:srgbClr val="585858"/>
                </a:solidFill>
                <a:latin typeface="DejaVu Serif"/>
                <a:cs typeface="DejaVu Serif"/>
              </a:rPr>
              <a:t>“Welcome </a:t>
            </a:r>
            <a:r>
              <a:rPr sz="2400" spc="-90" dirty="0">
                <a:solidFill>
                  <a:srgbClr val="585858"/>
                </a:solidFill>
                <a:latin typeface="DejaVu Serif"/>
                <a:cs typeface="DejaVu Serif"/>
              </a:rPr>
              <a:t>my </a:t>
            </a:r>
            <a:r>
              <a:rPr sz="2400" spc="-200" dirty="0">
                <a:solidFill>
                  <a:srgbClr val="585858"/>
                </a:solidFill>
                <a:latin typeface="DejaVu Serif"/>
                <a:cs typeface="DejaVu Serif"/>
              </a:rPr>
              <a:t>brother </a:t>
            </a:r>
            <a:r>
              <a:rPr sz="2400" spc="-150" dirty="0">
                <a:solidFill>
                  <a:srgbClr val="585858"/>
                </a:solidFill>
                <a:latin typeface="DejaVu Serif"/>
                <a:cs typeface="DejaVu Serif"/>
              </a:rPr>
              <a:t>and</a:t>
            </a:r>
            <a:r>
              <a:rPr sz="2400" spc="-195" dirty="0">
                <a:solidFill>
                  <a:srgbClr val="585858"/>
                </a:solidFill>
                <a:latin typeface="DejaVu Serif"/>
                <a:cs typeface="DejaVu Serif"/>
              </a:rPr>
              <a:t> </a:t>
            </a:r>
            <a:r>
              <a:rPr sz="2400" spc="-190" dirty="0">
                <a:solidFill>
                  <a:srgbClr val="585858"/>
                </a:solidFill>
                <a:latin typeface="DejaVu Serif"/>
                <a:cs typeface="DejaVu Serif"/>
              </a:rPr>
              <a:t>partner!”</a:t>
            </a:r>
            <a:endParaRPr sz="2400">
              <a:latin typeface="DejaVu Serif"/>
              <a:cs typeface="DejaVu Serif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4413503" y="141731"/>
            <a:ext cx="2702052" cy="71628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>
            <a:spLocks noGrp="1"/>
          </p:cNvSpPr>
          <p:nvPr>
            <p:ph type="title"/>
          </p:nvPr>
        </p:nvSpPr>
        <p:spPr>
          <a:xfrm>
            <a:off x="4671186" y="243332"/>
            <a:ext cx="213296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29" dirty="0"/>
              <a:t>EVIDEN</a:t>
            </a:r>
            <a:r>
              <a:rPr spc="-240" dirty="0"/>
              <a:t>C</a:t>
            </a:r>
            <a:r>
              <a:rPr spc="-235" dirty="0"/>
              <a:t>E</a:t>
            </a:r>
          </a:p>
        </p:txBody>
      </p:sp>
      <p:grpSp>
        <p:nvGrpSpPr>
          <p:cNvPr id="51" name="object 51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52" name="object 52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6</a:t>
            </a:fld>
            <a:endParaRPr spc="-165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620011" y="996696"/>
            <a:ext cx="2557780" cy="3973195"/>
            <a:chOff x="1620011" y="996696"/>
            <a:chExt cx="2557780" cy="3973195"/>
          </a:xfrm>
        </p:grpSpPr>
        <p:sp>
          <p:nvSpPr>
            <p:cNvPr id="46" name="object 46"/>
            <p:cNvSpPr/>
            <p:nvPr/>
          </p:nvSpPr>
          <p:spPr>
            <a:xfrm>
              <a:off x="1620011" y="996696"/>
              <a:ext cx="678180" cy="53492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083307" y="1010412"/>
              <a:ext cx="1755647" cy="521208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620011" y="1856232"/>
              <a:ext cx="678180" cy="534924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161031" y="1869948"/>
              <a:ext cx="2016251" cy="521208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620011" y="2715768"/>
              <a:ext cx="678180" cy="534924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161031" y="2729484"/>
              <a:ext cx="1607820" cy="521208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620011" y="3575303"/>
              <a:ext cx="678180" cy="534924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161031" y="3589019"/>
              <a:ext cx="1091183" cy="521208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620011" y="4434840"/>
              <a:ext cx="678180" cy="534924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161031" y="4448555"/>
              <a:ext cx="1389888" cy="521207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1812417" y="996840"/>
            <a:ext cx="2427605" cy="892175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25"/>
              </a:spcBef>
              <a:tabLst>
                <a:tab pos="469900" algn="l"/>
              </a:tabLst>
            </a:pPr>
            <a:r>
              <a:rPr sz="2500" spc="-260" dirty="0">
                <a:latin typeface="DejaVu Serif"/>
                <a:cs typeface="DejaVu Serif"/>
              </a:rPr>
              <a:t>1.	Shuraka‟</a:t>
            </a:r>
            <a:endParaRPr sz="2500">
              <a:latin typeface="DejaVu Serif"/>
              <a:cs typeface="DejaVu Serif"/>
            </a:endParaRPr>
          </a:p>
          <a:p>
            <a:pPr marL="424180">
              <a:lnSpc>
                <a:spcPct val="100000"/>
              </a:lnSpc>
              <a:spcBef>
                <a:spcPts val="555"/>
              </a:spcBef>
            </a:pPr>
            <a:r>
              <a:rPr sz="2200" spc="10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200" spc="155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200" spc="-285" dirty="0">
                <a:solidFill>
                  <a:srgbClr val="585858"/>
                </a:solidFill>
                <a:latin typeface="DejaVu Serif"/>
                <a:cs typeface="DejaVu Serif"/>
              </a:rPr>
              <a:t>Shareholders</a:t>
            </a:r>
            <a:endParaRPr sz="2200">
              <a:latin typeface="DejaVu Serif"/>
              <a:cs typeface="DejaVu Serif"/>
            </a:endParaRPr>
          </a:p>
        </p:txBody>
      </p:sp>
      <p:sp>
        <p:nvSpPr>
          <p:cNvPr id="57" name="object 5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marL="548005" indent="-535305">
              <a:lnSpc>
                <a:spcPct val="100000"/>
              </a:lnSpc>
              <a:spcBef>
                <a:spcPts val="730"/>
              </a:spcBef>
              <a:buAutoNum type="arabicPeriod" startAt="2"/>
              <a:tabLst>
                <a:tab pos="547370" algn="l"/>
                <a:tab pos="548005" algn="l"/>
              </a:tabLst>
            </a:pPr>
            <a:r>
              <a:rPr spc="-245" dirty="0"/>
              <a:t>Ra‟sul</a:t>
            </a:r>
            <a:r>
              <a:rPr spc="-150" dirty="0"/>
              <a:t> </a:t>
            </a:r>
            <a:r>
              <a:rPr spc="-170" dirty="0"/>
              <a:t>Mal</a:t>
            </a:r>
          </a:p>
          <a:p>
            <a:pPr marR="3086735" algn="r">
              <a:lnSpc>
                <a:spcPct val="100000"/>
              </a:lnSpc>
              <a:spcBef>
                <a:spcPts val="555"/>
              </a:spcBef>
            </a:pPr>
            <a:r>
              <a:rPr sz="2200" spc="10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200" spc="125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200" spc="-135" dirty="0">
                <a:solidFill>
                  <a:srgbClr val="585858"/>
                </a:solidFill>
              </a:rPr>
              <a:t>Capital</a:t>
            </a:r>
            <a:endParaRPr sz="2200">
              <a:latin typeface="DejaVu Sans"/>
              <a:cs typeface="DejaVu Sans"/>
            </a:endParaRPr>
          </a:p>
          <a:p>
            <a:pPr marL="534670" marR="3046095" indent="-534670" algn="r">
              <a:lnSpc>
                <a:spcPct val="100000"/>
              </a:lnSpc>
              <a:spcBef>
                <a:spcPts val="575"/>
              </a:spcBef>
              <a:buAutoNum type="arabicPeriod" startAt="3"/>
              <a:tabLst>
                <a:tab pos="534670" algn="l"/>
                <a:tab pos="548005" algn="l"/>
              </a:tabLst>
            </a:pPr>
            <a:r>
              <a:rPr spc="-280" dirty="0"/>
              <a:t>M</a:t>
            </a:r>
            <a:r>
              <a:rPr spc="-160" dirty="0"/>
              <a:t>a</a:t>
            </a:r>
            <a:r>
              <a:rPr spc="-260" dirty="0"/>
              <a:t>shru‟</a:t>
            </a:r>
          </a:p>
          <a:p>
            <a:pPr marL="424180">
              <a:lnSpc>
                <a:spcPct val="100000"/>
              </a:lnSpc>
              <a:spcBef>
                <a:spcPts val="555"/>
              </a:spcBef>
            </a:pPr>
            <a:r>
              <a:rPr sz="2200" spc="10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200" spc="260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200" spc="-190" dirty="0">
                <a:solidFill>
                  <a:srgbClr val="585858"/>
                </a:solidFill>
              </a:rPr>
              <a:t>Project </a:t>
            </a:r>
            <a:r>
              <a:rPr sz="2200" spc="-155" dirty="0">
                <a:solidFill>
                  <a:srgbClr val="585858"/>
                </a:solidFill>
              </a:rPr>
              <a:t>or </a:t>
            </a:r>
            <a:r>
              <a:rPr sz="2200" spc="-170" dirty="0">
                <a:solidFill>
                  <a:srgbClr val="585858"/>
                </a:solidFill>
              </a:rPr>
              <a:t>business </a:t>
            </a:r>
            <a:r>
              <a:rPr sz="2200" spc="-160" dirty="0">
                <a:solidFill>
                  <a:srgbClr val="585858"/>
                </a:solidFill>
              </a:rPr>
              <a:t>venture</a:t>
            </a:r>
            <a:endParaRPr sz="2200">
              <a:latin typeface="DejaVu Sans"/>
              <a:cs typeface="DejaVu Sans"/>
            </a:endParaRPr>
          </a:p>
          <a:p>
            <a:pPr marL="548005" indent="-535305">
              <a:lnSpc>
                <a:spcPct val="100000"/>
              </a:lnSpc>
              <a:spcBef>
                <a:spcPts val="575"/>
              </a:spcBef>
              <a:buAutoNum type="arabicPeriod" startAt="4"/>
              <a:tabLst>
                <a:tab pos="547370" algn="l"/>
                <a:tab pos="548005" algn="l"/>
              </a:tabLst>
            </a:pPr>
            <a:r>
              <a:rPr spc="-165" dirty="0"/>
              <a:t>Ribh</a:t>
            </a:r>
          </a:p>
          <a:p>
            <a:pPr marL="424180">
              <a:lnSpc>
                <a:spcPct val="100000"/>
              </a:lnSpc>
              <a:spcBef>
                <a:spcPts val="555"/>
              </a:spcBef>
            </a:pPr>
            <a:r>
              <a:rPr sz="2200" spc="10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200" spc="204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200" spc="-160" dirty="0">
                <a:solidFill>
                  <a:srgbClr val="585858"/>
                </a:solidFill>
              </a:rPr>
              <a:t>Pre-determined </a:t>
            </a:r>
            <a:r>
              <a:rPr sz="2200" spc="-125" dirty="0">
                <a:solidFill>
                  <a:srgbClr val="585858"/>
                </a:solidFill>
              </a:rPr>
              <a:t>profit </a:t>
            </a:r>
            <a:r>
              <a:rPr sz="2200" spc="-265" dirty="0">
                <a:solidFill>
                  <a:srgbClr val="585858"/>
                </a:solidFill>
              </a:rPr>
              <a:t>allocation</a:t>
            </a:r>
            <a:endParaRPr sz="2200">
              <a:latin typeface="DejaVu Sans"/>
              <a:cs typeface="DejaVu Sans"/>
            </a:endParaRPr>
          </a:p>
          <a:p>
            <a:pPr marL="548005" indent="-535305">
              <a:lnSpc>
                <a:spcPct val="100000"/>
              </a:lnSpc>
              <a:spcBef>
                <a:spcPts val="575"/>
              </a:spcBef>
              <a:buAutoNum type="arabicPeriod" startAt="5"/>
              <a:tabLst>
                <a:tab pos="547370" algn="l"/>
                <a:tab pos="548005" algn="l"/>
              </a:tabLst>
            </a:pPr>
            <a:r>
              <a:rPr spc="-210" dirty="0"/>
              <a:t>Sighah</a:t>
            </a:r>
          </a:p>
          <a:p>
            <a:pPr marL="424180">
              <a:lnSpc>
                <a:spcPct val="100000"/>
              </a:lnSpc>
              <a:spcBef>
                <a:spcPts val="550"/>
              </a:spcBef>
            </a:pPr>
            <a:r>
              <a:rPr sz="2200" spc="10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200" spc="215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200" spc="-175" dirty="0">
                <a:solidFill>
                  <a:srgbClr val="585858"/>
                </a:solidFill>
              </a:rPr>
              <a:t>Ijab </a:t>
            </a:r>
            <a:r>
              <a:rPr sz="2200" spc="-135" dirty="0">
                <a:solidFill>
                  <a:srgbClr val="585858"/>
                </a:solidFill>
              </a:rPr>
              <a:t>(Offer)</a:t>
            </a:r>
            <a:endParaRPr sz="2200">
              <a:latin typeface="DejaVu Sans"/>
              <a:cs typeface="DejaVu Sans"/>
            </a:endParaRPr>
          </a:p>
          <a:p>
            <a:pPr marL="424180">
              <a:lnSpc>
                <a:spcPct val="100000"/>
              </a:lnSpc>
              <a:spcBef>
                <a:spcPts val="530"/>
              </a:spcBef>
            </a:pPr>
            <a:r>
              <a:rPr sz="2200" spc="1060" dirty="0">
                <a:solidFill>
                  <a:srgbClr val="252525"/>
                </a:solidFill>
                <a:latin typeface="DejaVu Sans"/>
                <a:cs typeface="DejaVu Sans"/>
              </a:rPr>
              <a:t></a:t>
            </a:r>
            <a:r>
              <a:rPr sz="2200" spc="195" dirty="0">
                <a:solidFill>
                  <a:srgbClr val="252525"/>
                </a:solidFill>
                <a:latin typeface="DejaVu Sans"/>
                <a:cs typeface="DejaVu Sans"/>
              </a:rPr>
              <a:t> </a:t>
            </a:r>
            <a:r>
              <a:rPr sz="2200" spc="-130" dirty="0">
                <a:solidFill>
                  <a:srgbClr val="585858"/>
                </a:solidFill>
              </a:rPr>
              <a:t>Qabul </a:t>
            </a:r>
            <a:r>
              <a:rPr sz="2200" spc="-175" dirty="0">
                <a:solidFill>
                  <a:srgbClr val="585858"/>
                </a:solidFill>
              </a:rPr>
              <a:t>(Acceptance </a:t>
            </a:r>
            <a:r>
              <a:rPr sz="2200" spc="-130" dirty="0">
                <a:solidFill>
                  <a:srgbClr val="585858"/>
                </a:solidFill>
              </a:rPr>
              <a:t>)</a:t>
            </a:r>
            <a:endParaRPr sz="2200">
              <a:latin typeface="DejaVu Sans"/>
              <a:cs typeface="DejaVu Sans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2898648" y="141731"/>
            <a:ext cx="5730240" cy="71628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>
            <a:spLocks noGrp="1"/>
          </p:cNvSpPr>
          <p:nvPr>
            <p:ph type="title"/>
          </p:nvPr>
        </p:nvSpPr>
        <p:spPr>
          <a:xfrm>
            <a:off x="3155950" y="243332"/>
            <a:ext cx="516191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25" dirty="0"/>
              <a:t>PILLARS </a:t>
            </a:r>
            <a:r>
              <a:rPr spc="-275" dirty="0"/>
              <a:t>OF</a:t>
            </a:r>
            <a:r>
              <a:rPr spc="-204" dirty="0"/>
              <a:t> </a:t>
            </a:r>
            <a:r>
              <a:rPr spc="-330" dirty="0"/>
              <a:t>MUSHARAKAH</a:t>
            </a:r>
          </a:p>
        </p:txBody>
      </p:sp>
      <p:grpSp>
        <p:nvGrpSpPr>
          <p:cNvPr id="60" name="object 60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61" name="object 61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7</a:t>
            </a:fld>
            <a:endParaRPr spc="-16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3022092" y="141731"/>
            <a:ext cx="5483352" cy="71628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>
            <a:spLocks noGrp="1"/>
          </p:cNvSpPr>
          <p:nvPr>
            <p:ph type="title"/>
          </p:nvPr>
        </p:nvSpPr>
        <p:spPr>
          <a:xfrm>
            <a:off x="3279394" y="243332"/>
            <a:ext cx="491363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20" dirty="0"/>
              <a:t>FLOWS </a:t>
            </a:r>
            <a:r>
              <a:rPr spc="-275" dirty="0"/>
              <a:t>OF</a:t>
            </a:r>
            <a:r>
              <a:rPr spc="-100" dirty="0"/>
              <a:t> </a:t>
            </a:r>
            <a:r>
              <a:rPr spc="-330" dirty="0"/>
              <a:t>MUSHARAKAH</a:t>
            </a:r>
          </a:p>
        </p:txBody>
      </p:sp>
      <p:grpSp>
        <p:nvGrpSpPr>
          <p:cNvPr id="47" name="object 47"/>
          <p:cNvGrpSpPr/>
          <p:nvPr/>
        </p:nvGrpSpPr>
        <p:grpSpPr>
          <a:xfrm>
            <a:off x="263652" y="3205098"/>
            <a:ext cx="5270500" cy="3497579"/>
            <a:chOff x="263652" y="3205098"/>
            <a:chExt cx="5270500" cy="3497579"/>
          </a:xfrm>
        </p:grpSpPr>
        <p:sp>
          <p:nvSpPr>
            <p:cNvPr id="48" name="object 48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309998" y="3214623"/>
              <a:ext cx="1214755" cy="1000760"/>
            </a:xfrm>
            <a:custGeom>
              <a:avLst/>
              <a:gdLst/>
              <a:ahLst/>
              <a:cxnLst/>
              <a:rect l="l" t="t" r="r" b="b"/>
              <a:pathLst>
                <a:path w="1214754" h="1000760">
                  <a:moveTo>
                    <a:pt x="1214501" y="0"/>
                  </a:moveTo>
                  <a:lnTo>
                    <a:pt x="166750" y="0"/>
                  </a:lnTo>
                  <a:lnTo>
                    <a:pt x="122428" y="5957"/>
                  </a:lnTo>
                  <a:lnTo>
                    <a:pt x="82597" y="22770"/>
                  </a:lnTo>
                  <a:lnTo>
                    <a:pt x="48847" y="48847"/>
                  </a:lnTo>
                  <a:lnTo>
                    <a:pt x="22770" y="82597"/>
                  </a:lnTo>
                  <a:lnTo>
                    <a:pt x="5957" y="122428"/>
                  </a:lnTo>
                  <a:lnTo>
                    <a:pt x="0" y="166750"/>
                  </a:lnTo>
                  <a:lnTo>
                    <a:pt x="0" y="1000251"/>
                  </a:lnTo>
                  <a:lnTo>
                    <a:pt x="1047750" y="1000251"/>
                  </a:lnTo>
                  <a:lnTo>
                    <a:pt x="1092072" y="994294"/>
                  </a:lnTo>
                  <a:lnTo>
                    <a:pt x="1131903" y="977481"/>
                  </a:lnTo>
                  <a:lnTo>
                    <a:pt x="1165653" y="951404"/>
                  </a:lnTo>
                  <a:lnTo>
                    <a:pt x="1191730" y="917654"/>
                  </a:lnTo>
                  <a:lnTo>
                    <a:pt x="1208543" y="877823"/>
                  </a:lnTo>
                  <a:lnTo>
                    <a:pt x="1214501" y="833501"/>
                  </a:lnTo>
                  <a:lnTo>
                    <a:pt x="1214501" y="0"/>
                  </a:lnTo>
                  <a:close/>
                </a:path>
              </a:pathLst>
            </a:custGeom>
            <a:solidFill>
              <a:srgbClr val="6E6C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309998" y="3214623"/>
              <a:ext cx="1214755" cy="1000760"/>
            </a:xfrm>
            <a:custGeom>
              <a:avLst/>
              <a:gdLst/>
              <a:ahLst/>
              <a:cxnLst/>
              <a:rect l="l" t="t" r="r" b="b"/>
              <a:pathLst>
                <a:path w="1214754" h="1000760">
                  <a:moveTo>
                    <a:pt x="166750" y="0"/>
                  </a:moveTo>
                  <a:lnTo>
                    <a:pt x="1214501" y="0"/>
                  </a:lnTo>
                  <a:lnTo>
                    <a:pt x="1214501" y="833501"/>
                  </a:lnTo>
                  <a:lnTo>
                    <a:pt x="1208543" y="877823"/>
                  </a:lnTo>
                  <a:lnTo>
                    <a:pt x="1191730" y="917654"/>
                  </a:lnTo>
                  <a:lnTo>
                    <a:pt x="1165653" y="951404"/>
                  </a:lnTo>
                  <a:lnTo>
                    <a:pt x="1131903" y="977481"/>
                  </a:lnTo>
                  <a:lnTo>
                    <a:pt x="1092072" y="994294"/>
                  </a:lnTo>
                  <a:lnTo>
                    <a:pt x="1047750" y="1000251"/>
                  </a:lnTo>
                  <a:lnTo>
                    <a:pt x="0" y="1000251"/>
                  </a:lnTo>
                  <a:lnTo>
                    <a:pt x="0" y="166750"/>
                  </a:lnTo>
                  <a:lnTo>
                    <a:pt x="5957" y="122428"/>
                  </a:lnTo>
                  <a:lnTo>
                    <a:pt x="22770" y="82597"/>
                  </a:lnTo>
                  <a:lnTo>
                    <a:pt x="48847" y="48847"/>
                  </a:lnTo>
                  <a:lnTo>
                    <a:pt x="82597" y="22770"/>
                  </a:lnTo>
                  <a:lnTo>
                    <a:pt x="122428" y="5957"/>
                  </a:lnTo>
                  <a:lnTo>
                    <a:pt x="166750" y="0"/>
                  </a:lnTo>
                  <a:close/>
                </a:path>
              </a:pathLst>
            </a:custGeom>
            <a:ln w="1905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4472685" y="3460496"/>
            <a:ext cx="890905" cy="4826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1675"/>
              </a:lnSpc>
              <a:spcBef>
                <a:spcPts val="105"/>
              </a:spcBef>
            </a:pPr>
            <a:r>
              <a:rPr sz="1400" spc="-110" dirty="0">
                <a:solidFill>
                  <a:srgbClr val="FFFFFF"/>
                </a:solidFill>
                <a:latin typeface="DejaVu Serif"/>
                <a:cs typeface="DejaVu Serif"/>
              </a:rPr>
              <a:t>Ra‟sul-Mal</a:t>
            </a:r>
            <a:endParaRPr sz="1400">
              <a:latin typeface="DejaVu Serif"/>
              <a:cs typeface="DejaVu Serif"/>
            </a:endParaRPr>
          </a:p>
          <a:p>
            <a:pPr marL="50800">
              <a:lnSpc>
                <a:spcPts val="1914"/>
              </a:lnSpc>
            </a:pPr>
            <a:r>
              <a:rPr sz="1600" spc="-100" dirty="0">
                <a:solidFill>
                  <a:srgbClr val="FFFFFF"/>
                </a:solidFill>
                <a:latin typeface="DejaVu Serif"/>
                <a:cs typeface="DejaVu Serif"/>
              </a:rPr>
              <a:t>(Capital)</a:t>
            </a:r>
            <a:endParaRPr sz="1600">
              <a:latin typeface="DejaVu Serif"/>
              <a:cs typeface="DejaVu Serif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3432683" y="2776473"/>
            <a:ext cx="6173470" cy="1448435"/>
            <a:chOff x="3432683" y="2776473"/>
            <a:chExt cx="6173470" cy="1448435"/>
          </a:xfrm>
        </p:grpSpPr>
        <p:sp>
          <p:nvSpPr>
            <p:cNvPr id="54" name="object 54"/>
            <p:cNvSpPr/>
            <p:nvPr/>
          </p:nvSpPr>
          <p:spPr>
            <a:xfrm>
              <a:off x="3442208" y="2804540"/>
              <a:ext cx="746125" cy="746125"/>
            </a:xfrm>
            <a:custGeom>
              <a:avLst/>
              <a:gdLst/>
              <a:ahLst/>
              <a:cxnLst/>
              <a:rect l="l" t="t" r="r" b="b"/>
              <a:pathLst>
                <a:path w="746125" h="746125">
                  <a:moveTo>
                    <a:pt x="121665" y="0"/>
                  </a:moveTo>
                  <a:lnTo>
                    <a:pt x="0" y="121666"/>
                  </a:lnTo>
                  <a:lnTo>
                    <a:pt x="563626" y="685292"/>
                  </a:lnTo>
                  <a:lnTo>
                    <a:pt x="502792" y="746125"/>
                  </a:lnTo>
                  <a:lnTo>
                    <a:pt x="746125" y="746125"/>
                  </a:lnTo>
                  <a:lnTo>
                    <a:pt x="746125" y="502793"/>
                  </a:lnTo>
                  <a:lnTo>
                    <a:pt x="685291" y="563626"/>
                  </a:lnTo>
                  <a:lnTo>
                    <a:pt x="1216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3442208" y="2804540"/>
              <a:ext cx="746125" cy="746125"/>
            </a:xfrm>
            <a:custGeom>
              <a:avLst/>
              <a:gdLst/>
              <a:ahLst/>
              <a:cxnLst/>
              <a:rect l="l" t="t" r="r" b="b"/>
              <a:pathLst>
                <a:path w="746125" h="746125">
                  <a:moveTo>
                    <a:pt x="121665" y="0"/>
                  </a:moveTo>
                  <a:lnTo>
                    <a:pt x="685291" y="563626"/>
                  </a:lnTo>
                  <a:lnTo>
                    <a:pt x="746125" y="502793"/>
                  </a:lnTo>
                  <a:lnTo>
                    <a:pt x="746125" y="746125"/>
                  </a:lnTo>
                  <a:lnTo>
                    <a:pt x="502792" y="746125"/>
                  </a:lnTo>
                  <a:lnTo>
                    <a:pt x="563626" y="685292"/>
                  </a:lnTo>
                  <a:lnTo>
                    <a:pt x="0" y="121666"/>
                  </a:lnTo>
                  <a:lnTo>
                    <a:pt x="121665" y="0"/>
                  </a:lnTo>
                  <a:close/>
                </a:path>
              </a:pathLst>
            </a:custGeom>
            <a:ln w="19050">
              <a:solidFill>
                <a:srgbClr val="A64B0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096250" y="2785998"/>
              <a:ext cx="1500505" cy="1429385"/>
            </a:xfrm>
            <a:custGeom>
              <a:avLst/>
              <a:gdLst/>
              <a:ahLst/>
              <a:cxnLst/>
              <a:rect l="l" t="t" r="r" b="b"/>
              <a:pathLst>
                <a:path w="1500504" h="1429385">
                  <a:moveTo>
                    <a:pt x="750061" y="0"/>
                  </a:moveTo>
                  <a:lnTo>
                    <a:pt x="0" y="714501"/>
                  </a:lnTo>
                  <a:lnTo>
                    <a:pt x="17272" y="714501"/>
                  </a:lnTo>
                  <a:lnTo>
                    <a:pt x="17272" y="1428877"/>
                  </a:lnTo>
                  <a:lnTo>
                    <a:pt x="1482978" y="1428877"/>
                  </a:lnTo>
                  <a:lnTo>
                    <a:pt x="1482978" y="714501"/>
                  </a:lnTo>
                  <a:lnTo>
                    <a:pt x="1500251" y="714501"/>
                  </a:lnTo>
                  <a:lnTo>
                    <a:pt x="750061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8096250" y="2785998"/>
              <a:ext cx="1500505" cy="1429385"/>
            </a:xfrm>
            <a:custGeom>
              <a:avLst/>
              <a:gdLst/>
              <a:ahLst/>
              <a:cxnLst/>
              <a:rect l="l" t="t" r="r" b="b"/>
              <a:pathLst>
                <a:path w="1500504" h="1429385">
                  <a:moveTo>
                    <a:pt x="0" y="714501"/>
                  </a:moveTo>
                  <a:lnTo>
                    <a:pt x="750061" y="0"/>
                  </a:lnTo>
                  <a:lnTo>
                    <a:pt x="1500251" y="714501"/>
                  </a:lnTo>
                  <a:lnTo>
                    <a:pt x="1482978" y="714501"/>
                  </a:lnTo>
                  <a:lnTo>
                    <a:pt x="1482978" y="1428877"/>
                  </a:lnTo>
                  <a:lnTo>
                    <a:pt x="17272" y="1428877"/>
                  </a:lnTo>
                  <a:lnTo>
                    <a:pt x="17272" y="714501"/>
                  </a:lnTo>
                  <a:lnTo>
                    <a:pt x="0" y="714501"/>
                  </a:lnTo>
                  <a:close/>
                </a:path>
              </a:pathLst>
            </a:custGeom>
            <a:ln w="19050">
              <a:solidFill>
                <a:srgbClr val="C9C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8461375" y="3595242"/>
            <a:ext cx="77406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340">
              <a:lnSpc>
                <a:spcPts val="1675"/>
              </a:lnSpc>
              <a:spcBef>
                <a:spcPts val="100"/>
              </a:spcBef>
            </a:pPr>
            <a:r>
              <a:rPr sz="1400" spc="-135" dirty="0">
                <a:solidFill>
                  <a:srgbClr val="FFFFFF"/>
                </a:solidFill>
                <a:latin typeface="DejaVu Serif"/>
                <a:cs typeface="DejaVu Serif"/>
              </a:rPr>
              <a:t>Mashru‟</a:t>
            </a:r>
            <a:endParaRPr sz="1400">
              <a:latin typeface="DejaVu Serif"/>
              <a:cs typeface="DejaVu Serif"/>
            </a:endParaRPr>
          </a:p>
          <a:p>
            <a:pPr marL="12700">
              <a:lnSpc>
                <a:spcPts val="1914"/>
              </a:lnSpc>
            </a:pPr>
            <a:r>
              <a:rPr sz="1600" spc="-80" dirty="0">
                <a:solidFill>
                  <a:srgbClr val="FFFFFF"/>
                </a:solidFill>
                <a:latin typeface="DejaVu Serif"/>
                <a:cs typeface="DejaVu Serif"/>
              </a:rPr>
              <a:t>(</a:t>
            </a:r>
            <a:r>
              <a:rPr sz="1600" spc="-135" dirty="0">
                <a:solidFill>
                  <a:srgbClr val="FFFFFF"/>
                </a:solidFill>
                <a:latin typeface="DejaVu Serif"/>
                <a:cs typeface="DejaVu Serif"/>
              </a:rPr>
              <a:t>Pr</a:t>
            </a:r>
            <a:r>
              <a:rPr sz="1600" spc="-125" dirty="0">
                <a:solidFill>
                  <a:srgbClr val="FFFFFF"/>
                </a:solidFill>
                <a:latin typeface="DejaVu Serif"/>
                <a:cs typeface="DejaVu Serif"/>
              </a:rPr>
              <a:t>oj</a:t>
            </a:r>
            <a:r>
              <a:rPr sz="1600" spc="-155" dirty="0">
                <a:solidFill>
                  <a:srgbClr val="FFFFFF"/>
                </a:solidFill>
                <a:latin typeface="DejaVu Serif"/>
                <a:cs typeface="DejaVu Serif"/>
              </a:rPr>
              <a:t>e</a:t>
            </a:r>
            <a:r>
              <a:rPr sz="1600" spc="-185" dirty="0">
                <a:solidFill>
                  <a:srgbClr val="FFFFFF"/>
                </a:solidFill>
                <a:latin typeface="DejaVu Serif"/>
                <a:cs typeface="DejaVu Serif"/>
              </a:rPr>
              <a:t>c</a:t>
            </a:r>
            <a:r>
              <a:rPr sz="1600" spc="-135" dirty="0">
                <a:solidFill>
                  <a:srgbClr val="FFFFFF"/>
                </a:solidFill>
                <a:latin typeface="DejaVu Serif"/>
                <a:cs typeface="DejaVu Serif"/>
              </a:rPr>
              <a:t>t</a:t>
            </a:r>
            <a:r>
              <a:rPr sz="1600" spc="-95" dirty="0">
                <a:solidFill>
                  <a:srgbClr val="FFFFFF"/>
                </a:solidFill>
                <a:latin typeface="DejaVu Serif"/>
                <a:cs typeface="DejaVu Serif"/>
              </a:rPr>
              <a:t>)</a:t>
            </a:r>
            <a:endParaRPr sz="1600">
              <a:latin typeface="DejaVu Serif"/>
              <a:cs typeface="DejaVu Serif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1728723" y="3490976"/>
            <a:ext cx="4448810" cy="1233805"/>
            <a:chOff x="1728723" y="3490976"/>
            <a:chExt cx="4448810" cy="1233805"/>
          </a:xfrm>
        </p:grpSpPr>
        <p:sp>
          <p:nvSpPr>
            <p:cNvPr id="60" name="object 60"/>
            <p:cNvSpPr/>
            <p:nvPr/>
          </p:nvSpPr>
          <p:spPr>
            <a:xfrm>
              <a:off x="5596001" y="3500501"/>
              <a:ext cx="571500" cy="385445"/>
            </a:xfrm>
            <a:custGeom>
              <a:avLst/>
              <a:gdLst/>
              <a:ahLst/>
              <a:cxnLst/>
              <a:rect l="l" t="t" r="r" b="b"/>
              <a:pathLst>
                <a:path w="571500" h="385445">
                  <a:moveTo>
                    <a:pt x="378840" y="0"/>
                  </a:moveTo>
                  <a:lnTo>
                    <a:pt x="378840" y="96265"/>
                  </a:lnTo>
                  <a:lnTo>
                    <a:pt x="0" y="96265"/>
                  </a:lnTo>
                  <a:lnTo>
                    <a:pt x="0" y="288925"/>
                  </a:lnTo>
                  <a:lnTo>
                    <a:pt x="378840" y="288925"/>
                  </a:lnTo>
                  <a:lnTo>
                    <a:pt x="378840" y="385191"/>
                  </a:lnTo>
                  <a:lnTo>
                    <a:pt x="571500" y="192531"/>
                  </a:lnTo>
                  <a:lnTo>
                    <a:pt x="378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596001" y="3500501"/>
              <a:ext cx="571500" cy="385445"/>
            </a:xfrm>
            <a:custGeom>
              <a:avLst/>
              <a:gdLst/>
              <a:ahLst/>
              <a:cxnLst/>
              <a:rect l="l" t="t" r="r" b="b"/>
              <a:pathLst>
                <a:path w="571500" h="385445">
                  <a:moveTo>
                    <a:pt x="0" y="96265"/>
                  </a:moveTo>
                  <a:lnTo>
                    <a:pt x="378840" y="96265"/>
                  </a:lnTo>
                  <a:lnTo>
                    <a:pt x="378840" y="0"/>
                  </a:lnTo>
                  <a:lnTo>
                    <a:pt x="571500" y="192531"/>
                  </a:lnTo>
                  <a:lnTo>
                    <a:pt x="378840" y="385191"/>
                  </a:lnTo>
                  <a:lnTo>
                    <a:pt x="378840" y="288925"/>
                  </a:lnTo>
                  <a:lnTo>
                    <a:pt x="0" y="288925"/>
                  </a:lnTo>
                  <a:lnTo>
                    <a:pt x="0" y="96265"/>
                  </a:lnTo>
                  <a:close/>
                </a:path>
              </a:pathLst>
            </a:custGeom>
            <a:ln w="19050">
              <a:solidFill>
                <a:srgbClr val="A64B0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738248" y="4000500"/>
              <a:ext cx="1643380" cy="714375"/>
            </a:xfrm>
            <a:custGeom>
              <a:avLst/>
              <a:gdLst/>
              <a:ahLst/>
              <a:cxnLst/>
              <a:rect l="l" t="t" r="r" b="b"/>
              <a:pathLst>
                <a:path w="1643379" h="714375">
                  <a:moveTo>
                    <a:pt x="1560956" y="0"/>
                  </a:moveTo>
                  <a:lnTo>
                    <a:pt x="82168" y="0"/>
                  </a:lnTo>
                  <a:lnTo>
                    <a:pt x="66099" y="1381"/>
                  </a:lnTo>
                  <a:lnTo>
                    <a:pt x="24130" y="20955"/>
                  </a:lnTo>
                  <a:lnTo>
                    <a:pt x="1591" y="57441"/>
                  </a:lnTo>
                  <a:lnTo>
                    <a:pt x="0" y="71500"/>
                  </a:lnTo>
                  <a:lnTo>
                    <a:pt x="0" y="643001"/>
                  </a:lnTo>
                  <a:lnTo>
                    <a:pt x="13823" y="682577"/>
                  </a:lnTo>
                  <a:lnTo>
                    <a:pt x="50768" y="708945"/>
                  </a:lnTo>
                  <a:lnTo>
                    <a:pt x="82168" y="714375"/>
                  </a:lnTo>
                  <a:lnTo>
                    <a:pt x="1560956" y="714375"/>
                  </a:lnTo>
                  <a:lnTo>
                    <a:pt x="1606516" y="702373"/>
                  </a:lnTo>
                  <a:lnTo>
                    <a:pt x="1636871" y="670306"/>
                  </a:lnTo>
                  <a:lnTo>
                    <a:pt x="1643126" y="643001"/>
                  </a:lnTo>
                  <a:lnTo>
                    <a:pt x="1643126" y="71500"/>
                  </a:lnTo>
                  <a:lnTo>
                    <a:pt x="1629302" y="31799"/>
                  </a:lnTo>
                  <a:lnTo>
                    <a:pt x="1592405" y="5429"/>
                  </a:lnTo>
                  <a:lnTo>
                    <a:pt x="1560956" y="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738248" y="4000500"/>
              <a:ext cx="1643380" cy="714375"/>
            </a:xfrm>
            <a:custGeom>
              <a:avLst/>
              <a:gdLst/>
              <a:ahLst/>
              <a:cxnLst/>
              <a:rect l="l" t="t" r="r" b="b"/>
              <a:pathLst>
                <a:path w="1643379" h="714375">
                  <a:moveTo>
                    <a:pt x="0" y="71500"/>
                  </a:moveTo>
                  <a:lnTo>
                    <a:pt x="13823" y="31799"/>
                  </a:lnTo>
                  <a:lnTo>
                    <a:pt x="50768" y="5429"/>
                  </a:lnTo>
                  <a:lnTo>
                    <a:pt x="82168" y="0"/>
                  </a:lnTo>
                  <a:lnTo>
                    <a:pt x="1560956" y="0"/>
                  </a:lnTo>
                  <a:lnTo>
                    <a:pt x="1606516" y="12001"/>
                  </a:lnTo>
                  <a:lnTo>
                    <a:pt x="1636871" y="44084"/>
                  </a:lnTo>
                  <a:lnTo>
                    <a:pt x="1643126" y="71500"/>
                  </a:lnTo>
                  <a:lnTo>
                    <a:pt x="1643126" y="643001"/>
                  </a:lnTo>
                  <a:lnTo>
                    <a:pt x="1629302" y="682577"/>
                  </a:lnTo>
                  <a:lnTo>
                    <a:pt x="1592405" y="708945"/>
                  </a:lnTo>
                  <a:lnTo>
                    <a:pt x="1560956" y="714375"/>
                  </a:lnTo>
                  <a:lnTo>
                    <a:pt x="82168" y="714375"/>
                  </a:lnTo>
                  <a:lnTo>
                    <a:pt x="36627" y="702373"/>
                  </a:lnTo>
                  <a:lnTo>
                    <a:pt x="6254" y="670306"/>
                  </a:lnTo>
                  <a:lnTo>
                    <a:pt x="0" y="643001"/>
                  </a:lnTo>
                  <a:lnTo>
                    <a:pt x="0" y="71500"/>
                  </a:lnTo>
                  <a:close/>
                </a:path>
              </a:pathLst>
            </a:custGeom>
            <a:ln w="1905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 txBox="1"/>
          <p:nvPr/>
        </p:nvSpPr>
        <p:spPr>
          <a:xfrm>
            <a:off x="1889505" y="4088384"/>
            <a:ext cx="133985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57175">
              <a:lnSpc>
                <a:spcPct val="100000"/>
              </a:lnSpc>
              <a:spcBef>
                <a:spcPts val="95"/>
              </a:spcBef>
            </a:pPr>
            <a:r>
              <a:rPr sz="1600" spc="-170" dirty="0">
                <a:solidFill>
                  <a:srgbClr val="FFFFFF"/>
                </a:solidFill>
                <a:latin typeface="DejaVu Serif"/>
                <a:cs typeface="DejaVu Serif"/>
              </a:rPr>
              <a:t>Shuraka‟  </a:t>
            </a:r>
            <a:r>
              <a:rPr sz="1600" spc="-145" dirty="0">
                <a:solidFill>
                  <a:srgbClr val="FFFFFF"/>
                </a:solidFill>
                <a:latin typeface="DejaVu Serif"/>
                <a:cs typeface="DejaVu Serif"/>
              </a:rPr>
              <a:t>(S</a:t>
            </a:r>
            <a:r>
              <a:rPr sz="1600" spc="-180" dirty="0">
                <a:solidFill>
                  <a:srgbClr val="FFFFFF"/>
                </a:solidFill>
                <a:latin typeface="DejaVu Serif"/>
                <a:cs typeface="DejaVu Serif"/>
              </a:rPr>
              <a:t>h</a:t>
            </a:r>
            <a:r>
              <a:rPr sz="1600" spc="-160" dirty="0">
                <a:solidFill>
                  <a:srgbClr val="FFFFFF"/>
                </a:solidFill>
                <a:latin typeface="DejaVu Serif"/>
                <a:cs typeface="DejaVu Serif"/>
              </a:rPr>
              <a:t>a</a:t>
            </a:r>
            <a:r>
              <a:rPr sz="1600" spc="-135" dirty="0">
                <a:solidFill>
                  <a:srgbClr val="FFFFFF"/>
                </a:solidFill>
                <a:latin typeface="DejaVu Serif"/>
                <a:cs typeface="DejaVu Serif"/>
              </a:rPr>
              <a:t>r</a:t>
            </a:r>
            <a:r>
              <a:rPr sz="1600" spc="-110" dirty="0">
                <a:solidFill>
                  <a:srgbClr val="FFFFFF"/>
                </a:solidFill>
                <a:latin typeface="DejaVu Serif"/>
                <a:cs typeface="DejaVu Serif"/>
              </a:rPr>
              <a:t>ehol</a:t>
            </a:r>
            <a:r>
              <a:rPr sz="1600" spc="-135" dirty="0">
                <a:solidFill>
                  <a:srgbClr val="FFFFFF"/>
                </a:solidFill>
                <a:latin typeface="DejaVu Serif"/>
                <a:cs typeface="DejaVu Serif"/>
              </a:rPr>
              <a:t>de</a:t>
            </a:r>
            <a:r>
              <a:rPr sz="1600" spc="-100" dirty="0">
                <a:solidFill>
                  <a:srgbClr val="FFFFFF"/>
                </a:solidFill>
                <a:latin typeface="DejaVu Serif"/>
                <a:cs typeface="DejaVu Serif"/>
              </a:rPr>
              <a:t>r</a:t>
            </a:r>
            <a:r>
              <a:rPr sz="1600" spc="-120" dirty="0">
                <a:solidFill>
                  <a:srgbClr val="FFFFFF"/>
                </a:solidFill>
                <a:latin typeface="DejaVu Serif"/>
                <a:cs typeface="DejaVu Serif"/>
              </a:rPr>
              <a:t>s)</a:t>
            </a:r>
            <a:endParaRPr sz="1600">
              <a:latin typeface="DejaVu Serif"/>
              <a:cs typeface="DejaVu Serif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1800225" y="2562225"/>
            <a:ext cx="1590675" cy="805180"/>
            <a:chOff x="1800225" y="2562225"/>
            <a:chExt cx="1590675" cy="805180"/>
          </a:xfrm>
        </p:grpSpPr>
        <p:sp>
          <p:nvSpPr>
            <p:cNvPr id="66" name="object 66"/>
            <p:cNvSpPr/>
            <p:nvPr/>
          </p:nvSpPr>
          <p:spPr>
            <a:xfrm>
              <a:off x="1809750" y="2571750"/>
              <a:ext cx="1571625" cy="786130"/>
            </a:xfrm>
            <a:custGeom>
              <a:avLst/>
              <a:gdLst/>
              <a:ahLst/>
              <a:cxnLst/>
              <a:rect l="l" t="t" r="r" b="b"/>
              <a:pathLst>
                <a:path w="1571625" h="786129">
                  <a:moveTo>
                    <a:pt x="1493012" y="0"/>
                  </a:moveTo>
                  <a:lnTo>
                    <a:pt x="78612" y="0"/>
                  </a:lnTo>
                  <a:lnTo>
                    <a:pt x="63152" y="1520"/>
                  </a:lnTo>
                  <a:lnTo>
                    <a:pt x="22987" y="22987"/>
                  </a:lnTo>
                  <a:lnTo>
                    <a:pt x="1520" y="63206"/>
                  </a:lnTo>
                  <a:lnTo>
                    <a:pt x="0" y="78612"/>
                  </a:lnTo>
                  <a:lnTo>
                    <a:pt x="0" y="707263"/>
                  </a:lnTo>
                  <a:lnTo>
                    <a:pt x="13180" y="750804"/>
                  </a:lnTo>
                  <a:lnTo>
                    <a:pt x="48466" y="779780"/>
                  </a:lnTo>
                  <a:lnTo>
                    <a:pt x="78612" y="785749"/>
                  </a:lnTo>
                  <a:lnTo>
                    <a:pt x="1493012" y="785749"/>
                  </a:lnTo>
                  <a:lnTo>
                    <a:pt x="1536660" y="772568"/>
                  </a:lnTo>
                  <a:lnTo>
                    <a:pt x="1565656" y="737298"/>
                  </a:lnTo>
                  <a:lnTo>
                    <a:pt x="1571625" y="707263"/>
                  </a:lnTo>
                  <a:lnTo>
                    <a:pt x="1571625" y="78612"/>
                  </a:lnTo>
                  <a:lnTo>
                    <a:pt x="1558444" y="34964"/>
                  </a:lnTo>
                  <a:lnTo>
                    <a:pt x="1523111" y="5968"/>
                  </a:lnTo>
                  <a:lnTo>
                    <a:pt x="1493012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809750" y="2571750"/>
              <a:ext cx="1571625" cy="786130"/>
            </a:xfrm>
            <a:custGeom>
              <a:avLst/>
              <a:gdLst/>
              <a:ahLst/>
              <a:cxnLst/>
              <a:rect l="l" t="t" r="r" b="b"/>
              <a:pathLst>
                <a:path w="1571625" h="786129">
                  <a:moveTo>
                    <a:pt x="0" y="78612"/>
                  </a:moveTo>
                  <a:lnTo>
                    <a:pt x="13180" y="34964"/>
                  </a:lnTo>
                  <a:lnTo>
                    <a:pt x="48466" y="5968"/>
                  </a:lnTo>
                  <a:lnTo>
                    <a:pt x="78612" y="0"/>
                  </a:lnTo>
                  <a:lnTo>
                    <a:pt x="1493012" y="0"/>
                  </a:lnTo>
                  <a:lnTo>
                    <a:pt x="1536660" y="13180"/>
                  </a:lnTo>
                  <a:lnTo>
                    <a:pt x="1565656" y="48513"/>
                  </a:lnTo>
                  <a:lnTo>
                    <a:pt x="1571625" y="78612"/>
                  </a:lnTo>
                  <a:lnTo>
                    <a:pt x="1571625" y="707263"/>
                  </a:lnTo>
                  <a:lnTo>
                    <a:pt x="1558444" y="750804"/>
                  </a:lnTo>
                  <a:lnTo>
                    <a:pt x="1523111" y="779780"/>
                  </a:lnTo>
                  <a:lnTo>
                    <a:pt x="1493012" y="785749"/>
                  </a:lnTo>
                  <a:lnTo>
                    <a:pt x="78612" y="785749"/>
                  </a:lnTo>
                  <a:lnTo>
                    <a:pt x="34946" y="772568"/>
                  </a:lnTo>
                  <a:lnTo>
                    <a:pt x="5968" y="737298"/>
                  </a:lnTo>
                  <a:lnTo>
                    <a:pt x="0" y="707263"/>
                  </a:lnTo>
                  <a:lnTo>
                    <a:pt x="0" y="78612"/>
                  </a:lnTo>
                  <a:close/>
                </a:path>
              </a:pathLst>
            </a:custGeom>
            <a:ln w="1905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8" name="object 68"/>
          <p:cNvSpPr txBox="1"/>
          <p:nvPr/>
        </p:nvSpPr>
        <p:spPr>
          <a:xfrm>
            <a:off x="1925827" y="2694812"/>
            <a:ext cx="133985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00" spc="-170" dirty="0">
                <a:latin typeface="DejaVu Serif"/>
                <a:cs typeface="DejaVu Serif"/>
              </a:rPr>
              <a:t>Shuraka‟</a:t>
            </a:r>
            <a:endParaRPr sz="1600">
              <a:latin typeface="DejaVu Serif"/>
              <a:cs typeface="DejaVu Serif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spc="-130" dirty="0">
                <a:latin typeface="DejaVu Serif"/>
                <a:cs typeface="DejaVu Serif"/>
              </a:rPr>
              <a:t>(Shareholders)</a:t>
            </a:r>
            <a:endParaRPr sz="1600">
              <a:latin typeface="DejaVu Serif"/>
              <a:cs typeface="DejaVu Serif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1728723" y="1601724"/>
            <a:ext cx="7218680" cy="4133215"/>
            <a:chOff x="1728723" y="1601724"/>
            <a:chExt cx="7218680" cy="4133215"/>
          </a:xfrm>
        </p:grpSpPr>
        <p:sp>
          <p:nvSpPr>
            <p:cNvPr id="70" name="object 70"/>
            <p:cNvSpPr/>
            <p:nvPr/>
          </p:nvSpPr>
          <p:spPr>
            <a:xfrm>
              <a:off x="3442334" y="3836543"/>
              <a:ext cx="716915" cy="716915"/>
            </a:xfrm>
            <a:custGeom>
              <a:avLst/>
              <a:gdLst/>
              <a:ahLst/>
              <a:cxnLst/>
              <a:rect l="l" t="t" r="r" b="b"/>
              <a:pathLst>
                <a:path w="716914" h="716914">
                  <a:moveTo>
                    <a:pt x="716534" y="0"/>
                  </a:moveTo>
                  <a:lnTo>
                    <a:pt x="472820" y="0"/>
                  </a:lnTo>
                  <a:lnTo>
                    <a:pt x="533780" y="60959"/>
                  </a:lnTo>
                  <a:lnTo>
                    <a:pt x="0" y="594740"/>
                  </a:lnTo>
                  <a:lnTo>
                    <a:pt x="121792" y="716660"/>
                  </a:lnTo>
                  <a:lnTo>
                    <a:pt x="655574" y="182879"/>
                  </a:lnTo>
                  <a:lnTo>
                    <a:pt x="716534" y="243712"/>
                  </a:lnTo>
                  <a:lnTo>
                    <a:pt x="7165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442334" y="3836543"/>
              <a:ext cx="716915" cy="716915"/>
            </a:xfrm>
            <a:custGeom>
              <a:avLst/>
              <a:gdLst/>
              <a:ahLst/>
              <a:cxnLst/>
              <a:rect l="l" t="t" r="r" b="b"/>
              <a:pathLst>
                <a:path w="716914" h="716914">
                  <a:moveTo>
                    <a:pt x="0" y="594740"/>
                  </a:moveTo>
                  <a:lnTo>
                    <a:pt x="533780" y="60959"/>
                  </a:lnTo>
                  <a:lnTo>
                    <a:pt x="472820" y="0"/>
                  </a:lnTo>
                  <a:lnTo>
                    <a:pt x="716534" y="0"/>
                  </a:lnTo>
                  <a:lnTo>
                    <a:pt x="716534" y="243712"/>
                  </a:lnTo>
                  <a:lnTo>
                    <a:pt x="655574" y="182879"/>
                  </a:lnTo>
                  <a:lnTo>
                    <a:pt x="121792" y="716660"/>
                  </a:lnTo>
                  <a:lnTo>
                    <a:pt x="0" y="594740"/>
                  </a:lnTo>
                  <a:close/>
                </a:path>
              </a:pathLst>
            </a:custGeom>
            <a:ln w="19050">
              <a:solidFill>
                <a:srgbClr val="A64B0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8816340" y="1615440"/>
              <a:ext cx="131064" cy="1249679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8882126" y="1642999"/>
              <a:ext cx="0" cy="1143000"/>
            </a:xfrm>
            <a:custGeom>
              <a:avLst/>
              <a:gdLst/>
              <a:ahLst/>
              <a:cxnLst/>
              <a:rect l="l" t="t" r="r" b="b"/>
              <a:pathLst>
                <a:path h="1143000">
                  <a:moveTo>
                    <a:pt x="0" y="114300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5D5A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2542031" y="1601724"/>
              <a:ext cx="6393180" cy="132587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595498" y="1642999"/>
              <a:ext cx="6287135" cy="0"/>
            </a:xfrm>
            <a:custGeom>
              <a:avLst/>
              <a:gdLst/>
              <a:ahLst/>
              <a:cxnLst/>
              <a:rect l="l" t="t" r="r" b="b"/>
              <a:pathLst>
                <a:path w="6287134">
                  <a:moveTo>
                    <a:pt x="6286627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5D5A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465831" y="1615440"/>
              <a:ext cx="259080" cy="1110996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2557398" y="1642999"/>
              <a:ext cx="76200" cy="929005"/>
            </a:xfrm>
            <a:custGeom>
              <a:avLst/>
              <a:gdLst/>
              <a:ahLst/>
              <a:cxnLst/>
              <a:rect l="l" t="t" r="r" b="b"/>
              <a:pathLst>
                <a:path w="76200" h="929005">
                  <a:moveTo>
                    <a:pt x="25400" y="852551"/>
                  </a:moveTo>
                  <a:lnTo>
                    <a:pt x="0" y="852551"/>
                  </a:lnTo>
                  <a:lnTo>
                    <a:pt x="38100" y="928751"/>
                  </a:lnTo>
                  <a:lnTo>
                    <a:pt x="69850" y="865251"/>
                  </a:lnTo>
                  <a:lnTo>
                    <a:pt x="25400" y="865251"/>
                  </a:lnTo>
                  <a:lnTo>
                    <a:pt x="25400" y="852551"/>
                  </a:lnTo>
                  <a:close/>
                </a:path>
                <a:path w="76200" h="929005">
                  <a:moveTo>
                    <a:pt x="50800" y="0"/>
                  </a:moveTo>
                  <a:lnTo>
                    <a:pt x="25400" y="0"/>
                  </a:lnTo>
                  <a:lnTo>
                    <a:pt x="25400" y="865251"/>
                  </a:lnTo>
                  <a:lnTo>
                    <a:pt x="50800" y="865251"/>
                  </a:lnTo>
                  <a:lnTo>
                    <a:pt x="50800" y="0"/>
                  </a:lnTo>
                  <a:close/>
                </a:path>
                <a:path w="76200" h="929005">
                  <a:moveTo>
                    <a:pt x="76200" y="852551"/>
                  </a:moveTo>
                  <a:lnTo>
                    <a:pt x="50800" y="852551"/>
                  </a:lnTo>
                  <a:lnTo>
                    <a:pt x="50800" y="865251"/>
                  </a:lnTo>
                  <a:lnTo>
                    <a:pt x="69850" y="865251"/>
                  </a:lnTo>
                  <a:lnTo>
                    <a:pt x="76200" y="852551"/>
                  </a:lnTo>
                  <a:close/>
                </a:path>
              </a:pathLst>
            </a:custGeom>
            <a:solidFill>
              <a:srgbClr val="5D5A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2537459" y="4610100"/>
              <a:ext cx="259080" cy="1112520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628899" y="4714875"/>
              <a:ext cx="76200" cy="929005"/>
            </a:xfrm>
            <a:custGeom>
              <a:avLst/>
              <a:gdLst/>
              <a:ahLst/>
              <a:cxnLst/>
              <a:rect l="l" t="t" r="r" b="b"/>
              <a:pathLst>
                <a:path w="76200" h="929004">
                  <a:moveTo>
                    <a:pt x="50800" y="63500"/>
                  </a:moveTo>
                  <a:lnTo>
                    <a:pt x="25400" y="63500"/>
                  </a:lnTo>
                  <a:lnTo>
                    <a:pt x="25400" y="928700"/>
                  </a:lnTo>
                  <a:lnTo>
                    <a:pt x="50800" y="928700"/>
                  </a:lnTo>
                  <a:lnTo>
                    <a:pt x="50800" y="63500"/>
                  </a:lnTo>
                  <a:close/>
                </a:path>
                <a:path w="76200" h="929004">
                  <a:moveTo>
                    <a:pt x="38100" y="0"/>
                  </a:moveTo>
                  <a:lnTo>
                    <a:pt x="0" y="76200"/>
                  </a:lnTo>
                  <a:lnTo>
                    <a:pt x="25400" y="76200"/>
                  </a:lnTo>
                  <a:lnTo>
                    <a:pt x="25400" y="63500"/>
                  </a:lnTo>
                  <a:lnTo>
                    <a:pt x="69850" y="63500"/>
                  </a:lnTo>
                  <a:lnTo>
                    <a:pt x="38100" y="0"/>
                  </a:lnTo>
                  <a:close/>
                </a:path>
                <a:path w="76200" h="929004">
                  <a:moveTo>
                    <a:pt x="69850" y="63500"/>
                  </a:moveTo>
                  <a:lnTo>
                    <a:pt x="50800" y="63500"/>
                  </a:lnTo>
                  <a:lnTo>
                    <a:pt x="50800" y="76200"/>
                  </a:lnTo>
                  <a:lnTo>
                    <a:pt x="76200" y="76200"/>
                  </a:lnTo>
                  <a:lnTo>
                    <a:pt x="69850" y="63500"/>
                  </a:lnTo>
                  <a:close/>
                </a:path>
              </a:pathLst>
            </a:custGeom>
            <a:solidFill>
              <a:srgbClr val="5D5A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613659" y="5602224"/>
              <a:ext cx="6321551" cy="132587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666999" y="5643575"/>
              <a:ext cx="6215380" cy="0"/>
            </a:xfrm>
            <a:custGeom>
              <a:avLst/>
              <a:gdLst/>
              <a:ahLst/>
              <a:cxnLst/>
              <a:rect l="l" t="t" r="r" b="b"/>
              <a:pathLst>
                <a:path w="6215380">
                  <a:moveTo>
                    <a:pt x="0" y="0"/>
                  </a:moveTo>
                  <a:lnTo>
                    <a:pt x="6215126" y="0"/>
                  </a:lnTo>
                </a:path>
              </a:pathLst>
            </a:custGeom>
            <a:ln w="25400">
              <a:solidFill>
                <a:srgbClr val="5D5A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8816340" y="4186428"/>
              <a:ext cx="131064" cy="1536192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8882126" y="4214875"/>
              <a:ext cx="0" cy="1428750"/>
            </a:xfrm>
            <a:custGeom>
              <a:avLst/>
              <a:gdLst/>
              <a:ahLst/>
              <a:cxnLst/>
              <a:rect l="l" t="t" r="r" b="b"/>
              <a:pathLst>
                <a:path h="1428750">
                  <a:moveTo>
                    <a:pt x="0" y="1428699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5D5A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7453376" y="3500500"/>
              <a:ext cx="571500" cy="385445"/>
            </a:xfrm>
            <a:custGeom>
              <a:avLst/>
              <a:gdLst/>
              <a:ahLst/>
              <a:cxnLst/>
              <a:rect l="l" t="t" r="r" b="b"/>
              <a:pathLst>
                <a:path w="571500" h="385445">
                  <a:moveTo>
                    <a:pt x="378841" y="0"/>
                  </a:moveTo>
                  <a:lnTo>
                    <a:pt x="378841" y="96265"/>
                  </a:lnTo>
                  <a:lnTo>
                    <a:pt x="0" y="96265"/>
                  </a:lnTo>
                  <a:lnTo>
                    <a:pt x="0" y="288925"/>
                  </a:lnTo>
                  <a:lnTo>
                    <a:pt x="378841" y="288925"/>
                  </a:lnTo>
                  <a:lnTo>
                    <a:pt x="378841" y="385191"/>
                  </a:lnTo>
                  <a:lnTo>
                    <a:pt x="571500" y="192531"/>
                  </a:lnTo>
                  <a:lnTo>
                    <a:pt x="3788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7453376" y="3500500"/>
              <a:ext cx="571500" cy="385445"/>
            </a:xfrm>
            <a:custGeom>
              <a:avLst/>
              <a:gdLst/>
              <a:ahLst/>
              <a:cxnLst/>
              <a:rect l="l" t="t" r="r" b="b"/>
              <a:pathLst>
                <a:path w="571500" h="385445">
                  <a:moveTo>
                    <a:pt x="0" y="96265"/>
                  </a:moveTo>
                  <a:lnTo>
                    <a:pt x="378841" y="96265"/>
                  </a:lnTo>
                  <a:lnTo>
                    <a:pt x="378841" y="0"/>
                  </a:lnTo>
                  <a:lnTo>
                    <a:pt x="571500" y="192531"/>
                  </a:lnTo>
                  <a:lnTo>
                    <a:pt x="378841" y="385191"/>
                  </a:lnTo>
                  <a:lnTo>
                    <a:pt x="378841" y="288925"/>
                  </a:lnTo>
                  <a:lnTo>
                    <a:pt x="0" y="288925"/>
                  </a:lnTo>
                  <a:lnTo>
                    <a:pt x="0" y="96265"/>
                  </a:lnTo>
                  <a:close/>
                </a:path>
              </a:pathLst>
            </a:custGeom>
            <a:ln w="19050">
              <a:solidFill>
                <a:srgbClr val="A64B0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1738248" y="3429000"/>
              <a:ext cx="1643380" cy="500380"/>
            </a:xfrm>
            <a:custGeom>
              <a:avLst/>
              <a:gdLst/>
              <a:ahLst/>
              <a:cxnLst/>
              <a:rect l="l" t="t" r="r" b="b"/>
              <a:pathLst>
                <a:path w="1643379" h="500379">
                  <a:moveTo>
                    <a:pt x="821563" y="0"/>
                  </a:moveTo>
                  <a:lnTo>
                    <a:pt x="0" y="91059"/>
                  </a:lnTo>
                  <a:lnTo>
                    <a:pt x="291592" y="91059"/>
                  </a:lnTo>
                  <a:lnTo>
                    <a:pt x="291592" y="409067"/>
                  </a:lnTo>
                  <a:lnTo>
                    <a:pt x="0" y="409067"/>
                  </a:lnTo>
                  <a:lnTo>
                    <a:pt x="821563" y="500125"/>
                  </a:lnTo>
                  <a:lnTo>
                    <a:pt x="1643126" y="409067"/>
                  </a:lnTo>
                  <a:lnTo>
                    <a:pt x="1351661" y="409067"/>
                  </a:lnTo>
                  <a:lnTo>
                    <a:pt x="1351661" y="91059"/>
                  </a:lnTo>
                  <a:lnTo>
                    <a:pt x="1643126" y="91059"/>
                  </a:lnTo>
                  <a:lnTo>
                    <a:pt x="8215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1738248" y="3429000"/>
              <a:ext cx="1643380" cy="500380"/>
            </a:xfrm>
            <a:custGeom>
              <a:avLst/>
              <a:gdLst/>
              <a:ahLst/>
              <a:cxnLst/>
              <a:rect l="l" t="t" r="r" b="b"/>
              <a:pathLst>
                <a:path w="1643379" h="500379">
                  <a:moveTo>
                    <a:pt x="0" y="91059"/>
                  </a:moveTo>
                  <a:lnTo>
                    <a:pt x="821563" y="0"/>
                  </a:lnTo>
                  <a:lnTo>
                    <a:pt x="1643126" y="91059"/>
                  </a:lnTo>
                  <a:lnTo>
                    <a:pt x="1351661" y="91059"/>
                  </a:lnTo>
                  <a:lnTo>
                    <a:pt x="1351661" y="409067"/>
                  </a:lnTo>
                  <a:lnTo>
                    <a:pt x="1643126" y="409067"/>
                  </a:lnTo>
                  <a:lnTo>
                    <a:pt x="821563" y="500125"/>
                  </a:lnTo>
                  <a:lnTo>
                    <a:pt x="0" y="409067"/>
                  </a:lnTo>
                  <a:lnTo>
                    <a:pt x="291592" y="409067"/>
                  </a:lnTo>
                  <a:lnTo>
                    <a:pt x="291592" y="91059"/>
                  </a:lnTo>
                  <a:lnTo>
                    <a:pt x="0" y="91059"/>
                  </a:lnTo>
                  <a:close/>
                </a:path>
              </a:pathLst>
            </a:custGeom>
            <a:ln w="19050">
              <a:solidFill>
                <a:srgbClr val="56546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8" name="object 88"/>
          <p:cNvSpPr txBox="1"/>
          <p:nvPr/>
        </p:nvSpPr>
        <p:spPr>
          <a:xfrm>
            <a:off x="6238875" y="2785998"/>
            <a:ext cx="1071880" cy="2072005"/>
          </a:xfrm>
          <a:prstGeom prst="rect">
            <a:avLst/>
          </a:prstGeom>
          <a:solidFill>
            <a:srgbClr val="838D9B"/>
          </a:solidFill>
          <a:ln w="19050">
            <a:solidFill>
              <a:srgbClr val="49505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900">
              <a:latin typeface="DejaVu Serif"/>
              <a:cs typeface="DejaVu Serif"/>
            </a:endParaRPr>
          </a:p>
          <a:p>
            <a:pPr marL="120014" marR="112395" indent="2540" algn="ctr">
              <a:lnSpc>
                <a:spcPct val="100000"/>
              </a:lnSpc>
              <a:spcBef>
                <a:spcPts val="1165"/>
              </a:spcBef>
            </a:pPr>
            <a:r>
              <a:rPr sz="1400" spc="-90" dirty="0">
                <a:solidFill>
                  <a:srgbClr val="FFFFFF"/>
                </a:solidFill>
                <a:latin typeface="DejaVu Serif"/>
                <a:cs typeface="DejaVu Serif"/>
              </a:rPr>
              <a:t>Ribh  </a:t>
            </a:r>
            <a:r>
              <a:rPr sz="1600" spc="-80" dirty="0">
                <a:solidFill>
                  <a:srgbClr val="FFFFFF"/>
                </a:solidFill>
                <a:latin typeface="DejaVu Serif"/>
                <a:cs typeface="DejaVu Serif"/>
              </a:rPr>
              <a:t>(</a:t>
            </a:r>
            <a:r>
              <a:rPr sz="1600" spc="-140" dirty="0">
                <a:solidFill>
                  <a:srgbClr val="FFFFFF"/>
                </a:solidFill>
                <a:latin typeface="DejaVu Serif"/>
                <a:cs typeface="DejaVu Serif"/>
              </a:rPr>
              <a:t>P</a:t>
            </a:r>
            <a:r>
              <a:rPr sz="1600" spc="-135" dirty="0">
                <a:solidFill>
                  <a:srgbClr val="FFFFFF"/>
                </a:solidFill>
                <a:latin typeface="DejaVu Serif"/>
                <a:cs typeface="DejaVu Serif"/>
              </a:rPr>
              <a:t>r</a:t>
            </a:r>
            <a:r>
              <a:rPr sz="1600" spc="-130" dirty="0">
                <a:solidFill>
                  <a:srgbClr val="FFFFFF"/>
                </a:solidFill>
                <a:latin typeface="DejaVu Serif"/>
                <a:cs typeface="DejaVu Serif"/>
              </a:rPr>
              <a:t>edeter  </a:t>
            </a:r>
            <a:r>
              <a:rPr sz="1600" spc="-100" dirty="0">
                <a:solidFill>
                  <a:srgbClr val="FFFFFF"/>
                </a:solidFill>
                <a:latin typeface="DejaVu Serif"/>
                <a:cs typeface="DejaVu Serif"/>
              </a:rPr>
              <a:t>mined  </a:t>
            </a:r>
            <a:r>
              <a:rPr sz="1600" spc="-90" dirty="0">
                <a:solidFill>
                  <a:srgbClr val="FFFFFF"/>
                </a:solidFill>
                <a:latin typeface="DejaVu Serif"/>
                <a:cs typeface="DejaVu Serif"/>
              </a:rPr>
              <a:t>profit  </a:t>
            </a:r>
            <a:r>
              <a:rPr sz="1600" spc="-145" dirty="0">
                <a:solidFill>
                  <a:srgbClr val="FFFFFF"/>
                </a:solidFill>
                <a:latin typeface="DejaVu Serif"/>
                <a:cs typeface="DejaVu Serif"/>
              </a:rPr>
              <a:t>rate)</a:t>
            </a:r>
            <a:endParaRPr sz="1600">
              <a:latin typeface="DejaVu Serif"/>
              <a:cs typeface="DejaVu Serif"/>
            </a:endParaRPr>
          </a:p>
        </p:txBody>
      </p:sp>
      <p:sp>
        <p:nvSpPr>
          <p:cNvPr id="92" name="object 9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8</a:t>
            </a:fld>
            <a:endParaRPr spc="-165" dirty="0"/>
          </a:p>
        </p:txBody>
      </p:sp>
      <p:sp>
        <p:nvSpPr>
          <p:cNvPr id="89" name="object 89"/>
          <p:cNvSpPr txBox="1"/>
          <p:nvPr/>
        </p:nvSpPr>
        <p:spPr>
          <a:xfrm>
            <a:off x="2118486" y="3565017"/>
            <a:ext cx="8820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0" dirty="0">
                <a:latin typeface="DejaVu Serif"/>
                <a:cs typeface="DejaVu Serif"/>
              </a:rPr>
              <a:t>Ijab </a:t>
            </a:r>
            <a:r>
              <a:rPr sz="1200" spc="-135" dirty="0">
                <a:latin typeface="DejaVu Serif"/>
                <a:cs typeface="DejaVu Serif"/>
              </a:rPr>
              <a:t>&amp; </a:t>
            </a:r>
            <a:r>
              <a:rPr sz="1200" spc="-75" dirty="0">
                <a:latin typeface="DejaVu Serif"/>
                <a:cs typeface="DejaVu Serif"/>
              </a:rPr>
              <a:t>Qabul</a:t>
            </a:r>
            <a:endParaRPr sz="1200">
              <a:latin typeface="DejaVu Serif"/>
              <a:cs typeface="DejaVu Serif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5604128" y="1305560"/>
            <a:ext cx="5321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14" dirty="0">
                <a:latin typeface="DejaVu Serif"/>
                <a:cs typeface="DejaVu Serif"/>
              </a:rPr>
              <a:t>Pro</a:t>
            </a:r>
            <a:r>
              <a:rPr sz="1600" spc="-80" dirty="0">
                <a:latin typeface="DejaVu Serif"/>
                <a:cs typeface="DejaVu Serif"/>
              </a:rPr>
              <a:t>fit</a:t>
            </a:r>
            <a:endParaRPr sz="1600">
              <a:latin typeface="DejaVu Serif"/>
              <a:cs typeface="DejaVu Serif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5747130" y="5735523"/>
            <a:ext cx="5321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14" dirty="0">
                <a:latin typeface="DejaVu Serif"/>
                <a:cs typeface="DejaVu Serif"/>
              </a:rPr>
              <a:t>Pro</a:t>
            </a:r>
            <a:r>
              <a:rPr sz="1600" spc="-80" dirty="0">
                <a:latin typeface="DejaVu Serif"/>
                <a:cs typeface="DejaVu Serif"/>
              </a:rPr>
              <a:t>fit</a:t>
            </a:r>
            <a:endParaRPr sz="1600">
              <a:latin typeface="DejaVu Serif"/>
              <a:cs typeface="DejaVu Serif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700" y="0"/>
            <a:ext cx="1587500" cy="6858000"/>
            <a:chOff x="-12700" y="0"/>
            <a:chExt cx="15875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59941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220723"/>
              <a:ext cx="1574292" cy="73456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9831" y="1383792"/>
              <a:ext cx="1392936" cy="3764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1259967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9"/>
                  </a:lnTo>
                  <a:lnTo>
                    <a:pt x="1522603" y="629793"/>
                  </a:lnTo>
                  <a:lnTo>
                    <a:pt x="0" y="629793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7931" y="1408175"/>
              <a:ext cx="1316736" cy="3002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17703" y="1442084"/>
            <a:ext cx="10966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175" dirty="0">
                <a:solidFill>
                  <a:srgbClr val="1E242A"/>
                </a:solidFill>
                <a:latin typeface="DejaVu Serif"/>
                <a:cs typeface="DejaVu Serif"/>
              </a:rPr>
              <a:t>E</a:t>
            </a:r>
            <a:r>
              <a:rPr sz="1400" spc="-180" dirty="0">
                <a:solidFill>
                  <a:srgbClr val="1E242A"/>
                </a:solidFill>
                <a:latin typeface="DejaVu Serif"/>
                <a:cs typeface="DejaVu Serif"/>
              </a:rPr>
              <a:t>F</a:t>
            </a:r>
            <a:r>
              <a:rPr sz="1400" spc="-11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65" dirty="0">
                <a:solidFill>
                  <a:srgbClr val="1E242A"/>
                </a:solidFill>
                <a:latin typeface="DejaVu Serif"/>
                <a:cs typeface="DejaVu Serif"/>
              </a:rPr>
              <a:t>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-12700" y="1940051"/>
            <a:ext cx="1587500" cy="734695"/>
            <a:chOff x="-12700" y="1940051"/>
            <a:chExt cx="1587500" cy="734695"/>
          </a:xfrm>
        </p:grpSpPr>
        <p:sp>
          <p:nvSpPr>
            <p:cNvPr id="10" name="object 10"/>
            <p:cNvSpPr/>
            <p:nvPr/>
          </p:nvSpPr>
          <p:spPr>
            <a:xfrm>
              <a:off x="0" y="1940051"/>
              <a:ext cx="1574292" cy="73456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1647" y="2103119"/>
              <a:ext cx="1341120" cy="37642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198005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19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69747" y="2129027"/>
              <a:ext cx="1264920" cy="30022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9519" y="2162301"/>
            <a:ext cx="1045844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14" dirty="0">
                <a:solidFill>
                  <a:srgbClr val="1E242A"/>
                </a:solidFill>
                <a:latin typeface="DejaVu Serif"/>
                <a:cs typeface="DejaVu Serif"/>
              </a:rPr>
              <a:t>EVIDENCES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-12700" y="2660904"/>
            <a:ext cx="1587500" cy="734695"/>
            <a:chOff x="-12700" y="2660904"/>
            <a:chExt cx="1587500" cy="734695"/>
          </a:xfrm>
        </p:grpSpPr>
        <p:sp>
          <p:nvSpPr>
            <p:cNvPr id="16" name="object 16"/>
            <p:cNvSpPr/>
            <p:nvPr/>
          </p:nvSpPr>
          <p:spPr>
            <a:xfrm>
              <a:off x="0" y="2660904"/>
              <a:ext cx="1574292" cy="73456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5112" y="2823972"/>
              <a:ext cx="1057656" cy="37642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0" y="2700020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7"/>
                  </a:lnTo>
                  <a:lnTo>
                    <a:pt x="1491853" y="30734"/>
                  </a:lnTo>
                  <a:lnTo>
                    <a:pt x="1514353" y="64079"/>
                  </a:lnTo>
                  <a:lnTo>
                    <a:pt x="1522603" y="104901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3212" y="2848356"/>
              <a:ext cx="981456" cy="300227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52983" y="2882264"/>
            <a:ext cx="7613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PILLARS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-12700" y="3380232"/>
            <a:ext cx="1587500" cy="734695"/>
            <a:chOff x="-12700" y="3380232"/>
            <a:chExt cx="1587500" cy="734695"/>
          </a:xfrm>
        </p:grpSpPr>
        <p:sp>
          <p:nvSpPr>
            <p:cNvPr id="22" name="object 22"/>
            <p:cNvSpPr/>
            <p:nvPr/>
          </p:nvSpPr>
          <p:spPr>
            <a:xfrm>
              <a:off x="0" y="3380232"/>
              <a:ext cx="1574292" cy="73456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11708" y="3543300"/>
              <a:ext cx="861060" cy="376427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0" y="3419983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792"/>
                  </a:lnTo>
                  <a:lnTo>
                    <a:pt x="0" y="629792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49808" y="3569208"/>
              <a:ext cx="784860" cy="300227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49579" y="3602482"/>
            <a:ext cx="564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35" dirty="0">
                <a:solidFill>
                  <a:srgbClr val="1E242A"/>
                </a:solidFill>
                <a:latin typeface="DejaVu Serif"/>
                <a:cs typeface="DejaVu Serif"/>
              </a:rPr>
              <a:t>TY</a:t>
            </a:r>
            <a:r>
              <a:rPr sz="1400" spc="-165" dirty="0">
                <a:solidFill>
                  <a:srgbClr val="1E242A"/>
                </a:solidFill>
                <a:latin typeface="DejaVu Serif"/>
                <a:cs typeface="DejaVu Serif"/>
              </a:rPr>
              <a:t>PES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-12700" y="4101084"/>
            <a:ext cx="1587500" cy="733425"/>
            <a:chOff x="-12700" y="4101084"/>
            <a:chExt cx="1587500" cy="733425"/>
          </a:xfrm>
        </p:grpSpPr>
        <p:sp>
          <p:nvSpPr>
            <p:cNvPr id="28" name="object 28"/>
            <p:cNvSpPr/>
            <p:nvPr/>
          </p:nvSpPr>
          <p:spPr>
            <a:xfrm>
              <a:off x="0" y="4101084"/>
              <a:ext cx="1574292" cy="73304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6868" y="4264152"/>
              <a:ext cx="1485900" cy="37642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0" y="4139946"/>
              <a:ext cx="1522730" cy="629920"/>
            </a:xfrm>
            <a:custGeom>
              <a:avLst/>
              <a:gdLst/>
              <a:ahLst/>
              <a:cxnLst/>
              <a:rect l="l" t="t" r="r" b="b"/>
              <a:pathLst>
                <a:path w="1522730" h="629920">
                  <a:moveTo>
                    <a:pt x="0" y="0"/>
                  </a:moveTo>
                  <a:lnTo>
                    <a:pt x="1417574" y="0"/>
                  </a:lnTo>
                  <a:lnTo>
                    <a:pt x="1458469" y="8249"/>
                  </a:lnTo>
                  <a:lnTo>
                    <a:pt x="1491853" y="30749"/>
                  </a:lnTo>
                  <a:lnTo>
                    <a:pt x="1514353" y="64133"/>
                  </a:lnTo>
                  <a:lnTo>
                    <a:pt x="1522603" y="105028"/>
                  </a:lnTo>
                  <a:lnTo>
                    <a:pt x="1522603" y="629919"/>
                  </a:lnTo>
                  <a:lnTo>
                    <a:pt x="0" y="629919"/>
                  </a:lnTo>
                </a:path>
              </a:pathLst>
            </a:custGeom>
            <a:ln w="2540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4968" y="4288536"/>
              <a:ext cx="1409700" cy="30022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739" y="4322826"/>
            <a:ext cx="119062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60" dirty="0">
                <a:solidFill>
                  <a:srgbClr val="1E242A"/>
                </a:solidFill>
                <a:latin typeface="DejaVu Serif"/>
                <a:cs typeface="DejaVu Serif"/>
              </a:rPr>
              <a:t>CO</a:t>
            </a:r>
            <a:r>
              <a:rPr sz="1400" spc="-55" dirty="0">
                <a:solidFill>
                  <a:srgbClr val="1E242A"/>
                </a:solidFill>
                <a:latin typeface="DejaVu Serif"/>
                <a:cs typeface="DejaVu Serif"/>
              </a:rPr>
              <a:t>N</a:t>
            </a:r>
            <a:r>
              <a:rPr sz="1400" spc="-40" dirty="0">
                <a:solidFill>
                  <a:srgbClr val="1E242A"/>
                </a:solidFill>
                <a:latin typeface="DejaVu Serif"/>
                <a:cs typeface="DejaVu Serif"/>
              </a:rPr>
              <a:t>D</a:t>
            </a:r>
            <a:r>
              <a:rPr sz="1400" spc="-90" dirty="0">
                <a:solidFill>
                  <a:srgbClr val="1E242A"/>
                </a:solidFill>
                <a:latin typeface="DejaVu Serif"/>
                <a:cs typeface="DejaVu Serif"/>
              </a:rPr>
              <a:t>I</a:t>
            </a:r>
            <a:r>
              <a:rPr sz="1400" spc="-100" dirty="0">
                <a:solidFill>
                  <a:srgbClr val="1E242A"/>
                </a:solidFill>
                <a:latin typeface="DejaVu Serif"/>
                <a:cs typeface="DejaVu Serif"/>
              </a:rPr>
              <a:t>TIONS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-12700" y="144005"/>
            <a:ext cx="9918700" cy="6318885"/>
            <a:chOff x="-12700" y="144005"/>
            <a:chExt cx="9918700" cy="6318885"/>
          </a:xfrm>
        </p:grpSpPr>
        <p:sp>
          <p:nvSpPr>
            <p:cNvPr id="34" name="object 34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429514" y="0"/>
                  </a:moveTo>
                  <a:lnTo>
                    <a:pt x="0" y="86410"/>
                  </a:lnTo>
                  <a:lnTo>
                    <a:pt x="0" y="432053"/>
                  </a:lnTo>
                  <a:lnTo>
                    <a:pt x="429514" y="432053"/>
                  </a:lnTo>
                  <a:lnTo>
                    <a:pt x="429514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7354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5" h="432435">
                  <a:moveTo>
                    <a:pt x="0" y="86410"/>
                  </a:moveTo>
                  <a:lnTo>
                    <a:pt x="429514" y="0"/>
                  </a:lnTo>
                  <a:lnTo>
                    <a:pt x="429514" y="432053"/>
                  </a:lnTo>
                  <a:lnTo>
                    <a:pt x="0" y="432053"/>
                  </a:lnTo>
                  <a:lnTo>
                    <a:pt x="0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0" y="0"/>
                  </a:move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D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79995" y="6021286"/>
              <a:ext cx="429895" cy="432434"/>
            </a:xfrm>
            <a:custGeom>
              <a:avLst/>
              <a:gdLst/>
              <a:ahLst/>
              <a:cxnLst/>
              <a:rect l="l" t="t" r="r" b="b"/>
              <a:pathLst>
                <a:path w="429894" h="432435">
                  <a:moveTo>
                    <a:pt x="429513" y="86410"/>
                  </a:moveTo>
                  <a:lnTo>
                    <a:pt x="0" y="0"/>
                  </a:lnTo>
                  <a:lnTo>
                    <a:pt x="0" y="432053"/>
                  </a:lnTo>
                  <a:lnTo>
                    <a:pt x="429513" y="432053"/>
                  </a:lnTo>
                  <a:lnTo>
                    <a:pt x="429513" y="86410"/>
                  </a:lnTo>
                  <a:close/>
                </a:path>
              </a:pathLst>
            </a:custGeom>
            <a:ln w="19050">
              <a:solidFill>
                <a:srgbClr val="49505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0" y="171449"/>
              <a:ext cx="9906000" cy="79057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2991" y="144005"/>
              <a:ext cx="717029" cy="86399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0" y="4820412"/>
              <a:ext cx="1574292" cy="73456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48" y="4983480"/>
              <a:ext cx="1568196" cy="37642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0" y="4860036"/>
              <a:ext cx="1521460" cy="629920"/>
            </a:xfrm>
            <a:custGeom>
              <a:avLst/>
              <a:gdLst/>
              <a:ahLst/>
              <a:cxnLst/>
              <a:rect l="l" t="t" r="r" b="b"/>
              <a:pathLst>
                <a:path w="1521460" h="629920">
                  <a:moveTo>
                    <a:pt x="0" y="0"/>
                  </a:moveTo>
                  <a:lnTo>
                    <a:pt x="1416431" y="0"/>
                  </a:lnTo>
                  <a:lnTo>
                    <a:pt x="1457326" y="8247"/>
                  </a:lnTo>
                  <a:lnTo>
                    <a:pt x="1490710" y="30733"/>
                  </a:lnTo>
                  <a:lnTo>
                    <a:pt x="1513210" y="64079"/>
                  </a:lnTo>
                  <a:lnTo>
                    <a:pt x="1521460" y="104901"/>
                  </a:lnTo>
                  <a:lnTo>
                    <a:pt x="1521460" y="629792"/>
                  </a:lnTo>
                  <a:lnTo>
                    <a:pt x="0" y="629792"/>
                  </a:lnTo>
                </a:path>
              </a:pathLst>
            </a:custGeom>
            <a:ln w="2539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147" y="5009388"/>
              <a:ext cx="1491996" cy="30022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1223" y="5042661"/>
            <a:ext cx="1271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0" dirty="0">
                <a:solidFill>
                  <a:srgbClr val="1E242A"/>
                </a:solidFill>
                <a:latin typeface="DejaVu Serif"/>
                <a:cs typeface="DejaVu Serif"/>
              </a:rPr>
              <a:t>APPLICATION</a:t>
            </a:r>
            <a:endParaRPr sz="1400">
              <a:latin typeface="DejaVu Serif"/>
              <a:cs typeface="DejaVu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725167" y="1597913"/>
            <a:ext cx="5913120" cy="4272280"/>
            <a:chOff x="1725167" y="1597913"/>
            <a:chExt cx="5913120" cy="4272280"/>
          </a:xfrm>
        </p:grpSpPr>
        <p:sp>
          <p:nvSpPr>
            <p:cNvPr id="46" name="object 46"/>
            <p:cNvSpPr/>
            <p:nvPr/>
          </p:nvSpPr>
          <p:spPr>
            <a:xfrm>
              <a:off x="4787900" y="4313681"/>
              <a:ext cx="405765" cy="1546860"/>
            </a:xfrm>
            <a:custGeom>
              <a:avLst/>
              <a:gdLst/>
              <a:ahLst/>
              <a:cxnLst/>
              <a:rect l="l" t="t" r="r" b="b"/>
              <a:pathLst>
                <a:path w="405764" h="1546860">
                  <a:moveTo>
                    <a:pt x="0" y="386588"/>
                  </a:moveTo>
                  <a:lnTo>
                    <a:pt x="202819" y="386588"/>
                  </a:lnTo>
                  <a:lnTo>
                    <a:pt x="202819" y="1546440"/>
                  </a:lnTo>
                  <a:lnTo>
                    <a:pt x="405764" y="1546440"/>
                  </a:lnTo>
                </a:path>
                <a:path w="405764" h="1546860">
                  <a:moveTo>
                    <a:pt x="0" y="386588"/>
                  </a:moveTo>
                  <a:lnTo>
                    <a:pt x="202819" y="386588"/>
                  </a:lnTo>
                  <a:lnTo>
                    <a:pt x="202819" y="773176"/>
                  </a:lnTo>
                  <a:lnTo>
                    <a:pt x="405764" y="773176"/>
                  </a:lnTo>
                </a:path>
                <a:path w="405764" h="1546860">
                  <a:moveTo>
                    <a:pt x="0" y="386588"/>
                  </a:moveTo>
                  <a:lnTo>
                    <a:pt x="202819" y="386588"/>
                  </a:lnTo>
                  <a:lnTo>
                    <a:pt x="202819" y="0"/>
                  </a:lnTo>
                  <a:lnTo>
                    <a:pt x="405764" y="0"/>
                  </a:lnTo>
                </a:path>
              </a:pathLst>
            </a:custGeom>
            <a:ln w="19050">
              <a:solidFill>
                <a:srgbClr val="5D5A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7222616" y="3153917"/>
              <a:ext cx="405765" cy="773430"/>
            </a:xfrm>
            <a:custGeom>
              <a:avLst/>
              <a:gdLst/>
              <a:ahLst/>
              <a:cxnLst/>
              <a:rect l="l" t="t" r="r" b="b"/>
              <a:pathLst>
                <a:path w="405765" h="773429">
                  <a:moveTo>
                    <a:pt x="0" y="386588"/>
                  </a:moveTo>
                  <a:lnTo>
                    <a:pt x="202818" y="386588"/>
                  </a:lnTo>
                  <a:lnTo>
                    <a:pt x="202818" y="773176"/>
                  </a:lnTo>
                  <a:lnTo>
                    <a:pt x="405764" y="773176"/>
                  </a:lnTo>
                </a:path>
                <a:path w="405765" h="773429">
                  <a:moveTo>
                    <a:pt x="0" y="386588"/>
                  </a:moveTo>
                  <a:lnTo>
                    <a:pt x="202818" y="386588"/>
                  </a:lnTo>
                  <a:lnTo>
                    <a:pt x="202818" y="0"/>
                  </a:lnTo>
                  <a:lnTo>
                    <a:pt x="405764" y="0"/>
                  </a:lnTo>
                </a:path>
              </a:pathLst>
            </a:custGeom>
            <a:ln w="19050">
              <a:solidFill>
                <a:srgbClr val="6E6C7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787900" y="3540506"/>
              <a:ext cx="405765" cy="1160145"/>
            </a:xfrm>
            <a:custGeom>
              <a:avLst/>
              <a:gdLst/>
              <a:ahLst/>
              <a:cxnLst/>
              <a:rect l="l" t="t" r="r" b="b"/>
              <a:pathLst>
                <a:path w="405764" h="1160145">
                  <a:moveTo>
                    <a:pt x="0" y="1159764"/>
                  </a:moveTo>
                  <a:lnTo>
                    <a:pt x="202819" y="1159764"/>
                  </a:lnTo>
                  <a:lnTo>
                    <a:pt x="202819" y="0"/>
                  </a:lnTo>
                  <a:lnTo>
                    <a:pt x="405764" y="0"/>
                  </a:lnTo>
                </a:path>
              </a:pathLst>
            </a:custGeom>
            <a:ln w="19050">
              <a:solidFill>
                <a:srgbClr val="5D5A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353182" y="3347212"/>
              <a:ext cx="405765" cy="1353185"/>
            </a:xfrm>
            <a:custGeom>
              <a:avLst/>
              <a:gdLst/>
              <a:ahLst/>
              <a:cxnLst/>
              <a:rect l="l" t="t" r="r" b="b"/>
              <a:pathLst>
                <a:path w="405764" h="1353185">
                  <a:moveTo>
                    <a:pt x="0" y="0"/>
                  </a:moveTo>
                  <a:lnTo>
                    <a:pt x="202946" y="0"/>
                  </a:lnTo>
                  <a:lnTo>
                    <a:pt x="202946" y="1353058"/>
                  </a:lnTo>
                  <a:lnTo>
                    <a:pt x="405765" y="1353058"/>
                  </a:lnTo>
                </a:path>
              </a:pathLst>
            </a:custGeom>
            <a:ln w="19050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787900" y="1607438"/>
              <a:ext cx="405765" cy="773430"/>
            </a:xfrm>
            <a:custGeom>
              <a:avLst/>
              <a:gdLst/>
              <a:ahLst/>
              <a:cxnLst/>
              <a:rect l="l" t="t" r="r" b="b"/>
              <a:pathLst>
                <a:path w="405764" h="773430">
                  <a:moveTo>
                    <a:pt x="0" y="386588"/>
                  </a:moveTo>
                  <a:lnTo>
                    <a:pt x="202819" y="386588"/>
                  </a:lnTo>
                  <a:lnTo>
                    <a:pt x="202819" y="773302"/>
                  </a:lnTo>
                  <a:lnTo>
                    <a:pt x="405764" y="773302"/>
                  </a:lnTo>
                </a:path>
                <a:path w="405764" h="773430">
                  <a:moveTo>
                    <a:pt x="0" y="386588"/>
                  </a:moveTo>
                  <a:lnTo>
                    <a:pt x="202819" y="386588"/>
                  </a:lnTo>
                  <a:lnTo>
                    <a:pt x="202819" y="0"/>
                  </a:lnTo>
                  <a:lnTo>
                    <a:pt x="405764" y="0"/>
                  </a:lnTo>
                </a:path>
              </a:pathLst>
            </a:custGeom>
            <a:ln w="19050">
              <a:solidFill>
                <a:srgbClr val="5D5AD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353182" y="1994027"/>
              <a:ext cx="405765" cy="1353185"/>
            </a:xfrm>
            <a:custGeom>
              <a:avLst/>
              <a:gdLst/>
              <a:ahLst/>
              <a:cxnLst/>
              <a:rect l="l" t="t" r="r" b="b"/>
              <a:pathLst>
                <a:path w="405764" h="1353185">
                  <a:moveTo>
                    <a:pt x="0" y="1353185"/>
                  </a:moveTo>
                  <a:lnTo>
                    <a:pt x="202946" y="1353185"/>
                  </a:lnTo>
                  <a:lnTo>
                    <a:pt x="202946" y="0"/>
                  </a:lnTo>
                  <a:lnTo>
                    <a:pt x="405765" y="0"/>
                  </a:lnTo>
                </a:path>
              </a:pathLst>
            </a:custGeom>
            <a:ln w="19049">
              <a:solidFill>
                <a:srgbClr val="93137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734692" y="1719326"/>
              <a:ext cx="619125" cy="3255645"/>
            </a:xfrm>
            <a:custGeom>
              <a:avLst/>
              <a:gdLst/>
              <a:ahLst/>
              <a:cxnLst/>
              <a:rect l="l" t="t" r="r" b="b"/>
              <a:pathLst>
                <a:path w="619125" h="3255645">
                  <a:moveTo>
                    <a:pt x="618566" y="0"/>
                  </a:moveTo>
                  <a:lnTo>
                    <a:pt x="0" y="0"/>
                  </a:lnTo>
                  <a:lnTo>
                    <a:pt x="0" y="3255645"/>
                  </a:lnTo>
                  <a:lnTo>
                    <a:pt x="618566" y="3255645"/>
                  </a:lnTo>
                  <a:lnTo>
                    <a:pt x="618566" y="0"/>
                  </a:lnTo>
                  <a:close/>
                </a:path>
              </a:pathLst>
            </a:custGeom>
            <a:solidFill>
              <a:srgbClr val="D2600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734692" y="1719326"/>
              <a:ext cx="619125" cy="3255645"/>
            </a:xfrm>
            <a:custGeom>
              <a:avLst/>
              <a:gdLst/>
              <a:ahLst/>
              <a:cxnLst/>
              <a:rect l="l" t="t" r="r" b="b"/>
              <a:pathLst>
                <a:path w="619125" h="3255645">
                  <a:moveTo>
                    <a:pt x="0" y="3255645"/>
                  </a:moveTo>
                  <a:lnTo>
                    <a:pt x="618566" y="3255645"/>
                  </a:lnTo>
                  <a:lnTo>
                    <a:pt x="618566" y="0"/>
                  </a:lnTo>
                  <a:lnTo>
                    <a:pt x="0" y="0"/>
                  </a:lnTo>
                  <a:lnTo>
                    <a:pt x="0" y="3255645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1713226" y="1951028"/>
            <a:ext cx="622935" cy="279527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4480"/>
              </a:lnSpc>
            </a:pPr>
            <a:r>
              <a:rPr sz="3900" dirty="0">
                <a:solidFill>
                  <a:srgbClr val="FFFFFF"/>
                </a:solidFill>
                <a:latin typeface="DejaVu Serif"/>
                <a:cs typeface="DejaVu Serif"/>
              </a:rPr>
              <a:t>Musharak</a:t>
            </a:r>
            <a:r>
              <a:rPr sz="3900" spc="5" dirty="0">
                <a:solidFill>
                  <a:srgbClr val="FFFFFF"/>
                </a:solidFill>
                <a:latin typeface="DejaVu Serif"/>
                <a:cs typeface="DejaVu Serif"/>
              </a:rPr>
              <a:t>a</a:t>
            </a:r>
            <a:r>
              <a:rPr sz="3900" dirty="0">
                <a:solidFill>
                  <a:srgbClr val="FFFFFF"/>
                </a:solidFill>
                <a:latin typeface="DejaVu Serif"/>
                <a:cs typeface="DejaVu Serif"/>
              </a:rPr>
              <a:t>h</a:t>
            </a:r>
            <a:endParaRPr sz="3900">
              <a:latin typeface="DejaVu Serif"/>
              <a:cs typeface="DejaVu Serif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758948" y="1702079"/>
            <a:ext cx="2029460" cy="601345"/>
          </a:xfrm>
          <a:prstGeom prst="rect">
            <a:avLst/>
          </a:prstGeom>
          <a:solidFill>
            <a:srgbClr val="93137B"/>
          </a:solidFill>
          <a:ln w="19050">
            <a:solidFill>
              <a:srgbClr val="FFFFFF"/>
            </a:solidFill>
          </a:ln>
        </p:spPr>
        <p:txBody>
          <a:bodyPr vert="horz" wrap="square" lIns="0" tIns="83820" rIns="0" bIns="0" rtlCol="0">
            <a:spAutoFit/>
          </a:bodyPr>
          <a:lstStyle/>
          <a:p>
            <a:pPr marL="52069" marR="44450" indent="304800">
              <a:lnSpc>
                <a:spcPts val="1560"/>
              </a:lnSpc>
              <a:spcBef>
                <a:spcPts val="660"/>
              </a:spcBef>
            </a:pPr>
            <a:r>
              <a:rPr sz="1400" spc="-114" dirty="0">
                <a:solidFill>
                  <a:srgbClr val="FFFFFF"/>
                </a:solidFill>
                <a:latin typeface="DejaVu Serif"/>
                <a:cs typeface="DejaVu Serif"/>
              </a:rPr>
              <a:t>Sharikah </a:t>
            </a:r>
            <a:r>
              <a:rPr sz="1400" spc="-65" dirty="0">
                <a:solidFill>
                  <a:srgbClr val="FFFFFF"/>
                </a:solidFill>
                <a:latin typeface="DejaVu Serif"/>
                <a:cs typeface="DejaVu Serif"/>
              </a:rPr>
              <a:t>al-Milk  </a:t>
            </a:r>
            <a:r>
              <a:rPr sz="1400" spc="-85" dirty="0">
                <a:solidFill>
                  <a:srgbClr val="FFFFFF"/>
                </a:solidFill>
                <a:latin typeface="DejaVu Serif"/>
                <a:cs typeface="DejaVu Serif"/>
              </a:rPr>
              <a:t>(ownership</a:t>
            </a:r>
            <a:r>
              <a:rPr sz="1400" spc="-204" dirty="0">
                <a:solidFill>
                  <a:srgbClr val="FFFFFF"/>
                </a:solidFill>
                <a:latin typeface="DejaVu Serif"/>
                <a:cs typeface="DejaVu Serif"/>
              </a:rPr>
              <a:t> </a:t>
            </a:r>
            <a:r>
              <a:rPr sz="1400" spc="-100" dirty="0">
                <a:solidFill>
                  <a:srgbClr val="FFFFFF"/>
                </a:solidFill>
                <a:latin typeface="DejaVu Serif"/>
                <a:cs typeface="DejaVu Serif"/>
              </a:rPr>
              <a:t>partnership)</a:t>
            </a:r>
            <a:endParaRPr sz="1400">
              <a:latin typeface="DejaVu Serif"/>
              <a:cs typeface="DejaVu Serif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5193665" y="1298244"/>
            <a:ext cx="2029460" cy="619125"/>
          </a:xfrm>
          <a:prstGeom prst="rect">
            <a:avLst/>
          </a:prstGeom>
          <a:solidFill>
            <a:srgbClr val="5D5AD2"/>
          </a:solidFill>
          <a:ln w="19050">
            <a:solidFill>
              <a:srgbClr val="FFFFFF"/>
            </a:solidFill>
          </a:ln>
        </p:spPr>
        <p:txBody>
          <a:bodyPr vert="horz" wrap="square" lIns="0" tIns="181610" rIns="0" bIns="0" rtlCol="0">
            <a:spAutoFit/>
          </a:bodyPr>
          <a:lstStyle/>
          <a:p>
            <a:pPr marL="378460">
              <a:lnSpc>
                <a:spcPct val="100000"/>
              </a:lnSpc>
              <a:spcBef>
                <a:spcPts val="1430"/>
              </a:spcBef>
            </a:pPr>
            <a:r>
              <a:rPr sz="1400" spc="-114" dirty="0">
                <a:solidFill>
                  <a:srgbClr val="FFFFFF"/>
                </a:solidFill>
                <a:latin typeface="DejaVu Serif"/>
                <a:cs typeface="DejaVu Serif"/>
              </a:rPr>
              <a:t>Sharikah</a:t>
            </a:r>
            <a:r>
              <a:rPr sz="1400" spc="-130" dirty="0">
                <a:solidFill>
                  <a:srgbClr val="FFFFFF"/>
                </a:solidFill>
                <a:latin typeface="DejaVu Serif"/>
                <a:cs typeface="DejaVu Serif"/>
              </a:rPr>
              <a:t> </a:t>
            </a:r>
            <a:r>
              <a:rPr sz="1400" spc="-95" dirty="0">
                <a:solidFill>
                  <a:srgbClr val="FFFFFF"/>
                </a:solidFill>
                <a:latin typeface="DejaVu Serif"/>
                <a:cs typeface="DejaVu Serif"/>
              </a:rPr>
              <a:t>Ikhtiar</a:t>
            </a:r>
            <a:endParaRPr sz="1400">
              <a:latin typeface="DejaVu Serif"/>
              <a:cs typeface="DejaVu Serif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5193665" y="2071420"/>
            <a:ext cx="2029460" cy="619125"/>
          </a:xfrm>
          <a:prstGeom prst="rect">
            <a:avLst/>
          </a:prstGeom>
          <a:solidFill>
            <a:srgbClr val="5D5AD2"/>
          </a:solidFill>
          <a:ln w="19050">
            <a:solidFill>
              <a:srgbClr val="FFFFFF"/>
            </a:solidFill>
          </a:ln>
        </p:spPr>
        <p:txBody>
          <a:bodyPr vert="horz" wrap="square" lIns="0" tIns="181610" rIns="0" bIns="0" rtlCol="0">
            <a:spAutoFit/>
          </a:bodyPr>
          <a:lstStyle/>
          <a:p>
            <a:pPr marL="485140">
              <a:lnSpc>
                <a:spcPct val="100000"/>
              </a:lnSpc>
              <a:spcBef>
                <a:spcPts val="1430"/>
              </a:spcBef>
            </a:pPr>
            <a:r>
              <a:rPr sz="1400" spc="-114" dirty="0">
                <a:solidFill>
                  <a:srgbClr val="FFFFFF"/>
                </a:solidFill>
                <a:latin typeface="DejaVu Serif"/>
                <a:cs typeface="DejaVu Serif"/>
              </a:rPr>
              <a:t>Sharikah</a:t>
            </a:r>
            <a:r>
              <a:rPr sz="1400" spc="-130" dirty="0">
                <a:solidFill>
                  <a:srgbClr val="FFFFFF"/>
                </a:solidFill>
                <a:latin typeface="DejaVu Serif"/>
                <a:cs typeface="DejaVu Serif"/>
              </a:rPr>
              <a:t> </a:t>
            </a:r>
            <a:r>
              <a:rPr sz="1400" spc="-120" dirty="0">
                <a:solidFill>
                  <a:srgbClr val="FFFFFF"/>
                </a:solidFill>
                <a:latin typeface="DejaVu Serif"/>
                <a:cs typeface="DejaVu Serif"/>
              </a:rPr>
              <a:t>Jabr</a:t>
            </a:r>
            <a:endParaRPr sz="1400">
              <a:latin typeface="DejaVu Serif"/>
              <a:cs typeface="DejaVu Serif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758948" y="4391075"/>
            <a:ext cx="2029460" cy="601345"/>
          </a:xfrm>
          <a:prstGeom prst="rect">
            <a:avLst/>
          </a:prstGeom>
          <a:solidFill>
            <a:srgbClr val="93137B"/>
          </a:solidFill>
          <a:ln w="19050">
            <a:solidFill>
              <a:srgbClr val="FFFFFF"/>
            </a:solidFill>
          </a:ln>
        </p:spPr>
        <p:txBody>
          <a:bodyPr vert="horz" wrap="square" lIns="0" tIns="102235" rIns="0" bIns="0" rtlCol="0">
            <a:spAutoFit/>
          </a:bodyPr>
          <a:lstStyle/>
          <a:p>
            <a:pPr marL="31750" marR="24765" indent="312420">
              <a:lnSpc>
                <a:spcPts val="1560"/>
              </a:lnSpc>
              <a:spcBef>
                <a:spcPts val="805"/>
              </a:spcBef>
            </a:pPr>
            <a:r>
              <a:rPr sz="1400" spc="-114" dirty="0">
                <a:solidFill>
                  <a:srgbClr val="FFFFFF"/>
                </a:solidFill>
                <a:latin typeface="DejaVu Serif"/>
                <a:cs typeface="DejaVu Serif"/>
              </a:rPr>
              <a:t>Sharikah </a:t>
            </a:r>
            <a:r>
              <a:rPr sz="1400" spc="-85" dirty="0">
                <a:solidFill>
                  <a:srgbClr val="FFFFFF"/>
                </a:solidFill>
                <a:latin typeface="DejaVu Serif"/>
                <a:cs typeface="DejaVu Serif"/>
              </a:rPr>
              <a:t>al-„Aqd  </a:t>
            </a:r>
            <a:r>
              <a:rPr sz="1400" spc="-105" dirty="0">
                <a:solidFill>
                  <a:srgbClr val="FFFFFF"/>
                </a:solidFill>
                <a:latin typeface="DejaVu Serif"/>
                <a:cs typeface="DejaVu Serif"/>
              </a:rPr>
              <a:t>(contractual</a:t>
            </a:r>
            <a:r>
              <a:rPr sz="1400" spc="-204" dirty="0">
                <a:solidFill>
                  <a:srgbClr val="FFFFFF"/>
                </a:solidFill>
                <a:latin typeface="DejaVu Serif"/>
                <a:cs typeface="DejaVu Serif"/>
              </a:rPr>
              <a:t> </a:t>
            </a:r>
            <a:r>
              <a:rPr sz="1400" spc="-100" dirty="0">
                <a:solidFill>
                  <a:srgbClr val="FFFFFF"/>
                </a:solidFill>
                <a:latin typeface="DejaVu Serif"/>
                <a:cs typeface="DejaVu Serif"/>
              </a:rPr>
              <a:t>partnership)</a:t>
            </a:r>
            <a:endParaRPr sz="1400">
              <a:latin typeface="DejaVu Serif"/>
              <a:cs typeface="DejaVu Serif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193665" y="3231184"/>
            <a:ext cx="2029460" cy="619125"/>
          </a:xfrm>
          <a:prstGeom prst="rect">
            <a:avLst/>
          </a:prstGeom>
          <a:solidFill>
            <a:srgbClr val="5D5AD2"/>
          </a:solidFill>
          <a:ln w="19050">
            <a:solidFill>
              <a:srgbClr val="FFFFFF"/>
            </a:solidFill>
          </a:ln>
        </p:spPr>
        <p:txBody>
          <a:bodyPr vert="horz" wrap="square" lIns="0" tIns="101600" rIns="0" bIns="0" rtlCol="0">
            <a:spAutoFit/>
          </a:bodyPr>
          <a:lstStyle/>
          <a:p>
            <a:pPr marL="692150" marR="240029" indent="-441959">
              <a:lnSpc>
                <a:spcPts val="1560"/>
              </a:lnSpc>
              <a:spcBef>
                <a:spcPts val="800"/>
              </a:spcBef>
            </a:pPr>
            <a:r>
              <a:rPr sz="1400" spc="-114" dirty="0">
                <a:solidFill>
                  <a:srgbClr val="FFFFFF"/>
                </a:solidFill>
                <a:latin typeface="DejaVu Serif"/>
                <a:cs typeface="DejaVu Serif"/>
              </a:rPr>
              <a:t>Sharikah</a:t>
            </a:r>
            <a:r>
              <a:rPr sz="1400" spc="-180" dirty="0">
                <a:solidFill>
                  <a:srgbClr val="FFFFFF"/>
                </a:solidFill>
                <a:latin typeface="DejaVu Serif"/>
                <a:cs typeface="DejaVu Serif"/>
              </a:rPr>
              <a:t> </a:t>
            </a:r>
            <a:r>
              <a:rPr sz="1400" spc="-50" dirty="0">
                <a:solidFill>
                  <a:srgbClr val="FFFFFF"/>
                </a:solidFill>
                <a:latin typeface="DejaVu Serif"/>
                <a:cs typeface="DejaVu Serif"/>
              </a:rPr>
              <a:t>al-Amwal  </a:t>
            </a:r>
            <a:r>
              <a:rPr sz="1400" spc="-95" dirty="0">
                <a:solidFill>
                  <a:srgbClr val="FFFFFF"/>
                </a:solidFill>
                <a:latin typeface="DejaVu Serif"/>
                <a:cs typeface="DejaVu Serif"/>
              </a:rPr>
              <a:t>(capital)</a:t>
            </a:r>
            <a:endParaRPr sz="1400">
              <a:latin typeface="DejaVu Serif"/>
              <a:cs typeface="DejaVu Serif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7628381" y="2844596"/>
            <a:ext cx="2029460" cy="619125"/>
          </a:xfrm>
          <a:custGeom>
            <a:avLst/>
            <a:gdLst/>
            <a:ahLst/>
            <a:cxnLst/>
            <a:rect l="l" t="t" r="r" b="b"/>
            <a:pathLst>
              <a:path w="2029459" h="619125">
                <a:moveTo>
                  <a:pt x="2028952" y="0"/>
                </a:moveTo>
                <a:lnTo>
                  <a:pt x="0" y="0"/>
                </a:lnTo>
                <a:lnTo>
                  <a:pt x="0" y="618566"/>
                </a:lnTo>
                <a:lnTo>
                  <a:pt x="2028952" y="618566"/>
                </a:lnTo>
                <a:lnTo>
                  <a:pt x="2028952" y="0"/>
                </a:lnTo>
                <a:close/>
              </a:path>
            </a:pathLst>
          </a:custGeom>
          <a:solidFill>
            <a:srgbClr val="6E6C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7628381" y="3617772"/>
            <a:ext cx="2029460" cy="619125"/>
          </a:xfrm>
          <a:custGeom>
            <a:avLst/>
            <a:gdLst/>
            <a:ahLst/>
            <a:cxnLst/>
            <a:rect l="l" t="t" r="r" b="b"/>
            <a:pathLst>
              <a:path w="2029459" h="619125">
                <a:moveTo>
                  <a:pt x="2028952" y="0"/>
                </a:moveTo>
                <a:lnTo>
                  <a:pt x="0" y="0"/>
                </a:lnTo>
                <a:lnTo>
                  <a:pt x="0" y="618566"/>
                </a:lnTo>
                <a:lnTo>
                  <a:pt x="2028952" y="618566"/>
                </a:lnTo>
                <a:lnTo>
                  <a:pt x="2028952" y="0"/>
                </a:lnTo>
                <a:close/>
              </a:path>
            </a:pathLst>
          </a:custGeom>
          <a:solidFill>
            <a:srgbClr val="6E6C7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2" name="object 62"/>
          <p:cNvGraphicFramePr>
            <a:graphicFrameLocks noGrp="1"/>
          </p:cNvGraphicFramePr>
          <p:nvPr/>
        </p:nvGraphicFramePr>
        <p:xfrm>
          <a:off x="7415910" y="2835071"/>
          <a:ext cx="2232660" cy="13917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9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5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DejaVu Serif"/>
                        <a:cs typeface="DejaVu Serif"/>
                      </a:endParaRPr>
                    </a:p>
                  </a:txBody>
                  <a:tcPr marL="0" marR="0" marT="0" marB="0">
                    <a:lnR w="19050">
                      <a:solidFill>
                        <a:srgbClr val="FFFF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505459" indent="-495300">
                        <a:lnSpc>
                          <a:spcPts val="1560"/>
                        </a:lnSpc>
                        <a:spcBef>
                          <a:spcPts val="800"/>
                        </a:spcBef>
                      </a:pPr>
                      <a:r>
                        <a:rPr sz="1400" spc="-114" dirty="0">
                          <a:solidFill>
                            <a:srgbClr val="FFFFFF"/>
                          </a:solidFill>
                          <a:latin typeface="DejaVu Serif"/>
                          <a:cs typeface="DejaVu Serif"/>
                        </a:rPr>
                        <a:t>Sharikah </a:t>
                      </a:r>
                      <a:r>
                        <a:rPr sz="1400" spc="-85" dirty="0">
                          <a:solidFill>
                            <a:srgbClr val="FFFFFF"/>
                          </a:solidFill>
                          <a:latin typeface="DejaVu Serif"/>
                          <a:cs typeface="DejaVu Serif"/>
                        </a:rPr>
                        <a:t>al-Mufawadhah  </a:t>
                      </a:r>
                      <a:r>
                        <a:rPr sz="1400" spc="-100" dirty="0">
                          <a:solidFill>
                            <a:srgbClr val="FFFFFF"/>
                          </a:solidFill>
                          <a:latin typeface="DejaVu Serif"/>
                          <a:cs typeface="DejaVu Serif"/>
                        </a:rPr>
                        <a:t>(equal</a:t>
                      </a:r>
                      <a:r>
                        <a:rPr sz="1400" spc="-145" dirty="0">
                          <a:solidFill>
                            <a:srgbClr val="FFFFFF"/>
                          </a:solidFill>
                          <a:latin typeface="DejaVu Serif"/>
                          <a:cs typeface="DejaVu Serif"/>
                        </a:rPr>
                        <a:t> </a:t>
                      </a:r>
                      <a:r>
                        <a:rPr sz="1400" spc="-114" dirty="0">
                          <a:solidFill>
                            <a:srgbClr val="FFFFFF"/>
                          </a:solidFill>
                          <a:latin typeface="DejaVu Serif"/>
                          <a:cs typeface="DejaVu Serif"/>
                        </a:rPr>
                        <a:t>share)</a:t>
                      </a:r>
                      <a:endParaRPr sz="1400">
                        <a:latin typeface="DejaVu Serif"/>
                        <a:cs typeface="DejaVu Serif"/>
                      </a:endParaRPr>
                    </a:p>
                  </a:txBody>
                  <a:tcPr marL="0" marR="0" marT="10160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6E6C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DejaVu Serif"/>
                        <a:cs typeface="DejaVu Serif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DejaVu Serif"/>
                        <a:cs typeface="DejaVu Serif"/>
                      </a:endParaRPr>
                    </a:p>
                  </a:txBody>
                  <a:tcPr marL="0" marR="0" marT="0" marB="0"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85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DejaVu Serif"/>
                        <a:cs typeface="DejaVu Serif"/>
                      </a:endParaRPr>
                    </a:p>
                  </a:txBody>
                  <a:tcPr marL="0" marR="0" marT="0" marB="0">
                    <a:lnR w="19050">
                      <a:solidFill>
                        <a:srgbClr val="FFFFF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ts val="1620"/>
                        </a:lnSpc>
                        <a:spcBef>
                          <a:spcPts val="650"/>
                        </a:spcBef>
                      </a:pPr>
                      <a:r>
                        <a:rPr sz="1400" spc="-114" dirty="0">
                          <a:solidFill>
                            <a:srgbClr val="FFFFFF"/>
                          </a:solidFill>
                          <a:latin typeface="DejaVu Serif"/>
                          <a:cs typeface="DejaVu Serif"/>
                        </a:rPr>
                        <a:t>Sharikah</a:t>
                      </a:r>
                      <a:r>
                        <a:rPr sz="1400" spc="-130" dirty="0">
                          <a:solidFill>
                            <a:srgbClr val="FFFFFF"/>
                          </a:solidFill>
                          <a:latin typeface="DejaVu Serif"/>
                          <a:cs typeface="DejaVu Serif"/>
                        </a:rPr>
                        <a:t> </a:t>
                      </a:r>
                      <a:r>
                        <a:rPr sz="1400" spc="-114" dirty="0">
                          <a:solidFill>
                            <a:srgbClr val="FFFFFF"/>
                          </a:solidFill>
                          <a:latin typeface="DejaVu Serif"/>
                          <a:cs typeface="DejaVu Serif"/>
                        </a:rPr>
                        <a:t>al-‟Inan</a:t>
                      </a:r>
                      <a:endParaRPr sz="1400">
                        <a:latin typeface="DejaVu Serif"/>
                        <a:cs typeface="DejaVu Serif"/>
                      </a:endParaRPr>
                    </a:p>
                    <a:p>
                      <a:pPr marL="2540" algn="ctr">
                        <a:lnSpc>
                          <a:spcPts val="1620"/>
                        </a:lnSpc>
                      </a:pPr>
                      <a:r>
                        <a:rPr sz="1400" spc="-110" dirty="0">
                          <a:solidFill>
                            <a:srgbClr val="FFFFFF"/>
                          </a:solidFill>
                          <a:latin typeface="DejaVu Serif"/>
                          <a:cs typeface="DejaVu Serif"/>
                        </a:rPr>
                        <a:t>(general)</a:t>
                      </a:r>
                      <a:endParaRPr sz="1400">
                        <a:latin typeface="DejaVu Serif"/>
                        <a:cs typeface="DejaVu Serif"/>
                      </a:endParaRPr>
                    </a:p>
                  </a:txBody>
                  <a:tcPr marL="0" marR="0" marT="8255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6E6C7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3" name="object 63"/>
          <p:cNvSpPr txBox="1"/>
          <p:nvPr/>
        </p:nvSpPr>
        <p:spPr>
          <a:xfrm>
            <a:off x="5193665" y="4004360"/>
            <a:ext cx="2029460" cy="619125"/>
          </a:xfrm>
          <a:prstGeom prst="rect">
            <a:avLst/>
          </a:prstGeom>
          <a:solidFill>
            <a:srgbClr val="5D5AD2"/>
          </a:solidFill>
          <a:ln w="19050">
            <a:solidFill>
              <a:srgbClr val="FFFFFF"/>
            </a:solidFill>
          </a:ln>
        </p:spPr>
        <p:txBody>
          <a:bodyPr vert="horz" wrap="square" lIns="0" tIns="102235" rIns="0" bIns="0" rtlCol="0">
            <a:spAutoFit/>
          </a:bodyPr>
          <a:lstStyle/>
          <a:p>
            <a:pPr marL="697230" marR="290830" indent="-398145">
              <a:lnSpc>
                <a:spcPts val="1560"/>
              </a:lnSpc>
              <a:spcBef>
                <a:spcPts val="805"/>
              </a:spcBef>
            </a:pPr>
            <a:r>
              <a:rPr sz="1400" spc="-114" dirty="0">
                <a:solidFill>
                  <a:srgbClr val="FFFFFF"/>
                </a:solidFill>
                <a:latin typeface="DejaVu Serif"/>
                <a:cs typeface="DejaVu Serif"/>
              </a:rPr>
              <a:t>Sharikah</a:t>
            </a:r>
            <a:r>
              <a:rPr sz="1400" spc="-165" dirty="0">
                <a:solidFill>
                  <a:srgbClr val="FFFFFF"/>
                </a:solidFill>
                <a:latin typeface="DejaVu Serif"/>
                <a:cs typeface="DejaVu Serif"/>
              </a:rPr>
              <a:t> </a:t>
            </a:r>
            <a:r>
              <a:rPr sz="1400" spc="-90" dirty="0">
                <a:solidFill>
                  <a:srgbClr val="FFFFFF"/>
                </a:solidFill>
                <a:latin typeface="DejaVu Serif"/>
                <a:cs typeface="DejaVu Serif"/>
              </a:rPr>
              <a:t>al-A‟mal  (labour)</a:t>
            </a:r>
            <a:endParaRPr sz="1400">
              <a:latin typeface="DejaVu Serif"/>
              <a:cs typeface="DejaVu Serif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193665" y="4777663"/>
            <a:ext cx="2029460" cy="619125"/>
          </a:xfrm>
          <a:prstGeom prst="rect">
            <a:avLst/>
          </a:prstGeom>
          <a:solidFill>
            <a:srgbClr val="5D5AD2"/>
          </a:solidFill>
          <a:ln w="19050">
            <a:solidFill>
              <a:srgbClr val="FFFFFF"/>
            </a:solidFill>
          </a:ln>
        </p:spPr>
        <p:txBody>
          <a:bodyPr vert="horz" wrap="square" lIns="0" tIns="102235" rIns="0" bIns="0" rtlCol="0">
            <a:spAutoFit/>
          </a:bodyPr>
          <a:lstStyle/>
          <a:p>
            <a:pPr marL="302260" marR="264795" indent="-29209">
              <a:lnSpc>
                <a:spcPts val="1560"/>
              </a:lnSpc>
              <a:spcBef>
                <a:spcPts val="805"/>
              </a:spcBef>
            </a:pPr>
            <a:r>
              <a:rPr sz="1400" spc="-114" dirty="0">
                <a:solidFill>
                  <a:srgbClr val="FFFFFF"/>
                </a:solidFill>
                <a:latin typeface="DejaVu Serif"/>
                <a:cs typeface="DejaVu Serif"/>
              </a:rPr>
              <a:t>Sharikah</a:t>
            </a:r>
            <a:r>
              <a:rPr sz="1400" spc="-195" dirty="0">
                <a:solidFill>
                  <a:srgbClr val="FFFFFF"/>
                </a:solidFill>
                <a:latin typeface="DejaVu Serif"/>
                <a:cs typeface="DejaVu Serif"/>
              </a:rPr>
              <a:t> </a:t>
            </a:r>
            <a:r>
              <a:rPr sz="1400" spc="-65" dirty="0">
                <a:solidFill>
                  <a:srgbClr val="FFFFFF"/>
                </a:solidFill>
                <a:latin typeface="DejaVu Serif"/>
                <a:cs typeface="DejaVu Serif"/>
              </a:rPr>
              <a:t>al-Wujuh  </a:t>
            </a:r>
            <a:r>
              <a:rPr sz="1400" spc="-20" dirty="0">
                <a:solidFill>
                  <a:srgbClr val="FFFFFF"/>
                </a:solidFill>
                <a:latin typeface="DejaVu Serif"/>
                <a:cs typeface="DejaVu Serif"/>
              </a:rPr>
              <a:t>(goodwill/</a:t>
            </a:r>
            <a:r>
              <a:rPr sz="1400" spc="-150" dirty="0">
                <a:solidFill>
                  <a:srgbClr val="FFFFFF"/>
                </a:solidFill>
                <a:latin typeface="DejaVu Serif"/>
                <a:cs typeface="DejaVu Serif"/>
              </a:rPr>
              <a:t> </a:t>
            </a:r>
            <a:r>
              <a:rPr sz="1400" spc="-105" dirty="0">
                <a:solidFill>
                  <a:srgbClr val="FFFFFF"/>
                </a:solidFill>
                <a:latin typeface="DejaVu Serif"/>
                <a:cs typeface="DejaVu Serif"/>
              </a:rPr>
              <a:t>credit)</a:t>
            </a:r>
            <a:endParaRPr sz="1400">
              <a:latin typeface="DejaVu Serif"/>
              <a:cs typeface="DejaVu Serif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5193665" y="5550839"/>
            <a:ext cx="2029460" cy="619125"/>
          </a:xfrm>
          <a:prstGeom prst="rect">
            <a:avLst/>
          </a:prstGeom>
          <a:solidFill>
            <a:srgbClr val="5D5AD2"/>
          </a:solidFill>
          <a:ln w="19050">
            <a:solidFill>
              <a:srgbClr val="FFFFFF"/>
            </a:solidFill>
          </a:ln>
        </p:spPr>
        <p:txBody>
          <a:bodyPr vert="horz" wrap="square" lIns="0" tIns="102235" rIns="0" bIns="0" rtlCol="0">
            <a:spAutoFit/>
          </a:bodyPr>
          <a:lstStyle/>
          <a:p>
            <a:pPr marL="407670" marR="19685" indent="-379730">
              <a:lnSpc>
                <a:spcPts val="1560"/>
              </a:lnSpc>
              <a:spcBef>
                <a:spcPts val="805"/>
              </a:spcBef>
            </a:pPr>
            <a:r>
              <a:rPr sz="1400" spc="-114" dirty="0">
                <a:solidFill>
                  <a:srgbClr val="FFFFFF"/>
                </a:solidFill>
                <a:latin typeface="DejaVu Serif"/>
                <a:cs typeface="DejaVu Serif"/>
              </a:rPr>
              <a:t>Sharikah </a:t>
            </a:r>
            <a:r>
              <a:rPr sz="1400" spc="-95" dirty="0">
                <a:solidFill>
                  <a:srgbClr val="FFFFFF"/>
                </a:solidFill>
                <a:latin typeface="DejaVu Serif"/>
                <a:cs typeface="DejaVu Serif"/>
              </a:rPr>
              <a:t>al-Mudharabah  </a:t>
            </a:r>
            <a:r>
              <a:rPr sz="1400" spc="-85" dirty="0">
                <a:solidFill>
                  <a:srgbClr val="FFFFFF"/>
                </a:solidFill>
                <a:latin typeface="DejaVu Serif"/>
                <a:cs typeface="DejaVu Serif"/>
              </a:rPr>
              <a:t>(profit-sharing)</a:t>
            </a:r>
            <a:endParaRPr sz="1400">
              <a:latin typeface="DejaVu Serif"/>
              <a:cs typeface="DejaVu Serif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3078479" y="141731"/>
            <a:ext cx="5372100" cy="71628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>
            <a:spLocks noGrp="1"/>
          </p:cNvSpPr>
          <p:nvPr>
            <p:ph type="title"/>
          </p:nvPr>
        </p:nvSpPr>
        <p:spPr>
          <a:xfrm>
            <a:off x="3335782" y="243332"/>
            <a:ext cx="480314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90" dirty="0"/>
              <a:t>TYPES </a:t>
            </a:r>
            <a:r>
              <a:rPr spc="-275" dirty="0"/>
              <a:t>OF</a:t>
            </a:r>
            <a:r>
              <a:rPr spc="-225" dirty="0"/>
              <a:t> </a:t>
            </a:r>
            <a:r>
              <a:rPr spc="-330" dirty="0"/>
              <a:t>MUSHARAKAH</a:t>
            </a:r>
          </a:p>
        </p:txBody>
      </p:sp>
      <p:grpSp>
        <p:nvGrpSpPr>
          <p:cNvPr id="68" name="object 68"/>
          <p:cNvGrpSpPr/>
          <p:nvPr/>
        </p:nvGrpSpPr>
        <p:grpSpPr>
          <a:xfrm>
            <a:off x="263652" y="6473647"/>
            <a:ext cx="949325" cy="229235"/>
            <a:chOff x="263652" y="6473647"/>
            <a:chExt cx="949325" cy="229235"/>
          </a:xfrm>
        </p:grpSpPr>
        <p:sp>
          <p:nvSpPr>
            <p:cNvPr id="69" name="object 69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936002" y="0"/>
                  </a:moveTo>
                  <a:lnTo>
                    <a:pt x="0" y="0"/>
                  </a:lnTo>
                  <a:lnTo>
                    <a:pt x="0" y="216001"/>
                  </a:lnTo>
                  <a:lnTo>
                    <a:pt x="936002" y="216001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838D9B">
                <a:alpha val="650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270002" y="6479997"/>
              <a:ext cx="936625" cy="216535"/>
            </a:xfrm>
            <a:custGeom>
              <a:avLst/>
              <a:gdLst/>
              <a:ahLst/>
              <a:cxnLst/>
              <a:rect l="l" t="t" r="r" b="b"/>
              <a:pathLst>
                <a:path w="936625" h="216534">
                  <a:moveTo>
                    <a:pt x="0" y="216001"/>
                  </a:moveTo>
                  <a:lnTo>
                    <a:pt x="936002" y="216001"/>
                  </a:lnTo>
                  <a:lnTo>
                    <a:pt x="936002" y="0"/>
                  </a:lnTo>
                  <a:lnTo>
                    <a:pt x="0" y="0"/>
                  </a:lnTo>
                  <a:lnTo>
                    <a:pt x="0" y="216001"/>
                  </a:lnTo>
                  <a:close/>
                </a:path>
              </a:pathLst>
            </a:custGeom>
            <a:ln w="12700">
              <a:solidFill>
                <a:srgbClr val="FF85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7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pc="-165" dirty="0"/>
              <a:t>9</a:t>
            </a:fld>
            <a:endParaRPr spc="-16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1486</Words>
  <Application>Microsoft Office PowerPoint</Application>
  <PresentationFormat>A4 Paper (210x297 mm)</PresentationFormat>
  <Paragraphs>327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Calibri</vt:lpstr>
      <vt:lpstr>DejaVu Sans</vt:lpstr>
      <vt:lpstr>DejaVu Serif</vt:lpstr>
      <vt:lpstr>URW Palladio L</vt:lpstr>
      <vt:lpstr>Office Theme</vt:lpstr>
      <vt:lpstr>PowerPoint Presentation</vt:lpstr>
      <vt:lpstr>CONTENT</vt:lpstr>
      <vt:lpstr>DEFINITION</vt:lpstr>
      <vt:lpstr>NATURE OF MUSHARAKAH</vt:lpstr>
      <vt:lpstr>EVIDENCE</vt:lpstr>
      <vt:lpstr>EVIDENCE</vt:lpstr>
      <vt:lpstr>PILLARS OF MUSHARAKAH</vt:lpstr>
      <vt:lpstr>FLOWS OF MUSHARAKAH</vt:lpstr>
      <vt:lpstr>TYPES OF MUSHARAKAH</vt:lpstr>
      <vt:lpstr>TYPES OF MUSHARAKAH</vt:lpstr>
      <vt:lpstr>TYPES OF MUSHARAKAH</vt:lpstr>
      <vt:lpstr>SHARIKAH AL-‘INAN</vt:lpstr>
      <vt:lpstr>SHARIKAH AL-MUFAWADHA</vt:lpstr>
      <vt:lpstr>SHARIKAH AL-A’MAL</vt:lpstr>
      <vt:lpstr>SHARIKAH AL-WUJUH</vt:lpstr>
      <vt:lpstr>CONDITIONS OF MUSHARAKAH</vt:lpstr>
      <vt:lpstr>CONDITIONS OF MUSHARAKAH</vt:lpstr>
      <vt:lpstr>CONDITIONS OF MUSHARAKAH</vt:lpstr>
      <vt:lpstr>CONDITIONS OF MUSHARAKAH</vt:lpstr>
      <vt:lpstr>DISSOLUTION OF MUSHARAKAH</vt:lpstr>
      <vt:lpstr>MUSHARAKAH MUTANAQISAH</vt:lpstr>
      <vt:lpstr>MODERN APPLICATION</vt:lpstr>
      <vt:lpstr>END OF CHAPTER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ASUS</cp:lastModifiedBy>
  <cp:revision>1</cp:revision>
  <dcterms:created xsi:type="dcterms:W3CDTF">2020-04-06T21:57:41Z</dcterms:created>
  <dcterms:modified xsi:type="dcterms:W3CDTF">2020-04-10T17:32:02Z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2012-06-19T00:00:00Z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2020-04-06T00:00:00Z</vt:filetime>
  </property>
</Properties>
</file>