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0" r:id="rId6"/>
    <p:sldId id="261" r:id="rId7"/>
    <p:sldId id="263" r:id="rId8"/>
    <p:sldId id="264" r:id="rId9"/>
    <p:sldId id="271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D3393EC-AC3E-46DB-99F5-F5C8AA0A6CC3}" type="datetimeFigureOut">
              <a:rPr lang="en-US" smtClean="0"/>
              <a:pPr/>
              <a:t>3/28/2020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221FD0-9917-4847-B292-BE6D10A7037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>
                <a:latin typeface="Bell MT" pitchFamily="18" charset="0"/>
                <a:cs typeface="Times New Roman" pitchFamily="18" charset="0"/>
              </a:rPr>
              <a:t/>
            </a:r>
            <a:br>
              <a:rPr lang="en-GB" sz="3600" b="1" dirty="0" smtClean="0">
                <a:latin typeface="Bell MT" pitchFamily="18" charset="0"/>
                <a:cs typeface="Times New Roman" pitchFamily="18" charset="0"/>
              </a:rPr>
            </a:br>
            <a:r>
              <a:rPr lang="en-GB" sz="3600" b="1" dirty="0" smtClean="0">
                <a:latin typeface="Bell MT" pitchFamily="18" charset="0"/>
                <a:cs typeface="Times New Roman" pitchFamily="18" charset="0"/>
              </a:rPr>
              <a:t>Super, Multi and Hyper-Parasitism</a:t>
            </a:r>
            <a:br>
              <a:rPr lang="en-GB" sz="3600" b="1" dirty="0" smtClean="0">
                <a:latin typeface="Bell MT" pitchFamily="18" charset="0"/>
                <a:cs typeface="Times New Roman" pitchFamily="18" charset="0"/>
              </a:rPr>
            </a:b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Advantages of Multiple Parasitism:</a:t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401080" cy="51435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Environmental variations which adversely affect one species may favor another and total host mortality should be greater.</a:t>
            </a:r>
          </a:p>
          <a:p>
            <a:pPr>
              <a:buNone/>
            </a:pP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When several parasite species are established on a common host, these will usually be broader habitat coverage.</a:t>
            </a:r>
          </a:p>
          <a:p>
            <a:pPr>
              <a:buFont typeface="Wingdings" pitchFamily="2" charset="2"/>
              <a:buChar char="Ø"/>
            </a:pP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Past records indicated that multiple species introduction improved the results of parasitizing and pest population regulation and rarely occur detrimental effects.</a:t>
            </a:r>
          </a:p>
          <a:p>
            <a:pPr>
              <a:buFont typeface="Wingdings" pitchFamily="2" charset="2"/>
              <a:buChar char="Ø"/>
            </a:pP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Multiple introductions increase the chances of obtaining a gives species which will attack more than one host in the new environment. </a:t>
            </a:r>
          </a:p>
          <a:p>
            <a:pPr>
              <a:buFont typeface="Wingdings" pitchFamily="2" charset="2"/>
              <a:buChar char="Ø"/>
            </a:pP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This enables the natural enemy to overcome difficulties of host scarcity which might occur if only one host were involved.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oni\AppData\Local\Temp\tmp209_thumb_thumb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8061325" cy="407193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142976" y="4500570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Multiple parasitic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cocoons (Braconidae) formed by larvae after emerging from the slug wasp caterpillar.</a:t>
            </a:r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Hyper Parasitism:</a:t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 parasitoid attack on another parasitoid.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condition in which a secondary parasite develops within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 previously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existing parasite.</a:t>
            </a: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Soni\AppData\Local\Temp\1200px-Pteromalid_hyperparasito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143248"/>
            <a:ext cx="4429156" cy="3571900"/>
          </a:xfrm>
          <a:prstGeom prst="rect">
            <a:avLst/>
          </a:prstGeom>
          <a:noFill/>
        </p:spPr>
      </p:pic>
      <p:pic>
        <p:nvPicPr>
          <p:cNvPr id="8" name="Picture 2" descr="C:\Users\Soni\AppData\Local\Temp\14783973795_ef5119f663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143248"/>
            <a:ext cx="364333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Types of Hyper Parasitism</a:t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Soni\AppData\Local\Temp\Types-of-hyperparasitism-Blue-primary-host-green-parasite-red-hyperparasite-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588"/>
            <a:ext cx="821537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Soni\AppData\Local\Temp\hyperparasitic-wasp-14020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143372" cy="4786323"/>
          </a:xfrm>
          <a:prstGeom prst="rect">
            <a:avLst/>
          </a:prstGeom>
          <a:noFill/>
        </p:spPr>
      </p:pic>
      <p:pic>
        <p:nvPicPr>
          <p:cNvPr id="9220" name="Picture 4" descr="C:\Users\Soni\AppData\Local\Temp\13.6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0"/>
            <a:ext cx="4929190" cy="464343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071934" y="5357826"/>
            <a:ext cx="4429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Two examples of the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ovipositional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behavior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hymenopteran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hyperparasitoids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of aphids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4282" y="5500702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>
                <a:latin typeface="Times New Roman" pitchFamily="18" charset="0"/>
                <a:cs typeface="Times New Roman" pitchFamily="18" charset="0"/>
              </a:rPr>
              <a:t>Hyperparasitic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 Wasp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1571604" y="5000636"/>
            <a:ext cx="19888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6000760" y="4857760"/>
            <a:ext cx="19888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Parasitism: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600200"/>
            <a:ext cx="8337452" cy="482919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23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type parasitic</a:t>
            </a:r>
            <a:r>
              <a:rPr lang="en-GB" sz="2300" dirty="0">
                <a:latin typeface="Times New Roman" pitchFamily="18" charset="0"/>
                <a:cs typeface="Times New Roman" pitchFamily="18" charset="0"/>
              </a:rPr>
              <a:t> relationship is one in which one 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organism, the</a:t>
            </a:r>
            <a:r>
              <a:rPr lang="en-GB" sz="2300" dirty="0">
                <a:latin typeface="Times New Roman" pitchFamily="18" charset="0"/>
                <a:cs typeface="Times New Roman" pitchFamily="18" charset="0"/>
              </a:rPr>
              <a:t> parasite, lives off of another organism, the host, harming it and possibly causing death. </a:t>
            </a:r>
            <a:endParaRPr lang="en-GB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GB" sz="23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parasite</a:t>
            </a:r>
            <a:r>
              <a:rPr lang="en-GB" sz="2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lives </a:t>
            </a:r>
            <a:r>
              <a:rPr lang="en-GB" sz="2300" dirty="0">
                <a:latin typeface="Times New Roman" pitchFamily="18" charset="0"/>
                <a:cs typeface="Times New Roman" pitchFamily="18" charset="0"/>
              </a:rPr>
              <a:t>on or in the body of the host. A few examples of parasites are tapeworms, fleas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, barnacles, lice and ticks living on vertebrates.</a:t>
            </a:r>
          </a:p>
          <a:p>
            <a:pPr algn="just">
              <a:buNone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GB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Soni\AppData\Local\Tem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29042"/>
            <a:ext cx="5072098" cy="2928958"/>
          </a:xfrm>
          <a:prstGeom prst="rect">
            <a:avLst/>
          </a:prstGeom>
          <a:noFill/>
        </p:spPr>
      </p:pic>
      <p:pic>
        <p:nvPicPr>
          <p:cNvPr id="5" name="Picture 4" descr="C:\Users\Soni\AppData\Local\Temp\fi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000505"/>
            <a:ext cx="3214710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The study of parasites is called </a:t>
            </a:r>
            <a:r>
              <a:rPr lang="en-US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Parasitology.</a:t>
            </a:r>
            <a:endParaRPr lang="en-GB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Parasites may be characterized as </a:t>
            </a:r>
            <a:r>
              <a:rPr lang="en-GB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ectoparasites </a:t>
            </a: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including ticks, fleas, leeches, and lice which live on the body surface of the host and commonly cause disease in the host; or endoparasites, which lives inside the body of the host.</a:t>
            </a:r>
            <a:endParaRPr lang="en-GB" sz="2300" dirty="0"/>
          </a:p>
        </p:txBody>
      </p:sp>
      <p:sp>
        <p:nvSpPr>
          <p:cNvPr id="16" name="Rectangle 15"/>
          <p:cNvSpPr/>
          <p:nvPr/>
        </p:nvSpPr>
        <p:spPr>
          <a:xfrm>
            <a:off x="5500694" y="6000768"/>
            <a:ext cx="2714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Ectoparasites of insects</a:t>
            </a:r>
            <a:endParaRPr lang="en-GB" sz="2000" b="1" dirty="0"/>
          </a:p>
        </p:txBody>
      </p:sp>
      <p:sp>
        <p:nvSpPr>
          <p:cNvPr id="17" name="Rectangle 16"/>
          <p:cNvSpPr/>
          <p:nvPr/>
        </p:nvSpPr>
        <p:spPr>
          <a:xfrm>
            <a:off x="928662" y="5929330"/>
            <a:ext cx="30718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Endoparasites of insects</a:t>
            </a:r>
            <a:endParaRPr lang="en-GB" sz="2000" b="1" dirty="0"/>
          </a:p>
        </p:txBody>
      </p:sp>
      <p:pic>
        <p:nvPicPr>
          <p:cNvPr id="1030" name="Picture 6" descr="C:\Users\Soni\AppData\Local\Temp\closeup_detail_of_head_louse_ectoparasite_sucking_human_blood_cg2p14149127c_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571876"/>
            <a:ext cx="2928958" cy="2171469"/>
          </a:xfrm>
          <a:prstGeom prst="rect">
            <a:avLst/>
          </a:prstGeom>
          <a:noFill/>
        </p:spPr>
      </p:pic>
      <p:pic>
        <p:nvPicPr>
          <p:cNvPr id="1031" name="Picture 7" descr="C:\Users\Soni\AppData\Local\Temp\parasiteliv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643314"/>
            <a:ext cx="2857520" cy="2131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oni\AppData\Local\Temp\identification-of-common-natural-enemy-of-crop-pests-and-weeds-16-6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Super parasitism</a:t>
            </a:r>
            <a:r>
              <a:rPr lang="en-GB" dirty="0" smtClean="0"/>
              <a:t> 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Super parasitism  is a form of parasitism in which the host (e.g. an insect larva such as a caterpillar) is attacked more than once by a single species of parasitoid.</a:t>
            </a:r>
          </a:p>
          <a:p>
            <a:pPr algn="just">
              <a:buFont typeface="Wingdings" pitchFamily="2" charset="2"/>
              <a:buChar char="Ø"/>
            </a:pPr>
            <a:r>
              <a:rPr lang="en-GB" sz="2300" dirty="0" smtClean="0">
                <a:latin typeface="Times New Roman" pitchFamily="18" charset="0"/>
                <a:cs typeface="Times New Roman" pitchFamily="18" charset="0"/>
              </a:rPr>
              <a:t>The parasitic deposit eggs on a host which is already parasitized by a different member of the same species.</a:t>
            </a:r>
          </a:p>
          <a:p>
            <a:pPr algn="just">
              <a:buFont typeface="Wingdings" pitchFamily="2" charset="2"/>
              <a:buChar char="Ø"/>
            </a:pPr>
            <a:endParaRPr lang="en-GB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GB" sz="2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dirty="0"/>
          </a:p>
        </p:txBody>
      </p:sp>
      <p:pic>
        <p:nvPicPr>
          <p:cNvPr id="9" name="Picture 2" descr="C:\Users\Soni\AppData\Local\Temp\common-awl-parasitoids-00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786190"/>
            <a:ext cx="680131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oni\AppData\Local\Temp\slide13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217"/>
            <a:ext cx="9144000" cy="6849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oni\AppData\Local\Temp\CaribbeanFruitFlyUFlorida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Multiple </a:t>
            </a:r>
            <a:r>
              <a:rPr lang="en-GB" sz="3200" b="1" dirty="0" err="1" smtClean="0">
                <a:latin typeface="Times New Roman" pitchFamily="18" charset="0"/>
                <a:cs typeface="Times New Roman" pitchFamily="18" charset="0"/>
              </a:rPr>
              <a:t>Parasitisms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refers to that condition in which individuals of two or more species of parasitoids occur simultaneously or on the same single host at the same time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most cases, only one of these species survives to maturity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condition of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multiparasitism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generally results in the death of one of the individuals through one or other mortality factor</a:t>
            </a:r>
          </a:p>
          <a:p>
            <a:pPr>
              <a:buFont typeface="Wingdings" pitchFamily="2" charset="2"/>
              <a:buChar char="Ø"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000" dirty="0" smtClean="0">
                <a:latin typeface="Times New Roman" pitchFamily="18" charset="0"/>
                <a:cs typeface="Times New Roman" pitchFamily="18" charset="0"/>
              </a:rPr>
            </a:br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Multiple </a:t>
            </a:r>
            <a:r>
              <a:rPr lang="en-GB" sz="3200" b="1" dirty="0" err="1" smtClean="0">
                <a:latin typeface="Times New Roman" pitchFamily="18" charset="0"/>
                <a:cs typeface="Times New Roman" pitchFamily="18" charset="0"/>
              </a:rPr>
              <a:t>Parasitisms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GB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In rare cases, (e.g. </a:t>
            </a:r>
            <a:r>
              <a:rPr lang="en-GB" sz="2800" i="1" dirty="0" err="1" smtClean="0">
                <a:latin typeface="Times New Roman" pitchFamily="18" charset="0"/>
                <a:cs typeface="Times New Roman" pitchFamily="18" charset="0"/>
              </a:rPr>
              <a:t>Trichogramma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i="1" dirty="0" smtClean="0">
                <a:latin typeface="Times New Roman" pitchFamily="18" charset="0"/>
                <a:cs typeface="Times New Roman" pitchFamily="18" charset="0"/>
              </a:rPr>
              <a:t>spp.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) more than one species may complete their development.</a:t>
            </a:r>
          </a:p>
          <a:p>
            <a:pPr>
              <a:buFont typeface="Wingdings" pitchFamily="2" charset="2"/>
              <a:buChar char="Ø"/>
            </a:pP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Many of primary </a:t>
            </a:r>
            <a:r>
              <a:rPr lang="en-GB" sz="2800" i="1" dirty="0" err="1" smtClean="0">
                <a:latin typeface="Times New Roman" pitchFamily="18" charset="0"/>
                <a:cs typeface="Times New Roman" pitchFamily="18" charset="0"/>
              </a:rPr>
              <a:t>Tachinid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latin typeface="Times New Roman" pitchFamily="18" charset="0"/>
                <a:cs typeface="Times New Roman" pitchFamily="18" charset="0"/>
              </a:rPr>
              <a:t>parasitoids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of the spruce budworm compete with </a:t>
            </a:r>
            <a:r>
              <a:rPr lang="en-GB" sz="2800" i="1" dirty="0" err="1" smtClean="0">
                <a:latin typeface="Times New Roman" pitchFamily="18" charset="0"/>
                <a:cs typeface="Times New Roman" pitchFamily="18" charset="0"/>
              </a:rPr>
              <a:t>ichneumonid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parasites.</a:t>
            </a:r>
          </a:p>
          <a:p>
            <a:pPr>
              <a:buFont typeface="Wingdings" pitchFamily="2" charset="2"/>
              <a:buChar char="Ø"/>
            </a:pP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800" dirty="0" err="1" smtClean="0">
                <a:latin typeface="Times New Roman" pitchFamily="18" charset="0"/>
                <a:cs typeface="Times New Roman" pitchFamily="18" charset="0"/>
              </a:rPr>
              <a:t>multiparasitism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results in direct competition for food between the parasite larvae so that usually one fails to mature.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337</TotalTime>
  <Words>295</Words>
  <Application>Microsoft Office PowerPoint</Application>
  <PresentationFormat>On-screen Show (4:3)</PresentationFormat>
  <Paragraphs>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Bell MT</vt:lpstr>
      <vt:lpstr>Times New Roman</vt:lpstr>
      <vt:lpstr>Tw Cen MT</vt:lpstr>
      <vt:lpstr>Wingdings</vt:lpstr>
      <vt:lpstr>Wingdings 2</vt:lpstr>
      <vt:lpstr>Median</vt:lpstr>
      <vt:lpstr> Super, Multi and Hyper-Parasitism </vt:lpstr>
      <vt:lpstr>Parasitism:</vt:lpstr>
      <vt:lpstr>PowerPoint Presentation</vt:lpstr>
      <vt:lpstr>PowerPoint Presentation</vt:lpstr>
      <vt:lpstr>Super parasitism </vt:lpstr>
      <vt:lpstr>PowerPoint Presentation</vt:lpstr>
      <vt:lpstr>PowerPoint Presentation</vt:lpstr>
      <vt:lpstr> Multiple Parasitisms: </vt:lpstr>
      <vt:lpstr> Multiple Parasitisms: </vt:lpstr>
      <vt:lpstr> Advantages of Multiple Parasitism: </vt:lpstr>
      <vt:lpstr>PowerPoint Presentation</vt:lpstr>
      <vt:lpstr> Hyper Parasitism: </vt:lpstr>
      <vt:lpstr> Types of Hyper Parasitism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Soni</dc:creator>
  <cp:lastModifiedBy>Windows User</cp:lastModifiedBy>
  <cp:revision>44</cp:revision>
  <dcterms:created xsi:type="dcterms:W3CDTF">2018-01-21T14:07:55Z</dcterms:created>
  <dcterms:modified xsi:type="dcterms:W3CDTF">2020-03-28T06:49:33Z</dcterms:modified>
</cp:coreProperties>
</file>