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59" r:id="rId7"/>
    <p:sldId id="262" r:id="rId8"/>
    <p:sldId id="263" r:id="rId9"/>
    <p:sldId id="264" r:id="rId10"/>
    <p:sldId id="277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2" autoAdjust="0"/>
    <p:restoredTop sz="94660"/>
  </p:normalViewPr>
  <p:slideViewPr>
    <p:cSldViewPr>
      <p:cViewPr varScale="1">
        <p:scale>
          <a:sx n="69" d="100"/>
          <a:sy n="69" d="100"/>
        </p:scale>
        <p:origin x="140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C0678F1-355B-44DD-AF57-9F341DE57D59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1454903-1F41-4334-927C-C156494BC9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678F1-355B-44DD-AF57-9F341DE57D59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54903-1F41-4334-927C-C156494BC9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678F1-355B-44DD-AF57-9F341DE57D59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54903-1F41-4334-927C-C156494BC9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678F1-355B-44DD-AF57-9F341DE57D59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54903-1F41-4334-927C-C156494BC97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678F1-355B-44DD-AF57-9F341DE57D59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54903-1F41-4334-927C-C156494BC97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678F1-355B-44DD-AF57-9F341DE57D59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54903-1F41-4334-927C-C156494BC97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678F1-355B-44DD-AF57-9F341DE57D59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54903-1F41-4334-927C-C156494BC9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678F1-355B-44DD-AF57-9F341DE57D59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54903-1F41-4334-927C-C156494BC97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678F1-355B-44DD-AF57-9F341DE57D59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54903-1F41-4334-927C-C156494BC9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3C0678F1-355B-44DD-AF57-9F341DE57D59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54903-1F41-4334-927C-C156494BC9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C0678F1-355B-44DD-AF57-9F341DE57D59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1454903-1F41-4334-927C-C156494BC97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3C0678F1-355B-44DD-AF57-9F341DE57D59}" type="datetimeFigureOut">
              <a:rPr lang="en-US" smtClean="0"/>
              <a:pPr/>
              <a:t>3/28/2020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E1454903-1F41-4334-927C-C156494BC97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533400"/>
            <a:ext cx="7772400" cy="1676399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Integration of chemical and biological control</a:t>
            </a:r>
            <a:endParaRPr lang="en-US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test\Documents\control\page_pestControl01_3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9600" y="2667000"/>
            <a:ext cx="3924300" cy="2286000"/>
          </a:xfrm>
          <a:prstGeom prst="rect">
            <a:avLst/>
          </a:prstGeom>
          <a:noFill/>
        </p:spPr>
      </p:pic>
      <p:pic>
        <p:nvPicPr>
          <p:cNvPr id="1027" name="Picture 3" descr="C:\Users\test\Documents\control\ladybug-aphid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2667000"/>
            <a:ext cx="3657600" cy="231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410200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sulfoxaflor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was as effective as the broad-spectrum insecticide in suppressing soybean aphid populations and was less impactful on predator populations.</a:t>
            </a:r>
          </a:p>
          <a:p>
            <a:pPr algn="just">
              <a:lnSpc>
                <a:spcPct val="150000"/>
              </a:lnSpc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These studies suggest that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sulfoxaflor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holds promise for improving integration of chemical and biological controls for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soyabean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aphid management.</a:t>
            </a:r>
          </a:p>
          <a:p>
            <a:pPr algn="just">
              <a:lnSpc>
                <a:spcPct val="150000"/>
              </a:lnSpc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143000"/>
            <a:ext cx="8686800" cy="5029200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Farmers economy loss risk is reduced by the promotion of carefully targeted pest management practices.</a:t>
            </a:r>
          </a:p>
          <a:p>
            <a:pPr algn="just">
              <a:lnSpc>
                <a:spcPct val="150000"/>
              </a:lnSpc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It is also benefit to pest management professionals and organizations for new and innovative demand of products and services.</a:t>
            </a:r>
          </a:p>
          <a:p>
            <a:pPr algn="just">
              <a:lnSpc>
                <a:spcPct val="150000"/>
              </a:lnSpc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General public also benefitted by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safe,reliable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and effective cost pest control.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US" sz="4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Advantages:</a:t>
            </a:r>
            <a:endParaRPr lang="en-US" sz="40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76707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This system extremely complex and requires high level of understanding to utilize.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It consumes more time than a single control technique.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Sometimes more costly than a traditional method of spraying pesticide.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Disadvantages:</a:t>
            </a:r>
            <a:endParaRPr lang="en-US" sz="40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304800"/>
            <a:ext cx="8534400" cy="6172200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It needs constant monitoring.</a:t>
            </a:r>
          </a:p>
          <a:p>
            <a:pPr algn="just">
              <a:lnSpc>
                <a:spcPct val="150000"/>
              </a:lnSpc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Also the natural enemies of pests are used, can later become pests themselves.</a:t>
            </a:r>
          </a:p>
          <a:p>
            <a:pPr algn="just">
              <a:buNone/>
            </a:pP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1447800"/>
            <a:ext cx="8763000" cy="4953000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IPM: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The long term prevention or control of pests through a combination of techniques such as biological control, chemical control, cultural control etc.</a:t>
            </a:r>
          </a:p>
          <a:p>
            <a:pPr algn="just">
              <a:lnSpc>
                <a:spcPct val="150000"/>
              </a:lnSpc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After 2</a:t>
            </a:r>
            <a:r>
              <a:rPr lang="en-US" sz="2800" baseline="30000" dirty="0" smtClean="0">
                <a:latin typeface="Times New Roman" pitchFamily="18" charset="0"/>
                <a:cs typeface="Times New Roman" pitchFamily="18" charset="0"/>
              </a:rPr>
              <a:t>nd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world war the concept of IPM was formulated.</a:t>
            </a:r>
          </a:p>
          <a:p>
            <a:pPr algn="just">
              <a:lnSpc>
                <a:spcPct val="150000"/>
              </a:lnSpc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The prime goal is the combination and integration of biological and chemical control.</a:t>
            </a:r>
          </a:p>
          <a:p>
            <a:pPr algn="just">
              <a:lnSpc>
                <a:spcPct val="150000"/>
              </a:lnSpc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Introduction:</a:t>
            </a:r>
            <a:endParaRPr lang="en-US" sz="36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762000"/>
            <a:ext cx="8534400" cy="5715000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As an entomologists, knowing the real and potential impact of insects on man's economy.</a:t>
            </a:r>
          </a:p>
          <a:p>
            <a:pPr algn="just">
              <a:lnSpc>
                <a:spcPct val="150000"/>
              </a:lnSpc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Then we should take a careful look at the possibilities of  integrated control.</a:t>
            </a:r>
          </a:p>
          <a:p>
            <a:pPr algn="just">
              <a:lnSpc>
                <a:spcPct val="150000"/>
              </a:lnSpc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There are three basic principles of integrated control as below:</a:t>
            </a:r>
          </a:p>
          <a:p>
            <a:pPr algn="just">
              <a:lnSpc>
                <a:spcPct val="150000"/>
              </a:lnSpc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914400"/>
            <a:ext cx="8839200" cy="5334000"/>
          </a:xfrm>
        </p:spPr>
        <p:txBody>
          <a:bodyPr>
            <a:normAutofit fontScale="92500" lnSpcReduction="10000"/>
          </a:bodyPr>
          <a:lstStyle/>
          <a:p>
            <a:pPr marL="624078" indent="-514350" algn="just">
              <a:lnSpc>
                <a:spcPct val="160000"/>
              </a:lnSpc>
              <a:buNone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b="1" baseline="30000" dirty="0" smtClean="0"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principle: </a:t>
            </a:r>
          </a:p>
          <a:p>
            <a:pPr marL="624078" indent="-514350" algn="just">
              <a:lnSpc>
                <a:spcPct val="160000"/>
              </a:lnSpc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The First Principle emphasizes the ecosystem concept.</a:t>
            </a:r>
          </a:p>
          <a:p>
            <a:pPr marL="624078" indent="-514350" algn="just">
              <a:lnSpc>
                <a:spcPct val="160000"/>
              </a:lnSpc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The important interactions of the agricultural ecosystem must be understood thoroughly if we are to manage pest populations successfully.</a:t>
            </a:r>
          </a:p>
          <a:p>
            <a:pPr marL="624078" indent="-514350" algn="just">
              <a:lnSpc>
                <a:spcPct val="160000"/>
              </a:lnSpc>
              <a:buNone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baseline="30000" dirty="0" smtClean="0">
                <a:latin typeface="Times New Roman" pitchFamily="18" charset="0"/>
                <a:cs typeface="Times New Roman" pitchFamily="18" charset="0"/>
              </a:rPr>
              <a:t>nd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 principle:</a:t>
            </a:r>
          </a:p>
          <a:p>
            <a:pPr algn="just">
              <a:lnSpc>
                <a:spcPct val="160000"/>
              </a:lnSpc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The Second Principle stresses economic levels and stated as follows</a:t>
            </a:r>
            <a:r>
              <a:rPr lang="en-US" sz="2800" dirty="0" smtClean="0"/>
              <a:t>:</a:t>
            </a: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624078" indent="-514350" algn="just">
              <a:lnSpc>
                <a:spcPct val="150000"/>
              </a:lnSpc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624078" indent="-514350" algn="just">
              <a:lnSpc>
                <a:spcPct val="150000"/>
              </a:lnSpc>
              <a:buNone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624078" indent="-514350" algn="just">
              <a:lnSpc>
                <a:spcPct val="150000"/>
              </a:lnSpc>
              <a:buFont typeface="+mj-lt"/>
              <a:buAutoNum type="arabicPeriod" startAt="2"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624078" indent="-514350" algn="just">
              <a:lnSpc>
                <a:spcPct val="150000"/>
              </a:lnSpc>
              <a:buNone/>
            </a:pP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Principles:</a:t>
            </a:r>
            <a:endParaRPr lang="en-US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228600"/>
            <a:ext cx="8839200" cy="6248400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The population levels at which the pest species causes harm or damage and must be control measures directed to keep pests below these economic levels.</a:t>
            </a:r>
          </a:p>
          <a:p>
            <a:pPr algn="just">
              <a:lnSpc>
                <a:spcPct val="150000"/>
              </a:lnSpc>
              <a:buNone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b="1" baseline="30000" dirty="0" smtClean="0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principle:</a:t>
            </a:r>
          </a:p>
          <a:p>
            <a:pPr algn="just">
              <a:lnSpc>
                <a:spcPct val="150000"/>
              </a:lnSpc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Third principle may be defined as control measures should be designed to give adequate control.</a:t>
            </a:r>
          </a:p>
          <a:p>
            <a:pPr algn="just">
              <a:lnSpc>
                <a:spcPct val="150000"/>
              </a:lnSpc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Biological control is part of the permanent natural control of population density.</a:t>
            </a:r>
          </a:p>
          <a:p>
            <a:pPr algn="just">
              <a:lnSpc>
                <a:spcPct val="150000"/>
              </a:lnSpc>
              <a:buNone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buNone/>
            </a:pP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914400"/>
            <a:ext cx="8763000" cy="5181600"/>
          </a:xfrm>
        </p:spPr>
        <p:txBody>
          <a:bodyPr>
            <a:normAutofit/>
          </a:bodyPr>
          <a:lstStyle/>
          <a:p>
            <a:pPr algn="just">
              <a:lnSpc>
                <a:spcPct val="160000"/>
              </a:lnSpc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The term biological control use in a very broad sense. </a:t>
            </a:r>
          </a:p>
          <a:p>
            <a:pPr algn="just">
              <a:lnSpc>
                <a:spcPct val="160000"/>
              </a:lnSpc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It includes an action of: </a:t>
            </a:r>
          </a:p>
          <a:p>
            <a:pPr algn="just">
              <a:lnSpc>
                <a:spcPct val="160000"/>
              </a:lnSpc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parasites</a:t>
            </a:r>
          </a:p>
          <a:p>
            <a:pPr algn="just">
              <a:lnSpc>
                <a:spcPct val="160000"/>
              </a:lnSpc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predators</a:t>
            </a:r>
          </a:p>
          <a:p>
            <a:pPr algn="just">
              <a:lnSpc>
                <a:spcPct val="160000"/>
              </a:lnSpc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pathogens </a:t>
            </a:r>
          </a:p>
          <a:p>
            <a:pPr algn="just">
              <a:lnSpc>
                <a:spcPct val="160000"/>
              </a:lnSpc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These lowers the general level of abundance of an organism.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7010400" cy="10668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Biological control:</a:t>
            </a:r>
            <a:endParaRPr lang="en-US" sz="40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test\Documents\control\Pest-Contro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00600" y="1524000"/>
            <a:ext cx="4038600" cy="274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914400"/>
            <a:ext cx="8382000" cy="5092891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Chemical controls involve  immediate and temporary control of pest populations. </a:t>
            </a:r>
          </a:p>
          <a:p>
            <a:pPr algn="just">
              <a:lnSpc>
                <a:spcPct val="150000"/>
              </a:lnSpc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Chemical control 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is use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when necessary and in a manner which is least disruptive to biological control.</a:t>
            </a:r>
          </a:p>
          <a:p>
            <a:pPr algn="just">
              <a:lnSpc>
                <a:spcPct val="150000"/>
              </a:lnSpc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Different chemicals used to control the insect pests.</a:t>
            </a:r>
          </a:p>
          <a:p>
            <a:pPr algn="just">
              <a:lnSpc>
                <a:spcPct val="150000"/>
              </a:lnSpc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Chemical control:</a:t>
            </a:r>
            <a:endParaRPr lang="en-US" sz="40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7545" t="386" r="23185" b="1542"/>
          <a:stretch/>
        </p:blipFill>
        <p:spPr>
          <a:xfrm>
            <a:off x="7467600" y="685800"/>
            <a:ext cx="1676400" cy="1828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62000"/>
            <a:ext cx="2819400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533400"/>
            <a:ext cx="8686800" cy="5638800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Integrated control is most successful: when economic thresholds have been established, rapid sampling should be done and selective insecticides  and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biocontrol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agents introduced into infested areas.</a:t>
            </a:r>
          </a:p>
          <a:p>
            <a:pPr algn="just">
              <a:lnSpc>
                <a:spcPct val="150000"/>
              </a:lnSpc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Examples:</a:t>
            </a:r>
          </a:p>
          <a:p>
            <a:pPr algn="just">
              <a:lnSpc>
                <a:spcPct val="150000"/>
              </a:lnSpc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Integrated control of the spotted alfalfa aphid has been achieved in California.</a:t>
            </a:r>
          </a:p>
          <a:p>
            <a:pPr algn="just">
              <a:lnSpc>
                <a:spcPct val="150000"/>
              </a:lnSpc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533400"/>
            <a:ext cx="8534400" cy="5638800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This integrated program use chemical control of insects with the biological control of mites has been established by selecting CYSTOX which conserve predaceous mites.</a:t>
            </a:r>
          </a:p>
          <a:p>
            <a:pPr algn="just">
              <a:lnSpc>
                <a:spcPct val="150000"/>
              </a:lnSpc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Soyabean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aphid serious pest of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soyabean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crops.</a:t>
            </a:r>
          </a:p>
          <a:p>
            <a:pPr algn="just">
              <a:lnSpc>
                <a:spcPct val="150000"/>
              </a:lnSpc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Compared the effects of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sulfoxaflor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and broad-spectrum insecticides on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soyabean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aphid and predators.</a:t>
            </a:r>
          </a:p>
          <a:p>
            <a:pPr algn="just">
              <a:lnSpc>
                <a:spcPct val="150000"/>
              </a:lnSpc>
            </a:pPr>
            <a:endParaRPr lang="en-US" sz="2800" dirty="0" smtClean="0"/>
          </a:p>
          <a:p>
            <a:pPr algn="just">
              <a:lnSpc>
                <a:spcPct val="150000"/>
              </a:lnSpc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275</TotalTime>
  <Words>528</Words>
  <Application>Microsoft Office PowerPoint</Application>
  <PresentationFormat>On-screen Show (4:3)</PresentationFormat>
  <Paragraphs>55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Lucida Sans Unicode</vt:lpstr>
      <vt:lpstr>Times New Roman</vt:lpstr>
      <vt:lpstr>Verdana</vt:lpstr>
      <vt:lpstr>Wingdings 2</vt:lpstr>
      <vt:lpstr>Wingdings 3</vt:lpstr>
      <vt:lpstr>Concourse</vt:lpstr>
      <vt:lpstr>Integration of chemical and biological control</vt:lpstr>
      <vt:lpstr>Introduction:</vt:lpstr>
      <vt:lpstr>PowerPoint Presentation</vt:lpstr>
      <vt:lpstr>Principles:</vt:lpstr>
      <vt:lpstr>PowerPoint Presentation</vt:lpstr>
      <vt:lpstr>Biological control:</vt:lpstr>
      <vt:lpstr>Chemical control:</vt:lpstr>
      <vt:lpstr>PowerPoint Presentation</vt:lpstr>
      <vt:lpstr>PowerPoint Presentation</vt:lpstr>
      <vt:lpstr>PowerPoint Presentation</vt:lpstr>
      <vt:lpstr>Advantages:</vt:lpstr>
      <vt:lpstr>Disadvantages: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Integration of chemical and biological control</dc:title>
  <dc:creator>test</dc:creator>
  <cp:lastModifiedBy>Windows User</cp:lastModifiedBy>
  <cp:revision>36</cp:revision>
  <dcterms:created xsi:type="dcterms:W3CDTF">2018-01-22T08:41:01Z</dcterms:created>
  <dcterms:modified xsi:type="dcterms:W3CDTF">2020-03-28T06:48:47Z</dcterms:modified>
</cp:coreProperties>
</file>