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79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77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56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024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56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764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6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15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43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720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40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29AF5-B061-4A23-A591-9ACA4F967090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185ED-CB72-47B8-9047-B955D862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52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B61EC-DC14-4D00-821C-CE78190C1D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938" y="461181"/>
            <a:ext cx="10771163" cy="2760320"/>
          </a:xfrm>
        </p:spPr>
        <p:txBody>
          <a:bodyPr>
            <a:normAutofit/>
          </a:bodyPr>
          <a:lstStyle/>
          <a:p>
            <a:r>
              <a:rPr lang="en-US" sz="4400" smtClean="0">
                <a:latin typeface="Arial Rounded MT Bold" panose="020F0704030504030204" pitchFamily="34" charset="0"/>
              </a:rPr>
              <a:t>Steps in establishing a biocontrol program for insect pests</a:t>
            </a:r>
            <a:endParaRPr lang="en-US" sz="4400" dirty="0">
              <a:latin typeface="Arial Rounded MT Bold" panose="020F070403050403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29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AD5F9-F173-4845-A427-E9B51FD82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779" y="280719"/>
            <a:ext cx="6097172" cy="647749"/>
          </a:xfrm>
        </p:spPr>
        <p:txBody>
          <a:bodyPr>
            <a:normAutofit/>
          </a:bodyPr>
          <a:lstStyle/>
          <a:p>
            <a:r>
              <a:rPr lang="en-US" sz="2600" b="1" dirty="0">
                <a:latin typeface="+mn-lt"/>
              </a:rPr>
              <a:t>9.  Colonization (release and recovery):</a:t>
            </a:r>
            <a:endParaRPr lang="en-US" sz="2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7AD4D-1DDA-4AF0-8660-F596F27F10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779" y="928468"/>
            <a:ext cx="10811021" cy="5065615"/>
          </a:xfrm>
        </p:spPr>
        <p:txBody>
          <a:bodyPr>
            <a:normAutofit/>
          </a:bodyPr>
          <a:lstStyle/>
          <a:p>
            <a:r>
              <a:rPr lang="en-US" sz="2400" dirty="0"/>
              <a:t>After release, the natural enemies establish themselves in a new environment &amp; this is the most critical step in biocontrol</a:t>
            </a:r>
          </a:p>
          <a:p>
            <a:r>
              <a:rPr lang="en-US" sz="2400" dirty="0"/>
              <a:t>Use of pesticides and cultural practices should be strictly prohibited at the site chosen for release of natural enemies and colonization</a:t>
            </a:r>
          </a:p>
          <a:p>
            <a:r>
              <a:rPr lang="en-US" sz="2400" dirty="0"/>
              <a:t>Natural enemies should be stored at low temperature to restrict activity but allow some feeding during this stage</a:t>
            </a:r>
          </a:p>
          <a:p>
            <a:r>
              <a:rPr lang="en-US" sz="2400" dirty="0"/>
              <a:t>Timing of release should coincide with the availability of host stages suitable for release</a:t>
            </a:r>
          </a:p>
          <a:p>
            <a:r>
              <a:rPr lang="en-US" sz="2400" dirty="0"/>
              <a:t>Weather should be favorable and preferably timed in the morning</a:t>
            </a:r>
          </a:p>
          <a:p>
            <a:r>
              <a:rPr lang="en-US" sz="2400" dirty="0"/>
              <a:t>Release stage should be egg or adult</a:t>
            </a:r>
          </a:p>
          <a:p>
            <a:r>
              <a:rPr lang="en-US" sz="2400" dirty="0"/>
              <a:t>Insects about to be released should be fed and mated before release</a:t>
            </a:r>
          </a:p>
          <a:p>
            <a:r>
              <a:rPr lang="en-US" sz="2400" dirty="0"/>
              <a:t>Number of release depends on the natural enemy’s host searching ability</a:t>
            </a:r>
          </a:p>
        </p:txBody>
      </p:sp>
    </p:spTree>
    <p:extLst>
      <p:ext uri="{BB962C8B-B14F-4D97-AF65-F5344CB8AC3E}">
        <p14:creationId xmlns:p14="http://schemas.microsoft.com/office/powerpoint/2010/main" val="3608060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2BD57-7716-46F3-B89D-70C4DEB35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779" y="435464"/>
            <a:ext cx="7461738" cy="760290"/>
          </a:xfrm>
        </p:spPr>
        <p:txBody>
          <a:bodyPr>
            <a:normAutofit/>
          </a:bodyPr>
          <a:lstStyle/>
          <a:p>
            <a:r>
              <a:rPr lang="en-US" sz="2600" b="1" dirty="0">
                <a:latin typeface="+mn-lt"/>
              </a:rPr>
              <a:t>10.  Evaluation of effectiveness of natural enemies:</a:t>
            </a:r>
            <a:endParaRPr lang="en-US" sz="2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E0B47-DE78-440A-BC9B-E34CD4C18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779" y="1406769"/>
            <a:ext cx="10811021" cy="4770194"/>
          </a:xfrm>
        </p:spPr>
        <p:txBody>
          <a:bodyPr>
            <a:normAutofit/>
          </a:bodyPr>
          <a:lstStyle/>
          <a:p>
            <a:r>
              <a:rPr lang="en-US" sz="2600" dirty="0"/>
              <a:t>A minimum period of 3 years is to be given before assessing the results</a:t>
            </a:r>
          </a:p>
          <a:p>
            <a:r>
              <a:rPr lang="en-US" sz="2600" dirty="0"/>
              <a:t>Evaluation is done by the following;</a:t>
            </a:r>
          </a:p>
          <a:p>
            <a:endParaRPr lang="en-US" sz="2600" dirty="0"/>
          </a:p>
          <a:p>
            <a:pPr marL="0" indent="0">
              <a:buNone/>
            </a:pPr>
            <a:r>
              <a:rPr lang="en-US" sz="2600" b="1" i="1" dirty="0"/>
              <a:t>Addition method:</a:t>
            </a:r>
            <a:r>
              <a:rPr lang="en-US" sz="2600" dirty="0"/>
              <a:t> This involves comparison of host population (pest) before and after release</a:t>
            </a:r>
          </a:p>
          <a:p>
            <a:endParaRPr lang="en-US" sz="2600" dirty="0"/>
          </a:p>
          <a:p>
            <a:pPr marL="0" indent="0">
              <a:buNone/>
            </a:pPr>
            <a:r>
              <a:rPr lang="en-US" sz="2600" b="1" i="1" dirty="0"/>
              <a:t>Exclusion/subtraction method:</a:t>
            </a:r>
            <a:r>
              <a:rPr lang="en-US" sz="2600" dirty="0"/>
              <a:t> This involves the elimination and exclusion of resident natural enemies from several plots that can then be compared with a like number of otherwise comparable plots where natural enemies are not disturbed</a:t>
            </a:r>
          </a:p>
        </p:txBody>
      </p:sp>
    </p:spTree>
    <p:extLst>
      <p:ext uri="{BB962C8B-B14F-4D97-AF65-F5344CB8AC3E}">
        <p14:creationId xmlns:p14="http://schemas.microsoft.com/office/powerpoint/2010/main" val="251770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3B073-8CA6-4AF7-ADD2-FF9C9E6D7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911" y="759656"/>
            <a:ext cx="10748889" cy="5417308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/>
              <a:t>Interference method:</a:t>
            </a:r>
            <a:r>
              <a:rPr lang="en-US" dirty="0"/>
              <a:t> It involves reducing the efficiency of natural enemies in one group of plots, as contrasted to another group having undisturbed natural enemies</a:t>
            </a:r>
          </a:p>
          <a:p>
            <a:endParaRPr lang="en-US" dirty="0"/>
          </a:p>
          <a:p>
            <a:r>
              <a:rPr lang="en-US" dirty="0"/>
              <a:t>This method further includes: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 biological check method (interference by ants)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 insecticide check method (interference by insecticides)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 hand removal method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The trap method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821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36E78-6165-4390-B935-1572C3C2D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1685"/>
            <a:ext cx="11296357" cy="1828801"/>
          </a:xfrm>
        </p:spPr>
        <p:txBody>
          <a:bodyPr>
            <a:normAutofit/>
          </a:bodyPr>
          <a:lstStyle/>
          <a:p>
            <a:r>
              <a:rPr lang="en-US" sz="2400" dirty="0"/>
              <a:t>First step to determine whether action is required to protect crops against insect pests or not</a:t>
            </a:r>
          </a:p>
          <a:p>
            <a:r>
              <a:rPr lang="en-US" sz="2400" dirty="0"/>
              <a:t>Includes; Recognizing the damage, determining the cause of damage, accurate taxonomic identification of pest insect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6AA949-5889-46FE-82E0-5B630DCEA1B3}"/>
              </a:ext>
            </a:extLst>
          </p:cNvPr>
          <p:cNvSpPr txBox="1"/>
          <p:nvPr/>
        </p:nvSpPr>
        <p:spPr>
          <a:xfrm>
            <a:off x="548640" y="464234"/>
            <a:ext cx="55848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1.  Identification of pest species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F4EFFC-31C3-429B-8695-D041E0A29684}"/>
              </a:ext>
            </a:extLst>
          </p:cNvPr>
          <p:cNvSpPr txBox="1"/>
          <p:nvPr/>
        </p:nvSpPr>
        <p:spPr>
          <a:xfrm>
            <a:off x="548639" y="3010486"/>
            <a:ext cx="10916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2.  Origin, geographic distribution &amp; ecological requirements of pest species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E5F5577-4FD4-424A-AB51-4AF9DEB53F5B}"/>
              </a:ext>
            </a:extLst>
          </p:cNvPr>
          <p:cNvSpPr txBox="1">
            <a:spLocks/>
          </p:cNvSpPr>
          <p:nvPr/>
        </p:nvSpPr>
        <p:spPr>
          <a:xfrm>
            <a:off x="548639" y="3798200"/>
            <a:ext cx="11296358" cy="2250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After identification, literature provides us information that how to proceed further for biological suppression of pest</a:t>
            </a:r>
          </a:p>
          <a:p>
            <a:r>
              <a:rPr lang="en-US" sz="2400" dirty="0"/>
              <a:t>First, previously known geographic distribution and probable origin of pest must be determined</a:t>
            </a:r>
          </a:p>
          <a:p>
            <a:r>
              <a:rPr lang="en-US" sz="2400" dirty="0"/>
              <a:t>It provides info about pest’s potential range in area &amp; its possible natural enemies</a:t>
            </a:r>
          </a:p>
        </p:txBody>
      </p:sp>
    </p:spTree>
    <p:extLst>
      <p:ext uri="{BB962C8B-B14F-4D97-AF65-F5344CB8AC3E}">
        <p14:creationId xmlns:p14="http://schemas.microsoft.com/office/powerpoint/2010/main" val="800794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3C355-5966-4E50-B235-9160F1FDF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271" y="1026942"/>
            <a:ext cx="11252981" cy="4979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Field studies may be needed in the native habitat for the following: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/>
              <a:t>Confirmation of presence of beneficial species listed in literature and familiarize the foreign collector with their recognition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/>
              <a:t>Allowing one to know the identities of natural enemies introduced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/>
              <a:t>Selection of the most suitable collecting areas for obtaining large quantities of natural enemies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/>
              <a:t>Filling gaps in the knowledge thus increased</a:t>
            </a:r>
          </a:p>
          <a:p>
            <a:r>
              <a:rPr lang="en-US" sz="2400" dirty="0"/>
              <a:t>To avoid the introduction of potentially inimical species such as hyperparasitoids</a:t>
            </a:r>
          </a:p>
          <a:p>
            <a:r>
              <a:rPr lang="en-US" sz="2400" dirty="0"/>
              <a:t>If natural enemies are already present in proposed area of introduction, then conservative biocontrol will be needed and no exotic species are to be imported</a:t>
            </a:r>
          </a:p>
          <a:p>
            <a:r>
              <a:rPr lang="en-US" sz="2400" dirty="0"/>
              <a:t>If natural enemies are not present in proposed area then exotic species are to be introduced (classical biocontrol/Importation)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9FA12-C4E6-4464-A375-686A0205F674}"/>
              </a:ext>
            </a:extLst>
          </p:cNvPr>
          <p:cNvSpPr txBox="1"/>
          <p:nvPr/>
        </p:nvSpPr>
        <p:spPr>
          <a:xfrm>
            <a:off x="437271" y="337625"/>
            <a:ext cx="10916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3.  Field study of target insect pest and its natural enemy:</a:t>
            </a:r>
          </a:p>
        </p:txBody>
      </p:sp>
    </p:spTree>
    <p:extLst>
      <p:ext uri="{BB962C8B-B14F-4D97-AF65-F5344CB8AC3E}">
        <p14:creationId xmlns:p14="http://schemas.microsoft.com/office/powerpoint/2010/main" val="2511485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4C7C43-8C7D-4CA6-925D-BDED62E65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271" y="1434905"/>
            <a:ext cx="10916529" cy="474205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en-US" sz="2400" dirty="0"/>
              <a:t>Natural enemies should be </a:t>
            </a:r>
            <a:r>
              <a:rPr lang="en-US" sz="2400" b="1" dirty="0"/>
              <a:t>monophagous</a:t>
            </a:r>
            <a:r>
              <a:rPr lang="en-US" sz="2400" dirty="0"/>
              <a:t> so that they may remain host specific and don’t kill other insects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Should be </a:t>
            </a:r>
            <a:r>
              <a:rPr lang="en-US" sz="2400" b="1" dirty="0"/>
              <a:t>active at low host density</a:t>
            </a:r>
            <a:r>
              <a:rPr lang="en-US" sz="2400" dirty="0"/>
              <a:t> at native home (high searching ability)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Should be of </a:t>
            </a:r>
            <a:r>
              <a:rPr lang="en-US" sz="2400" b="1" dirty="0"/>
              <a:t>correct genetic strains</a:t>
            </a:r>
            <a:r>
              <a:rPr lang="en-US" sz="2400" dirty="0"/>
              <a:t> (because it is possible that one strain of the same species may be more effective than the other)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Should have a </a:t>
            </a:r>
            <a:r>
              <a:rPr lang="en-US" sz="2400" b="1" dirty="0"/>
              <a:t>wide range of climatic adaptability</a:t>
            </a:r>
            <a:r>
              <a:rPr lang="en-US" sz="2400" dirty="0"/>
              <a:t> (temp., photoperiod, humidity)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Their </a:t>
            </a:r>
            <a:r>
              <a:rPr lang="en-US" sz="2400" b="1" dirty="0"/>
              <a:t>life cycle should be synchronized</a:t>
            </a:r>
            <a:r>
              <a:rPr lang="en-US" sz="2400" dirty="0"/>
              <a:t> with their host prey species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Should </a:t>
            </a:r>
            <a:r>
              <a:rPr lang="en-US" sz="2400" b="1" dirty="0"/>
              <a:t>not</a:t>
            </a:r>
            <a:r>
              <a:rPr lang="en-US" sz="2400" dirty="0"/>
              <a:t> be </a:t>
            </a:r>
            <a:r>
              <a:rPr lang="en-US" sz="2400" b="1" dirty="0"/>
              <a:t>harmful to </a:t>
            </a:r>
            <a:r>
              <a:rPr lang="en-US" sz="2400" dirty="0"/>
              <a:t>other</a:t>
            </a:r>
            <a:r>
              <a:rPr lang="en-US" sz="2400" b="1" dirty="0"/>
              <a:t> non-target species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May have certain </a:t>
            </a:r>
            <a:r>
              <a:rPr lang="en-US" sz="2400" b="1" dirty="0"/>
              <a:t>tolerance level to insecticides</a:t>
            </a:r>
            <a:r>
              <a:rPr lang="en-US" sz="2400" dirty="0"/>
              <a:t>/pesticides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BD8AE0-EE2F-47BC-A517-159FBB74F9FC}"/>
              </a:ext>
            </a:extLst>
          </p:cNvPr>
          <p:cNvSpPr txBox="1"/>
          <p:nvPr/>
        </p:nvSpPr>
        <p:spPr>
          <a:xfrm>
            <a:off x="437271" y="590843"/>
            <a:ext cx="10916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4.  Selection of natural enemies: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93FCC0-367B-4F6C-B5A4-C81ACE2F1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241" y="4309653"/>
            <a:ext cx="2859040" cy="1867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1854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D857C-746E-46E2-829E-CB71C667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271" y="928469"/>
            <a:ext cx="10916529" cy="211015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eriod"/>
            </a:pPr>
            <a:r>
              <a:rPr lang="en-US" sz="2400" dirty="0"/>
              <a:t>Permission of the government to import a living organism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A laboratory with breeding facilities (for multiplication of exotic natural enemies before augmentative field release)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Custom authorities in the country of arrival should be informed with the nature of the parcels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989063-9B0E-4B6A-9BF9-25B3D0D27228}"/>
              </a:ext>
            </a:extLst>
          </p:cNvPr>
          <p:cNvSpPr txBox="1"/>
          <p:nvPr/>
        </p:nvSpPr>
        <p:spPr>
          <a:xfrm>
            <a:off x="437271" y="267286"/>
            <a:ext cx="10916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5.  Preparations in the country for arrival before foreign exploration: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51ED67-F8F9-47AA-B341-A77F4AC0B7F6}"/>
              </a:ext>
            </a:extLst>
          </p:cNvPr>
          <p:cNvSpPr txBox="1"/>
          <p:nvPr/>
        </p:nvSpPr>
        <p:spPr>
          <a:xfrm>
            <a:off x="434925" y="3042141"/>
            <a:ext cx="10916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6.  Collection and shipment of the natural enemy: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6E441AC-5601-4AAA-BCAE-657B7327234B}"/>
              </a:ext>
            </a:extLst>
          </p:cNvPr>
          <p:cNvSpPr txBox="1">
            <a:spLocks/>
          </p:cNvSpPr>
          <p:nvPr/>
        </p:nvSpPr>
        <p:spPr>
          <a:xfrm>
            <a:off x="448992" y="3359835"/>
            <a:ext cx="11016177" cy="2618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lphaLcPeriod"/>
            </a:pPr>
            <a:endParaRPr lang="en-US" sz="24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43246E9-6B75-4B45-8828-84C858CDD90F}"/>
              </a:ext>
            </a:extLst>
          </p:cNvPr>
          <p:cNvSpPr txBox="1">
            <a:spLocks/>
          </p:cNvSpPr>
          <p:nvPr/>
        </p:nvSpPr>
        <p:spPr>
          <a:xfrm>
            <a:off x="434925" y="3695190"/>
            <a:ext cx="11030244" cy="27455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lphaLcPeriod"/>
            </a:pPr>
            <a:r>
              <a:rPr lang="en-US" sz="2400" dirty="0"/>
              <a:t>Collection site should not be remote, exotic or inaccessible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In the early history of biocontrol, transporting natural enemies was very difficult and took several weeks resulting in a lot of damage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Now a days, use of modern air transportation is very easy and beneficial 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400" dirty="0"/>
              <a:t>Container used for shipment should be strong enough to survive rough handling</a:t>
            </a:r>
          </a:p>
        </p:txBody>
      </p:sp>
    </p:spTree>
    <p:extLst>
      <p:ext uri="{BB962C8B-B14F-4D97-AF65-F5344CB8AC3E}">
        <p14:creationId xmlns:p14="http://schemas.microsoft.com/office/powerpoint/2010/main" val="3847423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6AA32-2E8B-4FAE-9D3C-F2C82C05C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102" y="125975"/>
            <a:ext cx="1708052" cy="521140"/>
          </a:xfrm>
        </p:spPr>
        <p:txBody>
          <a:bodyPr>
            <a:normAutofit fontScale="90000"/>
          </a:bodyPr>
          <a:lstStyle/>
          <a:p>
            <a:r>
              <a:rPr lang="en-US" sz="3200" i="1" dirty="0">
                <a:latin typeface="Arial Rounded MT Bold" panose="020F0704030504030204" pitchFamily="34" charset="0"/>
              </a:rPr>
              <a:t>Conti…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69608-3D0D-4E7C-9CB2-8DD1C97BD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102" y="914400"/>
            <a:ext cx="11296357" cy="53879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e.   Shipment container should be provided with air ventilation and controlled humidity</a:t>
            </a:r>
          </a:p>
          <a:p>
            <a:pPr marL="457200" indent="-457200">
              <a:buFont typeface="Arial" panose="020B0604020202020204" pitchFamily="34" charset="0"/>
              <a:buAutoNum type="alphaLcPeriod" startAt="6"/>
            </a:pPr>
            <a:r>
              <a:rPr lang="en-US" sz="2400" dirty="0"/>
              <a:t>If the trip goes for more than 2-3 days, honey &amp; honey mixtures should be used as nutrient and moisture sources</a:t>
            </a:r>
          </a:p>
          <a:p>
            <a:pPr marL="457200" indent="-457200">
              <a:buAutoNum type="alphaLcPeriod" startAt="6"/>
            </a:pPr>
            <a:r>
              <a:rPr lang="en-US" sz="2400" dirty="0"/>
              <a:t>In case of cannibalism and aggressive or protective behavior, it is necessary to separate the individuals within the shipment</a:t>
            </a:r>
          </a:p>
          <a:p>
            <a:pPr marL="457200" indent="-457200">
              <a:buAutoNum type="alphaLcPeriod" startAt="6"/>
            </a:pPr>
            <a:endParaRPr lang="en-US" sz="2400" dirty="0"/>
          </a:p>
          <a:p>
            <a:pPr marL="457200" indent="-457200">
              <a:buAutoNum type="alphaLcPeriod" startAt="6"/>
            </a:pPr>
            <a:r>
              <a:rPr lang="en-US" sz="2400" dirty="0"/>
              <a:t>Cardboard mailing tubes or aerated plastic containers are used for airmail shipments under moderate conditions</a:t>
            </a:r>
          </a:p>
          <a:p>
            <a:pPr marL="457200" indent="-457200">
              <a:buFont typeface="Arial" panose="020B0604020202020204" pitchFamily="34" charset="0"/>
              <a:buAutoNum type="alphaLcPeriod" startAt="6"/>
            </a:pPr>
            <a:r>
              <a:rPr lang="en-US" sz="2400" dirty="0"/>
              <a:t>But, vacuum flasks or foam insulated containers are used for airmail shipments under lethal high temperatures</a:t>
            </a:r>
          </a:p>
          <a:p>
            <a:pPr marL="457200" indent="-457200">
              <a:buFont typeface="Arial" panose="020B0604020202020204" pitchFamily="34" charset="0"/>
              <a:buAutoNum type="alphaLcPeriod" startAt="6"/>
            </a:pPr>
            <a:r>
              <a:rPr lang="en-US" sz="2400" dirty="0"/>
              <a:t>Containers should be labelled to caution against temperature extremes or other adverse conditions</a:t>
            </a:r>
          </a:p>
        </p:txBody>
      </p:sp>
    </p:spTree>
    <p:extLst>
      <p:ext uri="{BB962C8B-B14F-4D97-AF65-F5344CB8AC3E}">
        <p14:creationId xmlns:p14="http://schemas.microsoft.com/office/powerpoint/2010/main" val="3342942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D9147D3-F612-4CCD-B404-5346BCB72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102" y="125975"/>
            <a:ext cx="1708052" cy="521140"/>
          </a:xfrm>
        </p:spPr>
        <p:txBody>
          <a:bodyPr>
            <a:normAutofit fontScale="90000"/>
          </a:bodyPr>
          <a:lstStyle/>
          <a:p>
            <a:r>
              <a:rPr lang="en-US" sz="3200" i="1" dirty="0">
                <a:latin typeface="Arial Rounded MT Bold" panose="020F0704030504030204" pitchFamily="34" charset="0"/>
              </a:rPr>
              <a:t>Conti…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369627-5532-49E3-B92A-E40DA8026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102" y="801858"/>
            <a:ext cx="10951698" cy="5332901"/>
          </a:xfrm>
        </p:spPr>
        <p:txBody>
          <a:bodyPr>
            <a:normAutofit/>
          </a:bodyPr>
          <a:lstStyle/>
          <a:p>
            <a:pPr marL="514350" indent="-514350">
              <a:buFont typeface="Arial" panose="020B0604020202020204" pitchFamily="34" charset="0"/>
              <a:buAutoNum type="alphaLcPeriod" startAt="11"/>
            </a:pPr>
            <a:r>
              <a:rPr lang="en-US" sz="2600" dirty="0"/>
              <a:t>Insects should be shipped at resting stages because they become  easy to handle</a:t>
            </a:r>
          </a:p>
          <a:p>
            <a:pPr marL="514350" indent="-514350">
              <a:buAutoNum type="alphaLcPeriod" startAt="11"/>
            </a:pPr>
            <a:r>
              <a:rPr lang="en-US" sz="2600" dirty="0"/>
              <a:t>Predators are generally sent as fully fed adults</a:t>
            </a:r>
          </a:p>
          <a:p>
            <a:pPr marL="514350" indent="-514350">
              <a:buAutoNum type="alphaLcPeriod" startAt="11"/>
            </a:pPr>
            <a:r>
              <a:rPr lang="en-US" sz="2600" dirty="0"/>
              <a:t>While, parasitoids are shipped in host material or as cocoons</a:t>
            </a:r>
          </a:p>
          <a:p>
            <a:pPr marL="514350" indent="-514350">
              <a:buAutoNum type="alphaLcPeriod" startAt="11"/>
            </a:pPr>
            <a:r>
              <a:rPr lang="en-US" sz="2600" dirty="0"/>
              <a:t>An information sheet should be a part of each shipment including:</a:t>
            </a:r>
          </a:p>
          <a:p>
            <a:pPr lvl="1"/>
            <a:r>
              <a:rPr lang="en-US" sz="2600" dirty="0"/>
              <a:t>Identity &amp; source of enclosed material</a:t>
            </a:r>
          </a:p>
          <a:p>
            <a:pPr lvl="1"/>
            <a:r>
              <a:rPr lang="en-US" sz="2600" dirty="0"/>
              <a:t>No. of natural enemies</a:t>
            </a:r>
          </a:p>
          <a:p>
            <a:pPr lvl="1"/>
            <a:r>
              <a:rPr lang="en-US" sz="2600" dirty="0"/>
              <a:t>Dates of collection and shipment</a:t>
            </a:r>
          </a:p>
          <a:p>
            <a:pPr marL="514350" indent="-514350">
              <a:buAutoNum type="alphaLcPeriod" startAt="11"/>
            </a:pPr>
            <a:endParaRPr lang="en-US" sz="2600" dirty="0"/>
          </a:p>
          <a:p>
            <a:pPr marL="514350" indent="-514350">
              <a:buAutoNum type="alphaLcPeriod" startAt="11"/>
            </a:pPr>
            <a:r>
              <a:rPr lang="en-US" sz="2600" dirty="0"/>
              <a:t>It is better to send material in a series of small shipments rather than in single large shipment (to minimize the possibility of loosing them all due to an unusual delay or other possible adversity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F51056-2B43-49C9-96BF-F95298F9D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418" y="3210315"/>
            <a:ext cx="2574421" cy="153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72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72155-5C51-40AF-A588-3BC71DF66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271" y="1181686"/>
            <a:ext cx="10916529" cy="52766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Quarantine process is generally done:</a:t>
            </a:r>
          </a:p>
          <a:p>
            <a:r>
              <a:rPr lang="en-US" sz="2400" dirty="0"/>
              <a:t>To prevent the premature escape of the imported insects </a:t>
            </a:r>
          </a:p>
          <a:p>
            <a:r>
              <a:rPr lang="en-US" sz="2400" dirty="0"/>
              <a:t>To prevent the contamination of entomophage cultures by native species</a:t>
            </a:r>
          </a:p>
          <a:p>
            <a:r>
              <a:rPr lang="en-US" sz="2400" dirty="0"/>
              <a:t>To eliminate the release of hyperparasitoids, unwanted contaminating species and diseases that might reduce the effectiveness of the introduction</a:t>
            </a:r>
          </a:p>
          <a:p>
            <a:r>
              <a:rPr lang="en-US" sz="2400" dirty="0"/>
              <a:t>To ensure that the species under culture is the one to be released and that it is free of contamination</a:t>
            </a:r>
          </a:p>
          <a:p>
            <a:endParaRPr lang="en-US" sz="2400" dirty="0"/>
          </a:p>
          <a:p>
            <a:r>
              <a:rPr lang="en-US" sz="2400" dirty="0"/>
              <a:t>Facilities used for quarantine include insect-tight construction with triple-glazed windows, doubled sealed air-locked doors &amp; closed air-ventilation systems</a:t>
            </a:r>
          </a:p>
          <a:p>
            <a:r>
              <a:rPr lang="en-US" sz="2400" dirty="0"/>
              <a:t>Only authorized person can enter in the laboratories with special laboratory clothing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65D27E-5D8A-479F-BFE7-0B56A71FD228}"/>
              </a:ext>
            </a:extLst>
          </p:cNvPr>
          <p:cNvSpPr txBox="1"/>
          <p:nvPr/>
        </p:nvSpPr>
        <p:spPr>
          <a:xfrm>
            <a:off x="437270" y="355212"/>
            <a:ext cx="10916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7.  Quarantine: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0FFCCE-D44D-4320-8642-C350C5B9A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871" y="355212"/>
            <a:ext cx="2963341" cy="176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28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2EE85-3FFB-417E-B90D-F178AE5EB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779" y="280719"/>
            <a:ext cx="6097172" cy="647749"/>
          </a:xfrm>
        </p:spPr>
        <p:txBody>
          <a:bodyPr>
            <a:normAutofit/>
          </a:bodyPr>
          <a:lstStyle/>
          <a:p>
            <a:r>
              <a:rPr lang="en-US" sz="2600" b="1" dirty="0">
                <a:latin typeface="+mn-lt"/>
              </a:rPr>
              <a:t>8.  Augmentation of natural enemies:</a:t>
            </a:r>
            <a:endParaRPr lang="en-US" sz="2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3A85F-D093-4D78-8579-B3D46B97C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779" y="1181687"/>
            <a:ext cx="11245947" cy="4656406"/>
          </a:xfrm>
        </p:spPr>
        <p:txBody>
          <a:bodyPr>
            <a:normAutofit/>
          </a:bodyPr>
          <a:lstStyle/>
          <a:p>
            <a:r>
              <a:rPr lang="en-US" sz="2700" dirty="0"/>
              <a:t>Includes all the activities designed to increase the number of natural enemies</a:t>
            </a:r>
          </a:p>
          <a:p>
            <a:r>
              <a:rPr lang="en-US" sz="2700" dirty="0"/>
              <a:t>May be achieved by releasing additional numbers of a natural enemy into a system</a:t>
            </a:r>
          </a:p>
          <a:p>
            <a:r>
              <a:rPr lang="en-US" sz="2700" dirty="0"/>
              <a:t>The periodic release may be inoculative and/or inundative</a:t>
            </a:r>
          </a:p>
          <a:p>
            <a:r>
              <a:rPr lang="en-US" sz="2700" dirty="0"/>
              <a:t>Inoculative release may be made as frequently as once a year to reestablish a spp.s of natural enemy (which is periodically killed by unfavorable conditions)</a:t>
            </a:r>
          </a:p>
          <a:p>
            <a:r>
              <a:rPr lang="en-US" sz="2700" dirty="0"/>
              <a:t>Inundative release involve mass culture &amp; release of natural enemies to directly suppress the pest population</a:t>
            </a:r>
          </a:p>
          <a:p>
            <a:r>
              <a:rPr lang="en-US" sz="2700" dirty="0"/>
              <a:t>Inundative release is most economical against pests that have only one or a few discrete generations every year</a:t>
            </a:r>
          </a:p>
        </p:txBody>
      </p:sp>
    </p:spTree>
    <p:extLst>
      <p:ext uri="{BB962C8B-B14F-4D97-AF65-F5344CB8AC3E}">
        <p14:creationId xmlns:p14="http://schemas.microsoft.com/office/powerpoint/2010/main" val="3711012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1127</Words>
  <Application>Microsoft Office PowerPoint</Application>
  <PresentationFormat>Widescreen</PresentationFormat>
  <Paragraphs>91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Rounded MT Bold</vt:lpstr>
      <vt:lpstr>Calibri</vt:lpstr>
      <vt:lpstr>Calibri Light</vt:lpstr>
      <vt:lpstr>Office Theme</vt:lpstr>
      <vt:lpstr>Steps in establishing a biocontrol program for insect pests</vt:lpstr>
      <vt:lpstr>PowerPoint Presentation</vt:lpstr>
      <vt:lpstr>PowerPoint Presentation</vt:lpstr>
      <vt:lpstr>PowerPoint Presentation</vt:lpstr>
      <vt:lpstr>PowerPoint Presentation</vt:lpstr>
      <vt:lpstr>Conti…</vt:lpstr>
      <vt:lpstr>Conti…</vt:lpstr>
      <vt:lpstr>PowerPoint Presentation</vt:lpstr>
      <vt:lpstr>8.  Augmentation of natural enemies:</vt:lpstr>
      <vt:lpstr>9.  Colonization (release and recovery):</vt:lpstr>
      <vt:lpstr>10.  Evaluation of effectiveness of natural enemies: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Steps in establishing a biocontrol program for insect pests</dc:title>
  <dc:creator>Ali Zahid</dc:creator>
  <cp:lastModifiedBy>Windows User</cp:lastModifiedBy>
  <cp:revision>40</cp:revision>
  <dcterms:created xsi:type="dcterms:W3CDTF">2018-01-22T02:02:23Z</dcterms:created>
  <dcterms:modified xsi:type="dcterms:W3CDTF">2020-03-28T06:43:37Z</dcterms:modified>
</cp:coreProperties>
</file>