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7" r:id="rId2"/>
    <p:sldId id="260" r:id="rId3"/>
    <p:sldId id="261" r:id="rId4"/>
    <p:sldId id="262" r:id="rId5"/>
    <p:sldId id="263" r:id="rId6"/>
    <p:sldId id="264" r:id="rId7"/>
    <p:sldId id="265" r:id="rId8"/>
    <p:sldId id="266" r:id="rId9"/>
    <p:sldId id="267" r:id="rId10"/>
    <p:sldId id="258" r:id="rId11"/>
    <p:sldId id="25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3/28/2020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3/28/2020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3/28/2020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D8BD707-D9CF-40AE-B4C6-C98DA3205C09}" type="datetimeFigureOut">
              <a:rPr lang="en-US" smtClean="0"/>
              <a:pPr/>
              <a:t>3/28/2020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3/28/2020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3/28/2020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1219200"/>
            <a:ext cx="8229600" cy="1143000"/>
          </a:xfrm>
        </p:spPr>
        <p:txBody>
          <a:bodyPr>
            <a:normAutofit fontScale="90000"/>
          </a:bodyPr>
          <a:lstStyle/>
          <a:p>
            <a:r>
              <a:rPr lang="en-US" dirty="0" smtClean="0">
                <a:solidFill>
                  <a:schemeClr val="tx1"/>
                </a:solidFill>
                <a:effectLst/>
                <a:latin typeface="Arial" pitchFamily="34" charset="0"/>
                <a:cs typeface="Arial" pitchFamily="34" charset="0"/>
              </a:rPr>
              <a:t>Effect of Natural enemies on non </a:t>
            </a:r>
            <a:br>
              <a:rPr lang="en-US" dirty="0" smtClean="0">
                <a:solidFill>
                  <a:schemeClr val="tx1"/>
                </a:solidFill>
                <a:effectLst/>
                <a:latin typeface="Arial" pitchFamily="34" charset="0"/>
                <a:cs typeface="Arial" pitchFamily="34" charset="0"/>
              </a:rPr>
            </a:br>
            <a:r>
              <a:rPr lang="en-US" dirty="0" smtClean="0">
                <a:solidFill>
                  <a:schemeClr val="tx1"/>
                </a:solidFill>
                <a:effectLst/>
                <a:latin typeface="Arial" pitchFamily="34" charset="0"/>
                <a:cs typeface="Arial" pitchFamily="34" charset="0"/>
              </a:rPr>
              <a:t>             target organisms</a:t>
            </a:r>
            <a:endParaRPr lang="en-US" dirty="0">
              <a:solidFill>
                <a:schemeClr val="tx1"/>
              </a:solidFill>
              <a:effectLst/>
              <a:latin typeface="Arial" pitchFamily="34" charset="0"/>
              <a:cs typeface="Arial" pitchFamily="34" charset="0"/>
            </a:endParaRPr>
          </a:p>
        </p:txBody>
      </p:sp>
      <p:sp>
        <p:nvSpPr>
          <p:cNvPr id="5" name="Content Placeholder 4"/>
          <p:cNvSpPr>
            <a:spLocks noGrp="1"/>
          </p:cNvSpPr>
          <p:nvPr>
            <p:ph idx="1"/>
          </p:nvPr>
        </p:nvSpPr>
        <p:spPr>
          <a:xfrm>
            <a:off x="457200" y="4648200"/>
            <a:ext cx="8229600" cy="1359091"/>
          </a:xfrm>
        </p:spPr>
        <p:txBody>
          <a:bodyPr>
            <a:normAutofit fontScale="25000" lnSpcReduction="20000"/>
          </a:bodyPr>
          <a:lstStyle/>
          <a:p>
            <a:pPr>
              <a:buNone/>
            </a:pPr>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pPr>
              <a:buNone/>
            </a:pPr>
            <a:endParaRPr lang="en-US" dirty="0" smtClean="0"/>
          </a:p>
          <a:p>
            <a:pPr>
              <a:buNone/>
            </a:pPr>
            <a:endParaRPr lang="en-US" dirty="0" smtClean="0"/>
          </a:p>
          <a:p>
            <a:pPr>
              <a:buNone/>
            </a:pPr>
            <a:r>
              <a:rPr lang="en-US" dirty="0" smtClean="0"/>
              <a:t>                          </a:t>
            </a:r>
            <a:endParaRPr lang="en-US" b="1" dirty="0" smtClean="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503391" cy="70695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2096" y="0"/>
            <a:ext cx="9476096" cy="6858000"/>
          </a:xfrm>
          <a:prstGeom prst="rect">
            <a:avLst/>
          </a:prstGeom>
        </p:spPr>
      </p:pic>
      <p:sp>
        <p:nvSpPr>
          <p:cNvPr id="3" name="Rectangle 2"/>
          <p:cNvSpPr/>
          <p:nvPr/>
        </p:nvSpPr>
        <p:spPr>
          <a:xfrm rot="20958749">
            <a:off x="5688346" y="72812"/>
            <a:ext cx="4158696" cy="923330"/>
          </a:xfrm>
          <a:prstGeom prst="rect">
            <a:avLst/>
          </a:prstGeom>
          <a:noFill/>
        </p:spPr>
        <p:txBody>
          <a:bodyPr wrap="square" lIns="91440" tIns="45720" rIns="91440" bIns="45720">
            <a:spAutoFit/>
          </a:bodyPr>
          <a:lstStyle/>
          <a:p>
            <a:pPr algn="ctr"/>
            <a:r>
              <a:rPr 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lgerian" pitchFamily="82" charset="0"/>
              </a:rPr>
              <a:t>ANGEL</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Algerian" pitchFamily="8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Non target organisms are defined as all those species directly and/or indirectly exposed to the GM plant, and which are not the targets of the newly expressed metabolites in these plants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t>       Non target organism</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648200"/>
          </a:xfrm>
        </p:spPr>
        <p:txBody>
          <a:bodyPr/>
          <a:lstStyle/>
          <a:p>
            <a:r>
              <a:rPr lang="en-US" dirty="0" smtClean="0"/>
              <a:t>An ideal pest control tactic would be one that controls the pest, but does not harm other non target organisms at any cost</a:t>
            </a:r>
          </a:p>
          <a:p>
            <a:endParaRPr lang="en-US" dirty="0" smtClean="0"/>
          </a:p>
          <a:p>
            <a:r>
              <a:rPr lang="en-US" dirty="0" smtClean="0"/>
              <a:t>Non-target organisms include all organisms except for the pest to be controlled</a:t>
            </a:r>
          </a:p>
          <a:p>
            <a:pPr>
              <a:buNone/>
            </a:pPr>
            <a:endParaRPr lang="en-US" dirty="0" smtClean="0"/>
          </a:p>
        </p:txBody>
      </p:sp>
      <p:sp>
        <p:nvSpPr>
          <p:cNvPr id="3" name="Title 2"/>
          <p:cNvSpPr>
            <a:spLocks noGrp="1"/>
          </p:cNvSpPr>
          <p:nvPr>
            <p:ph type="title"/>
          </p:nvPr>
        </p:nvSpPr>
        <p:spPr/>
        <p:txBody>
          <a:bodyPr/>
          <a:lstStyle/>
          <a:p>
            <a:r>
              <a:rPr lang="en-US" dirty="0" smtClean="0"/>
              <a:t>         Non target organism</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286000"/>
            <a:ext cx="8077200" cy="3721291"/>
          </a:xfrm>
        </p:spPr>
        <p:txBody>
          <a:bodyPr>
            <a:normAutofit/>
          </a:bodyPr>
          <a:lstStyle/>
          <a:p>
            <a:pPr>
              <a:spcBef>
                <a:spcPts val="600"/>
              </a:spcBef>
              <a:spcAft>
                <a:spcPts val="600"/>
              </a:spcAft>
              <a:buNone/>
            </a:pPr>
            <a:r>
              <a:rPr lang="en-US" sz="2800" dirty="0" smtClean="0">
                <a:latin typeface="Times New Roman" pitchFamily="18" charset="0"/>
                <a:cs typeface="Times New Roman" pitchFamily="18" charset="0"/>
              </a:rPr>
              <a:t>   Examples of non-target insects to be protected include lady beetles, lacewings, and other insect predators, honey bees and other insect pollinators and butterflies</a:t>
            </a:r>
            <a:endParaRPr lang="en-US" sz="28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t>        Non target organism</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000"/>
            <a:ext cx="8229600" cy="4102291"/>
          </a:xfrm>
        </p:spPr>
        <p:txBody>
          <a:bodyPr/>
          <a:lstStyle/>
          <a:p>
            <a:pPr>
              <a:buNone/>
            </a:pPr>
            <a:r>
              <a:rPr lang="en-US" dirty="0" smtClean="0"/>
              <a:t>   At one time, some believed that Bt plants are ideal control of some crops pests, because only the pests that fed on the plant would ingest the toxin and the toxin is only toxic to some plant feeding insects</a:t>
            </a:r>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dirty="0" smtClean="0"/>
              <a:t>     Effect of Bt on non target </a:t>
            </a:r>
            <a:br>
              <a:rPr lang="en-US" dirty="0" smtClean="0"/>
            </a:br>
            <a:r>
              <a:rPr lang="en-US" dirty="0" smtClean="0"/>
              <a:t>                 organisms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3600"/>
            <a:ext cx="8686800" cy="4191000"/>
          </a:xfrm>
        </p:spPr>
        <p:txBody>
          <a:bodyPr/>
          <a:lstStyle/>
          <a:p>
            <a:r>
              <a:rPr lang="en-US" dirty="0" smtClean="0"/>
              <a:t>Bt-corn plants have high levels of the Bt protein in their pollen</a:t>
            </a:r>
          </a:p>
          <a:p>
            <a:pPr>
              <a:buNone/>
            </a:pPr>
            <a:endParaRPr lang="en-US" dirty="0" smtClean="0"/>
          </a:p>
          <a:p>
            <a:r>
              <a:rPr lang="en-US" dirty="0" smtClean="0"/>
              <a:t>pollen released from these plants may fall on other plants and be eaten by other insects that are not pests(G. Head,2005)</a:t>
            </a:r>
          </a:p>
        </p:txBody>
      </p:sp>
      <p:sp>
        <p:nvSpPr>
          <p:cNvPr id="3" name="Title 2"/>
          <p:cNvSpPr>
            <a:spLocks noGrp="1"/>
          </p:cNvSpPr>
          <p:nvPr>
            <p:ph type="title"/>
          </p:nvPr>
        </p:nvSpPr>
        <p:spPr/>
        <p:txBody>
          <a:bodyPr/>
          <a:lstStyle/>
          <a:p>
            <a:r>
              <a:rPr lang="en-US" dirty="0" smtClean="0"/>
              <a:t>          Effect of Bt-corn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178491"/>
          </a:xfrm>
        </p:spPr>
        <p:txBody>
          <a:bodyPr/>
          <a:lstStyle/>
          <a:p>
            <a:r>
              <a:rPr lang="en-US" dirty="0" smtClean="0"/>
              <a:t>In the case of the monarch caterpillars, pollen from the Bt corn drifts onto milkweed plants which are common near corn fields</a:t>
            </a:r>
          </a:p>
          <a:p>
            <a:pPr>
              <a:buNone/>
            </a:pPr>
            <a:endParaRPr lang="en-US" dirty="0" smtClean="0"/>
          </a:p>
          <a:p>
            <a:r>
              <a:rPr lang="en-US" dirty="0" smtClean="0"/>
              <a:t>The monarch ingests the Bt pollen and some caterpillars are killed(Dively,2005)</a:t>
            </a:r>
          </a:p>
          <a:p>
            <a:endParaRPr lang="en-US" dirty="0"/>
          </a:p>
        </p:txBody>
      </p:sp>
      <p:sp>
        <p:nvSpPr>
          <p:cNvPr id="3" name="Title 2"/>
          <p:cNvSpPr>
            <a:spLocks noGrp="1"/>
          </p:cNvSpPr>
          <p:nvPr>
            <p:ph type="title"/>
          </p:nvPr>
        </p:nvSpPr>
        <p:spPr/>
        <p:txBody>
          <a:bodyPr/>
          <a:lstStyle/>
          <a:p>
            <a:r>
              <a:rPr lang="en-US" dirty="0" smtClean="0"/>
              <a:t>            Effect of Bt-corn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Arial" pitchFamily="34" charset="0"/>
              <a:buChar char="•"/>
            </a:pPr>
            <a:r>
              <a:rPr lang="en-US" dirty="0" smtClean="0"/>
              <a:t>Introduction of insect species into new environment to control pests does not always work</a:t>
            </a:r>
          </a:p>
          <a:p>
            <a:pPr>
              <a:buNone/>
            </a:pPr>
            <a:endParaRPr lang="en-US" dirty="0" smtClean="0"/>
          </a:p>
          <a:p>
            <a:pPr>
              <a:buFont typeface="Arial" pitchFamily="34" charset="0"/>
              <a:buChar char="•"/>
            </a:pPr>
            <a:r>
              <a:rPr lang="en-US" dirty="0" err="1" smtClean="0"/>
              <a:t>Polyphagous</a:t>
            </a:r>
            <a:r>
              <a:rPr lang="en-US" dirty="0" smtClean="0"/>
              <a:t> agents have the greatest potential to harm non target organisms</a:t>
            </a:r>
          </a:p>
          <a:p>
            <a:pPr>
              <a:buNone/>
            </a:pPr>
            <a:endParaRPr lang="en-US" dirty="0" smtClean="0"/>
          </a:p>
          <a:p>
            <a:pPr>
              <a:buNone/>
            </a:pPr>
            <a:endParaRPr lang="en-US" dirty="0" smtClean="0"/>
          </a:p>
          <a:p>
            <a:pPr>
              <a:buNone/>
            </a:pPr>
            <a:endParaRPr lang="en-US" dirty="0" smtClean="0"/>
          </a:p>
          <a:p>
            <a:endParaRPr lang="en-US" dirty="0" smtClean="0"/>
          </a:p>
        </p:txBody>
      </p:sp>
      <p:sp>
        <p:nvSpPr>
          <p:cNvPr id="3" name="Title 2"/>
          <p:cNvSpPr>
            <a:spLocks noGrp="1"/>
          </p:cNvSpPr>
          <p:nvPr>
            <p:ph type="title"/>
          </p:nvPr>
        </p:nvSpPr>
        <p:spPr/>
        <p:txBody>
          <a:bodyPr/>
          <a:lstStyle/>
          <a:p>
            <a:r>
              <a:rPr lang="en-US" dirty="0" smtClean="0"/>
              <a:t> Biological control difficulties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Ladybird predator 1898 in India to control soft green scale (</a:t>
            </a:r>
            <a:r>
              <a:rPr lang="en-US" dirty="0" err="1" smtClean="0"/>
              <a:t>singh</a:t>
            </a:r>
            <a:r>
              <a:rPr lang="en-US" dirty="0" smtClean="0"/>
              <a:t> 2004) (failed)</a:t>
            </a:r>
          </a:p>
          <a:p>
            <a:endParaRPr lang="en-US" dirty="0" smtClean="0"/>
          </a:p>
          <a:p>
            <a:r>
              <a:rPr lang="en-US" dirty="0" smtClean="0"/>
              <a:t>Eastern mosquito fish 1930 to control mosquito around the world (threaten to other </a:t>
            </a:r>
            <a:r>
              <a:rPr lang="en-US" dirty="0" err="1" smtClean="0"/>
              <a:t>spp</a:t>
            </a:r>
            <a:r>
              <a:rPr lang="en-US" dirty="0" smtClean="0"/>
              <a:t>)</a:t>
            </a:r>
          </a:p>
          <a:p>
            <a:endParaRPr lang="en-US" dirty="0" smtClean="0"/>
          </a:p>
          <a:p>
            <a:r>
              <a:rPr lang="en-US" dirty="0" smtClean="0"/>
              <a:t>Small Asian mongoose in Hawaii to control rat (threaten to other </a:t>
            </a:r>
            <a:r>
              <a:rPr lang="en-US" dirty="0" err="1" smtClean="0"/>
              <a:t>spp</a:t>
            </a:r>
            <a:r>
              <a:rPr lang="en-US" dirty="0" smtClean="0"/>
              <a:t>)</a:t>
            </a:r>
            <a:endParaRPr lang="en-US" dirty="0"/>
          </a:p>
        </p:txBody>
      </p:sp>
      <p:sp>
        <p:nvSpPr>
          <p:cNvPr id="3" name="Title 2"/>
          <p:cNvSpPr>
            <a:spLocks noGrp="1"/>
          </p:cNvSpPr>
          <p:nvPr>
            <p:ph type="title"/>
          </p:nvPr>
        </p:nvSpPr>
        <p:spPr/>
        <p:txBody>
          <a:bodyPr/>
          <a:lstStyle/>
          <a:p>
            <a:r>
              <a:rPr lang="en-US" dirty="0" smtClean="0"/>
              <a:t>             Examples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48</TotalTime>
  <Words>248</Words>
  <Application>Microsoft Office PowerPoint</Application>
  <PresentationFormat>On-screen Show (4:3)</PresentationFormat>
  <Paragraphs>48</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Algerian</vt:lpstr>
      <vt:lpstr>Arial</vt:lpstr>
      <vt:lpstr>Lucida Sans Unicode</vt:lpstr>
      <vt:lpstr>Times New Roman</vt:lpstr>
      <vt:lpstr>Verdana</vt:lpstr>
      <vt:lpstr>Wingdings 2</vt:lpstr>
      <vt:lpstr>Wingdings 3</vt:lpstr>
      <vt:lpstr>Concourse</vt:lpstr>
      <vt:lpstr>Effect of Natural enemies on non               target organisms</vt:lpstr>
      <vt:lpstr>       Non target organism</vt:lpstr>
      <vt:lpstr>         Non target organism</vt:lpstr>
      <vt:lpstr>        Non target organism</vt:lpstr>
      <vt:lpstr>     Effect of Bt on non target                   organisms</vt:lpstr>
      <vt:lpstr>          Effect of Bt-corn </vt:lpstr>
      <vt:lpstr>            Effect of Bt-corn </vt:lpstr>
      <vt:lpstr> Biological control difficulties</vt:lpstr>
      <vt:lpstr>             Examples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 of Natural enemies on non               target organisms</dc:title>
  <dc:creator>junaid</dc:creator>
  <cp:lastModifiedBy>Windows User</cp:lastModifiedBy>
  <cp:revision>4</cp:revision>
  <dcterms:created xsi:type="dcterms:W3CDTF">2006-08-16T00:00:00Z</dcterms:created>
  <dcterms:modified xsi:type="dcterms:W3CDTF">2020-03-28T06:53:24Z</dcterms:modified>
</cp:coreProperties>
</file>