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9" r:id="rId3"/>
    <p:sldId id="260" r:id="rId4"/>
    <p:sldId id="261" r:id="rId5"/>
    <p:sldId id="264" r:id="rId6"/>
    <p:sldId id="265" r:id="rId7"/>
    <p:sldId id="266" r:id="rId8"/>
    <p:sldId id="267" r:id="rId9"/>
    <p:sldId id="268" r:id="rId10"/>
    <p:sldId id="269" r:id="rId11"/>
    <p:sldId id="270" r:id="rId12"/>
    <p:sldId id="258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4624" autoAdjust="0"/>
  </p:normalViewPr>
  <p:slideViewPr>
    <p:cSldViewPr snapToGrid="0">
      <p:cViewPr varScale="1">
        <p:scale>
          <a:sx n="69" d="100"/>
          <a:sy n="69" d="100"/>
        </p:scale>
        <p:origin x="780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46BB5-BAEF-4894-B25B-AB982BA94373}" type="datetimeFigureOut">
              <a:rPr lang="en-GB" smtClean="0"/>
              <a:pPr/>
              <a:t>28/03/2020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AEFC4B-B71F-49E3-994F-7B153870F59A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135754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46BB5-BAEF-4894-B25B-AB982BA94373}" type="datetimeFigureOut">
              <a:rPr lang="en-GB" smtClean="0"/>
              <a:pPr/>
              <a:t>28/03/2020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AEFC4B-B71F-49E3-994F-7B153870F59A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878936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46BB5-BAEF-4894-B25B-AB982BA94373}" type="datetimeFigureOut">
              <a:rPr lang="en-GB" smtClean="0"/>
              <a:pPr/>
              <a:t>28/03/2020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AEFC4B-B71F-49E3-994F-7B153870F59A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601853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46BB5-BAEF-4894-B25B-AB982BA94373}" type="datetimeFigureOut">
              <a:rPr lang="en-GB" smtClean="0"/>
              <a:pPr/>
              <a:t>28/03/2020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AEFC4B-B71F-49E3-994F-7B153870F59A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069052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46BB5-BAEF-4894-B25B-AB982BA94373}" type="datetimeFigureOut">
              <a:rPr lang="en-GB" smtClean="0"/>
              <a:pPr/>
              <a:t>28/03/2020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AEFC4B-B71F-49E3-994F-7B153870F59A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407677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46BB5-BAEF-4894-B25B-AB982BA94373}" type="datetimeFigureOut">
              <a:rPr lang="en-GB" smtClean="0"/>
              <a:pPr/>
              <a:t>28/03/2020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AEFC4B-B71F-49E3-994F-7B153870F59A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44212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46BB5-BAEF-4894-B25B-AB982BA94373}" type="datetimeFigureOut">
              <a:rPr lang="en-GB" smtClean="0"/>
              <a:pPr/>
              <a:t>28/03/2020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AEFC4B-B71F-49E3-994F-7B153870F59A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818624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46BB5-BAEF-4894-B25B-AB982BA94373}" type="datetimeFigureOut">
              <a:rPr lang="en-GB" smtClean="0"/>
              <a:pPr/>
              <a:t>28/03/2020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AEFC4B-B71F-49E3-994F-7B153870F59A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309581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46BB5-BAEF-4894-B25B-AB982BA94373}" type="datetimeFigureOut">
              <a:rPr lang="en-GB" smtClean="0"/>
              <a:pPr/>
              <a:t>28/03/2020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AEFC4B-B71F-49E3-994F-7B153870F59A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617438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46BB5-BAEF-4894-B25B-AB982BA94373}" type="datetimeFigureOut">
              <a:rPr lang="en-GB" smtClean="0"/>
              <a:pPr/>
              <a:t>28/03/2020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AEFC4B-B71F-49E3-994F-7B153870F59A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537423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46BB5-BAEF-4894-B25B-AB982BA94373}" type="datetimeFigureOut">
              <a:rPr lang="en-GB" smtClean="0"/>
              <a:pPr/>
              <a:t>28/03/2020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AEFC4B-B71F-49E3-994F-7B153870F59A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398296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A46BB5-BAEF-4894-B25B-AB982BA94373}" type="datetimeFigureOut">
              <a:rPr lang="en-GB" smtClean="0"/>
              <a:pPr/>
              <a:t>28/03/2020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AEFC4B-B71F-49E3-994F-7B153870F59A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280753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6975" y="365125"/>
            <a:ext cx="10606825" cy="1325563"/>
          </a:xfrm>
        </p:spPr>
        <p:txBody>
          <a:bodyPr>
            <a:normAutofit/>
          </a:bodyPr>
          <a:lstStyle/>
          <a:p>
            <a:r>
              <a:rPr lang="en-US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Legislation and Regulation of Biocontrol Agents</a:t>
            </a:r>
            <a:endParaRPr lang="en-GB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9248" y="2043953"/>
            <a:ext cx="9829800" cy="4133010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Legislation:</a:t>
            </a:r>
          </a:p>
          <a:p>
            <a:pPr>
              <a:lnSpc>
                <a:spcPct val="150000"/>
              </a:lnSpc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“Legislation is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law which has been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publicized by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governing body”</a:t>
            </a:r>
          </a:p>
          <a:p>
            <a:pPr>
              <a:lnSpc>
                <a:spcPct val="150000"/>
              </a:lnSpc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Also refers to the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process of making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some law</a:t>
            </a:r>
          </a:p>
          <a:p>
            <a:pPr>
              <a:lnSpc>
                <a:spcPct val="150000"/>
              </a:lnSpc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Before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 item of legislation becomes law </a:t>
            </a:r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None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it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may be known as a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bill</a:t>
            </a:r>
          </a:p>
          <a:p>
            <a:pPr>
              <a:lnSpc>
                <a:spcPct val="150000"/>
              </a:lnSpc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It can have many purposes to regulate or to</a:t>
            </a:r>
          </a:p>
          <a:p>
            <a:pPr>
              <a:lnSpc>
                <a:spcPct val="150000"/>
              </a:lnSpc>
              <a:buNone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restrict something</a:t>
            </a:r>
            <a:endParaRPr lang="en-GB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Wave 3"/>
          <p:cNvSpPr/>
          <p:nvPr/>
        </p:nvSpPr>
        <p:spPr>
          <a:xfrm>
            <a:off x="639312" y="174811"/>
            <a:ext cx="10763794" cy="1821500"/>
          </a:xfrm>
          <a:prstGeom prst="wave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9" name="Picture 5" descr="C:\Users\Sana\Pictures\media.caspianmedia.comimagebbf173b7e0ad87ab8cc611a94c51c18c-d3b86c3bfbf4708b2aff4d6c2f1cd5bb40be620a-700x48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69741" y="2998694"/>
            <a:ext cx="5334000" cy="368925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677707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12694" y="363071"/>
            <a:ext cx="11026588" cy="6636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In future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IPM will cover all the agricultural practices which help in pest management</a:t>
            </a: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Following Advantages:</a:t>
            </a:r>
          </a:p>
          <a:p>
            <a:pPr>
              <a:lnSpc>
                <a:spcPct val="150000"/>
              </a:lnSpc>
              <a:buFont typeface="Wingdings" pitchFamily="2" charset="2"/>
              <a:buChar char="§"/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Healthy growth of plant</a:t>
            </a:r>
          </a:p>
          <a:p>
            <a:pPr>
              <a:lnSpc>
                <a:spcPct val="150000"/>
              </a:lnSpc>
              <a:buFont typeface="Wingdings" pitchFamily="2" charset="2"/>
              <a:buChar char="§"/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Higher yield with a low cost of production</a:t>
            </a:r>
          </a:p>
          <a:p>
            <a:pPr>
              <a:lnSpc>
                <a:spcPct val="150000"/>
              </a:lnSpc>
              <a:buFont typeface="Wingdings" pitchFamily="2" charset="2"/>
              <a:buChar char="§"/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Ecological viable and farmer friendly</a:t>
            </a:r>
          </a:p>
          <a:p>
            <a:pPr>
              <a:lnSpc>
                <a:spcPct val="150000"/>
              </a:lnSpc>
              <a:buFont typeface="Wingdings" pitchFamily="2" charset="2"/>
              <a:buChar char="§"/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Reduced contamination of the crop with chemical residues</a:t>
            </a:r>
          </a:p>
          <a:p>
            <a:pPr>
              <a:lnSpc>
                <a:spcPct val="150000"/>
              </a:lnSpc>
              <a:buFont typeface="Wingdings" pitchFamily="2" charset="2"/>
              <a:buChar char="§"/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More regular crop quality and quantity</a:t>
            </a:r>
          </a:p>
          <a:p>
            <a:pPr>
              <a:lnSpc>
                <a:spcPct val="150000"/>
              </a:lnSpc>
              <a:buFont typeface="Wingdings" pitchFamily="2" charset="2"/>
              <a:buChar char="§"/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Reduced use of pesticides</a:t>
            </a:r>
          </a:p>
          <a:p>
            <a:pPr>
              <a:lnSpc>
                <a:spcPct val="150000"/>
              </a:lnSpc>
              <a:buFont typeface="Wingdings" pitchFamily="2" charset="2"/>
              <a:buChar char="§"/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Reduced contamination of the environment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457200" y="551329"/>
            <a:ext cx="10972800" cy="1062318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Pest Management gain by: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457200" y="1600200"/>
            <a:ext cx="10972800" cy="4525963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Co-operative farming </a:t>
            </a:r>
          </a:p>
          <a:p>
            <a:pPr marL="228600" marR="0" lvl="0" indent="-22860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Contact farming</a:t>
            </a:r>
          </a:p>
          <a:p>
            <a:pPr marL="228600" marR="0" lvl="0" indent="-22860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Involvement of govt. and non </a:t>
            </a:r>
            <a:r>
              <a:rPr kumimoji="0" lang="en-US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govermental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organizations </a:t>
            </a:r>
          </a:p>
          <a:p>
            <a:pPr marL="228600" marR="0" lvl="0" indent="-22860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Effective pest management and sustainable agriculture results in better food quality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8496" y="463639"/>
            <a:ext cx="8603087" cy="5975797"/>
          </a:xfrm>
        </p:spPr>
      </p:pic>
    </p:spTree>
    <p:extLst>
      <p:ext uri="{BB962C8B-B14F-4D97-AF65-F5344CB8AC3E}">
        <p14:creationId xmlns:p14="http://schemas.microsoft.com/office/powerpoint/2010/main" val="2344284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6975" y="365125"/>
            <a:ext cx="10606825" cy="1325563"/>
          </a:xfrm>
        </p:spPr>
        <p:txBody>
          <a:bodyPr>
            <a:normAutofit/>
          </a:bodyPr>
          <a:lstStyle/>
          <a:p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Legislation and Regulation of Biocontrol Agents</a:t>
            </a:r>
            <a:endParaRPr lang="en-GB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46975" y="1587657"/>
            <a:ext cx="10727029" cy="4351338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Regulation:</a:t>
            </a:r>
            <a:endParaRPr lang="en-US" sz="3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“Regulation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an abstract concept of management of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complex systems”</a:t>
            </a:r>
          </a:p>
          <a:p>
            <a:pPr>
              <a:lnSpc>
                <a:spcPct val="150000"/>
              </a:lnSpc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It works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according to a set of rules and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trends</a:t>
            </a:r>
          </a:p>
          <a:p>
            <a:pPr>
              <a:lnSpc>
                <a:spcPct val="150000"/>
              </a:lnSpc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Different rules for different purposes</a:t>
            </a:r>
          </a:p>
        </p:txBody>
      </p:sp>
      <p:pic>
        <p:nvPicPr>
          <p:cNvPr id="4" name="Picture 3" descr="C:\Users\Sana\Pictures\Rules and Regulations Photo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274858" y="3985776"/>
            <a:ext cx="4621306" cy="287222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855010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636876" cy="1325563"/>
          </a:xfrm>
        </p:spPr>
        <p:txBody>
          <a:bodyPr>
            <a:normAutofit/>
          </a:bodyPr>
          <a:lstStyle/>
          <a:p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Legislation and Regulation of Biocontrol Agents</a:t>
            </a:r>
            <a:endParaRPr lang="en-GB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International legal frameworks control introduction of exotic species from their native ranges to new environment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Purpose of legal frameworks is to:</a:t>
            </a:r>
          </a:p>
          <a:p>
            <a:pPr>
              <a:lnSpc>
                <a:spcPct val="150000"/>
              </a:lnSpc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 control entry and release of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biocontrol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agents</a:t>
            </a:r>
          </a:p>
          <a:p>
            <a:pPr>
              <a:lnSpc>
                <a:spcPct val="150000"/>
              </a:lnSpc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Prevent from harmful effects to biodiversity</a:t>
            </a:r>
          </a:p>
          <a:p>
            <a:endParaRPr lang="en-US" b="1" dirty="0" smtClean="0"/>
          </a:p>
        </p:txBody>
      </p:sp>
    </p:spTree>
    <p:extLst>
      <p:ext uri="{BB962C8B-B14F-4D97-AF65-F5344CB8AC3E}">
        <p14:creationId xmlns:p14="http://schemas.microsoft.com/office/powerpoint/2010/main" val="2278841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Legislation of </a:t>
            </a:r>
            <a:r>
              <a:rPr lang="en-US" sz="4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biocontrol</a:t>
            </a:r>
            <a:r>
              <a:rPr lang="en-US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agents:</a:t>
            </a:r>
            <a:endParaRPr lang="en-GB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90688"/>
            <a:ext cx="11353800" cy="5032375"/>
          </a:xfrm>
        </p:spPr>
        <p:txBody>
          <a:bodyPr>
            <a:normAutofit fontScale="92500" lnSpcReduction="10000"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There are </a:t>
            </a:r>
            <a:r>
              <a:rPr lang="en-US" sz="3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two core instruments </a:t>
            </a:r>
            <a:r>
              <a:rPr lang="en-US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of relevant International legislation with respect to introduction of exotic organisms:</a:t>
            </a: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en-GB" sz="3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International Plant Protection Convention (IPPC</a:t>
            </a:r>
            <a:r>
              <a:rPr lang="en-GB" sz="3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International Plant Protection </a:t>
            </a:r>
            <a:r>
              <a:rPr lang="en-US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Convention is 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1951 multilateral treaty overseen by the Food and Agriculture Organization</a:t>
            </a:r>
            <a:endParaRPr lang="en-GB" sz="3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IPPC’s 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International Standards for Phytosanitary </a:t>
            </a:r>
            <a:r>
              <a:rPr lang="en-US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Measures 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provides guidelines </a:t>
            </a:r>
            <a:r>
              <a:rPr lang="en-US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 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export, shipment, import and release of </a:t>
            </a:r>
            <a:r>
              <a:rPr lang="en-US" sz="3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biocontrol</a:t>
            </a:r>
            <a:r>
              <a:rPr lang="en-US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agents </a:t>
            </a:r>
            <a:endParaRPr lang="en-GB" sz="3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6104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416641"/>
            <a:ext cx="10515600" cy="1325563"/>
          </a:xfrm>
        </p:spPr>
        <p:txBody>
          <a:bodyPr/>
          <a:lstStyle/>
          <a:p>
            <a:pPr marL="742950" indent="-742950">
              <a:buFont typeface="+mj-lt"/>
              <a:buAutoNum type="arabicPeriod" startAt="2"/>
            </a:pPr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Convention on biological diversity: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207438"/>
            <a:ext cx="11353800" cy="5541092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convention on biological diversity is Internationally legally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binded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treaty entered into force in 1993 through initiative of United Nations Environment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Programme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(UNEP)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It has following aims:</a:t>
            </a:r>
          </a:p>
          <a:p>
            <a:pPr>
              <a:lnSpc>
                <a:spcPct val="150000"/>
              </a:lnSpc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Conservation in biodiversity of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biocontrol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agents</a:t>
            </a:r>
          </a:p>
          <a:p>
            <a:pPr>
              <a:lnSpc>
                <a:spcPct val="150000"/>
              </a:lnSpc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Sustainable use of components of biodiversity</a:t>
            </a:r>
          </a:p>
          <a:p>
            <a:pPr>
              <a:lnSpc>
                <a:spcPct val="150000"/>
              </a:lnSpc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By using these resources we can get more benefits</a:t>
            </a:r>
            <a:endParaRPr lang="en-GB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6974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Regulations of </a:t>
            </a:r>
            <a:r>
              <a:rPr lang="en-US" sz="4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biocontrol</a:t>
            </a:r>
            <a:r>
              <a:rPr lang="en-US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agents:</a:t>
            </a:r>
            <a:endParaRPr lang="en-GB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935784"/>
          </a:xfrm>
        </p:spPr>
        <p:txBody>
          <a:bodyPr>
            <a:normAutofit lnSpcReduction="10000"/>
          </a:bodyPr>
          <a:lstStyle/>
          <a:p>
            <a:pPr>
              <a:lnSpc>
                <a:spcPct val="150000"/>
              </a:lnSpc>
            </a:pP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Biopesticides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fall under the Insecticide Act (1968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According to act any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biocontrol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agent manufactured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or sold for pest and disease control should be registered </a:t>
            </a:r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Registration process will be done with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Central Insecticides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Board (CIB) of the Ministry of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Agriculture</a:t>
            </a:r>
          </a:p>
          <a:p>
            <a:pPr>
              <a:lnSpc>
                <a:spcPct val="150000"/>
              </a:lnSpc>
            </a:pPr>
            <a:r>
              <a:rPr lang="en-GB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Data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on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product characterization, efficacy, safety, toxicology, and labelling must be submitted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while </a:t>
            </a:r>
            <a:r>
              <a:rPr lang="en-GB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applying </a:t>
            </a:r>
            <a:r>
              <a:rPr lang="en-GB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 </a:t>
            </a:r>
            <a:r>
              <a:rPr lang="en-GB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registration</a:t>
            </a:r>
          </a:p>
          <a:p>
            <a:endParaRPr lang="en-US" dirty="0" smtClean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82328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Regulations of </a:t>
            </a:r>
            <a:r>
              <a:rPr lang="en-US" sz="4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biocontrol</a:t>
            </a:r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agents:</a:t>
            </a:r>
            <a:endParaRPr lang="en-GB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CIB’s established quality standards must be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met with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reference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 content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virulence,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moisture content, shelf life, and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secondary </a:t>
            </a:r>
            <a:r>
              <a:rPr lang="en-GB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non-pathogenic </a:t>
            </a:r>
            <a:r>
              <a:rPr lang="en-GB" dirty="0">
                <a:latin typeface="Times New Roman" panose="02020603050405020304" pitchFamily="18" charset="0"/>
                <a:cs typeface="Times New Roman" panose="02020603050405020304" pitchFamily="18" charset="0"/>
              </a:rPr>
              <a:t>microbial </a:t>
            </a:r>
            <a:r>
              <a:rPr lang="en-GB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load</a:t>
            </a:r>
          </a:p>
          <a:p>
            <a:pPr>
              <a:lnSpc>
                <a:spcPct val="150000"/>
              </a:lnSpc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Efficacy testing and its evaluation by pesticides board</a:t>
            </a:r>
          </a:p>
          <a:p>
            <a:pPr>
              <a:lnSpc>
                <a:spcPct val="150000"/>
              </a:lnSpc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Transportation and shipment of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biocontrol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agents through registered authorities</a:t>
            </a:r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37720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2"/>
          <p:cNvSpPr txBox="1">
            <a:spLocks/>
          </p:cNvSpPr>
          <p:nvPr/>
        </p:nvSpPr>
        <p:spPr>
          <a:xfrm>
            <a:off x="766482" y="2362200"/>
            <a:ext cx="10945906" cy="4191000"/>
          </a:xfrm>
          <a:prstGeom prst="rect">
            <a:avLst/>
          </a:prstGeom>
        </p:spPr>
        <p:txBody>
          <a:bodyPr>
            <a:normAutofit fontScale="85000" lnSpcReduction="10000"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17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Agricultural problems solving very effectively</a:t>
            </a:r>
          </a:p>
          <a:p>
            <a:pPr marL="228600" marR="0" lvl="0" indent="-228600" algn="l" defTabSz="914400" rtl="0" eaLnBrk="1" fontAlgn="auto" latinLnBrk="0" hangingPunct="1">
              <a:lnSpc>
                <a:spcPct val="17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Last 50 years of research in IPM, very less supporting from public and govt. </a:t>
            </a:r>
          </a:p>
          <a:p>
            <a:pPr marL="228600" marR="0" lvl="0" indent="-228600" algn="l" defTabSz="914400" rtl="0" eaLnBrk="1" fontAlgn="auto" latinLnBrk="0" hangingPunct="1">
              <a:lnSpc>
                <a:spcPct val="17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Biocontrol is a key of safe ecosystem</a:t>
            </a:r>
          </a:p>
          <a:p>
            <a:pPr marL="228600" marR="0" lvl="0" indent="-228600" algn="l" defTabSz="914400" rtl="0" eaLnBrk="1" fontAlgn="auto" latinLnBrk="0" hangingPunct="1">
              <a:lnSpc>
                <a:spcPct val="17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Pillar of IPM</a:t>
            </a:r>
          </a:p>
          <a:p>
            <a:pPr marL="228600" marR="0" lvl="0" indent="-228600" algn="l" defTabSz="914400" rtl="0" eaLnBrk="1" fontAlgn="auto" latinLnBrk="0" hangingPunct="1">
              <a:lnSpc>
                <a:spcPct val="17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Gives highest returns on available investment.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3" name="Wave 2"/>
          <p:cNvSpPr/>
          <p:nvPr/>
        </p:nvSpPr>
        <p:spPr>
          <a:xfrm>
            <a:off x="1048871" y="161365"/>
            <a:ext cx="9937376" cy="2147047"/>
          </a:xfrm>
          <a:prstGeom prst="wave">
            <a:avLst>
              <a:gd name="adj1" fmla="val 12500"/>
              <a:gd name="adj2" fmla="val 192"/>
            </a:avLst>
          </a:prstGeom>
          <a:solidFill>
            <a:schemeClr val="accent1">
              <a:lumMod val="20000"/>
              <a:lumOff val="80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Future of Biocontrol in IPM</a:t>
            </a:r>
            <a:endParaRPr lang="en-US" sz="3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93376" y="564776"/>
            <a:ext cx="10717306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Conti…</a:t>
            </a: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Not only helpful in plant protection or pest control</a:t>
            </a: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Also high the standards of stakeholders of agriculture</a:t>
            </a: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Now a days, public and govt. supporting the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biocontrol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because these are environmental friendly and cost effective</a:t>
            </a: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The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openion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of public and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govt.will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have a stimulating effect on development and implementation of IPM in agriculture sector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515</TotalTime>
  <Words>559</Words>
  <Application>Microsoft Office PowerPoint</Application>
  <PresentationFormat>Widescreen</PresentationFormat>
  <Paragraphs>63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8" baseType="lpstr">
      <vt:lpstr>Arial</vt:lpstr>
      <vt:lpstr>Calibri</vt:lpstr>
      <vt:lpstr>Calibri Light</vt:lpstr>
      <vt:lpstr>Times New Roman</vt:lpstr>
      <vt:lpstr>Wingdings</vt:lpstr>
      <vt:lpstr>Office Theme</vt:lpstr>
      <vt:lpstr>Legislation and Regulation of Biocontrol Agents</vt:lpstr>
      <vt:lpstr>Legislation and Regulation of Biocontrol Agents</vt:lpstr>
      <vt:lpstr>Legislation and Regulation of Biocontrol Agents</vt:lpstr>
      <vt:lpstr>Legislation of biocontrol agents:</vt:lpstr>
      <vt:lpstr>Convention on biological diversity: </vt:lpstr>
      <vt:lpstr>Regulations of biocontrol agents:</vt:lpstr>
      <vt:lpstr>Regulations of biocontrol agents: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jafar ali</dc:creator>
  <cp:lastModifiedBy>Windows User</cp:lastModifiedBy>
  <cp:revision>42</cp:revision>
  <dcterms:created xsi:type="dcterms:W3CDTF">2017-12-26T19:05:23Z</dcterms:created>
  <dcterms:modified xsi:type="dcterms:W3CDTF">2020-03-28T06:52:30Z</dcterms:modified>
</cp:coreProperties>
</file>