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Lst>
  <p:sldSz cx="118872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774" y="-54"/>
      </p:cViewPr>
      <p:guideLst>
        <p:guide orient="horz" pos="2160"/>
        <p:guide pos="3744"/>
      </p:guideLst>
    </p:cSldViewPr>
  </p:slideViewPr>
  <p:notesTextViewPr>
    <p:cViewPr>
      <p:scale>
        <a:sx n="75" d="100"/>
        <a:sy n="75"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118872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1887" y="6053328"/>
            <a:ext cx="2924251"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3066898" y="6044184"/>
            <a:ext cx="8820302"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3070860" y="4038600"/>
            <a:ext cx="84201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3070860" y="6050037"/>
            <a:ext cx="871728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99060" y="6068699"/>
            <a:ext cx="2674620" cy="685800"/>
          </a:xfrm>
        </p:spPr>
        <p:txBody>
          <a:bodyPr>
            <a:noAutofit/>
          </a:bodyPr>
          <a:lstStyle>
            <a:lvl1pPr algn="ctr">
              <a:defRPr sz="2000">
                <a:solidFill>
                  <a:srgbClr val="FFFFFF"/>
                </a:solidFill>
              </a:defRPr>
            </a:lvl1pPr>
          </a:lstStyle>
          <a:p>
            <a:fld id="{9D1C7246-90E4-4C8D-AE3E-C3113A64FE48}" type="datetimeFigureOut">
              <a:rPr lang="en-US" smtClean="0"/>
              <a:pPr/>
              <a:t>1/22/2018</a:t>
            </a:fld>
            <a:endParaRPr lang="en-US"/>
          </a:p>
        </p:txBody>
      </p:sp>
      <p:sp>
        <p:nvSpPr>
          <p:cNvPr id="17" name="Footer Placeholder 16"/>
          <p:cNvSpPr>
            <a:spLocks noGrp="1"/>
          </p:cNvSpPr>
          <p:nvPr>
            <p:ph type="ftr" sz="quarter" idx="11"/>
          </p:nvPr>
        </p:nvSpPr>
        <p:spPr>
          <a:xfrm>
            <a:off x="2711011" y="236539"/>
            <a:ext cx="762762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10401300" y="228600"/>
            <a:ext cx="1089660" cy="381000"/>
          </a:xfrm>
        </p:spPr>
        <p:txBody>
          <a:bodyPr/>
          <a:lstStyle>
            <a:lvl1pPr>
              <a:defRPr>
                <a:solidFill>
                  <a:schemeClr val="tx2"/>
                </a:solidFill>
              </a:defRPr>
            </a:lvl1pPr>
          </a:lstStyle>
          <a:p>
            <a:fld id="{6C12B0ED-74EF-48E5-9B30-565A69E7071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1C7246-90E4-4C8D-AE3E-C3113A64FE48}" type="datetimeFigureOut">
              <a:rPr lang="en-US" smtClean="0"/>
              <a:pPr/>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12B0ED-74EF-48E5-9B30-565A69E7071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19160" y="609601"/>
            <a:ext cx="267462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94360" y="609600"/>
            <a:ext cx="723138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8519160" y="6248403"/>
            <a:ext cx="2872740" cy="365125"/>
          </a:xfrm>
        </p:spPr>
        <p:txBody>
          <a:bodyPr/>
          <a:lstStyle/>
          <a:p>
            <a:fld id="{9D1C7246-90E4-4C8D-AE3E-C3113A64FE48}" type="datetimeFigureOut">
              <a:rPr lang="en-US" smtClean="0"/>
              <a:pPr/>
              <a:t>1/22/2018</a:t>
            </a:fld>
            <a:endParaRPr lang="en-US"/>
          </a:p>
        </p:txBody>
      </p:sp>
      <p:sp>
        <p:nvSpPr>
          <p:cNvPr id="5" name="Footer Placeholder 4"/>
          <p:cNvSpPr>
            <a:spLocks noGrp="1"/>
          </p:cNvSpPr>
          <p:nvPr>
            <p:ph type="ftr" sz="quarter" idx="11"/>
          </p:nvPr>
        </p:nvSpPr>
        <p:spPr>
          <a:xfrm>
            <a:off x="594362" y="6248208"/>
            <a:ext cx="7245528" cy="365125"/>
          </a:xfrm>
        </p:spPr>
        <p:txBody>
          <a:bodyPr/>
          <a:lstStyle/>
          <a:p>
            <a:endParaRPr lang="en-US"/>
          </a:p>
        </p:txBody>
      </p:sp>
      <p:sp>
        <p:nvSpPr>
          <p:cNvPr id="7" name="Rectangle 6"/>
          <p:cNvSpPr/>
          <p:nvPr/>
        </p:nvSpPr>
        <p:spPr bwMode="white">
          <a:xfrm>
            <a:off x="7925213" y="0"/>
            <a:ext cx="416052"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7984649" y="609600"/>
            <a:ext cx="29718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7984649" y="0"/>
            <a:ext cx="29718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7866539" y="107791"/>
            <a:ext cx="533400" cy="317819"/>
          </a:xfrm>
        </p:spPr>
        <p:txBody>
          <a:bodyPr/>
          <a:lstStyle/>
          <a:p>
            <a:fld id="{6C12B0ED-74EF-48E5-9B30-565A69E7071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96442" y="228600"/>
            <a:ext cx="1059942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D1C7246-90E4-4C8D-AE3E-C3113A64FE48}" type="datetimeFigureOut">
              <a:rPr lang="en-US" smtClean="0"/>
              <a:pPr/>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C12B0ED-74EF-48E5-9B30-565A69E70717}" type="slidenum">
              <a:rPr lang="en-US" smtClean="0"/>
              <a:pPr/>
              <a:t>‹#›</a:t>
            </a:fld>
            <a:endParaRPr lang="en-US"/>
          </a:p>
        </p:txBody>
      </p:sp>
      <p:sp>
        <p:nvSpPr>
          <p:cNvPr id="8" name="Content Placeholder 7"/>
          <p:cNvSpPr>
            <a:spLocks noGrp="1"/>
          </p:cNvSpPr>
          <p:nvPr>
            <p:ph sz="quarter" idx="1"/>
          </p:nvPr>
        </p:nvSpPr>
        <p:spPr>
          <a:xfrm>
            <a:off x="796442" y="1600200"/>
            <a:ext cx="1059942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83081" y="2743200"/>
            <a:ext cx="9260047"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118872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68402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783080" y="1600200"/>
            <a:ext cx="1010412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783080" y="1600200"/>
            <a:ext cx="9906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D1C7246-90E4-4C8D-AE3E-C3113A64FE48}" type="datetimeFigureOut">
              <a:rPr lang="en-US" smtClean="0"/>
              <a:pPr/>
              <a:t>1/22/2018</a:t>
            </a:fld>
            <a:endParaRPr lang="en-US"/>
          </a:p>
        </p:txBody>
      </p:sp>
      <p:sp>
        <p:nvSpPr>
          <p:cNvPr id="13" name="Slide Number Placeholder 12"/>
          <p:cNvSpPr>
            <a:spLocks noGrp="1"/>
          </p:cNvSpPr>
          <p:nvPr>
            <p:ph type="sldNum" sz="quarter" idx="11"/>
          </p:nvPr>
        </p:nvSpPr>
        <p:spPr>
          <a:xfrm>
            <a:off x="0" y="1752600"/>
            <a:ext cx="1684020" cy="701676"/>
          </a:xfrm>
        </p:spPr>
        <p:txBody>
          <a:bodyPr>
            <a:noAutofit/>
          </a:bodyPr>
          <a:lstStyle>
            <a:lvl1pPr>
              <a:defRPr sz="2400">
                <a:solidFill>
                  <a:srgbClr val="FFFFFF"/>
                </a:solidFill>
              </a:defRPr>
            </a:lvl1pPr>
          </a:lstStyle>
          <a:p>
            <a:fld id="{6C12B0ED-74EF-48E5-9B30-565A69E70717}"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792480" y="1589567"/>
            <a:ext cx="505206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6298371" y="1589567"/>
            <a:ext cx="505206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D1C7246-90E4-4C8D-AE3E-C3113A64FE48}" type="datetimeFigureOut">
              <a:rPr lang="en-US" smtClean="0"/>
              <a:pPr/>
              <a:t>1/22/2018</a:t>
            </a:fld>
            <a:endParaRPr lang="en-US"/>
          </a:p>
        </p:txBody>
      </p:sp>
      <p:sp>
        <p:nvSpPr>
          <p:cNvPr id="10" name="Slide Number Placeholder 9"/>
          <p:cNvSpPr>
            <a:spLocks noGrp="1"/>
          </p:cNvSpPr>
          <p:nvPr>
            <p:ph type="sldNum" sz="quarter" idx="16"/>
          </p:nvPr>
        </p:nvSpPr>
        <p:spPr/>
        <p:txBody>
          <a:bodyPr rtlCol="0"/>
          <a:lstStyle/>
          <a:p>
            <a:fld id="{6C12B0ED-74EF-48E5-9B30-565A69E70717}"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3420" y="273050"/>
            <a:ext cx="1059942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792480" y="2438400"/>
            <a:ext cx="505206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6240780" y="2438400"/>
            <a:ext cx="505206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D1C7246-90E4-4C8D-AE3E-C3113A64FE48}" type="datetimeFigureOut">
              <a:rPr lang="en-US" smtClean="0"/>
              <a:pPr/>
              <a:t>1/22/2018</a:t>
            </a:fld>
            <a:endParaRPr lang="en-US"/>
          </a:p>
        </p:txBody>
      </p:sp>
      <p:sp>
        <p:nvSpPr>
          <p:cNvPr id="12" name="Slide Number Placeholder 11"/>
          <p:cNvSpPr>
            <a:spLocks noGrp="1"/>
          </p:cNvSpPr>
          <p:nvPr>
            <p:ph type="sldNum" sz="quarter" idx="16"/>
          </p:nvPr>
        </p:nvSpPr>
        <p:spPr/>
        <p:txBody>
          <a:bodyPr rtlCol="0"/>
          <a:lstStyle/>
          <a:p>
            <a:fld id="{6C12B0ED-74EF-48E5-9B30-565A69E70717}"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792480" y="1752600"/>
            <a:ext cx="505206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6240780" y="1752600"/>
            <a:ext cx="505206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D1C7246-90E4-4C8D-AE3E-C3113A64FE48}" type="datetimeFigureOut">
              <a:rPr lang="en-US" smtClean="0"/>
              <a:pPr/>
              <a:t>1/22/2018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6C12B0ED-74EF-48E5-9B30-565A69E7071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1C7246-90E4-4C8D-AE3E-C3113A64FE48}" type="datetimeFigureOut">
              <a:rPr lang="en-US" smtClean="0"/>
              <a:pPr/>
              <a:t>1/22/2018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693420" cy="381000"/>
          </a:xfrm>
        </p:spPr>
        <p:txBody>
          <a:bodyPr/>
          <a:lstStyle>
            <a:lvl1pPr>
              <a:defRPr>
                <a:solidFill>
                  <a:schemeClr val="tx2"/>
                </a:solidFill>
              </a:defRPr>
            </a:lvl1pPr>
          </a:lstStyle>
          <a:p>
            <a:fld id="{6C12B0ED-74EF-48E5-9B30-565A69E7071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92480" y="273050"/>
            <a:ext cx="1050036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D1C7246-90E4-4C8D-AE3E-C3113A64FE48}" type="datetimeFigureOut">
              <a:rPr lang="en-US" smtClean="0"/>
              <a:pPr/>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6C12B0ED-74EF-48E5-9B30-565A69E70717}" type="slidenum">
              <a:rPr lang="en-US" smtClean="0"/>
              <a:pPr/>
              <a:t>‹#›</a:t>
            </a:fld>
            <a:endParaRPr lang="en-US"/>
          </a:p>
        </p:txBody>
      </p:sp>
      <p:sp>
        <p:nvSpPr>
          <p:cNvPr id="3" name="Text Placeholder 2"/>
          <p:cNvSpPr>
            <a:spLocks noGrp="1"/>
          </p:cNvSpPr>
          <p:nvPr>
            <p:ph type="body" idx="2"/>
          </p:nvPr>
        </p:nvSpPr>
        <p:spPr>
          <a:xfrm>
            <a:off x="792480" y="1752600"/>
            <a:ext cx="208026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3070860" y="1752600"/>
            <a:ext cx="832104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080260" y="5486400"/>
            <a:ext cx="950976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11887" y="4572000"/>
            <a:ext cx="118872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1887" y="4663440"/>
            <a:ext cx="1901952"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008937" y="4654296"/>
            <a:ext cx="9878263"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080260" y="4648200"/>
            <a:ext cx="950976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882140" y="0"/>
            <a:ext cx="130759"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8122920" y="6248401"/>
            <a:ext cx="3467100" cy="365125"/>
          </a:xfrm>
        </p:spPr>
        <p:txBody>
          <a:bodyPr rtlCol="0"/>
          <a:lstStyle/>
          <a:p>
            <a:fld id="{9D1C7246-90E4-4C8D-AE3E-C3113A64FE48}" type="datetimeFigureOut">
              <a:rPr lang="en-US" smtClean="0"/>
              <a:pPr/>
              <a:t>1/22/2018</a:t>
            </a:fld>
            <a:endParaRPr lang="en-US"/>
          </a:p>
        </p:txBody>
      </p:sp>
      <p:sp>
        <p:nvSpPr>
          <p:cNvPr id="13" name="Slide Number Placeholder 12"/>
          <p:cNvSpPr>
            <a:spLocks noGrp="1"/>
          </p:cNvSpPr>
          <p:nvPr>
            <p:ph type="sldNum" sz="quarter" idx="11"/>
          </p:nvPr>
        </p:nvSpPr>
        <p:spPr>
          <a:xfrm>
            <a:off x="0" y="4667249"/>
            <a:ext cx="1882140" cy="663578"/>
          </a:xfrm>
        </p:spPr>
        <p:txBody>
          <a:bodyPr rtlCol="0"/>
          <a:lstStyle>
            <a:lvl1pPr>
              <a:defRPr sz="2800"/>
            </a:lvl1pPr>
          </a:lstStyle>
          <a:p>
            <a:fld id="{6C12B0ED-74EF-48E5-9B30-565A69E70717}" type="slidenum">
              <a:rPr lang="en-US" smtClean="0"/>
              <a:pPr/>
              <a:t>‹#›</a:t>
            </a:fld>
            <a:endParaRPr lang="en-US"/>
          </a:p>
        </p:txBody>
      </p:sp>
      <p:sp>
        <p:nvSpPr>
          <p:cNvPr id="14" name="Footer Placeholder 13"/>
          <p:cNvSpPr>
            <a:spLocks noGrp="1"/>
          </p:cNvSpPr>
          <p:nvPr>
            <p:ph type="ftr" sz="quarter" idx="12"/>
          </p:nvPr>
        </p:nvSpPr>
        <p:spPr>
          <a:xfrm>
            <a:off x="2080260" y="6248207"/>
            <a:ext cx="5943600" cy="365125"/>
          </a:xfrm>
        </p:spPr>
        <p:txBody>
          <a:bodyPr rtlCol="0"/>
          <a:lstStyle/>
          <a:p>
            <a:endParaRPr lang="en-US"/>
          </a:p>
        </p:txBody>
      </p:sp>
      <p:sp>
        <p:nvSpPr>
          <p:cNvPr id="3" name="Picture Placeholder 2"/>
          <p:cNvSpPr>
            <a:spLocks noGrp="1"/>
          </p:cNvSpPr>
          <p:nvPr>
            <p:ph type="pic" idx="1"/>
          </p:nvPr>
        </p:nvSpPr>
        <p:spPr>
          <a:xfrm>
            <a:off x="2028749" y="0"/>
            <a:ext cx="9858451"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792480" y="228600"/>
            <a:ext cx="1059942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796442" y="1600200"/>
            <a:ext cx="1059942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7924800" y="6248401"/>
            <a:ext cx="3467100" cy="365125"/>
          </a:xfrm>
          <a:prstGeom prst="rect">
            <a:avLst/>
          </a:prstGeom>
        </p:spPr>
        <p:txBody>
          <a:bodyPr vert="horz" anchor="ctr" anchorCtr="0"/>
          <a:lstStyle>
            <a:lvl1pPr algn="l" eaLnBrk="1" latinLnBrk="0" hangingPunct="1">
              <a:defRPr kumimoji="0" sz="1400">
                <a:solidFill>
                  <a:schemeClr val="tx2"/>
                </a:solidFill>
              </a:defRPr>
            </a:lvl1pPr>
          </a:lstStyle>
          <a:p>
            <a:fld id="{9D1C7246-90E4-4C8D-AE3E-C3113A64FE48}" type="datetimeFigureOut">
              <a:rPr lang="en-US" smtClean="0"/>
              <a:pPr/>
              <a:t>1/22/2018</a:t>
            </a:fld>
            <a:endParaRPr lang="en-US"/>
          </a:p>
        </p:txBody>
      </p:sp>
      <p:sp>
        <p:nvSpPr>
          <p:cNvPr id="3" name="Footer Placeholder 2"/>
          <p:cNvSpPr>
            <a:spLocks noGrp="1"/>
          </p:cNvSpPr>
          <p:nvPr>
            <p:ph type="ftr" sz="quarter" idx="3"/>
          </p:nvPr>
        </p:nvSpPr>
        <p:spPr>
          <a:xfrm>
            <a:off x="792481" y="6248207"/>
            <a:ext cx="7047408"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118872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69342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767715" y="1280160"/>
            <a:ext cx="11119485"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69342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C12B0ED-74EF-48E5-9B30-565A69E7071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7180" y="1600200"/>
            <a:ext cx="11193780" cy="3962400"/>
          </a:xfrm>
        </p:spPr>
        <p:txBody>
          <a:bodyPr>
            <a:noAutofit/>
          </a:bodyPr>
          <a:lstStyle/>
          <a:p>
            <a:pPr algn="ctr"/>
            <a:r>
              <a:rPr lang="en-US" b="1" dirty="0" smtClean="0">
                <a:solidFill>
                  <a:srgbClr val="FFFF00"/>
                </a:solidFill>
                <a:latin typeface="Times New Roman" pitchFamily="18" charset="0"/>
                <a:cs typeface="Times New Roman" pitchFamily="18" charset="0"/>
              </a:rPr>
              <a:t>How do predators respond to prey?</a:t>
            </a:r>
            <a:br>
              <a:rPr lang="en-US" b="1" dirty="0" smtClean="0">
                <a:solidFill>
                  <a:srgbClr val="FFFF00"/>
                </a:solidFill>
                <a:latin typeface="Times New Roman" pitchFamily="18" charset="0"/>
                <a:cs typeface="Times New Roman" pitchFamily="18" charset="0"/>
              </a:rPr>
            </a:br>
            <a:r>
              <a:rPr lang="en-US" b="1" dirty="0" smtClean="0">
                <a:solidFill>
                  <a:srgbClr val="FFFF00"/>
                </a:solidFill>
                <a:latin typeface="Times New Roman" pitchFamily="18" charset="0"/>
                <a:cs typeface="Times New Roman" pitchFamily="18" charset="0"/>
              </a:rPr>
              <a:t/>
            </a:r>
            <a:br>
              <a:rPr lang="en-US" b="1" dirty="0" smtClean="0">
                <a:solidFill>
                  <a:srgbClr val="FFFF00"/>
                </a:solidFill>
                <a:latin typeface="Times New Roman" pitchFamily="18" charset="0"/>
                <a:cs typeface="Times New Roman" pitchFamily="18" charset="0"/>
              </a:rPr>
            </a:br>
            <a:r>
              <a:rPr lang="en-US" b="1" dirty="0" smtClean="0">
                <a:solidFill>
                  <a:srgbClr val="FFFF00"/>
                </a:solidFill>
                <a:latin typeface="Times New Roman" pitchFamily="18" charset="0"/>
                <a:cs typeface="Times New Roman" pitchFamily="18" charset="0"/>
              </a:rPr>
              <a:t/>
            </a:r>
            <a:br>
              <a:rPr lang="en-US" b="1" dirty="0" smtClean="0">
                <a:solidFill>
                  <a:srgbClr val="FFFF00"/>
                </a:solidFill>
                <a:latin typeface="Times New Roman" pitchFamily="18" charset="0"/>
                <a:cs typeface="Times New Roman" pitchFamily="18" charset="0"/>
              </a:rPr>
            </a:br>
            <a:r>
              <a:rPr lang="en-US" sz="3200" b="1" i="1" dirty="0" smtClean="0">
                <a:solidFill>
                  <a:srgbClr val="FFFF00"/>
                </a:solidFill>
                <a:latin typeface="Times New Roman" pitchFamily="18" charset="0"/>
                <a:cs typeface="Times New Roman" pitchFamily="18" charset="0"/>
              </a:rPr>
              <a:t>Numerical response</a:t>
            </a:r>
            <a:br>
              <a:rPr lang="en-US" sz="3200" b="1" i="1" dirty="0" smtClean="0">
                <a:solidFill>
                  <a:srgbClr val="FFFF00"/>
                </a:solidFill>
                <a:latin typeface="Times New Roman" pitchFamily="18" charset="0"/>
                <a:cs typeface="Times New Roman" pitchFamily="18" charset="0"/>
              </a:rPr>
            </a:br>
            <a:r>
              <a:rPr lang="en-US" sz="3200" b="1" dirty="0" smtClean="0">
                <a:solidFill>
                  <a:srgbClr val="FFFF00"/>
                </a:solidFill>
                <a:latin typeface="Times New Roman" pitchFamily="18" charset="0"/>
                <a:cs typeface="Times New Roman" pitchFamily="18" charset="0"/>
              </a:rPr>
              <a:t> (demographic and aggregative)</a:t>
            </a:r>
            <a:br>
              <a:rPr lang="en-US" sz="3200" b="1" dirty="0" smtClean="0">
                <a:solidFill>
                  <a:srgbClr val="FFFF00"/>
                </a:solidFill>
                <a:latin typeface="Times New Roman" pitchFamily="18" charset="0"/>
                <a:cs typeface="Times New Roman" pitchFamily="18" charset="0"/>
              </a:rPr>
            </a:br>
            <a:r>
              <a:rPr lang="en-US" sz="3200" b="1" i="1" dirty="0" smtClean="0">
                <a:solidFill>
                  <a:srgbClr val="FFFF00"/>
                </a:solidFill>
                <a:latin typeface="Times New Roman" pitchFamily="18" charset="0"/>
                <a:cs typeface="Times New Roman" pitchFamily="18" charset="0"/>
              </a:rPr>
              <a:t>Functional response</a:t>
            </a:r>
            <a:r>
              <a:rPr lang="en-US" sz="3200" b="1" dirty="0" smtClean="0">
                <a:solidFill>
                  <a:srgbClr val="FFFF00"/>
                </a:solidFill>
                <a:latin typeface="Times New Roman" pitchFamily="18" charset="0"/>
                <a:cs typeface="Times New Roman" pitchFamily="18" charset="0"/>
              </a:rPr>
              <a:t> </a:t>
            </a:r>
            <a:br>
              <a:rPr lang="en-US" sz="3200" b="1" dirty="0" smtClean="0">
                <a:solidFill>
                  <a:srgbClr val="FFFF00"/>
                </a:solidFill>
                <a:latin typeface="Times New Roman" pitchFamily="18" charset="0"/>
                <a:cs typeface="Times New Roman" pitchFamily="18" charset="0"/>
              </a:rPr>
            </a:br>
            <a:r>
              <a:rPr lang="en-US" sz="3200" b="1" dirty="0" smtClean="0">
                <a:solidFill>
                  <a:srgbClr val="FFFF00"/>
                </a:solidFill>
                <a:latin typeface="Times New Roman" pitchFamily="18" charset="0"/>
                <a:cs typeface="Times New Roman" pitchFamily="18" charset="0"/>
              </a:rPr>
              <a:t>(feeding rate)</a:t>
            </a:r>
            <a:br>
              <a:rPr lang="en-US" sz="3200" b="1" dirty="0" smtClean="0">
                <a:solidFill>
                  <a:srgbClr val="FFFF00"/>
                </a:solidFill>
                <a:latin typeface="Times New Roman" pitchFamily="18" charset="0"/>
                <a:cs typeface="Times New Roman" pitchFamily="18" charset="0"/>
              </a:rPr>
            </a:br>
            <a:endParaRPr lang="en-US" sz="3200" b="1" dirty="0">
              <a:solidFill>
                <a:srgbClr val="FFFF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b="1" dirty="0" smtClean="0">
                <a:solidFill>
                  <a:schemeClr val="bg1"/>
                </a:solidFill>
                <a:latin typeface="Times New Roman" pitchFamily="18" charset="0"/>
                <a:cs typeface="Times New Roman" pitchFamily="18" charset="0"/>
              </a:rPr>
              <a:t>Shah Najaf </a:t>
            </a:r>
            <a:r>
              <a:rPr lang="en-US" b="1" dirty="0" err="1" smtClean="0">
                <a:solidFill>
                  <a:schemeClr val="bg1"/>
                </a:solidFill>
                <a:latin typeface="Times New Roman" pitchFamily="18" charset="0"/>
                <a:cs typeface="Times New Roman" pitchFamily="18" charset="0"/>
              </a:rPr>
              <a:t>Mukhtar</a:t>
            </a:r>
            <a:endParaRPr lang="en-US"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Numerical Response </a:t>
            </a:r>
            <a:endParaRPr lang="en-US" sz="3600" b="1"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lnSpcReduction="10000"/>
          </a:bodyPr>
          <a:lstStyle/>
          <a:p>
            <a:pPr>
              <a:buNone/>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The numerical response of the predator describes the change in predator numbers over time either by predator reproduction or through movement. </a:t>
            </a:r>
          </a:p>
          <a:p>
            <a:pPr>
              <a:buFont typeface="Wingdings" pitchFamily="2" charset="2"/>
              <a:buChar char="Ø"/>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Functional response probably affects the numerical response of invertebrate predators, which in turn influences the death rate of prey and the potential ability of the predator to suppress and stabilize prey population </a:t>
            </a:r>
          </a:p>
          <a:p>
            <a:pPr>
              <a:buNone/>
            </a:pPr>
            <a:r>
              <a:rPr lang="en-US" sz="2400" b="1" dirty="0" smtClean="0">
                <a:latin typeface="Times New Roman" pitchFamily="18" charset="0"/>
                <a:cs typeface="Times New Roman" pitchFamily="18" charset="0"/>
              </a:rPr>
              <a:t>Causes:</a:t>
            </a:r>
          </a:p>
          <a:p>
            <a:pPr>
              <a:buFont typeface="Wingdings" pitchFamily="2" charset="2"/>
              <a:buChar char="Ø"/>
            </a:pPr>
            <a:r>
              <a:rPr lang="en-US" sz="2400" i="1" dirty="0" smtClean="0">
                <a:latin typeface="Times New Roman" pitchFamily="18" charset="0"/>
                <a:cs typeface="Times New Roman" pitchFamily="18" charset="0"/>
              </a:rPr>
              <a:t>Numerical response may be caused by </a:t>
            </a:r>
            <a:r>
              <a:rPr lang="en-US" sz="2400" dirty="0" smtClean="0">
                <a:latin typeface="Times New Roman" pitchFamily="18" charset="0"/>
                <a:cs typeface="Times New Roman" pitchFamily="18" charset="0"/>
              </a:rPr>
              <a:t>enhanced fecundity, aggregation (immigration into patches where hosts are more abundant) and improved survival </a:t>
            </a:r>
          </a:p>
          <a:p>
            <a:pPr>
              <a:buNone/>
            </a:pPr>
            <a:r>
              <a:rPr lang="en-US" sz="2400" dirty="0" smtClean="0"/>
              <a:t> </a:t>
            </a:r>
            <a:endParaRPr lang="en-US" sz="24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Types of Numerical Response</a:t>
            </a:r>
            <a:endParaRPr lang="en-US" sz="3600" b="1"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None/>
            </a:pPr>
            <a:r>
              <a:rPr lang="en-US" sz="2400" dirty="0" smtClean="0">
                <a:latin typeface="Times New Roman" pitchFamily="18" charset="0"/>
                <a:cs typeface="Times New Roman" pitchFamily="18" charset="0"/>
              </a:rPr>
              <a:t>Predators are capable of exhibiting two types of numerical response</a:t>
            </a:r>
          </a:p>
          <a:p>
            <a:pPr>
              <a:buNone/>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By changing in the reproductive, development and survival rate of the predator with changing prey density (reproduction properties) </a:t>
            </a:r>
          </a:p>
          <a:p>
            <a:pPr>
              <a:buFont typeface="Wingdings" pitchFamily="2" charset="2"/>
              <a:buChar char="Ø"/>
            </a:pPr>
            <a:r>
              <a:rPr lang="en-US" sz="2400" dirty="0" smtClean="0">
                <a:latin typeface="Times New Roman" pitchFamily="18" charset="0"/>
                <a:cs typeface="Times New Roman" pitchFamily="18" charset="0"/>
              </a:rPr>
              <a:t>By an aggregative response (behavioral properties) whereby the predators distribute themselves according to the distribution of the prey in the habitat </a:t>
            </a:r>
          </a:p>
          <a:p>
            <a:pPr>
              <a:buNone/>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Numerical response of three harpactorine assassin bugs </a:t>
            </a:r>
            <a:r>
              <a:rPr lang="en-US" sz="2400" dirty="0" smtClean="0">
                <a:latin typeface="Times New Roman" pitchFamily="18" charset="0"/>
                <a:cs typeface="Times New Roman" pitchFamily="18" charset="0"/>
              </a:rPr>
              <a:t>shown</a:t>
            </a:r>
            <a:r>
              <a:rPr lang="en-US" sz="2400" i="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that they had a positive numerical response by killing more number of prey in terms of available prey population per predator at a given time.</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fthmb.tqn.com/hIWmQMsJPN3j_eFPrSPVVse_52Q=/2121x1414/filters:fill(auto,1)/GettyImages-185002046-5772f4153df78cb62ce1ad69.jpg"/>
          <p:cNvPicPr>
            <a:picLocks noChangeAspect="1" noChangeArrowheads="1"/>
          </p:cNvPicPr>
          <p:nvPr/>
        </p:nvPicPr>
        <p:blipFill>
          <a:blip r:embed="rId2"/>
          <a:srcRect/>
          <a:stretch>
            <a:fillRect/>
          </a:stretch>
        </p:blipFill>
        <p:spPr bwMode="auto">
          <a:xfrm>
            <a:off x="0" y="0"/>
            <a:ext cx="11887200"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Predation Terminology</a:t>
            </a:r>
            <a:endParaRPr lang="en-US" sz="3600"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fontScale="85000" lnSpcReduction="10000"/>
          </a:bodyPr>
          <a:lstStyle/>
          <a:p>
            <a:pPr>
              <a:buNone/>
            </a:pPr>
            <a:r>
              <a:rPr lang="en-US" sz="2800" b="1" dirty="0" smtClean="0">
                <a:latin typeface="Times New Roman" pitchFamily="18" charset="0"/>
                <a:cs typeface="Times New Roman" pitchFamily="18" charset="0"/>
              </a:rPr>
              <a:t>Numerical Response :</a:t>
            </a:r>
          </a:p>
          <a:p>
            <a:pPr>
              <a:buFont typeface="Wingdings" pitchFamily="2" charset="2"/>
              <a:buChar char="Ø"/>
            </a:pPr>
            <a:r>
              <a:rPr lang="en-US" sz="2800" dirty="0" smtClean="0">
                <a:latin typeface="Times New Roman" pitchFamily="18" charset="0"/>
                <a:cs typeface="Times New Roman" pitchFamily="18" charset="0"/>
              </a:rPr>
              <a:t>The increase in the number of predators by reproduction and immigration with increases in the prey population</a:t>
            </a:r>
          </a:p>
          <a:p>
            <a:pPr algn="ctr">
              <a:buNone/>
            </a:pPr>
            <a:r>
              <a:rPr lang="en-US" sz="2800" b="1" dirty="0" smtClean="0">
                <a:latin typeface="Times New Roman" pitchFamily="18" charset="0"/>
                <a:cs typeface="Times New Roman" pitchFamily="18" charset="0"/>
              </a:rPr>
              <a:t>OR</a:t>
            </a:r>
          </a:p>
          <a:p>
            <a:pPr>
              <a:buFont typeface="Wingdings" pitchFamily="2" charset="2"/>
              <a:buChar char="Ø"/>
            </a:pPr>
            <a:r>
              <a:rPr lang="en-US" sz="2800" dirty="0" smtClean="0">
                <a:latin typeface="Times New Roman" pitchFamily="18" charset="0"/>
                <a:cs typeface="Times New Roman" pitchFamily="18" charset="0"/>
              </a:rPr>
              <a:t>Response of predator population through reproduction, immigration, and emigration</a:t>
            </a:r>
          </a:p>
          <a:p>
            <a:pPr>
              <a:buNone/>
            </a:pPr>
            <a:r>
              <a:rPr lang="en-US" sz="2800" b="1" dirty="0" smtClean="0">
                <a:latin typeface="Times New Roman" pitchFamily="18" charset="0"/>
                <a:cs typeface="Times New Roman" pitchFamily="18" charset="0"/>
              </a:rPr>
              <a:t>Functional Response :</a:t>
            </a:r>
          </a:p>
          <a:p>
            <a:pPr>
              <a:buFont typeface="Wingdings" pitchFamily="2" charset="2"/>
              <a:buChar char="Ø"/>
            </a:pPr>
            <a:r>
              <a:rPr lang="en-US" sz="2800" dirty="0" smtClean="0">
                <a:latin typeface="Times New Roman" pitchFamily="18" charset="0"/>
                <a:cs typeface="Times New Roman" pitchFamily="18" charset="0"/>
              </a:rPr>
              <a:t>The relationship between the average number of prey eaten by each predator per unit time vs. prey density     </a:t>
            </a:r>
          </a:p>
          <a:p>
            <a:pPr algn="ctr">
              <a:buNone/>
            </a:pPr>
            <a:r>
              <a:rPr lang="en-US" sz="2800" b="1" dirty="0" smtClean="0">
                <a:latin typeface="Times New Roman" pitchFamily="18" charset="0"/>
                <a:cs typeface="Times New Roman" pitchFamily="18" charset="0"/>
              </a:rPr>
              <a:t>OR</a:t>
            </a:r>
          </a:p>
          <a:p>
            <a:pPr>
              <a:buFont typeface="Wingdings" pitchFamily="2" charset="2"/>
              <a:buChar char="Ø"/>
            </a:pPr>
            <a:r>
              <a:rPr lang="en-US" sz="2800" dirty="0" smtClean="0">
                <a:latin typeface="Times New Roman" pitchFamily="18" charset="0"/>
                <a:cs typeface="Times New Roman" pitchFamily="18" charset="0"/>
              </a:rPr>
              <a:t>Change in feeding behavior of individual predators to different prey densities</a:t>
            </a:r>
          </a:p>
          <a:p>
            <a:pPr>
              <a:buNone/>
            </a:pPr>
            <a:endParaRPr lang="en-US" b="1"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Functional Response :</a:t>
            </a:r>
            <a:br>
              <a:rPr lang="en-US" sz="3600" b="1" dirty="0" smtClean="0">
                <a:latin typeface="Times New Roman" pitchFamily="18" charset="0"/>
                <a:cs typeface="Times New Roman" pitchFamily="18" charset="0"/>
              </a:rPr>
            </a:br>
            <a:endParaRPr lang="en-US" sz="3600" dirty="0"/>
          </a:p>
        </p:txBody>
      </p:sp>
      <p:sp>
        <p:nvSpPr>
          <p:cNvPr id="3" name="Content Placeholder 2"/>
          <p:cNvSpPr>
            <a:spLocks noGrp="1"/>
          </p:cNvSpPr>
          <p:nvPr>
            <p:ph sz="quarter" idx="1"/>
          </p:nvPr>
        </p:nvSpPr>
        <p:spPr/>
        <p:txBody>
          <a:bodyPr>
            <a:normAutofit/>
          </a:bodyPr>
          <a:lstStyle/>
          <a:p>
            <a:pPr>
              <a:buFont typeface="Wingdings" pitchFamily="2" charset="2"/>
              <a:buChar char="Ø"/>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The functional response of a predator is a key factor regulating the population dynamics of predator-prey systems.</a:t>
            </a:r>
          </a:p>
          <a:p>
            <a:pPr>
              <a:buFont typeface="Wingdings" pitchFamily="2" charset="2"/>
              <a:buChar char="Ø"/>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It describes the rate at which a predator kills its prey at different prey densities and can thus determine the efficiency of a predator in regulating prey populations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Types of Functional </a:t>
            </a:r>
            <a:r>
              <a:rPr lang="en-US" sz="3600" b="1" dirty="0" err="1" smtClean="0">
                <a:latin typeface="Times New Roman" pitchFamily="18" charset="0"/>
                <a:cs typeface="Times New Roman" pitchFamily="18" charset="0"/>
              </a:rPr>
              <a:t>Responce</a:t>
            </a:r>
            <a:endParaRPr lang="en-US" sz="3600" b="1"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None/>
            </a:pPr>
            <a:r>
              <a:rPr lang="en-US" sz="2400" dirty="0" smtClean="0">
                <a:latin typeface="Times New Roman" pitchFamily="18" charset="0"/>
                <a:cs typeface="Times New Roman" pitchFamily="18" charset="0"/>
              </a:rPr>
              <a:t>Ecologists have delimited functional response into three types:</a:t>
            </a:r>
          </a:p>
          <a:p>
            <a:r>
              <a:rPr lang="en-US" sz="2400" dirty="0" smtClean="0">
                <a:latin typeface="Times New Roman" pitchFamily="18" charset="0"/>
                <a:cs typeface="Times New Roman" pitchFamily="18" charset="0"/>
              </a:rPr>
              <a:t>The functional response curves may represent an increasing linear relationship (Type I)</a:t>
            </a:r>
          </a:p>
          <a:p>
            <a:r>
              <a:rPr lang="en-US" sz="2400" dirty="0" smtClean="0">
                <a:latin typeface="Times New Roman" pitchFamily="18" charset="0"/>
                <a:cs typeface="Times New Roman" pitchFamily="18" charset="0"/>
              </a:rPr>
              <a:t>A decelerating curve (Type II)</a:t>
            </a:r>
          </a:p>
          <a:p>
            <a:r>
              <a:rPr lang="en-US" sz="2400" dirty="0" smtClean="0">
                <a:latin typeface="Times New Roman" pitchFamily="18" charset="0"/>
                <a:cs typeface="Times New Roman" pitchFamily="18" charset="0"/>
              </a:rPr>
              <a:t>A sigmoid relationship (Type III)</a:t>
            </a:r>
          </a:p>
          <a:p>
            <a:pPr>
              <a:buNone/>
            </a:pPr>
            <a:endParaRPr lang="en-US" sz="2400"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srcRect/>
          <a:stretch>
            <a:fillRect/>
          </a:stretch>
        </p:blipFill>
        <p:spPr bwMode="auto">
          <a:xfrm>
            <a:off x="5334000" y="3657600"/>
            <a:ext cx="6096000" cy="27415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Type I Functional Response </a:t>
            </a:r>
            <a:br>
              <a:rPr lang="en-US" sz="3600" b="1" dirty="0" smtClean="0">
                <a:latin typeface="Times New Roman" pitchFamily="18" charset="0"/>
                <a:cs typeface="Times New Roman" pitchFamily="18" charset="0"/>
              </a:rPr>
            </a:br>
            <a:endParaRPr lang="en-US" sz="3600" b="1" dirty="0"/>
          </a:p>
        </p:txBody>
      </p:sp>
      <p:sp>
        <p:nvSpPr>
          <p:cNvPr id="3" name="Content Placeholder 2"/>
          <p:cNvSpPr>
            <a:spLocks noGrp="1"/>
          </p:cNvSpPr>
          <p:nvPr>
            <p:ph sz="quarter" idx="1"/>
          </p:nvPr>
        </p:nvSpPr>
        <p:spPr/>
        <p:txBody>
          <a:bodyPr>
            <a:normAutofit/>
          </a:bodyPr>
          <a:lstStyle/>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Linear increase in consumption rate until satiation, then no change in consumption rate above satiation. </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In this case, satiation = predator does not need to, or physically cannot, eat at a higher rate.</a:t>
            </a: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This type of response is rare in nature.</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Type II Functional Response</a:t>
            </a:r>
            <a:endParaRPr lang="en-US" sz="3600" dirty="0"/>
          </a:p>
        </p:txBody>
      </p:sp>
      <p:sp>
        <p:nvSpPr>
          <p:cNvPr id="3" name="Content Placeholder 2"/>
          <p:cNvSpPr>
            <a:spLocks noGrp="1"/>
          </p:cNvSpPr>
          <p:nvPr>
            <p:ph sz="quarter" idx="1"/>
          </p:nvPr>
        </p:nvSpPr>
        <p:spPr/>
        <p:txBody>
          <a:bodyPr>
            <a:noAutofit/>
          </a:bodyPr>
          <a:lstStyle/>
          <a:p>
            <a:r>
              <a:rPr lang="en-US" sz="2400" dirty="0" smtClean="0">
                <a:latin typeface="Times New Roman" pitchFamily="18" charset="0"/>
                <a:cs typeface="Times New Roman" pitchFamily="18" charset="0"/>
              </a:rPr>
              <a:t>Consumption rate increases at a decelerating rate, gradually leveling off at maximum rate.</a:t>
            </a:r>
          </a:p>
          <a:p>
            <a:r>
              <a:rPr lang="en-US" sz="2400" dirty="0" smtClean="0">
                <a:latin typeface="Times New Roman" pitchFamily="18" charset="0"/>
                <a:cs typeface="Times New Roman" pitchFamily="18" charset="0"/>
              </a:rPr>
              <a:t>This type of response is common in nature.</a:t>
            </a:r>
          </a:p>
          <a:p>
            <a:r>
              <a:rPr lang="en-US" sz="2400" dirty="0" smtClean="0">
                <a:latin typeface="Times New Roman" pitchFamily="18" charset="0"/>
                <a:cs typeface="Times New Roman" pitchFamily="18" charset="0"/>
              </a:rPr>
              <a:t>At low prey densities, predators take prey in an almost constant-effort fashion: if prey density doubles, then predator locates them twice as often and kills them at twice the rate.</a:t>
            </a:r>
          </a:p>
          <a:p>
            <a:r>
              <a:rPr lang="en-US" sz="2400" dirty="0" smtClean="0">
                <a:latin typeface="Times New Roman" pitchFamily="18" charset="0"/>
                <a:cs typeface="Times New Roman" pitchFamily="18" charset="0"/>
              </a:rPr>
              <a:t>As prey density increases, searching for prey becomes a less important limit on the rate of predation. </a:t>
            </a:r>
          </a:p>
          <a:p>
            <a:r>
              <a:rPr lang="en-US" sz="2400" dirty="0" smtClean="0">
                <a:latin typeface="Times New Roman" pitchFamily="18" charset="0"/>
                <a:cs typeface="Times New Roman" pitchFamily="18" charset="0"/>
              </a:rPr>
              <a:t>Prey are easy to locate, and rate of consumption is more heavily affected by </a:t>
            </a:r>
            <a:r>
              <a:rPr lang="en-US" sz="2400" b="1" i="1" dirty="0" smtClean="0">
                <a:latin typeface="Times New Roman" pitchFamily="18" charset="0"/>
                <a:cs typeface="Times New Roman" pitchFamily="18" charset="0"/>
              </a:rPr>
              <a:t>handling time (the time it takes to catch, subdue, kill and eat a prey item), </a:t>
            </a:r>
            <a:r>
              <a:rPr lang="en-US" sz="2400" i="1" dirty="0" smtClean="0">
                <a:latin typeface="Times New Roman" pitchFamily="18" charset="0"/>
                <a:cs typeface="Times New Roman" pitchFamily="18" charset="0"/>
              </a:rPr>
              <a:t>once prey </a:t>
            </a:r>
            <a:r>
              <a:rPr lang="en-US" sz="2400" dirty="0" smtClean="0">
                <a:latin typeface="Times New Roman" pitchFamily="18" charset="0"/>
                <a:cs typeface="Times New Roman" pitchFamily="18" charset="0"/>
              </a:rPr>
              <a:t>located.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Type III Functional Response</a:t>
            </a:r>
            <a:endParaRPr lang="en-US" sz="3600" dirty="0"/>
          </a:p>
        </p:txBody>
      </p:sp>
      <p:sp>
        <p:nvSpPr>
          <p:cNvPr id="3" name="Content Placeholder 2"/>
          <p:cNvSpPr>
            <a:spLocks noGrp="1"/>
          </p:cNvSpPr>
          <p:nvPr>
            <p:ph sz="quarter" idx="1"/>
          </p:nvPr>
        </p:nvSpPr>
        <p:spPr/>
        <p:txBody>
          <a:bodyPr>
            <a:normAutofit fontScale="92500" lnSpcReduction="20000"/>
          </a:bodyPr>
          <a:lstStyle/>
          <a:p>
            <a:pPr>
              <a:buNone/>
            </a:pPr>
            <a:r>
              <a:rPr lang="en-US" sz="2600" dirty="0" smtClean="0">
                <a:latin typeface="Times New Roman" pitchFamily="18" charset="0"/>
                <a:cs typeface="Times New Roman" pitchFamily="18" charset="0"/>
              </a:rPr>
              <a:t>Sigmoid increase in consumption rate as prey density increases.</a:t>
            </a:r>
          </a:p>
          <a:p>
            <a:pPr>
              <a:buNone/>
            </a:pPr>
            <a:r>
              <a:rPr lang="en-US" sz="2600" dirty="0" smtClean="0">
                <a:latin typeface="Times New Roman" pitchFamily="18" charset="0"/>
                <a:cs typeface="Times New Roman" pitchFamily="18" charset="0"/>
              </a:rPr>
              <a:t>This type of response is also common in nature.</a:t>
            </a:r>
          </a:p>
          <a:p>
            <a:pPr>
              <a:buNone/>
            </a:pPr>
            <a:endParaRPr lang="en-US" sz="2600" b="1" dirty="0" smtClean="0">
              <a:latin typeface="Times New Roman" pitchFamily="18" charset="0"/>
              <a:cs typeface="Times New Roman" pitchFamily="18" charset="0"/>
            </a:endParaRPr>
          </a:p>
          <a:p>
            <a:pPr>
              <a:buNone/>
            </a:pPr>
            <a:r>
              <a:rPr lang="en-US" sz="2600" b="1" dirty="0" smtClean="0">
                <a:latin typeface="Times New Roman" pitchFamily="18" charset="0"/>
                <a:cs typeface="Times New Roman" pitchFamily="18" charset="0"/>
              </a:rPr>
              <a:t>Three processes causes type 3 functional responses.</a:t>
            </a:r>
          </a:p>
          <a:p>
            <a:pPr>
              <a:buNone/>
            </a:pPr>
            <a:endParaRPr lang="en-US" sz="2600" b="1" dirty="0" smtClean="0">
              <a:latin typeface="Times New Roman" pitchFamily="18" charset="0"/>
              <a:cs typeface="Times New Roman" pitchFamily="18" charset="0"/>
            </a:endParaRPr>
          </a:p>
          <a:p>
            <a:pPr>
              <a:buNone/>
            </a:pPr>
            <a:r>
              <a:rPr lang="en-US" sz="2600" b="1" dirty="0" smtClean="0">
                <a:latin typeface="Times New Roman" pitchFamily="18" charset="0"/>
                <a:cs typeface="Times New Roman" pitchFamily="18" charset="0"/>
              </a:rPr>
              <a:t>1. When prey are rare, predator has little opportunity to learn:</a:t>
            </a:r>
          </a:p>
          <a:p>
            <a:pPr>
              <a:buNone/>
            </a:pPr>
            <a:r>
              <a:rPr lang="en-US" sz="2600" dirty="0" smtClean="0">
                <a:latin typeface="Times New Roman" pitchFamily="18" charset="0"/>
                <a:cs typeface="Times New Roman" pitchFamily="18" charset="0"/>
              </a:rPr>
              <a:t>a. Where to find them.</a:t>
            </a:r>
          </a:p>
          <a:p>
            <a:pPr>
              <a:buNone/>
            </a:pPr>
            <a:r>
              <a:rPr lang="en-US" sz="2600" dirty="0" smtClean="0">
                <a:latin typeface="Times New Roman" pitchFamily="18" charset="0"/>
                <a:cs typeface="Times New Roman" pitchFamily="18" charset="0"/>
              </a:rPr>
              <a:t>b. How to catch and kill them.</a:t>
            </a:r>
          </a:p>
          <a:p>
            <a:pPr>
              <a:buNone/>
            </a:pPr>
            <a:endParaRPr lang="en-US" sz="2600" dirty="0" smtClean="0">
              <a:latin typeface="Times New Roman" pitchFamily="18" charset="0"/>
              <a:cs typeface="Times New Roman" pitchFamily="18" charset="0"/>
            </a:endParaRPr>
          </a:p>
          <a:p>
            <a:pPr>
              <a:buNone/>
            </a:pPr>
            <a:r>
              <a:rPr lang="en-US" sz="2600" dirty="0" smtClean="0">
                <a:latin typeface="Times New Roman" pitchFamily="18" charset="0"/>
                <a:cs typeface="Times New Roman" pitchFamily="18" charset="0"/>
              </a:rPr>
              <a:t>Specialist</a:t>
            </a:r>
            <a:r>
              <a:rPr lang="en-US" sz="2600" b="1"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Predators with </a:t>
            </a:r>
            <a:r>
              <a:rPr lang="en-US" sz="2600" b="1" i="1" dirty="0" smtClean="0">
                <a:latin typeface="Times New Roman" pitchFamily="18" charset="0"/>
                <a:cs typeface="Times New Roman" pitchFamily="18" charset="0"/>
              </a:rPr>
              <a:t>specialized capture or killing techniques must learn how to apply these </a:t>
            </a:r>
            <a:r>
              <a:rPr lang="en-US" sz="2600" dirty="0" smtClean="0">
                <a:latin typeface="Times New Roman" pitchFamily="18" charset="0"/>
                <a:cs typeface="Times New Roman" pitchFamily="18" charset="0"/>
              </a:rPr>
              <a:t>techniques to each prey type.</a:t>
            </a:r>
          </a:p>
          <a:p>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itchFamily="18" charset="0"/>
                <a:cs typeface="Times New Roman" pitchFamily="18" charset="0"/>
              </a:rPr>
              <a:t>Type III Functional Response</a:t>
            </a:r>
            <a:endParaRPr lang="en-US" sz="3600" dirty="0"/>
          </a:p>
        </p:txBody>
      </p:sp>
      <p:sp>
        <p:nvSpPr>
          <p:cNvPr id="3" name="Content Placeholder 2"/>
          <p:cNvSpPr>
            <a:spLocks noGrp="1"/>
          </p:cNvSpPr>
          <p:nvPr>
            <p:ph sz="quarter" idx="1"/>
          </p:nvPr>
        </p:nvSpPr>
        <p:spPr/>
        <p:txBody>
          <a:bodyPr>
            <a:normAutofit fontScale="92500" lnSpcReduction="10000"/>
          </a:bodyPr>
          <a:lstStyle/>
          <a:p>
            <a:pPr>
              <a:buNone/>
            </a:pPr>
            <a:r>
              <a:rPr lang="en-US" sz="2400" dirty="0" smtClean="0">
                <a:latin typeface="Times New Roman" pitchFamily="18" charset="0"/>
                <a:cs typeface="Times New Roman" pitchFamily="18" charset="0"/>
              </a:rPr>
              <a:t>2. </a:t>
            </a:r>
            <a:r>
              <a:rPr lang="en-US" sz="2400" b="1" dirty="0" smtClean="0">
                <a:latin typeface="Times New Roman" pitchFamily="18" charset="0"/>
                <a:cs typeface="Times New Roman" pitchFamily="18" charset="0"/>
              </a:rPr>
              <a:t>Predator switching. Switching prey types as function of relative prey density.</a:t>
            </a:r>
          </a:p>
          <a:p>
            <a:pPr>
              <a:buFont typeface="Wingdings" pitchFamily="2" charset="2"/>
              <a:buChar char="Ø"/>
            </a:pPr>
            <a:r>
              <a:rPr lang="en-US" sz="2400" dirty="0" smtClean="0">
                <a:latin typeface="Times New Roman" pitchFamily="18" charset="0"/>
                <a:cs typeface="Times New Roman" pitchFamily="18" charset="0"/>
              </a:rPr>
              <a:t>Different prey may occupy different microhabitats, or may require different hunting methods (e.g. solitary or group hunting)</a:t>
            </a:r>
          </a:p>
          <a:p>
            <a:pPr>
              <a:buFont typeface="Wingdings" pitchFamily="2" charset="2"/>
              <a:buChar char="Ø"/>
            </a:pPr>
            <a:r>
              <a:rPr lang="en-US" sz="2400" dirty="0" smtClean="0">
                <a:latin typeface="Times New Roman" pitchFamily="18" charset="0"/>
                <a:cs typeface="Times New Roman" pitchFamily="18" charset="0"/>
              </a:rPr>
              <a:t>Predator will forage in microhabitat that is most profitable. </a:t>
            </a:r>
          </a:p>
          <a:p>
            <a:pPr>
              <a:buFont typeface="Wingdings" pitchFamily="2" charset="2"/>
              <a:buChar char="Ø"/>
            </a:pPr>
            <a:r>
              <a:rPr lang="en-US" sz="2400" dirty="0" smtClean="0">
                <a:latin typeface="Times New Roman" pitchFamily="18" charset="0"/>
                <a:cs typeface="Times New Roman" pitchFamily="18" charset="0"/>
              </a:rPr>
              <a:t>If prey species is rare, predator will do better to forage in another microhabitat (or with another method), and will ignore prey completely. </a:t>
            </a:r>
          </a:p>
          <a:p>
            <a:pPr>
              <a:buFont typeface="Wingdings" pitchFamily="2" charset="2"/>
              <a:buChar char="Ø"/>
            </a:pPr>
            <a:r>
              <a:rPr lang="en-US" sz="2400" dirty="0" smtClean="0">
                <a:latin typeface="Times New Roman" pitchFamily="18" charset="0"/>
                <a:cs typeface="Times New Roman" pitchFamily="18" charset="0"/>
              </a:rPr>
              <a:t>As prey becomes more common, eventually profitable for predator to switch to hunting them.</a:t>
            </a:r>
          </a:p>
          <a:p>
            <a:pPr>
              <a:buNone/>
            </a:pPr>
            <a:r>
              <a:rPr lang="en-US" sz="2400" b="1" dirty="0" smtClean="0">
                <a:latin typeface="Times New Roman" pitchFamily="18" charset="0"/>
                <a:cs typeface="Times New Roman" pitchFamily="18" charset="0"/>
              </a:rPr>
              <a:t>3. Prey refuge. </a:t>
            </a:r>
          </a:p>
          <a:p>
            <a:pPr>
              <a:buFont typeface="Wingdings" pitchFamily="2" charset="2"/>
              <a:buChar char="Ø"/>
            </a:pPr>
            <a:r>
              <a:rPr lang="en-US" sz="2400" dirty="0" smtClean="0">
                <a:latin typeface="Times New Roman" pitchFamily="18" charset="0"/>
                <a:cs typeface="Times New Roman" pitchFamily="18" charset="0"/>
              </a:rPr>
              <a:t>There may be a limited number of safe places, in which prey are not vulnerable to predation.</a:t>
            </a:r>
          </a:p>
          <a:p>
            <a:pPr>
              <a:buFont typeface="Wingdings" pitchFamily="2" charset="2"/>
              <a:buChar char="Ø"/>
            </a:pPr>
            <a:r>
              <a:rPr lang="en-US" sz="2400" dirty="0" smtClean="0">
                <a:latin typeface="Times New Roman" pitchFamily="18" charset="0"/>
                <a:cs typeface="Times New Roman" pitchFamily="18" charset="0"/>
              </a:rPr>
              <a:t>As prey become common, some must use unprotected areas.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lideplayer.com/slide/4328532/14/images/34/Type+III+functional+response+:+consumption+rate+is+low+at+low+prey+densities,+increases,+and+then+reaches+an+upper+limit.jpg"/>
          <p:cNvPicPr>
            <a:picLocks noChangeAspect="1" noChangeArrowheads="1"/>
          </p:cNvPicPr>
          <p:nvPr/>
        </p:nvPicPr>
        <p:blipFill>
          <a:blip r:embed="rId2"/>
          <a:srcRect/>
          <a:stretch>
            <a:fillRect/>
          </a:stretch>
        </p:blipFill>
        <p:spPr bwMode="auto">
          <a:xfrm>
            <a:off x="0" y="0"/>
            <a:ext cx="11887200" cy="6858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139</TotalTime>
  <Words>717</Words>
  <Application>Microsoft Office PowerPoint</Application>
  <PresentationFormat>Custom</PresentationFormat>
  <Paragraphs>69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How do predators respond to prey?   Numerical response  (demographic and aggregative) Functional response  (feeding rate) </vt:lpstr>
      <vt:lpstr>Predation Terminology</vt:lpstr>
      <vt:lpstr> Functional Response : </vt:lpstr>
      <vt:lpstr>Types of Functional Responce</vt:lpstr>
      <vt:lpstr> Type I Functional Response  </vt:lpstr>
      <vt:lpstr>Type II Functional Response</vt:lpstr>
      <vt:lpstr>Type III Functional Response</vt:lpstr>
      <vt:lpstr>Type III Functional Response</vt:lpstr>
      <vt:lpstr>Slide 9</vt:lpstr>
      <vt:lpstr>Numerical Response </vt:lpstr>
      <vt:lpstr>Types of Numerical Response</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 predators respond to prey?   Numerical response  (demographic and aggregative) Functional response  (feeding rate) </dc:title>
  <dc:creator>murtaza shah</dc:creator>
  <cp:lastModifiedBy>murtaza shah</cp:lastModifiedBy>
  <cp:revision>20</cp:revision>
  <dcterms:created xsi:type="dcterms:W3CDTF">2018-01-22T04:41:37Z</dcterms:created>
  <dcterms:modified xsi:type="dcterms:W3CDTF">2018-01-22T07:02:23Z</dcterms:modified>
</cp:coreProperties>
</file>