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 /><Relationship Id="rId2" Type="http://schemas.openxmlformats.org/package/2006/relationships/metadata/thumbnail" Target="docProps/thumbnail.jpeg" /><Relationship Id="rId1" Type="http://schemas.openxmlformats.org/officeDocument/2006/relationships/officeDocument" Target="ppt/presentation.xml" /><Relationship Id="rId4" Type="http://schemas.openxmlformats.org/officeDocument/2006/relationships/extended-properties" Target="docProps/app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7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68" autoAdjust="0"/>
    <p:restoredTop sz="94660"/>
  </p:normalViewPr>
  <p:slideViewPr>
    <p:cSldViewPr snapToGrid="0">
      <p:cViewPr varScale="1">
        <p:scale>
          <a:sx n="87" d="100"/>
          <a:sy n="87" d="100"/>
        </p:scale>
        <p:origin x="114" y="4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 /><Relationship Id="rId13" Type="http://schemas.openxmlformats.org/officeDocument/2006/relationships/slide" Target="slides/slide12.xml" /><Relationship Id="rId18" Type="http://schemas.openxmlformats.org/officeDocument/2006/relationships/slide" Target="slides/slide17.xml" /><Relationship Id="rId26" Type="http://schemas.openxmlformats.org/officeDocument/2006/relationships/slide" Target="slides/slide25.xml" /><Relationship Id="rId3" Type="http://schemas.openxmlformats.org/officeDocument/2006/relationships/slide" Target="slides/slide2.xml" /><Relationship Id="rId21" Type="http://schemas.openxmlformats.org/officeDocument/2006/relationships/slide" Target="slides/slide20.xml" /><Relationship Id="rId7" Type="http://schemas.openxmlformats.org/officeDocument/2006/relationships/slide" Target="slides/slide6.xml" /><Relationship Id="rId12" Type="http://schemas.openxmlformats.org/officeDocument/2006/relationships/slide" Target="slides/slide11.xml" /><Relationship Id="rId17" Type="http://schemas.openxmlformats.org/officeDocument/2006/relationships/slide" Target="slides/slide16.xml" /><Relationship Id="rId25" Type="http://schemas.openxmlformats.org/officeDocument/2006/relationships/slide" Target="slides/slide24.xml" /><Relationship Id="rId2" Type="http://schemas.openxmlformats.org/officeDocument/2006/relationships/slide" Target="slides/slide1.xml" /><Relationship Id="rId16" Type="http://schemas.openxmlformats.org/officeDocument/2006/relationships/slide" Target="slides/slide15.xml" /><Relationship Id="rId20" Type="http://schemas.openxmlformats.org/officeDocument/2006/relationships/slide" Target="slides/slide19.xml" /><Relationship Id="rId29" Type="http://schemas.openxmlformats.org/officeDocument/2006/relationships/theme" Target="theme/theme1.xml" /><Relationship Id="rId1" Type="http://schemas.openxmlformats.org/officeDocument/2006/relationships/slideMaster" Target="slideMasters/slideMaster1.xml" /><Relationship Id="rId6" Type="http://schemas.openxmlformats.org/officeDocument/2006/relationships/slide" Target="slides/slide5.xml" /><Relationship Id="rId11" Type="http://schemas.openxmlformats.org/officeDocument/2006/relationships/slide" Target="slides/slide10.xml" /><Relationship Id="rId24" Type="http://schemas.openxmlformats.org/officeDocument/2006/relationships/slide" Target="slides/slide23.xml" /><Relationship Id="rId5" Type="http://schemas.openxmlformats.org/officeDocument/2006/relationships/slide" Target="slides/slide4.xml" /><Relationship Id="rId15" Type="http://schemas.openxmlformats.org/officeDocument/2006/relationships/slide" Target="slides/slide14.xml" /><Relationship Id="rId23" Type="http://schemas.openxmlformats.org/officeDocument/2006/relationships/slide" Target="slides/slide22.xml" /><Relationship Id="rId28" Type="http://schemas.openxmlformats.org/officeDocument/2006/relationships/viewProps" Target="viewProps.xml" /><Relationship Id="rId10" Type="http://schemas.openxmlformats.org/officeDocument/2006/relationships/slide" Target="slides/slide9.xml" /><Relationship Id="rId19" Type="http://schemas.openxmlformats.org/officeDocument/2006/relationships/slide" Target="slides/slide18.xml" /><Relationship Id="rId4" Type="http://schemas.openxmlformats.org/officeDocument/2006/relationships/slide" Target="slides/slide3.xml" /><Relationship Id="rId9" Type="http://schemas.openxmlformats.org/officeDocument/2006/relationships/slide" Target="slides/slide8.xml" /><Relationship Id="rId14" Type="http://schemas.openxmlformats.org/officeDocument/2006/relationships/slide" Target="slides/slide13.xml" /><Relationship Id="rId22" Type="http://schemas.openxmlformats.org/officeDocument/2006/relationships/slide" Target="slides/slide21.xml" /><Relationship Id="rId27" Type="http://schemas.openxmlformats.org/officeDocument/2006/relationships/presProps" Target="presProps.xml" /><Relationship Id="rId30" Type="http://schemas.openxmlformats.org/officeDocument/2006/relationships/tableStyles" Target="tableStyles.xml" 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B47165-666A-4B99-999C-25A82C085E83}" type="datetimeFigureOut">
              <a:rPr lang="en-GB" smtClean="0"/>
              <a:t>04/04/2020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9C916-899E-4932-8498-3365ED884C1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560270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B47165-666A-4B99-999C-25A82C085E83}" type="datetimeFigureOut">
              <a:rPr lang="en-GB" smtClean="0"/>
              <a:t>04/04/2020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9C916-899E-4932-8498-3365ED884C1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40618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B47165-666A-4B99-999C-25A82C085E83}" type="datetimeFigureOut">
              <a:rPr lang="en-GB" smtClean="0"/>
              <a:t>04/04/2020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9C916-899E-4932-8498-3365ED884C1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55189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B47165-666A-4B99-999C-25A82C085E83}" type="datetimeFigureOut">
              <a:rPr lang="en-GB" smtClean="0"/>
              <a:t>04/04/2020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9C916-899E-4932-8498-3365ED884C1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59951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B47165-666A-4B99-999C-25A82C085E83}" type="datetimeFigureOut">
              <a:rPr lang="en-GB" smtClean="0"/>
              <a:t>04/04/2020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9C916-899E-4932-8498-3365ED884C1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41920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B47165-666A-4B99-999C-25A82C085E83}" type="datetimeFigureOut">
              <a:rPr lang="en-GB" smtClean="0"/>
              <a:t>04/04/2020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9C916-899E-4932-8498-3365ED884C1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35635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B47165-666A-4B99-999C-25A82C085E83}" type="datetimeFigureOut">
              <a:rPr lang="en-GB" smtClean="0"/>
              <a:t>04/04/2020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9C916-899E-4932-8498-3365ED884C1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17606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B47165-666A-4B99-999C-25A82C085E83}" type="datetimeFigureOut">
              <a:rPr lang="en-GB" smtClean="0"/>
              <a:t>04/04/2020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9C916-899E-4932-8498-3365ED884C1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426946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B47165-666A-4B99-999C-25A82C085E83}" type="datetimeFigureOut">
              <a:rPr lang="en-GB" smtClean="0"/>
              <a:t>04/04/2020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9C916-899E-4932-8498-3365ED884C1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27476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B47165-666A-4B99-999C-25A82C085E83}" type="datetimeFigureOut">
              <a:rPr lang="en-GB" smtClean="0"/>
              <a:t>04/04/2020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9C916-899E-4932-8498-3365ED884C1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5356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B47165-666A-4B99-999C-25A82C085E83}" type="datetimeFigureOut">
              <a:rPr lang="en-GB" smtClean="0"/>
              <a:t>04/04/2020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9C916-899E-4932-8498-3365ED884C1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74370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 /><Relationship Id="rId3" Type="http://schemas.openxmlformats.org/officeDocument/2006/relationships/slideLayout" Target="../slideLayouts/slideLayout3.xml" /><Relationship Id="rId7" Type="http://schemas.openxmlformats.org/officeDocument/2006/relationships/slideLayout" Target="../slideLayouts/slideLayout7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1" Type="http://schemas.openxmlformats.org/officeDocument/2006/relationships/slideLayout" Target="../slideLayouts/slideLayout1.xml" /><Relationship Id="rId6" Type="http://schemas.openxmlformats.org/officeDocument/2006/relationships/slideLayout" Target="../slideLayouts/slideLayout6.xml" /><Relationship Id="rId11" Type="http://schemas.openxmlformats.org/officeDocument/2006/relationships/slideLayout" Target="../slideLayouts/slideLayout11.xml" /><Relationship Id="rId5" Type="http://schemas.openxmlformats.org/officeDocument/2006/relationships/slideLayout" Target="../slideLayouts/slideLayout5.xml" /><Relationship Id="rId10" Type="http://schemas.openxmlformats.org/officeDocument/2006/relationships/slideLayout" Target="../slideLayouts/slideLayout10.xml" /><Relationship Id="rId4" Type="http://schemas.openxmlformats.org/officeDocument/2006/relationships/slideLayout" Target="../slideLayouts/slideLayout4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B47165-666A-4B99-999C-25A82C085E83}" type="datetimeFigureOut">
              <a:rPr lang="en-GB" smtClean="0"/>
              <a:t>04/04/2020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A9C916-899E-4932-8498-3365ED884C1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43376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microscopemaster.com/protists.html" TargetMode="External" /><Relationship Id="rId1" Type="http://schemas.openxmlformats.org/officeDocument/2006/relationships/slideLayout" Target="../slideLayouts/slideLayout7.xml" 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icroscopemaster.com/images/512px-CSIRO_ScienceImage_7234_microalgal_cultures.jpg" TargetMode="External" /><Relationship Id="rId2" Type="http://schemas.openxmlformats.org/officeDocument/2006/relationships/image" Target="../media/image4.jpg" /><Relationship Id="rId1" Type="http://schemas.openxmlformats.org/officeDocument/2006/relationships/slideLayout" Target="../slideLayouts/slideLayout7.xml" 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 /><Relationship Id="rId2" Type="http://schemas.openxmlformats.org/officeDocument/2006/relationships/hyperlink" Target="https://www.microscopemaster.com/diatoms.html" TargetMode="External" /><Relationship Id="rId1" Type="http://schemas.openxmlformats.org/officeDocument/2006/relationships/slideLayout" Target="../slideLayouts/slideLayout7.xml" 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 /><Relationship Id="rId1" Type="http://schemas.openxmlformats.org/officeDocument/2006/relationships/slideLayout" Target="../slideLayouts/slideLayout7.xml" 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 /><Relationship Id="rId1" Type="http://schemas.openxmlformats.org/officeDocument/2006/relationships/slideLayout" Target="../slideLayouts/slideLayout7.xml" 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 /><Relationship Id="rId1" Type="http://schemas.openxmlformats.org/officeDocument/2006/relationships/slideLayout" Target="../slideLayouts/slideLayout7.xml" 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 /><Relationship Id="rId1" Type="http://schemas.openxmlformats.org/officeDocument/2006/relationships/slideLayout" Target="../slideLayouts/slideLayout7.xml" 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 /><Relationship Id="rId1" Type="http://schemas.openxmlformats.org/officeDocument/2006/relationships/slideLayout" Target="../slideLayouts/slideLayout7.xml" 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 /><Relationship Id="rId1" Type="http://schemas.openxmlformats.org/officeDocument/2006/relationships/slideLayout" Target="../slideLayouts/slideLayout7.xml" 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 /><Relationship Id="rId1" Type="http://schemas.openxmlformats.org/officeDocument/2006/relationships/slideLayout" Target="../slideLayouts/slideLayout7.xml" 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 /><Relationship Id="rId1" Type="http://schemas.openxmlformats.org/officeDocument/2006/relationships/slideLayout" Target="../slideLayouts/slideLayout7.xml" 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icroscopemaster.com/images/Micrasterias_algae.jpg" TargetMode="External" /><Relationship Id="rId2" Type="http://schemas.openxmlformats.org/officeDocument/2006/relationships/image" Target="../media/image3.jpg" /><Relationship Id="rId1" Type="http://schemas.openxmlformats.org/officeDocument/2006/relationships/slideLayout" Target="../slideLayouts/slideLayout7.xml" 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04511" y="0"/>
            <a:ext cx="9144000" cy="1013552"/>
          </a:xfrm>
        </p:spPr>
        <p:txBody>
          <a:bodyPr>
            <a:normAutofit/>
          </a:bodyPr>
          <a:lstStyle/>
          <a:p>
            <a:r>
              <a:rPr lang="en-GB" sz="4000" b="1" dirty="0"/>
              <a:t> What is Phycology?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90531" y="1519850"/>
            <a:ext cx="10410938" cy="4925018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3200" dirty="0"/>
              <a:t>Also referred to as algology in some spheres, phycology is the study of algae; members of the plant kingdom</a:t>
            </a:r>
            <a:r>
              <a:rPr lang="en-GB" dirty="0"/>
              <a:t>. </a:t>
            </a:r>
          </a:p>
          <a:p>
            <a:endParaRPr lang="en-GB" sz="32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200" dirty="0"/>
              <a:t>Although they lack stems, roots, and leaves commonly found on terrestrial plants, algae serve an important role as primary photosynthetic plants in freshwater as well as being a source of food for various organisms in aquatic environments.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410296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48858" y="1476902"/>
            <a:ext cx="932394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b="1" dirty="0">
                <a:effectLst/>
                <a:latin typeface="verdana" panose="020B0604030504040204" pitchFamily="34" charset="0"/>
              </a:rPr>
              <a:t>· </a:t>
            </a:r>
            <a:r>
              <a:rPr lang="en-GB" sz="2800" b="1" u="sng" dirty="0" err="1">
                <a:effectLst/>
                <a:latin typeface="verdana" panose="020B0604030504040204" pitchFamily="34" charset="0"/>
              </a:rPr>
              <a:t>Dinophyta</a:t>
            </a:r>
            <a:r>
              <a:rPr lang="en-GB" sz="2800" b="1" u="none" strike="noStrike" dirty="0">
                <a:effectLst/>
                <a:latin typeface="Verdana" panose="020B0604030504040204" pitchFamily="34" charset="0"/>
              </a:rPr>
              <a:t> </a:t>
            </a:r>
            <a:r>
              <a:rPr lang="en-GB" sz="2800" b="0" dirty="0">
                <a:effectLst/>
                <a:latin typeface="verdana" panose="020B0604030504040204" pitchFamily="34" charset="0"/>
              </a:rPr>
              <a:t>- Is a green algae normally found in seawater (however, they can also be found in freshwater). </a:t>
            </a:r>
          </a:p>
          <a:p>
            <a:r>
              <a:rPr lang="en-GB" sz="2800" b="0" dirty="0">
                <a:effectLst/>
                <a:latin typeface="verdana" panose="020B0604030504040204" pitchFamily="34" charset="0"/>
              </a:rPr>
              <a:t>They also contain chlorophylls a and b and in their environment, feed on smaller </a:t>
            </a:r>
            <a:r>
              <a:rPr lang="en-GB" sz="2800" b="0" dirty="0" err="1">
                <a:solidFill>
                  <a:srgbClr val="0000EE"/>
                </a:solidFill>
                <a:effectLst/>
                <a:latin typeface="verdana" panose="020B0604030504040204" pitchFamily="34" charset="0"/>
                <a:hlinkClick r:id="rId2"/>
              </a:rPr>
              <a:t>protists</a:t>
            </a:r>
            <a:r>
              <a:rPr lang="en-GB" sz="2800" b="0" dirty="0">
                <a:effectLst/>
                <a:latin typeface="verdana" panose="020B0604030504040204" pitchFamily="34" charset="0"/>
              </a:rPr>
              <a:t> and bacteria. </a:t>
            </a:r>
          </a:p>
          <a:p>
            <a:r>
              <a:rPr lang="en-GB" sz="2800" b="0" dirty="0">
                <a:effectLst/>
                <a:latin typeface="verdana" panose="020B0604030504040204" pitchFamily="34" charset="0"/>
              </a:rPr>
              <a:t>Like </a:t>
            </a:r>
            <a:r>
              <a:rPr lang="en-GB" sz="2800" b="0" dirty="0" err="1">
                <a:effectLst/>
                <a:latin typeface="verdana" panose="020B0604030504040204" pitchFamily="34" charset="0"/>
              </a:rPr>
              <a:t>Euglenids</a:t>
            </a:r>
            <a:r>
              <a:rPr lang="en-GB" sz="2800" b="0" dirty="0">
                <a:effectLst/>
                <a:latin typeface="verdana" panose="020B0604030504040204" pitchFamily="34" charset="0"/>
              </a:rPr>
              <a:t>, </a:t>
            </a:r>
            <a:r>
              <a:rPr lang="en-GB" sz="2800" b="0" dirty="0" err="1">
                <a:effectLst/>
                <a:latin typeface="verdana" panose="020B0604030504040204" pitchFamily="34" charset="0"/>
              </a:rPr>
              <a:t>Chlorarachniophytes</a:t>
            </a:r>
            <a:r>
              <a:rPr lang="en-GB" sz="2800" b="0" dirty="0">
                <a:effectLst/>
                <a:latin typeface="verdana" panose="020B0604030504040204" pitchFamily="34" charset="0"/>
              </a:rPr>
              <a:t> also possess flagella. However, some are amoeboid in nature.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18994202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50835" y="1665768"/>
            <a:ext cx="868129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b="1" dirty="0">
                <a:effectLst/>
                <a:latin typeface="verdana" panose="020B0604030504040204" pitchFamily="34" charset="0"/>
              </a:rPr>
              <a:t>· </a:t>
            </a:r>
            <a:r>
              <a:rPr lang="en-GB" sz="2800" b="1" u="sng" dirty="0" err="1">
                <a:effectLst/>
                <a:latin typeface="verdana" panose="020B0604030504040204" pitchFamily="34" charset="0"/>
              </a:rPr>
              <a:t>Apicomplexa</a:t>
            </a:r>
            <a:r>
              <a:rPr lang="en-GB" sz="2800" b="0" u="none" strike="noStrike" dirty="0">
                <a:effectLst/>
                <a:latin typeface="Verdana" panose="020B0604030504040204" pitchFamily="34" charset="0"/>
              </a:rPr>
              <a:t> </a:t>
            </a:r>
            <a:r>
              <a:rPr lang="en-GB" sz="2800" b="0" dirty="0">
                <a:effectLst/>
                <a:latin typeface="verdana" panose="020B0604030504040204" pitchFamily="34" charset="0"/>
              </a:rPr>
              <a:t>- This group is largely composed of parasitic </a:t>
            </a:r>
            <a:r>
              <a:rPr lang="en-GB" sz="2800" b="0" dirty="0" err="1">
                <a:effectLst/>
                <a:latin typeface="verdana" panose="020B0604030504040204" pitchFamily="34" charset="0"/>
              </a:rPr>
              <a:t>alveolates</a:t>
            </a:r>
            <a:r>
              <a:rPr lang="en-GB" sz="2800" b="0" dirty="0">
                <a:effectLst/>
                <a:latin typeface="verdana" panose="020B0604030504040204" pitchFamily="34" charset="0"/>
              </a:rPr>
              <a:t> that are characterized by an apical complex structure referred to as </a:t>
            </a:r>
            <a:r>
              <a:rPr lang="en-GB" sz="2800" b="0" dirty="0" err="1">
                <a:effectLst/>
                <a:latin typeface="verdana" panose="020B0604030504040204" pitchFamily="34" charset="0"/>
              </a:rPr>
              <a:t>apicoplast</a:t>
            </a:r>
            <a:r>
              <a:rPr lang="en-GB" sz="2800" b="0" dirty="0">
                <a:effectLst/>
                <a:latin typeface="verdana" panose="020B0604030504040204" pitchFamily="34" charset="0"/>
              </a:rPr>
              <a:t>.</a:t>
            </a:r>
          </a:p>
          <a:p>
            <a:r>
              <a:rPr lang="en-GB" sz="2800" b="0" dirty="0">
                <a:effectLst/>
                <a:latin typeface="verdana" panose="020B0604030504040204" pitchFamily="34" charset="0"/>
              </a:rPr>
              <a:t> This is an important structure for the organisms that allow them to penetrate and infect the host.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10292170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13272" y="1518253"/>
            <a:ext cx="553414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GB" dirty="0"/>
          </a:p>
          <a:p>
            <a:r>
              <a:rPr lang="en-GB" sz="2800" b="1" u="sng" dirty="0"/>
              <a:t>Group 4</a:t>
            </a:r>
          </a:p>
          <a:p>
            <a:endParaRPr lang="en-GB" dirty="0"/>
          </a:p>
          <a:p>
            <a:r>
              <a:rPr lang="en-GB" sz="2400" dirty="0"/>
              <a:t>Also referred to as </a:t>
            </a:r>
            <a:r>
              <a:rPr lang="en-GB" sz="2400" dirty="0" err="1"/>
              <a:t>Chromista</a:t>
            </a:r>
            <a:r>
              <a:rPr lang="en-GB" sz="2400" dirty="0"/>
              <a:t>, group 4 is composed of algae whose chloroplasts are surrounded by a double membrane of chloroplast E.R.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7723" y="758098"/>
            <a:ext cx="3733800" cy="33147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6995711" y="4325553"/>
            <a:ext cx="481069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400" dirty="0" err="1">
                <a:solidFill>
                  <a:srgbClr val="0000EE"/>
                </a:solidFill>
                <a:effectLst/>
                <a:latin typeface="Verdana" panose="020B0604030504040204" pitchFamily="34" charset="0"/>
                <a:hlinkClick r:id="rId3" tooltip="Microalgal cultures&#10;Date:11 August 2008,Source http://www.scienceimage.csiro.au/image/7234 by CSIRO [CC BY 3.0 (https://creativecommons.org/licenses/by/3.0)]"/>
              </a:rPr>
              <a:t>Microalgal</a:t>
            </a:r>
            <a:r>
              <a:rPr lang="en-GB" sz="1400" dirty="0">
                <a:solidFill>
                  <a:srgbClr val="0000EE"/>
                </a:solidFill>
                <a:effectLst/>
                <a:latin typeface="Verdana" panose="020B0604030504040204" pitchFamily="34" charset="0"/>
                <a:hlinkClick r:id="rId3" tooltip="Microalgal cultures&#10;Date:11 August 2008,Source http://www.scienceimage.csiro.au/image/7234 by CSIRO [CC BY 3.0 (https://creativecommons.org/licenses/by/3.0)]"/>
              </a:rPr>
              <a:t> cultures Date:11 August 2008,Source http://www.scienceimage.csiro.au/image/7234 by CSIRO [CC BY 3.0 (https://creativecommons.org/licenses/by/3.0)]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9204144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420039" y="1116490"/>
            <a:ext cx="7307856" cy="4216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GB" sz="2400" b="0" u="none" strike="noStrike" dirty="0">
                <a:effectLst/>
                <a:latin typeface="verdana" panose="020B0604030504040204" pitchFamily="34" charset="0"/>
              </a:rPr>
              <a:t>As compared to the other groups, this group also carries the majority of subgroups (phyla) that include:</a:t>
            </a:r>
            <a:br>
              <a:rPr lang="en-GB" sz="2400" b="0" u="none" strike="noStrike" dirty="0">
                <a:effectLst/>
                <a:latin typeface="Verdana" panose="020B0604030504040204" pitchFamily="34" charset="0"/>
              </a:rPr>
            </a:br>
            <a:endParaRPr lang="en-GB" sz="2400" b="0" u="none" strike="noStrike" dirty="0">
              <a:effectLst/>
              <a:latin typeface="Verdana" panose="020B0604030504040204" pitchFamily="34" charset="0"/>
            </a:endParaRPr>
          </a:p>
          <a:p>
            <a:pPr fontAlgn="base"/>
            <a:r>
              <a:rPr lang="en-GB" sz="2800" b="1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· </a:t>
            </a:r>
            <a:r>
              <a:rPr lang="en-GB" sz="2800" b="1" u="sng" dirty="0" err="1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Cryptophyta</a:t>
            </a:r>
            <a:r>
              <a:rPr lang="en-GB" sz="2800" b="0" u="none" strike="noStrike" dirty="0">
                <a:effectLst/>
                <a:latin typeface="Verdana" panose="020B0604030504040204" pitchFamily="34" charset="0"/>
              </a:rPr>
              <a:t> </a:t>
            </a:r>
            <a:r>
              <a:rPr lang="en-GB" sz="2800" b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- </a:t>
            </a:r>
            <a:r>
              <a:rPr lang="en-GB" sz="2400" b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Members are commonly found in freshwater environments (but can also be found in marine habitats). Like many other algae, they also contain chlorophylls a and b. However, they are, for the most part, characterized by a flattened shape and their anterior groove.</a:t>
            </a:r>
            <a:endParaRPr lang="en-GB" sz="2400" b="0" dirty="0">
              <a:effectLst/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39892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34458" y="1747605"/>
            <a:ext cx="6096000" cy="310854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2800" b="1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· </a:t>
            </a:r>
            <a:r>
              <a:rPr lang="en-GB" sz="2800" b="1" u="sng" dirty="0" err="1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Heterokontophyta</a:t>
            </a:r>
            <a:r>
              <a:rPr lang="en-GB" sz="2800" b="0" u="none" strike="noStrike" dirty="0">
                <a:effectLst/>
                <a:latin typeface="Verdana" panose="020B0604030504040204" pitchFamily="34" charset="0"/>
              </a:rPr>
              <a:t> </a:t>
            </a:r>
            <a:r>
              <a:rPr lang="en-GB" sz="2800" b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- </a:t>
            </a:r>
            <a:r>
              <a:rPr lang="en-GB" sz="2400" b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Members of this group are known as </a:t>
            </a:r>
            <a:r>
              <a:rPr lang="en-GB" sz="2400" b="0" dirty="0" err="1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heterokonts</a:t>
            </a:r>
            <a:r>
              <a:rPr lang="en-GB" sz="2400" b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 and significantly vary in size. For instance, multicellular kelp and unicellular </a:t>
            </a:r>
            <a:r>
              <a:rPr lang="en-GB" sz="2400" b="0" dirty="0">
                <a:solidFill>
                  <a:srgbClr val="0000EE"/>
                </a:solidFill>
                <a:effectLst/>
                <a:latin typeface="verdana" panose="020B0604030504040204" pitchFamily="34" charset="0"/>
                <a:hlinkClick r:id="rId2"/>
              </a:rPr>
              <a:t>diatoms</a:t>
            </a:r>
            <a:r>
              <a:rPr lang="en-GB" sz="2400" b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 are all found in this category. They also possess a flagellum for movement and chlorophyll a and b for movement</a:t>
            </a:r>
            <a:r>
              <a:rPr lang="en-GB" b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.</a:t>
            </a: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1302" y="1981974"/>
            <a:ext cx="3201835" cy="2639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07265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353938" y="1730292"/>
            <a:ext cx="737395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GB" sz="2800" b="1" dirty="0">
                <a:solidFill>
                  <a:srgbClr val="000000"/>
                </a:solidFill>
                <a:latin typeface="verdana" panose="020B0604030504040204" pitchFamily="34" charset="0"/>
              </a:rPr>
              <a:t>· </a:t>
            </a:r>
            <a:r>
              <a:rPr lang="en-GB" sz="2800" b="1" u="sng" dirty="0" err="1">
                <a:solidFill>
                  <a:srgbClr val="000000"/>
                </a:solidFill>
                <a:latin typeface="verdana" panose="020B0604030504040204" pitchFamily="34" charset="0"/>
              </a:rPr>
              <a:t>Prymnesiophyta</a:t>
            </a:r>
            <a:r>
              <a:rPr lang="en-GB" sz="2800" b="1" dirty="0">
                <a:latin typeface="Verdana" panose="020B0604030504040204" pitchFamily="34" charset="0"/>
              </a:rPr>
              <a:t> </a:t>
            </a:r>
            <a:r>
              <a:rPr lang="en-GB" sz="2800" dirty="0">
                <a:solidFill>
                  <a:srgbClr val="000000"/>
                </a:solidFill>
                <a:latin typeface="verdana" panose="020B0604030504040204" pitchFamily="34" charset="0"/>
              </a:rPr>
              <a:t>- </a:t>
            </a:r>
            <a:r>
              <a:rPr lang="en-GB" sz="2400" dirty="0">
                <a:solidFill>
                  <a:srgbClr val="000000"/>
                </a:solidFill>
                <a:latin typeface="verdana" panose="020B0604030504040204" pitchFamily="34" charset="0"/>
              </a:rPr>
              <a:t>Members have two flagella for movement and chlorophylls a and c for photosynthesis. They are characterized by scale-like </a:t>
            </a:r>
            <a:r>
              <a:rPr lang="en-GB" sz="2400" dirty="0" err="1">
                <a:solidFill>
                  <a:srgbClr val="000000"/>
                </a:solidFill>
                <a:latin typeface="verdana" panose="020B0604030504040204" pitchFamily="34" charset="0"/>
              </a:rPr>
              <a:t>fucoxanthin</a:t>
            </a:r>
            <a:r>
              <a:rPr lang="en-GB" sz="2400" dirty="0">
                <a:solidFill>
                  <a:srgbClr val="000000"/>
                </a:solidFill>
                <a:latin typeface="verdana" panose="020B0604030504040204" pitchFamily="34" charset="0"/>
              </a:rPr>
              <a:t> located outside the cell.</a:t>
            </a:r>
            <a:endParaRPr lang="en-GB" sz="2400" dirty="0">
              <a:latin typeface="Verdana" panose="020B0604030504040204" pitchFamily="34" charset="0"/>
            </a:endParaRPr>
          </a:p>
          <a:p>
            <a:pPr fontAlgn="base"/>
            <a:r>
              <a:rPr lang="en-GB" sz="2800" b="1" dirty="0">
                <a:solidFill>
                  <a:srgbClr val="000000"/>
                </a:solidFill>
                <a:latin typeface="verdana" panose="020B0604030504040204" pitchFamily="34" charset="0"/>
              </a:rPr>
              <a:t>· </a:t>
            </a:r>
            <a:r>
              <a:rPr lang="en-GB" sz="2800" b="1" u="sng" dirty="0" err="1">
                <a:solidFill>
                  <a:srgbClr val="000000"/>
                </a:solidFill>
                <a:latin typeface="verdana" panose="020B0604030504040204" pitchFamily="34" charset="0"/>
              </a:rPr>
              <a:t>Phaeophyceae</a:t>
            </a:r>
            <a:r>
              <a:rPr lang="en-GB" sz="2800" dirty="0">
                <a:latin typeface="Verdana" panose="020B0604030504040204" pitchFamily="34" charset="0"/>
              </a:rPr>
              <a:t> </a:t>
            </a:r>
            <a:r>
              <a:rPr lang="en-GB" sz="2800" dirty="0">
                <a:solidFill>
                  <a:srgbClr val="000000"/>
                </a:solidFill>
                <a:latin typeface="verdana" panose="020B0604030504040204" pitchFamily="34" charset="0"/>
              </a:rPr>
              <a:t>- </a:t>
            </a:r>
            <a:r>
              <a:rPr lang="en-GB" sz="2400" dirty="0">
                <a:solidFill>
                  <a:srgbClr val="000000"/>
                </a:solidFill>
                <a:latin typeface="verdana" panose="020B0604030504040204" pitchFamily="34" charset="0"/>
              </a:rPr>
              <a:t>Multicellular brown algae commonly found in the marine cold waters in the Northern Hemisphere</a:t>
            </a:r>
            <a:endParaRPr lang="en-GB" sz="2400" b="0" dirty="0">
              <a:effectLst/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67628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805628" y="1520972"/>
            <a:ext cx="7153619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GB" sz="2800" b="1" dirty="0">
                <a:solidFill>
                  <a:srgbClr val="000000"/>
                </a:solidFill>
                <a:latin typeface="verdana" panose="020B0604030504040204" pitchFamily="34" charset="0"/>
              </a:rPr>
              <a:t>· </a:t>
            </a:r>
            <a:r>
              <a:rPr lang="en-GB" sz="2800" b="1" u="sng" dirty="0" err="1">
                <a:solidFill>
                  <a:srgbClr val="000000"/>
                </a:solidFill>
                <a:latin typeface="verdana" panose="020B0604030504040204" pitchFamily="34" charset="0"/>
              </a:rPr>
              <a:t>Chrysophyceae</a:t>
            </a:r>
            <a:r>
              <a:rPr lang="en-GB" sz="2800" dirty="0">
                <a:latin typeface="Verdana" panose="020B0604030504040204" pitchFamily="34" charset="0"/>
              </a:rPr>
              <a:t> </a:t>
            </a:r>
            <a:r>
              <a:rPr lang="en-GB" sz="2800" dirty="0">
                <a:solidFill>
                  <a:srgbClr val="000000"/>
                </a:solidFill>
                <a:latin typeface="verdana" panose="020B0604030504040204" pitchFamily="34" charset="0"/>
              </a:rPr>
              <a:t>- Are golden-brown algae typically found in freshwater habitats. They also possess two flagella used for movement.</a:t>
            </a:r>
            <a:endParaRPr lang="en-GB" sz="2800" dirty="0">
              <a:latin typeface="Verdana" panose="020B0604030504040204" pitchFamily="34" charset="0"/>
            </a:endParaRPr>
          </a:p>
          <a:p>
            <a:pPr fontAlgn="base"/>
            <a:r>
              <a:rPr lang="en-GB" sz="2800" b="1" dirty="0">
                <a:solidFill>
                  <a:srgbClr val="000000"/>
                </a:solidFill>
                <a:latin typeface="verdana" panose="020B0604030504040204" pitchFamily="34" charset="0"/>
              </a:rPr>
              <a:t>· </a:t>
            </a:r>
            <a:r>
              <a:rPr lang="en-GB" sz="2800" b="1" u="sng" dirty="0" err="1">
                <a:solidFill>
                  <a:srgbClr val="000000"/>
                </a:solidFill>
                <a:latin typeface="verdana" panose="020B0604030504040204" pitchFamily="34" charset="0"/>
              </a:rPr>
              <a:t>Phaeothamniophyceae</a:t>
            </a:r>
            <a:r>
              <a:rPr lang="en-GB" sz="2800" dirty="0">
                <a:latin typeface="Verdana" panose="020B0604030504040204" pitchFamily="34" charset="0"/>
              </a:rPr>
              <a:t> </a:t>
            </a:r>
            <a:r>
              <a:rPr lang="en-GB" sz="2800" dirty="0">
                <a:solidFill>
                  <a:srgbClr val="000000"/>
                </a:solidFill>
                <a:latin typeface="verdana" panose="020B0604030504040204" pitchFamily="34" charset="0"/>
              </a:rPr>
              <a:t>- Members of this group are golden-brown in </a:t>
            </a:r>
            <a:r>
              <a:rPr lang="en-GB" sz="2800" dirty="0" err="1">
                <a:solidFill>
                  <a:srgbClr val="000000"/>
                </a:solidFill>
                <a:latin typeface="verdana" panose="020B0604030504040204" pitchFamily="34" charset="0"/>
              </a:rPr>
              <a:t>color</a:t>
            </a:r>
            <a:r>
              <a:rPr lang="en-GB" sz="2800" dirty="0">
                <a:solidFill>
                  <a:srgbClr val="000000"/>
                </a:solidFill>
                <a:latin typeface="verdana" panose="020B0604030504040204" pitchFamily="34" charset="0"/>
              </a:rPr>
              <a:t> and may appear filamentous, </a:t>
            </a:r>
            <a:r>
              <a:rPr lang="en-GB" sz="2800" dirty="0" err="1">
                <a:solidFill>
                  <a:srgbClr val="000000"/>
                </a:solidFill>
                <a:latin typeface="verdana" panose="020B0604030504040204" pitchFamily="34" charset="0"/>
              </a:rPr>
              <a:t>coccoid</a:t>
            </a:r>
            <a:r>
              <a:rPr lang="en-GB" sz="2800" dirty="0">
                <a:solidFill>
                  <a:srgbClr val="000000"/>
                </a:solidFill>
                <a:latin typeface="verdana" panose="020B0604030504040204" pitchFamily="34" charset="0"/>
              </a:rPr>
              <a:t> or </a:t>
            </a:r>
            <a:r>
              <a:rPr lang="en-GB" sz="2800" dirty="0" err="1">
                <a:solidFill>
                  <a:srgbClr val="000000"/>
                </a:solidFill>
                <a:latin typeface="verdana" panose="020B0604030504040204" pitchFamily="34" charset="0"/>
              </a:rPr>
              <a:t>pseudofilamentous</a:t>
            </a:r>
            <a:r>
              <a:rPr lang="en-GB" sz="2800" dirty="0">
                <a:solidFill>
                  <a:srgbClr val="000000"/>
                </a:solidFill>
                <a:latin typeface="verdana" panose="020B0604030504040204" pitchFamily="34" charset="0"/>
              </a:rPr>
              <a:t> in shape</a:t>
            </a:r>
            <a:endParaRPr lang="en-GB" sz="2800" b="0" dirty="0">
              <a:effectLst/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52263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64965" y="1936470"/>
            <a:ext cx="5567190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b="1" dirty="0">
                <a:solidFill>
                  <a:srgbClr val="000000"/>
                </a:solidFill>
                <a:latin typeface="verdana" panose="020B0604030504040204" pitchFamily="34" charset="0"/>
              </a:rPr>
              <a:t>· </a:t>
            </a:r>
            <a:r>
              <a:rPr lang="en-GB" sz="2800" b="1" u="sng" dirty="0" err="1">
                <a:solidFill>
                  <a:srgbClr val="000000"/>
                </a:solidFill>
                <a:latin typeface="verdana" panose="020B0604030504040204" pitchFamily="34" charset="0"/>
              </a:rPr>
              <a:t>Synurophyceae</a:t>
            </a:r>
            <a:r>
              <a:rPr lang="en-GB" sz="2800" dirty="0">
                <a:latin typeface="Verdana" panose="020B0604030504040204" pitchFamily="34" charset="0"/>
              </a:rPr>
              <a:t> </a:t>
            </a:r>
            <a:r>
              <a:rPr lang="en-GB" sz="2800" dirty="0">
                <a:solidFill>
                  <a:srgbClr val="000000"/>
                </a:solidFill>
                <a:latin typeface="verdana" panose="020B0604030504040204" pitchFamily="34" charset="0"/>
              </a:rPr>
              <a:t>- </a:t>
            </a:r>
            <a:r>
              <a:rPr lang="en-GB" sz="2400" dirty="0">
                <a:solidFill>
                  <a:srgbClr val="000000"/>
                </a:solidFill>
                <a:latin typeface="verdana" panose="020B0604030504040204" pitchFamily="34" charset="0"/>
              </a:rPr>
              <a:t>Some members have four surrounding membranes. They are also characterized by </a:t>
            </a:r>
            <a:r>
              <a:rPr lang="en-GB" sz="2400" dirty="0" err="1">
                <a:solidFill>
                  <a:srgbClr val="000000"/>
                </a:solidFill>
                <a:latin typeface="verdana" panose="020B0604030504040204" pitchFamily="34" charset="0"/>
              </a:rPr>
              <a:t>fucoxanthin</a:t>
            </a:r>
            <a:r>
              <a:rPr lang="en-GB" sz="2400" dirty="0">
                <a:solidFill>
                  <a:srgbClr val="000000"/>
                </a:solidFill>
                <a:latin typeface="verdana" panose="020B0604030504040204" pitchFamily="34" charset="0"/>
              </a:rPr>
              <a:t> and chlorophyll a and c and are commonly found in fresh water.</a:t>
            </a:r>
            <a:endParaRPr lang="en-GB" sz="2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7744" y="1476512"/>
            <a:ext cx="4560984" cy="3624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20740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02255" y="1174729"/>
            <a:ext cx="6096000" cy="310854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2800" b="1" dirty="0">
                <a:solidFill>
                  <a:srgbClr val="000000"/>
                </a:solidFill>
                <a:latin typeface="verdana" panose="020B0604030504040204" pitchFamily="34" charset="0"/>
              </a:rPr>
              <a:t>· </a:t>
            </a:r>
            <a:r>
              <a:rPr lang="en-GB" sz="2800" b="1" u="sng" dirty="0" err="1">
                <a:solidFill>
                  <a:srgbClr val="000000"/>
                </a:solidFill>
                <a:latin typeface="verdana" panose="020B0604030504040204" pitchFamily="34" charset="0"/>
              </a:rPr>
              <a:t>Xanthophyceae</a:t>
            </a:r>
            <a:r>
              <a:rPr lang="en-GB" sz="2800" dirty="0">
                <a:latin typeface="Verdana" panose="020B0604030504040204" pitchFamily="34" charset="0"/>
              </a:rPr>
              <a:t> </a:t>
            </a:r>
            <a:r>
              <a:rPr lang="en-GB" sz="2800" dirty="0">
                <a:solidFill>
                  <a:srgbClr val="000000"/>
                </a:solidFill>
                <a:latin typeface="verdana" panose="020B0604030504040204" pitchFamily="34" charset="0"/>
              </a:rPr>
              <a:t>- </a:t>
            </a:r>
            <a:r>
              <a:rPr lang="en-GB" sz="2400" dirty="0">
                <a:solidFill>
                  <a:srgbClr val="000000"/>
                </a:solidFill>
                <a:latin typeface="verdana" panose="020B0604030504040204" pitchFamily="34" charset="0"/>
              </a:rPr>
              <a:t>Yellow-green algae commonly found in freshwater. However, some species can also be found in other environments (marine and soil). Movement is made possible by the presence of a single flagellum or in some cases, filamentous structures.</a:t>
            </a:r>
            <a:endParaRPr lang="en-GB" sz="2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5711" y="882038"/>
            <a:ext cx="4643610" cy="3899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20917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58188" y="1986270"/>
            <a:ext cx="5809561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b="1" dirty="0">
                <a:solidFill>
                  <a:srgbClr val="000000"/>
                </a:solidFill>
                <a:latin typeface="verdana" panose="020B0604030504040204" pitchFamily="34" charset="0"/>
              </a:rPr>
              <a:t>· </a:t>
            </a:r>
            <a:r>
              <a:rPr lang="en-GB" sz="2800" b="1" u="sng" dirty="0" err="1">
                <a:solidFill>
                  <a:srgbClr val="000000"/>
                </a:solidFill>
                <a:latin typeface="verdana" panose="020B0604030504040204" pitchFamily="34" charset="0"/>
              </a:rPr>
              <a:t>Eustigmatophyceae</a:t>
            </a:r>
            <a:r>
              <a:rPr lang="en-GB" sz="2800" dirty="0">
                <a:latin typeface="Verdana" panose="020B0604030504040204" pitchFamily="34" charset="0"/>
              </a:rPr>
              <a:t> </a:t>
            </a:r>
            <a:r>
              <a:rPr lang="en-GB" sz="2800" dirty="0">
                <a:solidFill>
                  <a:srgbClr val="000000"/>
                </a:solidFill>
                <a:latin typeface="verdana" panose="020B0604030504040204" pitchFamily="34" charset="0"/>
              </a:rPr>
              <a:t>- </a:t>
            </a:r>
            <a:r>
              <a:rPr lang="en-GB" sz="2400" dirty="0">
                <a:solidFill>
                  <a:srgbClr val="000000"/>
                </a:solidFill>
                <a:latin typeface="verdana" panose="020B0604030504040204" pitchFamily="34" charset="0"/>
              </a:rPr>
              <a:t>This is a small group whose members can be found in various habitats (freshwater, marine, soil). This group is also characterized by unicellular organisms that are surrounded by a polysaccharide wall</a:t>
            </a:r>
            <a:endParaRPr lang="en-GB" sz="2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5059" y="1830007"/>
            <a:ext cx="3798753" cy="2895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6755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86441" y="689987"/>
            <a:ext cx="731519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200" dirty="0"/>
              <a:t>* The word "Phycology" comes from the Greek word "</a:t>
            </a:r>
            <a:r>
              <a:rPr lang="en-GB" sz="3200" dirty="0" err="1"/>
              <a:t>Phykos</a:t>
            </a:r>
            <a:r>
              <a:rPr lang="en-GB" sz="3200" dirty="0"/>
              <a:t>" which means seaweed.</a:t>
            </a:r>
          </a:p>
          <a:p>
            <a:endParaRPr lang="en-GB" sz="3200" dirty="0"/>
          </a:p>
          <a:p>
            <a:r>
              <a:rPr lang="en-GB" sz="3200" dirty="0"/>
              <a:t>Phycology is the science that study all forms of algae, from very tiny microorganism that floats through the oceans to huge forests of seaweed.</a:t>
            </a:r>
          </a:p>
          <a:p>
            <a:r>
              <a:rPr lang="en-GB" sz="3200" dirty="0"/>
              <a:t>  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1639" y="1036972"/>
            <a:ext cx="4285561" cy="3654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449797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574275" y="1143244"/>
            <a:ext cx="7362939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GB" sz="2800" b="1" dirty="0">
                <a:solidFill>
                  <a:srgbClr val="000000"/>
                </a:solidFill>
                <a:latin typeface="verdana" panose="020B0604030504040204" pitchFamily="34" charset="0"/>
              </a:rPr>
              <a:t>· </a:t>
            </a:r>
            <a:r>
              <a:rPr lang="en-GB" sz="2800" b="1" u="sng" dirty="0" err="1">
                <a:solidFill>
                  <a:srgbClr val="000000"/>
                </a:solidFill>
                <a:latin typeface="verdana" panose="020B0604030504040204" pitchFamily="34" charset="0"/>
              </a:rPr>
              <a:t>Raphidophyceae</a:t>
            </a:r>
            <a:r>
              <a:rPr lang="en-GB" sz="2800" dirty="0">
                <a:latin typeface="Verdana" panose="020B0604030504040204" pitchFamily="34" charset="0"/>
              </a:rPr>
              <a:t> </a:t>
            </a:r>
            <a:r>
              <a:rPr lang="en-GB" sz="2800" dirty="0">
                <a:solidFill>
                  <a:srgbClr val="000000"/>
                </a:solidFill>
                <a:latin typeface="verdana" panose="020B0604030504040204" pitchFamily="34" charset="0"/>
              </a:rPr>
              <a:t>-</a:t>
            </a:r>
            <a:r>
              <a:rPr lang="en-GB" dirty="0">
                <a:solidFill>
                  <a:srgbClr val="000000"/>
                </a:solidFill>
                <a:latin typeface="verdana" panose="020B0604030504040204" pitchFamily="34" charset="0"/>
              </a:rPr>
              <a:t> </a:t>
            </a:r>
            <a:r>
              <a:rPr lang="en-GB" sz="2400" dirty="0">
                <a:solidFill>
                  <a:srgbClr val="000000"/>
                </a:solidFill>
                <a:latin typeface="verdana" panose="020B0604030504040204" pitchFamily="34" charset="0"/>
              </a:rPr>
              <a:t>Commonly known as </a:t>
            </a:r>
            <a:r>
              <a:rPr lang="en-GB" sz="2400" dirty="0" err="1">
                <a:solidFill>
                  <a:srgbClr val="000000"/>
                </a:solidFill>
                <a:latin typeface="verdana" panose="020B0604030504040204" pitchFamily="34" charset="0"/>
              </a:rPr>
              <a:t>chloromonads</a:t>
            </a:r>
            <a:r>
              <a:rPr lang="en-GB" sz="2400" dirty="0">
                <a:solidFill>
                  <a:srgbClr val="000000"/>
                </a:solidFill>
                <a:latin typeface="verdana" panose="020B0604030504040204" pitchFamily="34" charset="0"/>
              </a:rPr>
              <a:t>, members of this group found in both fresh and marine environments. Also composed of unicellular and multicellular organisms that lack cell walls.</a:t>
            </a:r>
            <a:endParaRPr lang="en-GB" sz="2400" dirty="0">
              <a:latin typeface="Verdana" panose="020B0604030504040204" pitchFamily="34" charset="0"/>
            </a:endParaRPr>
          </a:p>
          <a:p>
            <a:pPr fontAlgn="base"/>
            <a:r>
              <a:rPr lang="en-GB" sz="2800" b="1" dirty="0">
                <a:solidFill>
                  <a:srgbClr val="000000"/>
                </a:solidFill>
                <a:latin typeface="verdana" panose="020B0604030504040204" pitchFamily="34" charset="0"/>
              </a:rPr>
              <a:t>· </a:t>
            </a:r>
            <a:r>
              <a:rPr lang="en-GB" sz="2800" b="1" u="sng" dirty="0" err="1">
                <a:solidFill>
                  <a:srgbClr val="000000"/>
                </a:solidFill>
                <a:latin typeface="verdana" panose="020B0604030504040204" pitchFamily="34" charset="0"/>
              </a:rPr>
              <a:t>Pinguiophyceae</a:t>
            </a:r>
            <a:r>
              <a:rPr lang="en-GB" sz="2800" b="1" dirty="0">
                <a:latin typeface="Verdana" panose="020B0604030504040204" pitchFamily="34" charset="0"/>
              </a:rPr>
              <a:t> </a:t>
            </a:r>
            <a:r>
              <a:rPr lang="en-GB" sz="2800" dirty="0">
                <a:solidFill>
                  <a:srgbClr val="000000"/>
                </a:solidFill>
                <a:latin typeface="verdana" panose="020B0604030504040204" pitchFamily="34" charset="0"/>
              </a:rPr>
              <a:t>- </a:t>
            </a:r>
            <a:r>
              <a:rPr lang="en-GB" sz="2400" dirty="0">
                <a:solidFill>
                  <a:srgbClr val="000000"/>
                </a:solidFill>
                <a:latin typeface="verdana" panose="020B0604030504040204" pitchFamily="34" charset="0"/>
              </a:rPr>
              <a:t>Includes a range of unicellular organisms found in marine environments. They are characterized by a high concentration of fatty acids whose hydrocarbon chain contains several carbon-carbon double bonds.</a:t>
            </a:r>
            <a:endParaRPr lang="en-GB" sz="2400" b="0" dirty="0">
              <a:effectLst/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720118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54795" y="1239252"/>
            <a:ext cx="5820579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GB" sz="2800" b="1" dirty="0">
                <a:solidFill>
                  <a:srgbClr val="000000"/>
                </a:solidFill>
                <a:latin typeface="verdana" panose="020B0604030504040204" pitchFamily="34" charset="0"/>
              </a:rPr>
              <a:t>· </a:t>
            </a:r>
            <a:r>
              <a:rPr lang="en-GB" sz="2800" b="1" u="sng" dirty="0" err="1">
                <a:solidFill>
                  <a:srgbClr val="000000"/>
                </a:solidFill>
                <a:latin typeface="verdana" panose="020B0604030504040204" pitchFamily="34" charset="0"/>
              </a:rPr>
              <a:t>Bacillariophyceae</a:t>
            </a:r>
            <a:r>
              <a:rPr lang="en-GB" sz="2800" dirty="0">
                <a:latin typeface="Verdana" panose="020B0604030504040204" pitchFamily="34" charset="0"/>
              </a:rPr>
              <a:t> </a:t>
            </a:r>
            <a:r>
              <a:rPr lang="en-GB" sz="2800" dirty="0">
                <a:solidFill>
                  <a:srgbClr val="000000"/>
                </a:solidFill>
                <a:latin typeface="verdana" panose="020B0604030504040204" pitchFamily="34" charset="0"/>
              </a:rPr>
              <a:t>- </a:t>
            </a:r>
            <a:r>
              <a:rPr lang="en-GB" sz="2400" dirty="0">
                <a:solidFill>
                  <a:srgbClr val="000000"/>
                </a:solidFill>
                <a:latin typeface="verdana" panose="020B0604030504040204" pitchFamily="34" charset="0"/>
              </a:rPr>
              <a:t>Composed of diatoms commonly found in such habitats as soil and oceans.</a:t>
            </a:r>
            <a:endParaRPr lang="en-GB" sz="2400" dirty="0">
              <a:latin typeface="Verdana" panose="020B0604030504040204" pitchFamily="34" charset="0"/>
            </a:endParaRPr>
          </a:p>
          <a:p>
            <a:pPr fontAlgn="base"/>
            <a:r>
              <a:rPr lang="en-GB" sz="2800" b="1" dirty="0">
                <a:solidFill>
                  <a:srgbClr val="000000"/>
                </a:solidFill>
                <a:latin typeface="verdana" panose="020B0604030504040204" pitchFamily="34" charset="0"/>
              </a:rPr>
              <a:t>· </a:t>
            </a:r>
            <a:r>
              <a:rPr lang="en-GB" sz="2800" b="1" u="sng" dirty="0" err="1">
                <a:solidFill>
                  <a:srgbClr val="000000"/>
                </a:solidFill>
                <a:latin typeface="verdana" panose="020B0604030504040204" pitchFamily="34" charset="0"/>
              </a:rPr>
              <a:t>Dictyochophyceae</a:t>
            </a:r>
            <a:r>
              <a:rPr lang="en-GB" sz="2800" dirty="0">
                <a:latin typeface="Verdana" panose="020B0604030504040204" pitchFamily="34" charset="0"/>
              </a:rPr>
              <a:t> </a:t>
            </a:r>
            <a:r>
              <a:rPr lang="en-GB" sz="2800" dirty="0">
                <a:solidFill>
                  <a:srgbClr val="000000"/>
                </a:solidFill>
                <a:latin typeface="verdana" panose="020B0604030504040204" pitchFamily="34" charset="0"/>
              </a:rPr>
              <a:t>- </a:t>
            </a:r>
            <a:r>
              <a:rPr lang="en-GB" sz="2400" dirty="0">
                <a:solidFill>
                  <a:srgbClr val="000000"/>
                </a:solidFill>
                <a:latin typeface="verdana" panose="020B0604030504040204" pitchFamily="34" charset="0"/>
              </a:rPr>
              <a:t>Also known as </a:t>
            </a:r>
            <a:r>
              <a:rPr lang="en-GB" sz="2400" dirty="0" err="1">
                <a:solidFill>
                  <a:srgbClr val="000000"/>
                </a:solidFill>
                <a:latin typeface="verdana" panose="020B0604030504040204" pitchFamily="34" charset="0"/>
              </a:rPr>
              <a:t>silicoflagellates</a:t>
            </a:r>
            <a:r>
              <a:rPr lang="en-GB" sz="2400" dirty="0">
                <a:solidFill>
                  <a:srgbClr val="000000"/>
                </a:solidFill>
                <a:latin typeface="verdana" panose="020B0604030504040204" pitchFamily="34" charset="0"/>
              </a:rPr>
              <a:t>, members of this group, which are small in number, are commonly found in marine habitats and move from one place to another using flagellum.</a:t>
            </a:r>
            <a:endParaRPr lang="en-GB" sz="2400" b="0" dirty="0">
              <a:effectLst/>
              <a:latin typeface="Verdana" panose="020B060403050404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9381" y="1791679"/>
            <a:ext cx="4116465" cy="3134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38325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442072" y="1547725"/>
            <a:ext cx="724175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GB" sz="2800" b="1" dirty="0">
                <a:solidFill>
                  <a:srgbClr val="000000"/>
                </a:solidFill>
                <a:latin typeface="verdana" panose="020B0604030504040204" pitchFamily="34" charset="0"/>
              </a:rPr>
              <a:t>· </a:t>
            </a:r>
            <a:r>
              <a:rPr lang="en-GB" sz="2800" b="1" u="sng" dirty="0" err="1">
                <a:solidFill>
                  <a:srgbClr val="000000"/>
                </a:solidFill>
                <a:latin typeface="verdana" panose="020B0604030504040204" pitchFamily="34" charset="0"/>
              </a:rPr>
              <a:t>Bolidophyceae</a:t>
            </a:r>
            <a:r>
              <a:rPr lang="en-GB" sz="2800" dirty="0">
                <a:latin typeface="Verdana" panose="020B0604030504040204" pitchFamily="34" charset="0"/>
              </a:rPr>
              <a:t> </a:t>
            </a:r>
            <a:r>
              <a:rPr lang="en-GB" sz="2800" dirty="0">
                <a:solidFill>
                  <a:srgbClr val="000000"/>
                </a:solidFill>
                <a:latin typeface="verdana" panose="020B0604030504040204" pitchFamily="34" charset="0"/>
              </a:rPr>
              <a:t>- </a:t>
            </a:r>
            <a:r>
              <a:rPr lang="en-GB" sz="2400" dirty="0">
                <a:solidFill>
                  <a:srgbClr val="000000"/>
                </a:solidFill>
                <a:latin typeface="verdana" panose="020B0604030504040204" pitchFamily="34" charset="0"/>
              </a:rPr>
              <a:t>With about 20 identified species, this group is composed of aquatic organisms that are characterized by a flagellum that is positioned at an angle</a:t>
            </a:r>
            <a:endParaRPr lang="en-GB" sz="2400" dirty="0">
              <a:latin typeface="Verdana" panose="020B0604030504040204" pitchFamily="34" charset="0"/>
            </a:endParaRPr>
          </a:p>
          <a:p>
            <a:pPr fontAlgn="base"/>
            <a:r>
              <a:rPr lang="en-GB" sz="2800" b="1" dirty="0">
                <a:latin typeface="verdana" panose="020B0604030504040204" pitchFamily="34" charset="0"/>
              </a:rPr>
              <a:t>· </a:t>
            </a:r>
            <a:r>
              <a:rPr lang="en-GB" sz="2800" b="1" u="sng" dirty="0" err="1">
                <a:latin typeface="verdana" panose="020B0604030504040204" pitchFamily="34" charset="0"/>
              </a:rPr>
              <a:t>Pelagophyceae</a:t>
            </a:r>
            <a:r>
              <a:rPr lang="en-GB" sz="2800" b="1" dirty="0">
                <a:latin typeface="Verdana" panose="020B0604030504040204" pitchFamily="34" charset="0"/>
              </a:rPr>
              <a:t> </a:t>
            </a:r>
            <a:r>
              <a:rPr lang="en-GB" sz="2800" dirty="0">
                <a:latin typeface="verdana" panose="020B0604030504040204" pitchFamily="34" charset="0"/>
              </a:rPr>
              <a:t>- </a:t>
            </a:r>
            <a:r>
              <a:rPr lang="en-GB" sz="2400" dirty="0">
                <a:latin typeface="verdana" panose="020B0604030504040204" pitchFamily="34" charset="0"/>
              </a:rPr>
              <a:t>Composed of </a:t>
            </a:r>
            <a:r>
              <a:rPr lang="en-GB" sz="2400" dirty="0" err="1">
                <a:latin typeface="verdana" panose="020B0604030504040204" pitchFamily="34" charset="0"/>
              </a:rPr>
              <a:t>heterokont</a:t>
            </a:r>
            <a:r>
              <a:rPr lang="en-GB" sz="2400" dirty="0">
                <a:latin typeface="verdana" panose="020B0604030504040204" pitchFamily="34" charset="0"/>
              </a:rPr>
              <a:t> algae commonly found in marine environments. They also range from filamentous to single-celled organisms that move through the use of flagella.</a:t>
            </a:r>
            <a:endParaRPr lang="en-GB" sz="2400" b="0" dirty="0">
              <a:effectLst/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760813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254785" y="1316370"/>
            <a:ext cx="8023952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GB" sz="2800" b="1" u="sng" dirty="0">
                <a:solidFill>
                  <a:srgbClr val="000000"/>
                </a:solidFill>
                <a:latin typeface="verdana" panose="020B0604030504040204" pitchFamily="34" charset="0"/>
              </a:rPr>
              <a:t>Algal cell structure</a:t>
            </a:r>
            <a:r>
              <a:rPr lang="en-GB" sz="2800" b="1" dirty="0">
                <a:solidFill>
                  <a:srgbClr val="000000"/>
                </a:solidFill>
                <a:latin typeface="verdana" panose="020B0604030504040204" pitchFamily="34" charset="0"/>
              </a:rPr>
              <a:t> </a:t>
            </a:r>
          </a:p>
          <a:p>
            <a:pPr marL="342900" indent="-342900" fontAlgn="base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latin typeface="verdana" panose="020B0604030504040204" pitchFamily="34" charset="0"/>
              </a:rPr>
              <a:t>Algae are eukaryotic cell, or cells that contain a nucleus, which makes than slightly more complex than </a:t>
            </a:r>
            <a:r>
              <a:rPr lang="en-GB" sz="2400" dirty="0" err="1">
                <a:solidFill>
                  <a:srgbClr val="000000"/>
                </a:solidFill>
                <a:latin typeface="verdana" panose="020B0604030504040204" pitchFamily="34" charset="0"/>
              </a:rPr>
              <a:t>bectaria</a:t>
            </a:r>
            <a:r>
              <a:rPr lang="en-GB" sz="2400" dirty="0">
                <a:solidFill>
                  <a:srgbClr val="000000"/>
                </a:solidFill>
                <a:latin typeface="verdana" panose="020B0604030504040204" pitchFamily="34" charset="0"/>
              </a:rPr>
              <a:t>.</a:t>
            </a:r>
          </a:p>
          <a:p>
            <a:pPr marL="342900" indent="-342900" fontAlgn="base">
              <a:buFont typeface="Arial" panose="020B0604020202020204" pitchFamily="34" charset="0"/>
              <a:buChar char="•"/>
            </a:pPr>
            <a:r>
              <a:rPr lang="en-GB" sz="2400" dirty="0" err="1">
                <a:latin typeface="Verdana" panose="020B0604030504040204" pitchFamily="34" charset="0"/>
              </a:rPr>
              <a:t>Thay</a:t>
            </a:r>
            <a:r>
              <a:rPr lang="en-GB" sz="2400" dirty="0">
                <a:latin typeface="Verdana" panose="020B0604030504040204" pitchFamily="34" charset="0"/>
              </a:rPr>
              <a:t> also contain chloroplast, which are </a:t>
            </a:r>
            <a:r>
              <a:rPr lang="en-GB" sz="2400" dirty="0" err="1">
                <a:latin typeface="Verdana" panose="020B0604030504040204" pitchFamily="34" charset="0"/>
              </a:rPr>
              <a:t>structre</a:t>
            </a:r>
            <a:r>
              <a:rPr lang="en-GB" sz="2400" dirty="0">
                <a:latin typeface="Verdana" panose="020B0604030504040204" pitchFamily="34" charset="0"/>
              </a:rPr>
              <a:t> that generate energy for the cell through photosynthesis.</a:t>
            </a:r>
          </a:p>
          <a:p>
            <a:pPr marL="342900" indent="-342900" fontAlgn="base">
              <a:buFont typeface="Arial" panose="020B0604020202020204" pitchFamily="34" charset="0"/>
              <a:buChar char="•"/>
            </a:pPr>
            <a:r>
              <a:rPr lang="en-GB" sz="2400" dirty="0">
                <a:latin typeface="Verdana" panose="020B0604030504040204" pitchFamily="34" charset="0"/>
              </a:rPr>
              <a:t>Other structures that algae may have very greatly. Some algae have silica exoskeletons,  flagella for movement or other </a:t>
            </a:r>
            <a:r>
              <a:rPr lang="en-GB" sz="2400" dirty="0" err="1">
                <a:latin typeface="Verdana" panose="020B0604030504040204" pitchFamily="34" charset="0"/>
              </a:rPr>
              <a:t>structres</a:t>
            </a:r>
            <a:r>
              <a:rPr lang="en-GB" sz="2400" dirty="0">
                <a:latin typeface="Verdana" panose="020B0604030504040204" pitchFamily="34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03430734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24569" y="2109585"/>
            <a:ext cx="556351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fontAlgn="base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latin typeface="verdana" panose="020B0604030504040204" pitchFamily="34" charset="0"/>
              </a:rPr>
              <a:t>The pigment used for photosynthesis can even vary, resulting in algae that appear green, red or brown. </a:t>
            </a:r>
          </a:p>
          <a:p>
            <a:pPr marL="342900" indent="-342900" fontAlgn="base">
              <a:buFont typeface="Arial" panose="020B0604020202020204" pitchFamily="34" charset="0"/>
              <a:buChar char="•"/>
            </a:pPr>
            <a:r>
              <a:rPr lang="en-GB" sz="2400" dirty="0">
                <a:latin typeface="Verdana" panose="020B0604030504040204" pitchFamily="34" charset="0"/>
              </a:rPr>
              <a:t>More many other cellular organelles are present.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8255" y="1546607"/>
            <a:ext cx="4649119" cy="4380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08670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4391" y="674322"/>
            <a:ext cx="8020279" cy="5462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13086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05928" y="918187"/>
            <a:ext cx="10851614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GB" sz="3200" b="1" dirty="0">
                <a:effectLst/>
                <a:latin typeface="verdana" panose="020B0604030504040204" pitchFamily="34" charset="0"/>
              </a:rPr>
              <a:t>The development of phycology (as a field of study) may be divided into four major phases that include:</a:t>
            </a:r>
            <a:endParaRPr lang="en-GB" sz="3200" b="0" dirty="0">
              <a:effectLst/>
              <a:latin typeface="Verdana" panose="020B0604030504040204" pitchFamily="34" charset="0"/>
            </a:endParaRPr>
          </a:p>
          <a:p>
            <a:pPr fontAlgn="base">
              <a:buFont typeface="Arial" panose="020B0604020202020204" pitchFamily="34" charset="0"/>
              <a:buChar char="•"/>
            </a:pPr>
            <a:r>
              <a:rPr lang="en-GB" sz="3200" b="0" dirty="0">
                <a:effectLst/>
                <a:latin typeface="verdana" panose="020B0604030504040204" pitchFamily="34" charset="0"/>
              </a:rPr>
              <a:t>Phase 1 - Greek writings of Theophrastus and </a:t>
            </a:r>
            <a:r>
              <a:rPr lang="en-GB" sz="3200" b="0" dirty="0" err="1">
                <a:effectLst/>
                <a:latin typeface="verdana" panose="020B0604030504040204" pitchFamily="34" charset="0"/>
              </a:rPr>
              <a:t>Pedanius</a:t>
            </a:r>
            <a:r>
              <a:rPr lang="en-GB" sz="3200" b="0" dirty="0">
                <a:effectLst/>
                <a:latin typeface="verdana" panose="020B0604030504040204" pitchFamily="34" charset="0"/>
              </a:rPr>
              <a:t> </a:t>
            </a:r>
            <a:r>
              <a:rPr lang="en-GB" sz="3200" b="0" dirty="0" err="1">
                <a:effectLst/>
                <a:latin typeface="verdana" panose="020B0604030504040204" pitchFamily="34" charset="0"/>
              </a:rPr>
              <a:t>Dioscorides</a:t>
            </a:r>
            <a:r>
              <a:rPr lang="en-GB" sz="3200" b="0" dirty="0">
                <a:effectLst/>
                <a:latin typeface="verdana" panose="020B0604030504040204" pitchFamily="34" charset="0"/>
              </a:rPr>
              <a:t> - This phase came to an end in the 18th Century</a:t>
            </a:r>
            <a:endParaRPr lang="en-GB" sz="3200" b="0" dirty="0">
              <a:effectLst/>
              <a:latin typeface="Verdana" panose="020B0604030504040204" pitchFamily="34" charset="0"/>
            </a:endParaRPr>
          </a:p>
          <a:p>
            <a:pPr fontAlgn="base">
              <a:buFont typeface="Arial" panose="020B0604020202020204" pitchFamily="34" charset="0"/>
              <a:buChar char="•"/>
            </a:pPr>
            <a:r>
              <a:rPr lang="en-GB" sz="3200" b="0" dirty="0">
                <a:effectLst/>
                <a:latin typeface="verdana" panose="020B0604030504040204" pitchFamily="34" charset="0"/>
              </a:rPr>
              <a:t>Phase 2 - 1800 to 1880 - Western sciences</a:t>
            </a:r>
            <a:endParaRPr lang="en-GB" sz="3200" b="0" dirty="0">
              <a:effectLst/>
              <a:latin typeface="Verdana" panose="020B0604030504040204" pitchFamily="34" charset="0"/>
            </a:endParaRPr>
          </a:p>
          <a:p>
            <a:pPr fontAlgn="base">
              <a:buFont typeface="Arial" panose="020B0604020202020204" pitchFamily="34" charset="0"/>
              <a:buChar char="•"/>
            </a:pPr>
            <a:r>
              <a:rPr lang="en-GB" sz="3200" b="0" dirty="0">
                <a:effectLst/>
                <a:latin typeface="verdana" panose="020B0604030504040204" pitchFamily="34" charset="0"/>
              </a:rPr>
              <a:t>Phase 3 - Early 1950</a:t>
            </a:r>
            <a:endParaRPr lang="en-GB" sz="3200" b="0" dirty="0">
              <a:effectLst/>
              <a:latin typeface="Verdana" panose="020B0604030504040204" pitchFamily="34" charset="0"/>
            </a:endParaRPr>
          </a:p>
          <a:p>
            <a:pPr fontAlgn="base">
              <a:buFont typeface="Arial" panose="020B0604020202020204" pitchFamily="34" charset="0"/>
              <a:buChar char="•"/>
            </a:pPr>
            <a:r>
              <a:rPr lang="en-GB" sz="3200" b="0" dirty="0">
                <a:effectLst/>
                <a:latin typeface="verdana" panose="020B0604030504040204" pitchFamily="34" charset="0"/>
              </a:rPr>
              <a:t>Phase 4-  This is the modern phase of phycology that started in the 1950s</a:t>
            </a:r>
            <a:endParaRPr lang="en-GB" sz="3200" b="0" dirty="0">
              <a:effectLst/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74623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08472" y="-95311"/>
            <a:ext cx="4255973" cy="9081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114264" rIns="0" bIns="84111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Phycology Classification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457200"/>
            <a:ext cx="12192000" cy="15875"/>
          </a:xfrm>
          <a:prstGeom prst="rect">
            <a:avLst/>
          </a:prstGeom>
          <a:solidFill>
            <a:srgbClr val="000000"/>
          </a:solidFill>
          <a:ln w="9525">
            <a:solidFill>
              <a:schemeClr val="tx1"/>
            </a:solidFill>
            <a:prstDash val="solid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573576" y="2252146"/>
            <a:ext cx="9300072" cy="29546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</a:rPr>
              <a:t>The classification of algae has proved to be a complex process that has experienced several revisions over the years. Several systems have also been proposed based on different aspects of the organisms.</a:t>
            </a: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Lucida Grande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</a:rPr>
              <a:t>This section will represent the classification of algae-based on four major categories. </a:t>
            </a: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Lucida Grande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Lucida Grande"/>
              </a:rPr>
            </a:b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Lucida Grande"/>
            </a:endParaRPr>
          </a:p>
        </p:txBody>
      </p:sp>
    </p:spTree>
    <p:extLst>
      <p:ext uri="{BB962C8B-B14F-4D97-AF65-F5344CB8AC3E}">
        <p14:creationId xmlns:p14="http://schemas.microsoft.com/office/powerpoint/2010/main" val="16783701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4562" y="1978505"/>
            <a:ext cx="9606710" cy="2834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22389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-991518" y="4496431"/>
            <a:ext cx="11391441" cy="708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114264" rIns="0" bIns="84111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5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123721" y="1172934"/>
            <a:ext cx="9529591" cy="4216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/>
              <a:t>Group 1:  Prokaryotic Algae</a:t>
            </a:r>
          </a:p>
          <a:p>
            <a:endParaRPr lang="en-GB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This is the first group of algae and consists of cyanobacteria (</a:t>
            </a:r>
            <a:r>
              <a:rPr lang="en-GB" sz="2400" dirty="0" err="1"/>
              <a:t>Cyanophyta</a:t>
            </a:r>
            <a:r>
              <a:rPr lang="en-GB" sz="2400" dirty="0"/>
              <a:t>). Although cyanobacteria are closely related to bacteria as opposed to algae (eukaryotic algae), they are also classified under the blue-green algae.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Cyanobacteria is the only organism classified in this group and are characterized by their ability to carry out photosynthesis through the use of chlorophyll a (while some have b and d).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* Although cyanobacteria are included as a group of algae in some books, this classification remains controversial.</a:t>
            </a:r>
          </a:p>
        </p:txBody>
      </p:sp>
    </p:spTree>
    <p:extLst>
      <p:ext uri="{BB962C8B-B14F-4D97-AF65-F5344CB8AC3E}">
        <p14:creationId xmlns:p14="http://schemas.microsoft.com/office/powerpoint/2010/main" val="6577871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87277" y="888278"/>
            <a:ext cx="9210101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/>
              <a:t>Group 2:  </a:t>
            </a:r>
            <a:r>
              <a:rPr lang="en-GB" sz="2800" dirty="0" err="1"/>
              <a:t>Archaepastida</a:t>
            </a:r>
            <a:endParaRPr lang="en-GB" sz="2800" dirty="0"/>
          </a:p>
          <a:p>
            <a:endParaRPr lang="en-GB" sz="2400" dirty="0"/>
          </a:p>
          <a:p>
            <a:r>
              <a:rPr lang="en-GB" sz="2400" dirty="0"/>
              <a:t>     Eukaryotic algae whose chloroplasts are surrounded by two                           membranes of the chloroplast envelope.</a:t>
            </a:r>
          </a:p>
          <a:p>
            <a:r>
              <a:rPr lang="en-GB" sz="2400" dirty="0"/>
              <a:t>     This group is made up of three phyla that include: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 </a:t>
            </a:r>
            <a:r>
              <a:rPr lang="en-GB" sz="2400" dirty="0" err="1"/>
              <a:t>Glaucophyta</a:t>
            </a:r>
            <a:r>
              <a:rPr lang="en-GB" sz="2400" dirty="0"/>
              <a:t> - A small group of unicellular algae found in freshwater    Photosynthesis occurs in a modified </a:t>
            </a:r>
            <a:r>
              <a:rPr lang="en-GB" sz="2400" dirty="0" err="1"/>
              <a:t>endosymbiotic</a:t>
            </a:r>
            <a:r>
              <a:rPr lang="en-GB" sz="2400" dirty="0"/>
              <a:t> cyanobacteria.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err="1"/>
              <a:t>Rhodophyta</a:t>
            </a:r>
            <a:r>
              <a:rPr lang="en-GB" sz="2400" dirty="0"/>
              <a:t> - This is a group of red algae and consists of over 7,000 identified species. Photosynthetic pigments of </a:t>
            </a:r>
            <a:r>
              <a:rPr lang="en-GB" sz="2400" dirty="0" err="1"/>
              <a:t>Rhodophyta</a:t>
            </a:r>
            <a:r>
              <a:rPr lang="en-GB" sz="2400" dirty="0"/>
              <a:t> are collectively arranged in the </a:t>
            </a:r>
            <a:r>
              <a:rPr lang="en-GB" sz="2400" dirty="0" err="1"/>
              <a:t>phycobilisomes</a:t>
            </a:r>
            <a:r>
              <a:rPr lang="en-GB" sz="2400" dirty="0"/>
              <a:t>. Compared to some of the other groups, </a:t>
            </a:r>
            <a:r>
              <a:rPr lang="en-GB" sz="2400" dirty="0" err="1"/>
              <a:t>Rhodophyta</a:t>
            </a:r>
            <a:r>
              <a:rPr lang="en-GB" sz="2400" dirty="0"/>
              <a:t> is one of the oldest groups among eukaryotic algae.</a:t>
            </a:r>
          </a:p>
        </p:txBody>
      </p:sp>
    </p:spTree>
    <p:extLst>
      <p:ext uri="{BB962C8B-B14F-4D97-AF65-F5344CB8AC3E}">
        <p14:creationId xmlns:p14="http://schemas.microsoft.com/office/powerpoint/2010/main" val="38605307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80500" y="1871934"/>
            <a:ext cx="4814371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 err="1"/>
              <a:t>Chlorophyta</a:t>
            </a:r>
            <a:r>
              <a:rPr lang="en-GB" sz="2800" dirty="0"/>
              <a:t> - Are green algae that contain chlorophylls a and b. Members of this group are in some books referred to as seaweed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1184" y="550845"/>
            <a:ext cx="3683307" cy="3638836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7741184" y="4410018"/>
            <a:ext cx="420844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200" b="1" dirty="0" err="1">
                <a:solidFill>
                  <a:srgbClr val="0000EE"/>
                </a:solidFill>
                <a:effectLst/>
                <a:latin typeface="Verdana" panose="020B0604030504040204" pitchFamily="34" charset="0"/>
                <a:hlinkClick r:id="rId3" tooltip="Micrasterias-light microscope,Desmidiales. Desmidiales,green algae,approx.40 genera,5,000 species, found mostly,not exclusively,in fresh water. http://de.wikipedia.org/wiki/Zieralgen by Ajburk"/>
              </a:rPr>
              <a:t>Micrasterias</a:t>
            </a:r>
            <a:r>
              <a:rPr lang="en-GB" sz="1200" b="1" dirty="0">
                <a:solidFill>
                  <a:srgbClr val="0000EE"/>
                </a:solidFill>
                <a:effectLst/>
                <a:latin typeface="Verdana" panose="020B0604030504040204" pitchFamily="34" charset="0"/>
                <a:hlinkClick r:id="rId3" tooltip="Micrasterias-light microscope,Desmidiales. Desmidiales,green algae,approx.40 genera,5,000 species, found mostly,not exclusively,in fresh water. http://de.wikipedia.org/wiki/Zieralgen by Ajburk"/>
              </a:rPr>
              <a:t>-light </a:t>
            </a:r>
            <a:r>
              <a:rPr lang="en-GB" sz="1200" b="1" dirty="0" err="1">
                <a:solidFill>
                  <a:srgbClr val="0000EE"/>
                </a:solidFill>
                <a:effectLst/>
                <a:latin typeface="Verdana" panose="020B0604030504040204" pitchFamily="34" charset="0"/>
                <a:hlinkClick r:id="rId3" tooltip="Micrasterias-light microscope,Desmidiales. Desmidiales,green algae,approx.40 genera,5,000 species, found mostly,not exclusively,in fresh water. http://de.wikipedia.org/wiki/Zieralgen by Ajburk"/>
              </a:rPr>
              <a:t>microscope,Desmidiales</a:t>
            </a:r>
            <a:r>
              <a:rPr lang="en-GB" sz="1200" b="1" dirty="0">
                <a:solidFill>
                  <a:srgbClr val="0000EE"/>
                </a:solidFill>
                <a:effectLst/>
                <a:latin typeface="Verdana" panose="020B0604030504040204" pitchFamily="34" charset="0"/>
                <a:hlinkClick r:id="rId3" tooltip="Micrasterias-light microscope,Desmidiales. Desmidiales,green algae,approx.40 genera,5,000 species, found mostly,not exclusively,in fresh water. http://de.wikipedia.org/wiki/Zieralgen by Ajburk"/>
              </a:rPr>
              <a:t>. </a:t>
            </a:r>
            <a:r>
              <a:rPr lang="en-GB" sz="1200" b="1" dirty="0" err="1">
                <a:solidFill>
                  <a:srgbClr val="0000EE"/>
                </a:solidFill>
                <a:effectLst/>
                <a:latin typeface="Verdana" panose="020B0604030504040204" pitchFamily="34" charset="0"/>
                <a:hlinkClick r:id="rId3" tooltip="Micrasterias-light microscope,Desmidiales. Desmidiales,green algae,approx.40 genera,5,000 species, found mostly,not exclusively,in fresh water. http://de.wikipedia.org/wiki/Zieralgen by Ajburk"/>
              </a:rPr>
              <a:t>Desmidiales,green</a:t>
            </a:r>
            <a:r>
              <a:rPr lang="en-GB" sz="1200" b="1" dirty="0">
                <a:solidFill>
                  <a:srgbClr val="0000EE"/>
                </a:solidFill>
                <a:effectLst/>
                <a:latin typeface="Verdana" panose="020B0604030504040204" pitchFamily="34" charset="0"/>
                <a:hlinkClick r:id="rId3" tooltip="Micrasterias-light microscope,Desmidiales. Desmidiales,green algae,approx.40 genera,5,000 species, found mostly,not exclusively,in fresh water. http://de.wikipedia.org/wiki/Zieralgen by Ajburk"/>
              </a:rPr>
              <a:t> algae,approx.40 genera,5,000 species, found </a:t>
            </a:r>
            <a:r>
              <a:rPr lang="en-GB" sz="1200" b="1" dirty="0" err="1">
                <a:solidFill>
                  <a:srgbClr val="0000EE"/>
                </a:solidFill>
                <a:effectLst/>
                <a:latin typeface="Verdana" panose="020B0604030504040204" pitchFamily="34" charset="0"/>
                <a:hlinkClick r:id="rId3" tooltip="Micrasterias-light microscope,Desmidiales. Desmidiales,green algae,approx.40 genera,5,000 species, found mostly,not exclusively,in fresh water. http://de.wikipedia.org/wiki/Zieralgen by Ajburk"/>
              </a:rPr>
              <a:t>mostly,not</a:t>
            </a:r>
            <a:r>
              <a:rPr lang="en-GB" sz="1200" b="1" dirty="0">
                <a:solidFill>
                  <a:srgbClr val="0000EE"/>
                </a:solidFill>
                <a:effectLst/>
                <a:latin typeface="Verdana" panose="020B0604030504040204" pitchFamily="34" charset="0"/>
                <a:hlinkClick r:id="rId3" tooltip="Micrasterias-light microscope,Desmidiales. Desmidiales,green algae,approx.40 genera,5,000 species, found mostly,not exclusively,in fresh water. http://de.wikipedia.org/wiki/Zieralgen by Ajburk"/>
              </a:rPr>
              <a:t> </a:t>
            </a:r>
            <a:r>
              <a:rPr lang="en-GB" sz="1200" b="1" dirty="0" err="1">
                <a:solidFill>
                  <a:srgbClr val="0000EE"/>
                </a:solidFill>
                <a:effectLst/>
                <a:latin typeface="Verdana" panose="020B0604030504040204" pitchFamily="34" charset="0"/>
                <a:hlinkClick r:id="rId3" tooltip="Micrasterias-light microscope,Desmidiales. Desmidiales,green algae,approx.40 genera,5,000 species, found mostly,not exclusively,in fresh water. http://de.wikipedia.org/wiki/Zieralgen by Ajburk"/>
              </a:rPr>
              <a:t>exclusively,in</a:t>
            </a:r>
            <a:r>
              <a:rPr lang="en-GB" sz="1200" b="1" dirty="0">
                <a:solidFill>
                  <a:srgbClr val="0000EE"/>
                </a:solidFill>
                <a:effectLst/>
                <a:latin typeface="Verdana" panose="020B0604030504040204" pitchFamily="34" charset="0"/>
                <a:hlinkClick r:id="rId3" tooltip="Micrasterias-light microscope,Desmidiales. Desmidiales,green algae,approx.40 genera,5,000 species, found mostly,not exclusively,in fresh water. http://de.wikipedia.org/wiki/Zieralgen by Ajburk"/>
              </a:rPr>
              <a:t> fresh water. http://de.wikipedia.org/wiki/Zieralgen </a:t>
            </a:r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18844852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388126" y="960676"/>
            <a:ext cx="9386370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GB" sz="2800" b="1" dirty="0">
                <a:effectLst/>
                <a:latin typeface="Verdana" panose="020B0604030504040204" pitchFamily="34" charset="0"/>
              </a:rPr>
              <a:t>Group 3:</a:t>
            </a:r>
          </a:p>
          <a:p>
            <a:pPr fontAlgn="base"/>
            <a:r>
              <a:rPr lang="en-GB" sz="2400" b="0" dirty="0">
                <a:effectLst/>
                <a:latin typeface="verdana" panose="020B0604030504040204" pitchFamily="34" charset="0"/>
              </a:rPr>
              <a:t>The chlorophyll of algae in this group is surrounded by a single chloroplast E.R membrane. </a:t>
            </a:r>
            <a:endParaRPr lang="en-GB" sz="2400" b="0" dirty="0">
              <a:effectLst/>
              <a:latin typeface="Verdana" panose="020B0604030504040204" pitchFamily="34" charset="0"/>
            </a:endParaRPr>
          </a:p>
          <a:p>
            <a:pPr fontAlgn="base"/>
            <a:br>
              <a:rPr lang="en-GB" b="0" dirty="0">
                <a:effectLst/>
                <a:latin typeface="Verdana" panose="020B0604030504040204" pitchFamily="34" charset="0"/>
              </a:rPr>
            </a:br>
            <a:endParaRPr lang="en-GB" sz="2400" b="0" dirty="0">
              <a:effectLst/>
              <a:latin typeface="Verdana" panose="020B0604030504040204" pitchFamily="34" charset="0"/>
            </a:endParaRPr>
          </a:p>
          <a:p>
            <a:pPr fontAlgn="base"/>
            <a:r>
              <a:rPr lang="en-GB" sz="2400" b="0" dirty="0">
                <a:effectLst/>
                <a:latin typeface="verdana" panose="020B0604030504040204" pitchFamily="34" charset="0"/>
              </a:rPr>
              <a:t>Also known as </a:t>
            </a:r>
            <a:r>
              <a:rPr lang="en-GB" sz="2400" b="0" dirty="0" err="1">
                <a:effectLst/>
                <a:latin typeface="verdana" panose="020B0604030504040204" pitchFamily="34" charset="0"/>
              </a:rPr>
              <a:t>Rhizaria</a:t>
            </a:r>
            <a:r>
              <a:rPr lang="en-GB" sz="2400" b="0" dirty="0">
                <a:effectLst/>
                <a:latin typeface="verdana" panose="020B0604030504040204" pitchFamily="34" charset="0"/>
              </a:rPr>
              <a:t>, this group is made up of two phyla that include:</a:t>
            </a:r>
            <a:br>
              <a:rPr lang="en-GB" sz="2400" b="0" dirty="0">
                <a:effectLst/>
                <a:latin typeface="Verdana" panose="020B0604030504040204" pitchFamily="34" charset="0"/>
              </a:rPr>
            </a:br>
            <a:endParaRPr lang="en-GB" sz="2400" b="0" dirty="0">
              <a:effectLst/>
              <a:latin typeface="Verdana" panose="020B0604030504040204" pitchFamily="34" charset="0"/>
            </a:endParaRPr>
          </a:p>
          <a:p>
            <a:pPr fontAlgn="base"/>
            <a:r>
              <a:rPr lang="en-GB" sz="2400" b="1" dirty="0">
                <a:effectLst/>
                <a:latin typeface="verdana" panose="020B0604030504040204" pitchFamily="34" charset="0"/>
              </a:rPr>
              <a:t>· </a:t>
            </a:r>
            <a:r>
              <a:rPr lang="en-GB" sz="2400" b="1" u="sng" dirty="0" err="1">
                <a:effectLst/>
                <a:latin typeface="verdana" panose="020B0604030504040204" pitchFamily="34" charset="0"/>
              </a:rPr>
              <a:t>Euglenophyta</a:t>
            </a:r>
            <a:r>
              <a:rPr lang="en-GB" sz="2400" b="0" u="none" strike="noStrike" dirty="0">
                <a:effectLst/>
                <a:latin typeface="Verdana" panose="020B0604030504040204" pitchFamily="34" charset="0"/>
              </a:rPr>
              <a:t> </a:t>
            </a:r>
            <a:r>
              <a:rPr lang="en-GB" sz="2400" b="0" dirty="0">
                <a:effectLst/>
                <a:latin typeface="verdana" panose="020B0604030504040204" pitchFamily="34" charset="0"/>
              </a:rPr>
              <a:t>- </a:t>
            </a:r>
            <a:r>
              <a:rPr lang="en-GB" sz="2400" b="0" dirty="0" err="1">
                <a:effectLst/>
                <a:latin typeface="verdana" panose="020B0604030504040204" pitchFamily="34" charset="0"/>
              </a:rPr>
              <a:t>Euglenids</a:t>
            </a:r>
            <a:r>
              <a:rPr lang="en-GB" sz="2400" b="0" dirty="0">
                <a:effectLst/>
                <a:latin typeface="verdana" panose="020B0604030504040204" pitchFamily="34" charset="0"/>
              </a:rPr>
              <a:t> are freshwater flagellates that contain chlorophylls a and b. They are also characterized by strips of </a:t>
            </a:r>
            <a:r>
              <a:rPr lang="en-GB" sz="2400" b="0" dirty="0" err="1">
                <a:effectLst/>
                <a:latin typeface="verdana" panose="020B0604030504040204" pitchFamily="34" charset="0"/>
              </a:rPr>
              <a:t>proteinaceous</a:t>
            </a:r>
            <a:r>
              <a:rPr lang="en-GB" sz="2400" b="0" dirty="0">
                <a:effectLst/>
                <a:latin typeface="verdana" panose="020B0604030504040204" pitchFamily="34" charset="0"/>
              </a:rPr>
              <a:t> pellicle located beneath the plasma membrane</a:t>
            </a:r>
            <a:r>
              <a:rPr lang="en-GB" b="0" dirty="0">
                <a:effectLst/>
                <a:latin typeface="verdana" panose="020B0604030504040204" pitchFamily="34" charset="0"/>
              </a:rPr>
              <a:t>.</a:t>
            </a:r>
            <a:endParaRPr lang="en-GB" b="0" dirty="0">
              <a:effectLst/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19663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</TotalTime>
  <Words>451</Words>
  <Application>Microsoft Office PowerPoint</Application>
  <PresentationFormat>Widescreen</PresentationFormat>
  <Paragraphs>75</Paragraphs>
  <Slides>25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Office Theme</vt:lpstr>
      <vt:lpstr> What is Phycology?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What is Phycology?</dc:title>
  <dc:creator>Windows User</dc:creator>
  <cp:lastModifiedBy>Unknown User</cp:lastModifiedBy>
  <cp:revision>20</cp:revision>
  <dcterms:created xsi:type="dcterms:W3CDTF">2020-01-08T18:44:03Z</dcterms:created>
  <dcterms:modified xsi:type="dcterms:W3CDTF">2020-04-04T10:06:26Z</dcterms:modified>
</cp:coreProperties>
</file>