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18"/>
  </p:handoutMasterIdLst>
  <p:sldIdLst>
    <p:sldId id="265" r:id="rId2"/>
    <p:sldId id="266" r:id="rId3"/>
    <p:sldId id="267" r:id="rId4"/>
    <p:sldId id="268" r:id="rId5"/>
    <p:sldId id="269" r:id="rId6"/>
    <p:sldId id="270" r:id="rId7"/>
    <p:sldId id="271" r:id="rId8"/>
    <p:sldId id="272" r:id="rId9"/>
    <p:sldId id="256" r:id="rId10"/>
    <p:sldId id="257" r:id="rId11"/>
    <p:sldId id="258" r:id="rId12"/>
    <p:sldId id="259" r:id="rId13"/>
    <p:sldId id="260" r:id="rId14"/>
    <p:sldId id="261" r:id="rId15"/>
    <p:sldId id="262" r:id="rId16"/>
    <p:sldId id="263" r:id="rId17"/>
  </p:sldIdLst>
  <p:sldSz cx="9144000" cy="6858000" type="screen4x3"/>
  <p:notesSz cx="9144000" cy="6858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180013" y="0"/>
            <a:ext cx="39624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15A9DE-82A9-42C0-86D1-6E09FCA4D441}" type="datetimeFigureOut">
              <a:rPr lang="en-US" smtClean="0"/>
              <a:t>11/18/2019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6513514"/>
            <a:ext cx="39624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180013" y="6513514"/>
            <a:ext cx="39624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002126E-0255-48B0-86E8-ED32784BF6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536723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753745" y="2520950"/>
            <a:ext cx="7636509" cy="69596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400" b="1" i="0">
                <a:solidFill>
                  <a:schemeClr val="tx1"/>
                </a:solidFill>
                <a:latin typeface="Comic Sans MS"/>
                <a:cs typeface="Comic Sans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3840480"/>
            <a:ext cx="64008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11/18/2019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400" b="0" i="0">
                <a:solidFill>
                  <a:schemeClr val="tx1"/>
                </a:solidFill>
                <a:latin typeface="Comic Sans MS"/>
                <a:cs typeface="Comic Sans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3200" b="0" i="0">
                <a:solidFill>
                  <a:schemeClr val="tx1"/>
                </a:solidFill>
                <a:latin typeface="Comic Sans MS"/>
                <a:cs typeface="Comic Sans MS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11/18/2019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400" b="0" i="0">
                <a:solidFill>
                  <a:schemeClr val="tx1"/>
                </a:solidFill>
                <a:latin typeface="Comic Sans MS"/>
                <a:cs typeface="Comic Sans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11/18/2019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400" b="0" i="0">
                <a:solidFill>
                  <a:schemeClr val="tx1"/>
                </a:solidFill>
                <a:latin typeface="Comic Sans MS"/>
                <a:cs typeface="Comic Sans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11/18/2019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11/18/2019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078230" y="389890"/>
            <a:ext cx="6987539" cy="69596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400" b="0" i="0">
                <a:solidFill>
                  <a:schemeClr val="tx1"/>
                </a:solidFill>
                <a:latin typeface="Comic Sans MS"/>
                <a:cs typeface="Comic Sans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530225" y="2207259"/>
            <a:ext cx="8083549" cy="22923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200" b="0" i="0">
                <a:solidFill>
                  <a:schemeClr val="tx1"/>
                </a:solidFill>
                <a:latin typeface="Comic Sans MS"/>
                <a:cs typeface="Comic Sans MS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6377940"/>
            <a:ext cx="292608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11/18/2019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58368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344" y="3105181"/>
            <a:ext cx="7196328" cy="1470025"/>
          </a:xfrm>
        </p:spPr>
        <p:txBody>
          <a:bodyPr/>
          <a:lstStyle/>
          <a:p>
            <a:r>
              <a:rPr lang="en-US" sz="6200" b="1" dirty="0" smtClean="0"/>
              <a:t>Types of Writing </a:t>
            </a:r>
            <a:endParaRPr lang="en-US" sz="6200" b="1" dirty="0"/>
          </a:p>
        </p:txBody>
      </p:sp>
    </p:spTree>
    <p:extLst>
      <p:ext uri="{BB962C8B-B14F-4D97-AF65-F5344CB8AC3E}">
        <p14:creationId xmlns:p14="http://schemas.microsoft.com/office/powerpoint/2010/main" val="1449837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535430" y="847090"/>
            <a:ext cx="5687695" cy="6959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b="1" spc="-45" dirty="0">
                <a:latin typeface="Comic Sans MS"/>
                <a:cs typeface="Comic Sans MS"/>
              </a:rPr>
              <a:t>Types </a:t>
            </a:r>
            <a:r>
              <a:rPr b="1" spc="-25" dirty="0">
                <a:latin typeface="Comic Sans MS"/>
                <a:cs typeface="Comic Sans MS"/>
              </a:rPr>
              <a:t>of </a:t>
            </a:r>
            <a:r>
              <a:rPr b="1" spc="-40" dirty="0">
                <a:latin typeface="Comic Sans MS"/>
                <a:cs typeface="Comic Sans MS"/>
              </a:rPr>
              <a:t>essays</a:t>
            </a:r>
            <a:r>
              <a:rPr b="1" spc="-240" dirty="0">
                <a:latin typeface="Comic Sans MS"/>
                <a:cs typeface="Comic Sans MS"/>
              </a:rPr>
              <a:t> </a:t>
            </a:r>
            <a:r>
              <a:rPr b="1" spc="-35" dirty="0">
                <a:latin typeface="Comic Sans MS"/>
                <a:cs typeface="Comic Sans MS"/>
              </a:rPr>
              <a:t>are: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1567180" y="1724659"/>
            <a:ext cx="6167120" cy="4036060"/>
          </a:xfrm>
          <a:prstGeom prst="rect">
            <a:avLst/>
          </a:prstGeom>
        </p:spPr>
        <p:txBody>
          <a:bodyPr vert="horz" wrap="square" lIns="0" tIns="193040" rIns="0" bIns="0" rtlCol="0">
            <a:spAutoFit/>
          </a:bodyPr>
          <a:lstStyle/>
          <a:p>
            <a:pPr marL="1546860" indent="-488950">
              <a:lnSpc>
                <a:spcPct val="100000"/>
              </a:lnSpc>
              <a:spcBef>
                <a:spcPts val="1520"/>
              </a:spcBef>
              <a:buFont typeface="Wingdings"/>
              <a:buChar char=""/>
              <a:tabLst>
                <a:tab pos="1546225" algn="l"/>
                <a:tab pos="1546860" algn="l"/>
              </a:tabLst>
            </a:pPr>
            <a:r>
              <a:rPr sz="3200" b="1" spc="-35" dirty="0">
                <a:latin typeface="Comic Sans MS"/>
                <a:cs typeface="Comic Sans MS"/>
              </a:rPr>
              <a:t>Descriptive</a:t>
            </a:r>
            <a:r>
              <a:rPr sz="3200" b="1" spc="-80" dirty="0">
                <a:latin typeface="Comic Sans MS"/>
                <a:cs typeface="Comic Sans MS"/>
              </a:rPr>
              <a:t> </a:t>
            </a:r>
            <a:r>
              <a:rPr sz="3200" b="1" spc="-30" dirty="0">
                <a:latin typeface="Comic Sans MS"/>
                <a:cs typeface="Comic Sans MS"/>
              </a:rPr>
              <a:t>essays</a:t>
            </a:r>
            <a:endParaRPr sz="3200">
              <a:latin typeface="Comic Sans MS"/>
              <a:cs typeface="Comic Sans MS"/>
            </a:endParaRPr>
          </a:p>
          <a:p>
            <a:pPr marL="1687830" lvl="1" indent="-490220">
              <a:lnSpc>
                <a:spcPct val="100000"/>
              </a:lnSpc>
              <a:spcBef>
                <a:spcPts val="1420"/>
              </a:spcBef>
              <a:buFont typeface="Wingdings"/>
              <a:buChar char=""/>
              <a:tabLst>
                <a:tab pos="1687195" algn="l"/>
                <a:tab pos="1687830" algn="l"/>
              </a:tabLst>
            </a:pPr>
            <a:r>
              <a:rPr sz="3200" b="1" spc="-30" dirty="0">
                <a:latin typeface="Comic Sans MS"/>
                <a:cs typeface="Comic Sans MS"/>
              </a:rPr>
              <a:t>Definitive</a:t>
            </a:r>
            <a:r>
              <a:rPr sz="3200" b="1" spc="-170" dirty="0">
                <a:latin typeface="Comic Sans MS"/>
                <a:cs typeface="Comic Sans MS"/>
              </a:rPr>
              <a:t> </a:t>
            </a:r>
            <a:r>
              <a:rPr sz="3200" b="1" spc="-30" dirty="0">
                <a:latin typeface="Comic Sans MS"/>
                <a:cs typeface="Comic Sans MS"/>
              </a:rPr>
              <a:t>essays</a:t>
            </a:r>
            <a:endParaRPr sz="3200">
              <a:latin typeface="Comic Sans MS"/>
              <a:cs typeface="Comic Sans MS"/>
            </a:endParaRPr>
          </a:p>
          <a:p>
            <a:pPr marL="1684020" lvl="1" indent="-488950">
              <a:lnSpc>
                <a:spcPct val="100000"/>
              </a:lnSpc>
              <a:spcBef>
                <a:spcPts val="1430"/>
              </a:spcBef>
              <a:buFont typeface="Wingdings"/>
              <a:buChar char=""/>
              <a:tabLst>
                <a:tab pos="1683385" algn="l"/>
                <a:tab pos="1684020" algn="l"/>
              </a:tabLst>
            </a:pPr>
            <a:r>
              <a:rPr sz="3200" b="1" spc="-35" dirty="0">
                <a:latin typeface="Comic Sans MS"/>
                <a:cs typeface="Comic Sans MS"/>
              </a:rPr>
              <a:t>Narrative</a:t>
            </a:r>
            <a:r>
              <a:rPr sz="3200" b="1" spc="-130" dirty="0">
                <a:latin typeface="Comic Sans MS"/>
                <a:cs typeface="Comic Sans MS"/>
              </a:rPr>
              <a:t> </a:t>
            </a:r>
            <a:r>
              <a:rPr sz="3200" b="1" spc="-30" dirty="0">
                <a:latin typeface="Comic Sans MS"/>
                <a:cs typeface="Comic Sans MS"/>
              </a:rPr>
              <a:t>essays</a:t>
            </a:r>
            <a:endParaRPr sz="3200">
              <a:latin typeface="Comic Sans MS"/>
              <a:cs typeface="Comic Sans MS"/>
            </a:endParaRPr>
          </a:p>
          <a:p>
            <a:pPr marL="502920" indent="-490220">
              <a:lnSpc>
                <a:spcPct val="100000"/>
              </a:lnSpc>
              <a:spcBef>
                <a:spcPts val="1420"/>
              </a:spcBef>
              <a:buFont typeface="Wingdings"/>
              <a:buChar char=""/>
              <a:tabLst>
                <a:tab pos="502284" algn="l"/>
                <a:tab pos="502920" algn="l"/>
              </a:tabLst>
            </a:pPr>
            <a:r>
              <a:rPr sz="3200" b="1" spc="-35" dirty="0">
                <a:latin typeface="Comic Sans MS"/>
                <a:cs typeface="Comic Sans MS"/>
              </a:rPr>
              <a:t>Compare </a:t>
            </a:r>
            <a:r>
              <a:rPr sz="3200" b="1" spc="-25" dirty="0">
                <a:latin typeface="Comic Sans MS"/>
                <a:cs typeface="Comic Sans MS"/>
              </a:rPr>
              <a:t>and </a:t>
            </a:r>
            <a:r>
              <a:rPr sz="3200" b="1" spc="-30" dirty="0">
                <a:latin typeface="Comic Sans MS"/>
                <a:cs typeface="Comic Sans MS"/>
              </a:rPr>
              <a:t>contrast</a:t>
            </a:r>
            <a:r>
              <a:rPr sz="3200" b="1" spc="-220" dirty="0">
                <a:latin typeface="Comic Sans MS"/>
                <a:cs typeface="Comic Sans MS"/>
              </a:rPr>
              <a:t> </a:t>
            </a:r>
            <a:r>
              <a:rPr sz="3200" b="1" spc="-30" dirty="0">
                <a:latin typeface="Comic Sans MS"/>
                <a:cs typeface="Comic Sans MS"/>
              </a:rPr>
              <a:t>essays</a:t>
            </a:r>
            <a:endParaRPr sz="3200">
              <a:latin typeface="Comic Sans MS"/>
              <a:cs typeface="Comic Sans MS"/>
            </a:endParaRPr>
          </a:p>
          <a:p>
            <a:pPr marL="1631950" lvl="1" indent="-488950">
              <a:lnSpc>
                <a:spcPct val="100000"/>
              </a:lnSpc>
              <a:spcBef>
                <a:spcPts val="1430"/>
              </a:spcBef>
              <a:buFont typeface="Wingdings"/>
              <a:buChar char=""/>
              <a:tabLst>
                <a:tab pos="1631314" algn="l"/>
                <a:tab pos="1631950" algn="l"/>
              </a:tabLst>
            </a:pPr>
            <a:r>
              <a:rPr sz="3200" b="1" spc="-35" dirty="0">
                <a:latin typeface="Comic Sans MS"/>
                <a:cs typeface="Comic Sans MS"/>
              </a:rPr>
              <a:t>Persuasive</a:t>
            </a:r>
            <a:r>
              <a:rPr sz="3200" b="1" spc="-90" dirty="0">
                <a:latin typeface="Comic Sans MS"/>
                <a:cs typeface="Comic Sans MS"/>
              </a:rPr>
              <a:t> </a:t>
            </a:r>
            <a:r>
              <a:rPr sz="3200" b="1" spc="-30" dirty="0">
                <a:latin typeface="Comic Sans MS"/>
                <a:cs typeface="Comic Sans MS"/>
              </a:rPr>
              <a:t>essays</a:t>
            </a:r>
            <a:endParaRPr sz="3200">
              <a:latin typeface="Comic Sans MS"/>
              <a:cs typeface="Comic Sans MS"/>
            </a:endParaRPr>
          </a:p>
          <a:p>
            <a:pPr marL="1234440" indent="-490220">
              <a:lnSpc>
                <a:spcPct val="100000"/>
              </a:lnSpc>
              <a:spcBef>
                <a:spcPts val="1420"/>
              </a:spcBef>
              <a:buFont typeface="Wingdings"/>
              <a:buChar char=""/>
              <a:tabLst>
                <a:tab pos="1233805" algn="l"/>
                <a:tab pos="1234440" algn="l"/>
              </a:tabLst>
            </a:pPr>
            <a:r>
              <a:rPr sz="3200" b="1" spc="-35" dirty="0">
                <a:latin typeface="Comic Sans MS"/>
                <a:cs typeface="Comic Sans MS"/>
              </a:rPr>
              <a:t>Argumentative</a:t>
            </a:r>
            <a:r>
              <a:rPr sz="3200" b="1" spc="-90" dirty="0">
                <a:latin typeface="Comic Sans MS"/>
                <a:cs typeface="Comic Sans MS"/>
              </a:rPr>
              <a:t> </a:t>
            </a:r>
            <a:r>
              <a:rPr sz="3200" b="1" spc="-30" dirty="0">
                <a:latin typeface="Comic Sans MS"/>
                <a:cs typeface="Comic Sans MS"/>
              </a:rPr>
              <a:t>essays</a:t>
            </a:r>
            <a:endParaRPr sz="3200">
              <a:latin typeface="Comic Sans MS"/>
              <a:cs typeface="Comic Sans MS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753870" y="694690"/>
            <a:ext cx="5798185" cy="6959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0" dirty="0"/>
              <a:t>DESCRIPTIVE</a:t>
            </a:r>
            <a:r>
              <a:rPr spc="-150" dirty="0"/>
              <a:t> </a:t>
            </a:r>
            <a:r>
              <a:rPr spc="-50" dirty="0"/>
              <a:t>ESSAY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712469" y="2053589"/>
            <a:ext cx="7568565" cy="286131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 indent="3810" algn="ctr">
              <a:lnSpc>
                <a:spcPct val="116300"/>
              </a:lnSpc>
              <a:spcBef>
                <a:spcPts val="105"/>
              </a:spcBef>
            </a:pPr>
            <a:r>
              <a:rPr sz="3200" spc="-25" dirty="0">
                <a:latin typeface="Comic Sans MS"/>
                <a:cs typeface="Comic Sans MS"/>
              </a:rPr>
              <a:t>The </a:t>
            </a:r>
            <a:r>
              <a:rPr sz="3200" spc="-20" dirty="0">
                <a:latin typeface="Comic Sans MS"/>
                <a:cs typeface="Comic Sans MS"/>
              </a:rPr>
              <a:t>aim </a:t>
            </a:r>
            <a:r>
              <a:rPr sz="3200" spc="-15" dirty="0">
                <a:latin typeface="Comic Sans MS"/>
                <a:cs typeface="Comic Sans MS"/>
              </a:rPr>
              <a:t>of </a:t>
            </a:r>
            <a:r>
              <a:rPr sz="3200" spc="-30" dirty="0">
                <a:latin typeface="Comic Sans MS"/>
                <a:cs typeface="Comic Sans MS"/>
              </a:rPr>
              <a:t>descriptive essays </a:t>
            </a:r>
            <a:r>
              <a:rPr sz="3200" spc="-15" dirty="0">
                <a:latin typeface="Comic Sans MS"/>
                <a:cs typeface="Comic Sans MS"/>
              </a:rPr>
              <a:t>is to  </a:t>
            </a:r>
            <a:r>
              <a:rPr sz="3200" spc="-30" dirty="0">
                <a:latin typeface="Comic Sans MS"/>
                <a:cs typeface="Comic Sans MS"/>
              </a:rPr>
              <a:t>provide </a:t>
            </a:r>
            <a:r>
              <a:rPr sz="3200" dirty="0">
                <a:latin typeface="Comic Sans MS"/>
                <a:cs typeface="Comic Sans MS"/>
              </a:rPr>
              <a:t>a </a:t>
            </a:r>
            <a:r>
              <a:rPr sz="3200" spc="-25" dirty="0">
                <a:latin typeface="Comic Sans MS"/>
                <a:cs typeface="Comic Sans MS"/>
              </a:rPr>
              <a:t>vivid </a:t>
            </a:r>
            <a:r>
              <a:rPr sz="3200" spc="-30" dirty="0">
                <a:latin typeface="Comic Sans MS"/>
                <a:cs typeface="Comic Sans MS"/>
              </a:rPr>
              <a:t>picture </a:t>
            </a:r>
            <a:r>
              <a:rPr sz="3200" spc="-15" dirty="0">
                <a:latin typeface="Comic Sans MS"/>
                <a:cs typeface="Comic Sans MS"/>
              </a:rPr>
              <a:t>of </a:t>
            </a:r>
            <a:r>
              <a:rPr sz="3200" dirty="0">
                <a:latin typeface="Comic Sans MS"/>
                <a:cs typeface="Comic Sans MS"/>
              </a:rPr>
              <a:t>a </a:t>
            </a:r>
            <a:r>
              <a:rPr sz="3200" spc="-30" dirty="0">
                <a:latin typeface="Comic Sans MS"/>
                <a:cs typeface="Comic Sans MS"/>
              </a:rPr>
              <a:t>person,  location, object, </a:t>
            </a:r>
            <a:r>
              <a:rPr sz="3200" spc="-35" dirty="0">
                <a:latin typeface="Comic Sans MS"/>
                <a:cs typeface="Comic Sans MS"/>
              </a:rPr>
              <a:t>event, </a:t>
            </a:r>
            <a:r>
              <a:rPr sz="3200" spc="-15" dirty="0">
                <a:latin typeface="Comic Sans MS"/>
                <a:cs typeface="Comic Sans MS"/>
              </a:rPr>
              <a:t>or </a:t>
            </a:r>
            <a:r>
              <a:rPr sz="3200" spc="-35" dirty="0">
                <a:latin typeface="Comic Sans MS"/>
                <a:cs typeface="Comic Sans MS"/>
              </a:rPr>
              <a:t>debate. </a:t>
            </a:r>
            <a:r>
              <a:rPr sz="3200" spc="-20" dirty="0">
                <a:latin typeface="Comic Sans MS"/>
                <a:cs typeface="Comic Sans MS"/>
              </a:rPr>
              <a:t>It</a:t>
            </a:r>
            <a:r>
              <a:rPr sz="3200" spc="-110" dirty="0">
                <a:latin typeface="Comic Sans MS"/>
                <a:cs typeface="Comic Sans MS"/>
              </a:rPr>
              <a:t> </a:t>
            </a:r>
            <a:r>
              <a:rPr sz="3200" spc="-25" dirty="0">
                <a:latin typeface="Comic Sans MS"/>
                <a:cs typeface="Comic Sans MS"/>
              </a:rPr>
              <a:t>will  </a:t>
            </a:r>
            <a:r>
              <a:rPr sz="3200" spc="-30" dirty="0">
                <a:latin typeface="Comic Sans MS"/>
                <a:cs typeface="Comic Sans MS"/>
              </a:rPr>
              <a:t>offer details that </a:t>
            </a:r>
            <a:r>
              <a:rPr sz="3200" spc="-20" dirty="0">
                <a:latin typeface="Comic Sans MS"/>
                <a:cs typeface="Comic Sans MS"/>
              </a:rPr>
              <a:t>will </a:t>
            </a:r>
            <a:r>
              <a:rPr sz="3200" spc="-30" dirty="0">
                <a:latin typeface="Comic Sans MS"/>
                <a:cs typeface="Comic Sans MS"/>
              </a:rPr>
              <a:t>enable the reader  </a:t>
            </a:r>
            <a:r>
              <a:rPr sz="3200" spc="-15" dirty="0">
                <a:latin typeface="Comic Sans MS"/>
                <a:cs typeface="Comic Sans MS"/>
              </a:rPr>
              <a:t>to </a:t>
            </a:r>
            <a:r>
              <a:rPr sz="3200" spc="-30" dirty="0">
                <a:latin typeface="Comic Sans MS"/>
                <a:cs typeface="Comic Sans MS"/>
              </a:rPr>
              <a:t>imagine </a:t>
            </a:r>
            <a:r>
              <a:rPr sz="3200" spc="-25" dirty="0">
                <a:latin typeface="Comic Sans MS"/>
                <a:cs typeface="Comic Sans MS"/>
              </a:rPr>
              <a:t>the item</a:t>
            </a:r>
            <a:r>
              <a:rPr sz="3200" spc="-185" dirty="0">
                <a:latin typeface="Comic Sans MS"/>
                <a:cs typeface="Comic Sans MS"/>
              </a:rPr>
              <a:t> </a:t>
            </a:r>
            <a:r>
              <a:rPr sz="3200" spc="-35" dirty="0">
                <a:latin typeface="Comic Sans MS"/>
                <a:cs typeface="Comic Sans MS"/>
              </a:rPr>
              <a:t>described.</a:t>
            </a:r>
            <a:endParaRPr sz="3200">
              <a:latin typeface="Comic Sans MS"/>
              <a:cs typeface="Comic Sans MS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724660" y="770890"/>
            <a:ext cx="5702935" cy="6959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5" dirty="0"/>
              <a:t>DEFINITION</a:t>
            </a:r>
            <a:r>
              <a:rPr spc="-140" dirty="0"/>
              <a:t> </a:t>
            </a:r>
            <a:r>
              <a:rPr spc="-50" dirty="0"/>
              <a:t>ESSAY</a:t>
            </a:r>
          </a:p>
        </p:txBody>
      </p:sp>
      <p:sp>
        <p:nvSpPr>
          <p:cNvPr id="3" name="object 3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8415" marR="5080" algn="ctr">
              <a:lnSpc>
                <a:spcPct val="116199"/>
              </a:lnSpc>
              <a:spcBef>
                <a:spcPts val="95"/>
              </a:spcBef>
            </a:pPr>
            <a:r>
              <a:rPr spc="-25" dirty="0"/>
              <a:t>The </a:t>
            </a:r>
            <a:r>
              <a:rPr spc="-20" dirty="0"/>
              <a:t>aim of </a:t>
            </a:r>
            <a:r>
              <a:rPr dirty="0"/>
              <a:t>a </a:t>
            </a:r>
            <a:r>
              <a:rPr spc="-30" dirty="0"/>
              <a:t>definition essay </a:t>
            </a:r>
            <a:r>
              <a:rPr spc="-10" dirty="0"/>
              <a:t>is </a:t>
            </a:r>
            <a:r>
              <a:rPr spc="-15" dirty="0"/>
              <a:t>to</a:t>
            </a:r>
            <a:r>
              <a:rPr spc="-365" dirty="0"/>
              <a:t> </a:t>
            </a:r>
            <a:r>
              <a:rPr spc="-30" dirty="0"/>
              <a:t>describe  what </a:t>
            </a:r>
            <a:r>
              <a:rPr dirty="0"/>
              <a:t>a </a:t>
            </a:r>
            <a:r>
              <a:rPr spc="-30" dirty="0"/>
              <a:t>particular </a:t>
            </a:r>
            <a:r>
              <a:rPr spc="-25" dirty="0"/>
              <a:t>term </a:t>
            </a:r>
            <a:r>
              <a:rPr spc="-35" dirty="0"/>
              <a:t>means </a:t>
            </a:r>
            <a:r>
              <a:rPr spc="-25" dirty="0"/>
              <a:t>using </a:t>
            </a:r>
            <a:r>
              <a:rPr spc="-30" dirty="0"/>
              <a:t>facts,  terms </a:t>
            </a:r>
            <a:r>
              <a:rPr spc="-25" dirty="0"/>
              <a:t>and </a:t>
            </a:r>
            <a:r>
              <a:rPr spc="-35" dirty="0"/>
              <a:t>anecdotes </a:t>
            </a:r>
            <a:r>
              <a:rPr spc="-30" dirty="0"/>
              <a:t>that </a:t>
            </a:r>
            <a:r>
              <a:rPr dirty="0"/>
              <a:t>a </a:t>
            </a:r>
            <a:r>
              <a:rPr spc="-30" dirty="0"/>
              <a:t>reader </a:t>
            </a:r>
            <a:r>
              <a:rPr spc="-20" dirty="0"/>
              <a:t>will  </a:t>
            </a:r>
            <a:r>
              <a:rPr spc="-35" dirty="0"/>
              <a:t>understand.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903729" y="389890"/>
            <a:ext cx="5346700" cy="6959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5" dirty="0"/>
              <a:t>NARRATIVE</a:t>
            </a:r>
            <a:r>
              <a:rPr spc="-135" dirty="0"/>
              <a:t> </a:t>
            </a:r>
            <a:r>
              <a:rPr spc="-50" dirty="0"/>
              <a:t>ESSAY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643890" y="1141729"/>
            <a:ext cx="7858125" cy="58750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3825" marR="118745" algn="ctr">
              <a:lnSpc>
                <a:spcPct val="116300"/>
              </a:lnSpc>
              <a:spcBef>
                <a:spcPts val="100"/>
              </a:spcBef>
            </a:pPr>
            <a:r>
              <a:rPr sz="3000" spc="-5" dirty="0">
                <a:latin typeface="Comic Sans MS"/>
                <a:cs typeface="Comic Sans MS"/>
              </a:rPr>
              <a:t>The aim of </a:t>
            </a:r>
            <a:r>
              <a:rPr sz="3000" dirty="0">
                <a:latin typeface="Comic Sans MS"/>
                <a:cs typeface="Comic Sans MS"/>
              </a:rPr>
              <a:t>a </a:t>
            </a:r>
            <a:r>
              <a:rPr sz="3000" spc="-5" dirty="0">
                <a:latin typeface="Comic Sans MS"/>
                <a:cs typeface="Comic Sans MS"/>
              </a:rPr>
              <a:t>narrative essay is to describe  </a:t>
            </a:r>
            <a:r>
              <a:rPr sz="3000" dirty="0">
                <a:latin typeface="Comic Sans MS"/>
                <a:cs typeface="Comic Sans MS"/>
              </a:rPr>
              <a:t>a </a:t>
            </a:r>
            <a:r>
              <a:rPr sz="3000" spc="-5" dirty="0">
                <a:latin typeface="Comic Sans MS"/>
                <a:cs typeface="Comic Sans MS"/>
              </a:rPr>
              <a:t>course of </a:t>
            </a:r>
            <a:r>
              <a:rPr sz="3000" dirty="0">
                <a:latin typeface="Comic Sans MS"/>
                <a:cs typeface="Comic Sans MS"/>
              </a:rPr>
              <a:t>events </a:t>
            </a:r>
            <a:r>
              <a:rPr sz="3000" spc="-5" dirty="0">
                <a:latin typeface="Comic Sans MS"/>
                <a:cs typeface="Comic Sans MS"/>
              </a:rPr>
              <a:t>from </a:t>
            </a:r>
            <a:r>
              <a:rPr sz="3000" dirty="0">
                <a:latin typeface="Comic Sans MS"/>
                <a:cs typeface="Comic Sans MS"/>
              </a:rPr>
              <a:t>a </a:t>
            </a:r>
            <a:r>
              <a:rPr sz="3000" spc="-5" dirty="0">
                <a:latin typeface="Comic Sans MS"/>
                <a:cs typeface="Comic Sans MS"/>
              </a:rPr>
              <a:t>subjective  vantage point, and </a:t>
            </a:r>
            <a:r>
              <a:rPr sz="3000" dirty="0">
                <a:latin typeface="Comic Sans MS"/>
                <a:cs typeface="Comic Sans MS"/>
              </a:rPr>
              <a:t>may </a:t>
            </a:r>
            <a:r>
              <a:rPr sz="3000" spc="-5" dirty="0">
                <a:latin typeface="Comic Sans MS"/>
                <a:cs typeface="Comic Sans MS"/>
              </a:rPr>
              <a:t>be written in first-  person </a:t>
            </a:r>
            <a:r>
              <a:rPr sz="3000" dirty="0">
                <a:latin typeface="Comic Sans MS"/>
                <a:cs typeface="Comic Sans MS"/>
              </a:rPr>
              <a:t>present or </a:t>
            </a:r>
            <a:r>
              <a:rPr sz="3000" spc="-5" dirty="0">
                <a:latin typeface="Comic Sans MS"/>
                <a:cs typeface="Comic Sans MS"/>
              </a:rPr>
              <a:t>first person </a:t>
            </a:r>
            <a:r>
              <a:rPr sz="3000" dirty="0">
                <a:latin typeface="Comic Sans MS"/>
                <a:cs typeface="Comic Sans MS"/>
              </a:rPr>
              <a:t>past</a:t>
            </a:r>
            <a:r>
              <a:rPr sz="3000" spc="-5" dirty="0">
                <a:latin typeface="Comic Sans MS"/>
                <a:cs typeface="Comic Sans MS"/>
              </a:rPr>
              <a:t> tense.</a:t>
            </a:r>
            <a:endParaRPr sz="3000">
              <a:latin typeface="Comic Sans MS"/>
              <a:cs typeface="Comic Sans MS"/>
            </a:endParaRPr>
          </a:p>
          <a:p>
            <a:pPr marL="12700" marR="5080" indent="-2540" algn="ctr">
              <a:lnSpc>
                <a:spcPct val="116300"/>
              </a:lnSpc>
              <a:spcBef>
                <a:spcPts val="5"/>
              </a:spcBef>
            </a:pPr>
            <a:r>
              <a:rPr sz="3000" spc="-5" dirty="0">
                <a:latin typeface="Comic Sans MS"/>
                <a:cs typeface="Comic Sans MS"/>
              </a:rPr>
              <a:t>Though not always </a:t>
            </a:r>
            <a:r>
              <a:rPr sz="3000" spc="-10" dirty="0">
                <a:latin typeface="Comic Sans MS"/>
                <a:cs typeface="Comic Sans MS"/>
              </a:rPr>
              <a:t>chronological, </a:t>
            </a:r>
            <a:r>
              <a:rPr sz="3000" spc="-5" dirty="0">
                <a:latin typeface="Comic Sans MS"/>
                <a:cs typeface="Comic Sans MS"/>
              </a:rPr>
              <a:t>narrative  essays do </a:t>
            </a:r>
            <a:r>
              <a:rPr sz="3000" spc="-10" dirty="0">
                <a:latin typeface="Comic Sans MS"/>
                <a:cs typeface="Comic Sans MS"/>
              </a:rPr>
              <a:t>follow </a:t>
            </a:r>
            <a:r>
              <a:rPr sz="3000" dirty="0">
                <a:latin typeface="Comic Sans MS"/>
                <a:cs typeface="Comic Sans MS"/>
              </a:rPr>
              <a:t>the </a:t>
            </a:r>
            <a:r>
              <a:rPr sz="3000" spc="-5" dirty="0">
                <a:latin typeface="Comic Sans MS"/>
                <a:cs typeface="Comic Sans MS"/>
              </a:rPr>
              <a:t>development </a:t>
            </a:r>
            <a:r>
              <a:rPr sz="3000" dirty="0">
                <a:latin typeface="Comic Sans MS"/>
                <a:cs typeface="Comic Sans MS"/>
              </a:rPr>
              <a:t>of a  </a:t>
            </a:r>
            <a:r>
              <a:rPr sz="3000" spc="-5" dirty="0">
                <a:latin typeface="Comic Sans MS"/>
                <a:cs typeface="Comic Sans MS"/>
              </a:rPr>
              <a:t>person through </a:t>
            </a:r>
            <a:r>
              <a:rPr sz="3000" dirty="0">
                <a:latin typeface="Comic Sans MS"/>
                <a:cs typeface="Comic Sans MS"/>
              </a:rPr>
              <a:t>a </a:t>
            </a:r>
            <a:r>
              <a:rPr sz="3000" spc="-5" dirty="0">
                <a:latin typeface="Comic Sans MS"/>
                <a:cs typeface="Comic Sans MS"/>
              </a:rPr>
              <a:t>series of experiences </a:t>
            </a:r>
            <a:r>
              <a:rPr sz="3000" spc="-10" dirty="0">
                <a:latin typeface="Comic Sans MS"/>
                <a:cs typeface="Comic Sans MS"/>
              </a:rPr>
              <a:t>and  </a:t>
            </a:r>
            <a:r>
              <a:rPr sz="3000" spc="-5" dirty="0">
                <a:latin typeface="Comic Sans MS"/>
                <a:cs typeface="Comic Sans MS"/>
              </a:rPr>
              <a:t>reflections. The focus of the </a:t>
            </a:r>
            <a:r>
              <a:rPr sz="3000" dirty="0">
                <a:latin typeface="Comic Sans MS"/>
                <a:cs typeface="Comic Sans MS"/>
              </a:rPr>
              <a:t>essay </a:t>
            </a:r>
            <a:r>
              <a:rPr sz="3000" spc="-5" dirty="0">
                <a:latin typeface="Comic Sans MS"/>
                <a:cs typeface="Comic Sans MS"/>
              </a:rPr>
              <a:t>is </a:t>
            </a:r>
            <a:r>
              <a:rPr sz="3000" spc="-10" dirty="0">
                <a:latin typeface="Comic Sans MS"/>
                <a:cs typeface="Comic Sans MS"/>
              </a:rPr>
              <a:t>often  </a:t>
            </a:r>
            <a:r>
              <a:rPr sz="3000" spc="-5" dirty="0">
                <a:latin typeface="Comic Sans MS"/>
                <a:cs typeface="Comic Sans MS"/>
              </a:rPr>
              <a:t>to </a:t>
            </a:r>
            <a:r>
              <a:rPr sz="3000" spc="-10" dirty="0">
                <a:latin typeface="Comic Sans MS"/>
                <a:cs typeface="Comic Sans MS"/>
              </a:rPr>
              <a:t>more </a:t>
            </a:r>
            <a:r>
              <a:rPr sz="3000" spc="-5" dirty="0">
                <a:latin typeface="Comic Sans MS"/>
                <a:cs typeface="Comic Sans MS"/>
              </a:rPr>
              <a:t>clearly identify the </a:t>
            </a:r>
            <a:r>
              <a:rPr sz="3000" dirty="0">
                <a:latin typeface="Comic Sans MS"/>
                <a:cs typeface="Comic Sans MS"/>
              </a:rPr>
              <a:t>point of view </a:t>
            </a:r>
            <a:r>
              <a:rPr sz="3000" spc="-5" dirty="0">
                <a:latin typeface="Comic Sans MS"/>
                <a:cs typeface="Comic Sans MS"/>
              </a:rPr>
              <a:t>of  </a:t>
            </a:r>
            <a:r>
              <a:rPr sz="3000" dirty="0">
                <a:latin typeface="Comic Sans MS"/>
                <a:cs typeface="Comic Sans MS"/>
              </a:rPr>
              <a:t>the </a:t>
            </a:r>
            <a:r>
              <a:rPr sz="3000" spc="-5" dirty="0">
                <a:latin typeface="Comic Sans MS"/>
                <a:cs typeface="Comic Sans MS"/>
              </a:rPr>
              <a:t>narrator, and </a:t>
            </a:r>
            <a:r>
              <a:rPr sz="3000" dirty="0">
                <a:latin typeface="Comic Sans MS"/>
                <a:cs typeface="Comic Sans MS"/>
              </a:rPr>
              <a:t>to express </a:t>
            </a:r>
            <a:r>
              <a:rPr sz="3000" spc="-5" dirty="0">
                <a:latin typeface="Comic Sans MS"/>
                <a:cs typeface="Comic Sans MS"/>
              </a:rPr>
              <a:t>common  features of</a:t>
            </a:r>
            <a:r>
              <a:rPr sz="3000" dirty="0">
                <a:latin typeface="Comic Sans MS"/>
                <a:cs typeface="Comic Sans MS"/>
              </a:rPr>
              <a:t> </a:t>
            </a:r>
            <a:r>
              <a:rPr sz="3000" spc="-5" dirty="0">
                <a:latin typeface="Comic Sans MS"/>
                <a:cs typeface="Comic Sans MS"/>
              </a:rPr>
              <a:t>subjectivity.</a:t>
            </a:r>
            <a:endParaRPr sz="3000">
              <a:latin typeface="Comic Sans MS"/>
              <a:cs typeface="Comic Sans MS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437639" y="424179"/>
            <a:ext cx="6268085" cy="13004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362200" marR="5080" indent="-2349500">
              <a:lnSpc>
                <a:spcPct val="116199"/>
              </a:lnSpc>
              <a:spcBef>
                <a:spcPts val="100"/>
              </a:spcBef>
            </a:pPr>
            <a:r>
              <a:rPr sz="3600" b="1" dirty="0">
                <a:latin typeface="Comic Sans MS"/>
                <a:cs typeface="Comic Sans MS"/>
              </a:rPr>
              <a:t>COMPARE AND</a:t>
            </a:r>
            <a:r>
              <a:rPr sz="3600" b="1" spc="-80" dirty="0">
                <a:latin typeface="Comic Sans MS"/>
                <a:cs typeface="Comic Sans MS"/>
              </a:rPr>
              <a:t> </a:t>
            </a:r>
            <a:r>
              <a:rPr sz="3600" b="1" spc="-5" dirty="0">
                <a:latin typeface="Comic Sans MS"/>
                <a:cs typeface="Comic Sans MS"/>
              </a:rPr>
              <a:t>CONTRAST  ESSAY</a:t>
            </a:r>
            <a:endParaRPr sz="3600">
              <a:latin typeface="Comic Sans MS"/>
              <a:cs typeface="Comic Sans MS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579119" y="2131059"/>
            <a:ext cx="8143240" cy="399415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algn="ctr">
              <a:lnSpc>
                <a:spcPct val="116300"/>
              </a:lnSpc>
              <a:spcBef>
                <a:spcPts val="95"/>
              </a:spcBef>
            </a:pPr>
            <a:r>
              <a:rPr sz="3200" spc="-25" dirty="0">
                <a:latin typeface="Comic Sans MS"/>
                <a:cs typeface="Comic Sans MS"/>
              </a:rPr>
              <a:t>The </a:t>
            </a:r>
            <a:r>
              <a:rPr sz="3200" spc="-20" dirty="0">
                <a:latin typeface="Comic Sans MS"/>
                <a:cs typeface="Comic Sans MS"/>
              </a:rPr>
              <a:t>aim of </a:t>
            </a:r>
            <a:r>
              <a:rPr sz="3200" dirty="0">
                <a:latin typeface="Comic Sans MS"/>
                <a:cs typeface="Comic Sans MS"/>
              </a:rPr>
              <a:t>a </a:t>
            </a:r>
            <a:r>
              <a:rPr sz="3200" spc="-35" dirty="0">
                <a:latin typeface="Comic Sans MS"/>
                <a:cs typeface="Comic Sans MS"/>
              </a:rPr>
              <a:t>compare </a:t>
            </a:r>
            <a:r>
              <a:rPr sz="3200" spc="-25" dirty="0">
                <a:latin typeface="Comic Sans MS"/>
                <a:cs typeface="Comic Sans MS"/>
              </a:rPr>
              <a:t>and </a:t>
            </a:r>
            <a:r>
              <a:rPr sz="3200" spc="-30" dirty="0">
                <a:latin typeface="Comic Sans MS"/>
                <a:cs typeface="Comic Sans MS"/>
              </a:rPr>
              <a:t>contrast essay </a:t>
            </a:r>
            <a:r>
              <a:rPr sz="3200" spc="-15" dirty="0">
                <a:latin typeface="Comic Sans MS"/>
                <a:cs typeface="Comic Sans MS"/>
              </a:rPr>
              <a:t>is  to </a:t>
            </a:r>
            <a:r>
              <a:rPr sz="3200" spc="-30" dirty="0">
                <a:latin typeface="Comic Sans MS"/>
                <a:cs typeface="Comic Sans MS"/>
              </a:rPr>
              <a:t>develop the relationship </a:t>
            </a:r>
            <a:r>
              <a:rPr sz="3200" spc="-35" dirty="0">
                <a:latin typeface="Comic Sans MS"/>
                <a:cs typeface="Comic Sans MS"/>
              </a:rPr>
              <a:t>between </a:t>
            </a:r>
            <a:r>
              <a:rPr sz="3200" spc="-30" dirty="0">
                <a:latin typeface="Comic Sans MS"/>
                <a:cs typeface="Comic Sans MS"/>
              </a:rPr>
              <a:t>two </a:t>
            </a:r>
            <a:r>
              <a:rPr sz="3200" spc="-15" dirty="0">
                <a:latin typeface="Comic Sans MS"/>
                <a:cs typeface="Comic Sans MS"/>
              </a:rPr>
              <a:t>or  </a:t>
            </a:r>
            <a:r>
              <a:rPr sz="3200" spc="-30" dirty="0">
                <a:latin typeface="Comic Sans MS"/>
                <a:cs typeface="Comic Sans MS"/>
              </a:rPr>
              <a:t>more things. Generally, </a:t>
            </a:r>
            <a:r>
              <a:rPr sz="3200" spc="-25" dirty="0">
                <a:latin typeface="Comic Sans MS"/>
                <a:cs typeface="Comic Sans MS"/>
              </a:rPr>
              <a:t>the goal </a:t>
            </a:r>
            <a:r>
              <a:rPr sz="3200" spc="-15" dirty="0">
                <a:latin typeface="Comic Sans MS"/>
                <a:cs typeface="Comic Sans MS"/>
              </a:rPr>
              <a:t>is to </a:t>
            </a:r>
            <a:r>
              <a:rPr sz="3200" spc="-30" dirty="0">
                <a:latin typeface="Comic Sans MS"/>
                <a:cs typeface="Comic Sans MS"/>
              </a:rPr>
              <a:t>show  </a:t>
            </a:r>
            <a:r>
              <a:rPr sz="3200" spc="-25" dirty="0">
                <a:latin typeface="Comic Sans MS"/>
                <a:cs typeface="Comic Sans MS"/>
              </a:rPr>
              <a:t>that </a:t>
            </a:r>
            <a:r>
              <a:rPr sz="3200" spc="-30" dirty="0">
                <a:latin typeface="Comic Sans MS"/>
                <a:cs typeface="Comic Sans MS"/>
              </a:rPr>
              <a:t>superficial </a:t>
            </a:r>
            <a:r>
              <a:rPr sz="3200" spc="-35" dirty="0">
                <a:latin typeface="Comic Sans MS"/>
                <a:cs typeface="Comic Sans MS"/>
              </a:rPr>
              <a:t>differences </a:t>
            </a:r>
            <a:r>
              <a:rPr sz="3200" spc="-20" dirty="0">
                <a:latin typeface="Comic Sans MS"/>
                <a:cs typeface="Comic Sans MS"/>
              </a:rPr>
              <a:t>or </a:t>
            </a:r>
            <a:r>
              <a:rPr sz="3200" spc="-30" dirty="0">
                <a:latin typeface="Comic Sans MS"/>
                <a:cs typeface="Comic Sans MS"/>
              </a:rPr>
              <a:t>similarities  </a:t>
            </a:r>
            <a:r>
              <a:rPr sz="3200" spc="-20" dirty="0">
                <a:latin typeface="Comic Sans MS"/>
                <a:cs typeface="Comic Sans MS"/>
              </a:rPr>
              <a:t>are </a:t>
            </a:r>
            <a:r>
              <a:rPr sz="3200" spc="-35" dirty="0">
                <a:latin typeface="Comic Sans MS"/>
                <a:cs typeface="Comic Sans MS"/>
              </a:rPr>
              <a:t>inadequate, </a:t>
            </a:r>
            <a:r>
              <a:rPr sz="3200" spc="-25" dirty="0">
                <a:latin typeface="Comic Sans MS"/>
                <a:cs typeface="Comic Sans MS"/>
              </a:rPr>
              <a:t>and </a:t>
            </a:r>
            <a:r>
              <a:rPr sz="3200" spc="-30" dirty="0">
                <a:latin typeface="Comic Sans MS"/>
                <a:cs typeface="Comic Sans MS"/>
              </a:rPr>
              <a:t>that closer</a:t>
            </a:r>
            <a:r>
              <a:rPr sz="3200" spc="-114" dirty="0">
                <a:latin typeface="Comic Sans MS"/>
                <a:cs typeface="Comic Sans MS"/>
              </a:rPr>
              <a:t> </a:t>
            </a:r>
            <a:r>
              <a:rPr sz="3200" spc="-35" dirty="0">
                <a:latin typeface="Comic Sans MS"/>
                <a:cs typeface="Comic Sans MS"/>
              </a:rPr>
              <a:t>examination  </a:t>
            </a:r>
            <a:r>
              <a:rPr sz="3200" spc="-30" dirty="0">
                <a:latin typeface="Comic Sans MS"/>
                <a:cs typeface="Comic Sans MS"/>
              </a:rPr>
              <a:t>reveals their unobvious, yet significant,  relations </a:t>
            </a:r>
            <a:r>
              <a:rPr sz="3200" spc="-20" dirty="0">
                <a:latin typeface="Comic Sans MS"/>
                <a:cs typeface="Comic Sans MS"/>
              </a:rPr>
              <a:t>or</a:t>
            </a:r>
            <a:r>
              <a:rPr sz="3200" spc="-75" dirty="0">
                <a:latin typeface="Comic Sans MS"/>
                <a:cs typeface="Comic Sans MS"/>
              </a:rPr>
              <a:t> </a:t>
            </a:r>
            <a:r>
              <a:rPr sz="3200" spc="-35" dirty="0">
                <a:latin typeface="Comic Sans MS"/>
                <a:cs typeface="Comic Sans MS"/>
              </a:rPr>
              <a:t>differences.</a:t>
            </a:r>
            <a:endParaRPr sz="3200">
              <a:latin typeface="Comic Sans MS"/>
              <a:cs typeface="Comic Sans MS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709420" y="389890"/>
            <a:ext cx="5582920" cy="6959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0" dirty="0"/>
              <a:t>PERSUASIVE</a:t>
            </a:r>
            <a:r>
              <a:rPr spc="-175" dirty="0"/>
              <a:t> </a:t>
            </a:r>
            <a:r>
              <a:rPr spc="-50" dirty="0"/>
              <a:t>ESSAY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579119" y="1062989"/>
            <a:ext cx="7914640" cy="512699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indent="-1270" algn="ctr">
              <a:lnSpc>
                <a:spcPct val="116300"/>
              </a:lnSpc>
              <a:spcBef>
                <a:spcPts val="95"/>
              </a:spcBef>
            </a:pPr>
            <a:r>
              <a:rPr sz="3200" spc="-20" dirty="0">
                <a:latin typeface="Comic Sans MS"/>
                <a:cs typeface="Comic Sans MS"/>
              </a:rPr>
              <a:t>In </a:t>
            </a:r>
            <a:r>
              <a:rPr sz="3200" dirty="0">
                <a:latin typeface="Comic Sans MS"/>
                <a:cs typeface="Comic Sans MS"/>
              </a:rPr>
              <a:t>a </a:t>
            </a:r>
            <a:r>
              <a:rPr sz="3200" spc="-35" dirty="0">
                <a:latin typeface="Comic Sans MS"/>
                <a:cs typeface="Comic Sans MS"/>
              </a:rPr>
              <a:t>persuasive essay, </a:t>
            </a:r>
            <a:r>
              <a:rPr sz="3200" spc="-25" dirty="0">
                <a:latin typeface="Comic Sans MS"/>
                <a:cs typeface="Comic Sans MS"/>
              </a:rPr>
              <a:t>the </a:t>
            </a:r>
            <a:r>
              <a:rPr sz="3200" spc="-30" dirty="0">
                <a:latin typeface="Comic Sans MS"/>
                <a:cs typeface="Comic Sans MS"/>
              </a:rPr>
              <a:t>writer </a:t>
            </a:r>
            <a:r>
              <a:rPr sz="3200" spc="-25" dirty="0">
                <a:latin typeface="Comic Sans MS"/>
                <a:cs typeface="Comic Sans MS"/>
              </a:rPr>
              <a:t>tries </a:t>
            </a:r>
            <a:r>
              <a:rPr sz="3200" spc="-20" dirty="0">
                <a:latin typeface="Comic Sans MS"/>
                <a:cs typeface="Comic Sans MS"/>
              </a:rPr>
              <a:t>to  </a:t>
            </a:r>
            <a:r>
              <a:rPr sz="3200" spc="-30" dirty="0">
                <a:latin typeface="Comic Sans MS"/>
                <a:cs typeface="Comic Sans MS"/>
              </a:rPr>
              <a:t>persuade </a:t>
            </a:r>
            <a:r>
              <a:rPr sz="3200" spc="-25" dirty="0">
                <a:latin typeface="Comic Sans MS"/>
                <a:cs typeface="Comic Sans MS"/>
              </a:rPr>
              <a:t>the </a:t>
            </a:r>
            <a:r>
              <a:rPr sz="3200" spc="-30" dirty="0">
                <a:latin typeface="Comic Sans MS"/>
                <a:cs typeface="Comic Sans MS"/>
              </a:rPr>
              <a:t>reader </a:t>
            </a:r>
            <a:r>
              <a:rPr sz="3200" spc="-15" dirty="0">
                <a:latin typeface="Comic Sans MS"/>
                <a:cs typeface="Comic Sans MS"/>
              </a:rPr>
              <a:t>to </a:t>
            </a:r>
            <a:r>
              <a:rPr sz="3200" spc="-30" dirty="0">
                <a:latin typeface="Comic Sans MS"/>
                <a:cs typeface="Comic Sans MS"/>
              </a:rPr>
              <a:t>accept </a:t>
            </a:r>
            <a:r>
              <a:rPr sz="3200" spc="-15" dirty="0">
                <a:latin typeface="Comic Sans MS"/>
                <a:cs typeface="Comic Sans MS"/>
              </a:rPr>
              <a:t>an </a:t>
            </a:r>
            <a:r>
              <a:rPr sz="3200" spc="-25" dirty="0">
                <a:latin typeface="Comic Sans MS"/>
                <a:cs typeface="Comic Sans MS"/>
              </a:rPr>
              <a:t>idea </a:t>
            </a:r>
            <a:r>
              <a:rPr sz="3200" spc="-15" dirty="0">
                <a:latin typeface="Comic Sans MS"/>
                <a:cs typeface="Comic Sans MS"/>
              </a:rPr>
              <a:t>or  </a:t>
            </a:r>
            <a:r>
              <a:rPr sz="3200" spc="-30" dirty="0">
                <a:latin typeface="Comic Sans MS"/>
                <a:cs typeface="Comic Sans MS"/>
              </a:rPr>
              <a:t>agree </a:t>
            </a:r>
            <a:r>
              <a:rPr sz="3200" spc="-25" dirty="0">
                <a:latin typeface="Comic Sans MS"/>
                <a:cs typeface="Comic Sans MS"/>
              </a:rPr>
              <a:t>with </a:t>
            </a:r>
            <a:r>
              <a:rPr sz="3200" spc="-15" dirty="0">
                <a:latin typeface="Comic Sans MS"/>
                <a:cs typeface="Comic Sans MS"/>
              </a:rPr>
              <a:t>an </a:t>
            </a:r>
            <a:r>
              <a:rPr sz="3200" spc="-30" dirty="0">
                <a:latin typeface="Comic Sans MS"/>
                <a:cs typeface="Comic Sans MS"/>
              </a:rPr>
              <a:t>opinion. </a:t>
            </a:r>
            <a:r>
              <a:rPr sz="3200" spc="-25" dirty="0">
                <a:latin typeface="Comic Sans MS"/>
                <a:cs typeface="Comic Sans MS"/>
              </a:rPr>
              <a:t>The </a:t>
            </a:r>
            <a:r>
              <a:rPr sz="3200" spc="-30" dirty="0">
                <a:latin typeface="Comic Sans MS"/>
                <a:cs typeface="Comic Sans MS"/>
              </a:rPr>
              <a:t>writer's  purpose </a:t>
            </a:r>
            <a:r>
              <a:rPr sz="3200" spc="-10" dirty="0">
                <a:latin typeface="Comic Sans MS"/>
                <a:cs typeface="Comic Sans MS"/>
              </a:rPr>
              <a:t>is </a:t>
            </a:r>
            <a:r>
              <a:rPr sz="3200" spc="-20" dirty="0">
                <a:latin typeface="Comic Sans MS"/>
                <a:cs typeface="Comic Sans MS"/>
              </a:rPr>
              <a:t>to </a:t>
            </a:r>
            <a:r>
              <a:rPr sz="3200" spc="-30" dirty="0">
                <a:latin typeface="Comic Sans MS"/>
                <a:cs typeface="Comic Sans MS"/>
              </a:rPr>
              <a:t>convince </a:t>
            </a:r>
            <a:r>
              <a:rPr sz="3200" spc="-25" dirty="0">
                <a:latin typeface="Comic Sans MS"/>
                <a:cs typeface="Comic Sans MS"/>
              </a:rPr>
              <a:t>the </a:t>
            </a:r>
            <a:r>
              <a:rPr sz="3200" spc="-30" dirty="0">
                <a:latin typeface="Comic Sans MS"/>
                <a:cs typeface="Comic Sans MS"/>
              </a:rPr>
              <a:t>reader that</a:t>
            </a:r>
            <a:r>
              <a:rPr sz="3200" spc="-290" dirty="0">
                <a:latin typeface="Comic Sans MS"/>
                <a:cs typeface="Comic Sans MS"/>
              </a:rPr>
              <a:t> </a:t>
            </a:r>
            <a:r>
              <a:rPr sz="3200" spc="-25" dirty="0">
                <a:latin typeface="Comic Sans MS"/>
                <a:cs typeface="Comic Sans MS"/>
              </a:rPr>
              <a:t>her  </a:t>
            </a:r>
            <a:r>
              <a:rPr sz="3200" spc="-20" dirty="0">
                <a:latin typeface="Comic Sans MS"/>
                <a:cs typeface="Comic Sans MS"/>
              </a:rPr>
              <a:t>or his </a:t>
            </a:r>
            <a:r>
              <a:rPr sz="3200" spc="-25" dirty="0">
                <a:latin typeface="Comic Sans MS"/>
                <a:cs typeface="Comic Sans MS"/>
              </a:rPr>
              <a:t>point </a:t>
            </a:r>
            <a:r>
              <a:rPr sz="3200" spc="-20" dirty="0">
                <a:latin typeface="Comic Sans MS"/>
                <a:cs typeface="Comic Sans MS"/>
              </a:rPr>
              <a:t>of </a:t>
            </a:r>
            <a:r>
              <a:rPr sz="3200" spc="-25" dirty="0">
                <a:latin typeface="Comic Sans MS"/>
                <a:cs typeface="Comic Sans MS"/>
              </a:rPr>
              <a:t>view </a:t>
            </a:r>
            <a:r>
              <a:rPr sz="3200" spc="-10" dirty="0">
                <a:latin typeface="Comic Sans MS"/>
                <a:cs typeface="Comic Sans MS"/>
              </a:rPr>
              <a:t>is </a:t>
            </a:r>
            <a:r>
              <a:rPr sz="3200" dirty="0">
                <a:latin typeface="Comic Sans MS"/>
                <a:cs typeface="Comic Sans MS"/>
              </a:rPr>
              <a:t>a </a:t>
            </a:r>
            <a:r>
              <a:rPr sz="3200" spc="-30" dirty="0">
                <a:latin typeface="Comic Sans MS"/>
                <a:cs typeface="Comic Sans MS"/>
              </a:rPr>
              <a:t>reasonable</a:t>
            </a:r>
            <a:r>
              <a:rPr sz="3200" spc="-360" dirty="0">
                <a:latin typeface="Comic Sans MS"/>
                <a:cs typeface="Comic Sans MS"/>
              </a:rPr>
              <a:t> </a:t>
            </a:r>
            <a:r>
              <a:rPr sz="3200" spc="-25" dirty="0">
                <a:latin typeface="Comic Sans MS"/>
                <a:cs typeface="Comic Sans MS"/>
              </a:rPr>
              <a:t>one.</a:t>
            </a:r>
            <a:endParaRPr sz="3200">
              <a:latin typeface="Comic Sans MS"/>
              <a:cs typeface="Comic Sans MS"/>
            </a:endParaRPr>
          </a:p>
          <a:p>
            <a:pPr marL="120650" indent="-31750">
              <a:lnSpc>
                <a:spcPct val="100000"/>
              </a:lnSpc>
              <a:spcBef>
                <a:spcPts val="620"/>
              </a:spcBef>
            </a:pPr>
            <a:r>
              <a:rPr sz="3200" spc="-25" dirty="0">
                <a:latin typeface="Comic Sans MS"/>
                <a:cs typeface="Comic Sans MS"/>
              </a:rPr>
              <a:t>The </a:t>
            </a:r>
            <a:r>
              <a:rPr sz="3200" spc="-30" dirty="0">
                <a:latin typeface="Comic Sans MS"/>
                <a:cs typeface="Comic Sans MS"/>
              </a:rPr>
              <a:t>persuasive essay should </a:t>
            </a:r>
            <a:r>
              <a:rPr sz="3200" spc="-20" dirty="0">
                <a:latin typeface="Comic Sans MS"/>
                <a:cs typeface="Comic Sans MS"/>
              </a:rPr>
              <a:t>be </a:t>
            </a:r>
            <a:r>
              <a:rPr sz="3200" spc="-30" dirty="0">
                <a:latin typeface="Comic Sans MS"/>
                <a:cs typeface="Comic Sans MS"/>
              </a:rPr>
              <a:t>written</a:t>
            </a:r>
            <a:r>
              <a:rPr sz="3200" spc="-260" dirty="0">
                <a:latin typeface="Comic Sans MS"/>
                <a:cs typeface="Comic Sans MS"/>
              </a:rPr>
              <a:t> </a:t>
            </a:r>
            <a:r>
              <a:rPr sz="3200" spc="-15" dirty="0">
                <a:latin typeface="Comic Sans MS"/>
                <a:cs typeface="Comic Sans MS"/>
              </a:rPr>
              <a:t>in</a:t>
            </a:r>
            <a:endParaRPr sz="3200">
              <a:latin typeface="Comic Sans MS"/>
              <a:cs typeface="Comic Sans MS"/>
            </a:endParaRPr>
          </a:p>
          <a:p>
            <a:pPr marL="27305" marR="22860" indent="92710" algn="just">
              <a:lnSpc>
                <a:spcPct val="116100"/>
              </a:lnSpc>
              <a:spcBef>
                <a:spcPts val="10"/>
              </a:spcBef>
            </a:pPr>
            <a:r>
              <a:rPr sz="3200" dirty="0">
                <a:latin typeface="Comic Sans MS"/>
                <a:cs typeface="Comic Sans MS"/>
              </a:rPr>
              <a:t>a </a:t>
            </a:r>
            <a:r>
              <a:rPr sz="3200" spc="-25" dirty="0">
                <a:latin typeface="Comic Sans MS"/>
                <a:cs typeface="Comic Sans MS"/>
              </a:rPr>
              <a:t>style that </a:t>
            </a:r>
            <a:r>
              <a:rPr sz="3200" spc="-30" dirty="0">
                <a:latin typeface="Comic Sans MS"/>
                <a:cs typeface="Comic Sans MS"/>
              </a:rPr>
              <a:t>grabs </a:t>
            </a:r>
            <a:r>
              <a:rPr sz="3200" spc="-25" dirty="0">
                <a:latin typeface="Comic Sans MS"/>
                <a:cs typeface="Comic Sans MS"/>
              </a:rPr>
              <a:t>and holds the </a:t>
            </a:r>
            <a:r>
              <a:rPr sz="3200" spc="-30" dirty="0">
                <a:latin typeface="Comic Sans MS"/>
                <a:cs typeface="Comic Sans MS"/>
              </a:rPr>
              <a:t>reader's  attention, </a:t>
            </a:r>
            <a:r>
              <a:rPr sz="3200" spc="-25" dirty="0">
                <a:latin typeface="Comic Sans MS"/>
                <a:cs typeface="Comic Sans MS"/>
              </a:rPr>
              <a:t>and the </a:t>
            </a:r>
            <a:r>
              <a:rPr sz="3200" spc="-30" dirty="0">
                <a:latin typeface="Comic Sans MS"/>
                <a:cs typeface="Comic Sans MS"/>
              </a:rPr>
              <a:t>writer's </a:t>
            </a:r>
            <a:r>
              <a:rPr sz="3200" spc="-25" dirty="0">
                <a:latin typeface="Comic Sans MS"/>
                <a:cs typeface="Comic Sans MS"/>
              </a:rPr>
              <a:t>opinion </a:t>
            </a:r>
            <a:r>
              <a:rPr sz="3200" spc="-30" dirty="0">
                <a:latin typeface="Comic Sans MS"/>
                <a:cs typeface="Comic Sans MS"/>
              </a:rPr>
              <a:t>should  </a:t>
            </a:r>
            <a:r>
              <a:rPr sz="3200" spc="-20" dirty="0">
                <a:latin typeface="Comic Sans MS"/>
                <a:cs typeface="Comic Sans MS"/>
              </a:rPr>
              <a:t>be </a:t>
            </a:r>
            <a:r>
              <a:rPr sz="3200" spc="-35" dirty="0">
                <a:latin typeface="Comic Sans MS"/>
                <a:cs typeface="Comic Sans MS"/>
              </a:rPr>
              <a:t>backed </a:t>
            </a:r>
            <a:r>
              <a:rPr sz="3200" spc="-20" dirty="0">
                <a:latin typeface="Comic Sans MS"/>
                <a:cs typeface="Comic Sans MS"/>
              </a:rPr>
              <a:t>up </a:t>
            </a:r>
            <a:r>
              <a:rPr sz="3200" spc="-15" dirty="0">
                <a:latin typeface="Comic Sans MS"/>
                <a:cs typeface="Comic Sans MS"/>
              </a:rPr>
              <a:t>by </a:t>
            </a:r>
            <a:r>
              <a:rPr sz="3200" spc="-30" dirty="0">
                <a:latin typeface="Comic Sans MS"/>
                <a:cs typeface="Comic Sans MS"/>
              </a:rPr>
              <a:t>strong supporting</a:t>
            </a:r>
            <a:r>
              <a:rPr sz="3200" spc="-245" dirty="0">
                <a:latin typeface="Comic Sans MS"/>
                <a:cs typeface="Comic Sans MS"/>
              </a:rPr>
              <a:t> </a:t>
            </a:r>
            <a:r>
              <a:rPr sz="3200" spc="-30" dirty="0">
                <a:latin typeface="Comic Sans MS"/>
                <a:cs typeface="Comic Sans MS"/>
              </a:rPr>
              <a:t>details.</a:t>
            </a:r>
            <a:endParaRPr sz="3200">
              <a:latin typeface="Comic Sans MS"/>
              <a:cs typeface="Comic Sans MS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2225">
              <a:lnSpc>
                <a:spcPct val="100000"/>
              </a:lnSpc>
              <a:spcBef>
                <a:spcPts val="100"/>
              </a:spcBef>
            </a:pPr>
            <a:r>
              <a:rPr spc="-60" dirty="0"/>
              <a:t>ARGUMENTATIVE</a:t>
            </a:r>
            <a:r>
              <a:rPr spc="-120" dirty="0"/>
              <a:t> </a:t>
            </a:r>
            <a:r>
              <a:rPr spc="-50" dirty="0"/>
              <a:t>ESSAY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627380" y="1371600"/>
            <a:ext cx="7971155" cy="561467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628650" indent="-615950">
              <a:lnSpc>
                <a:spcPct val="100000"/>
              </a:lnSpc>
              <a:spcBef>
                <a:spcPts val="100"/>
              </a:spcBef>
            </a:pPr>
            <a:r>
              <a:rPr sz="3200" spc="-35" dirty="0">
                <a:latin typeface="Comic Sans MS"/>
                <a:cs typeface="Comic Sans MS"/>
              </a:rPr>
              <a:t>Argumentative essays </a:t>
            </a:r>
            <a:r>
              <a:rPr sz="3200" spc="-20" dirty="0">
                <a:latin typeface="Comic Sans MS"/>
                <a:cs typeface="Comic Sans MS"/>
              </a:rPr>
              <a:t>are </a:t>
            </a:r>
            <a:r>
              <a:rPr sz="3200" spc="-30" dirty="0">
                <a:latin typeface="Comic Sans MS"/>
                <a:cs typeface="Comic Sans MS"/>
              </a:rPr>
              <a:t>most often</a:t>
            </a:r>
            <a:r>
              <a:rPr sz="3200" spc="-175" dirty="0">
                <a:latin typeface="Comic Sans MS"/>
                <a:cs typeface="Comic Sans MS"/>
              </a:rPr>
              <a:t> </a:t>
            </a:r>
            <a:r>
              <a:rPr sz="3200" spc="-30" dirty="0">
                <a:latin typeface="Comic Sans MS"/>
                <a:cs typeface="Comic Sans MS"/>
              </a:rPr>
              <a:t>used</a:t>
            </a:r>
            <a:endParaRPr sz="3200">
              <a:latin typeface="Comic Sans MS"/>
              <a:cs typeface="Comic Sans MS"/>
            </a:endParaRPr>
          </a:p>
          <a:p>
            <a:pPr marL="132715" marR="123825" indent="-3810" algn="ctr">
              <a:lnSpc>
                <a:spcPct val="104600"/>
              </a:lnSpc>
            </a:pPr>
            <a:r>
              <a:rPr sz="3200" spc="-15" dirty="0">
                <a:latin typeface="Comic Sans MS"/>
                <a:cs typeface="Comic Sans MS"/>
              </a:rPr>
              <a:t>to </a:t>
            </a:r>
            <a:r>
              <a:rPr sz="3200" spc="-30" dirty="0">
                <a:latin typeface="Comic Sans MS"/>
                <a:cs typeface="Comic Sans MS"/>
              </a:rPr>
              <a:t>address controversial issues </a:t>
            </a:r>
            <a:r>
              <a:rPr sz="3200" dirty="0">
                <a:latin typeface="Comic Sans MS"/>
                <a:cs typeface="Comic Sans MS"/>
              </a:rPr>
              <a:t>- </a:t>
            </a:r>
            <a:r>
              <a:rPr sz="3200" spc="-25" dirty="0">
                <a:latin typeface="Comic Sans MS"/>
                <a:cs typeface="Comic Sans MS"/>
              </a:rPr>
              <a:t>i.e.  </a:t>
            </a:r>
            <a:r>
              <a:rPr sz="3200" spc="-30" dirty="0">
                <a:latin typeface="Comic Sans MS"/>
                <a:cs typeface="Comic Sans MS"/>
              </a:rPr>
              <a:t>serious issue over which there </a:t>
            </a:r>
            <a:r>
              <a:rPr sz="3200" spc="-10" dirty="0">
                <a:latin typeface="Comic Sans MS"/>
                <a:cs typeface="Comic Sans MS"/>
              </a:rPr>
              <a:t>is </a:t>
            </a:r>
            <a:r>
              <a:rPr sz="3200" spc="-35" dirty="0">
                <a:latin typeface="Comic Sans MS"/>
                <a:cs typeface="Comic Sans MS"/>
              </a:rPr>
              <a:t>some  </a:t>
            </a:r>
            <a:r>
              <a:rPr sz="3200" spc="-30" dirty="0">
                <a:latin typeface="Comic Sans MS"/>
                <a:cs typeface="Comic Sans MS"/>
              </a:rPr>
              <a:t>evident </a:t>
            </a:r>
            <a:r>
              <a:rPr sz="3200" spc="-35" dirty="0">
                <a:latin typeface="Comic Sans MS"/>
                <a:cs typeface="Comic Sans MS"/>
              </a:rPr>
              <a:t>disagreement. </a:t>
            </a:r>
            <a:r>
              <a:rPr sz="3200" spc="-20" dirty="0">
                <a:latin typeface="Comic Sans MS"/>
                <a:cs typeface="Comic Sans MS"/>
              </a:rPr>
              <a:t>An </a:t>
            </a:r>
            <a:r>
              <a:rPr sz="3200" spc="-35" dirty="0">
                <a:latin typeface="Comic Sans MS"/>
                <a:cs typeface="Comic Sans MS"/>
              </a:rPr>
              <a:t>argument </a:t>
            </a:r>
            <a:r>
              <a:rPr sz="3200" spc="-15" dirty="0">
                <a:latin typeface="Comic Sans MS"/>
                <a:cs typeface="Comic Sans MS"/>
              </a:rPr>
              <a:t>is </a:t>
            </a:r>
            <a:r>
              <a:rPr sz="3200" dirty="0">
                <a:latin typeface="Comic Sans MS"/>
                <a:cs typeface="Comic Sans MS"/>
              </a:rPr>
              <a:t>a  </a:t>
            </a:r>
            <a:r>
              <a:rPr sz="3200" spc="-30" dirty="0">
                <a:latin typeface="Comic Sans MS"/>
                <a:cs typeface="Comic Sans MS"/>
              </a:rPr>
              <a:t>position </a:t>
            </a:r>
            <a:r>
              <a:rPr sz="3200" spc="-35" dirty="0">
                <a:latin typeface="Comic Sans MS"/>
                <a:cs typeface="Comic Sans MS"/>
              </a:rPr>
              <a:t>combined </a:t>
            </a:r>
            <a:r>
              <a:rPr sz="3200" spc="-25" dirty="0">
                <a:latin typeface="Comic Sans MS"/>
                <a:cs typeface="Comic Sans MS"/>
              </a:rPr>
              <a:t>with </a:t>
            </a:r>
            <a:r>
              <a:rPr sz="3200" spc="-20" dirty="0">
                <a:latin typeface="Comic Sans MS"/>
                <a:cs typeface="Comic Sans MS"/>
              </a:rPr>
              <a:t>its </a:t>
            </a:r>
            <a:r>
              <a:rPr sz="3200" spc="-30" dirty="0">
                <a:latin typeface="Comic Sans MS"/>
                <a:cs typeface="Comic Sans MS"/>
              </a:rPr>
              <a:t>supporting  reasons. </a:t>
            </a:r>
            <a:r>
              <a:rPr sz="3200" spc="-35" dirty="0">
                <a:latin typeface="Comic Sans MS"/>
                <a:cs typeface="Comic Sans MS"/>
              </a:rPr>
              <a:t>Argumentative </a:t>
            </a:r>
            <a:r>
              <a:rPr sz="3200" spc="-30" dirty="0">
                <a:latin typeface="Comic Sans MS"/>
                <a:cs typeface="Comic Sans MS"/>
              </a:rPr>
              <a:t>papers thus </a:t>
            </a:r>
            <a:r>
              <a:rPr sz="3200" spc="-25" dirty="0">
                <a:latin typeface="Comic Sans MS"/>
                <a:cs typeface="Comic Sans MS"/>
              </a:rPr>
              <a:t>set  out </a:t>
            </a:r>
            <a:r>
              <a:rPr sz="3200" dirty="0">
                <a:latin typeface="Comic Sans MS"/>
                <a:cs typeface="Comic Sans MS"/>
              </a:rPr>
              <a:t>a </a:t>
            </a:r>
            <a:r>
              <a:rPr sz="3200" spc="-30" dirty="0">
                <a:latin typeface="Comic Sans MS"/>
                <a:cs typeface="Comic Sans MS"/>
              </a:rPr>
              <a:t>main </a:t>
            </a:r>
            <a:r>
              <a:rPr sz="3200" spc="-25" dirty="0">
                <a:latin typeface="Comic Sans MS"/>
                <a:cs typeface="Comic Sans MS"/>
              </a:rPr>
              <a:t>claim and </a:t>
            </a:r>
            <a:r>
              <a:rPr sz="3200" spc="-30" dirty="0">
                <a:latin typeface="Comic Sans MS"/>
                <a:cs typeface="Comic Sans MS"/>
              </a:rPr>
              <a:t>then provide</a:t>
            </a:r>
            <a:r>
              <a:rPr sz="3200" spc="-254" dirty="0">
                <a:latin typeface="Comic Sans MS"/>
                <a:cs typeface="Comic Sans MS"/>
              </a:rPr>
              <a:t> </a:t>
            </a:r>
            <a:r>
              <a:rPr sz="3200" spc="-30" dirty="0">
                <a:latin typeface="Comic Sans MS"/>
                <a:cs typeface="Comic Sans MS"/>
              </a:rPr>
              <a:t>reasons  </a:t>
            </a:r>
            <a:r>
              <a:rPr sz="3200" spc="-25" dirty="0">
                <a:latin typeface="Comic Sans MS"/>
                <a:cs typeface="Comic Sans MS"/>
              </a:rPr>
              <a:t>for </a:t>
            </a:r>
            <a:r>
              <a:rPr sz="3200" spc="-30" dirty="0">
                <a:latin typeface="Comic Sans MS"/>
                <a:cs typeface="Comic Sans MS"/>
              </a:rPr>
              <a:t>thinking </a:t>
            </a:r>
            <a:r>
              <a:rPr sz="3200" spc="-25" dirty="0">
                <a:latin typeface="Comic Sans MS"/>
                <a:cs typeface="Comic Sans MS"/>
              </a:rPr>
              <a:t>that the claim </a:t>
            </a:r>
            <a:r>
              <a:rPr sz="3200" spc="-15" dirty="0">
                <a:latin typeface="Comic Sans MS"/>
                <a:cs typeface="Comic Sans MS"/>
              </a:rPr>
              <a:t>is</a:t>
            </a:r>
            <a:r>
              <a:rPr sz="3200" spc="-225" dirty="0">
                <a:latin typeface="Comic Sans MS"/>
                <a:cs typeface="Comic Sans MS"/>
              </a:rPr>
              <a:t> </a:t>
            </a:r>
            <a:r>
              <a:rPr sz="3200" spc="-30" dirty="0">
                <a:latin typeface="Comic Sans MS"/>
                <a:cs typeface="Comic Sans MS"/>
              </a:rPr>
              <a:t>true.</a:t>
            </a:r>
            <a:endParaRPr sz="3200">
              <a:latin typeface="Comic Sans MS"/>
              <a:cs typeface="Comic Sans MS"/>
            </a:endParaRPr>
          </a:p>
          <a:p>
            <a:pPr marL="292100" marR="200660" indent="-83820" algn="just">
              <a:lnSpc>
                <a:spcPts val="4020"/>
              </a:lnSpc>
              <a:spcBef>
                <a:spcPts val="155"/>
              </a:spcBef>
            </a:pPr>
            <a:r>
              <a:rPr sz="3200" spc="-35" dirty="0">
                <a:latin typeface="Comic Sans MS"/>
                <a:cs typeface="Comic Sans MS"/>
              </a:rPr>
              <a:t>Acknowledging </a:t>
            </a:r>
            <a:r>
              <a:rPr sz="3200" spc="-30" dirty="0">
                <a:latin typeface="Comic Sans MS"/>
                <a:cs typeface="Comic Sans MS"/>
              </a:rPr>
              <a:t>opposing views </a:t>
            </a:r>
            <a:r>
              <a:rPr sz="3200" spc="-25" dirty="0">
                <a:latin typeface="Comic Sans MS"/>
                <a:cs typeface="Comic Sans MS"/>
              </a:rPr>
              <a:t>and</a:t>
            </a:r>
            <a:r>
              <a:rPr sz="3200" spc="-125" dirty="0">
                <a:latin typeface="Comic Sans MS"/>
                <a:cs typeface="Comic Sans MS"/>
              </a:rPr>
              <a:t> </a:t>
            </a:r>
            <a:r>
              <a:rPr sz="3200" spc="-30" dirty="0">
                <a:latin typeface="Comic Sans MS"/>
                <a:cs typeface="Comic Sans MS"/>
              </a:rPr>
              <a:t>either  refuting them </a:t>
            </a:r>
            <a:r>
              <a:rPr sz="3200" spc="-15" dirty="0">
                <a:latin typeface="Comic Sans MS"/>
                <a:cs typeface="Comic Sans MS"/>
              </a:rPr>
              <a:t>or </a:t>
            </a:r>
            <a:r>
              <a:rPr sz="3200" spc="-30" dirty="0">
                <a:latin typeface="Comic Sans MS"/>
                <a:cs typeface="Comic Sans MS"/>
              </a:rPr>
              <a:t>conceding </a:t>
            </a:r>
            <a:r>
              <a:rPr sz="3200" spc="-20" dirty="0">
                <a:latin typeface="Comic Sans MS"/>
                <a:cs typeface="Comic Sans MS"/>
              </a:rPr>
              <a:t>to </a:t>
            </a:r>
            <a:r>
              <a:rPr sz="3200" spc="-30" dirty="0">
                <a:latin typeface="Comic Sans MS"/>
                <a:cs typeface="Comic Sans MS"/>
              </a:rPr>
              <a:t>them </a:t>
            </a:r>
            <a:r>
              <a:rPr sz="3200" spc="-10" dirty="0">
                <a:latin typeface="Comic Sans MS"/>
                <a:cs typeface="Comic Sans MS"/>
              </a:rPr>
              <a:t>is </a:t>
            </a:r>
            <a:r>
              <a:rPr sz="3200" dirty="0">
                <a:latin typeface="Comic Sans MS"/>
                <a:cs typeface="Comic Sans MS"/>
              </a:rPr>
              <a:t>a  </a:t>
            </a:r>
            <a:r>
              <a:rPr sz="3200" spc="-35" dirty="0">
                <a:latin typeface="Comic Sans MS"/>
                <a:cs typeface="Comic Sans MS"/>
              </a:rPr>
              <a:t>common </a:t>
            </a:r>
            <a:r>
              <a:rPr sz="3200" spc="-30" dirty="0">
                <a:latin typeface="Comic Sans MS"/>
                <a:cs typeface="Comic Sans MS"/>
              </a:rPr>
              <a:t>practice </a:t>
            </a:r>
            <a:r>
              <a:rPr sz="3200" spc="-10" dirty="0">
                <a:latin typeface="Comic Sans MS"/>
                <a:cs typeface="Comic Sans MS"/>
              </a:rPr>
              <a:t>in </a:t>
            </a:r>
            <a:r>
              <a:rPr sz="3200" spc="-25" dirty="0">
                <a:latin typeface="Comic Sans MS"/>
                <a:cs typeface="Comic Sans MS"/>
              </a:rPr>
              <a:t>this form </a:t>
            </a:r>
            <a:r>
              <a:rPr sz="3200" spc="-20" dirty="0">
                <a:latin typeface="Comic Sans MS"/>
                <a:cs typeface="Comic Sans MS"/>
              </a:rPr>
              <a:t>of</a:t>
            </a:r>
            <a:r>
              <a:rPr sz="3200" spc="-229" dirty="0">
                <a:latin typeface="Comic Sans MS"/>
                <a:cs typeface="Comic Sans MS"/>
              </a:rPr>
              <a:t> </a:t>
            </a:r>
            <a:r>
              <a:rPr sz="3200" spc="-35" dirty="0">
                <a:latin typeface="Comic Sans MS"/>
                <a:cs typeface="Comic Sans MS"/>
              </a:rPr>
              <a:t>essay.</a:t>
            </a:r>
            <a:endParaRPr sz="3200">
              <a:latin typeface="Comic Sans MS"/>
              <a:cs typeface="Comic Sans M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So, what do I write?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sz="4000" dirty="0" smtClean="0"/>
              <a:t>People write for different reasons or purposes.  </a:t>
            </a:r>
          </a:p>
          <a:p>
            <a:r>
              <a:rPr lang="en-US" sz="4000" dirty="0" smtClean="0"/>
              <a:t>These purposes can be grouped under types of writing.  </a:t>
            </a:r>
          </a:p>
          <a:p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608207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6000" dirty="0" smtClean="0"/>
              <a:t>Types of Writing </a:t>
            </a:r>
            <a:endParaRPr lang="en-US" sz="6000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4294967295"/>
          </p:nvPr>
        </p:nvSpPr>
        <p:spPr>
          <a:xfrm>
            <a:off x="765175" y="2084388"/>
            <a:ext cx="3657600" cy="4183062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sz="4000" dirty="0" smtClean="0"/>
              <a:t>Narrative</a:t>
            </a:r>
          </a:p>
          <a:p>
            <a:r>
              <a:rPr lang="en-US" sz="4000" dirty="0" smtClean="0"/>
              <a:t>Descriptive</a:t>
            </a:r>
          </a:p>
          <a:p>
            <a:r>
              <a:rPr lang="en-US" sz="4000" dirty="0" smtClean="0"/>
              <a:t>Expository</a:t>
            </a:r>
          </a:p>
          <a:p>
            <a:r>
              <a:rPr lang="en-US" sz="4000" dirty="0" smtClean="0"/>
              <a:t>Persuasive</a:t>
            </a:r>
          </a:p>
          <a:p>
            <a:r>
              <a:rPr lang="en-US" sz="4000" dirty="0" smtClean="0"/>
              <a:t>Creative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4010228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Narrative Writing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sz="3900" dirty="0" smtClean="0"/>
              <a:t>recounts a personal experience in the form of a story and always includes characters, setting, and plot </a:t>
            </a:r>
          </a:p>
          <a:p>
            <a:r>
              <a:rPr lang="en-US" sz="3900" dirty="0" smtClean="0"/>
              <a:t>Examples: short story, novel, narrative poem, journal</a:t>
            </a:r>
          </a:p>
          <a:p>
            <a:endParaRPr lang="en-US" sz="3900" dirty="0"/>
          </a:p>
        </p:txBody>
      </p:sp>
    </p:spTree>
    <p:extLst>
      <p:ext uri="{BB962C8B-B14F-4D97-AF65-F5344CB8AC3E}">
        <p14:creationId xmlns:p14="http://schemas.microsoft.com/office/powerpoint/2010/main" val="3107755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Descriptive Writing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sz="4100" dirty="0" smtClean="0"/>
              <a:t>uses vivid images to describe a person, place, or event so that the topic can be clearly “seen” in the reader’s mind.</a:t>
            </a:r>
          </a:p>
          <a:p>
            <a:r>
              <a:rPr lang="en-US" sz="4100" dirty="0" smtClean="0"/>
              <a:t>Examples: menu, travel brochure, poster</a:t>
            </a:r>
          </a:p>
        </p:txBody>
      </p:sp>
    </p:spTree>
    <p:extLst>
      <p:ext uri="{BB962C8B-B14F-4D97-AF65-F5344CB8AC3E}">
        <p14:creationId xmlns:p14="http://schemas.microsoft.com/office/powerpoint/2010/main" val="3688910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Expository Writing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 </a:t>
            </a:r>
            <a:r>
              <a:rPr lang="en-US" sz="4100" dirty="0" smtClean="0"/>
              <a:t>provides information that explains, clarifies, or defines</a:t>
            </a:r>
          </a:p>
          <a:p>
            <a:r>
              <a:rPr lang="en-US" sz="4100" dirty="0" smtClean="0"/>
              <a:t>Examples: essay, research paper, report, manual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4158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Persuasive Writing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sz="3900" dirty="0" smtClean="0"/>
              <a:t>gives an opinion using facts that attempts to convince a reader to agree with a writer’s belief</a:t>
            </a:r>
          </a:p>
          <a:p>
            <a:r>
              <a:rPr lang="en-US" sz="3900" dirty="0" smtClean="0"/>
              <a:t>Examples: movie review, restaurant critique, letter to a newspaper editor, essay</a:t>
            </a:r>
          </a:p>
          <a:p>
            <a:endParaRPr lang="en-US" sz="3900" dirty="0"/>
          </a:p>
        </p:txBody>
      </p:sp>
    </p:spTree>
    <p:extLst>
      <p:ext uri="{BB962C8B-B14F-4D97-AF65-F5344CB8AC3E}">
        <p14:creationId xmlns:p14="http://schemas.microsoft.com/office/powerpoint/2010/main" val="499126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Creative Writing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4100" dirty="0" smtClean="0"/>
              <a:t>entertains the reader</a:t>
            </a:r>
          </a:p>
          <a:p>
            <a:r>
              <a:rPr lang="en-US" sz="4100" dirty="0" smtClean="0"/>
              <a:t>Examples: short story, novel, poem, play</a:t>
            </a:r>
          </a:p>
          <a:p>
            <a:pPr>
              <a:buNone/>
            </a:pPr>
            <a:r>
              <a:rPr lang="en-US" sz="4100" dirty="0" smtClean="0"/>
              <a:t> 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7817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774950">
              <a:lnSpc>
                <a:spcPct val="100000"/>
              </a:lnSpc>
              <a:spcBef>
                <a:spcPts val="100"/>
              </a:spcBef>
            </a:pPr>
            <a:r>
              <a:rPr spc="-45" dirty="0"/>
              <a:t>TYPES </a:t>
            </a:r>
            <a:r>
              <a:rPr spc="-35" dirty="0"/>
              <a:t>OF</a:t>
            </a:r>
            <a:r>
              <a:rPr spc="-229" dirty="0"/>
              <a:t> </a:t>
            </a:r>
            <a:r>
              <a:rPr spc="-50" dirty="0"/>
              <a:t>ESSAY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</TotalTime>
  <Words>555</Words>
  <Application>Microsoft Office PowerPoint</Application>
  <PresentationFormat>On-screen Show (4:3)</PresentationFormat>
  <Paragraphs>51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0" baseType="lpstr">
      <vt:lpstr>Calibri</vt:lpstr>
      <vt:lpstr>Comic Sans MS</vt:lpstr>
      <vt:lpstr>Wingdings</vt:lpstr>
      <vt:lpstr>Office Theme</vt:lpstr>
      <vt:lpstr>Types of Writing </vt:lpstr>
      <vt:lpstr>So, what do I write?</vt:lpstr>
      <vt:lpstr>Types of Writing </vt:lpstr>
      <vt:lpstr>Narrative Writing</vt:lpstr>
      <vt:lpstr>Descriptive Writing</vt:lpstr>
      <vt:lpstr>Expository Writing</vt:lpstr>
      <vt:lpstr>Persuasive Writing</vt:lpstr>
      <vt:lpstr>Creative Writing</vt:lpstr>
      <vt:lpstr>TYPES OF ESSAY</vt:lpstr>
      <vt:lpstr>Types of essays are:</vt:lpstr>
      <vt:lpstr>DESCRIPTIVE ESSAY</vt:lpstr>
      <vt:lpstr>DEFINITION ESSAY</vt:lpstr>
      <vt:lpstr>NARRATIVE ESSAY</vt:lpstr>
      <vt:lpstr>COMPARE AND CONTRAST  ESSAY</vt:lpstr>
      <vt:lpstr>PERSUASIVE ESSAY</vt:lpstr>
      <vt:lpstr>ARGUMENTATIVE ESSAY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STAF</dc:creator>
  <cp:lastModifiedBy>Ch Umair</cp:lastModifiedBy>
  <cp:revision>4</cp:revision>
  <cp:lastPrinted>2019-11-18T06:44:24Z</cp:lastPrinted>
  <dcterms:created xsi:type="dcterms:W3CDTF">2019-10-31T09:39:21Z</dcterms:created>
  <dcterms:modified xsi:type="dcterms:W3CDTF">2019-11-18T06:44:29Z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2008-06-16T00:00:00Z</vt:filetime>
  </property>
  <property fmtid="{D5CDD505-2E9C-101B-9397-08002B2CF9AE}" pid="3" name="Creator">
    <vt:lpwstr>Impress</vt:lpwstr>
  </property>
  <property fmtid="{D5CDD505-2E9C-101B-9397-08002B2CF9AE}" pid="4" name="LastSaved">
    <vt:filetime>2008-06-16T00:00:00Z</vt:filetime>
  </property>
</Properties>
</file>