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2"/>
  </p:notesMasterIdLst>
  <p:handoutMasterIdLst>
    <p:handoutMasterId r:id="rId73"/>
  </p:handoutMasterIdLst>
  <p:sldIdLst>
    <p:sldId id="256" r:id="rId2"/>
    <p:sldId id="408" r:id="rId3"/>
    <p:sldId id="410" r:id="rId4"/>
    <p:sldId id="409" r:id="rId5"/>
    <p:sldId id="469" r:id="rId6"/>
    <p:sldId id="470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46" r:id="rId22"/>
    <p:sldId id="429" r:id="rId23"/>
    <p:sldId id="430" r:id="rId24"/>
    <p:sldId id="431" r:id="rId25"/>
    <p:sldId id="432" r:id="rId26"/>
    <p:sldId id="433" r:id="rId27"/>
    <p:sldId id="434" r:id="rId28"/>
    <p:sldId id="438" r:id="rId29"/>
    <p:sldId id="439" r:id="rId30"/>
    <p:sldId id="443" r:id="rId31"/>
    <p:sldId id="444" r:id="rId32"/>
    <p:sldId id="257" r:id="rId33"/>
    <p:sldId id="258" r:id="rId34"/>
    <p:sldId id="259" r:id="rId35"/>
    <p:sldId id="260" r:id="rId36"/>
    <p:sldId id="261" r:id="rId37"/>
    <p:sldId id="471" r:id="rId38"/>
    <p:sldId id="472" r:id="rId39"/>
    <p:sldId id="474" r:id="rId40"/>
    <p:sldId id="264" r:id="rId41"/>
    <p:sldId id="265" r:id="rId42"/>
    <p:sldId id="262" r:id="rId43"/>
    <p:sldId id="268" r:id="rId44"/>
    <p:sldId id="269" r:id="rId45"/>
    <p:sldId id="270" r:id="rId46"/>
    <p:sldId id="271" r:id="rId47"/>
    <p:sldId id="475" r:id="rId48"/>
    <p:sldId id="476" r:id="rId49"/>
    <p:sldId id="477" r:id="rId50"/>
    <p:sldId id="478" r:id="rId51"/>
    <p:sldId id="479" r:id="rId52"/>
    <p:sldId id="480" r:id="rId53"/>
    <p:sldId id="481" r:id="rId54"/>
    <p:sldId id="482" r:id="rId55"/>
    <p:sldId id="483" r:id="rId56"/>
    <p:sldId id="484" r:id="rId57"/>
    <p:sldId id="485" r:id="rId58"/>
    <p:sldId id="486" r:id="rId59"/>
    <p:sldId id="487" r:id="rId60"/>
    <p:sldId id="488" r:id="rId61"/>
    <p:sldId id="294" r:id="rId62"/>
    <p:sldId id="297" r:id="rId63"/>
    <p:sldId id="299" r:id="rId64"/>
    <p:sldId id="300" r:id="rId65"/>
    <p:sldId id="301" r:id="rId66"/>
    <p:sldId id="302" r:id="rId67"/>
    <p:sldId id="303" r:id="rId68"/>
    <p:sldId id="304" r:id="rId69"/>
    <p:sldId id="305" r:id="rId70"/>
    <p:sldId id="306" r:id="rId7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AD1"/>
    <a:srgbClr val="67D8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>
        <p:scale>
          <a:sx n="66" d="100"/>
          <a:sy n="66" d="100"/>
        </p:scale>
        <p:origin x="-10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980"/>
    </p:cViewPr>
  </p:sorterViewPr>
  <p:notesViewPr>
    <p:cSldViewPr>
      <p:cViewPr varScale="1">
        <p:scale>
          <a:sx n="55" d="100"/>
          <a:sy n="55" d="100"/>
        </p:scale>
        <p:origin x="-1806" y="-102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CD20C-979E-43BC-AD23-D9A4587F61FC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539544-D99B-4158-94D7-B08351602E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131D1DF-B185-45A3-A0CD-8530132454F7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D5C1446-FF9A-4D66-9F2B-458776E6E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B7D3BB-B1A0-4AF5-BA9F-004B3950CF30}" type="slidenum">
              <a:rPr lang="en-US" smtClean="0"/>
              <a:pPr/>
              <a:t>55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FCFC1A-FFCD-4E04-AE46-C5C309EAA473}" type="datetimeFigureOut">
              <a:rPr lang="en-US" smtClean="0"/>
              <a:pPr/>
              <a:t>3/31/2020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4195EA-7EE0-4CD8-8F74-29E9B404359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67D8EF"/>
                </a:solidFill>
                <a:latin typeface="Agency FB" pitchFamily="34" charset="0"/>
              </a:rPr>
              <a:t>The Hear</a:t>
            </a:r>
            <a:r>
              <a:rPr lang="en-US" sz="7200" dirty="0" smtClean="0">
                <a:solidFill>
                  <a:srgbClr val="67D8EF"/>
                </a:solidFill>
              </a:rPr>
              <a:t>t </a:t>
            </a:r>
            <a:endParaRPr lang="en-US" sz="7200" dirty="0">
              <a:solidFill>
                <a:srgbClr val="67D8E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Congenital hear diseases  and ischemic heart diseases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By </a:t>
            </a:r>
            <a:endParaRPr lang="en-US" sz="3200" dirty="0" smtClean="0">
              <a:solidFill>
                <a:srgbClr val="7030A0"/>
              </a:solidFill>
            </a:endParaRPr>
          </a:p>
          <a:p>
            <a:r>
              <a:rPr lang="en-US" sz="3200" dirty="0" smtClean="0"/>
              <a:t>Dr. Farzana Islam </a:t>
            </a:r>
          </a:p>
          <a:p>
            <a:r>
              <a:rPr lang="en-US" sz="3200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026" name="Picture 2" descr="C:\Program Files\Microsoft Office\MEDIA\CAGCAT10\j0235241.wmf"/>
          <p:cNvPicPr>
            <a:picLocks noChangeAspect="1" noChangeArrowheads="1"/>
          </p:cNvPicPr>
          <p:nvPr/>
        </p:nvPicPr>
        <p:blipFill>
          <a:blip r:embed="rId2" cstate="print"/>
          <a:srcRect b="7337"/>
          <a:stretch>
            <a:fillRect/>
          </a:stretch>
        </p:blipFill>
        <p:spPr bwMode="auto">
          <a:xfrm>
            <a:off x="-1" y="4724400"/>
            <a:ext cx="3346525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ATRIAL SEPTAL DEFECTS </a:t>
            </a:r>
          </a:p>
        </p:txBody>
      </p:sp>
      <p:pic>
        <p:nvPicPr>
          <p:cNvPr id="4" name="Content Placeholder 3" descr="scan00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057"/>
          <a:stretch>
            <a:fillRect/>
          </a:stretch>
        </p:blipFill>
        <p:spPr>
          <a:xfrm>
            <a:off x="1981200" y="1238613"/>
            <a:ext cx="5181600" cy="51884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Types of ASDs: </a:t>
            </a:r>
          </a:p>
          <a:p>
            <a:pPr marL="514350" indent="-514350">
              <a:buAutoNum type="arabicPeriod"/>
            </a:pPr>
            <a:r>
              <a:rPr lang="en-US" sz="3200" u="sng" dirty="0" err="1" smtClean="0">
                <a:solidFill>
                  <a:srgbClr val="00B0F0"/>
                </a:solidFill>
              </a:rPr>
              <a:t>Ostium</a:t>
            </a:r>
            <a:r>
              <a:rPr lang="en-US" sz="3200" u="sng" dirty="0" smtClean="0">
                <a:solidFill>
                  <a:srgbClr val="00B0F0"/>
                </a:solidFill>
              </a:rPr>
              <a:t> </a:t>
            </a:r>
            <a:r>
              <a:rPr lang="en-US" sz="3200" u="sng" dirty="0" err="1" smtClean="0">
                <a:solidFill>
                  <a:srgbClr val="00B0F0"/>
                </a:solidFill>
              </a:rPr>
              <a:t>secundum</a:t>
            </a:r>
            <a:r>
              <a:rPr lang="en-US" sz="3200" u="sng" dirty="0" smtClean="0">
                <a:solidFill>
                  <a:srgbClr val="00B0F0"/>
                </a:solidFill>
              </a:rPr>
              <a:t> ASD </a:t>
            </a:r>
            <a:r>
              <a:rPr lang="en-US" sz="3200" dirty="0" smtClean="0"/>
              <a:t>(90%) – when the septum </a:t>
            </a:r>
            <a:r>
              <a:rPr lang="en-US" sz="3200" dirty="0" err="1" smtClean="0"/>
              <a:t>secundum</a:t>
            </a:r>
            <a:r>
              <a:rPr lang="en-US" sz="3200" dirty="0" smtClean="0"/>
              <a:t> does not enlarge sufficiently to cover the </a:t>
            </a:r>
            <a:r>
              <a:rPr lang="en-US" sz="3200" dirty="0" err="1" smtClean="0"/>
              <a:t>ostium</a:t>
            </a:r>
            <a:r>
              <a:rPr lang="en-US" sz="3200" dirty="0" smtClean="0"/>
              <a:t> </a:t>
            </a:r>
            <a:r>
              <a:rPr lang="en-US" sz="3200" dirty="0" err="1" smtClean="0"/>
              <a:t>secundum</a:t>
            </a:r>
            <a:r>
              <a:rPr lang="en-US" sz="3200" dirty="0" smtClean="0"/>
              <a:t>. </a:t>
            </a:r>
          </a:p>
        </p:txBody>
      </p:sp>
      <p:pic>
        <p:nvPicPr>
          <p:cNvPr id="4" name="Picture 3" descr="scan0022.jpg"/>
          <p:cNvPicPr>
            <a:picLocks noChangeAspect="1"/>
          </p:cNvPicPr>
          <p:nvPr/>
        </p:nvPicPr>
        <p:blipFill>
          <a:blip r:embed="rId2" cstate="print"/>
          <a:srcRect l="50667" t="48040" r="2667" b="5057"/>
          <a:stretch>
            <a:fillRect/>
          </a:stretch>
        </p:blipFill>
        <p:spPr>
          <a:xfrm>
            <a:off x="2971800" y="2971800"/>
            <a:ext cx="3428990" cy="3634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/>
              <a:t>2. </a:t>
            </a:r>
            <a:r>
              <a:rPr lang="en-US" sz="3200" u="sng" dirty="0" err="1" smtClean="0">
                <a:solidFill>
                  <a:srgbClr val="00B0F0"/>
                </a:solidFill>
              </a:rPr>
              <a:t>Ostium</a:t>
            </a:r>
            <a:r>
              <a:rPr lang="en-US" sz="3200" u="sng" dirty="0" smtClean="0">
                <a:solidFill>
                  <a:srgbClr val="00B0F0"/>
                </a:solidFill>
              </a:rPr>
              <a:t> </a:t>
            </a:r>
            <a:r>
              <a:rPr lang="en-US" sz="3200" u="sng" dirty="0" err="1" smtClean="0">
                <a:solidFill>
                  <a:srgbClr val="00B0F0"/>
                </a:solidFill>
              </a:rPr>
              <a:t>primum</a:t>
            </a:r>
            <a:r>
              <a:rPr lang="en-US" sz="3200" u="sng" dirty="0" smtClean="0">
                <a:solidFill>
                  <a:srgbClr val="00B0F0"/>
                </a:solidFill>
              </a:rPr>
              <a:t> ASDs </a:t>
            </a:r>
            <a:r>
              <a:rPr lang="en-US" sz="3200" dirty="0" smtClean="0"/>
              <a:t>(5%) – if the septum </a:t>
            </a:r>
            <a:r>
              <a:rPr lang="en-US" sz="3200" dirty="0" err="1" smtClean="0"/>
              <a:t>primum</a:t>
            </a:r>
            <a:r>
              <a:rPr lang="en-US" sz="3200" dirty="0" smtClean="0"/>
              <a:t> and </a:t>
            </a:r>
            <a:r>
              <a:rPr lang="en-US" sz="3200" dirty="0" err="1" smtClean="0"/>
              <a:t>endocardial</a:t>
            </a:r>
            <a:r>
              <a:rPr lang="en-US" sz="3200" dirty="0" smtClean="0"/>
              <a:t> cushion fail to fuse. Associated with abnormalities in other structures derived from </a:t>
            </a:r>
            <a:r>
              <a:rPr lang="en-US" sz="3200" dirty="0" err="1" smtClean="0"/>
              <a:t>endocardial</a:t>
            </a:r>
            <a:r>
              <a:rPr lang="en-US" sz="3200" dirty="0" smtClean="0"/>
              <a:t> cushion e.g., mitral and tricuspid valves. </a:t>
            </a:r>
          </a:p>
          <a:p>
            <a:pPr>
              <a:buNone/>
            </a:pPr>
            <a:r>
              <a:rPr lang="en-US" sz="3200" dirty="0" smtClean="0"/>
              <a:t>3. </a:t>
            </a:r>
            <a:r>
              <a:rPr lang="en-US" sz="3200" u="sng" dirty="0" smtClean="0">
                <a:solidFill>
                  <a:srgbClr val="00B0F0"/>
                </a:solidFill>
              </a:rPr>
              <a:t>Sinus </a:t>
            </a:r>
            <a:r>
              <a:rPr lang="en-US" sz="3200" u="sng" dirty="0" err="1" smtClean="0">
                <a:solidFill>
                  <a:srgbClr val="00B0F0"/>
                </a:solidFill>
              </a:rPr>
              <a:t>venosus</a:t>
            </a:r>
            <a:r>
              <a:rPr lang="en-US" sz="3200" u="sng" dirty="0" smtClean="0">
                <a:solidFill>
                  <a:srgbClr val="00B0F0"/>
                </a:solidFill>
              </a:rPr>
              <a:t> ASDs </a:t>
            </a:r>
            <a:r>
              <a:rPr lang="en-US" sz="3200" dirty="0" smtClean="0"/>
              <a:t>(5%) – located near the entrance of superior vena cava.</a:t>
            </a:r>
          </a:p>
          <a:p>
            <a:pPr>
              <a:buNone/>
            </a:pPr>
            <a:r>
              <a:rPr lang="en-US" sz="3200" dirty="0" smtClean="0"/>
              <a:t>   </a:t>
            </a:r>
            <a:endParaRPr lang="en-US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Morphology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686800" cy="5638800"/>
          </a:xfrm>
        </p:spPr>
        <p:txBody>
          <a:bodyPr>
            <a:normAutofit lnSpcReduction="10000"/>
          </a:bodyPr>
          <a:lstStyle/>
          <a:p>
            <a:r>
              <a:rPr lang="en-US" sz="3200" dirty="0" err="1" smtClean="0">
                <a:solidFill>
                  <a:srgbClr val="7030A0"/>
                </a:solidFill>
              </a:rPr>
              <a:t>Ostium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secundum</a:t>
            </a:r>
            <a:r>
              <a:rPr lang="en-US" sz="3200" dirty="0" smtClean="0">
                <a:solidFill>
                  <a:srgbClr val="7030A0"/>
                </a:solidFill>
              </a:rPr>
              <a:t> ASDs</a:t>
            </a:r>
            <a:r>
              <a:rPr lang="en-US" sz="3200" dirty="0" smtClean="0"/>
              <a:t>: </a:t>
            </a:r>
          </a:p>
          <a:p>
            <a:r>
              <a:rPr lang="en-US" sz="3200" dirty="0" smtClean="0"/>
              <a:t>Smooth-walled defects near the foramen </a:t>
            </a:r>
            <a:r>
              <a:rPr lang="en-US" sz="3200" dirty="0" err="1" smtClean="0"/>
              <a:t>ovale</a:t>
            </a:r>
            <a:r>
              <a:rPr lang="en-US" sz="3200" dirty="0" smtClean="0"/>
              <a:t>. There may be right atrial and </a:t>
            </a:r>
            <a:r>
              <a:rPr lang="en-US" sz="3200" dirty="0" err="1" smtClean="0"/>
              <a:t>ventricualr</a:t>
            </a:r>
            <a:r>
              <a:rPr lang="en-US" sz="3200" dirty="0" smtClean="0"/>
              <a:t> dilation, right ventricular hypertrophy and dilation of pulmonary artery. </a:t>
            </a:r>
          </a:p>
          <a:p>
            <a:r>
              <a:rPr lang="en-US" sz="3200" dirty="0" err="1" smtClean="0">
                <a:solidFill>
                  <a:srgbClr val="7030A0"/>
                </a:solidFill>
              </a:rPr>
              <a:t>Ostium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primum</a:t>
            </a:r>
            <a:r>
              <a:rPr lang="en-US" sz="3200" dirty="0" smtClean="0">
                <a:solidFill>
                  <a:srgbClr val="7030A0"/>
                </a:solidFill>
              </a:rPr>
              <a:t> ASDs</a:t>
            </a:r>
            <a:r>
              <a:rPr lang="en-US" sz="3200" dirty="0" smtClean="0"/>
              <a:t>: </a:t>
            </a:r>
          </a:p>
          <a:p>
            <a:r>
              <a:rPr lang="en-US" sz="3200" dirty="0" smtClean="0"/>
              <a:t>Occur at the lowest part of atrial septum,</a:t>
            </a:r>
          </a:p>
          <a:p>
            <a:r>
              <a:rPr lang="en-US" sz="3200" dirty="0" smtClean="0"/>
              <a:t>Abnormalities of </a:t>
            </a:r>
            <a:r>
              <a:rPr lang="en-US" sz="3200" dirty="0" err="1" smtClean="0"/>
              <a:t>atrioventricular</a:t>
            </a:r>
            <a:r>
              <a:rPr lang="en-US" sz="3200" dirty="0" smtClean="0"/>
              <a:t> valves.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Sinus </a:t>
            </a:r>
            <a:r>
              <a:rPr lang="en-US" sz="3200" dirty="0" err="1" smtClean="0">
                <a:solidFill>
                  <a:srgbClr val="7030A0"/>
                </a:solidFill>
              </a:rPr>
              <a:t>venosus</a:t>
            </a:r>
            <a:r>
              <a:rPr lang="en-US" sz="3200" dirty="0" smtClean="0">
                <a:solidFill>
                  <a:srgbClr val="7030A0"/>
                </a:solidFill>
              </a:rPr>
              <a:t> ASDs</a:t>
            </a:r>
            <a:r>
              <a:rPr lang="en-US" sz="3200" dirty="0" smtClean="0"/>
              <a:t>: </a:t>
            </a:r>
            <a:r>
              <a:rPr lang="en-US" sz="2400" dirty="0" smtClean="0"/>
              <a:t>located high in the atrial septum,</a:t>
            </a:r>
          </a:p>
          <a:p>
            <a:r>
              <a:rPr lang="en-US" sz="2400" dirty="0" smtClean="0"/>
              <a:t>Anomalous drainage of pulmonary veins into the </a:t>
            </a:r>
            <a:r>
              <a:rPr lang="en-US" sz="2400" dirty="0" err="1" smtClean="0"/>
              <a:t>righ</a:t>
            </a:r>
            <a:r>
              <a:rPr lang="en-US" sz="2400" dirty="0" smtClean="0"/>
              <a:t> atrium or superior vena cava.       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CLINICAL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10600" cy="60198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Majority of ASDs are asymptomatic until adulthood  </a:t>
            </a:r>
          </a:p>
          <a:p>
            <a:r>
              <a:rPr lang="en-US" sz="3200" dirty="0" smtClean="0"/>
              <a:t>ASDs are less likely to close spontaneously. </a:t>
            </a:r>
          </a:p>
          <a:p>
            <a:r>
              <a:rPr lang="en-US" sz="3200" dirty="0" smtClean="0"/>
              <a:t>ASDs initially cause left-to-right shunts,</a:t>
            </a:r>
          </a:p>
          <a:p>
            <a:r>
              <a:rPr lang="en-US" sz="3200" dirty="0" smtClean="0"/>
              <a:t>Later on pulmonary HTN develops in &lt; 10% of patients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Eisenmenger</a:t>
            </a:r>
            <a:r>
              <a:rPr lang="en-US" sz="3200" dirty="0" smtClean="0">
                <a:sym typeface="Wingdings" pitchFamily="2" charset="2"/>
              </a:rPr>
              <a:t> syndrome.</a:t>
            </a:r>
          </a:p>
          <a:p>
            <a:r>
              <a:rPr lang="en-US" sz="3200" u="sng" dirty="0" smtClean="0">
                <a:solidFill>
                  <a:srgbClr val="00B0F0"/>
                </a:solidFill>
                <a:sym typeface="Wingdings" pitchFamily="2" charset="2"/>
              </a:rPr>
              <a:t>Complications</a:t>
            </a:r>
            <a:r>
              <a:rPr lang="en-US" sz="3200" dirty="0" smtClean="0">
                <a:solidFill>
                  <a:srgbClr val="00B0F0"/>
                </a:solidFill>
                <a:sym typeface="Wingdings" pitchFamily="2" charset="2"/>
              </a:rPr>
              <a:t>:</a:t>
            </a:r>
          </a:p>
          <a:p>
            <a:r>
              <a:rPr lang="en-US" sz="3200" dirty="0" smtClean="0">
                <a:sym typeface="Wingdings" pitchFamily="2" charset="2"/>
              </a:rPr>
              <a:t>Heart failure,</a:t>
            </a:r>
          </a:p>
          <a:p>
            <a:r>
              <a:rPr lang="en-US" sz="3200" dirty="0" err="1" smtClean="0">
                <a:sym typeface="Wingdings" pitchFamily="2" charset="2"/>
              </a:rPr>
              <a:t>Peradoxical</a:t>
            </a:r>
            <a:r>
              <a:rPr lang="en-US" sz="3200" dirty="0" smtClean="0">
                <a:sym typeface="Wingdings" pitchFamily="2" charset="2"/>
              </a:rPr>
              <a:t> embolization &amp; </a:t>
            </a:r>
          </a:p>
          <a:p>
            <a:r>
              <a:rPr lang="en-US" sz="3200" dirty="0" smtClean="0">
                <a:sym typeface="Wingdings" pitchFamily="2" charset="2"/>
              </a:rPr>
              <a:t>Irreversible pulmonary vascular disease.    </a:t>
            </a:r>
            <a:r>
              <a:rPr lang="en-US" sz="3200" dirty="0" smtClean="0"/>
              <a:t> </a:t>
            </a:r>
          </a:p>
          <a:p>
            <a:pPr>
              <a:buNone/>
            </a:pPr>
            <a:r>
              <a:rPr lang="en-US" sz="3200" dirty="0" smtClean="0"/>
              <a:t> </a:t>
            </a:r>
            <a:endParaRPr 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VENTRICUALR SEPTAL DEFECTS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Incomplete closure of ventricular septum is the most common congenital cardiac anomaly. </a:t>
            </a:r>
            <a:endParaRPr lang="en-US" sz="3200" dirty="0"/>
          </a:p>
        </p:txBody>
      </p:sp>
      <p:pic>
        <p:nvPicPr>
          <p:cNvPr id="5" name="Picture 4" descr="scan0003.jpg"/>
          <p:cNvPicPr>
            <a:picLocks noChangeAspect="1"/>
          </p:cNvPicPr>
          <p:nvPr/>
        </p:nvPicPr>
        <p:blipFill>
          <a:blip r:embed="rId2" cstate="print"/>
          <a:srcRect l="2732" t="42081" r="51913" b="15780"/>
          <a:stretch>
            <a:fillRect/>
          </a:stretch>
        </p:blipFill>
        <p:spPr>
          <a:xfrm>
            <a:off x="3270471" y="2240744"/>
            <a:ext cx="3054130" cy="44216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Ventricular septum consists of muscular &amp; a membranous portion. </a:t>
            </a:r>
          </a:p>
          <a:p>
            <a:r>
              <a:rPr lang="en-US" sz="3200" dirty="0" smtClean="0"/>
              <a:t>90% of VSDs occur in membranous portion. </a:t>
            </a:r>
          </a:p>
          <a:p>
            <a:r>
              <a:rPr lang="en-US" sz="3200" dirty="0" smtClean="0"/>
              <a:t>Although more common at birth, most VSDs close spontaneously in childhood. So the overall incidence in adults is lower than that of ASDs. </a:t>
            </a:r>
          </a:p>
          <a:p>
            <a:r>
              <a:rPr lang="en-US" sz="3200" dirty="0" smtClean="0"/>
              <a:t>20%-30% of VSDs occur in isolation while others are associated with other cardiac malformations.  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Morphology:</a:t>
            </a:r>
          </a:p>
          <a:p>
            <a:r>
              <a:rPr lang="en-US" sz="3200" dirty="0" smtClean="0"/>
              <a:t>Size and location of VSDs are variable ranging from minute defects in the membranous septum to large defects involving virtually the entire septum. </a:t>
            </a:r>
          </a:p>
          <a:p>
            <a:r>
              <a:rPr lang="en-US" sz="3200" dirty="0" smtClean="0"/>
              <a:t>Right ventricle is hypertrophied and often dilated,</a:t>
            </a:r>
          </a:p>
          <a:p>
            <a:r>
              <a:rPr lang="en-US" sz="3200" dirty="0" smtClean="0"/>
              <a:t>The pulmonary artery is also dilated, </a:t>
            </a:r>
          </a:p>
          <a:p>
            <a:r>
              <a:rPr lang="en-US" sz="3200" dirty="0" smtClean="0"/>
              <a:t>Vascular changes typical of pulmonary HTN.     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</a:p>
          <a:p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Small VSDs may be </a:t>
            </a:r>
            <a:r>
              <a:rPr lang="en-US" sz="3200" dirty="0" err="1" smtClean="0"/>
              <a:t>asymptomic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Larger defects </a:t>
            </a:r>
            <a:r>
              <a:rPr lang="en-US" sz="3200" dirty="0" smtClean="0">
                <a:sym typeface="Wingdings" pitchFamily="2" charset="2"/>
              </a:rPr>
              <a:t> severe left to right shunting  pulmonary HTN &amp; CHF. </a:t>
            </a:r>
          </a:p>
          <a:p>
            <a:r>
              <a:rPr lang="en-US" sz="3200" dirty="0" smtClean="0">
                <a:sym typeface="Wingdings" pitchFamily="2" charset="2"/>
              </a:rPr>
              <a:t>Pulmonary HTN  reversal of the shunt and the cyanosis.</a:t>
            </a:r>
          </a:p>
          <a:p>
            <a:r>
              <a:rPr lang="en-US" sz="3200" dirty="0" smtClean="0">
                <a:sym typeface="Wingdings" pitchFamily="2" charset="2"/>
              </a:rPr>
              <a:t>Small or medium sized defects producing jet lesions in RV  endothelial damage   the risk of infective </a:t>
            </a:r>
            <a:r>
              <a:rPr lang="en-US" sz="3200" dirty="0" err="1" smtClean="0">
                <a:sym typeface="Wingdings" pitchFamily="2" charset="2"/>
              </a:rPr>
              <a:t>endocarditis</a:t>
            </a:r>
            <a:r>
              <a:rPr lang="en-US" sz="3200" dirty="0" smtClean="0">
                <a:sym typeface="Wingdings" pitchFamily="2" charset="2"/>
              </a:rPr>
              <a:t>.   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4" name="Up Arrow 3"/>
          <p:cNvSpPr/>
          <p:nvPr/>
        </p:nvSpPr>
        <p:spPr>
          <a:xfrm>
            <a:off x="7620000" y="4648200"/>
            <a:ext cx="76200" cy="457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PATENT DUCTUS ARTERIOSUS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763000" cy="5867400"/>
          </a:xfrm>
        </p:spPr>
        <p:txBody>
          <a:bodyPr>
            <a:normAutofit fontScale="92500"/>
          </a:bodyPr>
          <a:lstStyle/>
          <a:p>
            <a:r>
              <a:rPr lang="en-US" sz="3200" dirty="0" err="1" smtClean="0"/>
              <a:t>Ductus</a:t>
            </a:r>
            <a:r>
              <a:rPr lang="en-US" sz="3200" dirty="0" smtClean="0"/>
              <a:t> </a:t>
            </a:r>
            <a:r>
              <a:rPr lang="en-US" sz="3200" dirty="0" err="1" smtClean="0"/>
              <a:t>arteriosus</a:t>
            </a:r>
            <a:r>
              <a:rPr lang="en-US" sz="3200" dirty="0" smtClean="0"/>
              <a:t> rises from Left pulmonary artery &amp; joins the aorta just distal to the origin of left </a:t>
            </a:r>
            <a:r>
              <a:rPr lang="en-US" sz="3200" dirty="0" err="1" smtClean="0"/>
              <a:t>subclavian</a:t>
            </a:r>
            <a:r>
              <a:rPr lang="en-US" sz="3200" dirty="0" smtClean="0"/>
              <a:t> artery.     </a:t>
            </a:r>
          </a:p>
          <a:p>
            <a:r>
              <a:rPr lang="en-US" sz="3200" dirty="0" smtClean="0"/>
              <a:t>Role of </a:t>
            </a:r>
            <a:r>
              <a:rPr lang="en-US" sz="3200" dirty="0" err="1" smtClean="0"/>
              <a:t>ductus</a:t>
            </a:r>
            <a:r>
              <a:rPr lang="en-US" sz="3200" dirty="0" smtClean="0"/>
              <a:t> </a:t>
            </a:r>
            <a:r>
              <a:rPr lang="en-US" sz="3200" dirty="0" err="1" smtClean="0"/>
              <a:t>arteriosus</a:t>
            </a:r>
            <a:r>
              <a:rPr lang="en-US" sz="3200" dirty="0" smtClean="0"/>
              <a:t> during intrauterine life. </a:t>
            </a:r>
          </a:p>
          <a:p>
            <a:r>
              <a:rPr lang="en-US" sz="3200" dirty="0" smtClean="0">
                <a:solidFill>
                  <a:srgbClr val="00B0F0"/>
                </a:solidFill>
              </a:rPr>
              <a:t>Fate after birth: </a:t>
            </a:r>
          </a:p>
          <a:p>
            <a:r>
              <a:rPr lang="en-US" sz="3200" dirty="0" smtClean="0"/>
              <a:t>Becomes functionally </a:t>
            </a:r>
            <a:r>
              <a:rPr lang="en-US" sz="3200" dirty="0" err="1" smtClean="0"/>
              <a:t>nonpatent</a:t>
            </a:r>
            <a:r>
              <a:rPr lang="en-US" sz="3200" dirty="0" smtClean="0"/>
              <a:t> within 1 to 2 days.</a:t>
            </a:r>
          </a:p>
          <a:p>
            <a:r>
              <a:rPr lang="en-US" sz="3200" dirty="0" smtClean="0"/>
              <a:t>Complete obliteration occurs within 1</a:t>
            </a:r>
            <a:r>
              <a:rPr lang="en-US" sz="3200" baseline="30000" dirty="0" smtClean="0"/>
              <a:t>st</a:t>
            </a:r>
            <a:r>
              <a:rPr lang="en-US" sz="3200" dirty="0" smtClean="0"/>
              <a:t> few months of life – </a:t>
            </a:r>
            <a:r>
              <a:rPr lang="en-US" sz="3200" dirty="0" err="1" smtClean="0"/>
              <a:t>ligamentum</a:t>
            </a:r>
            <a:r>
              <a:rPr lang="en-US" sz="3200" dirty="0" smtClean="0"/>
              <a:t> </a:t>
            </a:r>
            <a:r>
              <a:rPr lang="en-US" sz="3200" dirty="0" err="1" smtClean="0"/>
              <a:t>atreriosum</a:t>
            </a:r>
            <a:r>
              <a:rPr lang="en-US" sz="3200" dirty="0" smtClean="0"/>
              <a:t>.</a:t>
            </a:r>
          </a:p>
          <a:p>
            <a:r>
              <a:rPr lang="en-US" sz="3200" dirty="0" err="1" smtClean="0"/>
              <a:t>Ductal</a:t>
            </a:r>
            <a:r>
              <a:rPr lang="en-US" sz="3200" dirty="0" smtClean="0"/>
              <a:t> closure is often delayed or even absent in infants with hypoxia (respiratory or heart disease). </a:t>
            </a:r>
          </a:p>
          <a:p>
            <a:r>
              <a:rPr lang="en-US" sz="3200" dirty="0" smtClean="0"/>
              <a:t>90% of PDAs are isolated defects.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CONGENITAL HEART DISEASE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Congenital heart diseases are abnormalities of the heart or great vessels that are present at birth. </a:t>
            </a:r>
          </a:p>
          <a:p>
            <a:r>
              <a:rPr lang="en-US" sz="3200" dirty="0" smtClean="0"/>
              <a:t>Incidence – 6-8 of every 1000 live borne    </a:t>
            </a:r>
          </a:p>
          <a:p>
            <a:r>
              <a:rPr lang="en-US" sz="3200" dirty="0" smtClean="0">
                <a:sym typeface="Wingdings" pitchFamily="2" charset="2"/>
              </a:rPr>
              <a:t>Twelve disorders account for 85% of congenital heart disease.  </a:t>
            </a:r>
            <a:r>
              <a:rPr lang="en-US" sz="3200" dirty="0" smtClean="0"/>
              <a:t>     </a:t>
            </a:r>
            <a:endParaRPr 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Morphology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5257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 PDAs some of the </a:t>
            </a:r>
          </a:p>
          <a:p>
            <a:pPr>
              <a:buNone/>
            </a:pPr>
            <a:r>
              <a:rPr lang="en-US" sz="3200" dirty="0" smtClean="0"/>
              <a:t>	</a:t>
            </a:r>
            <a:r>
              <a:rPr lang="en-US" sz="3200" dirty="0" err="1" smtClean="0"/>
              <a:t>oxygeneted</a:t>
            </a:r>
            <a:r>
              <a:rPr lang="en-US" sz="3200" dirty="0" smtClean="0"/>
              <a:t> blood from </a:t>
            </a:r>
          </a:p>
          <a:p>
            <a:pPr>
              <a:buNone/>
            </a:pPr>
            <a:r>
              <a:rPr lang="en-US" sz="3200" dirty="0" smtClean="0"/>
              <a:t>	aorta is shunted back to </a:t>
            </a:r>
          </a:p>
          <a:p>
            <a:pPr>
              <a:buNone/>
            </a:pPr>
            <a:r>
              <a:rPr lang="en-US" sz="3200" dirty="0" smtClean="0"/>
              <a:t>	the lungs,</a:t>
            </a:r>
          </a:p>
          <a:p>
            <a:r>
              <a:rPr lang="en-US" sz="3200" dirty="0" smtClean="0"/>
              <a:t>Volume overload </a:t>
            </a:r>
            <a:r>
              <a:rPr lang="en-US" sz="3200" dirty="0" smtClean="0">
                <a:sym typeface="Wingdings" pitchFamily="2" charset="2"/>
              </a:rPr>
              <a:t> </a:t>
            </a:r>
          </a:p>
          <a:p>
            <a:pPr>
              <a:buNone/>
            </a:pPr>
            <a:r>
              <a:rPr lang="en-US" sz="3200" dirty="0" smtClean="0">
                <a:sym typeface="Wingdings" pitchFamily="2" charset="2"/>
              </a:rPr>
              <a:t>	dilation of proximal </a:t>
            </a:r>
          </a:p>
          <a:p>
            <a:pPr>
              <a:buNone/>
            </a:pPr>
            <a:r>
              <a:rPr lang="en-US" sz="3200" dirty="0" smtClean="0">
                <a:sym typeface="Wingdings" pitchFamily="2" charset="2"/>
              </a:rPr>
              <a:t>	pulmonary arteries, </a:t>
            </a:r>
          </a:p>
          <a:p>
            <a:pPr>
              <a:buNone/>
            </a:pPr>
            <a:r>
              <a:rPr lang="en-US" sz="3200" dirty="0" smtClean="0">
                <a:sym typeface="Wingdings" pitchFamily="2" charset="2"/>
              </a:rPr>
              <a:t>	left atrium and ventricle. </a:t>
            </a:r>
          </a:p>
          <a:p>
            <a:endParaRPr lang="en-US" sz="3200" dirty="0" smtClean="0"/>
          </a:p>
        </p:txBody>
      </p:sp>
      <p:pic>
        <p:nvPicPr>
          <p:cNvPr id="5" name="Picture 4" descr="scan0003.jpg"/>
          <p:cNvPicPr>
            <a:picLocks noChangeAspect="1"/>
          </p:cNvPicPr>
          <p:nvPr/>
        </p:nvPicPr>
        <p:blipFill>
          <a:blip r:embed="rId2" cstate="print"/>
          <a:srcRect l="54645" t="42081" b="15780"/>
          <a:stretch>
            <a:fillRect/>
          </a:stretch>
        </p:blipFill>
        <p:spPr>
          <a:xfrm>
            <a:off x="5187728" y="1312237"/>
            <a:ext cx="3651472" cy="5286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458200" cy="556260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3200" dirty="0" smtClean="0">
                <a:sym typeface="Wingdings" pitchFamily="2" charset="2"/>
              </a:rPr>
              <a:t>Pulmonary HTN  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3200" dirty="0" smtClean="0">
                <a:sym typeface="Wingdings" pitchFamily="2" charset="2"/>
              </a:rPr>
              <a:t>Atherosclerosis of main pulmonary arteries &amp;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3200" dirty="0" smtClean="0">
                <a:sym typeface="Wingdings" pitchFamily="2" charset="2"/>
              </a:rPr>
              <a:t>Proliferative changes in more distal pulmonary vessels, 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3200" dirty="0" smtClean="0">
                <a:sym typeface="Wingdings" pitchFamily="2" charset="2"/>
              </a:rPr>
              <a:t>Eventually right heart hypertrophy &amp; dilation. </a:t>
            </a:r>
            <a:r>
              <a:rPr lang="en-US" sz="3200" dirty="0" smtClean="0"/>
              <a:t>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95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High pressure L to R shunts – harsh “machinery-like” murmur. </a:t>
            </a:r>
          </a:p>
          <a:p>
            <a:r>
              <a:rPr lang="en-US" sz="3200" dirty="0" smtClean="0"/>
              <a:t>Small PDAs – asymptomatic. </a:t>
            </a:r>
          </a:p>
          <a:p>
            <a:r>
              <a:rPr lang="en-US" sz="3200" dirty="0" smtClean="0"/>
              <a:t>Large PDAs </a:t>
            </a:r>
            <a:r>
              <a:rPr lang="en-US" sz="3200" dirty="0" smtClean="0">
                <a:sym typeface="Wingdings" pitchFamily="2" charset="2"/>
              </a:rPr>
              <a:t> </a:t>
            </a:r>
            <a:r>
              <a:rPr lang="en-US" sz="3200" dirty="0" err="1" smtClean="0">
                <a:sym typeface="Wingdings" pitchFamily="2" charset="2"/>
              </a:rPr>
              <a:t>Eisenmenger</a:t>
            </a:r>
            <a:r>
              <a:rPr lang="en-US" sz="3200" dirty="0" smtClean="0">
                <a:sym typeface="Wingdings" pitchFamily="2" charset="2"/>
              </a:rPr>
              <a:t> syndrome with cyanosis &amp; CHF.</a:t>
            </a:r>
          </a:p>
          <a:p>
            <a:r>
              <a:rPr lang="en-US" sz="3200" dirty="0" smtClean="0">
                <a:sym typeface="Wingdings" pitchFamily="2" charset="2"/>
              </a:rPr>
              <a:t>Predisposition to infective </a:t>
            </a:r>
            <a:r>
              <a:rPr lang="en-US" sz="3200" dirty="0" err="1" smtClean="0">
                <a:sym typeface="Wingdings" pitchFamily="2" charset="2"/>
              </a:rPr>
              <a:t>endocarditis</a:t>
            </a:r>
            <a:r>
              <a:rPr lang="en-US" sz="3200" dirty="0" smtClean="0">
                <a:sym typeface="Wingdings" pitchFamily="2" charset="2"/>
              </a:rPr>
              <a:t>.</a:t>
            </a:r>
            <a:endParaRPr lang="en-US" sz="3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RIGHT TO LEFT SHUNTS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181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Cyanosis at or near the time of birth.</a:t>
            </a:r>
          </a:p>
          <a:p>
            <a:r>
              <a:rPr lang="en-US" sz="3200" dirty="0" smtClean="0"/>
              <a:t>Clinical findings associated with cyanosis…</a:t>
            </a:r>
          </a:p>
          <a:p>
            <a:r>
              <a:rPr lang="en-US" sz="3200" dirty="0" smtClean="0"/>
              <a:t>Clubbing of finger tips (hypertrophic osteoarthropathy) &amp;  </a:t>
            </a:r>
          </a:p>
          <a:p>
            <a:r>
              <a:rPr lang="en-US" sz="3200" dirty="0" smtClean="0"/>
              <a:t>Polycythemia.</a:t>
            </a:r>
          </a:p>
          <a:p>
            <a:r>
              <a:rPr lang="en-US" sz="3200" dirty="0" smtClean="0"/>
              <a:t>Paradoxical embolization.</a:t>
            </a:r>
          </a:p>
          <a:p>
            <a:r>
              <a:rPr lang="en-US" sz="3200" dirty="0" smtClean="0"/>
              <a:t>Most important clinical conditions…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Tetralogy  of Fallot,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Transposition of great vessels.     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096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TETRALOGY OF FALLOT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5029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most common cause of cyanotic congenital heart disease.</a:t>
            </a:r>
          </a:p>
          <a:p>
            <a:r>
              <a:rPr lang="en-US" sz="3200" dirty="0" smtClean="0"/>
              <a:t>Four features of </a:t>
            </a:r>
            <a:r>
              <a:rPr lang="en-US" sz="3200" dirty="0" err="1" smtClean="0"/>
              <a:t>tetralogy</a:t>
            </a:r>
            <a:r>
              <a:rPr lang="en-US" sz="3200" dirty="0" smtClean="0"/>
              <a:t> are…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VSD,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Obstruction to the right ventricular outflow tract (</a:t>
            </a:r>
            <a:r>
              <a:rPr lang="en-US" sz="3200" dirty="0" err="1" smtClean="0"/>
              <a:t>subpulmonic</a:t>
            </a:r>
            <a:r>
              <a:rPr lang="en-US" sz="3200" dirty="0" smtClean="0"/>
              <a:t>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)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An aorta that overrides the VSD &amp;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Right ventricular hypertrophy.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MORPHOLOGY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Large &amp; boot shaped heart – RVH, </a:t>
            </a:r>
          </a:p>
          <a:p>
            <a:r>
              <a:rPr lang="en-US" sz="3200" dirty="0" smtClean="0"/>
              <a:t>Proximal aorta is dilated. </a:t>
            </a:r>
          </a:p>
          <a:p>
            <a:r>
              <a:rPr lang="en-US" sz="3200" dirty="0" smtClean="0"/>
              <a:t>Pulmonary trunk is </a:t>
            </a:r>
            <a:r>
              <a:rPr lang="en-US" sz="3200" dirty="0" err="1" smtClean="0"/>
              <a:t>hypoplastic</a:t>
            </a:r>
            <a:r>
              <a:rPr lang="en-US" sz="3200" dirty="0" smtClean="0"/>
              <a:t>.  </a:t>
            </a:r>
          </a:p>
          <a:p>
            <a:r>
              <a:rPr lang="en-US" sz="3200" dirty="0" smtClean="0"/>
              <a:t>VSD – membranous portion,</a:t>
            </a:r>
          </a:p>
          <a:p>
            <a:r>
              <a:rPr lang="en-US" sz="3200" dirty="0" smtClean="0"/>
              <a:t>Aortic valve lies over VSD,</a:t>
            </a:r>
          </a:p>
          <a:p>
            <a:r>
              <a:rPr lang="en-US" sz="3200" dirty="0" smtClean="0"/>
              <a:t>Pulmonary outflow tract is </a:t>
            </a:r>
          </a:p>
          <a:p>
            <a:pPr>
              <a:buNone/>
            </a:pPr>
            <a:r>
              <a:rPr lang="en-US" sz="3200" dirty="0" smtClean="0"/>
              <a:t>	narrowed (narrowing of</a:t>
            </a:r>
          </a:p>
          <a:p>
            <a:pPr>
              <a:buNone/>
            </a:pPr>
            <a:r>
              <a:rPr lang="en-US" sz="3200" dirty="0" smtClean="0"/>
              <a:t> </a:t>
            </a:r>
            <a:r>
              <a:rPr lang="en-US" sz="3200" dirty="0" err="1" smtClean="0"/>
              <a:t>infundibulam</a:t>
            </a:r>
            <a:r>
              <a:rPr lang="en-US" sz="3200" dirty="0" smtClean="0"/>
              <a:t>, PV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, </a:t>
            </a:r>
          </a:p>
          <a:p>
            <a:pPr>
              <a:buNone/>
            </a:pPr>
            <a:r>
              <a:rPr lang="en-US" sz="3200" dirty="0" err="1" smtClean="0"/>
              <a:t>atresia</a:t>
            </a:r>
            <a:r>
              <a:rPr lang="en-US" sz="3200" dirty="0" smtClean="0"/>
              <a:t> of PV &amp; proximal pulmonary arteries)</a:t>
            </a:r>
          </a:p>
          <a:p>
            <a:r>
              <a:rPr lang="en-US" sz="3200" dirty="0" smtClean="0"/>
              <a:t>Additional abnormalities – PDA or ASD. </a:t>
            </a:r>
          </a:p>
          <a:p>
            <a:pPr>
              <a:buNone/>
            </a:pPr>
            <a:endParaRPr lang="en-US" sz="3200" dirty="0" smtClean="0"/>
          </a:p>
        </p:txBody>
      </p:sp>
      <p:pic>
        <p:nvPicPr>
          <p:cNvPr id="5" name="Picture 4" descr="scan0004.jpg"/>
          <p:cNvPicPr>
            <a:picLocks noChangeAspect="1"/>
          </p:cNvPicPr>
          <p:nvPr/>
        </p:nvPicPr>
        <p:blipFill>
          <a:blip r:embed="rId2" cstate="print"/>
          <a:srcRect l="25257" t="1655" r="28064" b="57915"/>
          <a:stretch>
            <a:fillRect/>
          </a:stretch>
        </p:blipFill>
        <p:spPr>
          <a:xfrm>
            <a:off x="6172200" y="1219200"/>
            <a:ext cx="2746256" cy="4033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7030A0"/>
                </a:solidFill>
              </a:rPr>
              <a:t>The hemodynamic consequences are</a:t>
            </a:r>
            <a:r>
              <a:rPr lang="en-US" sz="3200" dirty="0" smtClean="0"/>
              <a:t>… 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 smtClean="0"/>
              <a:t>Right to left shunting, 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 smtClean="0"/>
              <a:t>Decreased pulmonary blood flow &amp; 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 smtClean="0"/>
              <a:t>Increased aortic volume.</a:t>
            </a:r>
          </a:p>
          <a:p>
            <a:pPr>
              <a:buFont typeface="Wingdings" pitchFamily="2" charset="2"/>
              <a:buChar char="§"/>
            </a:pPr>
            <a:r>
              <a:rPr lang="en-US" sz="3200" dirty="0" smtClean="0"/>
              <a:t>Clinical severity depends on the degree of pulmonary outflow obstruction. </a:t>
            </a:r>
          </a:p>
          <a:p>
            <a:r>
              <a:rPr lang="en-US" sz="3200" dirty="0" smtClean="0"/>
              <a:t>Mild </a:t>
            </a:r>
            <a:r>
              <a:rPr lang="en-US" sz="3200" dirty="0" err="1" smtClean="0"/>
              <a:t>pulmonic</a:t>
            </a:r>
            <a:r>
              <a:rPr lang="en-US" sz="3200" dirty="0" smtClean="0"/>
              <a:t> obstruction resembles isolated VSD – L to R shunt with no cyanosis.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>
            <a:normAutofit fontScale="25000" lnSpcReduction="20000"/>
          </a:bodyPr>
          <a:lstStyle/>
          <a:p>
            <a:r>
              <a:rPr lang="en-US" sz="12800" dirty="0" smtClean="0"/>
              <a:t>More severe pulmonary </a:t>
            </a:r>
            <a:r>
              <a:rPr lang="en-US" sz="12800" dirty="0" err="1" smtClean="0"/>
              <a:t>stenosis</a:t>
            </a:r>
            <a:r>
              <a:rPr lang="en-US" sz="12800" dirty="0" smtClean="0"/>
              <a:t> causes early cyanosis.</a:t>
            </a:r>
            <a:endParaRPr lang="en-US" sz="12800" dirty="0" smtClean="0">
              <a:sym typeface="Wingdings" pitchFamily="2" charset="2"/>
            </a:endParaRPr>
          </a:p>
          <a:p>
            <a:r>
              <a:rPr lang="en-US" sz="12800" dirty="0" smtClean="0">
                <a:sym typeface="Wingdings" pitchFamily="2" charset="2"/>
              </a:rPr>
              <a:t>Worsening of functional </a:t>
            </a:r>
            <a:r>
              <a:rPr lang="en-US" sz="12800" dirty="0" err="1" smtClean="0">
                <a:sym typeface="Wingdings" pitchFamily="2" charset="2"/>
              </a:rPr>
              <a:t>stenosis</a:t>
            </a:r>
            <a:r>
              <a:rPr lang="en-US" sz="12800" dirty="0" smtClean="0">
                <a:sym typeface="Wingdings" pitchFamily="2" charset="2"/>
              </a:rPr>
              <a:t> with increasing age.  </a:t>
            </a:r>
            <a:endParaRPr lang="en-US" sz="12800" dirty="0" smtClean="0"/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12800" dirty="0" smtClean="0">
                <a:solidFill>
                  <a:srgbClr val="7030A0"/>
                </a:solidFill>
              </a:rPr>
              <a:t>Common features of all cyanotic heart diseases</a:t>
            </a:r>
            <a:r>
              <a:rPr lang="en-US" sz="12800" dirty="0" smtClean="0"/>
              <a:t>: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12800" dirty="0" err="1" smtClean="0"/>
              <a:t>Polycythemia</a:t>
            </a:r>
            <a:r>
              <a:rPr lang="en-US" sz="12800" dirty="0" smtClean="0"/>
              <a:t> with </a:t>
            </a:r>
            <a:r>
              <a:rPr lang="en-US" sz="12800" dirty="0" err="1" smtClean="0"/>
              <a:t>hyperviscosity</a:t>
            </a:r>
            <a:r>
              <a:rPr lang="en-US" sz="12800" dirty="0" smtClean="0"/>
              <a:t> </a:t>
            </a:r>
            <a:r>
              <a:rPr lang="en-US" sz="12800" dirty="0" err="1" smtClean="0"/>
              <a:t>Hypertorophic</a:t>
            </a:r>
            <a:r>
              <a:rPr lang="en-US" sz="12800" dirty="0" smtClean="0"/>
              <a:t>, </a:t>
            </a:r>
            <a:r>
              <a:rPr lang="en-US" sz="12800" dirty="0" err="1" smtClean="0"/>
              <a:t>osteoarthropathy</a:t>
            </a:r>
            <a:r>
              <a:rPr lang="en-US" sz="12800" dirty="0" smtClean="0"/>
              <a:t>,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12800" dirty="0" smtClean="0"/>
              <a:t>R to L shunt increases risk for infective </a:t>
            </a:r>
            <a:r>
              <a:rPr lang="en-US" sz="12800" dirty="0" err="1" smtClean="0"/>
              <a:t>endocarditis</a:t>
            </a:r>
            <a:r>
              <a:rPr lang="en-US" sz="12800" dirty="0" smtClean="0"/>
              <a:t>, systemic embolization   .</a:t>
            </a:r>
          </a:p>
          <a:p>
            <a:pPr>
              <a:buNone/>
            </a:pPr>
            <a:r>
              <a:rPr lang="en-US" sz="8600" dirty="0" smtClean="0"/>
              <a:t>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OBSTRUCTIVE LESIONS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en-US" sz="3200" dirty="0" smtClean="0"/>
          </a:p>
          <a:p>
            <a:pPr>
              <a:spcBef>
                <a:spcPts val="0"/>
              </a:spcBef>
            </a:pPr>
            <a:r>
              <a:rPr lang="en-US" sz="3200" dirty="0" smtClean="0"/>
              <a:t>Congenital obstruction to blood flow can occur…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At the level of the heart valves or 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Within a great vessel, 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Occasionally within a chamber e.g., </a:t>
            </a:r>
            <a:r>
              <a:rPr lang="en-US" sz="3200" dirty="0" err="1" smtClean="0"/>
              <a:t>subpulmonic</a:t>
            </a:r>
            <a:r>
              <a:rPr lang="en-US" sz="3200" dirty="0" smtClean="0"/>
              <a:t>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in </a:t>
            </a:r>
            <a:r>
              <a:rPr lang="en-US" sz="3200" dirty="0" err="1" smtClean="0"/>
              <a:t>tetralogy</a:t>
            </a:r>
            <a:r>
              <a:rPr lang="en-US" sz="3200" dirty="0" smtClean="0"/>
              <a:t> of Fallot.  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Common examples include…</a:t>
            </a:r>
          </a:p>
          <a:p>
            <a:pPr>
              <a:spcBef>
                <a:spcPts val="0"/>
              </a:spcBef>
            </a:pPr>
            <a:r>
              <a:rPr lang="en-US" sz="3200" dirty="0" err="1" smtClean="0"/>
              <a:t>Pulmonic</a:t>
            </a:r>
            <a:r>
              <a:rPr lang="en-US" sz="3200" dirty="0" smtClean="0"/>
              <a:t> valve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Aortic valve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or </a:t>
            </a:r>
            <a:r>
              <a:rPr lang="en-US" sz="3200" dirty="0" err="1" smtClean="0"/>
              <a:t>atresia</a:t>
            </a:r>
            <a:r>
              <a:rPr lang="en-US" sz="3200" dirty="0" smtClean="0"/>
              <a:t> &amp; </a:t>
            </a:r>
          </a:p>
          <a:p>
            <a:pPr>
              <a:spcBef>
                <a:spcPts val="0"/>
              </a:spcBef>
            </a:pPr>
            <a:r>
              <a:rPr lang="en-US" sz="3200" dirty="0" smtClean="0"/>
              <a:t>Coarctation of aorta. </a:t>
            </a:r>
            <a:endParaRPr lang="en-US" sz="3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AORTIC COARCTATION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Coarctation – narrowing or constriction. </a:t>
            </a:r>
          </a:p>
          <a:p>
            <a:r>
              <a:rPr lang="en-US" sz="3200" dirty="0" smtClean="0"/>
              <a:t>Males are affected twice as often as females.</a:t>
            </a:r>
          </a:p>
          <a:p>
            <a:r>
              <a:rPr lang="en-US" sz="3200" dirty="0" smtClean="0"/>
              <a:t>May occur as a solitary defect,</a:t>
            </a:r>
          </a:p>
          <a:p>
            <a:r>
              <a:rPr lang="en-US" sz="3200" dirty="0" smtClean="0"/>
              <a:t>In &gt; 50% of cases accompanied by bicuspid aortic valve, </a:t>
            </a:r>
          </a:p>
          <a:p>
            <a:r>
              <a:rPr lang="en-US" sz="3200" dirty="0" smtClean="0"/>
              <a:t> Aortic valve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, ASD, VSD, or mitral regurgitation may also occur. </a:t>
            </a:r>
          </a:p>
          <a:p>
            <a:r>
              <a:rPr lang="en-US" sz="3200" dirty="0" smtClean="0"/>
              <a:t>Two forms…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Infantile form,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Adult form.        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878" t="2225" r="2878" b="17798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CLINICAL FEATURES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B0F0"/>
                </a:solidFill>
              </a:rPr>
              <a:t>Preductal coarctation of the aorta with a PDA: </a:t>
            </a:r>
          </a:p>
          <a:p>
            <a:r>
              <a:rPr lang="en-US" sz="3200" dirty="0" smtClean="0"/>
              <a:t>Manifests early in the life,</a:t>
            </a:r>
          </a:p>
          <a:p>
            <a:r>
              <a:rPr lang="en-US" sz="3200" dirty="0" smtClean="0"/>
              <a:t>Cyanosis localized to the lower half of the body,</a:t>
            </a:r>
          </a:p>
          <a:p>
            <a:r>
              <a:rPr lang="en-US" sz="3200" dirty="0" smtClean="0"/>
              <a:t>Femoral pulses weaker than those of the upper extremities.</a:t>
            </a:r>
          </a:p>
          <a:p>
            <a:r>
              <a:rPr lang="en-US" sz="3200" dirty="0" smtClean="0"/>
              <a:t>Many such infants do not survive the neonatal period without intervention. 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F0"/>
                </a:solidFill>
              </a:rPr>
              <a:t>Postductal</a:t>
            </a:r>
            <a:r>
              <a:rPr lang="en-US" sz="3200" dirty="0" smtClean="0">
                <a:solidFill>
                  <a:srgbClr val="00B0F0"/>
                </a:solidFill>
              </a:rPr>
              <a:t> coarctation of the aorta without  a PDA</a:t>
            </a:r>
            <a:r>
              <a:rPr lang="en-US" sz="3200" dirty="0" smtClean="0"/>
              <a:t>: </a:t>
            </a:r>
          </a:p>
          <a:p>
            <a:r>
              <a:rPr lang="en-US" sz="3200" dirty="0" smtClean="0"/>
              <a:t>Usually asymptomatic,</a:t>
            </a:r>
          </a:p>
          <a:p>
            <a:r>
              <a:rPr lang="en-US" sz="3200" dirty="0" smtClean="0"/>
              <a:t>Remains unrecognized until late adult life. </a:t>
            </a:r>
          </a:p>
          <a:p>
            <a:r>
              <a:rPr lang="en-US" sz="3200" dirty="0" smtClean="0"/>
              <a:t>Upper extremity HTN,</a:t>
            </a:r>
          </a:p>
          <a:p>
            <a:r>
              <a:rPr lang="en-US" sz="3200" dirty="0" smtClean="0"/>
              <a:t>Weak pulses and a lower blood pressure in the lower extremities, </a:t>
            </a:r>
          </a:p>
          <a:p>
            <a:r>
              <a:rPr lang="en-US" sz="3200" dirty="0" err="1" smtClean="0"/>
              <a:t>Claudication</a:t>
            </a:r>
            <a:r>
              <a:rPr lang="en-US" sz="3200" dirty="0" smtClean="0"/>
              <a:t> and coldness of lower extremities,</a:t>
            </a:r>
          </a:p>
          <a:p>
            <a:r>
              <a:rPr lang="en-US" sz="3200" dirty="0" smtClean="0"/>
              <a:t>Collateral circulation around the coarctation – </a:t>
            </a:r>
            <a:r>
              <a:rPr lang="en-US" sz="3200" dirty="0" err="1" smtClean="0"/>
              <a:t>radiographically</a:t>
            </a:r>
            <a:r>
              <a:rPr lang="en-US" sz="3200" dirty="0" smtClean="0"/>
              <a:t> visible “notching” of the ribs.   </a:t>
            </a:r>
          </a:p>
          <a:p>
            <a:endParaRPr lang="en-US" sz="3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9611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Ischemic Heart Disease(IHD)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sz="3500" dirty="0" smtClean="0"/>
              <a:t>IHD results from an imbalance between cardiac blood supply  &amp; myocardial oxygen &amp; nutritional requirements.  </a:t>
            </a:r>
          </a:p>
          <a:p>
            <a:r>
              <a:rPr lang="en-US" sz="3500" dirty="0" smtClean="0"/>
              <a:t>Ischemia may result from </a:t>
            </a:r>
          </a:p>
          <a:p>
            <a:pPr>
              <a:buNone/>
            </a:pPr>
            <a:r>
              <a:rPr lang="en-US" sz="3500" dirty="0" smtClean="0"/>
              <a:t>	-In &gt; 90% of cases reduction in coronary blood flow due to atherosclerosis – coronary  artery disease (CAD).</a:t>
            </a:r>
          </a:p>
          <a:p>
            <a:pPr>
              <a:buNone/>
            </a:pPr>
            <a:r>
              <a:rPr lang="en-US" sz="3500" dirty="0" smtClean="0"/>
              <a:t>	- Increased demand (   heart rate or HTN), 	</a:t>
            </a:r>
          </a:p>
          <a:p>
            <a:pPr>
              <a:buNone/>
            </a:pPr>
            <a:r>
              <a:rPr lang="en-US" sz="3500" dirty="0" smtClean="0"/>
              <a:t>	-  Blood vol. (e.g., hypotension or shock), </a:t>
            </a:r>
          </a:p>
          <a:p>
            <a:pPr>
              <a:buNone/>
            </a:pPr>
            <a:r>
              <a:rPr lang="en-US" sz="3500" dirty="0" smtClean="0"/>
              <a:t>	-  oxygenation (pneumonia or CHF etc.)</a:t>
            </a:r>
            <a:r>
              <a:rPr lang="en-US" sz="3200" dirty="0" smtClean="0"/>
              <a:t>  </a:t>
            </a:r>
          </a:p>
          <a:p>
            <a:pPr>
              <a:buNone/>
            </a:pPr>
            <a:r>
              <a:rPr lang="en-US" sz="3200" dirty="0" smtClean="0"/>
              <a:t>	</a:t>
            </a:r>
          </a:p>
          <a:p>
            <a:pPr>
              <a:buNone/>
            </a:pPr>
            <a:endParaRPr lang="en-US" sz="3200" dirty="0" smtClean="0"/>
          </a:p>
        </p:txBody>
      </p:sp>
      <p:sp>
        <p:nvSpPr>
          <p:cNvPr id="4" name="Up Arrow 3"/>
          <p:cNvSpPr/>
          <p:nvPr/>
        </p:nvSpPr>
        <p:spPr>
          <a:xfrm>
            <a:off x="4495800" y="4419600"/>
            <a:ext cx="76200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838200" y="49530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838200" y="5562600"/>
            <a:ext cx="762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15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dirty="0" smtClean="0"/>
              <a:t>	- Diminished oxygen-carrying capacity (e.g., anemia &amp; CO poisoning)</a:t>
            </a:r>
          </a:p>
          <a:p>
            <a:r>
              <a:rPr lang="en-US" sz="3200" dirty="0" smtClean="0"/>
              <a:t>Basic clinical syndromes of IHD </a:t>
            </a:r>
          </a:p>
          <a:p>
            <a:pPr>
              <a:buNone/>
            </a:pPr>
            <a:r>
              <a:rPr lang="en-US" sz="3200" dirty="0" smtClean="0">
                <a:solidFill>
                  <a:srgbClr val="00B0F0"/>
                </a:solidFill>
              </a:rPr>
              <a:t>1. ANGINA PECTORIS(CHEST PAIN) :</a:t>
            </a:r>
          </a:p>
          <a:p>
            <a:r>
              <a:rPr lang="en-US" sz="3200" dirty="0" smtClean="0"/>
              <a:t>Ischemia causes pain but is insufficient to cause death of myocardium. </a:t>
            </a:r>
          </a:p>
          <a:p>
            <a:pPr>
              <a:buNone/>
            </a:pPr>
            <a:r>
              <a:rPr lang="en-US" sz="3200" dirty="0" smtClean="0">
                <a:solidFill>
                  <a:srgbClr val="00B0F0"/>
                </a:solidFill>
              </a:rPr>
              <a:t>2. ACUTE MYOCARDIAL INFARCTION (MI)</a:t>
            </a:r>
            <a:r>
              <a:rPr lang="en-US" sz="3200" dirty="0" smtClean="0">
                <a:solidFill>
                  <a:srgbClr val="7030A0"/>
                </a:solidFill>
              </a:rPr>
              <a:t>: 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smtClean="0"/>
              <a:t>Severity or duration of ischemia is  enough  to cause cardiac muscle death .</a:t>
            </a:r>
            <a:endParaRPr lang="en-US" sz="32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sz="3200" dirty="0" smtClean="0"/>
          </a:p>
          <a:p>
            <a:pPr>
              <a:buNone/>
            </a:pPr>
            <a:r>
              <a:rPr lang="en-US" sz="3200" dirty="0" smtClean="0">
                <a:solidFill>
                  <a:srgbClr val="7030A0"/>
                </a:solidFill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382000" cy="5791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00B0F0"/>
                </a:solidFill>
              </a:rPr>
              <a:t>3. CHRONIC IHD WITH CHF:</a:t>
            </a:r>
          </a:p>
          <a:p>
            <a:r>
              <a:rPr lang="en-US" sz="3200" dirty="0" smtClean="0"/>
              <a:t>Progressive cardiac </a:t>
            </a:r>
            <a:r>
              <a:rPr lang="en-US" sz="3200" dirty="0" err="1" smtClean="0"/>
              <a:t>decompensation</a:t>
            </a:r>
            <a:r>
              <a:rPr lang="en-US" sz="3200" dirty="0" smtClean="0"/>
              <a:t> (heart failure) following MI. </a:t>
            </a:r>
          </a:p>
          <a:p>
            <a:pPr>
              <a:buNone/>
            </a:pPr>
            <a:r>
              <a:rPr lang="en-US" sz="3200" dirty="0" smtClean="0">
                <a:solidFill>
                  <a:srgbClr val="00B0F0"/>
                </a:solidFill>
              </a:rPr>
              <a:t>4. SUDDEN CARDIAC DEATH (SCD):   </a:t>
            </a:r>
          </a:p>
          <a:p>
            <a:r>
              <a:rPr lang="en-US" sz="3200" dirty="0" smtClean="0"/>
              <a:t>It may occur due to tissue damage from MI but most commonly results from a lethal arrhythmia following MI. </a:t>
            </a:r>
          </a:p>
          <a:p>
            <a:r>
              <a:rPr lang="en-US" sz="3200" u="sng" dirty="0" smtClean="0">
                <a:solidFill>
                  <a:srgbClr val="00B0F0"/>
                </a:solidFill>
              </a:rPr>
              <a:t>Acute coronary syndrome:</a:t>
            </a:r>
            <a:r>
              <a:rPr lang="en-US" sz="3200" dirty="0" smtClean="0">
                <a:solidFill>
                  <a:srgbClr val="00B0F0"/>
                </a:solidFill>
              </a:rPr>
              <a:t>  </a:t>
            </a:r>
          </a:p>
          <a:p>
            <a:r>
              <a:rPr lang="en-US" sz="3200" dirty="0" smtClean="0"/>
              <a:t>Unstable angina, </a:t>
            </a:r>
          </a:p>
          <a:p>
            <a:r>
              <a:rPr lang="en-US" sz="3200" dirty="0" smtClean="0"/>
              <a:t>Acute MI &amp; </a:t>
            </a:r>
          </a:p>
          <a:p>
            <a:r>
              <a:rPr lang="en-US" sz="3200" dirty="0" smtClean="0"/>
              <a:t>SCD.</a:t>
            </a:r>
            <a:r>
              <a:rPr lang="en-US" sz="2800" dirty="0" smtClean="0"/>
              <a:t>  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839200" cy="60960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EPIDEMIOLOGY:</a:t>
            </a:r>
            <a:r>
              <a:rPr lang="en-US" sz="3200" u="sng" dirty="0" smtClean="0"/>
              <a:t>  </a:t>
            </a:r>
          </a:p>
          <a:p>
            <a:r>
              <a:rPr lang="en-US" sz="3200" dirty="0" smtClean="0"/>
              <a:t>Nearly ½ million Americans die of  IHD annually. </a:t>
            </a:r>
          </a:p>
          <a:p>
            <a:r>
              <a:rPr lang="en-US" sz="3200" dirty="0" smtClean="0"/>
              <a:t>Present death rate is app. 50% of the peak occurring in 1963.</a:t>
            </a:r>
          </a:p>
          <a:p>
            <a:r>
              <a:rPr lang="en-US" sz="3200" dirty="0" smtClean="0"/>
              <a:t>The improvement is due to…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Cardiac risk factors, (treating HTN, DM etc.)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Diagnostic &amp; therapeutic advances.   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PATHOGENESIS: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In most cases IHD occurs as a result of inadequate coronary perfusion relative to myocardial demand. </a:t>
            </a:r>
          </a:p>
        </p:txBody>
      </p:sp>
      <p:sp>
        <p:nvSpPr>
          <p:cNvPr id="4" name="Down Arrow 3"/>
          <p:cNvSpPr/>
          <p:nvPr/>
        </p:nvSpPr>
        <p:spPr>
          <a:xfrm>
            <a:off x="609600" y="3657600"/>
            <a:ext cx="762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200" dirty="0" smtClean="0"/>
              <a:t>Combination of pre-existing (fixed) atherosclerotic  occlusion of coronary arteries &amp; new superimposed thrombosis &amp;/or vasospasm.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200" dirty="0" smtClean="0"/>
              <a:t>Atherosclerotic narrowing can affect one or more of the coronary arteries which include 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dirty="0" smtClean="0"/>
              <a:t>Left anterior descending artery (LAD),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dirty="0" smtClean="0"/>
              <a:t>Left circumflex artery (LCX),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en-US" sz="3200" dirty="0" smtClean="0"/>
              <a:t>Right coronary artery (RCA).               </a:t>
            </a:r>
            <a:r>
              <a:rPr lang="en-US" sz="3200" u="sng" dirty="0" smtClean="0"/>
              <a:t>  </a:t>
            </a:r>
            <a:r>
              <a:rPr lang="en-US" sz="2800" dirty="0" smtClean="0"/>
              <a:t> </a:t>
            </a:r>
            <a:endParaRPr lang="en-US" sz="3200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200" dirty="0" smtClean="0"/>
              <a:t>A lesion obstructing &gt; 70% of a vessel lumen (critical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) causes angina only during increased demand (stable angina).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200" dirty="0" smtClean="0"/>
              <a:t>Fixed ≥ 90% </a:t>
            </a:r>
            <a:r>
              <a:rPr lang="en-US" sz="3200" dirty="0" err="1" smtClean="0"/>
              <a:t>stenosis</a:t>
            </a:r>
            <a:r>
              <a:rPr lang="en-US" sz="3200" dirty="0" smtClean="0"/>
              <a:t> </a:t>
            </a:r>
            <a:r>
              <a:rPr lang="en-US" sz="3200" dirty="0" smtClean="0">
                <a:sym typeface="Wingdings" pitchFamily="2" charset="2"/>
              </a:rPr>
              <a:t> angina at rest (unstable angina).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200" dirty="0" smtClean="0">
                <a:sym typeface="Wingdings" pitchFamily="2" charset="2"/>
              </a:rPr>
              <a:t>Slowly progressive atherosclerotic occlusion leads to the establishment of collateral blood flow.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5867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Role of inflammation: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From inception to plaque rupture. 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Role of thrombus: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Partial vascular occlusion by a newly formed  thrombus on a disrupted plaque </a:t>
            </a:r>
            <a:r>
              <a:rPr lang="en-US" sz="3200" dirty="0" smtClean="0">
                <a:sym typeface="Wingdings" pitchFamily="2" charset="2"/>
              </a:rPr>
              <a:t> unstable angina, SCD or subendocardial infarct,</a:t>
            </a:r>
          </a:p>
          <a:p>
            <a:r>
              <a:rPr lang="en-US" sz="3200" dirty="0" smtClean="0">
                <a:sym typeface="Wingdings" pitchFamily="2" charset="2"/>
              </a:rPr>
              <a:t>Production of potent activators of SMC proliferation from organizing thrombi.  </a:t>
            </a:r>
          </a:p>
          <a:p>
            <a:r>
              <a:rPr lang="en-US" sz="3200" dirty="0" smtClean="0">
                <a:sym typeface="Wingdings" pitchFamily="2" charset="2"/>
              </a:rPr>
              <a:t>Embolization  of mural thrombus,</a:t>
            </a:r>
          </a:p>
          <a:p>
            <a:r>
              <a:rPr lang="en-US" sz="3200" dirty="0" smtClean="0">
                <a:sym typeface="Wingdings" pitchFamily="2" charset="2"/>
              </a:rPr>
              <a:t>Completely obstructive thrombus  massive MI.</a:t>
            </a:r>
            <a:endParaRPr lang="en-US" sz="2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638800"/>
          </a:xfrm>
        </p:spPr>
        <p:txBody>
          <a:bodyPr>
            <a:normAutofit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Role of vasoconstriction:</a:t>
            </a:r>
            <a:r>
              <a:rPr lang="en-US" sz="3200" dirty="0" smtClean="0"/>
              <a:t>  </a:t>
            </a:r>
          </a:p>
          <a:p>
            <a:r>
              <a:rPr lang="en-US" sz="3200" dirty="0" smtClean="0">
                <a:sym typeface="Wingdings" pitchFamily="2" charset="2"/>
              </a:rPr>
              <a:t>   lumen diameter  </a:t>
            </a:r>
            <a:r>
              <a:rPr lang="en-US" sz="3200" dirty="0" smtClean="0"/>
              <a:t>   local mechanical stress </a:t>
            </a:r>
            <a:r>
              <a:rPr lang="en-US" sz="3200" dirty="0" smtClean="0">
                <a:sym typeface="Wingdings" pitchFamily="2" charset="2"/>
              </a:rPr>
              <a:t> plaque disruption. </a:t>
            </a:r>
          </a:p>
          <a:p>
            <a:r>
              <a:rPr lang="en-US" sz="3200" dirty="0" smtClean="0">
                <a:sym typeface="Wingdings" pitchFamily="2" charset="2"/>
              </a:rPr>
              <a:t>Vasoconstriction may be stimulated by…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ym typeface="Wingdings" pitchFamily="2" charset="2"/>
              </a:rPr>
              <a:t>Circulating adrenergic agonists,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ym typeface="Wingdings" pitchFamily="2" charset="2"/>
              </a:rPr>
              <a:t>Locally released platelet contents, 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ym typeface="Wingdings" pitchFamily="2" charset="2"/>
              </a:rPr>
              <a:t>Imbalance between EC relaxants (e.g., NO) &amp; constrictors (e.g., </a:t>
            </a:r>
            <a:r>
              <a:rPr lang="en-US" sz="3200" dirty="0" err="1" smtClean="0">
                <a:sym typeface="Wingdings" pitchFamily="2" charset="2"/>
              </a:rPr>
              <a:t>endothelin</a:t>
            </a:r>
            <a:r>
              <a:rPr lang="en-US" sz="3200" dirty="0" smtClean="0">
                <a:sym typeface="Wingdings" pitchFamily="2" charset="2"/>
              </a:rPr>
              <a:t>),</a:t>
            </a:r>
          </a:p>
          <a:p>
            <a:pPr marL="514350" indent="-514350">
              <a:buAutoNum type="arabicPeriod"/>
            </a:pPr>
            <a:r>
              <a:rPr lang="en-US" sz="3200" dirty="0" smtClean="0">
                <a:sym typeface="Wingdings" pitchFamily="2" charset="2"/>
              </a:rPr>
              <a:t>Mediators  released from  </a:t>
            </a:r>
            <a:r>
              <a:rPr lang="en-US" sz="3200" dirty="0" err="1" smtClean="0">
                <a:sym typeface="Wingdings" pitchFamily="2" charset="2"/>
              </a:rPr>
              <a:t>perivascular</a:t>
            </a:r>
            <a:r>
              <a:rPr lang="en-US" sz="3200" dirty="0" smtClean="0">
                <a:sym typeface="Wingdings" pitchFamily="2" charset="2"/>
              </a:rPr>
              <a:t> inflammatory  cells.        </a:t>
            </a:r>
            <a:endParaRPr lang="en-US" sz="3200" dirty="0"/>
          </a:p>
        </p:txBody>
      </p:sp>
      <p:sp>
        <p:nvSpPr>
          <p:cNvPr id="4" name="Up Arrow 3"/>
          <p:cNvSpPr/>
          <p:nvPr/>
        </p:nvSpPr>
        <p:spPr>
          <a:xfrm>
            <a:off x="4495800" y="1371600"/>
            <a:ext cx="152400" cy="381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838200" y="1371600"/>
            <a:ext cx="152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915400" cy="63246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Pathogenesis</a:t>
            </a:r>
            <a:r>
              <a:rPr lang="en-US" sz="3200" dirty="0" smtClean="0"/>
              <a:t>: </a:t>
            </a:r>
          </a:p>
          <a:p>
            <a:r>
              <a:rPr lang="en-US" sz="3200" dirty="0" smtClean="0"/>
              <a:t>Most of the disorders arise from faulty embryogenesis during gestational weeks 3 – 8 when major cardiovascular structures develop.</a:t>
            </a:r>
          </a:p>
          <a:p>
            <a:r>
              <a:rPr lang="en-US" sz="3200" dirty="0" smtClean="0"/>
              <a:t>Cause is unknown in almost 90% of cases.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Environmental factors</a:t>
            </a:r>
            <a:r>
              <a:rPr lang="en-US" sz="3200" dirty="0" smtClean="0"/>
              <a:t> such as congenital rubella infection, </a:t>
            </a:r>
            <a:r>
              <a:rPr lang="en-US" sz="3200" dirty="0" err="1" smtClean="0"/>
              <a:t>teratogens</a:t>
            </a:r>
            <a:r>
              <a:rPr lang="en-US" sz="3200" dirty="0" smtClean="0"/>
              <a:t> &amp; maternal diabetes. 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Genetic factors:</a:t>
            </a:r>
            <a:r>
              <a:rPr lang="en-US" sz="3200" dirty="0" smtClean="0"/>
              <a:t> </a:t>
            </a:r>
          </a:p>
          <a:p>
            <a:pPr>
              <a:buFont typeface="Wingdings"/>
              <a:buChar char="à"/>
            </a:pPr>
            <a:r>
              <a:rPr lang="en-US" sz="3200" dirty="0" smtClean="0">
                <a:sym typeface="Wingdings" pitchFamily="2" charset="2"/>
              </a:rPr>
              <a:t>In familial forms of congenital heart diseases association with chromosomal abnormalities have been found e.g., </a:t>
            </a:r>
            <a:r>
              <a:rPr lang="en-US" sz="3200" dirty="0" err="1" smtClean="0">
                <a:sym typeface="Wingdings" pitchFamily="2" charset="2"/>
              </a:rPr>
              <a:t>trisomies</a:t>
            </a:r>
            <a:r>
              <a:rPr lang="en-US" sz="3200" dirty="0" smtClean="0">
                <a:sym typeface="Wingdings" pitchFamily="2" charset="2"/>
              </a:rPr>
              <a:t> 13, 15, 18 &amp; 21 &amp; Turner syndrome.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ACUTE PLAQUE CHANGE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334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Acute coronary syndrome may arise from abrupt plaque change followed by thrombosis.</a:t>
            </a:r>
          </a:p>
          <a:p>
            <a:r>
              <a:rPr lang="en-US" sz="3200" dirty="0" smtClean="0"/>
              <a:t>The initiating event is sudden disruption of partially occlusive plaque due to: </a:t>
            </a:r>
          </a:p>
          <a:p>
            <a:pPr>
              <a:buNone/>
            </a:pPr>
            <a:r>
              <a:rPr lang="en-US" sz="3200" dirty="0" smtClean="0"/>
              <a:t>	- Rupture, fissuring or ulceration of plaque, </a:t>
            </a:r>
          </a:p>
          <a:p>
            <a:pPr>
              <a:buNone/>
            </a:pPr>
            <a:r>
              <a:rPr lang="en-US" sz="3200" dirty="0" smtClean="0"/>
              <a:t>	- Hemorrhage into the core of plaque. </a:t>
            </a:r>
          </a:p>
          <a:p>
            <a:r>
              <a:rPr lang="en-US" sz="3200" dirty="0" smtClean="0"/>
              <a:t>Factors that trigger the acute plaque change may be intrinsic to the structure of plaque or extrinsic to it.   </a:t>
            </a:r>
            <a:endParaRPr lang="en-US" sz="32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400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Intrinsic factors: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Vulnerable plaques – having large </a:t>
            </a:r>
            <a:r>
              <a:rPr lang="en-US" sz="3200" dirty="0" err="1" smtClean="0"/>
              <a:t>atheromatous</a:t>
            </a:r>
            <a:r>
              <a:rPr lang="en-US" sz="3200" dirty="0" smtClean="0"/>
              <a:t> cores or thin fibrous caps.  </a:t>
            </a:r>
          </a:p>
          <a:p>
            <a:r>
              <a:rPr lang="en-US" sz="3200" dirty="0" smtClean="0"/>
              <a:t>Location of fissures – junction of fibrous cap &amp; adjacent normal arterial segment. </a:t>
            </a:r>
          </a:p>
          <a:p>
            <a:r>
              <a:rPr lang="en-US" sz="3200" dirty="0" smtClean="0"/>
              <a:t>Continuous remodeling of fibrous cap.</a:t>
            </a:r>
          </a:p>
          <a:p>
            <a:pPr>
              <a:buNone/>
            </a:pPr>
            <a:r>
              <a:rPr lang="en-US" sz="3200" u="sng" dirty="0" smtClean="0">
                <a:solidFill>
                  <a:srgbClr val="FF0000"/>
                </a:solidFill>
              </a:rPr>
              <a:t>Extrinsic influences: 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Adrenergic stimulation can elevate physical stresses on the plaque through systemic HTN or local vasospasm.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Healing</a:t>
            </a:r>
            <a:r>
              <a:rPr lang="en-US" sz="3200" dirty="0" smtClean="0"/>
              <a:t> of subclinical plaque disruption &amp; overlying thrombosis </a:t>
            </a:r>
            <a:r>
              <a:rPr lang="en-US" sz="3200" dirty="0" smtClean="0">
                <a:sym typeface="Wingdings" pitchFamily="2" charset="2"/>
              </a:rPr>
              <a:t> plaque enlargement. </a:t>
            </a:r>
            <a:r>
              <a:rPr lang="en-US" sz="3200" dirty="0" smtClean="0"/>
              <a:t>      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0"/>
            <a:ext cx="384150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458200" cy="54864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Other  pathologic processes:</a:t>
            </a:r>
            <a:r>
              <a:rPr lang="en-US" sz="3200" dirty="0" smtClean="0"/>
              <a:t>  </a:t>
            </a:r>
          </a:p>
          <a:p>
            <a:pPr>
              <a:buNone/>
            </a:pPr>
            <a:r>
              <a:rPr lang="en-US" sz="3200" dirty="0" smtClean="0"/>
              <a:t>A. Processes compromising coronary perfusion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Emboli originating from valve vegetations,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Coronary </a:t>
            </a:r>
            <a:r>
              <a:rPr lang="en-US" sz="3200" dirty="0" err="1" smtClean="0"/>
              <a:t>vasculitis</a:t>
            </a:r>
            <a:r>
              <a:rPr lang="en-US" sz="3200" dirty="0" smtClean="0"/>
              <a:t> &amp;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Systemic hypotension.</a:t>
            </a:r>
          </a:p>
          <a:p>
            <a:pPr marL="514350" indent="-514350">
              <a:buNone/>
            </a:pPr>
            <a:r>
              <a:rPr lang="en-US" sz="3200" dirty="0" smtClean="0"/>
              <a:t>B.  Processes increasing myocardial demand –e.g., Myocardial hypertrophy.        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ANGINA PECTORIS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Intermittent chest pain caused by transient, reversible myocardial ischemia. 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Typical  or  stable angina: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Episodic chest pain associated with exertion  or some other form of    myocardial oxygen demand e.g., tachycardia or HTN due to fever, anxiety &amp; fear.  </a:t>
            </a:r>
          </a:p>
          <a:p>
            <a:r>
              <a:rPr lang="en-US" sz="3200" dirty="0" smtClean="0"/>
              <a:t>Crushing or squeezing </a:t>
            </a:r>
            <a:r>
              <a:rPr lang="en-US" sz="3200" dirty="0" err="1" smtClean="0"/>
              <a:t>substernal</a:t>
            </a:r>
            <a:r>
              <a:rPr lang="en-US" sz="3200" dirty="0" smtClean="0"/>
              <a:t> sensation that can radiate to the left arm or jaw.  </a:t>
            </a:r>
          </a:p>
          <a:p>
            <a:r>
              <a:rPr lang="en-US" sz="3200" dirty="0" smtClean="0"/>
              <a:t>Pain relieved by rest or vasodilators .     </a:t>
            </a:r>
            <a:endParaRPr lang="en-US" sz="3200" dirty="0"/>
          </a:p>
        </p:txBody>
      </p:sp>
      <p:sp>
        <p:nvSpPr>
          <p:cNvPr id="4" name="Up Arrow 3"/>
          <p:cNvSpPr/>
          <p:nvPr/>
        </p:nvSpPr>
        <p:spPr>
          <a:xfrm>
            <a:off x="4800600" y="3352800"/>
            <a:ext cx="152400" cy="381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r>
              <a:rPr lang="en-US" sz="3200" u="sng" dirty="0" err="1" smtClean="0">
                <a:solidFill>
                  <a:srgbClr val="FF0000"/>
                </a:solidFill>
              </a:rPr>
              <a:t>Prinzmetal</a:t>
            </a:r>
            <a:r>
              <a:rPr lang="en-US" sz="3200" u="sng" dirty="0" smtClean="0">
                <a:solidFill>
                  <a:srgbClr val="FF0000"/>
                </a:solidFill>
              </a:rPr>
              <a:t>  or  variant angina:</a:t>
            </a:r>
            <a:r>
              <a:rPr lang="en-US" sz="3200" dirty="0" smtClean="0"/>
              <a:t>  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3200" dirty="0" smtClean="0"/>
              <a:t>Angina occurring at rest due to coronary artery spasm. </a:t>
            </a:r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en-US" sz="3200" dirty="0" smtClean="0"/>
              <a:t>Prompt response to the administration of vasodilators such as </a:t>
            </a:r>
            <a:r>
              <a:rPr lang="en-US" sz="3200" dirty="0" err="1" smtClean="0"/>
              <a:t>nitorglycerin</a:t>
            </a:r>
            <a:r>
              <a:rPr lang="en-US" sz="3200" dirty="0" smtClean="0"/>
              <a:t> or calcium channel blockers.    </a:t>
            </a:r>
            <a:endParaRPr lang="en-US" sz="32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7200"/>
            <a:ext cx="8686800" cy="6248400"/>
          </a:xfrm>
        </p:spPr>
        <p:txBody>
          <a:bodyPr>
            <a:normAutofit lnSpcReduction="10000"/>
          </a:bodyPr>
          <a:lstStyle/>
          <a:p>
            <a:r>
              <a:rPr lang="en-US" sz="3200" u="sng" dirty="0" smtClean="0">
                <a:solidFill>
                  <a:srgbClr val="FF0000"/>
                </a:solidFill>
              </a:rPr>
              <a:t>Unstable angina (crescendo angina):</a:t>
            </a:r>
            <a:r>
              <a:rPr lang="en-US" sz="3200" dirty="0" smtClean="0"/>
              <a:t>  </a:t>
            </a:r>
          </a:p>
          <a:p>
            <a:r>
              <a:rPr lang="en-US" sz="3200" dirty="0" smtClean="0"/>
              <a:t>Increasing frequency of pain, precipitated  by progressively less exertion or even occurring at rest. </a:t>
            </a:r>
          </a:p>
          <a:p>
            <a:r>
              <a:rPr lang="en-US" sz="3200" dirty="0" smtClean="0"/>
              <a:t>Episodes also tend to be more intense &amp; longer lasting than stable angina.</a:t>
            </a:r>
          </a:p>
          <a:p>
            <a:r>
              <a:rPr lang="en-US" sz="3200" dirty="0" smtClean="0"/>
              <a:t>Associated with…</a:t>
            </a:r>
          </a:p>
          <a:p>
            <a:r>
              <a:rPr lang="en-US" sz="3200" dirty="0" smtClean="0"/>
              <a:t>Plaque disruption &amp; superimposed partial thrombosis, </a:t>
            </a:r>
          </a:p>
          <a:p>
            <a:r>
              <a:rPr lang="en-US" sz="3200" dirty="0" smtClean="0"/>
              <a:t>Distal embolization  of thrombus &amp;/or vasospasm, </a:t>
            </a:r>
          </a:p>
          <a:p>
            <a:r>
              <a:rPr lang="en-US" sz="3200" dirty="0" smtClean="0"/>
              <a:t>Pre-infarction angina.       </a:t>
            </a:r>
            <a:endParaRPr lang="en-US" sz="32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900" dirty="0">
                <a:solidFill>
                  <a:srgbClr val="2007DB"/>
                </a:solidFill>
              </a:rPr>
              <a:t>Myocardial infarction</a:t>
            </a:r>
            <a:r>
              <a:rPr lang="en-US" dirty="0">
                <a:solidFill>
                  <a:srgbClr val="2007DB"/>
                </a:solidFill>
              </a:rPr>
              <a:t/>
            </a:r>
            <a:br>
              <a:rPr lang="en-US" dirty="0">
                <a:solidFill>
                  <a:srgbClr val="2007DB"/>
                </a:solidFill>
              </a:rPr>
            </a:br>
            <a:r>
              <a:rPr lang="en-US" dirty="0"/>
              <a:t> </a:t>
            </a:r>
            <a:r>
              <a:rPr lang="en-US" sz="3600" dirty="0">
                <a:solidFill>
                  <a:srgbClr val="FF3300"/>
                </a:solidFill>
              </a:rPr>
              <a:t>Etiology and </a:t>
            </a:r>
            <a:r>
              <a:rPr lang="en-US" sz="3600" dirty="0" err="1" smtClean="0">
                <a:solidFill>
                  <a:srgbClr val="FF3300"/>
                </a:solidFill>
              </a:rPr>
              <a:t>Pathopysiology</a:t>
            </a:r>
            <a:endParaRPr lang="en-US" u="sng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229600" cy="4752975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chemeClr val="folHlink"/>
                </a:solidFill>
              </a:rPr>
              <a:t>*Causes of reduced blood flow:</a:t>
            </a:r>
          </a:p>
          <a:p>
            <a:pPr algn="just">
              <a:lnSpc>
                <a:spcPct val="80000"/>
              </a:lnSpc>
            </a:pPr>
            <a:endParaRPr lang="en-US" sz="2800" b="1" smtClean="0">
              <a:solidFill>
                <a:schemeClr val="folHlink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en-US" sz="2800" b="1" smtClean="0"/>
              <a:t>Narrowing of a coronary artery owing to atherosclerosis</a:t>
            </a:r>
          </a:p>
          <a:p>
            <a:pPr algn="just">
              <a:lnSpc>
                <a:spcPct val="80000"/>
              </a:lnSpc>
            </a:pPr>
            <a:endParaRPr lang="en-US" sz="2800" b="1" smtClean="0"/>
          </a:p>
          <a:p>
            <a:pPr algn="just">
              <a:lnSpc>
                <a:spcPct val="80000"/>
              </a:lnSpc>
            </a:pPr>
            <a:r>
              <a:rPr lang="en-US" sz="2800" b="1" smtClean="0"/>
              <a:t>A complete occlusion of an artery owing to embolus or a thrombus</a:t>
            </a:r>
          </a:p>
          <a:p>
            <a:pPr algn="just">
              <a:lnSpc>
                <a:spcPct val="80000"/>
              </a:lnSpc>
            </a:pPr>
            <a:endParaRPr lang="en-US" sz="2800" b="1" smtClean="0"/>
          </a:p>
          <a:p>
            <a:pPr algn="just">
              <a:lnSpc>
                <a:spcPct val="80000"/>
              </a:lnSpc>
            </a:pPr>
            <a:r>
              <a:rPr lang="en-US" sz="2800" b="1" smtClean="0"/>
              <a:t>Myocardial necrosis caused by acute    occlusion of a coronary artery due to plaque    rupture or erosion with imposed thrombosis)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7151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900" dirty="0">
                <a:solidFill>
                  <a:srgbClr val="2007DB"/>
                </a:solidFill>
              </a:rPr>
              <a:t>Myocardial infarction</a:t>
            </a:r>
            <a:r>
              <a:rPr lang="en-US" sz="4900" dirty="0"/>
              <a:t/>
            </a:r>
            <a:br>
              <a:rPr lang="en-US" sz="4900" dirty="0"/>
            </a:br>
            <a:r>
              <a:rPr lang="en-US" sz="4900" dirty="0"/>
              <a:t> 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FF3300"/>
                </a:solidFill>
              </a:rPr>
              <a:t>Definition </a:t>
            </a:r>
            <a:endParaRPr lang="en-US" sz="2800" dirty="0">
              <a:solidFill>
                <a:srgbClr val="FF3300"/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313"/>
            <a:ext cx="9144000" cy="5113337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b="1" dirty="0">
                <a:solidFill>
                  <a:srgbClr val="2007DB"/>
                </a:solidFill>
              </a:rPr>
              <a:t>Other names: coronary occlusion- heart attack</a:t>
            </a:r>
          </a:p>
          <a:p>
            <a:pPr algn="just">
              <a:defRPr/>
            </a:pPr>
            <a:r>
              <a:rPr lang="en-US" b="1" dirty="0"/>
              <a:t>Myocardial infarction refers to the process by which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myocardial tissue </a:t>
            </a:r>
            <a:r>
              <a:rPr lang="en-US" b="1" dirty="0"/>
              <a:t>is destroyed in regions of the heart that are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deprived</a:t>
            </a:r>
            <a:r>
              <a:rPr lang="en-US" b="1" dirty="0">
                <a:solidFill>
                  <a:srgbClr val="FF9900"/>
                </a:solidFill>
              </a:rPr>
              <a:t> </a:t>
            </a:r>
            <a:r>
              <a:rPr lang="en-US" b="1" dirty="0"/>
              <a:t>of an adequate blood supply because of a reduced coronary blood flow (a prolonged lack of myocardial oxygenation leading to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necrosis</a:t>
            </a:r>
            <a:r>
              <a:rPr lang="en-US" b="1" dirty="0"/>
              <a:t> of a portion of the heart muscle).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5143500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3200" dirty="0" smtClean="0"/>
              <a:t>Most patients who sustain an MI have coronary atherosclerosis.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3200" dirty="0" smtClean="0"/>
              <a:t>The </a:t>
            </a:r>
            <a:r>
              <a:rPr lang="en-US" sz="3200" b="1" dirty="0" smtClean="0">
                <a:solidFill>
                  <a:srgbClr val="FF0000"/>
                </a:solidFill>
              </a:rPr>
              <a:t>thrombus formation </a:t>
            </a:r>
            <a:r>
              <a:rPr lang="en-US" sz="3200" dirty="0" smtClean="0"/>
              <a:t>occurs most often at the site of an atherosclerotic lesion, thus obstructing blood flow to the myocardial tissues.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Plaque rupture </a:t>
            </a:r>
            <a:r>
              <a:rPr lang="en-US" sz="3200" dirty="0" smtClean="0"/>
              <a:t>is believed to be the triggering mechanism for the development of the thrombus in most patients with an MI.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2007DB"/>
                </a:solidFill>
              </a:rPr>
              <a:t>Pathophysiological</a:t>
            </a:r>
            <a:r>
              <a:rPr lang="en-US" dirty="0" smtClean="0">
                <a:solidFill>
                  <a:srgbClr val="2007DB"/>
                </a:solidFill>
              </a:rPr>
              <a:t> Principles</a:t>
            </a:r>
            <a:endParaRPr lang="en-US" dirty="0">
              <a:solidFill>
                <a:srgbClr val="2007D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33400"/>
            <a:ext cx="8610600" cy="6019800"/>
          </a:xfrm>
        </p:spPr>
        <p:txBody>
          <a:bodyPr/>
          <a:lstStyle/>
          <a:p>
            <a:r>
              <a:rPr lang="en-US" sz="3200" dirty="0" smtClean="0"/>
              <a:t>Cardiac morphogenesis involves multiple genes.</a:t>
            </a:r>
          </a:p>
          <a:p>
            <a:r>
              <a:rPr lang="en-US" sz="3200" dirty="0" smtClean="0"/>
              <a:t>Transcription factors, several signaling pathways &amp; molecules. </a:t>
            </a:r>
          </a:p>
          <a:p>
            <a:pPr>
              <a:buNone/>
            </a:pPr>
            <a:endParaRPr lang="en-US" sz="3200" dirty="0" smtClean="0"/>
          </a:p>
          <a:p>
            <a:r>
              <a:rPr lang="en-US" sz="3200" dirty="0" smtClean="0"/>
              <a:t>Most of the known genetic defects are autosomal dominant mutations causing loss of function of a particular factor.   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1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357812"/>
          </a:xfrm>
        </p:spPr>
        <p:txBody>
          <a:bodyPr/>
          <a:lstStyle/>
          <a:p>
            <a:pPr eaLnBrk="1" hangingPunct="1"/>
            <a:r>
              <a:rPr lang="en-US" smtClean="0"/>
              <a:t>Irreversible damage to the myocardium can begin as early as </a:t>
            </a:r>
            <a:r>
              <a:rPr lang="en-US" smtClean="0">
                <a:solidFill>
                  <a:srgbClr val="FF0000"/>
                </a:solidFill>
              </a:rPr>
              <a:t>20 to 40 minutes </a:t>
            </a:r>
            <a:r>
              <a:rPr lang="en-US" smtClean="0"/>
              <a:t>after interruption of blood flow.</a:t>
            </a:r>
          </a:p>
          <a:p>
            <a:pPr eaLnBrk="1" hangingPunct="1"/>
            <a:r>
              <a:rPr lang="en-US" smtClean="0"/>
              <a:t>The dynamic process of infarction may not be completed, however, for several hours.</a:t>
            </a:r>
          </a:p>
          <a:p>
            <a:pPr eaLnBrk="1" hangingPunct="1"/>
            <a:r>
              <a:rPr lang="en-US" smtClean="0"/>
              <a:t> Necrosis of tissue appears to occur in a sequential fashion. </a:t>
            </a:r>
          </a:p>
          <a:p>
            <a:pPr eaLnBrk="1" hangingPunct="1"/>
            <a:r>
              <a:rPr lang="en-US" smtClean="0"/>
              <a:t>Reimer and associates demonstrated that cellular death occurs </a:t>
            </a:r>
            <a:r>
              <a:rPr lang="en-US" smtClean="0">
                <a:solidFill>
                  <a:srgbClr val="FF0000"/>
                </a:solidFill>
              </a:rPr>
              <a:t>first in the subendocardial layer </a:t>
            </a:r>
            <a:r>
              <a:rPr lang="en-US" smtClean="0"/>
              <a:t>and spreads like a “wavefront” throughout the thickness of the wall of the heart.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2007DB"/>
                </a:solidFill>
              </a:rPr>
              <a:t>Pathophysiological</a:t>
            </a:r>
            <a:r>
              <a:rPr lang="en-US" dirty="0" smtClean="0">
                <a:solidFill>
                  <a:srgbClr val="2007DB"/>
                </a:solidFill>
              </a:rPr>
              <a:t> Principles</a:t>
            </a:r>
            <a:endParaRPr lang="en-US" dirty="0">
              <a:solidFill>
                <a:srgbClr val="2007D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357812"/>
          </a:xfrm>
        </p:spPr>
        <p:txBody>
          <a:bodyPr/>
          <a:lstStyle/>
          <a:p>
            <a:pPr eaLnBrk="1" hangingPunct="1"/>
            <a:r>
              <a:rPr lang="en-US" smtClean="0"/>
              <a:t>a substantial amount of myocardial tissue can be salvaged if flow is restored within 6 hours after the onset of coronary occlusion.</a:t>
            </a:r>
          </a:p>
          <a:p>
            <a:pPr eaLnBrk="1" hangingPunct="1"/>
            <a:r>
              <a:rPr lang="en-US" smtClean="0"/>
              <a:t>The cellular changes associated with an MI can be followed by: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mtClean="0"/>
              <a:t>1.  the development of </a:t>
            </a:r>
            <a:r>
              <a:rPr lang="en-US" smtClean="0">
                <a:solidFill>
                  <a:srgbClr val="FF0000"/>
                </a:solidFill>
              </a:rPr>
              <a:t>infarct</a:t>
            </a:r>
            <a:r>
              <a:rPr lang="en-US" smtClean="0"/>
              <a:t> </a:t>
            </a:r>
            <a:r>
              <a:rPr lang="en-US" b="1" smtClean="0">
                <a:solidFill>
                  <a:srgbClr val="FF0000"/>
                </a:solidFill>
              </a:rPr>
              <a:t>extension</a:t>
            </a:r>
            <a:r>
              <a:rPr lang="en-US" smtClean="0"/>
              <a:t> (new myocardial necrosis),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mtClean="0"/>
              <a:t>2.  infarct </a:t>
            </a:r>
            <a:r>
              <a:rPr lang="en-US" b="1" smtClean="0">
                <a:solidFill>
                  <a:srgbClr val="FF0000"/>
                </a:solidFill>
              </a:rPr>
              <a:t>expansion</a:t>
            </a:r>
            <a:r>
              <a:rPr lang="en-US" smtClean="0"/>
              <a:t> (a disproportionate thinning and dilation of the infarct zone), or 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mtClean="0"/>
              <a:t>3. </a:t>
            </a:r>
            <a:r>
              <a:rPr lang="en-US" b="1" smtClean="0">
                <a:solidFill>
                  <a:srgbClr val="FF0000"/>
                </a:solidFill>
              </a:rPr>
              <a:t>Ventricular remodeling </a:t>
            </a:r>
            <a:r>
              <a:rPr lang="en-US" smtClean="0"/>
              <a:t>(a disproportionate thinning and dilation of the ventricle).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2007DB"/>
                </a:solidFill>
              </a:rPr>
              <a:t>Pathophysiological</a:t>
            </a:r>
            <a:r>
              <a:rPr lang="en-US" dirty="0" smtClean="0">
                <a:solidFill>
                  <a:srgbClr val="2007DB"/>
                </a:solidFill>
              </a:rPr>
              <a:t> Principles</a:t>
            </a:r>
            <a:endParaRPr lang="en-US" dirty="0">
              <a:solidFill>
                <a:srgbClr val="2007D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0"/>
            <a:ext cx="8713787" cy="6483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83" name="Rectangle 19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324850" cy="8223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rial Black" pitchFamily="34" charset="0"/>
              </a:rPr>
              <a:t>CARDIAC MUSCLE CELL</a:t>
            </a:r>
          </a:p>
        </p:txBody>
      </p:sp>
      <p:sp>
        <p:nvSpPr>
          <p:cNvPr id="16387" name="Text Box 25"/>
          <p:cNvSpPr txBox="1">
            <a:spLocks noChangeArrowheads="1"/>
          </p:cNvSpPr>
          <p:nvPr/>
        </p:nvSpPr>
        <p:spPr bwMode="auto">
          <a:xfrm>
            <a:off x="395288" y="5373688"/>
            <a:ext cx="8137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2007DB"/>
                </a:solidFill>
              </a:rPr>
              <a:t>Size and subcellular distribution of myocardial proteins determines time  course of biomarker appearance in the general circulation</a:t>
            </a:r>
          </a:p>
        </p:txBody>
      </p:sp>
      <p:pic>
        <p:nvPicPr>
          <p:cNvPr id="16388" name="Picture 38" descr="image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125538"/>
            <a:ext cx="8640762" cy="4341812"/>
          </a:xfr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695325" y="188913"/>
            <a:ext cx="8629650" cy="889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200" dirty="0" smtClean="0">
                <a:latin typeface="Arial Black" pitchFamily="34" charset="0"/>
              </a:rPr>
              <a:t>PATHOPHYSIOLOGY </a:t>
            </a:r>
          </a:p>
        </p:txBody>
      </p:sp>
      <p:sp>
        <p:nvSpPr>
          <p:cNvPr id="17411" name="Rectangle 92"/>
          <p:cNvSpPr>
            <a:spLocks noGrp="1" noChangeArrowheads="1"/>
          </p:cNvSpPr>
          <p:nvPr>
            <p:ph type="body" idx="1"/>
          </p:nvPr>
        </p:nvSpPr>
        <p:spPr>
          <a:xfrm>
            <a:off x="3779838" y="1346200"/>
            <a:ext cx="3529012" cy="460375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600" b="1" smtClean="0"/>
              <a:t>Proinflammatory Cytokines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IL-6</a:t>
            </a:r>
          </a:p>
          <a:p>
            <a:pPr eaLnBrk="1" hangingPunct="1">
              <a:lnSpc>
                <a:spcPct val="80000"/>
              </a:lnSpc>
            </a:pPr>
            <a:r>
              <a:rPr lang="en-US" sz="1600" b="1" smtClean="0"/>
              <a:t>Plaque Destabilization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MPO</a:t>
            </a:r>
          </a:p>
          <a:p>
            <a:pPr eaLnBrk="1" hangingPunct="1">
              <a:lnSpc>
                <a:spcPct val="80000"/>
              </a:lnSpc>
            </a:pPr>
            <a:r>
              <a:rPr lang="en-US" sz="1600" b="1" smtClean="0"/>
              <a:t>Plaque Rupture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sCD40L</a:t>
            </a:r>
          </a:p>
          <a:p>
            <a:pPr eaLnBrk="1" hangingPunct="1">
              <a:lnSpc>
                <a:spcPct val="80000"/>
              </a:lnSpc>
            </a:pPr>
            <a:r>
              <a:rPr lang="en-US" sz="1600" b="1" smtClean="0"/>
              <a:t>Acute Phase Reactants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hs-CRP</a:t>
            </a:r>
          </a:p>
          <a:p>
            <a:pPr eaLnBrk="1" hangingPunct="1">
              <a:lnSpc>
                <a:spcPct val="80000"/>
              </a:lnSpc>
            </a:pPr>
            <a:r>
              <a:rPr lang="en-US" sz="1600" b="1" smtClean="0"/>
              <a:t> Ischemia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IMA</a:t>
            </a:r>
          </a:p>
          <a:p>
            <a:pPr eaLnBrk="1" hangingPunct="1">
              <a:lnSpc>
                <a:spcPct val="80000"/>
              </a:lnSpc>
            </a:pPr>
            <a:r>
              <a:rPr lang="en-US" sz="1600" b="1" smtClean="0"/>
              <a:t>Necrosis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cTnT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cTnI</a:t>
            </a:r>
          </a:p>
          <a:p>
            <a:pPr eaLnBrk="1" hangingPunct="1">
              <a:lnSpc>
                <a:spcPct val="80000"/>
              </a:lnSpc>
            </a:pPr>
            <a:r>
              <a:rPr lang="en-US" sz="1600" b="1" smtClean="0"/>
              <a:t>Myocardial Dysfunction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BNP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600" b="1" smtClean="0"/>
              <a:t>NT-proBNP</a:t>
            </a:r>
          </a:p>
        </p:txBody>
      </p:sp>
      <p:pic>
        <p:nvPicPr>
          <p:cNvPr id="17412" name="Picture 93" descr="Untitled-2"/>
          <p:cNvPicPr preferRelativeResize="0"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1C80"/>
              </a:clrFrom>
              <a:clrTo>
                <a:srgbClr val="001C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1125538"/>
            <a:ext cx="19431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6357937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en-US" b="1" i="1" smtClean="0">
                <a:solidFill>
                  <a:srgbClr val="2007DB"/>
                </a:solidFill>
              </a:rPr>
              <a:t>Laboratory Tests</a:t>
            </a:r>
          </a:p>
          <a:p>
            <a:pPr eaLnBrk="1" hangingPunct="1"/>
            <a:r>
              <a:rPr lang="en-US" i="1" smtClean="0">
                <a:solidFill>
                  <a:srgbClr val="FF0000"/>
                </a:solidFill>
              </a:rPr>
              <a:t>Creatine Kinase</a:t>
            </a:r>
          </a:p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CK-MB</a:t>
            </a:r>
            <a:r>
              <a:rPr lang="en-US" smtClean="0"/>
              <a:t> appears in the serum in </a:t>
            </a:r>
            <a:r>
              <a:rPr lang="en-US" smtClean="0">
                <a:solidFill>
                  <a:srgbClr val="FF0000"/>
                </a:solidFill>
              </a:rPr>
              <a:t>6 to 12 hours</a:t>
            </a:r>
            <a:r>
              <a:rPr lang="en-US" smtClean="0"/>
              <a:t>, peaks between 12 and 28 hours, and returns to normal levels in about </a:t>
            </a:r>
            <a:r>
              <a:rPr lang="en-US" smtClean="0">
                <a:solidFill>
                  <a:srgbClr val="FF0000"/>
                </a:solidFill>
              </a:rPr>
              <a:t>72 to 96 hours</a:t>
            </a:r>
            <a:r>
              <a:rPr lang="en-US" smtClean="0"/>
              <a:t>. </a:t>
            </a:r>
          </a:p>
          <a:p>
            <a:pPr eaLnBrk="1" hangingPunct="1"/>
            <a:r>
              <a:rPr lang="en-US" smtClean="0"/>
              <a:t>Serial samplings are performed every 4 to 6 hours for the first 24 to 48 hours after the onset of symptoms</a:t>
            </a:r>
          </a:p>
          <a:p>
            <a:r>
              <a:rPr lang="en-US" i="1" smtClean="0">
                <a:solidFill>
                  <a:srgbClr val="FF0000"/>
                </a:solidFill>
              </a:rPr>
              <a:t>Creatine Kinase Isoforms: </a:t>
            </a:r>
            <a:r>
              <a:rPr lang="en-US" smtClean="0">
                <a:solidFill>
                  <a:srgbClr val="FF0000"/>
                </a:solidFill>
              </a:rPr>
              <a:t>CK-MB1 </a:t>
            </a:r>
            <a:r>
              <a:rPr lang="en-US" smtClean="0"/>
              <a:t>is the isoform found in the plasma, and </a:t>
            </a:r>
            <a:r>
              <a:rPr lang="en-US" smtClean="0">
                <a:solidFill>
                  <a:srgbClr val="FF0000"/>
                </a:solidFill>
              </a:rPr>
              <a:t>CK-MB2 </a:t>
            </a:r>
            <a:r>
              <a:rPr lang="en-US" smtClean="0"/>
              <a:t>is found in the tissues. In the patient with an MI, the CK-MB2 level rises, resulting in a </a:t>
            </a:r>
            <a:r>
              <a:rPr lang="en-US" smtClean="0">
                <a:solidFill>
                  <a:srgbClr val="FF0000"/>
                </a:solidFill>
              </a:rPr>
              <a:t>CK-MB2 to CK-MB1 ratio greater than one</a:t>
            </a:r>
            <a:endParaRPr lang="en-US" i="1" smtClean="0">
              <a:solidFill>
                <a:srgbClr val="FF0000"/>
              </a:solidFill>
            </a:endParaRPr>
          </a:p>
          <a:p>
            <a:pPr eaLnBrk="1" hangingPunct="1"/>
            <a:endParaRPr lang="en-US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6357937"/>
          </a:xfrm>
        </p:spPr>
        <p:txBody>
          <a:bodyPr/>
          <a:lstStyle/>
          <a:p>
            <a:pPr>
              <a:defRPr/>
            </a:pPr>
            <a:r>
              <a:rPr lang="en-US" sz="2800" i="1" dirty="0" err="1" smtClean="0">
                <a:solidFill>
                  <a:srgbClr val="FF0000"/>
                </a:solidFill>
              </a:rPr>
              <a:t>Myoglobin</a:t>
            </a:r>
            <a:r>
              <a:rPr lang="en-US" sz="2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Myoglobin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is an oxygen-binding protein found in skeletal and cardiac muscle.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Myoglobin’s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release from ischemic muscle occurs earlier than the release of CK.</a:t>
            </a:r>
          </a:p>
          <a:p>
            <a:pPr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myoglobin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level can elevate within </a:t>
            </a:r>
            <a:r>
              <a:rPr lang="en-US" sz="2800" dirty="0" smtClean="0">
                <a:solidFill>
                  <a:srgbClr val="FF0000"/>
                </a:solidFill>
              </a:rPr>
              <a:t>1 to 2 hours of acute MI and peaks within 3 to 15 hours. </a:t>
            </a:r>
          </a:p>
          <a:p>
            <a:pPr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Because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myoglobin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is also present in skeletal muscle, an elevated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myoglobin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level </a:t>
            </a:r>
            <a:r>
              <a:rPr lang="en-US" sz="2800" dirty="0" smtClean="0">
                <a:solidFill>
                  <a:srgbClr val="FF0000"/>
                </a:solidFill>
              </a:rPr>
              <a:t>is not specific for the diagnosis of </a:t>
            </a:r>
            <a:r>
              <a:rPr lang="en-US" sz="2800" dirty="0" err="1" smtClean="0">
                <a:solidFill>
                  <a:srgbClr val="FF0000"/>
                </a:solidFill>
              </a:rPr>
              <a:t>MI.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sequently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its diagnostic value in detecting an MI is limited</a:t>
            </a:r>
            <a:endParaRPr lang="en-US" sz="28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450"/>
            <a:ext cx="8964613" cy="86427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600" dirty="0" smtClean="0">
                <a:solidFill>
                  <a:srgbClr val="FF0000"/>
                </a:solidFill>
                <a:latin typeface="Arial Black" pitchFamily="34" charset="0"/>
              </a:rPr>
              <a:t>CARDIAC TROPONINS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5175"/>
            <a:ext cx="9144000" cy="6480175"/>
          </a:xfrm>
        </p:spPr>
        <p:txBody>
          <a:bodyPr/>
          <a:lstStyle/>
          <a:p>
            <a:pPr>
              <a:defRPr/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3200" b="1" i="1" dirty="0" smtClean="0">
                <a:solidFill>
                  <a:srgbClr val="FF0000"/>
                </a:solidFill>
              </a:rPr>
              <a:t>Troponin.</a:t>
            </a:r>
            <a:r>
              <a:rPr lang="en-US" sz="3200" i="1" dirty="0" smtClean="0"/>
              <a:t> </a:t>
            </a:r>
            <a:r>
              <a:rPr lang="en-US" sz="3200" dirty="0" smtClean="0"/>
              <a:t>(troponin T and troponin I): </a:t>
            </a:r>
          </a:p>
          <a:p>
            <a:pPr>
              <a:defRPr/>
            </a:pPr>
            <a:r>
              <a:rPr lang="en-US" sz="3200" dirty="0" smtClean="0"/>
              <a:t>Troponin I levels rise in about </a:t>
            </a:r>
            <a:r>
              <a:rPr lang="en-US" sz="3200" dirty="0" smtClean="0">
                <a:solidFill>
                  <a:srgbClr val="FF0000"/>
                </a:solidFill>
              </a:rPr>
              <a:t>3 hours</a:t>
            </a:r>
            <a:r>
              <a:rPr lang="en-US" sz="3200" dirty="0" smtClean="0"/>
              <a:t>, peak at 14 to 18 hours, and remain elevated for 5 to 7 days.</a:t>
            </a:r>
          </a:p>
          <a:p>
            <a:pPr>
              <a:defRPr/>
            </a:pP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Troponin T</a:t>
            </a:r>
            <a:r>
              <a:rPr lang="en-US" sz="3200" dirty="0" smtClean="0"/>
              <a:t> levels rise in 3 to 5 hours and remain elevated for </a:t>
            </a:r>
            <a:r>
              <a:rPr lang="en-US" sz="3200" dirty="0" smtClean="0">
                <a:solidFill>
                  <a:srgbClr val="FF0000"/>
                </a:solidFill>
              </a:rPr>
              <a:t>10 to 14 days</a:t>
            </a:r>
            <a:endParaRPr lang="en-US" altLang="zh-TW" sz="3000" dirty="0" smtClean="0">
              <a:solidFill>
                <a:srgbClr val="FF0000"/>
              </a:solidFill>
              <a:ea typeface="新細明體" charset="-120"/>
            </a:endParaRPr>
          </a:p>
          <a:p>
            <a:pPr marL="609600" indent="-609600" algn="just" eaLnBrk="1" hangingPunct="1">
              <a:defRPr/>
            </a:pPr>
            <a:r>
              <a:rPr lang="en-US" altLang="zh-TW" sz="3000" dirty="0" smtClean="0">
                <a:ea typeface="新細明體" charset="-120"/>
              </a:rPr>
              <a:t>It consists of 3 subunits troponin C, I, and T.</a:t>
            </a:r>
          </a:p>
          <a:p>
            <a:pPr marL="609600" indent="-609600" algn="just" eaLnBrk="1" hangingPunct="1">
              <a:defRPr/>
            </a:pPr>
            <a:r>
              <a:rPr lang="en-US" altLang="zh-TW" sz="3000" dirty="0" smtClean="0">
                <a:ea typeface="新細明體" charset="-120"/>
              </a:rPr>
              <a:t>The complex regulates the contraction of striated muscle.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1"/>
          <p:cNvSpPr>
            <a:spLocks noGrp="1"/>
          </p:cNvSpPr>
          <p:nvPr>
            <p:ph idx="1"/>
          </p:nvPr>
        </p:nvSpPr>
        <p:spPr>
          <a:xfrm>
            <a:off x="457200" y="642938"/>
            <a:ext cx="8229600" cy="5364162"/>
          </a:xfrm>
        </p:spPr>
        <p:txBody>
          <a:bodyPr/>
          <a:lstStyle/>
          <a:p>
            <a:pPr marL="609600" indent="-609600" algn="just" eaLnBrk="1" hangingPunct="1">
              <a:buFont typeface="Wingdings" pitchFamily="2" charset="2"/>
              <a:buAutoNum type="arabicPeriod"/>
              <a:defRPr/>
            </a:pPr>
            <a:r>
              <a:rPr lang="en-US" altLang="zh-TW" sz="2800" dirty="0" err="1" smtClean="0">
                <a:ea typeface="新細明體" charset="-120"/>
              </a:rPr>
              <a:t>TnC</a:t>
            </a:r>
            <a:r>
              <a:rPr lang="en-US" altLang="zh-TW" sz="2800" dirty="0" smtClean="0">
                <a:ea typeface="新細明體" charset="-120"/>
              </a:rPr>
              <a:t> binds to calcium ions.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  <a:defRPr/>
            </a:pPr>
            <a:r>
              <a:rPr lang="en-US" altLang="zh-TW" sz="2800" dirty="0" err="1" smtClean="0">
                <a:ea typeface="新細明體" charset="-120"/>
              </a:rPr>
              <a:t>TnI</a:t>
            </a:r>
            <a:r>
              <a:rPr lang="en-US" altLang="zh-TW" sz="2800" dirty="0" smtClean="0">
                <a:ea typeface="新細明體" charset="-120"/>
              </a:rPr>
              <a:t> binds to actin and inhibits actin-myosin   interaction.</a:t>
            </a:r>
          </a:p>
          <a:p>
            <a:pPr marL="609600" indent="-609600" algn="just" eaLnBrk="1" hangingPunct="1">
              <a:buFont typeface="Wingdings" pitchFamily="2" charset="2"/>
              <a:buAutoNum type="arabicPeriod"/>
              <a:defRPr/>
            </a:pPr>
            <a:r>
              <a:rPr lang="en-US" altLang="zh-TW" sz="2800" dirty="0" err="1" smtClean="0">
                <a:ea typeface="新細明體" charset="-120"/>
              </a:rPr>
              <a:t>TnT</a:t>
            </a:r>
            <a:r>
              <a:rPr lang="en-US" altLang="zh-TW" sz="2800" dirty="0" smtClean="0">
                <a:ea typeface="新細明體" charset="-120"/>
              </a:rPr>
              <a:t> binds to </a:t>
            </a:r>
            <a:r>
              <a:rPr lang="en-US" altLang="zh-TW" sz="2800" dirty="0" err="1" smtClean="0">
                <a:ea typeface="新細明體" charset="-120"/>
              </a:rPr>
              <a:t>tropomyosin</a:t>
            </a:r>
            <a:r>
              <a:rPr lang="en-US" altLang="zh-TW" sz="2800" dirty="0" smtClean="0">
                <a:ea typeface="新細明體" charset="-120"/>
              </a:rPr>
              <a:t>, attaching to thin filament.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SGOT</a:t>
            </a:r>
            <a:r>
              <a:rPr lang="en-US" dirty="0" smtClean="0"/>
              <a:t> =  Starts rising 36  up to  96 hours</a:t>
            </a:r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LDH</a:t>
            </a:r>
            <a:r>
              <a:rPr lang="en-US" dirty="0" smtClean="0"/>
              <a:t>   =  3-14days 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6632"/>
            <a:ext cx="9144000" cy="1301006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2800" dirty="0" smtClean="0">
                <a:latin typeface="Arial Black" pitchFamily="34" charset="0"/>
              </a:rPr>
              <a:t>BIOCHEMICAL MARKERS IN MYOCARDIAL ISCHAEMIA / NECROSIS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700213"/>
            <a:ext cx="4019550" cy="19431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RECENT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CK-MB (mass)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c.Troponins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(I or T)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Myoglobin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1628775"/>
            <a:ext cx="3810000" cy="43815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Traditional</a:t>
            </a:r>
          </a:p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AST activity</a:t>
            </a:r>
          </a:p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LDH activity</a:t>
            </a:r>
          </a:p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LDH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isoenzymes</a:t>
            </a:r>
            <a:endParaRPr lang="en-US" sz="24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CK-Total</a:t>
            </a:r>
          </a:p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CK-MB activity</a:t>
            </a:r>
          </a:p>
          <a:p>
            <a:pPr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CK-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Isoenzymes</a:t>
            </a:r>
            <a:endParaRPr lang="en-US" sz="24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250825" y="3789363"/>
            <a:ext cx="49688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FUTURE: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Ischaemia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Modified Albumin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Glycogen </a:t>
            </a: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Phosphorylase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BB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Fatty Acid binding Protein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90000"/>
              <a:buFont typeface="Wingdings" pitchFamily="2" charset="2"/>
              <a:buChar char="n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Highly sensitive CRP</a:t>
            </a:r>
            <a:r>
              <a:rPr 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 cstate="print"/>
          <a:srcRect l="1367" t="3077" r="1367" b="6154"/>
          <a:stretch>
            <a:fillRect/>
          </a:stretch>
        </p:blipFill>
        <p:spPr>
          <a:xfrm>
            <a:off x="0" y="1488092"/>
            <a:ext cx="9144000" cy="3790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Release of cardiac markers after acute </a:t>
            </a:r>
            <a:r>
              <a:rPr lang="en-US" dirty="0" smtClean="0">
                <a:effectLst/>
              </a:rPr>
              <a:t>myocardial infarction</a:t>
            </a:r>
            <a:r>
              <a:rPr lang="en-US" dirty="0" smtClean="0"/>
              <a:t> (AMI).</a:t>
            </a:r>
            <a:endParaRPr lang="en-US" dirty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125663"/>
            <a:ext cx="8785225" cy="4616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Consequences &amp; Complications of 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Nearly three-fourths of patients have one or more complications after acute MI which include…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 smtClean="0"/>
              <a:t>Contractile dysfunction,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 smtClean="0"/>
              <a:t>Papillary muscle dysfunction,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 smtClean="0"/>
              <a:t>Right ventricular infarction, 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 smtClean="0"/>
              <a:t>Myocardial rupture,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/>
          </a:bodyPr>
          <a:lstStyle/>
          <a:p>
            <a:r>
              <a:rPr lang="en-US" sz="4000" u="sng" dirty="0" smtClean="0">
                <a:solidFill>
                  <a:srgbClr val="FF0000"/>
                </a:solidFill>
              </a:rPr>
              <a:t> Arrhythmias: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en-US" sz="3200" dirty="0" smtClean="0"/>
              <a:t>Arrhythmias are responsible for many of the sudden deaths. </a:t>
            </a:r>
          </a:p>
          <a:p>
            <a:r>
              <a:rPr lang="en-US" sz="3200" dirty="0" smtClean="0"/>
              <a:t>Sinus </a:t>
            </a:r>
            <a:r>
              <a:rPr lang="en-US" sz="3200" dirty="0" err="1" smtClean="0"/>
              <a:t>bradycardia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Heart block, </a:t>
            </a:r>
          </a:p>
          <a:p>
            <a:r>
              <a:rPr lang="en-US" sz="3200" dirty="0" smtClean="0"/>
              <a:t>Tachycardia,</a:t>
            </a:r>
          </a:p>
          <a:p>
            <a:r>
              <a:rPr lang="en-US" sz="3200" dirty="0" smtClean="0"/>
              <a:t>Ventricular premature contractions or Ventricular tachycardia &amp; </a:t>
            </a:r>
          </a:p>
          <a:p>
            <a:r>
              <a:rPr lang="en-US" sz="3200" dirty="0" smtClean="0"/>
              <a:t>Ventricular fibrillation.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2. Rupture of ventricular septum </a:t>
            </a:r>
            <a:r>
              <a:rPr lang="en-US" dirty="0" smtClean="0">
                <a:sym typeface="Wingdings" pitchFamily="2" charset="2"/>
              </a:rPr>
              <a:t> VSD &amp; L to R shunt. </a:t>
            </a:r>
            <a:endParaRPr lang="en-US" dirty="0"/>
          </a:p>
        </p:txBody>
      </p:sp>
      <p:pic>
        <p:nvPicPr>
          <p:cNvPr id="4" name="Picture 3" descr="scan0037.jpg"/>
          <p:cNvPicPr>
            <a:picLocks noChangeAspect="1"/>
          </p:cNvPicPr>
          <p:nvPr/>
        </p:nvPicPr>
        <p:blipFill>
          <a:blip r:embed="rId2" cstate="print"/>
          <a:srcRect l="35451" r="33973" b="52213"/>
          <a:stretch>
            <a:fillRect/>
          </a:stretch>
        </p:blipFill>
        <p:spPr>
          <a:xfrm>
            <a:off x="2057400" y="1639234"/>
            <a:ext cx="4953001" cy="5037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4864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3. Papillary muscle rupture </a:t>
            </a:r>
            <a:r>
              <a:rPr lang="en-US" dirty="0" smtClean="0">
                <a:sym typeface="Wingdings" pitchFamily="2" charset="2"/>
              </a:rPr>
              <a:t> mitral regurgitation </a:t>
            </a:r>
            <a:endParaRPr lang="en-US" dirty="0"/>
          </a:p>
        </p:txBody>
      </p:sp>
      <p:pic>
        <p:nvPicPr>
          <p:cNvPr id="4" name="Picture 3" descr="scan0037.jpg"/>
          <p:cNvPicPr>
            <a:picLocks noChangeAspect="1"/>
          </p:cNvPicPr>
          <p:nvPr/>
        </p:nvPicPr>
        <p:blipFill>
          <a:blip r:embed="rId2" cstate="print"/>
          <a:srcRect l="69424" r="1477" b="52213"/>
          <a:stretch>
            <a:fillRect/>
          </a:stretch>
        </p:blipFill>
        <p:spPr>
          <a:xfrm>
            <a:off x="1981200" y="1371600"/>
            <a:ext cx="4893438" cy="5228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/>
          </a:bodyPr>
          <a:lstStyle/>
          <a:p>
            <a:r>
              <a:rPr lang="en-US" sz="3600" u="sng" dirty="0" smtClean="0">
                <a:solidFill>
                  <a:srgbClr val="FF0000"/>
                </a:solidFill>
              </a:rPr>
              <a:t> </a:t>
            </a:r>
            <a:r>
              <a:rPr lang="en-US" sz="3600" u="sng" dirty="0" err="1" smtClean="0">
                <a:solidFill>
                  <a:srgbClr val="FF0000"/>
                </a:solidFill>
              </a:rPr>
              <a:t>Pericarditis</a:t>
            </a:r>
            <a:r>
              <a:rPr lang="en-US" sz="3600" u="sng" dirty="0" smtClean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3124200" cy="4724400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fibrinous</a:t>
            </a:r>
            <a:r>
              <a:rPr lang="en-US" dirty="0" smtClean="0"/>
              <a:t> or hemorrhagic </a:t>
            </a:r>
            <a:r>
              <a:rPr lang="en-US" dirty="0" err="1" smtClean="0"/>
              <a:t>pericarditis</a:t>
            </a:r>
            <a:r>
              <a:rPr lang="en-US" dirty="0" smtClean="0"/>
              <a:t> develops within 2 to 3 days of </a:t>
            </a:r>
            <a:r>
              <a:rPr lang="en-US" dirty="0" err="1" smtClean="0"/>
              <a:t>transmural</a:t>
            </a:r>
            <a:r>
              <a:rPr lang="en-US" dirty="0" smtClean="0"/>
              <a:t> MI </a:t>
            </a:r>
          </a:p>
          <a:p>
            <a:endParaRPr lang="en-US" dirty="0" smtClean="0"/>
          </a:p>
          <a:p>
            <a:r>
              <a:rPr lang="en-US" dirty="0" smtClean="0"/>
              <a:t>Spontaneously resolves with time  </a:t>
            </a:r>
            <a:endParaRPr lang="en-US" dirty="0"/>
          </a:p>
        </p:txBody>
      </p:sp>
      <p:pic>
        <p:nvPicPr>
          <p:cNvPr id="4" name="Picture 3" descr="scan0037.jpg"/>
          <p:cNvPicPr>
            <a:picLocks noChangeAspect="1"/>
          </p:cNvPicPr>
          <p:nvPr/>
        </p:nvPicPr>
        <p:blipFill>
          <a:blip r:embed="rId2" cstate="print"/>
          <a:srcRect t="49943" r="67947" b="2270"/>
          <a:stretch>
            <a:fillRect/>
          </a:stretch>
        </p:blipFill>
        <p:spPr>
          <a:xfrm>
            <a:off x="3724382" y="1524000"/>
            <a:ext cx="5187932" cy="5032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u="sng" dirty="0" smtClean="0">
                <a:solidFill>
                  <a:srgbClr val="FF0000"/>
                </a:solidFill>
              </a:rPr>
              <a:t>Chamber Dilation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2895600" cy="4876800"/>
          </a:xfrm>
        </p:spPr>
        <p:txBody>
          <a:bodyPr/>
          <a:lstStyle/>
          <a:p>
            <a:r>
              <a:rPr lang="en-US" dirty="0" smtClean="0"/>
              <a:t>Weakening of necrotic muscle </a:t>
            </a:r>
            <a:r>
              <a:rPr lang="en-US" dirty="0" smtClean="0">
                <a:sym typeface="Wingdings" pitchFamily="2" charset="2"/>
              </a:rPr>
              <a:t> stretching, thinning &amp; dilation, 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Associated mural thrombus. 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scan0037.jpg"/>
          <p:cNvPicPr>
            <a:picLocks noChangeAspect="1"/>
          </p:cNvPicPr>
          <p:nvPr/>
        </p:nvPicPr>
        <p:blipFill>
          <a:blip r:embed="rId2" cstate="print"/>
          <a:srcRect l="33973" t="49943" r="33973"/>
          <a:stretch>
            <a:fillRect/>
          </a:stretch>
        </p:blipFill>
        <p:spPr>
          <a:xfrm>
            <a:off x="3810000" y="1511689"/>
            <a:ext cx="5026208" cy="5107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924800" cy="667512"/>
          </a:xfrm>
        </p:spPr>
        <p:txBody>
          <a:bodyPr>
            <a:normAutofit/>
          </a:bodyPr>
          <a:lstStyle/>
          <a:p>
            <a:r>
              <a:rPr lang="en-US" sz="4000" u="sng" dirty="0" smtClean="0">
                <a:solidFill>
                  <a:srgbClr val="FF0000"/>
                </a:solidFill>
              </a:rPr>
              <a:t>Ventricular aneurysm: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sz="2800" dirty="0" smtClean="0"/>
              <a:t>Results from large </a:t>
            </a:r>
            <a:r>
              <a:rPr lang="en-US" sz="2800" dirty="0" err="1" smtClean="0"/>
              <a:t>transmural</a:t>
            </a:r>
            <a:r>
              <a:rPr lang="en-US" sz="2800" dirty="0" smtClean="0"/>
              <a:t> </a:t>
            </a:r>
            <a:r>
              <a:rPr lang="en-US" sz="2800" dirty="0" err="1" smtClean="0"/>
              <a:t>anteroseptal</a:t>
            </a:r>
            <a:r>
              <a:rPr lang="en-US" sz="2800" dirty="0" smtClean="0"/>
              <a:t> infarct that heals with formation of thin scar tissue.  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scan0037.jpg"/>
          <p:cNvPicPr>
            <a:picLocks noChangeAspect="1"/>
          </p:cNvPicPr>
          <p:nvPr/>
        </p:nvPicPr>
        <p:blipFill>
          <a:blip r:embed="rId2" cstate="print"/>
          <a:srcRect l="69424" t="52213"/>
          <a:stretch>
            <a:fillRect/>
          </a:stretch>
        </p:blipFill>
        <p:spPr>
          <a:xfrm>
            <a:off x="4419600" y="2168703"/>
            <a:ext cx="4331256" cy="44042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2590800"/>
            <a:ext cx="335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Complications:</a:t>
            </a:r>
            <a:r>
              <a:rPr lang="en-US" sz="32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2800" dirty="0" smtClean="0"/>
              <a:t>Mural  thrombus,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Arrhythmias &amp;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Heart failure. 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591312"/>
          </a:xfrm>
        </p:spPr>
        <p:txBody>
          <a:bodyPr>
            <a:normAutofit fontScale="90000"/>
          </a:bodyPr>
          <a:lstStyle/>
          <a:p>
            <a:r>
              <a:rPr lang="en-US" sz="4000" u="sng" dirty="0" smtClean="0">
                <a:solidFill>
                  <a:srgbClr val="FF0000"/>
                </a:solidFill>
              </a:rPr>
              <a:t>Mural thrombus: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458200" cy="4876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Results from the combination of …</a:t>
            </a:r>
          </a:p>
          <a:p>
            <a:pPr>
              <a:buNone/>
            </a:pPr>
            <a:r>
              <a:rPr lang="en-US" sz="3200" dirty="0" smtClean="0"/>
              <a:t>1. Local loss of contractility </a:t>
            </a:r>
            <a:r>
              <a:rPr lang="en-US" sz="3200" dirty="0" smtClean="0">
                <a:sym typeface="Wingdings" pitchFamily="2" charset="2"/>
              </a:rPr>
              <a:t> stasis,</a:t>
            </a:r>
          </a:p>
          <a:p>
            <a:pPr>
              <a:buNone/>
            </a:pPr>
            <a:r>
              <a:rPr lang="en-US" sz="3200" dirty="0" smtClean="0">
                <a:sym typeface="Wingdings" pitchFamily="2" charset="2"/>
              </a:rPr>
              <a:t>2. </a:t>
            </a:r>
            <a:r>
              <a:rPr lang="en-US" sz="3200" dirty="0" err="1" smtClean="0">
                <a:sym typeface="Wingdings" pitchFamily="2" charset="2"/>
              </a:rPr>
              <a:t>Endocardial</a:t>
            </a:r>
            <a:r>
              <a:rPr lang="en-US" sz="3200" dirty="0" smtClean="0">
                <a:sym typeface="Wingdings" pitchFamily="2" charset="2"/>
              </a:rPr>
              <a:t> damage   </a:t>
            </a:r>
            <a:r>
              <a:rPr lang="en-US" sz="3200" dirty="0" err="1" smtClean="0">
                <a:sym typeface="Wingdings" pitchFamily="2" charset="2"/>
              </a:rPr>
              <a:t>thrombogenic</a:t>
            </a:r>
            <a:r>
              <a:rPr lang="en-US" sz="3200" dirty="0" smtClean="0">
                <a:sym typeface="Wingdings" pitchFamily="2" charset="2"/>
              </a:rPr>
              <a:t> surface</a:t>
            </a:r>
          </a:p>
          <a:p>
            <a:pPr>
              <a:buNone/>
            </a:pPr>
            <a:r>
              <a:rPr lang="en-US" sz="3600" u="sng" dirty="0" smtClean="0">
                <a:solidFill>
                  <a:srgbClr val="FF0000"/>
                </a:solidFill>
                <a:latin typeface="+mj-lt"/>
                <a:ea typeface="+mj-ea"/>
                <a:cs typeface="+mj-cs"/>
                <a:sym typeface="Wingdings" pitchFamily="2" charset="2"/>
              </a:rPr>
              <a:t>Chronic Ischemic Heart Disease:</a:t>
            </a:r>
          </a:p>
          <a:p>
            <a:pPr>
              <a:spcBef>
                <a:spcPct val="0"/>
              </a:spcBef>
            </a:pPr>
            <a:r>
              <a:rPr lang="en-US" sz="3200" dirty="0" smtClean="0"/>
              <a:t>Progressive late heart failure.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6751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SUDDEN CARDIAC DEATH (SCD)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5626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Sudden death, typically due to sustained ventricular arrhythmias in individuals who have underlying structural heart disease either symptomatic or asymptomatic  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Incidence</a:t>
            </a:r>
            <a:r>
              <a:rPr lang="en-US" sz="3200" dirty="0" smtClean="0"/>
              <a:t> – 300,000 to 400,000 individuals 			      per annum in USA. </a:t>
            </a:r>
            <a:r>
              <a:rPr lang="en-US" dirty="0" smtClean="0"/>
              <a:t>      </a:t>
            </a:r>
          </a:p>
          <a:p>
            <a:r>
              <a:rPr lang="en-US" sz="3200" u="sng" dirty="0" smtClean="0">
                <a:solidFill>
                  <a:srgbClr val="FF0000"/>
                </a:solidFill>
              </a:rPr>
              <a:t>Etiology:</a:t>
            </a:r>
            <a:r>
              <a:rPr lang="en-US" sz="3200" dirty="0" smtClean="0"/>
              <a:t> 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Coronary artery disease is the commonest cause</a:t>
            </a:r>
            <a:r>
              <a:rPr lang="en-US" sz="3200" dirty="0" smtClean="0"/>
              <a:t>. </a:t>
            </a:r>
          </a:p>
          <a:p>
            <a:r>
              <a:rPr lang="en-US" sz="3200" dirty="0" smtClean="0"/>
              <a:t>In younger patients </a:t>
            </a:r>
            <a:r>
              <a:rPr lang="en-US" sz="3200" dirty="0" err="1" smtClean="0"/>
              <a:t>nonatherosclerotic</a:t>
            </a:r>
            <a:r>
              <a:rPr lang="en-US" sz="3200" dirty="0" smtClean="0"/>
              <a:t> causes are more common which include…  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610600" cy="5638800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Congenital heart disease can be subdivided into 3 major groups…</a:t>
            </a:r>
          </a:p>
          <a:p>
            <a:r>
              <a:rPr lang="en-US" sz="3200" dirty="0" smtClean="0"/>
              <a:t>Malformations causing a </a:t>
            </a:r>
            <a:r>
              <a:rPr lang="en-US" sz="3200" dirty="0" smtClean="0">
                <a:solidFill>
                  <a:srgbClr val="00B0F0"/>
                </a:solidFill>
              </a:rPr>
              <a:t>left-to right shunt</a:t>
            </a:r>
            <a:r>
              <a:rPr lang="en-US" sz="3200" dirty="0" smtClean="0"/>
              <a:t>,</a:t>
            </a:r>
          </a:p>
          <a:p>
            <a:r>
              <a:rPr lang="en-US" sz="3200" dirty="0" smtClean="0"/>
              <a:t>Malformations causing a </a:t>
            </a:r>
            <a:r>
              <a:rPr lang="en-US" sz="3200" dirty="0" smtClean="0">
                <a:solidFill>
                  <a:srgbClr val="00B0F0"/>
                </a:solidFill>
              </a:rPr>
              <a:t>right-to-left shunt </a:t>
            </a:r>
            <a:r>
              <a:rPr lang="en-US" sz="3200" dirty="0" smtClean="0"/>
              <a:t>(cyanotic congenital heart diseases), </a:t>
            </a:r>
          </a:p>
          <a:p>
            <a:r>
              <a:rPr lang="en-US" sz="3200" dirty="0" smtClean="0"/>
              <a:t>Malformations causing </a:t>
            </a:r>
            <a:r>
              <a:rPr lang="en-US" sz="3200" dirty="0" smtClean="0">
                <a:solidFill>
                  <a:srgbClr val="00B0F0"/>
                </a:solidFill>
              </a:rPr>
              <a:t>obstruction</a:t>
            </a:r>
            <a:r>
              <a:rPr lang="en-US" sz="3200" dirty="0" smtClean="0"/>
              <a:t>. </a:t>
            </a:r>
          </a:p>
          <a:p>
            <a:r>
              <a:rPr lang="en-US" sz="3200" dirty="0" smtClean="0">
                <a:solidFill>
                  <a:srgbClr val="00B050"/>
                </a:solidFill>
              </a:rPr>
              <a:t>SHUNT</a:t>
            </a:r>
            <a:r>
              <a:rPr lang="en-US" sz="3200" dirty="0" smtClean="0"/>
              <a:t> – an abnormal communication between chambers or blood vessels.   </a:t>
            </a:r>
          </a:p>
          <a:p>
            <a:r>
              <a:rPr lang="en-US" sz="3200" dirty="0" smtClean="0"/>
              <a:t>Right-to-left shunt – cyanosis.</a:t>
            </a:r>
          </a:p>
          <a:p>
            <a:r>
              <a:rPr lang="en-US" sz="3200" dirty="0" smtClean="0"/>
              <a:t>Left-to right shunt </a:t>
            </a:r>
            <a:r>
              <a:rPr lang="en-US" sz="3200" dirty="0" smtClean="0">
                <a:sym typeface="Wingdings" pitchFamily="2" charset="2"/>
              </a:rPr>
              <a:t> RVH  right-sided failure.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610600" cy="60198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Hereditary or acquired abnormalities of the cardiac conduction system. </a:t>
            </a:r>
          </a:p>
          <a:p>
            <a:r>
              <a:rPr lang="en-US" sz="3200" dirty="0" smtClean="0"/>
              <a:t>Congenital coronary arterial abnormalities, </a:t>
            </a:r>
          </a:p>
          <a:p>
            <a:r>
              <a:rPr lang="en-US" sz="3200" dirty="0" smtClean="0"/>
              <a:t>Mitral valve </a:t>
            </a:r>
            <a:r>
              <a:rPr lang="en-US" sz="3200" dirty="0" err="1" smtClean="0"/>
              <a:t>prolapse</a:t>
            </a:r>
            <a:r>
              <a:rPr lang="en-US" sz="3200" dirty="0" smtClean="0"/>
              <a:t>,</a:t>
            </a:r>
          </a:p>
          <a:p>
            <a:r>
              <a:rPr lang="en-US" sz="3200" dirty="0" err="1" smtClean="0"/>
              <a:t>Myocarditis</a:t>
            </a:r>
            <a:r>
              <a:rPr lang="en-US" sz="3200" dirty="0" smtClean="0"/>
              <a:t> or </a:t>
            </a:r>
            <a:r>
              <a:rPr lang="en-US" sz="3200" dirty="0" err="1" smtClean="0"/>
              <a:t>sarcoidosis</a:t>
            </a:r>
            <a:r>
              <a:rPr lang="en-US" sz="3200" dirty="0" smtClean="0"/>
              <a:t> ,</a:t>
            </a:r>
          </a:p>
          <a:p>
            <a:r>
              <a:rPr lang="en-US" sz="3200" dirty="0" smtClean="0"/>
              <a:t>Dilated or hypertrophic </a:t>
            </a:r>
            <a:r>
              <a:rPr lang="en-US" sz="3200" dirty="0" err="1" smtClean="0"/>
              <a:t>Cardiomyopathy</a:t>
            </a:r>
            <a:r>
              <a:rPr lang="en-US" sz="3200" dirty="0" smtClean="0"/>
              <a:t>, </a:t>
            </a:r>
          </a:p>
          <a:p>
            <a:r>
              <a:rPr lang="en-US" sz="3200" dirty="0" smtClean="0"/>
              <a:t>Pulmonary hypertension, </a:t>
            </a:r>
          </a:p>
          <a:p>
            <a:r>
              <a:rPr lang="en-US" sz="3200" dirty="0" smtClean="0"/>
              <a:t>Myocardial hypertrophy.   </a:t>
            </a:r>
          </a:p>
          <a:p>
            <a:endParaRPr lang="en-US" sz="3200" dirty="0" smtClean="0"/>
          </a:p>
          <a:p>
            <a:endParaRPr lang="en-US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B0F0"/>
                </a:solidFill>
                <a:sym typeface="Wingdings" pitchFamily="2" charset="2"/>
              </a:rPr>
              <a:t>Obstructive congenital heart disease </a:t>
            </a:r>
            <a:r>
              <a:rPr lang="en-US" sz="3200" dirty="0" smtClean="0">
                <a:sym typeface="Wingdings" pitchFamily="2" charset="2"/>
              </a:rPr>
              <a:t>– narrowing of chambers, valves or major blood vessels  obstruction to vascular flow.  </a:t>
            </a:r>
          </a:p>
          <a:p>
            <a:endParaRPr lang="en-US" sz="3200" dirty="0" smtClean="0">
              <a:solidFill>
                <a:srgbClr val="00B050"/>
              </a:solidFill>
              <a:sym typeface="Wingdings" pitchFamily="2" charset="2"/>
            </a:endParaRPr>
          </a:p>
          <a:p>
            <a:r>
              <a:rPr lang="en-US" sz="3200" dirty="0" err="1" smtClean="0">
                <a:solidFill>
                  <a:srgbClr val="00B050"/>
                </a:solidFill>
                <a:sym typeface="Wingdings" pitchFamily="2" charset="2"/>
              </a:rPr>
              <a:t>Atresia</a:t>
            </a:r>
            <a:r>
              <a:rPr lang="en-US" sz="3200" dirty="0" smtClean="0">
                <a:sym typeface="Wingdings" pitchFamily="2" charset="2"/>
              </a:rPr>
              <a:t> – a complete obstruction.</a:t>
            </a:r>
          </a:p>
          <a:p>
            <a:r>
              <a:rPr lang="en-US" sz="3200" dirty="0" smtClean="0">
                <a:sym typeface="Wingdings" pitchFamily="2" charset="2"/>
              </a:rPr>
              <a:t>In some disorders an obstruction is associated with a shunt e.g., </a:t>
            </a:r>
            <a:r>
              <a:rPr lang="en-US" sz="3200" dirty="0" err="1" smtClean="0">
                <a:sym typeface="Wingdings" pitchFamily="2" charset="2"/>
              </a:rPr>
              <a:t>tetralogy</a:t>
            </a:r>
            <a:r>
              <a:rPr lang="en-US" sz="3200" dirty="0" smtClean="0">
                <a:sym typeface="Wingdings" pitchFamily="2" charset="2"/>
              </a:rPr>
              <a:t> of Fallot.  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00B05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gency FB" pitchFamily="34" charset="0"/>
              </a:rPr>
              <a:t>Left-to-Right Shunt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Atrial </a:t>
            </a:r>
            <a:r>
              <a:rPr lang="en-US" sz="3200" dirty="0" err="1" smtClean="0"/>
              <a:t>septal</a:t>
            </a:r>
            <a:r>
              <a:rPr lang="en-US" sz="3200" dirty="0" smtClean="0"/>
              <a:t> defect (ASD),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Ventricular </a:t>
            </a:r>
            <a:r>
              <a:rPr lang="en-US" sz="3200" dirty="0" err="1" smtClean="0"/>
              <a:t>septal</a:t>
            </a:r>
            <a:r>
              <a:rPr lang="en-US" sz="3200" dirty="0" smtClean="0"/>
              <a:t> defect (VSD), 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Patent </a:t>
            </a:r>
            <a:r>
              <a:rPr lang="en-US" sz="3200" dirty="0" err="1" smtClean="0"/>
              <a:t>ductus</a:t>
            </a:r>
            <a:r>
              <a:rPr lang="en-US" sz="3200" dirty="0" smtClean="0"/>
              <a:t> </a:t>
            </a:r>
            <a:r>
              <a:rPr lang="en-US" sz="3200" dirty="0" err="1" smtClean="0"/>
              <a:t>arteriosus</a:t>
            </a:r>
            <a:r>
              <a:rPr lang="en-US" sz="3200" dirty="0" smtClean="0"/>
              <a:t> (PDA). </a:t>
            </a:r>
          </a:p>
          <a:p>
            <a:pPr marL="514350" indent="-514350"/>
            <a:r>
              <a:rPr lang="en-US" sz="3200" dirty="0" smtClean="0"/>
              <a:t>Cyanosis is not an early feature of these defects, but it can occur late. </a:t>
            </a:r>
          </a:p>
          <a:p>
            <a:pPr marL="514350" indent="-514350"/>
            <a:r>
              <a:rPr lang="en-US" sz="3200" dirty="0" err="1" smtClean="0"/>
              <a:t>Eisenmenger</a:t>
            </a:r>
            <a:r>
              <a:rPr lang="en-US" sz="3200" dirty="0" smtClean="0"/>
              <a:t> syndrome – reversal of flow and shunting of </a:t>
            </a:r>
            <a:r>
              <a:rPr lang="en-US" sz="3200" dirty="0" err="1" smtClean="0"/>
              <a:t>unoxygenated</a:t>
            </a:r>
            <a:r>
              <a:rPr lang="en-US" sz="3200" dirty="0" smtClean="0"/>
              <a:t> blood to the systemic circulation.</a:t>
            </a:r>
          </a:p>
          <a:p>
            <a:pPr marL="514350" indent="-514350"/>
            <a:r>
              <a:rPr lang="en-US" sz="3200" dirty="0" smtClean="0"/>
              <a:t>Pulmonary hypertension </a:t>
            </a:r>
            <a:r>
              <a:rPr lang="en-US" sz="3200" dirty="0" smtClean="0">
                <a:sym typeface="Wingdings" pitchFamily="2" charset="2"/>
              </a:rPr>
              <a:t> irreversible structural defects. </a:t>
            </a:r>
            <a:r>
              <a:rPr lang="en-US" sz="3200" dirty="0" smtClean="0"/>
              <a:t>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4211</TotalTime>
  <Words>2917</Words>
  <Application>Microsoft Office PowerPoint</Application>
  <PresentationFormat>On-screen Show (4:3)</PresentationFormat>
  <Paragraphs>399</Paragraphs>
  <Slides>70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1" baseType="lpstr">
      <vt:lpstr>Flow</vt:lpstr>
      <vt:lpstr>The Heart </vt:lpstr>
      <vt:lpstr>CONGENITAL HEART DISEASE </vt:lpstr>
      <vt:lpstr>Slide 3</vt:lpstr>
      <vt:lpstr>Slide 4</vt:lpstr>
      <vt:lpstr>Slide 5</vt:lpstr>
      <vt:lpstr>Slide 6</vt:lpstr>
      <vt:lpstr>Slide 7</vt:lpstr>
      <vt:lpstr>Slide 8</vt:lpstr>
      <vt:lpstr>Left-to-Right Shunt </vt:lpstr>
      <vt:lpstr>ATRIAL SEPTAL DEFECTS </vt:lpstr>
      <vt:lpstr>Slide 11</vt:lpstr>
      <vt:lpstr>Slide 12</vt:lpstr>
      <vt:lpstr>Morphology </vt:lpstr>
      <vt:lpstr>CLINICAL FEATURES</vt:lpstr>
      <vt:lpstr>VENTRICUALR SEPTAL DEFECTS</vt:lpstr>
      <vt:lpstr>Slide 16</vt:lpstr>
      <vt:lpstr>Slide 17</vt:lpstr>
      <vt:lpstr>CLINICAL FEATURES </vt:lpstr>
      <vt:lpstr>PATENT DUCTUS ARTERIOSUS </vt:lpstr>
      <vt:lpstr>Morphology </vt:lpstr>
      <vt:lpstr>Slide 21</vt:lpstr>
      <vt:lpstr>CLINICAL FEATURES </vt:lpstr>
      <vt:lpstr>RIGHT TO LEFT SHUNTS  </vt:lpstr>
      <vt:lpstr>TETRALOGY OF FALLOT </vt:lpstr>
      <vt:lpstr>MORPHOLOGY </vt:lpstr>
      <vt:lpstr>CLINICAL FEATURES </vt:lpstr>
      <vt:lpstr>Slide 27</vt:lpstr>
      <vt:lpstr>OBSTRUCTIVE LESIONS </vt:lpstr>
      <vt:lpstr>AORTIC COARCTATION</vt:lpstr>
      <vt:lpstr>CLINICAL FEATURES </vt:lpstr>
      <vt:lpstr>Slide 31</vt:lpstr>
      <vt:lpstr>Ischemic Heart Disease(IHD) 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ACUTE PLAQUE CHANGE </vt:lpstr>
      <vt:lpstr>Slide 41</vt:lpstr>
      <vt:lpstr>Slide 42</vt:lpstr>
      <vt:lpstr>Slide 43</vt:lpstr>
      <vt:lpstr>ANGINA PECTORIS </vt:lpstr>
      <vt:lpstr>Slide 45</vt:lpstr>
      <vt:lpstr>Slide 46</vt:lpstr>
      <vt:lpstr>Myocardial infarction  Etiology and Pathopysiology</vt:lpstr>
      <vt:lpstr>Myocardial infarction   Definition </vt:lpstr>
      <vt:lpstr>Pathophysiological Principles</vt:lpstr>
      <vt:lpstr>Pathophysiological Principles</vt:lpstr>
      <vt:lpstr>Pathophysiological Principles</vt:lpstr>
      <vt:lpstr>Slide 52</vt:lpstr>
      <vt:lpstr>CARDIAC MUSCLE CELL</vt:lpstr>
      <vt:lpstr>PATHOPHYSIOLOGY </vt:lpstr>
      <vt:lpstr>Slide 55</vt:lpstr>
      <vt:lpstr>Slide 56</vt:lpstr>
      <vt:lpstr>CARDIAC TROPONINS</vt:lpstr>
      <vt:lpstr>Slide 58</vt:lpstr>
      <vt:lpstr>BIOCHEMICAL MARKERS IN MYOCARDIAL ISCHAEMIA / NECROSIS</vt:lpstr>
      <vt:lpstr>Release of cardiac markers after acute myocardial infarction (AMI).</vt:lpstr>
      <vt:lpstr>Consequences &amp; Complications of MI</vt:lpstr>
      <vt:lpstr> Arrhythmias:</vt:lpstr>
      <vt:lpstr>Slide 63</vt:lpstr>
      <vt:lpstr>Slide 64</vt:lpstr>
      <vt:lpstr> Pericarditis:</vt:lpstr>
      <vt:lpstr>Chamber Dilation</vt:lpstr>
      <vt:lpstr>Ventricular aneurysm:</vt:lpstr>
      <vt:lpstr>Mural thrombus:</vt:lpstr>
      <vt:lpstr>SUDDEN CARDIAC DEATH (SCD)</vt:lpstr>
      <vt:lpstr>Slide 70</vt:lpstr>
    </vt:vector>
  </TitlesOfParts>
  <Company>SMC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Heart</dc:title>
  <dc:creator>Pathology</dc:creator>
  <cp:lastModifiedBy>farzana islam</cp:lastModifiedBy>
  <cp:revision>2246</cp:revision>
  <dcterms:created xsi:type="dcterms:W3CDTF">2002-06-29T16:37:56Z</dcterms:created>
  <dcterms:modified xsi:type="dcterms:W3CDTF">2020-03-31T07:17:53Z</dcterms:modified>
</cp:coreProperties>
</file>