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57" r:id="rId4"/>
    <p:sldId id="276" r:id="rId5"/>
    <p:sldId id="287" r:id="rId6"/>
    <p:sldId id="258" r:id="rId7"/>
    <p:sldId id="259" r:id="rId8"/>
    <p:sldId id="260" r:id="rId9"/>
    <p:sldId id="261" r:id="rId10"/>
    <p:sldId id="262" r:id="rId11"/>
    <p:sldId id="277" r:id="rId12"/>
    <p:sldId id="263" r:id="rId13"/>
    <p:sldId id="278" r:id="rId14"/>
    <p:sldId id="264" r:id="rId15"/>
    <p:sldId id="279" r:id="rId16"/>
    <p:sldId id="266" r:id="rId17"/>
    <p:sldId id="267" r:id="rId18"/>
    <p:sldId id="268" r:id="rId19"/>
    <p:sldId id="269" r:id="rId20"/>
    <p:sldId id="280" r:id="rId21"/>
    <p:sldId id="282" r:id="rId22"/>
    <p:sldId id="281" r:id="rId23"/>
    <p:sldId id="270" r:id="rId24"/>
    <p:sldId id="283" r:id="rId25"/>
    <p:sldId id="284" r:id="rId26"/>
    <p:sldId id="271" r:id="rId27"/>
    <p:sldId id="272" r:id="rId28"/>
    <p:sldId id="273" r:id="rId29"/>
    <p:sldId id="285" r:id="rId30"/>
    <p:sldId id="274" r:id="rId31"/>
    <p:sldId id="286" r:id="rId32"/>
    <p:sldId id="275"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6" d="100"/>
          <a:sy n="46" d="100"/>
        </p:scale>
        <p:origin x="-1176"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32129E-90B7-4846-BBA7-223647B32D77}" type="doc">
      <dgm:prSet loTypeId="urn:microsoft.com/office/officeart/2005/8/layout/radial5" loCatId="cycle" qsTypeId="urn:microsoft.com/office/officeart/2005/8/quickstyle/simple3" qsCatId="simple" csTypeId="urn:microsoft.com/office/officeart/2005/8/colors/accent1_2" csCatId="accent1" phldr="1"/>
      <dgm:spPr/>
      <dgm:t>
        <a:bodyPr/>
        <a:lstStyle/>
        <a:p>
          <a:endParaRPr lang="en-US"/>
        </a:p>
      </dgm:t>
    </dgm:pt>
    <dgm:pt modelId="{AC27FF41-F491-40C4-9882-7E53150C7B9C}">
      <dgm:prSet phldrT="[Text]"/>
      <dgm:spPr>
        <a:ln>
          <a:solidFill>
            <a:schemeClr val="tx1"/>
          </a:solidFill>
        </a:ln>
      </dgm:spPr>
      <dgm:t>
        <a:bodyPr/>
        <a:lstStyle/>
        <a:p>
          <a:pPr>
            <a:lnSpc>
              <a:spcPct val="100000"/>
            </a:lnSpc>
          </a:pPr>
          <a:r>
            <a:rPr lang="en-US" b="1"/>
            <a:t>URBAN  Land Value </a:t>
          </a:r>
        </a:p>
      </dgm:t>
    </dgm:pt>
    <dgm:pt modelId="{AB5A88A0-42AD-435A-A1CC-788B5C5B0BAF}" type="parTrans" cxnId="{7F15A56D-4739-4205-8A19-54E192D48F23}">
      <dgm:prSet/>
      <dgm:spPr/>
      <dgm:t>
        <a:bodyPr/>
        <a:lstStyle/>
        <a:p>
          <a:endParaRPr lang="en-US"/>
        </a:p>
      </dgm:t>
    </dgm:pt>
    <dgm:pt modelId="{908A9CB8-0D9B-4E9B-865C-2696623899C5}" type="sibTrans" cxnId="{7F15A56D-4739-4205-8A19-54E192D48F23}">
      <dgm:prSet/>
      <dgm:spPr/>
      <dgm:t>
        <a:bodyPr/>
        <a:lstStyle/>
        <a:p>
          <a:endParaRPr lang="en-US"/>
        </a:p>
      </dgm:t>
    </dgm:pt>
    <dgm:pt modelId="{E08C4938-EF57-46A1-8360-609F7991C6EF}">
      <dgm:prSet/>
      <dgm:spPr>
        <a:ln>
          <a:solidFill>
            <a:schemeClr val="tx1"/>
          </a:solidFill>
        </a:ln>
      </dgm:spPr>
      <dgm:t>
        <a:bodyPr/>
        <a:lstStyle/>
        <a:p>
          <a:r>
            <a:rPr lang="en-US" b="1"/>
            <a:t>Neighborhood amenities</a:t>
          </a:r>
          <a:endParaRPr lang="en-US"/>
        </a:p>
      </dgm:t>
    </dgm:pt>
    <dgm:pt modelId="{64020AAC-64EA-4224-A1C3-F24AFD5497F4}" type="parTrans" cxnId="{B00719A3-371A-47B2-A89D-828F4DAFD140}">
      <dgm:prSet/>
      <dgm:spPr>
        <a:ln>
          <a:solidFill>
            <a:schemeClr val="tx1"/>
          </a:solidFill>
        </a:ln>
      </dgm:spPr>
      <dgm:t>
        <a:bodyPr/>
        <a:lstStyle/>
        <a:p>
          <a:endParaRPr lang="en-US"/>
        </a:p>
      </dgm:t>
    </dgm:pt>
    <dgm:pt modelId="{1BB426CA-7F2D-45FF-B6BE-52D151B01E6D}" type="sibTrans" cxnId="{B00719A3-371A-47B2-A89D-828F4DAFD140}">
      <dgm:prSet/>
      <dgm:spPr/>
      <dgm:t>
        <a:bodyPr/>
        <a:lstStyle/>
        <a:p>
          <a:endParaRPr lang="en-US"/>
        </a:p>
      </dgm:t>
    </dgm:pt>
    <dgm:pt modelId="{23D0A9A8-4F07-42CA-8089-81AA79F018AA}">
      <dgm:prSet/>
      <dgm:spPr>
        <a:ln>
          <a:solidFill>
            <a:schemeClr val="tx1"/>
          </a:solidFill>
        </a:ln>
      </dgm:spPr>
      <dgm:t>
        <a:bodyPr/>
        <a:lstStyle/>
        <a:p>
          <a:r>
            <a:rPr lang="en-US" b="1"/>
            <a:t>Present and future land use</a:t>
          </a:r>
          <a:endParaRPr lang="en-US"/>
        </a:p>
      </dgm:t>
    </dgm:pt>
    <dgm:pt modelId="{72D71D48-1B90-4919-AEFF-918C531033B6}" type="parTrans" cxnId="{748A54D9-4C12-40C3-9E3F-A5587F303DBE}">
      <dgm:prSet/>
      <dgm:spPr>
        <a:ln>
          <a:solidFill>
            <a:schemeClr val="tx1"/>
          </a:solidFill>
        </a:ln>
      </dgm:spPr>
      <dgm:t>
        <a:bodyPr/>
        <a:lstStyle/>
        <a:p>
          <a:endParaRPr lang="en-US"/>
        </a:p>
      </dgm:t>
    </dgm:pt>
    <dgm:pt modelId="{083E0D2E-AF58-4107-B437-BE22E3E4E178}" type="sibTrans" cxnId="{748A54D9-4C12-40C3-9E3F-A5587F303DBE}">
      <dgm:prSet/>
      <dgm:spPr/>
      <dgm:t>
        <a:bodyPr/>
        <a:lstStyle/>
        <a:p>
          <a:endParaRPr lang="en-US"/>
        </a:p>
      </dgm:t>
    </dgm:pt>
    <dgm:pt modelId="{292CD36D-B181-4C84-994E-E3426F9E7430}">
      <dgm:prSet/>
      <dgm:spPr>
        <a:ln>
          <a:solidFill>
            <a:schemeClr val="tx1"/>
          </a:solidFill>
        </a:ln>
      </dgm:spPr>
      <dgm:t>
        <a:bodyPr/>
        <a:lstStyle/>
        <a:p>
          <a:r>
            <a:rPr lang="en-US" b="1"/>
            <a:t>Accessibility to economic activities</a:t>
          </a:r>
          <a:endParaRPr lang="en-US"/>
        </a:p>
      </dgm:t>
    </dgm:pt>
    <dgm:pt modelId="{23FEF73D-D60B-47B9-8BC7-18DEBB37B6FE}" type="parTrans" cxnId="{42D4BEB9-B882-4C12-AA17-F02BC5C3F136}">
      <dgm:prSet/>
      <dgm:spPr>
        <a:ln>
          <a:solidFill>
            <a:schemeClr val="tx1"/>
          </a:solidFill>
        </a:ln>
      </dgm:spPr>
      <dgm:t>
        <a:bodyPr/>
        <a:lstStyle/>
        <a:p>
          <a:endParaRPr lang="en-US"/>
        </a:p>
      </dgm:t>
    </dgm:pt>
    <dgm:pt modelId="{5D0A8C89-AF90-456B-A88E-ED676269440B}" type="sibTrans" cxnId="{42D4BEB9-B882-4C12-AA17-F02BC5C3F136}">
      <dgm:prSet/>
      <dgm:spPr/>
      <dgm:t>
        <a:bodyPr/>
        <a:lstStyle/>
        <a:p>
          <a:endParaRPr lang="en-US"/>
        </a:p>
      </dgm:t>
    </dgm:pt>
    <dgm:pt modelId="{3E022E78-CFDF-43E0-84F1-4E1BC6D2F43E}">
      <dgm:prSet/>
      <dgm:spPr>
        <a:ln>
          <a:solidFill>
            <a:schemeClr val="tx1"/>
          </a:solidFill>
        </a:ln>
      </dgm:spPr>
      <dgm:t>
        <a:bodyPr/>
        <a:lstStyle/>
        <a:p>
          <a:r>
            <a:rPr lang="en-US" b="1"/>
            <a:t>Demand and Supply Function</a:t>
          </a:r>
          <a:r>
            <a:rPr lang="en-US"/>
            <a:t> </a:t>
          </a:r>
        </a:p>
      </dgm:t>
    </dgm:pt>
    <dgm:pt modelId="{C184C0A0-6E9C-4BB0-BB80-11D896D571F1}" type="parTrans" cxnId="{4F437371-ABE4-4323-8D02-369A6A6629EE}">
      <dgm:prSet/>
      <dgm:spPr>
        <a:ln>
          <a:solidFill>
            <a:schemeClr val="tx1"/>
          </a:solidFill>
        </a:ln>
      </dgm:spPr>
      <dgm:t>
        <a:bodyPr/>
        <a:lstStyle/>
        <a:p>
          <a:endParaRPr lang="en-US"/>
        </a:p>
      </dgm:t>
    </dgm:pt>
    <dgm:pt modelId="{2697FD92-18F6-431E-83DD-C0EF23CAE3D4}" type="sibTrans" cxnId="{4F437371-ABE4-4323-8D02-369A6A6629EE}">
      <dgm:prSet/>
      <dgm:spPr/>
      <dgm:t>
        <a:bodyPr/>
        <a:lstStyle/>
        <a:p>
          <a:endParaRPr lang="en-US"/>
        </a:p>
      </dgm:t>
    </dgm:pt>
    <dgm:pt modelId="{C7DDD72D-DC3B-43F6-A8EA-CFF9AF87647C}">
      <dgm:prSet/>
      <dgm:spPr>
        <a:ln>
          <a:solidFill>
            <a:schemeClr val="tx1"/>
          </a:solidFill>
        </a:ln>
      </dgm:spPr>
      <dgm:t>
        <a:bodyPr/>
        <a:lstStyle/>
        <a:p>
          <a:r>
            <a:rPr lang="en-US" b="1"/>
            <a:t>Physical attributes</a:t>
          </a:r>
          <a:endParaRPr lang="en-US"/>
        </a:p>
      </dgm:t>
    </dgm:pt>
    <dgm:pt modelId="{0B3C117B-22C1-4E2D-9D19-A02BD47806AB}" type="parTrans" cxnId="{362B0305-8468-4807-9D8D-12EFA50BDB3F}">
      <dgm:prSet/>
      <dgm:spPr>
        <a:ln>
          <a:solidFill>
            <a:schemeClr val="tx1"/>
          </a:solidFill>
        </a:ln>
      </dgm:spPr>
      <dgm:t>
        <a:bodyPr/>
        <a:lstStyle/>
        <a:p>
          <a:endParaRPr lang="en-US"/>
        </a:p>
      </dgm:t>
    </dgm:pt>
    <dgm:pt modelId="{0D145C4F-E03E-48BD-AD27-3E8BE5EB15EE}" type="sibTrans" cxnId="{362B0305-8468-4807-9D8D-12EFA50BDB3F}">
      <dgm:prSet/>
      <dgm:spPr/>
      <dgm:t>
        <a:bodyPr/>
        <a:lstStyle/>
        <a:p>
          <a:endParaRPr lang="en-US"/>
        </a:p>
      </dgm:t>
    </dgm:pt>
    <dgm:pt modelId="{56CCFF4E-1BB9-4B69-BA93-156956F3B479}">
      <dgm:prSet/>
      <dgm:spPr>
        <a:ln>
          <a:solidFill>
            <a:schemeClr val="tx1"/>
          </a:solidFill>
        </a:ln>
      </dgm:spPr>
      <dgm:t>
        <a:bodyPr/>
        <a:lstStyle/>
        <a:p>
          <a:r>
            <a:rPr lang="en-US" b="1"/>
            <a:t>Location and Transport Linkages</a:t>
          </a:r>
          <a:endParaRPr lang="en-US"/>
        </a:p>
      </dgm:t>
    </dgm:pt>
    <dgm:pt modelId="{B686C158-3E9F-4825-9DC7-9D05C5DC99EB}" type="parTrans" cxnId="{10C14D93-134F-4C5C-8E62-790D61522A81}">
      <dgm:prSet/>
      <dgm:spPr>
        <a:ln>
          <a:solidFill>
            <a:schemeClr val="tx1"/>
          </a:solidFill>
        </a:ln>
      </dgm:spPr>
      <dgm:t>
        <a:bodyPr/>
        <a:lstStyle/>
        <a:p>
          <a:endParaRPr lang="en-US"/>
        </a:p>
      </dgm:t>
    </dgm:pt>
    <dgm:pt modelId="{0FD66F7D-6177-4EAB-A645-39AC89DDD7C8}" type="sibTrans" cxnId="{10C14D93-134F-4C5C-8E62-790D61522A81}">
      <dgm:prSet/>
      <dgm:spPr/>
      <dgm:t>
        <a:bodyPr/>
        <a:lstStyle/>
        <a:p>
          <a:endParaRPr lang="en-US"/>
        </a:p>
      </dgm:t>
    </dgm:pt>
    <dgm:pt modelId="{3CE625C8-5A5D-4D2F-92B5-716E2A6A4FB4}" type="pres">
      <dgm:prSet presAssocID="{4032129E-90B7-4846-BBA7-223647B32D77}" presName="Name0" presStyleCnt="0">
        <dgm:presLayoutVars>
          <dgm:chMax val="1"/>
          <dgm:dir/>
          <dgm:animLvl val="ctr"/>
          <dgm:resizeHandles val="exact"/>
        </dgm:presLayoutVars>
      </dgm:prSet>
      <dgm:spPr/>
      <dgm:t>
        <a:bodyPr/>
        <a:lstStyle/>
        <a:p>
          <a:endParaRPr lang="en-US"/>
        </a:p>
      </dgm:t>
    </dgm:pt>
    <dgm:pt modelId="{ACD284AC-95E5-45AE-8E34-535F75315646}" type="pres">
      <dgm:prSet presAssocID="{AC27FF41-F491-40C4-9882-7E53150C7B9C}" presName="centerShape" presStyleLbl="node0" presStyleIdx="0" presStyleCnt="1"/>
      <dgm:spPr/>
      <dgm:t>
        <a:bodyPr/>
        <a:lstStyle/>
        <a:p>
          <a:endParaRPr lang="en-US"/>
        </a:p>
      </dgm:t>
    </dgm:pt>
    <dgm:pt modelId="{8690E783-BEEB-4714-89BC-06C6D50047A2}" type="pres">
      <dgm:prSet presAssocID="{72D71D48-1B90-4919-AEFF-918C531033B6}" presName="parTrans" presStyleLbl="sibTrans2D1" presStyleIdx="0" presStyleCnt="6"/>
      <dgm:spPr/>
      <dgm:t>
        <a:bodyPr/>
        <a:lstStyle/>
        <a:p>
          <a:endParaRPr lang="en-US"/>
        </a:p>
      </dgm:t>
    </dgm:pt>
    <dgm:pt modelId="{A614811A-ADFB-414F-BCFB-499EEE9CB50A}" type="pres">
      <dgm:prSet presAssocID="{72D71D48-1B90-4919-AEFF-918C531033B6}" presName="connectorText" presStyleLbl="sibTrans2D1" presStyleIdx="0" presStyleCnt="6"/>
      <dgm:spPr/>
      <dgm:t>
        <a:bodyPr/>
        <a:lstStyle/>
        <a:p>
          <a:endParaRPr lang="en-US"/>
        </a:p>
      </dgm:t>
    </dgm:pt>
    <dgm:pt modelId="{44CC7CF9-0EF2-4831-9AB5-A2C5B5D7F886}" type="pres">
      <dgm:prSet presAssocID="{23D0A9A8-4F07-42CA-8089-81AA79F018AA}" presName="node" presStyleLbl="node1" presStyleIdx="0" presStyleCnt="6">
        <dgm:presLayoutVars>
          <dgm:bulletEnabled val="1"/>
        </dgm:presLayoutVars>
      </dgm:prSet>
      <dgm:spPr/>
      <dgm:t>
        <a:bodyPr/>
        <a:lstStyle/>
        <a:p>
          <a:endParaRPr lang="en-US"/>
        </a:p>
      </dgm:t>
    </dgm:pt>
    <dgm:pt modelId="{B6275883-4B41-40E0-951C-6C5C2C656AF5}" type="pres">
      <dgm:prSet presAssocID="{64020AAC-64EA-4224-A1C3-F24AFD5497F4}" presName="parTrans" presStyleLbl="sibTrans2D1" presStyleIdx="1" presStyleCnt="6"/>
      <dgm:spPr/>
      <dgm:t>
        <a:bodyPr/>
        <a:lstStyle/>
        <a:p>
          <a:endParaRPr lang="en-US"/>
        </a:p>
      </dgm:t>
    </dgm:pt>
    <dgm:pt modelId="{8405936D-598C-4E52-A9AF-D0F784DBA01E}" type="pres">
      <dgm:prSet presAssocID="{64020AAC-64EA-4224-A1C3-F24AFD5497F4}" presName="connectorText" presStyleLbl="sibTrans2D1" presStyleIdx="1" presStyleCnt="6"/>
      <dgm:spPr/>
      <dgm:t>
        <a:bodyPr/>
        <a:lstStyle/>
        <a:p>
          <a:endParaRPr lang="en-US"/>
        </a:p>
      </dgm:t>
    </dgm:pt>
    <dgm:pt modelId="{168AE0E4-C150-4287-A6FF-CD77AF07CB8E}" type="pres">
      <dgm:prSet presAssocID="{E08C4938-EF57-46A1-8360-609F7991C6EF}" presName="node" presStyleLbl="node1" presStyleIdx="1" presStyleCnt="6">
        <dgm:presLayoutVars>
          <dgm:bulletEnabled val="1"/>
        </dgm:presLayoutVars>
      </dgm:prSet>
      <dgm:spPr/>
      <dgm:t>
        <a:bodyPr/>
        <a:lstStyle/>
        <a:p>
          <a:endParaRPr lang="en-US"/>
        </a:p>
      </dgm:t>
    </dgm:pt>
    <dgm:pt modelId="{6A85268E-85CE-4C51-80E8-EAA073094C92}" type="pres">
      <dgm:prSet presAssocID="{C184C0A0-6E9C-4BB0-BB80-11D896D571F1}" presName="parTrans" presStyleLbl="sibTrans2D1" presStyleIdx="2" presStyleCnt="6"/>
      <dgm:spPr/>
      <dgm:t>
        <a:bodyPr/>
        <a:lstStyle/>
        <a:p>
          <a:endParaRPr lang="en-US"/>
        </a:p>
      </dgm:t>
    </dgm:pt>
    <dgm:pt modelId="{31F9E0AF-AA72-4AC1-B045-86530D6D5561}" type="pres">
      <dgm:prSet presAssocID="{C184C0A0-6E9C-4BB0-BB80-11D896D571F1}" presName="connectorText" presStyleLbl="sibTrans2D1" presStyleIdx="2" presStyleCnt="6"/>
      <dgm:spPr/>
      <dgm:t>
        <a:bodyPr/>
        <a:lstStyle/>
        <a:p>
          <a:endParaRPr lang="en-US"/>
        </a:p>
      </dgm:t>
    </dgm:pt>
    <dgm:pt modelId="{86491FF7-A9B2-43CD-9BE0-D574F5EE84E1}" type="pres">
      <dgm:prSet presAssocID="{3E022E78-CFDF-43E0-84F1-4E1BC6D2F43E}" presName="node" presStyleLbl="node1" presStyleIdx="2" presStyleCnt="6">
        <dgm:presLayoutVars>
          <dgm:bulletEnabled val="1"/>
        </dgm:presLayoutVars>
      </dgm:prSet>
      <dgm:spPr/>
      <dgm:t>
        <a:bodyPr/>
        <a:lstStyle/>
        <a:p>
          <a:endParaRPr lang="en-US"/>
        </a:p>
      </dgm:t>
    </dgm:pt>
    <dgm:pt modelId="{D5ED834D-FBC9-4E41-A40E-FCE9AE00A9E4}" type="pres">
      <dgm:prSet presAssocID="{B686C158-3E9F-4825-9DC7-9D05C5DC99EB}" presName="parTrans" presStyleLbl="sibTrans2D1" presStyleIdx="3" presStyleCnt="6"/>
      <dgm:spPr/>
      <dgm:t>
        <a:bodyPr/>
        <a:lstStyle/>
        <a:p>
          <a:endParaRPr lang="en-US"/>
        </a:p>
      </dgm:t>
    </dgm:pt>
    <dgm:pt modelId="{37C5966B-3480-4B40-8383-6FE31148DB84}" type="pres">
      <dgm:prSet presAssocID="{B686C158-3E9F-4825-9DC7-9D05C5DC99EB}" presName="connectorText" presStyleLbl="sibTrans2D1" presStyleIdx="3" presStyleCnt="6"/>
      <dgm:spPr/>
      <dgm:t>
        <a:bodyPr/>
        <a:lstStyle/>
        <a:p>
          <a:endParaRPr lang="en-US"/>
        </a:p>
      </dgm:t>
    </dgm:pt>
    <dgm:pt modelId="{07FE2AEE-2A80-4729-A573-47154B8F4FD6}" type="pres">
      <dgm:prSet presAssocID="{56CCFF4E-1BB9-4B69-BA93-156956F3B479}" presName="node" presStyleLbl="node1" presStyleIdx="3" presStyleCnt="6">
        <dgm:presLayoutVars>
          <dgm:bulletEnabled val="1"/>
        </dgm:presLayoutVars>
      </dgm:prSet>
      <dgm:spPr/>
      <dgm:t>
        <a:bodyPr/>
        <a:lstStyle/>
        <a:p>
          <a:endParaRPr lang="en-US"/>
        </a:p>
      </dgm:t>
    </dgm:pt>
    <dgm:pt modelId="{7EF460D9-06E7-481B-9D7E-1FA617651B77}" type="pres">
      <dgm:prSet presAssocID="{0B3C117B-22C1-4E2D-9D19-A02BD47806AB}" presName="parTrans" presStyleLbl="sibTrans2D1" presStyleIdx="4" presStyleCnt="6"/>
      <dgm:spPr/>
      <dgm:t>
        <a:bodyPr/>
        <a:lstStyle/>
        <a:p>
          <a:endParaRPr lang="en-US"/>
        </a:p>
      </dgm:t>
    </dgm:pt>
    <dgm:pt modelId="{4B9BE2C2-A52F-428E-90DB-1C8071083386}" type="pres">
      <dgm:prSet presAssocID="{0B3C117B-22C1-4E2D-9D19-A02BD47806AB}" presName="connectorText" presStyleLbl="sibTrans2D1" presStyleIdx="4" presStyleCnt="6"/>
      <dgm:spPr/>
      <dgm:t>
        <a:bodyPr/>
        <a:lstStyle/>
        <a:p>
          <a:endParaRPr lang="en-US"/>
        </a:p>
      </dgm:t>
    </dgm:pt>
    <dgm:pt modelId="{170717BF-5472-478B-8416-D91A6DC5745C}" type="pres">
      <dgm:prSet presAssocID="{C7DDD72D-DC3B-43F6-A8EA-CFF9AF87647C}" presName="node" presStyleLbl="node1" presStyleIdx="4" presStyleCnt="6">
        <dgm:presLayoutVars>
          <dgm:bulletEnabled val="1"/>
        </dgm:presLayoutVars>
      </dgm:prSet>
      <dgm:spPr/>
      <dgm:t>
        <a:bodyPr/>
        <a:lstStyle/>
        <a:p>
          <a:endParaRPr lang="en-US"/>
        </a:p>
      </dgm:t>
    </dgm:pt>
    <dgm:pt modelId="{8C5E1E76-52BE-4310-8483-779783C5F0A8}" type="pres">
      <dgm:prSet presAssocID="{23FEF73D-D60B-47B9-8BC7-18DEBB37B6FE}" presName="parTrans" presStyleLbl="sibTrans2D1" presStyleIdx="5" presStyleCnt="6"/>
      <dgm:spPr/>
      <dgm:t>
        <a:bodyPr/>
        <a:lstStyle/>
        <a:p>
          <a:endParaRPr lang="en-US"/>
        </a:p>
      </dgm:t>
    </dgm:pt>
    <dgm:pt modelId="{8B33F920-5A3B-425D-8697-0E37A383F5E8}" type="pres">
      <dgm:prSet presAssocID="{23FEF73D-D60B-47B9-8BC7-18DEBB37B6FE}" presName="connectorText" presStyleLbl="sibTrans2D1" presStyleIdx="5" presStyleCnt="6"/>
      <dgm:spPr/>
      <dgm:t>
        <a:bodyPr/>
        <a:lstStyle/>
        <a:p>
          <a:endParaRPr lang="en-US"/>
        </a:p>
      </dgm:t>
    </dgm:pt>
    <dgm:pt modelId="{B48700AE-135E-4A73-94CD-4CAFA06EDBD2}" type="pres">
      <dgm:prSet presAssocID="{292CD36D-B181-4C84-994E-E3426F9E7430}" presName="node" presStyleLbl="node1" presStyleIdx="5" presStyleCnt="6">
        <dgm:presLayoutVars>
          <dgm:bulletEnabled val="1"/>
        </dgm:presLayoutVars>
      </dgm:prSet>
      <dgm:spPr/>
      <dgm:t>
        <a:bodyPr/>
        <a:lstStyle/>
        <a:p>
          <a:endParaRPr lang="en-US"/>
        </a:p>
      </dgm:t>
    </dgm:pt>
  </dgm:ptLst>
  <dgm:cxnLst>
    <dgm:cxn modelId="{748A54D9-4C12-40C3-9E3F-A5587F303DBE}" srcId="{AC27FF41-F491-40C4-9882-7E53150C7B9C}" destId="{23D0A9A8-4F07-42CA-8089-81AA79F018AA}" srcOrd="0" destOrd="0" parTransId="{72D71D48-1B90-4919-AEFF-918C531033B6}" sibTransId="{083E0D2E-AF58-4107-B437-BE22E3E4E178}"/>
    <dgm:cxn modelId="{7C01EF4C-4496-4521-BB47-885068028B82}" type="presOf" srcId="{C7DDD72D-DC3B-43F6-A8EA-CFF9AF87647C}" destId="{170717BF-5472-478B-8416-D91A6DC5745C}" srcOrd="0" destOrd="0" presId="urn:microsoft.com/office/officeart/2005/8/layout/radial5"/>
    <dgm:cxn modelId="{ED64D193-CBBB-422B-8F01-5FE6888A3055}" type="presOf" srcId="{AC27FF41-F491-40C4-9882-7E53150C7B9C}" destId="{ACD284AC-95E5-45AE-8E34-535F75315646}" srcOrd="0" destOrd="0" presId="urn:microsoft.com/office/officeart/2005/8/layout/radial5"/>
    <dgm:cxn modelId="{42D4BEB9-B882-4C12-AA17-F02BC5C3F136}" srcId="{AC27FF41-F491-40C4-9882-7E53150C7B9C}" destId="{292CD36D-B181-4C84-994E-E3426F9E7430}" srcOrd="5" destOrd="0" parTransId="{23FEF73D-D60B-47B9-8BC7-18DEBB37B6FE}" sibTransId="{5D0A8C89-AF90-456B-A88E-ED676269440B}"/>
    <dgm:cxn modelId="{EB73F1B6-1C47-4BF1-A132-647375FA74ED}" type="presOf" srcId="{4032129E-90B7-4846-BBA7-223647B32D77}" destId="{3CE625C8-5A5D-4D2F-92B5-716E2A6A4FB4}" srcOrd="0" destOrd="0" presId="urn:microsoft.com/office/officeart/2005/8/layout/radial5"/>
    <dgm:cxn modelId="{4D4FE04C-0A79-4258-8BE3-2AF074D8FC49}" type="presOf" srcId="{C184C0A0-6E9C-4BB0-BB80-11D896D571F1}" destId="{6A85268E-85CE-4C51-80E8-EAA073094C92}" srcOrd="0" destOrd="0" presId="urn:microsoft.com/office/officeart/2005/8/layout/radial5"/>
    <dgm:cxn modelId="{A24AC9BF-F758-45A4-A5FA-D0BDFA34B53F}" type="presOf" srcId="{23FEF73D-D60B-47B9-8BC7-18DEBB37B6FE}" destId="{8B33F920-5A3B-425D-8697-0E37A383F5E8}" srcOrd="1" destOrd="0" presId="urn:microsoft.com/office/officeart/2005/8/layout/radial5"/>
    <dgm:cxn modelId="{4F437371-ABE4-4323-8D02-369A6A6629EE}" srcId="{AC27FF41-F491-40C4-9882-7E53150C7B9C}" destId="{3E022E78-CFDF-43E0-84F1-4E1BC6D2F43E}" srcOrd="2" destOrd="0" parTransId="{C184C0A0-6E9C-4BB0-BB80-11D896D571F1}" sibTransId="{2697FD92-18F6-431E-83DD-C0EF23CAE3D4}"/>
    <dgm:cxn modelId="{D214C58F-FDB1-44B4-AAF7-69310982275D}" type="presOf" srcId="{64020AAC-64EA-4224-A1C3-F24AFD5497F4}" destId="{B6275883-4B41-40E0-951C-6C5C2C656AF5}" srcOrd="0" destOrd="0" presId="urn:microsoft.com/office/officeart/2005/8/layout/radial5"/>
    <dgm:cxn modelId="{3CFBA2A4-9FBA-4218-BAD9-6AECFFE17E5E}" type="presOf" srcId="{292CD36D-B181-4C84-994E-E3426F9E7430}" destId="{B48700AE-135E-4A73-94CD-4CAFA06EDBD2}" srcOrd="0" destOrd="0" presId="urn:microsoft.com/office/officeart/2005/8/layout/radial5"/>
    <dgm:cxn modelId="{601BBC90-2EBC-4854-BD95-40A686F5BEA7}" type="presOf" srcId="{72D71D48-1B90-4919-AEFF-918C531033B6}" destId="{A614811A-ADFB-414F-BCFB-499EEE9CB50A}" srcOrd="1" destOrd="0" presId="urn:microsoft.com/office/officeart/2005/8/layout/radial5"/>
    <dgm:cxn modelId="{DF2B9041-B3D8-4AF8-860A-410B5402C46F}" type="presOf" srcId="{72D71D48-1B90-4919-AEFF-918C531033B6}" destId="{8690E783-BEEB-4714-89BC-06C6D50047A2}" srcOrd="0" destOrd="0" presId="urn:microsoft.com/office/officeart/2005/8/layout/radial5"/>
    <dgm:cxn modelId="{ADF9513F-A917-49DD-BDAD-F56E569A6BEF}" type="presOf" srcId="{0B3C117B-22C1-4E2D-9D19-A02BD47806AB}" destId="{7EF460D9-06E7-481B-9D7E-1FA617651B77}" srcOrd="0" destOrd="0" presId="urn:microsoft.com/office/officeart/2005/8/layout/radial5"/>
    <dgm:cxn modelId="{C594F2E3-0470-4D60-9858-2ECE3665375F}" type="presOf" srcId="{E08C4938-EF57-46A1-8360-609F7991C6EF}" destId="{168AE0E4-C150-4287-A6FF-CD77AF07CB8E}" srcOrd="0" destOrd="0" presId="urn:microsoft.com/office/officeart/2005/8/layout/radial5"/>
    <dgm:cxn modelId="{10C14D93-134F-4C5C-8E62-790D61522A81}" srcId="{AC27FF41-F491-40C4-9882-7E53150C7B9C}" destId="{56CCFF4E-1BB9-4B69-BA93-156956F3B479}" srcOrd="3" destOrd="0" parTransId="{B686C158-3E9F-4825-9DC7-9D05C5DC99EB}" sibTransId="{0FD66F7D-6177-4EAB-A645-39AC89DDD7C8}"/>
    <dgm:cxn modelId="{7F15A56D-4739-4205-8A19-54E192D48F23}" srcId="{4032129E-90B7-4846-BBA7-223647B32D77}" destId="{AC27FF41-F491-40C4-9882-7E53150C7B9C}" srcOrd="0" destOrd="0" parTransId="{AB5A88A0-42AD-435A-A1CC-788B5C5B0BAF}" sibTransId="{908A9CB8-0D9B-4E9B-865C-2696623899C5}"/>
    <dgm:cxn modelId="{0F66E5EF-C640-42DD-AB89-A680DF0E121A}" type="presOf" srcId="{23FEF73D-D60B-47B9-8BC7-18DEBB37B6FE}" destId="{8C5E1E76-52BE-4310-8483-779783C5F0A8}" srcOrd="0" destOrd="0" presId="urn:microsoft.com/office/officeart/2005/8/layout/radial5"/>
    <dgm:cxn modelId="{9A2AFD55-A6C8-4C8E-93E9-EA2EE27BBBD5}" type="presOf" srcId="{56CCFF4E-1BB9-4B69-BA93-156956F3B479}" destId="{07FE2AEE-2A80-4729-A573-47154B8F4FD6}" srcOrd="0" destOrd="0" presId="urn:microsoft.com/office/officeart/2005/8/layout/radial5"/>
    <dgm:cxn modelId="{F6345383-C6E0-4DC7-A96A-6FE6395D052A}" type="presOf" srcId="{B686C158-3E9F-4825-9DC7-9D05C5DC99EB}" destId="{D5ED834D-FBC9-4E41-A40E-FCE9AE00A9E4}" srcOrd="0" destOrd="0" presId="urn:microsoft.com/office/officeart/2005/8/layout/radial5"/>
    <dgm:cxn modelId="{7C848F56-8C9E-4FFE-95B7-7100DEBAEE3D}" type="presOf" srcId="{3E022E78-CFDF-43E0-84F1-4E1BC6D2F43E}" destId="{86491FF7-A9B2-43CD-9BE0-D574F5EE84E1}" srcOrd="0" destOrd="0" presId="urn:microsoft.com/office/officeart/2005/8/layout/radial5"/>
    <dgm:cxn modelId="{29E370D8-0CB1-45A7-A05B-D7C69C0A0628}" type="presOf" srcId="{C184C0A0-6E9C-4BB0-BB80-11D896D571F1}" destId="{31F9E0AF-AA72-4AC1-B045-86530D6D5561}" srcOrd="1" destOrd="0" presId="urn:microsoft.com/office/officeart/2005/8/layout/radial5"/>
    <dgm:cxn modelId="{362B0305-8468-4807-9D8D-12EFA50BDB3F}" srcId="{AC27FF41-F491-40C4-9882-7E53150C7B9C}" destId="{C7DDD72D-DC3B-43F6-A8EA-CFF9AF87647C}" srcOrd="4" destOrd="0" parTransId="{0B3C117B-22C1-4E2D-9D19-A02BD47806AB}" sibTransId="{0D145C4F-E03E-48BD-AD27-3E8BE5EB15EE}"/>
    <dgm:cxn modelId="{0A9C2588-3451-4D0F-B8CC-F535D558F3C4}" type="presOf" srcId="{B686C158-3E9F-4825-9DC7-9D05C5DC99EB}" destId="{37C5966B-3480-4B40-8383-6FE31148DB84}" srcOrd="1" destOrd="0" presId="urn:microsoft.com/office/officeart/2005/8/layout/radial5"/>
    <dgm:cxn modelId="{A83995FC-2EEF-49A8-8A34-4F1BD7901E5C}" type="presOf" srcId="{0B3C117B-22C1-4E2D-9D19-A02BD47806AB}" destId="{4B9BE2C2-A52F-428E-90DB-1C8071083386}" srcOrd="1" destOrd="0" presId="urn:microsoft.com/office/officeart/2005/8/layout/radial5"/>
    <dgm:cxn modelId="{0EE0CE07-A087-40DA-8851-57A54A3B9643}" type="presOf" srcId="{64020AAC-64EA-4224-A1C3-F24AFD5497F4}" destId="{8405936D-598C-4E52-A9AF-D0F784DBA01E}" srcOrd="1" destOrd="0" presId="urn:microsoft.com/office/officeart/2005/8/layout/radial5"/>
    <dgm:cxn modelId="{AEDED635-413F-4951-8C67-255CE300F78A}" type="presOf" srcId="{23D0A9A8-4F07-42CA-8089-81AA79F018AA}" destId="{44CC7CF9-0EF2-4831-9AB5-A2C5B5D7F886}" srcOrd="0" destOrd="0" presId="urn:microsoft.com/office/officeart/2005/8/layout/radial5"/>
    <dgm:cxn modelId="{B00719A3-371A-47B2-A89D-828F4DAFD140}" srcId="{AC27FF41-F491-40C4-9882-7E53150C7B9C}" destId="{E08C4938-EF57-46A1-8360-609F7991C6EF}" srcOrd="1" destOrd="0" parTransId="{64020AAC-64EA-4224-A1C3-F24AFD5497F4}" sibTransId="{1BB426CA-7F2D-45FF-B6BE-52D151B01E6D}"/>
    <dgm:cxn modelId="{9DC5014D-0AE7-445E-8694-2DCCF1D75FF0}" type="presParOf" srcId="{3CE625C8-5A5D-4D2F-92B5-716E2A6A4FB4}" destId="{ACD284AC-95E5-45AE-8E34-535F75315646}" srcOrd="0" destOrd="0" presId="urn:microsoft.com/office/officeart/2005/8/layout/radial5"/>
    <dgm:cxn modelId="{0A622D60-940F-4C3E-B1DA-275B0C8703CF}" type="presParOf" srcId="{3CE625C8-5A5D-4D2F-92B5-716E2A6A4FB4}" destId="{8690E783-BEEB-4714-89BC-06C6D50047A2}" srcOrd="1" destOrd="0" presId="urn:microsoft.com/office/officeart/2005/8/layout/radial5"/>
    <dgm:cxn modelId="{FC2E19BB-0ADD-4D20-A7DA-64F3828C1481}" type="presParOf" srcId="{8690E783-BEEB-4714-89BC-06C6D50047A2}" destId="{A614811A-ADFB-414F-BCFB-499EEE9CB50A}" srcOrd="0" destOrd="0" presId="urn:microsoft.com/office/officeart/2005/8/layout/radial5"/>
    <dgm:cxn modelId="{F5ABCA01-49A8-45CA-8050-47FF6491CC14}" type="presParOf" srcId="{3CE625C8-5A5D-4D2F-92B5-716E2A6A4FB4}" destId="{44CC7CF9-0EF2-4831-9AB5-A2C5B5D7F886}" srcOrd="2" destOrd="0" presId="urn:microsoft.com/office/officeart/2005/8/layout/radial5"/>
    <dgm:cxn modelId="{6D64D92B-FB58-4822-B824-E17C45D35189}" type="presParOf" srcId="{3CE625C8-5A5D-4D2F-92B5-716E2A6A4FB4}" destId="{B6275883-4B41-40E0-951C-6C5C2C656AF5}" srcOrd="3" destOrd="0" presId="urn:microsoft.com/office/officeart/2005/8/layout/radial5"/>
    <dgm:cxn modelId="{E5CCA895-10AA-4B9D-970C-E89EF93B8164}" type="presParOf" srcId="{B6275883-4B41-40E0-951C-6C5C2C656AF5}" destId="{8405936D-598C-4E52-A9AF-D0F784DBA01E}" srcOrd="0" destOrd="0" presId="urn:microsoft.com/office/officeart/2005/8/layout/radial5"/>
    <dgm:cxn modelId="{965CB90D-5FCE-4DF0-A991-399DC3388096}" type="presParOf" srcId="{3CE625C8-5A5D-4D2F-92B5-716E2A6A4FB4}" destId="{168AE0E4-C150-4287-A6FF-CD77AF07CB8E}" srcOrd="4" destOrd="0" presId="urn:microsoft.com/office/officeart/2005/8/layout/radial5"/>
    <dgm:cxn modelId="{0C9CAC96-8BFA-4770-8987-501A483A9CEE}" type="presParOf" srcId="{3CE625C8-5A5D-4D2F-92B5-716E2A6A4FB4}" destId="{6A85268E-85CE-4C51-80E8-EAA073094C92}" srcOrd="5" destOrd="0" presId="urn:microsoft.com/office/officeart/2005/8/layout/radial5"/>
    <dgm:cxn modelId="{4469AEF9-23B8-46DD-B1B4-9A71687BE3AB}" type="presParOf" srcId="{6A85268E-85CE-4C51-80E8-EAA073094C92}" destId="{31F9E0AF-AA72-4AC1-B045-86530D6D5561}" srcOrd="0" destOrd="0" presId="urn:microsoft.com/office/officeart/2005/8/layout/radial5"/>
    <dgm:cxn modelId="{422A94EE-F10F-49CE-9D64-38CB63740B69}" type="presParOf" srcId="{3CE625C8-5A5D-4D2F-92B5-716E2A6A4FB4}" destId="{86491FF7-A9B2-43CD-9BE0-D574F5EE84E1}" srcOrd="6" destOrd="0" presId="urn:microsoft.com/office/officeart/2005/8/layout/radial5"/>
    <dgm:cxn modelId="{36B4FA5A-D7F8-4C70-9B29-4F8F89B42ADD}" type="presParOf" srcId="{3CE625C8-5A5D-4D2F-92B5-716E2A6A4FB4}" destId="{D5ED834D-FBC9-4E41-A40E-FCE9AE00A9E4}" srcOrd="7" destOrd="0" presId="urn:microsoft.com/office/officeart/2005/8/layout/radial5"/>
    <dgm:cxn modelId="{CDD7F9AD-DDF3-46A0-A028-25167F5B114B}" type="presParOf" srcId="{D5ED834D-FBC9-4E41-A40E-FCE9AE00A9E4}" destId="{37C5966B-3480-4B40-8383-6FE31148DB84}" srcOrd="0" destOrd="0" presId="urn:microsoft.com/office/officeart/2005/8/layout/radial5"/>
    <dgm:cxn modelId="{85CD956C-8919-4997-93FA-29762B30253E}" type="presParOf" srcId="{3CE625C8-5A5D-4D2F-92B5-716E2A6A4FB4}" destId="{07FE2AEE-2A80-4729-A573-47154B8F4FD6}" srcOrd="8" destOrd="0" presId="urn:microsoft.com/office/officeart/2005/8/layout/radial5"/>
    <dgm:cxn modelId="{11A764F4-4CCB-40CE-8AF9-A2162082BBDD}" type="presParOf" srcId="{3CE625C8-5A5D-4D2F-92B5-716E2A6A4FB4}" destId="{7EF460D9-06E7-481B-9D7E-1FA617651B77}" srcOrd="9" destOrd="0" presId="urn:microsoft.com/office/officeart/2005/8/layout/radial5"/>
    <dgm:cxn modelId="{05731408-8C70-42EC-A0FB-A3E39FC1D8F1}" type="presParOf" srcId="{7EF460D9-06E7-481B-9D7E-1FA617651B77}" destId="{4B9BE2C2-A52F-428E-90DB-1C8071083386}" srcOrd="0" destOrd="0" presId="urn:microsoft.com/office/officeart/2005/8/layout/radial5"/>
    <dgm:cxn modelId="{99A465D2-7737-45BC-92E6-E68E49E8F9EA}" type="presParOf" srcId="{3CE625C8-5A5D-4D2F-92B5-716E2A6A4FB4}" destId="{170717BF-5472-478B-8416-D91A6DC5745C}" srcOrd="10" destOrd="0" presId="urn:microsoft.com/office/officeart/2005/8/layout/radial5"/>
    <dgm:cxn modelId="{6C5A8E0C-3427-4CF1-AF14-F6263327CB55}" type="presParOf" srcId="{3CE625C8-5A5D-4D2F-92B5-716E2A6A4FB4}" destId="{8C5E1E76-52BE-4310-8483-779783C5F0A8}" srcOrd="11" destOrd="0" presId="urn:microsoft.com/office/officeart/2005/8/layout/radial5"/>
    <dgm:cxn modelId="{1EF765A6-071B-43BF-96A6-4DA8A1193ED8}" type="presParOf" srcId="{8C5E1E76-52BE-4310-8483-779783C5F0A8}" destId="{8B33F920-5A3B-425D-8697-0E37A383F5E8}" srcOrd="0" destOrd="0" presId="urn:microsoft.com/office/officeart/2005/8/layout/radial5"/>
    <dgm:cxn modelId="{8EE13DE5-CD64-4D27-B90A-C499710D6E03}" type="presParOf" srcId="{3CE625C8-5A5D-4D2F-92B5-716E2A6A4FB4}" destId="{B48700AE-135E-4A73-94CD-4CAFA06EDBD2}" srcOrd="1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D284AC-95E5-45AE-8E34-535F75315646}">
      <dsp:nvSpPr>
        <dsp:cNvPr id="0" name=""/>
        <dsp:cNvSpPr/>
      </dsp:nvSpPr>
      <dsp:spPr>
        <a:xfrm>
          <a:off x="3520082" y="1668264"/>
          <a:ext cx="1189434" cy="1189434"/>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590" tIns="21590" rIns="21590" bIns="21590" numCol="1" spcCol="1270" anchor="ctr" anchorCtr="0">
          <a:noAutofit/>
        </a:bodyPr>
        <a:lstStyle/>
        <a:p>
          <a:pPr lvl="0" algn="ctr" defTabSz="755650">
            <a:lnSpc>
              <a:spcPct val="100000"/>
            </a:lnSpc>
            <a:spcBef>
              <a:spcPct val="0"/>
            </a:spcBef>
            <a:spcAft>
              <a:spcPct val="35000"/>
            </a:spcAft>
          </a:pPr>
          <a:r>
            <a:rPr lang="en-US" sz="1700" b="1" kern="1200"/>
            <a:t>URBAN  Land Value </a:t>
          </a:r>
        </a:p>
      </dsp:txBody>
      <dsp:txXfrm>
        <a:off x="3694271" y="1842453"/>
        <a:ext cx="841056" cy="841056"/>
      </dsp:txXfrm>
    </dsp:sp>
    <dsp:sp modelId="{8690E783-BEEB-4714-89BC-06C6D50047A2}">
      <dsp:nvSpPr>
        <dsp:cNvPr id="0" name=""/>
        <dsp:cNvSpPr/>
      </dsp:nvSpPr>
      <dsp:spPr>
        <a:xfrm rot="16200000">
          <a:off x="3988740" y="1235348"/>
          <a:ext cx="252118" cy="40440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4026558" y="1354047"/>
        <a:ext cx="176483" cy="242645"/>
      </dsp:txXfrm>
    </dsp:sp>
    <dsp:sp modelId="{44CC7CF9-0EF2-4831-9AB5-A2C5B5D7F886}">
      <dsp:nvSpPr>
        <dsp:cNvPr id="0" name=""/>
        <dsp:cNvSpPr/>
      </dsp:nvSpPr>
      <dsp:spPr>
        <a:xfrm>
          <a:off x="3520082" y="3134"/>
          <a:ext cx="1189434" cy="1189434"/>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a:t>Present and future land use</a:t>
          </a:r>
          <a:endParaRPr lang="en-US" sz="1000" kern="1200"/>
        </a:p>
      </dsp:txBody>
      <dsp:txXfrm>
        <a:off x="3694271" y="177323"/>
        <a:ext cx="841056" cy="841056"/>
      </dsp:txXfrm>
    </dsp:sp>
    <dsp:sp modelId="{B6275883-4B41-40E0-951C-6C5C2C656AF5}">
      <dsp:nvSpPr>
        <dsp:cNvPr id="0" name=""/>
        <dsp:cNvSpPr/>
      </dsp:nvSpPr>
      <dsp:spPr>
        <a:xfrm rot="19800000">
          <a:off x="4703583" y="1648062"/>
          <a:ext cx="252118" cy="40440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4708650" y="1747852"/>
        <a:ext cx="176483" cy="242645"/>
      </dsp:txXfrm>
    </dsp:sp>
    <dsp:sp modelId="{168AE0E4-C150-4287-A6FF-CD77AF07CB8E}">
      <dsp:nvSpPr>
        <dsp:cNvPr id="0" name=""/>
        <dsp:cNvSpPr/>
      </dsp:nvSpPr>
      <dsp:spPr>
        <a:xfrm>
          <a:off x="4962127" y="835699"/>
          <a:ext cx="1189434" cy="1189434"/>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a:t>Neighborhood amenities</a:t>
          </a:r>
          <a:endParaRPr lang="en-US" sz="1000" kern="1200"/>
        </a:p>
      </dsp:txBody>
      <dsp:txXfrm>
        <a:off x="5136316" y="1009888"/>
        <a:ext cx="841056" cy="841056"/>
      </dsp:txXfrm>
    </dsp:sp>
    <dsp:sp modelId="{6A85268E-85CE-4C51-80E8-EAA073094C92}">
      <dsp:nvSpPr>
        <dsp:cNvPr id="0" name=""/>
        <dsp:cNvSpPr/>
      </dsp:nvSpPr>
      <dsp:spPr>
        <a:xfrm rot="1800000">
          <a:off x="4703583" y="2473492"/>
          <a:ext cx="252118" cy="40440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4708650" y="2535464"/>
        <a:ext cx="176483" cy="242645"/>
      </dsp:txXfrm>
    </dsp:sp>
    <dsp:sp modelId="{86491FF7-A9B2-43CD-9BE0-D574F5EE84E1}">
      <dsp:nvSpPr>
        <dsp:cNvPr id="0" name=""/>
        <dsp:cNvSpPr/>
      </dsp:nvSpPr>
      <dsp:spPr>
        <a:xfrm>
          <a:off x="4962127" y="2500829"/>
          <a:ext cx="1189434" cy="1189434"/>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a:t>Demand and Supply Function</a:t>
          </a:r>
          <a:r>
            <a:rPr lang="en-US" sz="1000" kern="1200"/>
            <a:t> </a:t>
          </a:r>
        </a:p>
      </dsp:txBody>
      <dsp:txXfrm>
        <a:off x="5136316" y="2675018"/>
        <a:ext cx="841056" cy="841056"/>
      </dsp:txXfrm>
    </dsp:sp>
    <dsp:sp modelId="{D5ED834D-FBC9-4E41-A40E-FCE9AE00A9E4}">
      <dsp:nvSpPr>
        <dsp:cNvPr id="0" name=""/>
        <dsp:cNvSpPr/>
      </dsp:nvSpPr>
      <dsp:spPr>
        <a:xfrm rot="5400000">
          <a:off x="3988740" y="2886207"/>
          <a:ext cx="252118" cy="40440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4026558" y="2929271"/>
        <a:ext cx="176483" cy="242645"/>
      </dsp:txXfrm>
    </dsp:sp>
    <dsp:sp modelId="{07FE2AEE-2A80-4729-A573-47154B8F4FD6}">
      <dsp:nvSpPr>
        <dsp:cNvPr id="0" name=""/>
        <dsp:cNvSpPr/>
      </dsp:nvSpPr>
      <dsp:spPr>
        <a:xfrm>
          <a:off x="3520082" y="3333394"/>
          <a:ext cx="1189434" cy="1189434"/>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a:t>Location and Transport Linkages</a:t>
          </a:r>
          <a:endParaRPr lang="en-US" sz="1000" kern="1200"/>
        </a:p>
      </dsp:txBody>
      <dsp:txXfrm>
        <a:off x="3694271" y="3507583"/>
        <a:ext cx="841056" cy="841056"/>
      </dsp:txXfrm>
    </dsp:sp>
    <dsp:sp modelId="{7EF460D9-06E7-481B-9D7E-1FA617651B77}">
      <dsp:nvSpPr>
        <dsp:cNvPr id="0" name=""/>
        <dsp:cNvSpPr/>
      </dsp:nvSpPr>
      <dsp:spPr>
        <a:xfrm rot="9000000">
          <a:off x="3273897" y="2473492"/>
          <a:ext cx="252118" cy="40440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rot="10800000">
        <a:off x="3344465" y="2535464"/>
        <a:ext cx="176483" cy="242645"/>
      </dsp:txXfrm>
    </dsp:sp>
    <dsp:sp modelId="{170717BF-5472-478B-8416-D91A6DC5745C}">
      <dsp:nvSpPr>
        <dsp:cNvPr id="0" name=""/>
        <dsp:cNvSpPr/>
      </dsp:nvSpPr>
      <dsp:spPr>
        <a:xfrm>
          <a:off x="2078037" y="2500829"/>
          <a:ext cx="1189434" cy="1189434"/>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a:t>Physical attributes</a:t>
          </a:r>
          <a:endParaRPr lang="en-US" sz="1000" kern="1200"/>
        </a:p>
      </dsp:txBody>
      <dsp:txXfrm>
        <a:off x="2252226" y="2675018"/>
        <a:ext cx="841056" cy="841056"/>
      </dsp:txXfrm>
    </dsp:sp>
    <dsp:sp modelId="{8C5E1E76-52BE-4310-8483-779783C5F0A8}">
      <dsp:nvSpPr>
        <dsp:cNvPr id="0" name=""/>
        <dsp:cNvSpPr/>
      </dsp:nvSpPr>
      <dsp:spPr>
        <a:xfrm rot="12600000">
          <a:off x="3273897" y="1648062"/>
          <a:ext cx="252118" cy="40440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rot="10800000">
        <a:off x="3344465" y="1747852"/>
        <a:ext cx="176483" cy="242645"/>
      </dsp:txXfrm>
    </dsp:sp>
    <dsp:sp modelId="{B48700AE-135E-4A73-94CD-4CAFA06EDBD2}">
      <dsp:nvSpPr>
        <dsp:cNvPr id="0" name=""/>
        <dsp:cNvSpPr/>
      </dsp:nvSpPr>
      <dsp:spPr>
        <a:xfrm>
          <a:off x="2078037" y="835699"/>
          <a:ext cx="1189434" cy="1189434"/>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a:t>Accessibility to economic activities</a:t>
          </a:r>
          <a:endParaRPr lang="en-US" sz="1000" kern="1200"/>
        </a:p>
      </dsp:txBody>
      <dsp:txXfrm>
        <a:off x="2252226" y="1009888"/>
        <a:ext cx="841056" cy="841056"/>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3/26/2018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3/26/2018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3/26/2018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en.wikipedia.org/wiki/File:Bid_rent1.svg"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en.wikipedia.org/wiki/Real_estate" TargetMode="External"/><Relationship Id="rId2" Type="http://schemas.openxmlformats.org/officeDocument/2006/relationships/hyperlink" Target="https://en.wikipedia.org/wiki/Economic_geography" TargetMode="External"/><Relationship Id="rId1" Type="http://schemas.openxmlformats.org/officeDocument/2006/relationships/slideLayout" Target="../slideLayouts/slideLayout2.xml"/><Relationship Id="rId5" Type="http://schemas.openxmlformats.org/officeDocument/2006/relationships/hyperlink" Target="https://en.wikipedia.org/wiki/City_centre" TargetMode="External"/><Relationship Id="rId4" Type="http://schemas.openxmlformats.org/officeDocument/2006/relationships/hyperlink" Target="https://en.wikipedia.org/wiki/Central_business_district"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en.wikipedia.org/wiki/Profit_(economics)" TargetMode="External"/><Relationship Id="rId2" Type="http://schemas.openxmlformats.org/officeDocument/2006/relationships/hyperlink" Target="https://en.wikipedia.org/wiki/Retail"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en.wikipedia.org/wiki/Concentric_zone_model" TargetMode="External"/><Relationship Id="rId2" Type="http://schemas.openxmlformats.org/officeDocument/2006/relationships/hyperlink" Target="https://en.wikipedia.org/wiki/Concentric"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en.wikipedia.org/wiki/Trade_off"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en.wikipedia.org/wiki/Income" TargetMode="External"/><Relationship Id="rId2" Type="http://schemas.openxmlformats.org/officeDocument/2006/relationships/hyperlink" Target="https://en.wikipedia.org/wiki/Low-income"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en.wikipedia.org/wiki/David_Ricardo"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en.wikipedia.org/wiki/Von_Th%C3%BCnen"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en.wikipedia.org/wiki/William_Alonso"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en.wikipedia.org/wiki/Office" TargetMode="External"/><Relationship Id="rId2" Type="http://schemas.openxmlformats.org/officeDocument/2006/relationships/hyperlink" Target="https://en.wikipedia.org/wiki/Retailing" TargetMode="External"/><Relationship Id="rId1" Type="http://schemas.openxmlformats.org/officeDocument/2006/relationships/slideLayout" Target="../slideLayouts/slideLayout2.xml"/><Relationship Id="rId4" Type="http://schemas.openxmlformats.org/officeDocument/2006/relationships/hyperlink" Target="https://en.wikipedia.org/wiki/Residential_area"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en.wikipedia.org/wiki/Department_stores" TargetMode="External"/><Relationship Id="rId2" Type="http://schemas.openxmlformats.org/officeDocument/2006/relationships/hyperlink" Target="https://en.wikipedia.org/wiki/Commerce" TargetMode="External"/><Relationship Id="rId1" Type="http://schemas.openxmlformats.org/officeDocument/2006/relationships/slideLayout" Target="../slideLayouts/slideLayout2.xml"/><Relationship Id="rId5" Type="http://schemas.openxmlformats.org/officeDocument/2006/relationships/hyperlink" Target="https://en.wikipedia.org/wiki/Renting" TargetMode="External"/><Relationship Id="rId4" Type="http://schemas.openxmlformats.org/officeDocument/2006/relationships/hyperlink" Target="https://en.wikipedia.org/wiki/Chain_stores"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en.wikipedia.org/wiki/Factory" TargetMode="External"/><Relationship Id="rId2" Type="http://schemas.openxmlformats.org/officeDocument/2006/relationships/hyperlink" Target="https://en.wikipedia.org/wiki/Industry"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en.wikipedia.org/wiki/Apartment" TargetMode="External"/><Relationship Id="rId2" Type="http://schemas.openxmlformats.org/officeDocument/2006/relationships/hyperlink" Target="https://en.wikipedia.org/wiki/Terraced_house" TargetMode="External"/><Relationship Id="rId1" Type="http://schemas.openxmlformats.org/officeDocument/2006/relationships/slideLayout" Target="../slideLayouts/slideLayout2.xml"/><Relationship Id="rId4" Type="http://schemas.openxmlformats.org/officeDocument/2006/relationships/hyperlink" Target="https://en.wikipedia.org/wiki/Tower_block"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URBAN   LAND VALUE</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1231925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a:t> </a:t>
            </a:r>
          </a:p>
          <a:p>
            <a:r>
              <a:rPr lang="en-US" b="1" dirty="0"/>
              <a:t>5. Demand and Supply Function:</a:t>
            </a:r>
            <a:r>
              <a:rPr lang="en-US" dirty="0"/>
              <a:t> With the major demographic changes in the cities with time, the need for land also increases with the same factor, with the increase in population there is increase in economic and other activities. This directly increases the demand in the of the land components</a:t>
            </a:r>
            <a:r>
              <a:rPr lang="en-US" dirty="0" smtClean="0"/>
              <a:t>.</a:t>
            </a:r>
            <a:endParaRPr lang="en-US" dirty="0"/>
          </a:p>
          <a:p>
            <a:r>
              <a:rPr lang="en-US" dirty="0"/>
              <a:t> </a:t>
            </a:r>
          </a:p>
          <a:p>
            <a:endParaRPr lang="en-US" dirty="0"/>
          </a:p>
        </p:txBody>
      </p:sp>
    </p:spTree>
    <p:extLst>
      <p:ext uri="{BB962C8B-B14F-4D97-AF65-F5344CB8AC3E}">
        <p14:creationId xmlns:p14="http://schemas.microsoft.com/office/powerpoint/2010/main" val="3098127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Anticipation of high yields may also induce false scarcity of land; hence the location advantages of the properties at any time within the urban boundaries and hence causes economic values of land to be increased. For any site there are certain points of transition in use, closely related to the infrastructure and services, where jump in property value are likely to happen</a:t>
            </a:r>
          </a:p>
        </p:txBody>
      </p:sp>
    </p:spTree>
    <p:extLst>
      <p:ext uri="{BB962C8B-B14F-4D97-AF65-F5344CB8AC3E}">
        <p14:creationId xmlns:p14="http://schemas.microsoft.com/office/powerpoint/2010/main" val="35193472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b="1" dirty="0"/>
              <a:t>6.</a:t>
            </a:r>
            <a:r>
              <a:rPr lang="en-US" dirty="0"/>
              <a:t> </a:t>
            </a:r>
            <a:r>
              <a:rPr lang="en-US" b="1" dirty="0"/>
              <a:t>Location and Transport Linkages:</a:t>
            </a:r>
            <a:r>
              <a:rPr lang="en-US" dirty="0"/>
              <a:t> </a:t>
            </a:r>
            <a:endParaRPr lang="en-US" dirty="0" smtClean="0"/>
          </a:p>
          <a:p>
            <a:r>
              <a:rPr lang="en-US" dirty="0" smtClean="0"/>
              <a:t>The </a:t>
            </a:r>
            <a:r>
              <a:rPr lang="en-US" dirty="0"/>
              <a:t>property located in the area of high level of infrastructure facilities or the one located in or adjacent to the area of economical intensive activities such as markets or industries have higher values. </a:t>
            </a:r>
            <a:endParaRPr lang="en-US" dirty="0" smtClean="0"/>
          </a:p>
          <a:p>
            <a:r>
              <a:rPr lang="en-US" dirty="0" smtClean="0"/>
              <a:t>Transport </a:t>
            </a:r>
            <a:r>
              <a:rPr lang="en-US" dirty="0"/>
              <a:t>linkages are also important since they govern the mobility &amp; ease of movement to and from the area. </a:t>
            </a:r>
          </a:p>
        </p:txBody>
      </p:sp>
    </p:spTree>
    <p:extLst>
      <p:ext uri="{BB962C8B-B14F-4D97-AF65-F5344CB8AC3E}">
        <p14:creationId xmlns:p14="http://schemas.microsoft.com/office/powerpoint/2010/main" val="14279662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Clearly defined hierarchy of roads, efficient public transportation and lack of congestion are some of the desired transportation attribute of any area. Residential land values are also observed to be in direct proportion to the hierarchical order of the adjacent road.</a:t>
            </a:r>
          </a:p>
          <a:p>
            <a:endParaRPr lang="en-US" dirty="0"/>
          </a:p>
          <a:p>
            <a:endParaRPr lang="en-US" dirty="0"/>
          </a:p>
        </p:txBody>
      </p:sp>
    </p:spTree>
    <p:extLst>
      <p:ext uri="{BB962C8B-B14F-4D97-AF65-F5344CB8AC3E}">
        <p14:creationId xmlns:p14="http://schemas.microsoft.com/office/powerpoint/2010/main" val="3554353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a:bodyPr>
          <a:lstStyle/>
          <a:p>
            <a:r>
              <a:rPr lang="en-US" dirty="0"/>
              <a:t>The valuation of land is done keeping in mind the above-mentioned factor however the actual selling price of a land is ultimately determined by the paying capacity of the buyer. </a:t>
            </a:r>
            <a:endParaRPr lang="en-US" dirty="0" smtClean="0"/>
          </a:p>
          <a:p>
            <a:r>
              <a:rPr lang="en-US" dirty="0" smtClean="0"/>
              <a:t>All </a:t>
            </a:r>
            <a:r>
              <a:rPr lang="en-US" dirty="0"/>
              <a:t>the above mentioned factors affecting land value might give a price which no one is willing to pay and thus the actual value paid becomes the price instead of the evaluated price.</a:t>
            </a:r>
          </a:p>
          <a:p>
            <a:endParaRPr lang="en-US" dirty="0"/>
          </a:p>
        </p:txBody>
      </p:sp>
    </p:spTree>
    <p:extLst>
      <p:ext uri="{BB962C8B-B14F-4D97-AF65-F5344CB8AC3E}">
        <p14:creationId xmlns:p14="http://schemas.microsoft.com/office/powerpoint/2010/main" val="18044191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BID RENT CURVES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139322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Bid rent theory</a:t>
            </a:r>
            <a:br>
              <a:rPr lang="en-US" dirty="0"/>
            </a:br>
            <a:endParaRPr lang="en-US" dirty="0"/>
          </a:p>
        </p:txBody>
      </p:sp>
      <p:pic>
        <p:nvPicPr>
          <p:cNvPr id="4" name="Content Placeholder 3" descr="https://upload.wikimedia.org/wikipedia/commons/thumb/6/62/Bid_rent1.svg/300px-Bid_rent1.svg.png">
            <a:hlinkClick r:id="rId2"/>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5800" y="533401"/>
            <a:ext cx="7467600" cy="5867400"/>
          </a:xfrm>
          <a:prstGeom prst="rect">
            <a:avLst/>
          </a:prstGeom>
          <a:noFill/>
          <a:ln>
            <a:noFill/>
          </a:ln>
        </p:spPr>
      </p:pic>
    </p:spTree>
    <p:extLst>
      <p:ext uri="{BB962C8B-B14F-4D97-AF65-F5344CB8AC3E}">
        <p14:creationId xmlns:p14="http://schemas.microsoft.com/office/powerpoint/2010/main" val="4037894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r>
              <a:rPr lang="en-US" sz="3600" dirty="0"/>
              <a:t>The </a:t>
            </a:r>
            <a:r>
              <a:rPr lang="en-US" sz="3600" b="1" dirty="0"/>
              <a:t>bid rent theory</a:t>
            </a:r>
            <a:r>
              <a:rPr lang="en-US" sz="3600" dirty="0"/>
              <a:t> is a </a:t>
            </a:r>
            <a:r>
              <a:rPr lang="en-US" sz="3600" i="1" dirty="0">
                <a:hlinkClick r:id="rId2" tooltip="Economic geography"/>
              </a:rPr>
              <a:t>geographical economic theory</a:t>
            </a:r>
            <a:r>
              <a:rPr lang="en-US" sz="3600" i="1" dirty="0"/>
              <a:t> </a:t>
            </a:r>
            <a:r>
              <a:rPr lang="en-US" sz="3600" dirty="0"/>
              <a:t>that refers to how the price and demand for </a:t>
            </a:r>
            <a:r>
              <a:rPr lang="en-US" sz="3600" i="1" dirty="0">
                <a:hlinkClick r:id="rId3" tooltip="Real estate"/>
              </a:rPr>
              <a:t>real estate</a:t>
            </a:r>
            <a:r>
              <a:rPr lang="en-US" sz="3600" i="1" dirty="0"/>
              <a:t> </a:t>
            </a:r>
            <a:r>
              <a:rPr lang="en-US" sz="3600" dirty="0"/>
              <a:t>change as the distance from the</a:t>
            </a:r>
            <a:r>
              <a:rPr lang="en-US" sz="3600" i="1" dirty="0"/>
              <a:t> </a:t>
            </a:r>
            <a:r>
              <a:rPr lang="en-US" sz="3600" i="1" dirty="0">
                <a:hlinkClick r:id="rId4" tooltip="Central business district"/>
              </a:rPr>
              <a:t>central business district</a:t>
            </a:r>
            <a:r>
              <a:rPr lang="en-US" sz="3600" dirty="0"/>
              <a:t> (CBD) increases. </a:t>
            </a:r>
            <a:endParaRPr lang="en-US" sz="3600" dirty="0" smtClean="0"/>
          </a:p>
          <a:p>
            <a:r>
              <a:rPr lang="en-US" sz="3600" dirty="0" smtClean="0"/>
              <a:t>It </a:t>
            </a:r>
            <a:r>
              <a:rPr lang="en-US" sz="3600" dirty="0"/>
              <a:t>states that different land users will compete with one another for land close to the</a:t>
            </a:r>
            <a:r>
              <a:rPr lang="en-US" sz="3600" i="1" dirty="0"/>
              <a:t> </a:t>
            </a:r>
            <a:r>
              <a:rPr lang="en-US" sz="3600" i="1" dirty="0">
                <a:hlinkClick r:id="rId5" tooltip="City centre"/>
              </a:rPr>
              <a:t>city </a:t>
            </a:r>
            <a:r>
              <a:rPr lang="en-US" sz="3600" i="1" dirty="0" err="1">
                <a:hlinkClick r:id="rId5" tooltip="City centre"/>
              </a:rPr>
              <a:t>centre</a:t>
            </a:r>
            <a:r>
              <a:rPr lang="en-US" sz="3600" i="1" dirty="0"/>
              <a:t>. </a:t>
            </a:r>
          </a:p>
        </p:txBody>
      </p:sp>
    </p:spTree>
    <p:extLst>
      <p:ext uri="{BB962C8B-B14F-4D97-AF65-F5344CB8AC3E}">
        <p14:creationId xmlns:p14="http://schemas.microsoft.com/office/powerpoint/2010/main" val="23453514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a:t>This is based upon the </a:t>
            </a:r>
            <a:r>
              <a:rPr lang="en-US" dirty="0" smtClean="0"/>
              <a:t>idea that</a:t>
            </a:r>
            <a:r>
              <a:rPr lang="en-US" dirty="0"/>
              <a:t> </a:t>
            </a:r>
            <a:r>
              <a:rPr lang="en-US" i="1" u="sng" dirty="0">
                <a:hlinkClick r:id="rId2" tooltip="Retail"/>
              </a:rPr>
              <a:t>retail</a:t>
            </a:r>
            <a:r>
              <a:rPr lang="en-US" i="1" dirty="0"/>
              <a:t> </a:t>
            </a:r>
            <a:r>
              <a:rPr lang="en-US" dirty="0"/>
              <a:t>establishments wish to maximize their </a:t>
            </a:r>
            <a:r>
              <a:rPr lang="en-US" i="1" u="sng" dirty="0">
                <a:hlinkClick r:id="rId3" tooltip="Profit (economics)"/>
              </a:rPr>
              <a:t>profitability</a:t>
            </a:r>
            <a:r>
              <a:rPr lang="en-US" i="1" dirty="0"/>
              <a:t>, </a:t>
            </a:r>
            <a:r>
              <a:rPr lang="en-US" dirty="0"/>
              <a:t>so they are much more willing to pay more for land close to the CBD and less for land further away from this area. </a:t>
            </a:r>
            <a:endParaRPr lang="en-US" dirty="0" smtClean="0"/>
          </a:p>
          <a:p>
            <a:r>
              <a:rPr lang="en-US" dirty="0" smtClean="0"/>
              <a:t>This </a:t>
            </a:r>
            <a:r>
              <a:rPr lang="en-US" dirty="0"/>
              <a:t>theory is based upon the reasoning that the more accessible an area (i.e., the greater the concentration of customers), the more profitable.</a:t>
            </a:r>
          </a:p>
          <a:p>
            <a:endParaRPr lang="en-US" dirty="0"/>
          </a:p>
        </p:txBody>
      </p:sp>
    </p:spTree>
    <p:extLst>
      <p:ext uri="{BB962C8B-B14F-4D97-AF65-F5344CB8AC3E}">
        <p14:creationId xmlns:p14="http://schemas.microsoft.com/office/powerpoint/2010/main" val="27413159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a:t>Explanation</a:t>
            </a:r>
          </a:p>
          <a:p>
            <a:r>
              <a:rPr lang="en-US" dirty="0"/>
              <a:t>Land users all compete for the most accessible land within the CBD. The amount they are willing to pay is called "bid rent". The result is a pattern of </a:t>
            </a:r>
            <a:r>
              <a:rPr lang="en-US" i="1" u="sng" dirty="0">
                <a:hlinkClick r:id="rId2" tooltip="Concentric"/>
              </a:rPr>
              <a:t>concentric</a:t>
            </a:r>
            <a:r>
              <a:rPr lang="en-US" i="1" dirty="0"/>
              <a:t> </a:t>
            </a:r>
            <a:r>
              <a:rPr lang="en-US" dirty="0"/>
              <a:t>rings of land use, creating the </a:t>
            </a:r>
            <a:r>
              <a:rPr lang="en-US" i="1" u="sng" dirty="0">
                <a:hlinkClick r:id="rId3" tooltip="Concentric zone model"/>
              </a:rPr>
              <a:t>concentric zone model</a:t>
            </a:r>
            <a:r>
              <a:rPr lang="en-US" i="1" dirty="0"/>
              <a:t>.</a:t>
            </a:r>
          </a:p>
          <a:p>
            <a:endParaRPr lang="en-US" dirty="0"/>
          </a:p>
        </p:txBody>
      </p:sp>
    </p:spTree>
    <p:extLst>
      <p:ext uri="{BB962C8B-B14F-4D97-AF65-F5344CB8AC3E}">
        <p14:creationId xmlns:p14="http://schemas.microsoft.com/office/powerpoint/2010/main" val="1631679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URBAN   L</a:t>
            </a:r>
            <a:r>
              <a:rPr lang="en-US" b="1" dirty="0" smtClean="0"/>
              <a:t>AND </a:t>
            </a:r>
            <a:r>
              <a:rPr lang="en-US" b="1" dirty="0"/>
              <a:t>VALUE</a:t>
            </a:r>
            <a:endParaRPr lang="en-US" dirty="0"/>
          </a:p>
        </p:txBody>
      </p:sp>
      <p:sp>
        <p:nvSpPr>
          <p:cNvPr id="3" name="Content Placeholder 2"/>
          <p:cNvSpPr>
            <a:spLocks noGrp="1"/>
          </p:cNvSpPr>
          <p:nvPr>
            <p:ph idx="1"/>
          </p:nvPr>
        </p:nvSpPr>
        <p:spPr/>
        <p:txBody>
          <a:bodyPr>
            <a:normAutofit/>
          </a:bodyPr>
          <a:lstStyle/>
          <a:p>
            <a:r>
              <a:rPr lang="en-US" dirty="0"/>
              <a:t>Land value can be defined as the monetary cost of the land. It can be the cost of undeveloped land or a built property but land value is primarily associated with a vacant plot. When discussing about the value of a built structure the term “property value” is more appropriate.</a:t>
            </a:r>
          </a:p>
          <a:p>
            <a:r>
              <a:rPr lang="en-US" b="1" dirty="0"/>
              <a:t>Factors affecting Land Value </a:t>
            </a:r>
            <a:endParaRPr lang="en-US" dirty="0"/>
          </a:p>
        </p:txBody>
      </p:sp>
    </p:spTree>
    <p:extLst>
      <p:ext uri="{BB962C8B-B14F-4D97-AF65-F5344CB8AC3E}">
        <p14:creationId xmlns:p14="http://schemas.microsoft.com/office/powerpoint/2010/main" val="25651208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a:t>It could be assumed that, according to this theory, the poorest houses and buildings would be on the very outskirts of the city, as this is the only location that they can afford to occupy</a:t>
            </a:r>
            <a:r>
              <a:rPr lang="en-US" dirty="0" smtClean="0"/>
              <a:t>.</a:t>
            </a:r>
          </a:p>
          <a:p>
            <a:endParaRPr lang="en-US" dirty="0" smtClean="0"/>
          </a:p>
        </p:txBody>
      </p:sp>
    </p:spTree>
    <p:extLst>
      <p:ext uri="{BB962C8B-B14F-4D97-AF65-F5344CB8AC3E}">
        <p14:creationId xmlns:p14="http://schemas.microsoft.com/office/powerpoint/2010/main" val="3781857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In modern times, however, this is rarely the case, as many people prefer to </a:t>
            </a:r>
            <a:r>
              <a:rPr lang="en-US" i="1" u="sng" dirty="0">
                <a:hlinkClick r:id="rId2" tooltip="Trade off"/>
              </a:rPr>
              <a:t>trade off</a:t>
            </a:r>
            <a:r>
              <a:rPr lang="en-US" dirty="0"/>
              <a:t> the accessibility of being close to the CBD and move to the edges of a settlement, where it is possible to buy more land for the same amount of money (as the bid rent theory states).</a:t>
            </a:r>
          </a:p>
        </p:txBody>
      </p:sp>
    </p:spTree>
    <p:extLst>
      <p:ext uri="{BB962C8B-B14F-4D97-AF65-F5344CB8AC3E}">
        <p14:creationId xmlns:p14="http://schemas.microsoft.com/office/powerpoint/2010/main" val="42944341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 Likewise, lower-income housing trades off greater living space for increased accessibility to employment. For this reason, </a:t>
            </a:r>
            <a:r>
              <a:rPr lang="en-US" u="sng" dirty="0">
                <a:hlinkClick r:id="rId2" tooltip="Low-income"/>
              </a:rPr>
              <a:t>l</a:t>
            </a:r>
            <a:r>
              <a:rPr lang="en-US" i="1" u="sng" dirty="0">
                <a:hlinkClick r:id="rId2" tooltip="Low-income"/>
              </a:rPr>
              <a:t>ow-income</a:t>
            </a:r>
            <a:r>
              <a:rPr lang="en-US" dirty="0"/>
              <a:t> housing in many North American cities, for example, is often found in the inner city, and </a:t>
            </a:r>
            <a:r>
              <a:rPr lang="en-US" i="1" u="sng" dirty="0">
                <a:hlinkClick r:id="rId3" tooltip="Income"/>
              </a:rPr>
              <a:t>high-income</a:t>
            </a:r>
            <a:r>
              <a:rPr lang="en-US" i="1" dirty="0"/>
              <a:t> </a:t>
            </a:r>
            <a:r>
              <a:rPr lang="en-US" dirty="0"/>
              <a:t>housing is at the edges of the settlement.</a:t>
            </a:r>
          </a:p>
          <a:p>
            <a:endParaRPr lang="en-US" dirty="0"/>
          </a:p>
        </p:txBody>
      </p:sp>
    </p:spTree>
    <p:extLst>
      <p:ext uri="{BB962C8B-B14F-4D97-AF65-F5344CB8AC3E}">
        <p14:creationId xmlns:p14="http://schemas.microsoft.com/office/powerpoint/2010/main" val="7804538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r>
              <a:rPr lang="en-US" dirty="0"/>
              <a:t>Agricultural analogy</a:t>
            </a:r>
          </a:p>
          <a:p>
            <a:r>
              <a:rPr lang="en-US" dirty="0"/>
              <a:t>Although later used in the context of urban analysis, though not yet using this term, the bid rent theory was first developed in an agricultural context</a:t>
            </a:r>
            <a:r>
              <a:rPr lang="en-US" dirty="0" smtClean="0"/>
              <a:t>.</a:t>
            </a:r>
          </a:p>
          <a:p>
            <a:r>
              <a:rPr lang="en-US" dirty="0" smtClean="0"/>
              <a:t> </a:t>
            </a:r>
            <a:r>
              <a:rPr lang="en-US" dirty="0"/>
              <a:t>One of the first theoreticians of bid rent effects was </a:t>
            </a:r>
            <a:r>
              <a:rPr lang="en-US" i="1" u="sng" dirty="0">
                <a:hlinkClick r:id="rId2" tooltip="David Ricardo"/>
              </a:rPr>
              <a:t>David Ricardo</a:t>
            </a:r>
            <a:r>
              <a:rPr lang="en-US" dirty="0"/>
              <a:t>, according to whom the rent on the most productive land is based on its advantage over the least productive, the competition among farmers ensuring that the full advantages go to the landlords in the form of rent. </a:t>
            </a:r>
          </a:p>
        </p:txBody>
      </p:sp>
    </p:spTree>
    <p:extLst>
      <p:ext uri="{BB962C8B-B14F-4D97-AF65-F5344CB8AC3E}">
        <p14:creationId xmlns:p14="http://schemas.microsoft.com/office/powerpoint/2010/main" val="21902589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.This </a:t>
            </a:r>
            <a:r>
              <a:rPr lang="en-US" dirty="0"/>
              <a:t>theory was later developed by </a:t>
            </a:r>
            <a:r>
              <a:rPr lang="en-US" i="1" u="sng" dirty="0">
                <a:hlinkClick r:id="rId2" tooltip="Von Thünen"/>
              </a:rPr>
              <a:t>J. H. von </a:t>
            </a:r>
            <a:r>
              <a:rPr lang="en-US" i="1" u="sng" dirty="0" err="1">
                <a:hlinkClick r:id="rId2" tooltip="Von Thünen"/>
              </a:rPr>
              <a:t>Thünen</a:t>
            </a:r>
            <a:r>
              <a:rPr lang="en-US" i="1" dirty="0"/>
              <a:t>, </a:t>
            </a:r>
            <a:r>
              <a:rPr lang="en-US" dirty="0"/>
              <a:t>who combined it with the notion of transport costs. His model implies that the rent at any location is equal to the value of its product minus production costs and transport costs</a:t>
            </a:r>
            <a:r>
              <a:rPr lang="en-US" dirty="0" smtClean="0"/>
              <a:t>.</a:t>
            </a:r>
          </a:p>
        </p:txBody>
      </p:sp>
    </p:spTree>
    <p:extLst>
      <p:ext uri="{BB962C8B-B14F-4D97-AF65-F5344CB8AC3E}">
        <p14:creationId xmlns:p14="http://schemas.microsoft.com/office/powerpoint/2010/main" val="24551617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Admitting that transportation costs are constant for all activities, this will lead to a situation where activities with the highest production costs are located near the marketplace, while those with low production costs are farther away.</a:t>
            </a:r>
          </a:p>
          <a:p>
            <a:endParaRPr lang="en-US" dirty="0"/>
          </a:p>
          <a:p>
            <a:endParaRPr lang="en-US" dirty="0"/>
          </a:p>
        </p:txBody>
      </p:sp>
    </p:spTree>
    <p:extLst>
      <p:ext uri="{BB962C8B-B14F-4D97-AF65-F5344CB8AC3E}">
        <p14:creationId xmlns:p14="http://schemas.microsoft.com/office/powerpoint/2010/main" val="8540350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The concentric land-use structure thus generated closely resembles the urban model described above: CBD – high residential – low residential. This model, introduced by </a:t>
            </a:r>
            <a:r>
              <a:rPr lang="en-US" i="1" u="sng" dirty="0">
                <a:hlinkClick r:id="rId2" tooltip="William Alonso"/>
              </a:rPr>
              <a:t>William Alonso</a:t>
            </a:r>
            <a:r>
              <a:rPr lang="en-US" dirty="0"/>
              <a:t>, was inspired by von </a:t>
            </a:r>
            <a:r>
              <a:rPr lang="en-US" dirty="0" err="1"/>
              <a:t>Thünen's</a:t>
            </a:r>
            <a:r>
              <a:rPr lang="en-US" dirty="0"/>
              <a:t> </a:t>
            </a:r>
            <a:r>
              <a:rPr lang="en-US" dirty="0" smtClean="0"/>
              <a:t>model</a:t>
            </a:r>
            <a:endParaRPr lang="en-US" dirty="0"/>
          </a:p>
        </p:txBody>
      </p:sp>
    </p:spTree>
    <p:extLst>
      <p:ext uri="{BB962C8B-B14F-4D97-AF65-F5344CB8AC3E}">
        <p14:creationId xmlns:p14="http://schemas.microsoft.com/office/powerpoint/2010/main" val="37787336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dirty="0"/>
              <a:t>Bid rent theory in the central business district (CBD)</a:t>
            </a:r>
          </a:p>
          <a:p>
            <a:r>
              <a:rPr lang="en-US" dirty="0"/>
              <a:t>Land users, whether they be</a:t>
            </a:r>
            <a:r>
              <a:rPr lang="en-US" i="1" dirty="0"/>
              <a:t> </a:t>
            </a:r>
            <a:r>
              <a:rPr lang="en-US" i="1" u="sng" dirty="0">
                <a:hlinkClick r:id="rId2" tooltip="Retailing"/>
              </a:rPr>
              <a:t>retail</a:t>
            </a:r>
            <a:r>
              <a:rPr lang="en-US" i="1" dirty="0"/>
              <a:t>, </a:t>
            </a:r>
            <a:r>
              <a:rPr lang="en-US" i="1" u="sng" dirty="0">
                <a:hlinkClick r:id="rId3" tooltip="Office"/>
              </a:rPr>
              <a:t>office</a:t>
            </a:r>
            <a:r>
              <a:rPr lang="en-US" i="1" dirty="0"/>
              <a:t>, </a:t>
            </a:r>
            <a:r>
              <a:rPr lang="en-US" dirty="0"/>
              <a:t>or</a:t>
            </a:r>
            <a:r>
              <a:rPr lang="en-US" i="1" dirty="0"/>
              <a:t> </a:t>
            </a:r>
            <a:r>
              <a:rPr lang="en-US" i="1" u="sng" dirty="0">
                <a:hlinkClick r:id="rId4" tooltip="Residential area"/>
              </a:rPr>
              <a:t>residential</a:t>
            </a:r>
            <a:r>
              <a:rPr lang="en-US" dirty="0"/>
              <a:t>, all compete for the most accessible land within the CBD. The amount they are willing to pay is called bid rent</a:t>
            </a:r>
            <a:r>
              <a:rPr lang="en-US" dirty="0" smtClean="0"/>
              <a:t>.</a:t>
            </a:r>
          </a:p>
          <a:p>
            <a:r>
              <a:rPr lang="en-US" dirty="0" smtClean="0"/>
              <a:t> </a:t>
            </a:r>
            <a:r>
              <a:rPr lang="en-US" dirty="0"/>
              <a:t>This can generally be shown in a "bid rent curve", based on the reasoning that the most accessible land, generally in the </a:t>
            </a:r>
            <a:r>
              <a:rPr lang="en-US" dirty="0" err="1"/>
              <a:t>centre</a:t>
            </a:r>
            <a:r>
              <a:rPr lang="en-US" dirty="0"/>
              <a:t>, is the most expensive land.</a:t>
            </a:r>
          </a:p>
          <a:p>
            <a:endParaRPr lang="en-US" dirty="0"/>
          </a:p>
        </p:txBody>
      </p:sp>
    </p:spTree>
    <p:extLst>
      <p:ext uri="{BB962C8B-B14F-4D97-AF65-F5344CB8AC3E}">
        <p14:creationId xmlns:p14="http://schemas.microsoft.com/office/powerpoint/2010/main" val="16794617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i="1" u="sng" dirty="0">
                <a:hlinkClick r:id="rId2" tooltip="Commerce"/>
              </a:rPr>
              <a:t>Commerce</a:t>
            </a:r>
            <a:r>
              <a:rPr lang="en-US" i="1" dirty="0"/>
              <a:t> </a:t>
            </a:r>
            <a:r>
              <a:rPr lang="en-US" dirty="0"/>
              <a:t>(in particular large </a:t>
            </a:r>
            <a:r>
              <a:rPr lang="en-US" i="1" u="sng" dirty="0">
                <a:hlinkClick r:id="rId3" tooltip="Department stores"/>
              </a:rPr>
              <a:t>department stores</a:t>
            </a:r>
            <a:r>
              <a:rPr lang="en-US" i="1" dirty="0"/>
              <a:t> </a:t>
            </a:r>
            <a:r>
              <a:rPr lang="en-US" dirty="0"/>
              <a:t>and </a:t>
            </a:r>
            <a:r>
              <a:rPr lang="en-US" i="1" u="sng" dirty="0">
                <a:hlinkClick r:id="rId4" tooltip="Chain stores"/>
              </a:rPr>
              <a:t>chain stores</a:t>
            </a:r>
            <a:r>
              <a:rPr lang="en-US" i="1" dirty="0"/>
              <a:t>) </a:t>
            </a:r>
            <a:r>
              <a:rPr lang="en-US" dirty="0"/>
              <a:t>is willing to pay the greatest </a:t>
            </a:r>
            <a:r>
              <a:rPr lang="en-US" i="1" u="sng" dirty="0">
                <a:hlinkClick r:id="rId5" tooltip="Renting"/>
              </a:rPr>
              <a:t>rent</a:t>
            </a:r>
            <a:r>
              <a:rPr lang="en-US" dirty="0"/>
              <a:t> in order to be located in the inner core. The inner core is very valuable for these users because it is traditionally the most accessible location for a large population. </a:t>
            </a:r>
          </a:p>
        </p:txBody>
      </p:sp>
    </p:spTree>
    <p:extLst>
      <p:ext uri="{BB962C8B-B14F-4D97-AF65-F5344CB8AC3E}">
        <p14:creationId xmlns:p14="http://schemas.microsoft.com/office/powerpoint/2010/main" val="27735783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a:t>This large population is essential for department stores, which require a considerable turnover. As a result, they are willing and able to pay a very high land rent value. </a:t>
            </a:r>
            <a:endParaRPr lang="en-US" dirty="0" smtClean="0"/>
          </a:p>
          <a:p>
            <a:r>
              <a:rPr lang="en-US" dirty="0" smtClean="0"/>
              <a:t>They </a:t>
            </a:r>
            <a:r>
              <a:rPr lang="en-US" dirty="0"/>
              <a:t>maximize the potential of their site by building many stories. As one travels farther from the inner core, the amount that commerce is willing to pay declines rapidly.</a:t>
            </a:r>
          </a:p>
          <a:p>
            <a:endParaRPr lang="en-US" dirty="0"/>
          </a:p>
        </p:txBody>
      </p:sp>
    </p:spTree>
    <p:extLst>
      <p:ext uri="{BB962C8B-B14F-4D97-AF65-F5344CB8AC3E}">
        <p14:creationId xmlns:p14="http://schemas.microsoft.com/office/powerpoint/2010/main" val="822779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a:t>The land value is determined by the economic principle of highest and best use of land which produces the highest net return in any term, over a period of time. </a:t>
            </a:r>
            <a:endParaRPr lang="en-US" dirty="0" smtClean="0"/>
          </a:p>
          <a:p>
            <a:r>
              <a:rPr lang="en-US" dirty="0" smtClean="0"/>
              <a:t>The </a:t>
            </a:r>
            <a:r>
              <a:rPr lang="en-US" dirty="0"/>
              <a:t>property value is dependent on the structural attributes, land rates, land use and the location of the land. It is determined by the specific attribute of the land such as land use, location, accessibility, aesthetics, etc. </a:t>
            </a:r>
          </a:p>
          <a:p>
            <a:endParaRPr lang="en-US" dirty="0"/>
          </a:p>
        </p:txBody>
      </p:sp>
    </p:spTree>
    <p:extLst>
      <p:ext uri="{BB962C8B-B14F-4D97-AF65-F5344CB8AC3E}">
        <p14:creationId xmlns:p14="http://schemas.microsoft.com/office/powerpoint/2010/main" val="35321951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i="1" u="sng" dirty="0">
                <a:hlinkClick r:id="rId2" tooltip="Industry"/>
              </a:rPr>
              <a:t>Industry</a:t>
            </a:r>
            <a:r>
              <a:rPr lang="en-US" i="1" dirty="0"/>
              <a:t>, </a:t>
            </a:r>
            <a:r>
              <a:rPr lang="en-US" dirty="0"/>
              <a:t>however, is willing to pay to be in the outer core. There is more land available for </a:t>
            </a:r>
            <a:r>
              <a:rPr lang="en-US" i="1" u="sng" dirty="0">
                <a:hlinkClick r:id="rId3" tooltip="Factory"/>
              </a:rPr>
              <a:t>factories</a:t>
            </a:r>
            <a:r>
              <a:rPr lang="en-US" i="1" dirty="0"/>
              <a:t>, </a:t>
            </a:r>
            <a:r>
              <a:rPr lang="en-US" dirty="0"/>
              <a:t>but it still has many of the benefits of the inner core, such as a marketplace and good transportation linkages.</a:t>
            </a:r>
          </a:p>
          <a:p>
            <a:r>
              <a:rPr lang="en-US" dirty="0"/>
              <a:t> </a:t>
            </a:r>
          </a:p>
        </p:txBody>
      </p:sp>
    </p:spTree>
    <p:extLst>
      <p:ext uri="{BB962C8B-B14F-4D97-AF65-F5344CB8AC3E}">
        <p14:creationId xmlns:p14="http://schemas.microsoft.com/office/powerpoint/2010/main" val="38090366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a:t>As one goes farther out, the land becomes less attractive to industry because of the reducing transportation linkages and a decreasing marketplace. </a:t>
            </a:r>
            <a:endParaRPr lang="en-US" dirty="0" smtClean="0"/>
          </a:p>
          <a:p>
            <a:r>
              <a:rPr lang="en-US" dirty="0" smtClean="0"/>
              <a:t>Because </a:t>
            </a:r>
            <a:r>
              <a:rPr lang="en-US" dirty="0"/>
              <a:t>householders do not rely heavily on these factors and can afford the reduced costs (compared with those in the inner and outer core), they can purchase land here. </a:t>
            </a:r>
          </a:p>
        </p:txBody>
      </p:sp>
    </p:spTree>
    <p:extLst>
      <p:ext uri="{BB962C8B-B14F-4D97-AF65-F5344CB8AC3E}">
        <p14:creationId xmlns:p14="http://schemas.microsoft.com/office/powerpoint/2010/main" val="15526910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The farther from the inner core, the cheaper the land. This is why inner-city areas are very densely populated (with, e.g., </a:t>
            </a:r>
            <a:r>
              <a:rPr lang="en-US" i="1" u="sng" dirty="0">
                <a:hlinkClick r:id="rId2" tooltip="Terraced house"/>
              </a:rPr>
              <a:t>terraces</a:t>
            </a:r>
            <a:r>
              <a:rPr lang="en-US" i="1" dirty="0"/>
              <a:t>, </a:t>
            </a:r>
            <a:r>
              <a:rPr lang="en-US" i="1" u="sng" dirty="0">
                <a:hlinkClick r:id="rId3" tooltip="Apartment"/>
              </a:rPr>
              <a:t>flats</a:t>
            </a:r>
            <a:r>
              <a:rPr lang="en-US" i="1" dirty="0"/>
              <a:t>, </a:t>
            </a:r>
            <a:r>
              <a:rPr lang="en-US" dirty="0"/>
              <a:t>and </a:t>
            </a:r>
            <a:r>
              <a:rPr lang="en-US" i="1" u="sng" dirty="0">
                <a:hlinkClick r:id="rId4" tooltip="Tower block"/>
              </a:rPr>
              <a:t>high</a:t>
            </a:r>
            <a:r>
              <a:rPr lang="en-US" u="sng" dirty="0">
                <a:hlinkClick r:id="rId4" tooltip="Tower block"/>
              </a:rPr>
              <a:t> rises</a:t>
            </a:r>
            <a:r>
              <a:rPr lang="en-US" dirty="0"/>
              <a:t>), while suburbs and rural areas are more sparsely populated (with semi-detached and detached houses)</a:t>
            </a:r>
          </a:p>
          <a:p>
            <a:endParaRPr lang="en-US" dirty="0"/>
          </a:p>
        </p:txBody>
      </p:sp>
    </p:spTree>
    <p:extLst>
      <p:ext uri="{BB962C8B-B14F-4D97-AF65-F5344CB8AC3E}">
        <p14:creationId xmlns:p14="http://schemas.microsoft.com/office/powerpoint/2010/main" val="324031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Factors affecting Land Value are of importance to calculate or estimate land prices, understanding of these factors will provide more accurate and realistic price of land. These factors affecting Land Value do not necessarily give the exact amount but are helpful in comparison.</a:t>
            </a:r>
          </a:p>
        </p:txBody>
      </p:sp>
    </p:spTree>
    <p:extLst>
      <p:ext uri="{BB962C8B-B14F-4D97-AF65-F5344CB8AC3E}">
        <p14:creationId xmlns:p14="http://schemas.microsoft.com/office/powerpoint/2010/main" val="1772869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Factors Affecting </a:t>
            </a:r>
            <a:r>
              <a:rPr lang="en-US" dirty="0"/>
              <a:t>L</a:t>
            </a:r>
            <a:r>
              <a:rPr lang="en-US" dirty="0" smtClean="0"/>
              <a:t>and </a:t>
            </a:r>
            <a:r>
              <a:rPr lang="en-US" dirty="0"/>
              <a:t>V</a:t>
            </a:r>
            <a:r>
              <a:rPr lang="en-US" dirty="0" smtClean="0"/>
              <a:t>alues</a:t>
            </a:r>
            <a:endParaRPr lang="en-US"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55468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b="1" dirty="0"/>
              <a:t>Factors affecting Land Value mainly include the following:</a:t>
            </a:r>
            <a:r>
              <a:rPr lang="en-US" dirty="0"/>
              <a:t/>
            </a:r>
            <a:br>
              <a:rPr lang="en-US" dirty="0"/>
            </a:br>
            <a:r>
              <a:rPr lang="en-US" b="1" dirty="0"/>
              <a:t>1. Physical attributes:</a:t>
            </a:r>
            <a:r>
              <a:rPr lang="en-US" dirty="0"/>
              <a:t> These include quality of location, topography, climate, availability of water, sewer lines, etc. More and better facilities is attributed to a higher price of land. </a:t>
            </a:r>
            <a:endParaRPr lang="en-US" dirty="0" smtClean="0"/>
          </a:p>
          <a:p>
            <a:r>
              <a:rPr lang="en-US" dirty="0" smtClean="0"/>
              <a:t>Topography </a:t>
            </a:r>
            <a:r>
              <a:rPr lang="en-US" dirty="0"/>
              <a:t>further has a direct effect on the construction cost and thus the overall development cost. The facilities thus developed on an uneven land will have a much higher cost as compared to the flat plain.</a:t>
            </a:r>
          </a:p>
          <a:p>
            <a:endParaRPr lang="en-US" dirty="0"/>
          </a:p>
        </p:txBody>
      </p:sp>
    </p:spTree>
    <p:extLst>
      <p:ext uri="{BB962C8B-B14F-4D97-AF65-F5344CB8AC3E}">
        <p14:creationId xmlns:p14="http://schemas.microsoft.com/office/powerpoint/2010/main" val="1754254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b="1" dirty="0"/>
              <a:t>2.</a:t>
            </a:r>
            <a:r>
              <a:rPr lang="en-US" dirty="0"/>
              <a:t> </a:t>
            </a:r>
            <a:r>
              <a:rPr lang="en-US" b="1" dirty="0"/>
              <a:t>Accessibility to economic activities:</a:t>
            </a:r>
            <a:r>
              <a:rPr lang="en-US" dirty="0"/>
              <a:t> </a:t>
            </a:r>
            <a:endParaRPr lang="en-US" dirty="0" smtClean="0"/>
          </a:p>
          <a:p>
            <a:r>
              <a:rPr lang="en-US" dirty="0" smtClean="0"/>
              <a:t>The </a:t>
            </a:r>
            <a:r>
              <a:rPr lang="en-US" dirty="0"/>
              <a:t>more easily there is accessibility to economic activity, the more is the value of the land. For example, most of the metropolitan cities have the maximum land values at the center, or at the central business district of the city. </a:t>
            </a:r>
            <a:endParaRPr lang="en-US" dirty="0" smtClean="0"/>
          </a:p>
          <a:p>
            <a:r>
              <a:rPr lang="en-US" dirty="0" smtClean="0"/>
              <a:t>This </a:t>
            </a:r>
            <a:r>
              <a:rPr lang="en-US" dirty="0"/>
              <a:t>is because of the nearness to the economic activities and work place. This factor affecting land value is the sole most important factor which led to the development of various land price models in urban economics.</a:t>
            </a:r>
          </a:p>
          <a:p>
            <a:endParaRPr lang="en-US" dirty="0"/>
          </a:p>
          <a:p>
            <a:endParaRPr lang="en-US" dirty="0"/>
          </a:p>
        </p:txBody>
      </p:sp>
    </p:spTree>
    <p:extLst>
      <p:ext uri="{BB962C8B-B14F-4D97-AF65-F5344CB8AC3E}">
        <p14:creationId xmlns:p14="http://schemas.microsoft.com/office/powerpoint/2010/main" val="2884275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b="1" dirty="0"/>
              <a:t>3.</a:t>
            </a:r>
            <a:r>
              <a:rPr lang="en-US" dirty="0"/>
              <a:t> </a:t>
            </a:r>
            <a:r>
              <a:rPr lang="en-US" b="1" dirty="0"/>
              <a:t>Neighborhood amenities:</a:t>
            </a:r>
            <a:r>
              <a:rPr lang="en-US" dirty="0"/>
              <a:t> The value of land is also affected by the availability of the facilities such as shopping areas, medical facilities, school, parks&amp; playgrounds, and other basic need of the humans. This helps in saving time of people every day, the time saved adds up the cost of land. </a:t>
            </a:r>
            <a:endParaRPr lang="en-US" dirty="0" smtClean="0"/>
          </a:p>
          <a:p>
            <a:r>
              <a:rPr lang="en-US" dirty="0" smtClean="0"/>
              <a:t>Also </a:t>
            </a:r>
            <a:r>
              <a:rPr lang="en-US" dirty="0"/>
              <a:t>the reduced travel and reduced trip distance will directly have the monetary benefits of the person residing in an area with number of such facilities in proximity.</a:t>
            </a:r>
          </a:p>
          <a:p>
            <a:endParaRPr lang="en-US" dirty="0"/>
          </a:p>
        </p:txBody>
      </p:sp>
    </p:spTree>
    <p:extLst>
      <p:ext uri="{BB962C8B-B14F-4D97-AF65-F5344CB8AC3E}">
        <p14:creationId xmlns:p14="http://schemas.microsoft.com/office/powerpoint/2010/main" val="3983449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b="1" dirty="0"/>
              <a:t>4.</a:t>
            </a:r>
            <a:r>
              <a:rPr lang="en-US" dirty="0"/>
              <a:t> </a:t>
            </a:r>
            <a:r>
              <a:rPr lang="en-US" b="1" dirty="0"/>
              <a:t>Present and future land use:</a:t>
            </a:r>
            <a:r>
              <a:rPr lang="en-US"/>
              <a:t> </a:t>
            </a:r>
            <a:endParaRPr lang="en-US" smtClean="0"/>
          </a:p>
          <a:p>
            <a:r>
              <a:rPr lang="en-US" smtClean="0"/>
              <a:t>The </a:t>
            </a:r>
            <a:r>
              <a:rPr lang="en-US" dirty="0"/>
              <a:t>value of the land is also determined by the land use permitted in the land premises. For example, if we compare the values of two lands of same prices and same location but the land use permitted in the lands are different, one is commercial and one is residential. </a:t>
            </a:r>
            <a:endParaRPr lang="en-US" dirty="0" smtClean="0"/>
          </a:p>
          <a:p>
            <a:r>
              <a:rPr lang="en-US" dirty="0" smtClean="0"/>
              <a:t>In </a:t>
            </a:r>
            <a:r>
              <a:rPr lang="en-US" dirty="0"/>
              <a:t>such case the value of the land with the land use which has more rate of return over a period of time will be valued more. People are willing to pay a higher amount for a commercial land, in some cases industrial or institutional land use might attract even higher prices.</a:t>
            </a:r>
          </a:p>
          <a:p>
            <a:endParaRPr lang="en-US" dirty="0"/>
          </a:p>
        </p:txBody>
      </p:sp>
    </p:spTree>
    <p:extLst>
      <p:ext uri="{BB962C8B-B14F-4D97-AF65-F5344CB8AC3E}">
        <p14:creationId xmlns:p14="http://schemas.microsoft.com/office/powerpoint/2010/main" val="26528075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TotalTime>
  <Words>790</Words>
  <Application>Microsoft Office PowerPoint</Application>
  <PresentationFormat>On-screen Show (4:3)</PresentationFormat>
  <Paragraphs>63</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URBAN   LAND VALUE</vt:lpstr>
      <vt:lpstr>URBAN   LAND VALUE</vt:lpstr>
      <vt:lpstr>PowerPoint Presentation</vt:lpstr>
      <vt:lpstr>PowerPoint Presentation</vt:lpstr>
      <vt:lpstr>Factors Affecting Land Values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BID RENT CURVES</vt:lpstr>
      <vt:lpstr>Bid rent theory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URBAN   LAND VALUE</dc:title>
  <dc:creator>Sajid</dc:creator>
  <cp:lastModifiedBy>Sajid</cp:lastModifiedBy>
  <cp:revision>39</cp:revision>
  <dcterms:created xsi:type="dcterms:W3CDTF">2006-08-16T00:00:00Z</dcterms:created>
  <dcterms:modified xsi:type="dcterms:W3CDTF">2018-03-26T06:48:03Z</dcterms:modified>
</cp:coreProperties>
</file>