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0" r:id="rId2"/>
    <p:sldId id="287" r:id="rId3"/>
    <p:sldId id="285" r:id="rId4"/>
    <p:sldId id="257" r:id="rId5"/>
    <p:sldId id="272" r:id="rId6"/>
    <p:sldId id="293" r:id="rId7"/>
    <p:sldId id="284" r:id="rId8"/>
    <p:sldId id="273" r:id="rId9"/>
    <p:sldId id="268" r:id="rId10"/>
    <p:sldId id="290" r:id="rId11"/>
    <p:sldId id="291" r:id="rId12"/>
    <p:sldId id="294" r:id="rId13"/>
    <p:sldId id="292" r:id="rId14"/>
    <p:sldId id="289" r:id="rId15"/>
    <p:sldId id="283" r:id="rId16"/>
    <p:sldId id="275" r:id="rId17"/>
    <p:sldId id="279" r:id="rId18"/>
    <p:sldId id="281" r:id="rId19"/>
    <p:sldId id="277" r:id="rId20"/>
    <p:sldId id="276" r:id="rId21"/>
    <p:sldId id="286" r:id="rId22"/>
    <p:sldId id="278" r:id="rId23"/>
    <p:sldId id="288" r:id="rId24"/>
    <p:sldId id="282"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4" d="100"/>
          <a:sy n="74" d="100"/>
        </p:scale>
        <p:origin x="-1254"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D4A857-6649-4A8E-8AEB-E5F87F79B44A}" type="doc">
      <dgm:prSet loTypeId="urn:microsoft.com/office/officeart/2005/8/layout/pyramid1" loCatId="pyramid" qsTypeId="urn:microsoft.com/office/officeart/2005/8/quickstyle/simple5" qsCatId="simple" csTypeId="urn:microsoft.com/office/officeart/2005/8/colors/accent0_1" csCatId="mainScheme" phldr="1"/>
      <dgm:spPr/>
    </dgm:pt>
    <dgm:pt modelId="{BD783C61-A83C-4EF9-9F35-B23DC6035BE0}">
      <dgm:prSet phldrT="[Text]" custT="1"/>
      <dgm:spPr/>
      <dgm:t>
        <a:bodyPr/>
        <a:lstStyle/>
        <a:p>
          <a:r>
            <a:rPr lang="en-US" sz="1800" dirty="0" smtClean="0"/>
            <a:t>2. Summarization</a:t>
          </a:r>
          <a:endParaRPr lang="en-US" sz="1800" dirty="0"/>
        </a:p>
      </dgm:t>
    </dgm:pt>
    <dgm:pt modelId="{B3FAFABE-A325-4CAD-9B46-998ADAAD15F6}" type="parTrans" cxnId="{3040D3F0-0CFD-43CE-A0E5-95B1418B2849}">
      <dgm:prSet/>
      <dgm:spPr/>
      <dgm:t>
        <a:bodyPr/>
        <a:lstStyle/>
        <a:p>
          <a:endParaRPr lang="en-US"/>
        </a:p>
      </dgm:t>
    </dgm:pt>
    <dgm:pt modelId="{C0A16C7C-67A4-4B57-A95A-BEA183DC3331}" type="sibTrans" cxnId="{3040D3F0-0CFD-43CE-A0E5-95B1418B2849}">
      <dgm:prSet/>
      <dgm:spPr/>
      <dgm:t>
        <a:bodyPr/>
        <a:lstStyle/>
        <a:p>
          <a:endParaRPr lang="en-US"/>
        </a:p>
      </dgm:t>
    </dgm:pt>
    <dgm:pt modelId="{2EDFBEBB-8128-407C-B223-FED385BA2E96}">
      <dgm:prSet phldrT="[Text]" custT="1"/>
      <dgm:spPr/>
      <dgm:t>
        <a:bodyPr/>
        <a:lstStyle/>
        <a:p>
          <a:r>
            <a:rPr lang="en-US" sz="2000" dirty="0" smtClean="0"/>
            <a:t>1. Transcription</a:t>
          </a:r>
          <a:endParaRPr lang="en-US" sz="2000" dirty="0"/>
        </a:p>
      </dgm:t>
    </dgm:pt>
    <dgm:pt modelId="{23D90BE5-F869-48C6-91FC-0E9D159EE736}" type="parTrans" cxnId="{BD10FA05-D2D4-4A37-BBD9-191B9B4898A0}">
      <dgm:prSet/>
      <dgm:spPr/>
      <dgm:t>
        <a:bodyPr/>
        <a:lstStyle/>
        <a:p>
          <a:endParaRPr lang="en-US"/>
        </a:p>
      </dgm:t>
    </dgm:pt>
    <dgm:pt modelId="{4FEBFE83-C8C5-4764-A812-8120FBEC4201}" type="sibTrans" cxnId="{BD10FA05-D2D4-4A37-BBD9-191B9B4898A0}">
      <dgm:prSet/>
      <dgm:spPr/>
      <dgm:t>
        <a:bodyPr/>
        <a:lstStyle/>
        <a:p>
          <a:endParaRPr lang="en-US"/>
        </a:p>
      </dgm:t>
    </dgm:pt>
    <dgm:pt modelId="{51FCAE5E-2B70-44A6-9A1C-F0699F1B7BE6}">
      <dgm:prSet custT="1"/>
      <dgm:spPr/>
      <dgm:t>
        <a:bodyPr/>
        <a:lstStyle/>
        <a:p>
          <a:r>
            <a:rPr lang="en-US" sz="1800" dirty="0" smtClean="0"/>
            <a:t>3. Coding </a:t>
          </a:r>
          <a:r>
            <a:rPr lang="en-US" sz="1800" dirty="0"/>
            <a:t>, Patterns &amp; Themes </a:t>
          </a:r>
        </a:p>
      </dgm:t>
    </dgm:pt>
    <dgm:pt modelId="{3EF415E4-BD5A-4949-8986-34294304BFE7}" type="parTrans" cxnId="{0FF248AC-3FDA-43D4-B5FB-5001AE0269A8}">
      <dgm:prSet/>
      <dgm:spPr/>
      <dgm:t>
        <a:bodyPr/>
        <a:lstStyle/>
        <a:p>
          <a:endParaRPr lang="en-US"/>
        </a:p>
      </dgm:t>
    </dgm:pt>
    <dgm:pt modelId="{2C477C59-391E-430C-AD1E-4A5B9E3F84E9}" type="sibTrans" cxnId="{0FF248AC-3FDA-43D4-B5FB-5001AE0269A8}">
      <dgm:prSet/>
      <dgm:spPr/>
      <dgm:t>
        <a:bodyPr/>
        <a:lstStyle/>
        <a:p>
          <a:endParaRPr lang="en-US"/>
        </a:p>
      </dgm:t>
    </dgm:pt>
    <dgm:pt modelId="{1D5FD965-6E63-43E2-8AC2-FC09D97E3169}">
      <dgm:prSet custT="1"/>
      <dgm:spPr/>
      <dgm:t>
        <a:bodyPr/>
        <a:lstStyle/>
        <a:p>
          <a:r>
            <a:rPr lang="en-US" sz="1600" dirty="0" smtClean="0"/>
            <a:t>4. Capsule or short Statements</a:t>
          </a:r>
          <a:endParaRPr lang="en-US" sz="1600" dirty="0"/>
        </a:p>
      </dgm:t>
    </dgm:pt>
    <dgm:pt modelId="{39DFFA6F-DC98-4B9A-BBB2-4C1B363AA0E1}" type="parTrans" cxnId="{733E977C-9512-485A-9809-19D534493009}">
      <dgm:prSet/>
      <dgm:spPr/>
      <dgm:t>
        <a:bodyPr/>
        <a:lstStyle/>
        <a:p>
          <a:endParaRPr lang="en-US"/>
        </a:p>
      </dgm:t>
    </dgm:pt>
    <dgm:pt modelId="{8032FE3F-F981-4E84-B76B-AB941EB067DB}" type="sibTrans" cxnId="{733E977C-9512-485A-9809-19D534493009}">
      <dgm:prSet/>
      <dgm:spPr/>
      <dgm:t>
        <a:bodyPr/>
        <a:lstStyle/>
        <a:p>
          <a:endParaRPr lang="en-US"/>
        </a:p>
      </dgm:t>
    </dgm:pt>
    <dgm:pt modelId="{15619A40-2FF7-496D-B4EB-DADC18A4C7E1}" type="pres">
      <dgm:prSet presAssocID="{69D4A857-6649-4A8E-8AEB-E5F87F79B44A}" presName="Name0" presStyleCnt="0">
        <dgm:presLayoutVars>
          <dgm:dir/>
          <dgm:animLvl val="lvl"/>
          <dgm:resizeHandles val="exact"/>
        </dgm:presLayoutVars>
      </dgm:prSet>
      <dgm:spPr/>
    </dgm:pt>
    <dgm:pt modelId="{1ADA6FE2-2217-4B8D-B9AE-119C44E6B813}" type="pres">
      <dgm:prSet presAssocID="{1D5FD965-6E63-43E2-8AC2-FC09D97E3169}" presName="Name8" presStyleCnt="0"/>
      <dgm:spPr/>
    </dgm:pt>
    <dgm:pt modelId="{39910A03-395F-486D-80F8-EB68A2E78DD0}" type="pres">
      <dgm:prSet presAssocID="{1D5FD965-6E63-43E2-8AC2-FC09D97E3169}" presName="level" presStyleLbl="node1" presStyleIdx="0" presStyleCnt="4">
        <dgm:presLayoutVars>
          <dgm:chMax val="1"/>
          <dgm:bulletEnabled val="1"/>
        </dgm:presLayoutVars>
      </dgm:prSet>
      <dgm:spPr/>
      <dgm:t>
        <a:bodyPr/>
        <a:lstStyle/>
        <a:p>
          <a:endParaRPr lang="en-US"/>
        </a:p>
      </dgm:t>
    </dgm:pt>
    <dgm:pt modelId="{2CB1141C-35D8-4B2E-9B8A-D1E13B02AECB}" type="pres">
      <dgm:prSet presAssocID="{1D5FD965-6E63-43E2-8AC2-FC09D97E3169}" presName="levelTx" presStyleLbl="revTx" presStyleIdx="0" presStyleCnt="0">
        <dgm:presLayoutVars>
          <dgm:chMax val="1"/>
          <dgm:bulletEnabled val="1"/>
        </dgm:presLayoutVars>
      </dgm:prSet>
      <dgm:spPr/>
      <dgm:t>
        <a:bodyPr/>
        <a:lstStyle/>
        <a:p>
          <a:endParaRPr lang="en-US"/>
        </a:p>
      </dgm:t>
    </dgm:pt>
    <dgm:pt modelId="{B17AB36F-0228-45DE-9B94-6220F580FA11}" type="pres">
      <dgm:prSet presAssocID="{51FCAE5E-2B70-44A6-9A1C-F0699F1B7BE6}" presName="Name8" presStyleCnt="0"/>
      <dgm:spPr/>
    </dgm:pt>
    <dgm:pt modelId="{AB6C1805-2B74-4132-A213-4E34664122A3}" type="pres">
      <dgm:prSet presAssocID="{51FCAE5E-2B70-44A6-9A1C-F0699F1B7BE6}" presName="level" presStyleLbl="node1" presStyleIdx="1" presStyleCnt="4">
        <dgm:presLayoutVars>
          <dgm:chMax val="1"/>
          <dgm:bulletEnabled val="1"/>
        </dgm:presLayoutVars>
      </dgm:prSet>
      <dgm:spPr/>
      <dgm:t>
        <a:bodyPr/>
        <a:lstStyle/>
        <a:p>
          <a:endParaRPr lang="en-US"/>
        </a:p>
      </dgm:t>
    </dgm:pt>
    <dgm:pt modelId="{73BB742B-6356-48B8-B353-08743490D573}" type="pres">
      <dgm:prSet presAssocID="{51FCAE5E-2B70-44A6-9A1C-F0699F1B7BE6}" presName="levelTx" presStyleLbl="revTx" presStyleIdx="0" presStyleCnt="0">
        <dgm:presLayoutVars>
          <dgm:chMax val="1"/>
          <dgm:bulletEnabled val="1"/>
        </dgm:presLayoutVars>
      </dgm:prSet>
      <dgm:spPr/>
      <dgm:t>
        <a:bodyPr/>
        <a:lstStyle/>
        <a:p>
          <a:endParaRPr lang="en-US"/>
        </a:p>
      </dgm:t>
    </dgm:pt>
    <dgm:pt modelId="{03EA29A8-8E89-4196-8896-CE29D288AA9C}" type="pres">
      <dgm:prSet presAssocID="{BD783C61-A83C-4EF9-9F35-B23DC6035BE0}" presName="Name8" presStyleCnt="0"/>
      <dgm:spPr/>
    </dgm:pt>
    <dgm:pt modelId="{8F2FEE53-6957-45B7-B29B-894680DE354E}" type="pres">
      <dgm:prSet presAssocID="{BD783C61-A83C-4EF9-9F35-B23DC6035BE0}" presName="level" presStyleLbl="node1" presStyleIdx="2" presStyleCnt="4">
        <dgm:presLayoutVars>
          <dgm:chMax val="1"/>
          <dgm:bulletEnabled val="1"/>
        </dgm:presLayoutVars>
      </dgm:prSet>
      <dgm:spPr/>
      <dgm:t>
        <a:bodyPr/>
        <a:lstStyle/>
        <a:p>
          <a:endParaRPr lang="en-US"/>
        </a:p>
      </dgm:t>
    </dgm:pt>
    <dgm:pt modelId="{84BDEF52-8A87-47CD-84BF-90FD0A293179}" type="pres">
      <dgm:prSet presAssocID="{BD783C61-A83C-4EF9-9F35-B23DC6035BE0}" presName="levelTx" presStyleLbl="revTx" presStyleIdx="0" presStyleCnt="0">
        <dgm:presLayoutVars>
          <dgm:chMax val="1"/>
          <dgm:bulletEnabled val="1"/>
        </dgm:presLayoutVars>
      </dgm:prSet>
      <dgm:spPr/>
      <dgm:t>
        <a:bodyPr/>
        <a:lstStyle/>
        <a:p>
          <a:endParaRPr lang="en-US"/>
        </a:p>
      </dgm:t>
    </dgm:pt>
    <dgm:pt modelId="{667536D0-7B7D-4764-868E-C32A2912E464}" type="pres">
      <dgm:prSet presAssocID="{2EDFBEBB-8128-407C-B223-FED385BA2E96}" presName="Name8" presStyleCnt="0"/>
      <dgm:spPr/>
    </dgm:pt>
    <dgm:pt modelId="{306E1091-2AE8-42C2-AFEC-DC37C75C0949}" type="pres">
      <dgm:prSet presAssocID="{2EDFBEBB-8128-407C-B223-FED385BA2E96}" presName="level" presStyleLbl="node1" presStyleIdx="3" presStyleCnt="4">
        <dgm:presLayoutVars>
          <dgm:chMax val="1"/>
          <dgm:bulletEnabled val="1"/>
        </dgm:presLayoutVars>
      </dgm:prSet>
      <dgm:spPr/>
      <dgm:t>
        <a:bodyPr/>
        <a:lstStyle/>
        <a:p>
          <a:endParaRPr lang="en-US"/>
        </a:p>
      </dgm:t>
    </dgm:pt>
    <dgm:pt modelId="{83274AA4-C06B-4FB3-B308-73FAEF588717}" type="pres">
      <dgm:prSet presAssocID="{2EDFBEBB-8128-407C-B223-FED385BA2E96}" presName="levelTx" presStyleLbl="revTx" presStyleIdx="0" presStyleCnt="0">
        <dgm:presLayoutVars>
          <dgm:chMax val="1"/>
          <dgm:bulletEnabled val="1"/>
        </dgm:presLayoutVars>
      </dgm:prSet>
      <dgm:spPr/>
      <dgm:t>
        <a:bodyPr/>
        <a:lstStyle/>
        <a:p>
          <a:endParaRPr lang="en-US"/>
        </a:p>
      </dgm:t>
    </dgm:pt>
  </dgm:ptLst>
  <dgm:cxnLst>
    <dgm:cxn modelId="{3040D3F0-0CFD-43CE-A0E5-95B1418B2849}" srcId="{69D4A857-6649-4A8E-8AEB-E5F87F79B44A}" destId="{BD783C61-A83C-4EF9-9F35-B23DC6035BE0}" srcOrd="2" destOrd="0" parTransId="{B3FAFABE-A325-4CAD-9B46-998ADAAD15F6}" sibTransId="{C0A16C7C-67A4-4B57-A95A-BEA183DC3331}"/>
    <dgm:cxn modelId="{06CA798C-3F13-4E3B-9FD5-2519789C84D8}" type="presOf" srcId="{1D5FD965-6E63-43E2-8AC2-FC09D97E3169}" destId="{2CB1141C-35D8-4B2E-9B8A-D1E13B02AECB}" srcOrd="1" destOrd="0" presId="urn:microsoft.com/office/officeart/2005/8/layout/pyramid1"/>
    <dgm:cxn modelId="{BD10FA05-D2D4-4A37-BBD9-191B9B4898A0}" srcId="{69D4A857-6649-4A8E-8AEB-E5F87F79B44A}" destId="{2EDFBEBB-8128-407C-B223-FED385BA2E96}" srcOrd="3" destOrd="0" parTransId="{23D90BE5-F869-48C6-91FC-0E9D159EE736}" sibTransId="{4FEBFE83-C8C5-4764-A812-8120FBEC4201}"/>
    <dgm:cxn modelId="{DCF9B6CD-6569-445E-97C3-E289DB5C16D9}" type="presOf" srcId="{2EDFBEBB-8128-407C-B223-FED385BA2E96}" destId="{306E1091-2AE8-42C2-AFEC-DC37C75C0949}" srcOrd="0" destOrd="0" presId="urn:microsoft.com/office/officeart/2005/8/layout/pyramid1"/>
    <dgm:cxn modelId="{0FF248AC-3FDA-43D4-B5FB-5001AE0269A8}" srcId="{69D4A857-6649-4A8E-8AEB-E5F87F79B44A}" destId="{51FCAE5E-2B70-44A6-9A1C-F0699F1B7BE6}" srcOrd="1" destOrd="0" parTransId="{3EF415E4-BD5A-4949-8986-34294304BFE7}" sibTransId="{2C477C59-391E-430C-AD1E-4A5B9E3F84E9}"/>
    <dgm:cxn modelId="{AD8EE2BC-FB92-4046-AE5B-039C050E6BE7}" type="presOf" srcId="{BD783C61-A83C-4EF9-9F35-B23DC6035BE0}" destId="{8F2FEE53-6957-45B7-B29B-894680DE354E}" srcOrd="0" destOrd="0" presId="urn:microsoft.com/office/officeart/2005/8/layout/pyramid1"/>
    <dgm:cxn modelId="{4FB011A8-D8AB-422B-ADDA-15D11DD59F01}" type="presOf" srcId="{69D4A857-6649-4A8E-8AEB-E5F87F79B44A}" destId="{15619A40-2FF7-496D-B4EB-DADC18A4C7E1}" srcOrd="0" destOrd="0" presId="urn:microsoft.com/office/officeart/2005/8/layout/pyramid1"/>
    <dgm:cxn modelId="{733E977C-9512-485A-9809-19D534493009}" srcId="{69D4A857-6649-4A8E-8AEB-E5F87F79B44A}" destId="{1D5FD965-6E63-43E2-8AC2-FC09D97E3169}" srcOrd="0" destOrd="0" parTransId="{39DFFA6F-DC98-4B9A-BBB2-4C1B363AA0E1}" sibTransId="{8032FE3F-F981-4E84-B76B-AB941EB067DB}"/>
    <dgm:cxn modelId="{351399C0-0878-45D9-9952-70E4723C4B2A}" type="presOf" srcId="{51FCAE5E-2B70-44A6-9A1C-F0699F1B7BE6}" destId="{AB6C1805-2B74-4132-A213-4E34664122A3}" srcOrd="0" destOrd="0" presId="urn:microsoft.com/office/officeart/2005/8/layout/pyramid1"/>
    <dgm:cxn modelId="{4216377A-2562-44DF-8805-B04C2FE7AD76}" type="presOf" srcId="{2EDFBEBB-8128-407C-B223-FED385BA2E96}" destId="{83274AA4-C06B-4FB3-B308-73FAEF588717}" srcOrd="1" destOrd="0" presId="urn:microsoft.com/office/officeart/2005/8/layout/pyramid1"/>
    <dgm:cxn modelId="{866435DD-2213-482F-83FC-2E5AFB16C471}" type="presOf" srcId="{51FCAE5E-2B70-44A6-9A1C-F0699F1B7BE6}" destId="{73BB742B-6356-48B8-B353-08743490D573}" srcOrd="1" destOrd="0" presId="urn:microsoft.com/office/officeart/2005/8/layout/pyramid1"/>
    <dgm:cxn modelId="{711A3655-A6D6-4150-A135-2E6C2C9FDA86}" type="presOf" srcId="{1D5FD965-6E63-43E2-8AC2-FC09D97E3169}" destId="{39910A03-395F-486D-80F8-EB68A2E78DD0}" srcOrd="0" destOrd="0" presId="urn:microsoft.com/office/officeart/2005/8/layout/pyramid1"/>
    <dgm:cxn modelId="{EB045E71-D12A-4115-8368-10AF0A79778D}" type="presOf" srcId="{BD783C61-A83C-4EF9-9F35-B23DC6035BE0}" destId="{84BDEF52-8A87-47CD-84BF-90FD0A293179}" srcOrd="1" destOrd="0" presId="urn:microsoft.com/office/officeart/2005/8/layout/pyramid1"/>
    <dgm:cxn modelId="{83E20FEE-BCD0-40F6-9947-30C675D35724}" type="presParOf" srcId="{15619A40-2FF7-496D-B4EB-DADC18A4C7E1}" destId="{1ADA6FE2-2217-4B8D-B9AE-119C44E6B813}" srcOrd="0" destOrd="0" presId="urn:microsoft.com/office/officeart/2005/8/layout/pyramid1"/>
    <dgm:cxn modelId="{8B264A6A-9127-4813-B475-215FD90BAE9A}" type="presParOf" srcId="{1ADA6FE2-2217-4B8D-B9AE-119C44E6B813}" destId="{39910A03-395F-486D-80F8-EB68A2E78DD0}" srcOrd="0" destOrd="0" presId="urn:microsoft.com/office/officeart/2005/8/layout/pyramid1"/>
    <dgm:cxn modelId="{F107799A-4B81-430F-8150-AD583B34386F}" type="presParOf" srcId="{1ADA6FE2-2217-4B8D-B9AE-119C44E6B813}" destId="{2CB1141C-35D8-4B2E-9B8A-D1E13B02AECB}" srcOrd="1" destOrd="0" presId="urn:microsoft.com/office/officeart/2005/8/layout/pyramid1"/>
    <dgm:cxn modelId="{C80F72B7-EA24-4122-A41D-CA7F809FF81F}" type="presParOf" srcId="{15619A40-2FF7-496D-B4EB-DADC18A4C7E1}" destId="{B17AB36F-0228-45DE-9B94-6220F580FA11}" srcOrd="1" destOrd="0" presId="urn:microsoft.com/office/officeart/2005/8/layout/pyramid1"/>
    <dgm:cxn modelId="{2CADA3A7-D53C-4991-9BCF-405BFDD0BBF5}" type="presParOf" srcId="{B17AB36F-0228-45DE-9B94-6220F580FA11}" destId="{AB6C1805-2B74-4132-A213-4E34664122A3}" srcOrd="0" destOrd="0" presId="urn:microsoft.com/office/officeart/2005/8/layout/pyramid1"/>
    <dgm:cxn modelId="{E06A1662-D56B-402F-992A-7A4491E7697C}" type="presParOf" srcId="{B17AB36F-0228-45DE-9B94-6220F580FA11}" destId="{73BB742B-6356-48B8-B353-08743490D573}" srcOrd="1" destOrd="0" presId="urn:microsoft.com/office/officeart/2005/8/layout/pyramid1"/>
    <dgm:cxn modelId="{70213C2E-C216-4B9D-BB39-8419AB40BFF2}" type="presParOf" srcId="{15619A40-2FF7-496D-B4EB-DADC18A4C7E1}" destId="{03EA29A8-8E89-4196-8896-CE29D288AA9C}" srcOrd="2" destOrd="0" presId="urn:microsoft.com/office/officeart/2005/8/layout/pyramid1"/>
    <dgm:cxn modelId="{F9D9B8C8-EBB6-4C53-9C75-1DB36CF1D7CE}" type="presParOf" srcId="{03EA29A8-8E89-4196-8896-CE29D288AA9C}" destId="{8F2FEE53-6957-45B7-B29B-894680DE354E}" srcOrd="0" destOrd="0" presId="urn:microsoft.com/office/officeart/2005/8/layout/pyramid1"/>
    <dgm:cxn modelId="{AD7AE0EB-98CA-45D8-ABD0-93AD8B88A27C}" type="presParOf" srcId="{03EA29A8-8E89-4196-8896-CE29D288AA9C}" destId="{84BDEF52-8A87-47CD-84BF-90FD0A293179}" srcOrd="1" destOrd="0" presId="urn:microsoft.com/office/officeart/2005/8/layout/pyramid1"/>
    <dgm:cxn modelId="{3027C5E4-3D34-48AC-B3C9-86952A65BF00}" type="presParOf" srcId="{15619A40-2FF7-496D-B4EB-DADC18A4C7E1}" destId="{667536D0-7B7D-4764-868E-C32A2912E464}" srcOrd="3" destOrd="0" presId="urn:microsoft.com/office/officeart/2005/8/layout/pyramid1"/>
    <dgm:cxn modelId="{054194CF-CD86-4CB7-8377-0D724F453C8F}" type="presParOf" srcId="{667536D0-7B7D-4764-868E-C32A2912E464}" destId="{306E1091-2AE8-42C2-AFEC-DC37C75C0949}" srcOrd="0" destOrd="0" presId="urn:microsoft.com/office/officeart/2005/8/layout/pyramid1"/>
    <dgm:cxn modelId="{5649C85F-25E2-4FBA-81B2-62EF79FF4412}" type="presParOf" srcId="{667536D0-7B7D-4764-868E-C32A2912E464}" destId="{83274AA4-C06B-4FB3-B308-73FAEF588717}"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910A03-395F-486D-80F8-EB68A2E78DD0}">
      <dsp:nvSpPr>
        <dsp:cNvPr id="0" name=""/>
        <dsp:cNvSpPr/>
      </dsp:nvSpPr>
      <dsp:spPr>
        <a:xfrm>
          <a:off x="3086099" y="0"/>
          <a:ext cx="2057400" cy="1131490"/>
        </a:xfrm>
        <a:prstGeom prst="trapezoid">
          <a:avLst>
            <a:gd name="adj" fmla="val 90915"/>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4. Capsule or short Statements</a:t>
          </a:r>
          <a:endParaRPr lang="en-US" sz="1600" kern="1200" dirty="0"/>
        </a:p>
      </dsp:txBody>
      <dsp:txXfrm>
        <a:off x="3086099" y="0"/>
        <a:ext cx="2057400" cy="1131490"/>
      </dsp:txXfrm>
    </dsp:sp>
    <dsp:sp modelId="{AB6C1805-2B74-4132-A213-4E34664122A3}">
      <dsp:nvSpPr>
        <dsp:cNvPr id="0" name=""/>
        <dsp:cNvSpPr/>
      </dsp:nvSpPr>
      <dsp:spPr>
        <a:xfrm>
          <a:off x="2057399" y="1131490"/>
          <a:ext cx="4114800" cy="1131490"/>
        </a:xfrm>
        <a:prstGeom prst="trapezoid">
          <a:avLst>
            <a:gd name="adj" fmla="val 90915"/>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3. Coding </a:t>
          </a:r>
          <a:r>
            <a:rPr lang="en-US" sz="1800" kern="1200" dirty="0"/>
            <a:t>, Patterns &amp; Themes </a:t>
          </a:r>
        </a:p>
      </dsp:txBody>
      <dsp:txXfrm>
        <a:off x="2777489" y="1131490"/>
        <a:ext cx="2674620" cy="1131490"/>
      </dsp:txXfrm>
    </dsp:sp>
    <dsp:sp modelId="{8F2FEE53-6957-45B7-B29B-894680DE354E}">
      <dsp:nvSpPr>
        <dsp:cNvPr id="0" name=""/>
        <dsp:cNvSpPr/>
      </dsp:nvSpPr>
      <dsp:spPr>
        <a:xfrm>
          <a:off x="1028699" y="2262981"/>
          <a:ext cx="6172200" cy="1131490"/>
        </a:xfrm>
        <a:prstGeom prst="trapezoid">
          <a:avLst>
            <a:gd name="adj" fmla="val 90915"/>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2. Summarization</a:t>
          </a:r>
          <a:endParaRPr lang="en-US" sz="1800" kern="1200" dirty="0"/>
        </a:p>
      </dsp:txBody>
      <dsp:txXfrm>
        <a:off x="2108834" y="2262981"/>
        <a:ext cx="4011930" cy="1131490"/>
      </dsp:txXfrm>
    </dsp:sp>
    <dsp:sp modelId="{306E1091-2AE8-42C2-AFEC-DC37C75C0949}">
      <dsp:nvSpPr>
        <dsp:cNvPr id="0" name=""/>
        <dsp:cNvSpPr/>
      </dsp:nvSpPr>
      <dsp:spPr>
        <a:xfrm>
          <a:off x="0" y="3394472"/>
          <a:ext cx="8229600" cy="1131490"/>
        </a:xfrm>
        <a:prstGeom prst="trapezoid">
          <a:avLst>
            <a:gd name="adj" fmla="val 90915"/>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1. Transcription</a:t>
          </a:r>
          <a:endParaRPr lang="en-US" sz="2000" kern="1200" dirty="0"/>
        </a:p>
      </dsp:txBody>
      <dsp:txXfrm>
        <a:off x="1440179" y="3394472"/>
        <a:ext cx="5349240" cy="1131490"/>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1B9B655-4E59-46F9-95E4-1AF86E142884}" type="datetimeFigureOut">
              <a:rPr lang="en-US" smtClean="0"/>
              <a:t>12/11/2018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D07854-AC26-4C90-B034-A19DAFBF13B4}" type="slidenum">
              <a:rPr lang="en-US" smtClean="0"/>
              <a:t>‹#›</a:t>
            </a:fld>
            <a:endParaRPr lang="en-US"/>
          </a:p>
        </p:txBody>
      </p:sp>
    </p:spTree>
    <p:extLst>
      <p:ext uri="{BB962C8B-B14F-4D97-AF65-F5344CB8AC3E}">
        <p14:creationId xmlns:p14="http://schemas.microsoft.com/office/powerpoint/2010/main" val="512525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B9B655-4E59-46F9-95E4-1AF86E142884}" type="datetimeFigureOut">
              <a:rPr lang="en-US" smtClean="0"/>
              <a:t>12/11/2018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D07854-AC26-4C90-B034-A19DAFBF13B4}" type="slidenum">
              <a:rPr lang="en-US" smtClean="0"/>
              <a:t>‹#›</a:t>
            </a:fld>
            <a:endParaRPr lang="en-US"/>
          </a:p>
        </p:txBody>
      </p:sp>
    </p:spTree>
    <p:extLst>
      <p:ext uri="{BB962C8B-B14F-4D97-AF65-F5344CB8AC3E}">
        <p14:creationId xmlns:p14="http://schemas.microsoft.com/office/powerpoint/2010/main" val="12665917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B9B655-4E59-46F9-95E4-1AF86E142884}" type="datetimeFigureOut">
              <a:rPr lang="en-US" smtClean="0"/>
              <a:t>12/11/2018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D07854-AC26-4C90-B034-A19DAFBF13B4}" type="slidenum">
              <a:rPr lang="en-US" smtClean="0"/>
              <a:t>‹#›</a:t>
            </a:fld>
            <a:endParaRPr lang="en-US"/>
          </a:p>
        </p:txBody>
      </p:sp>
    </p:spTree>
    <p:extLst>
      <p:ext uri="{BB962C8B-B14F-4D97-AF65-F5344CB8AC3E}">
        <p14:creationId xmlns:p14="http://schemas.microsoft.com/office/powerpoint/2010/main" val="2351498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B9B655-4E59-46F9-95E4-1AF86E142884}" type="datetimeFigureOut">
              <a:rPr lang="en-US" smtClean="0"/>
              <a:t>12/11/2018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D07854-AC26-4C90-B034-A19DAFBF13B4}" type="slidenum">
              <a:rPr lang="en-US" smtClean="0"/>
              <a:t>‹#›</a:t>
            </a:fld>
            <a:endParaRPr lang="en-US"/>
          </a:p>
        </p:txBody>
      </p:sp>
    </p:spTree>
    <p:extLst>
      <p:ext uri="{BB962C8B-B14F-4D97-AF65-F5344CB8AC3E}">
        <p14:creationId xmlns:p14="http://schemas.microsoft.com/office/powerpoint/2010/main" val="3251504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B9B655-4E59-46F9-95E4-1AF86E142884}" type="datetimeFigureOut">
              <a:rPr lang="en-US" smtClean="0"/>
              <a:t>12/11/2018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D07854-AC26-4C90-B034-A19DAFBF13B4}" type="slidenum">
              <a:rPr lang="en-US" smtClean="0"/>
              <a:t>‹#›</a:t>
            </a:fld>
            <a:endParaRPr lang="en-US"/>
          </a:p>
        </p:txBody>
      </p:sp>
    </p:spTree>
    <p:extLst>
      <p:ext uri="{BB962C8B-B14F-4D97-AF65-F5344CB8AC3E}">
        <p14:creationId xmlns:p14="http://schemas.microsoft.com/office/powerpoint/2010/main" val="2399613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1B9B655-4E59-46F9-95E4-1AF86E142884}" type="datetimeFigureOut">
              <a:rPr lang="en-US" smtClean="0"/>
              <a:t>12/11/2018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D07854-AC26-4C90-B034-A19DAFBF13B4}" type="slidenum">
              <a:rPr lang="en-US" smtClean="0"/>
              <a:t>‹#›</a:t>
            </a:fld>
            <a:endParaRPr lang="en-US"/>
          </a:p>
        </p:txBody>
      </p:sp>
    </p:spTree>
    <p:extLst>
      <p:ext uri="{BB962C8B-B14F-4D97-AF65-F5344CB8AC3E}">
        <p14:creationId xmlns:p14="http://schemas.microsoft.com/office/powerpoint/2010/main" val="2418623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1B9B655-4E59-46F9-95E4-1AF86E142884}" type="datetimeFigureOut">
              <a:rPr lang="en-US" smtClean="0"/>
              <a:t>12/11/2018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D07854-AC26-4C90-B034-A19DAFBF13B4}" type="slidenum">
              <a:rPr lang="en-US" smtClean="0"/>
              <a:t>‹#›</a:t>
            </a:fld>
            <a:endParaRPr lang="en-US"/>
          </a:p>
        </p:txBody>
      </p:sp>
    </p:spTree>
    <p:extLst>
      <p:ext uri="{BB962C8B-B14F-4D97-AF65-F5344CB8AC3E}">
        <p14:creationId xmlns:p14="http://schemas.microsoft.com/office/powerpoint/2010/main" val="2198340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1B9B655-4E59-46F9-95E4-1AF86E142884}" type="datetimeFigureOut">
              <a:rPr lang="en-US" smtClean="0"/>
              <a:t>12/11/2018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D07854-AC26-4C90-B034-A19DAFBF13B4}" type="slidenum">
              <a:rPr lang="en-US" smtClean="0"/>
              <a:t>‹#›</a:t>
            </a:fld>
            <a:endParaRPr lang="en-US"/>
          </a:p>
        </p:txBody>
      </p:sp>
    </p:spTree>
    <p:extLst>
      <p:ext uri="{BB962C8B-B14F-4D97-AF65-F5344CB8AC3E}">
        <p14:creationId xmlns:p14="http://schemas.microsoft.com/office/powerpoint/2010/main" val="2951383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B9B655-4E59-46F9-95E4-1AF86E142884}" type="datetimeFigureOut">
              <a:rPr lang="en-US" smtClean="0"/>
              <a:t>12/11/2018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D07854-AC26-4C90-B034-A19DAFBF13B4}" type="slidenum">
              <a:rPr lang="en-US" smtClean="0"/>
              <a:t>‹#›</a:t>
            </a:fld>
            <a:endParaRPr lang="en-US"/>
          </a:p>
        </p:txBody>
      </p:sp>
    </p:spTree>
    <p:extLst>
      <p:ext uri="{BB962C8B-B14F-4D97-AF65-F5344CB8AC3E}">
        <p14:creationId xmlns:p14="http://schemas.microsoft.com/office/powerpoint/2010/main" val="22408942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B9B655-4E59-46F9-95E4-1AF86E142884}" type="datetimeFigureOut">
              <a:rPr lang="en-US" smtClean="0"/>
              <a:t>12/11/2018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D07854-AC26-4C90-B034-A19DAFBF13B4}" type="slidenum">
              <a:rPr lang="en-US" smtClean="0"/>
              <a:t>‹#›</a:t>
            </a:fld>
            <a:endParaRPr lang="en-US"/>
          </a:p>
        </p:txBody>
      </p:sp>
    </p:spTree>
    <p:extLst>
      <p:ext uri="{BB962C8B-B14F-4D97-AF65-F5344CB8AC3E}">
        <p14:creationId xmlns:p14="http://schemas.microsoft.com/office/powerpoint/2010/main" val="5575662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B9B655-4E59-46F9-95E4-1AF86E142884}" type="datetimeFigureOut">
              <a:rPr lang="en-US" smtClean="0"/>
              <a:t>12/11/2018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D07854-AC26-4C90-B034-A19DAFBF13B4}" type="slidenum">
              <a:rPr lang="en-US" smtClean="0"/>
              <a:t>‹#›</a:t>
            </a:fld>
            <a:endParaRPr lang="en-US"/>
          </a:p>
        </p:txBody>
      </p:sp>
    </p:spTree>
    <p:extLst>
      <p:ext uri="{BB962C8B-B14F-4D97-AF65-F5344CB8AC3E}">
        <p14:creationId xmlns:p14="http://schemas.microsoft.com/office/powerpoint/2010/main" val="36278446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B9B655-4E59-46F9-95E4-1AF86E142884}" type="datetimeFigureOut">
              <a:rPr lang="en-US" smtClean="0"/>
              <a:t>12/11/2018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D07854-AC26-4C90-B034-A19DAFBF13B4}" type="slidenum">
              <a:rPr lang="en-US" smtClean="0"/>
              <a:t>‹#›</a:t>
            </a:fld>
            <a:endParaRPr lang="en-US"/>
          </a:p>
        </p:txBody>
      </p:sp>
    </p:spTree>
    <p:extLst>
      <p:ext uri="{BB962C8B-B14F-4D97-AF65-F5344CB8AC3E}">
        <p14:creationId xmlns:p14="http://schemas.microsoft.com/office/powerpoint/2010/main" val="42197895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qualitativ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609600"/>
            <a:ext cx="6973895" cy="553278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0" y="0"/>
            <a:ext cx="9144000" cy="1470025"/>
          </a:xfrm>
        </p:spPr>
        <p:style>
          <a:lnRef idx="0">
            <a:schemeClr val="accent1"/>
          </a:lnRef>
          <a:fillRef idx="3">
            <a:schemeClr val="accent1"/>
          </a:fillRef>
          <a:effectRef idx="3">
            <a:schemeClr val="accent1"/>
          </a:effectRef>
          <a:fontRef idx="minor">
            <a:schemeClr val="lt1"/>
          </a:fontRef>
        </p:style>
        <p:txBody>
          <a:bodyPr/>
          <a:lstStyle/>
          <a:p>
            <a:r>
              <a:rPr lang="en-US" dirty="0" smtClean="0"/>
              <a:t>Qualitative Research</a:t>
            </a:r>
            <a:endParaRPr lang="en-US" dirty="0"/>
          </a:p>
        </p:txBody>
      </p:sp>
      <p:sp>
        <p:nvSpPr>
          <p:cNvPr id="5" name="Subtitle 2"/>
          <p:cNvSpPr>
            <a:spLocks noGrp="1"/>
          </p:cNvSpPr>
          <p:nvPr>
            <p:ph type="subTitle" idx="1"/>
          </p:nvPr>
        </p:nvSpPr>
        <p:spPr>
          <a:xfrm>
            <a:off x="0" y="5105400"/>
            <a:ext cx="9144000" cy="1752600"/>
          </a:xfrm>
        </p:spPr>
        <p:style>
          <a:lnRef idx="0">
            <a:schemeClr val="accent5"/>
          </a:lnRef>
          <a:fillRef idx="3">
            <a:schemeClr val="accent5"/>
          </a:fillRef>
          <a:effectRef idx="3">
            <a:schemeClr val="accent5"/>
          </a:effectRef>
          <a:fontRef idx="minor">
            <a:schemeClr val="lt1"/>
          </a:fontRef>
        </p:style>
        <p:txBody>
          <a:bodyPr/>
          <a:lstStyle/>
          <a:p>
            <a:r>
              <a:rPr lang="en-US" dirty="0" smtClean="0">
                <a:solidFill>
                  <a:schemeClr val="bg1"/>
                </a:solidFill>
              </a:rPr>
              <a:t>Dr. </a:t>
            </a:r>
            <a:r>
              <a:rPr lang="en-US" dirty="0" err="1" smtClean="0">
                <a:solidFill>
                  <a:schemeClr val="bg1"/>
                </a:solidFill>
              </a:rPr>
              <a:t>Riaz</a:t>
            </a:r>
            <a:r>
              <a:rPr lang="en-US" dirty="0" smtClean="0">
                <a:solidFill>
                  <a:schemeClr val="bg1"/>
                </a:solidFill>
              </a:rPr>
              <a:t> </a:t>
            </a:r>
            <a:r>
              <a:rPr lang="en-US" dirty="0" err="1" smtClean="0">
                <a:solidFill>
                  <a:schemeClr val="bg1"/>
                </a:solidFill>
              </a:rPr>
              <a:t>Hussain</a:t>
            </a:r>
            <a:endParaRPr lang="en-US" sz="1600" dirty="0" smtClean="0">
              <a:solidFill>
                <a:schemeClr val="bg1"/>
              </a:solidFill>
            </a:endParaRPr>
          </a:p>
          <a:p>
            <a:r>
              <a:rPr lang="en-US" sz="1600" smtClean="0">
                <a:solidFill>
                  <a:schemeClr val="bg1"/>
                </a:solidFill>
              </a:rPr>
              <a:t>Department </a:t>
            </a:r>
            <a:r>
              <a:rPr lang="en-US" sz="1600" dirty="0" smtClean="0">
                <a:solidFill>
                  <a:schemeClr val="bg1"/>
                </a:solidFill>
              </a:rPr>
              <a:t>of English</a:t>
            </a:r>
          </a:p>
          <a:p>
            <a:r>
              <a:rPr lang="en-US" sz="1600" dirty="0" smtClean="0">
                <a:solidFill>
                  <a:schemeClr val="bg1"/>
                </a:solidFill>
              </a:rPr>
              <a:t>The </a:t>
            </a:r>
            <a:r>
              <a:rPr lang="en-US" sz="1600" dirty="0" err="1" smtClean="0">
                <a:solidFill>
                  <a:schemeClr val="bg1"/>
                </a:solidFill>
              </a:rPr>
              <a:t>Islamia</a:t>
            </a:r>
            <a:r>
              <a:rPr lang="en-US" sz="1600" dirty="0" smtClean="0">
                <a:solidFill>
                  <a:schemeClr val="bg1"/>
                </a:solidFill>
              </a:rPr>
              <a:t> University of Bahawalpur </a:t>
            </a:r>
            <a:endParaRPr lang="en-US" sz="1600" dirty="0">
              <a:solidFill>
                <a:schemeClr val="bg1"/>
              </a:solidFill>
            </a:endParaRPr>
          </a:p>
        </p:txBody>
      </p:sp>
    </p:spTree>
    <p:extLst>
      <p:ext uri="{BB962C8B-B14F-4D97-AF65-F5344CB8AC3E}">
        <p14:creationId xmlns:p14="http://schemas.microsoft.com/office/powerpoint/2010/main" val="32563882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en-US" dirty="0" smtClean="0"/>
              <a:t>Analyzing Qualitative Data </a:t>
            </a:r>
            <a:endParaRPr lang="en-US" dirty="0"/>
          </a:p>
        </p:txBody>
      </p:sp>
      <p:sp>
        <p:nvSpPr>
          <p:cNvPr id="3" name="Content Placeholder 2"/>
          <p:cNvSpPr>
            <a:spLocks noGrp="1"/>
          </p:cNvSpPr>
          <p:nvPr>
            <p:ph idx="1"/>
          </p:nvPr>
        </p:nvSpPr>
        <p:spPr/>
        <p:txBody>
          <a:bodyPr/>
          <a:lstStyle/>
          <a:p>
            <a:pPr marL="0" indent="0">
              <a:buNone/>
            </a:pPr>
            <a:r>
              <a:rPr lang="en-US" dirty="0" smtClean="0"/>
              <a:t>‘Qualitative </a:t>
            </a:r>
            <a:r>
              <a:rPr lang="en-US" dirty="0"/>
              <a:t>data analysis is a search for general statements about </a:t>
            </a:r>
            <a:r>
              <a:rPr lang="en-US" dirty="0" smtClean="0"/>
              <a:t>relationships and </a:t>
            </a:r>
            <a:r>
              <a:rPr lang="en-US" dirty="0"/>
              <a:t>underlying </a:t>
            </a:r>
            <a:r>
              <a:rPr lang="en-US" dirty="0" smtClean="0"/>
              <a:t>themes’. </a:t>
            </a:r>
            <a:r>
              <a:rPr lang="en-US" dirty="0"/>
              <a:t>Marshall and </a:t>
            </a:r>
            <a:r>
              <a:rPr lang="en-US" dirty="0" err="1" smtClean="0"/>
              <a:t>Rossman</a:t>
            </a:r>
            <a:r>
              <a:rPr lang="en-US" dirty="0" smtClean="0"/>
              <a:t> (</a:t>
            </a:r>
            <a:r>
              <a:rPr lang="en-US" dirty="0"/>
              <a:t>(</a:t>
            </a:r>
            <a:r>
              <a:rPr lang="en-US" dirty="0" smtClean="0"/>
              <a:t>2006,p.154</a:t>
            </a:r>
            <a:r>
              <a:rPr lang="en-US" dirty="0"/>
              <a:t>)</a:t>
            </a:r>
          </a:p>
        </p:txBody>
      </p:sp>
    </p:spTree>
    <p:extLst>
      <p:ext uri="{BB962C8B-B14F-4D97-AF65-F5344CB8AC3E}">
        <p14:creationId xmlns:p14="http://schemas.microsoft.com/office/powerpoint/2010/main" val="27134019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normAutofit fontScale="90000"/>
          </a:bodyPr>
          <a:lstStyle/>
          <a:p>
            <a:r>
              <a:rPr lang="en-US" dirty="0" smtClean="0"/>
              <a:t>Steps for Analyzing Qualitative Data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99018313"/>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162479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en-US" dirty="0" smtClean="0"/>
              <a:t>It focuses on </a:t>
            </a:r>
            <a:endParaRPr lang="en-US" dirty="0"/>
          </a:p>
        </p:txBody>
      </p:sp>
      <p:sp>
        <p:nvSpPr>
          <p:cNvPr id="5" name="Content Placeholder 4"/>
          <p:cNvSpPr>
            <a:spLocks noGrp="1"/>
          </p:cNvSpPr>
          <p:nvPr>
            <p:ph idx="1"/>
          </p:nvPr>
        </p:nvSpPr>
        <p:spPr/>
        <p:txBody>
          <a:bodyPr/>
          <a:lstStyle/>
          <a:p>
            <a:r>
              <a:rPr lang="en-US" dirty="0" smtClean="0"/>
              <a:t>It analyses data  in order to form thematic ideas .</a:t>
            </a:r>
          </a:p>
          <a:p>
            <a:endParaRPr lang="en-US" dirty="0"/>
          </a:p>
        </p:txBody>
      </p:sp>
      <p:pic>
        <p:nvPicPr>
          <p:cNvPr id="6"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2428495"/>
            <a:ext cx="8229600" cy="4467068"/>
          </a:xfrm>
          <a:prstGeom prst="rect">
            <a:avLst/>
          </a:prstGeom>
          <a:effectLst>
            <a:softEdge rad="317500"/>
          </a:effectLst>
        </p:spPr>
      </p:pic>
    </p:spTree>
    <p:extLst>
      <p:ext uri="{BB962C8B-B14F-4D97-AF65-F5344CB8AC3E}">
        <p14:creationId xmlns:p14="http://schemas.microsoft.com/office/powerpoint/2010/main" val="31392900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0" y="0"/>
            <a:ext cx="9144000" cy="1504369"/>
          </a:xfrm>
        </p:spPr>
        <p:style>
          <a:lnRef idx="0">
            <a:schemeClr val="accent5"/>
          </a:lnRef>
          <a:fillRef idx="3">
            <a:schemeClr val="accent5"/>
          </a:fillRef>
          <a:effectRef idx="3">
            <a:schemeClr val="accent5"/>
          </a:effectRef>
          <a:fontRef idx="minor">
            <a:schemeClr val="lt1"/>
          </a:fontRef>
        </p:style>
        <p:txBody>
          <a:bodyPr/>
          <a:lstStyle/>
          <a:p>
            <a:r>
              <a:rPr lang="en-US" dirty="0"/>
              <a:t>Why does Modern World Need Qualitative Research </a:t>
            </a:r>
            <a:r>
              <a:rPr lang="en-US" dirty="0" smtClean="0"/>
              <a:t>?</a:t>
            </a:r>
            <a:endParaRPr lang="en-US" dirty="0"/>
          </a:p>
        </p:txBody>
      </p:sp>
      <p:sp>
        <p:nvSpPr>
          <p:cNvPr id="5" name="Subtitle 4"/>
          <p:cNvSpPr>
            <a:spLocks noGrp="1"/>
          </p:cNvSpPr>
          <p:nvPr>
            <p:ph type="subTitle" idx="1"/>
          </p:nvPr>
        </p:nvSpPr>
        <p:spPr/>
        <p:txBody>
          <a:bodyPr/>
          <a:lstStyle/>
          <a:p>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8187"/>
            <a:ext cx="9151189" cy="532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62100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normAutofit fontScale="90000"/>
          </a:bodyPr>
          <a:lstStyle/>
          <a:p>
            <a:r>
              <a:rPr lang="en-US" dirty="0" smtClean="0"/>
              <a:t>Why does Modern World Need Qualitative Research ?</a:t>
            </a:r>
            <a:endParaRPr lang="en-US" dirty="0"/>
          </a:p>
        </p:txBody>
      </p:sp>
      <p:sp>
        <p:nvSpPr>
          <p:cNvPr id="3" name="Content Placeholder 2"/>
          <p:cNvSpPr>
            <a:spLocks noGrp="1"/>
          </p:cNvSpPr>
          <p:nvPr>
            <p:ph idx="1"/>
          </p:nvPr>
        </p:nvSpPr>
        <p:spPr/>
        <p:txBody>
          <a:bodyPr>
            <a:normAutofit fontScale="85000" lnSpcReduction="20000"/>
          </a:bodyPr>
          <a:lstStyle/>
          <a:p>
            <a:pPr marL="0" indent="0" algn="just">
              <a:buNone/>
            </a:pPr>
            <a:r>
              <a:rPr lang="en-US" dirty="0" smtClean="0"/>
              <a:t>‘Today </a:t>
            </a:r>
            <a:r>
              <a:rPr lang="en-US" dirty="0"/>
              <a:t>we are facing a crisis more profound than a loss of meaning, </a:t>
            </a:r>
            <a:r>
              <a:rPr lang="en-US" dirty="0" smtClean="0"/>
              <a:t>the crisis </a:t>
            </a:r>
            <a:r>
              <a:rPr lang="en-US" dirty="0"/>
              <a:t>of mounting environmental damage and escalating war between </a:t>
            </a:r>
            <a:r>
              <a:rPr lang="en-US" dirty="0" smtClean="0"/>
              <a:t>civilizations. It </a:t>
            </a:r>
            <a:r>
              <a:rPr lang="en-US" dirty="0"/>
              <a:t>would be naive to suppose that qualitative research alone </a:t>
            </a:r>
            <a:r>
              <a:rPr lang="en-US" dirty="0" smtClean="0"/>
              <a:t>could provide </a:t>
            </a:r>
            <a:r>
              <a:rPr lang="en-US" dirty="0"/>
              <a:t>a solution to worldwide crises. But we can at least ask that </a:t>
            </a:r>
            <a:r>
              <a:rPr lang="en-US" dirty="0" smtClean="0"/>
              <a:t>qualitative inquiry </a:t>
            </a:r>
            <a:r>
              <a:rPr lang="en-US" dirty="0"/>
              <a:t>counter, rather than bolster, the attitude of seeking to </a:t>
            </a:r>
            <a:r>
              <a:rPr lang="en-US" dirty="0" smtClean="0"/>
              <a:t>dominate not </a:t>
            </a:r>
            <a:r>
              <a:rPr lang="en-US" dirty="0"/>
              <a:t>only other peoples but the planet as a whole. I will argue that </a:t>
            </a:r>
            <a:r>
              <a:rPr lang="en-US" dirty="0" smtClean="0"/>
              <a:t>qualitative research </a:t>
            </a:r>
            <a:r>
              <a:rPr lang="en-US" dirty="0"/>
              <a:t>has the potential to change our attitude of domination because it </a:t>
            </a:r>
            <a:r>
              <a:rPr lang="en-US" dirty="0" smtClean="0"/>
              <a:t>is sensitive </a:t>
            </a:r>
            <a:r>
              <a:rPr lang="en-US" dirty="0"/>
              <a:t>to human forms of life in a way that traditional research cannot </a:t>
            </a:r>
            <a:r>
              <a:rPr lang="en-US" dirty="0" smtClean="0"/>
              <a:t>be. </a:t>
            </a:r>
            <a:r>
              <a:rPr lang="en-US" dirty="0"/>
              <a:t>can draw on powerful new conceptions of human rationality</a:t>
            </a:r>
            <a:r>
              <a:rPr lang="en-US" dirty="0" smtClean="0"/>
              <a:t>’. Packer </a:t>
            </a:r>
            <a:r>
              <a:rPr lang="en-US" dirty="0" smtClean="0"/>
              <a:t>(2017,p.5)</a:t>
            </a:r>
            <a:endParaRPr lang="en-US" dirty="0"/>
          </a:p>
        </p:txBody>
      </p:sp>
    </p:spTree>
    <p:extLst>
      <p:ext uri="{BB962C8B-B14F-4D97-AF65-F5344CB8AC3E}">
        <p14:creationId xmlns:p14="http://schemas.microsoft.com/office/powerpoint/2010/main" val="9712179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6800"/>
            <a:ext cx="9144000" cy="579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0" y="0"/>
            <a:ext cx="9144000" cy="1470025"/>
          </a:xfrm>
        </p:spPr>
        <p:style>
          <a:lnRef idx="0">
            <a:schemeClr val="accent1"/>
          </a:lnRef>
          <a:fillRef idx="3">
            <a:schemeClr val="accent1"/>
          </a:fillRef>
          <a:effectRef idx="3">
            <a:schemeClr val="accent1"/>
          </a:effectRef>
          <a:fontRef idx="minor">
            <a:schemeClr val="lt1"/>
          </a:fontRef>
        </p:style>
        <p:txBody>
          <a:bodyPr>
            <a:normAutofit/>
          </a:bodyPr>
          <a:lstStyle/>
          <a:p>
            <a:r>
              <a:rPr lang="en-US" dirty="0" smtClean="0"/>
              <a:t>Philosophical Orientation of Qualitative Research in Pakistan Context  </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8381971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Why understand the world </a:t>
            </a:r>
            <a:br>
              <a:rPr lang="en-US" dirty="0" smtClean="0"/>
            </a:br>
            <a:r>
              <a:rPr lang="en-US" dirty="0" smtClean="0"/>
              <a:t>in Pakistan qualitatively? </a:t>
            </a:r>
            <a:endParaRPr lang="en-US" dirty="0"/>
          </a:p>
        </p:txBody>
      </p:sp>
      <p:sp>
        <p:nvSpPr>
          <p:cNvPr id="3" name="Content Placeholder 2"/>
          <p:cNvSpPr>
            <a:spLocks noGrp="1"/>
          </p:cNvSpPr>
          <p:nvPr>
            <p:ph sz="half" idx="1"/>
          </p:nvPr>
        </p:nvSpPr>
        <p:spPr/>
        <p:txBody>
          <a:bodyPr>
            <a:normAutofit fontScale="92500"/>
          </a:bodyPr>
          <a:lstStyle/>
          <a:p>
            <a:r>
              <a:rPr lang="en-US" dirty="0"/>
              <a:t>Over the time the number of unanswered questions are increasing which are haunting our society. Questions such as our partial failure to ground the ‘narrative’ of independence among our people so that they can find the reason to be proud of being Pakistani. </a:t>
            </a:r>
            <a:r>
              <a:rPr lang="en-US" dirty="0" smtClean="0"/>
              <a:t> </a:t>
            </a:r>
            <a:endParaRPr lang="en-US" dirty="0"/>
          </a:p>
        </p:txBody>
      </p:sp>
      <p:sp>
        <p:nvSpPr>
          <p:cNvPr id="4" name="Content Placeholder 3"/>
          <p:cNvSpPr>
            <a:spLocks noGrp="1"/>
          </p:cNvSpPr>
          <p:nvPr>
            <p:ph sz="half" idx="2"/>
          </p:nvPr>
        </p:nvSpPr>
        <p:spPr/>
        <p:txBody>
          <a:bodyPr>
            <a:normAutofit fontScale="92500"/>
          </a:bodyPr>
          <a:lstStyle/>
          <a:p>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2209800"/>
            <a:ext cx="4005423" cy="2393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41432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normAutofit/>
          </a:bodyPr>
          <a:lstStyle/>
          <a:p>
            <a:r>
              <a:rPr lang="en-US" sz="3200" dirty="0" smtClean="0"/>
              <a:t>Qualitative Questions which haunt our society </a:t>
            </a:r>
            <a:endParaRPr lang="en-US" sz="3200" dirty="0"/>
          </a:p>
        </p:txBody>
      </p:sp>
      <p:sp>
        <p:nvSpPr>
          <p:cNvPr id="5" name="Content Placeholder 4"/>
          <p:cNvSpPr>
            <a:spLocks noGrp="1"/>
          </p:cNvSpPr>
          <p:nvPr>
            <p:ph sz="half" idx="1"/>
          </p:nvPr>
        </p:nvSpPr>
        <p:spPr/>
        <p:txBody>
          <a:bodyPr>
            <a:normAutofit/>
          </a:bodyPr>
          <a:lstStyle/>
          <a:p>
            <a:pPr marL="0" indent="0">
              <a:buNone/>
            </a:pPr>
            <a:r>
              <a:rPr lang="en-US" dirty="0"/>
              <a:t>To a limited extent our inability to ‘construct’ counter ‘discourse’ against increased militancy in our society. </a:t>
            </a:r>
            <a:r>
              <a:rPr lang="en-US" dirty="0" smtClean="0"/>
              <a:t> </a:t>
            </a:r>
            <a:endParaRPr lang="en-US" dirty="0"/>
          </a:p>
          <a:p>
            <a:endParaRPr lang="en-US" dirty="0"/>
          </a:p>
        </p:txBody>
      </p:sp>
      <p:pic>
        <p:nvPicPr>
          <p:cNvPr id="409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419600" y="1981200"/>
            <a:ext cx="4528767" cy="2883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24564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normAutofit fontScale="92500" lnSpcReduction="10000"/>
          </a:bodyPr>
          <a:lstStyle/>
          <a:p>
            <a:r>
              <a:rPr lang="en-US" dirty="0"/>
              <a:t>And the continuation of our ‘trust’ on grand theories to answer the challenges such as poverty instead of ‘discovering’ the theories which can give us meaningful, relevant and workable explanations behind such phenomenon.</a:t>
            </a:r>
          </a:p>
          <a:p>
            <a:r>
              <a:rPr lang="en-US" dirty="0"/>
              <a:t> </a:t>
            </a:r>
          </a:p>
          <a:p>
            <a:endParaRPr lang="en-US" dirty="0"/>
          </a:p>
        </p:txBody>
      </p:sp>
      <p:pic>
        <p:nvPicPr>
          <p:cNvPr id="614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756036" y="2051142"/>
            <a:ext cx="4083164" cy="3043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3"/>
          <p:cNvSpPr txBox="1">
            <a:spLocks/>
          </p:cNvSpPr>
          <p:nvPr/>
        </p:nvSpPr>
        <p:spPr>
          <a:xfrm>
            <a:off x="457200" y="228600"/>
            <a:ext cx="8229600" cy="1143000"/>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3200" smtClean="0"/>
              <a:t>Qualitative Questions which haunt our society </a:t>
            </a:r>
            <a:endParaRPr lang="en-US" sz="3200" dirty="0"/>
          </a:p>
        </p:txBody>
      </p:sp>
    </p:spTree>
    <p:extLst>
      <p:ext uri="{BB962C8B-B14F-4D97-AF65-F5344CB8AC3E}">
        <p14:creationId xmlns:p14="http://schemas.microsoft.com/office/powerpoint/2010/main" val="39670775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r>
              <a:rPr lang="en-US" dirty="0"/>
              <a:t>We can trust that qualitative research can help us to develop our under-standing about the challenges we are facing today and thus can enable us to address these.</a:t>
            </a:r>
          </a:p>
          <a:p>
            <a:endParaRPr lang="en-US" dirty="0"/>
          </a:p>
        </p:txBody>
      </p:sp>
      <p:pic>
        <p:nvPicPr>
          <p:cNvPr id="205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648200" y="2666560"/>
            <a:ext cx="4038600" cy="2393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3"/>
          <p:cNvSpPr txBox="1">
            <a:spLocks/>
          </p:cNvSpPr>
          <p:nvPr/>
        </p:nvSpPr>
        <p:spPr>
          <a:xfrm>
            <a:off x="457200" y="304800"/>
            <a:ext cx="8229600" cy="1143000"/>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3200" smtClean="0"/>
              <a:t>Qualitative Questions which haunt our society </a:t>
            </a:r>
            <a:endParaRPr lang="en-US" sz="3200" dirty="0"/>
          </a:p>
        </p:txBody>
      </p:sp>
    </p:spTree>
    <p:extLst>
      <p:ext uri="{BB962C8B-B14F-4D97-AF65-F5344CB8AC3E}">
        <p14:creationId xmlns:p14="http://schemas.microsoft.com/office/powerpoint/2010/main" val="11209479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en-US" dirty="0" smtClean="0"/>
              <a:t>Overview of Main Points  </a:t>
            </a:r>
            <a:endParaRPr lang="en-US" dirty="0"/>
          </a:p>
        </p:txBody>
      </p:sp>
      <p:sp>
        <p:nvSpPr>
          <p:cNvPr id="3" name="Content Placeholder 2"/>
          <p:cNvSpPr>
            <a:spLocks noGrp="1"/>
          </p:cNvSpPr>
          <p:nvPr>
            <p:ph idx="1"/>
          </p:nvPr>
        </p:nvSpPr>
        <p:spPr/>
        <p:txBody>
          <a:bodyPr>
            <a:normAutofit fontScale="92500" lnSpcReduction="10000"/>
          </a:bodyPr>
          <a:lstStyle/>
          <a:p>
            <a:r>
              <a:rPr lang="en-US" dirty="0"/>
              <a:t>Two Paradigms with Two Different views of </a:t>
            </a:r>
            <a:r>
              <a:rPr lang="en-US" dirty="0" smtClean="0"/>
              <a:t>reality</a:t>
            </a:r>
          </a:p>
          <a:p>
            <a:r>
              <a:rPr lang="en-US" dirty="0"/>
              <a:t>Qualitative Research </a:t>
            </a:r>
            <a:endParaRPr lang="en-US" dirty="0" smtClean="0"/>
          </a:p>
          <a:p>
            <a:r>
              <a:rPr lang="en-US" dirty="0" smtClean="0"/>
              <a:t>Understanding People’s Perspective </a:t>
            </a:r>
          </a:p>
          <a:p>
            <a:r>
              <a:rPr lang="en-US" dirty="0" smtClean="0"/>
              <a:t>A Naturalistic Approach</a:t>
            </a:r>
          </a:p>
          <a:p>
            <a:r>
              <a:rPr lang="en-US" dirty="0" smtClean="0"/>
              <a:t>Qualitative Methods </a:t>
            </a:r>
          </a:p>
          <a:p>
            <a:r>
              <a:rPr lang="en-US" dirty="0"/>
              <a:t>Why does Modern World Need Qualitative Research ?</a:t>
            </a:r>
            <a:endParaRPr lang="en-US" dirty="0" smtClean="0"/>
          </a:p>
          <a:p>
            <a:r>
              <a:rPr lang="en-US" dirty="0"/>
              <a:t>Philosophical Orientation of Qualitative Research in Pakistan Context </a:t>
            </a:r>
            <a:endParaRPr lang="en-US" dirty="0" smtClean="0"/>
          </a:p>
          <a:p>
            <a:endParaRPr lang="en-US" dirty="0"/>
          </a:p>
        </p:txBody>
      </p:sp>
    </p:spTree>
    <p:extLst>
      <p:ext uri="{BB962C8B-B14F-4D97-AF65-F5344CB8AC3E}">
        <p14:creationId xmlns:p14="http://schemas.microsoft.com/office/powerpoint/2010/main" val="17486374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normAutofit/>
          </a:bodyPr>
          <a:lstStyle/>
          <a:p>
            <a:r>
              <a:rPr lang="en-US" dirty="0"/>
              <a:t>Why do we put higher level of trust on the claim that can answer some of the burning questions we have been facing as a nation? </a:t>
            </a:r>
            <a:endParaRPr lang="en-US" dirty="0" smtClean="0"/>
          </a:p>
        </p:txBody>
      </p:sp>
      <p:pic>
        <p:nvPicPr>
          <p:cNvPr id="307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648200" y="1981200"/>
            <a:ext cx="4038600" cy="2679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48918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6197" y="304800"/>
            <a:ext cx="8229600" cy="4525963"/>
          </a:xfrm>
        </p:spPr>
        <p:txBody>
          <a:bodyPr>
            <a:normAutofit/>
          </a:bodyPr>
          <a:lstStyle/>
          <a:p>
            <a:pPr marL="0" indent="0" algn="just">
              <a:buNone/>
            </a:pPr>
            <a:r>
              <a:rPr lang="en-US" sz="2400" dirty="0"/>
              <a:t>Because in qualitative research we try to learn and try to understand the world through information both coded and un-coded, implicit and explicit, intended and un-intended, through simultaneous multiple modalities – auditory, visual, kinesthetic, tactile, positional, cognitive, and emotional ones; and we learn through </a:t>
            </a:r>
            <a:r>
              <a:rPr lang="en-US" sz="2400" dirty="0" smtClean="0"/>
              <a:t>exploration</a:t>
            </a:r>
            <a:r>
              <a:rPr lang="en-US" sz="2400" dirty="0"/>
              <a:t>, manipulation, activity and interaction.</a:t>
            </a:r>
          </a:p>
          <a:p>
            <a:pPr algn="just"/>
            <a:endParaRPr lang="en-US" dirty="0"/>
          </a:p>
        </p:txBody>
      </p:sp>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667000"/>
            <a:ext cx="76962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78713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normAutofit/>
          </a:bodyPr>
          <a:lstStyle/>
          <a:p>
            <a:r>
              <a:rPr lang="en-US" sz="3200" dirty="0" smtClean="0"/>
              <a:t>Qualitative Research in Contemporary Discourse </a:t>
            </a:r>
            <a:endParaRPr lang="en-US" sz="3200" dirty="0"/>
          </a:p>
        </p:txBody>
      </p:sp>
      <p:sp>
        <p:nvSpPr>
          <p:cNvPr id="5" name="Content Placeholder 4"/>
          <p:cNvSpPr>
            <a:spLocks noGrp="1"/>
          </p:cNvSpPr>
          <p:nvPr>
            <p:ph idx="1"/>
          </p:nvPr>
        </p:nvSpPr>
        <p:spPr/>
        <p:txBody>
          <a:bodyPr>
            <a:normAutofit/>
          </a:bodyPr>
          <a:lstStyle/>
          <a:p>
            <a:r>
              <a:rPr lang="en-US" dirty="0"/>
              <a:t>Qualitative research is increasingly finding and expanding its space in </a:t>
            </a:r>
            <a:r>
              <a:rPr lang="en-US" dirty="0" smtClean="0"/>
              <a:t>contemporary </a:t>
            </a:r>
            <a:r>
              <a:rPr lang="en-US" dirty="0"/>
              <a:t>discourse. Researchers, policy makers and practitioners in social and natural sciences (such as medical) are discovering the avenues in which qualitative re-search is enabling them to understand the world in their respective area better than they had been perceiving. </a:t>
            </a:r>
          </a:p>
        </p:txBody>
      </p:sp>
    </p:spTree>
    <p:extLst>
      <p:ext uri="{BB962C8B-B14F-4D97-AF65-F5344CB8AC3E}">
        <p14:creationId xmlns:p14="http://schemas.microsoft.com/office/powerpoint/2010/main" val="4434929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en-US" dirty="0" smtClean="0"/>
              <a:t>References </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endParaRPr lang="en-US" dirty="0" smtClean="0"/>
          </a:p>
          <a:p>
            <a:r>
              <a:rPr lang="en-US" dirty="0"/>
              <a:t>Baxter, L. A., &amp; </a:t>
            </a:r>
            <a:r>
              <a:rPr lang="en-US" dirty="0" err="1"/>
              <a:t>Babbie</a:t>
            </a:r>
            <a:r>
              <a:rPr lang="en-US" dirty="0"/>
              <a:t>, E. R. (2003). </a:t>
            </a:r>
            <a:r>
              <a:rPr lang="en-US" i="1" dirty="0"/>
              <a:t>The basics of communication research</a:t>
            </a:r>
            <a:r>
              <a:rPr lang="en-US" dirty="0"/>
              <a:t>. Belmont, CA: Wadsworth/Thomson Learning.</a:t>
            </a:r>
            <a:endParaRPr lang="en-US" dirty="0" smtClean="0"/>
          </a:p>
          <a:p>
            <a:r>
              <a:rPr lang="en-US" dirty="0" smtClean="0"/>
              <a:t>Lincoln</a:t>
            </a:r>
            <a:r>
              <a:rPr lang="en-US" dirty="0"/>
              <a:t>, Y. and </a:t>
            </a:r>
            <a:r>
              <a:rPr lang="en-US" dirty="0" err="1"/>
              <a:t>Guba</a:t>
            </a:r>
            <a:r>
              <a:rPr lang="en-US" dirty="0"/>
              <a:t>, E. (1985) </a:t>
            </a:r>
            <a:r>
              <a:rPr lang="en-US" i="1" dirty="0"/>
              <a:t>Naturalistic Inquiry</a:t>
            </a:r>
            <a:r>
              <a:rPr lang="en-US" dirty="0"/>
              <a:t>. London: Sage.</a:t>
            </a:r>
            <a:endParaRPr lang="en-US" dirty="0" smtClean="0"/>
          </a:p>
          <a:p>
            <a:r>
              <a:rPr lang="en-US" dirty="0" smtClean="0"/>
              <a:t>Marshall</a:t>
            </a:r>
            <a:r>
              <a:rPr lang="en-US" dirty="0"/>
              <a:t>, C. and </a:t>
            </a:r>
            <a:r>
              <a:rPr lang="en-US" dirty="0" err="1"/>
              <a:t>Rossman</a:t>
            </a:r>
            <a:r>
              <a:rPr lang="en-US" dirty="0"/>
              <a:t>, G.B. (2006) </a:t>
            </a:r>
            <a:r>
              <a:rPr lang="en-US" i="1" dirty="0"/>
              <a:t>Designing Qualitative Research</a:t>
            </a:r>
            <a:r>
              <a:rPr lang="en-US" dirty="0"/>
              <a:t>. London: Sage.</a:t>
            </a:r>
            <a:endParaRPr lang="en-US" dirty="0" smtClean="0"/>
          </a:p>
          <a:p>
            <a:r>
              <a:rPr lang="en-US" dirty="0" err="1"/>
              <a:t>Muijs</a:t>
            </a:r>
            <a:r>
              <a:rPr lang="en-US" dirty="0"/>
              <a:t>, D. (2011). </a:t>
            </a:r>
            <a:r>
              <a:rPr lang="en-US" i="1" dirty="0"/>
              <a:t>Doing quantitative research in education with SPSS</a:t>
            </a:r>
            <a:r>
              <a:rPr lang="en-US" dirty="0"/>
              <a:t>.</a:t>
            </a:r>
          </a:p>
          <a:p>
            <a:r>
              <a:rPr lang="en-US" dirty="0" smtClean="0"/>
              <a:t>PACKER</a:t>
            </a:r>
            <a:r>
              <a:rPr lang="en-US" dirty="0"/>
              <a:t>, M. A. R. T. I. N. J. (2017). </a:t>
            </a:r>
            <a:r>
              <a:rPr lang="en-US" i="1" dirty="0" smtClean="0"/>
              <a:t>Science of qualitative research</a:t>
            </a:r>
            <a:r>
              <a:rPr lang="en-US" dirty="0" smtClean="0"/>
              <a:t>. </a:t>
            </a:r>
            <a:r>
              <a:rPr lang="en-US" dirty="0" err="1"/>
              <a:t>S.l</a:t>
            </a:r>
            <a:r>
              <a:rPr lang="en-US" dirty="0"/>
              <a:t>.: </a:t>
            </a:r>
            <a:r>
              <a:rPr lang="en-US" dirty="0" smtClean="0"/>
              <a:t>Cambridge </a:t>
            </a:r>
            <a:r>
              <a:rPr lang="en-US" dirty="0" err="1" smtClean="0"/>
              <a:t>Univ</a:t>
            </a:r>
            <a:r>
              <a:rPr lang="en-US" dirty="0" smtClean="0"/>
              <a:t> Press.</a:t>
            </a:r>
            <a:endParaRPr lang="en-US" dirty="0"/>
          </a:p>
        </p:txBody>
      </p:sp>
    </p:spTree>
    <p:extLst>
      <p:ext uri="{BB962C8B-B14F-4D97-AF65-F5344CB8AC3E}">
        <p14:creationId xmlns:p14="http://schemas.microsoft.com/office/powerpoint/2010/main" val="15908460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style>
          <a:lnRef idx="0">
            <a:schemeClr val="accent1"/>
          </a:lnRef>
          <a:fillRef idx="3">
            <a:schemeClr val="accent1"/>
          </a:fillRef>
          <a:effectRef idx="3">
            <a:schemeClr val="accent1"/>
          </a:effectRef>
          <a:fontRef idx="minor">
            <a:schemeClr val="lt1"/>
          </a:fontRef>
        </p:style>
        <p:txBody>
          <a:bodyPr/>
          <a:lstStyle/>
          <a:p>
            <a:r>
              <a:rPr lang="en-US" dirty="0" smtClean="0"/>
              <a:t>Thank you </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2707594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normAutofit/>
          </a:bodyPr>
          <a:lstStyle/>
          <a:p>
            <a:r>
              <a:rPr lang="en-US" sz="2800" dirty="0" smtClean="0"/>
              <a:t>Two Paradigms with Two Different views </a:t>
            </a:r>
            <a:r>
              <a:rPr lang="en-US" sz="2800" dirty="0"/>
              <a:t>of reality</a:t>
            </a:r>
          </a:p>
        </p:txBody>
      </p:sp>
      <p:sp>
        <p:nvSpPr>
          <p:cNvPr id="3" name="Content Placeholder 2"/>
          <p:cNvSpPr>
            <a:spLocks noGrp="1"/>
          </p:cNvSpPr>
          <p:nvPr>
            <p:ph idx="1"/>
          </p:nvPr>
        </p:nvSpPr>
        <p:spPr/>
        <p:txBody>
          <a:bodyPr>
            <a:normAutofit fontScale="85000" lnSpcReduction="10000"/>
          </a:bodyPr>
          <a:lstStyle/>
          <a:p>
            <a:r>
              <a:rPr lang="en-US" dirty="0"/>
              <a:t>Research is making inquiry into human affairs and the phenomena around in order to have better understanding of the world around us. There are two research paradigms which have two different views of reality. </a:t>
            </a:r>
            <a:endParaRPr lang="en-US" dirty="0" smtClean="0"/>
          </a:p>
          <a:p>
            <a:r>
              <a:rPr lang="en-US" dirty="0" smtClean="0"/>
              <a:t>1. </a:t>
            </a:r>
            <a:r>
              <a:rPr lang="en-US" u="sng" dirty="0" smtClean="0"/>
              <a:t>Quantitative </a:t>
            </a:r>
            <a:r>
              <a:rPr lang="en-US" u="sng" dirty="0"/>
              <a:t>research </a:t>
            </a:r>
            <a:r>
              <a:rPr lang="en-US" dirty="0"/>
              <a:t>assumes reality to be well defined and can be measurable in quantitative terms. </a:t>
            </a:r>
            <a:r>
              <a:rPr lang="en-US" dirty="0" smtClean="0"/>
              <a:t> 2. </a:t>
            </a:r>
            <a:r>
              <a:rPr lang="en-US" u="sng" dirty="0" smtClean="0"/>
              <a:t>Qualitative </a:t>
            </a:r>
            <a:r>
              <a:rPr lang="en-US" u="sng" dirty="0"/>
              <a:t>research </a:t>
            </a:r>
            <a:r>
              <a:rPr lang="en-US" dirty="0"/>
              <a:t>“is a form of social inquiry that focuses on the way people interpret and make sense of their experiences and the world they live” (Holloway, 1997, p1). </a:t>
            </a:r>
          </a:p>
        </p:txBody>
      </p:sp>
    </p:spTree>
    <p:extLst>
      <p:ext uri="{BB962C8B-B14F-4D97-AF65-F5344CB8AC3E}">
        <p14:creationId xmlns:p14="http://schemas.microsoft.com/office/powerpoint/2010/main" val="9489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en-US" dirty="0" smtClean="0"/>
              <a:t>Qualitative Research </a:t>
            </a:r>
            <a:endParaRPr lang="en-US" dirty="0"/>
          </a:p>
        </p:txBody>
      </p:sp>
      <p:sp>
        <p:nvSpPr>
          <p:cNvPr id="3" name="Content Placeholder 2"/>
          <p:cNvSpPr>
            <a:spLocks noGrp="1"/>
          </p:cNvSpPr>
          <p:nvPr>
            <p:ph idx="1"/>
          </p:nvPr>
        </p:nvSpPr>
        <p:spPr/>
        <p:txBody>
          <a:bodyPr>
            <a:normAutofit/>
          </a:bodyPr>
          <a:lstStyle/>
          <a:p>
            <a:r>
              <a:rPr lang="en-US" sz="2000" dirty="0" smtClean="0"/>
              <a:t>Qualitative research methods originated in the social and behavioral sciences: sociology, anthropology and psychology. </a:t>
            </a:r>
          </a:p>
          <a:p>
            <a:r>
              <a:rPr lang="en-US" sz="2000" dirty="0" smtClean="0"/>
              <a:t>Qualitative research does not introduce treatments or manipulate variables, or impose the researcher's operational definitions of variables on the participants. Rather, it lets the meaning emerge from the participants. </a:t>
            </a:r>
            <a:endParaRPr lang="en-US" sz="2000" dirty="0"/>
          </a:p>
        </p:txBody>
      </p:sp>
      <p:pic>
        <p:nvPicPr>
          <p:cNvPr id="3076" name="Picture 4" descr="Image result for human diversit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581400"/>
            <a:ext cx="7905750" cy="304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15699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normAutofit fontScale="90000"/>
          </a:bodyPr>
          <a:lstStyle/>
          <a:p>
            <a:r>
              <a:rPr lang="en-US" dirty="0" smtClean="0"/>
              <a:t>Understanding People’s Perspective </a:t>
            </a:r>
            <a:endParaRPr lang="en-US" dirty="0"/>
          </a:p>
        </p:txBody>
      </p:sp>
      <p:sp>
        <p:nvSpPr>
          <p:cNvPr id="3" name="Content Placeholder 2"/>
          <p:cNvSpPr>
            <a:spLocks noGrp="1"/>
          </p:cNvSpPr>
          <p:nvPr>
            <p:ph idx="1"/>
          </p:nvPr>
        </p:nvSpPr>
        <p:spPr/>
        <p:txBody>
          <a:bodyPr>
            <a:normAutofit/>
          </a:bodyPr>
          <a:lstStyle/>
          <a:p>
            <a:pPr marL="0" indent="0" algn="just">
              <a:buNone/>
            </a:pPr>
            <a:r>
              <a:rPr lang="en-US" dirty="0" smtClean="0"/>
              <a:t> </a:t>
            </a:r>
            <a:r>
              <a:rPr lang="en-US" sz="2400" dirty="0" smtClean="0"/>
              <a:t>The </a:t>
            </a:r>
            <a:r>
              <a:rPr lang="en-US" sz="2400" dirty="0"/>
              <a:t>end of this research method is to understand the social reality from the perspective of the people.  This research aims at interpretation rather than verification of the theories. This paradigm is mostly popular in social sciences research and is the favorite method of anthropologists</a:t>
            </a:r>
            <a:r>
              <a:rPr lang="en-US" sz="2400" dirty="0" smtClean="0"/>
              <a:t>. </a:t>
            </a:r>
            <a:endParaRPr lang="en-US" sz="24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657600"/>
            <a:ext cx="792480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48607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t="16531"/>
          <a:stretch/>
        </p:blipFill>
        <p:spPr>
          <a:xfrm>
            <a:off x="0" y="-357712"/>
            <a:ext cx="9144000" cy="7272249"/>
          </a:xfrm>
        </p:spPr>
      </p:pic>
      <p:sp>
        <p:nvSpPr>
          <p:cNvPr id="2" name="Title 1"/>
          <p:cNvSpPr>
            <a:spLocks noGrp="1"/>
          </p:cNvSpPr>
          <p:nvPr>
            <p:ph type="title"/>
          </p:nvPr>
        </p:nvSpPr>
        <p:spPr>
          <a:xfrm>
            <a:off x="0" y="-228600"/>
            <a:ext cx="9144000" cy="1143000"/>
          </a:xfrm>
          <a:gradFill>
            <a:gsLst>
              <a:gs pos="0">
                <a:schemeClr val="accent1">
                  <a:tint val="50000"/>
                  <a:satMod val="300000"/>
                  <a:alpha val="0"/>
                </a:schemeClr>
              </a:gs>
              <a:gs pos="35000">
                <a:schemeClr val="accent1">
                  <a:tint val="37000"/>
                  <a:satMod val="300000"/>
                </a:schemeClr>
              </a:gs>
              <a:gs pos="100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a:lstStyle/>
          <a:p>
            <a:r>
              <a:rPr lang="en-US" dirty="0" smtClean="0"/>
              <a:t>Usefulness of Qualitative Research </a:t>
            </a:r>
            <a:endParaRPr lang="en-US" dirty="0"/>
          </a:p>
        </p:txBody>
      </p:sp>
      <p:sp>
        <p:nvSpPr>
          <p:cNvPr id="6" name="Content Placeholder 5"/>
          <p:cNvSpPr>
            <a:spLocks noGrp="1"/>
          </p:cNvSpPr>
          <p:nvPr>
            <p:ph sz="half" idx="2"/>
          </p:nvPr>
        </p:nvSpPr>
        <p:spPr>
          <a:xfrm>
            <a:off x="3962400" y="914400"/>
            <a:ext cx="5181600" cy="5943599"/>
          </a:xfrm>
        </p:spPr>
        <p:style>
          <a:lnRef idx="1">
            <a:schemeClr val="accent5"/>
          </a:lnRef>
          <a:fillRef idx="3">
            <a:schemeClr val="accent5"/>
          </a:fillRef>
          <a:effectRef idx="2">
            <a:schemeClr val="accent5"/>
          </a:effectRef>
          <a:fontRef idx="minor">
            <a:schemeClr val="lt1"/>
          </a:fontRef>
        </p:style>
        <p:txBody>
          <a:bodyPr/>
          <a:lstStyle/>
          <a:p>
            <a:pPr marL="0" indent="0" algn="just">
              <a:buNone/>
            </a:pPr>
            <a:r>
              <a:rPr lang="en-US" dirty="0" smtClean="0"/>
              <a:t>Qualitative research is helpful in conducting exploratory studies where little is known about a particular issue or place. Baxter</a:t>
            </a:r>
            <a:r>
              <a:rPr lang="en-US" dirty="0"/>
              <a:t> </a:t>
            </a:r>
            <a:r>
              <a:rPr lang="en-US" dirty="0" smtClean="0"/>
              <a:t>&amp; </a:t>
            </a:r>
            <a:r>
              <a:rPr lang="en-US" dirty="0" err="1" smtClean="0"/>
              <a:t>Babbie</a:t>
            </a:r>
            <a:r>
              <a:rPr lang="en-US" dirty="0" smtClean="0"/>
              <a:t> </a:t>
            </a:r>
            <a:r>
              <a:rPr lang="en-US" dirty="0"/>
              <a:t>(2003</a:t>
            </a:r>
            <a:r>
              <a:rPr lang="en-US" dirty="0" smtClean="0"/>
              <a:t>) explain that ‘</a:t>
            </a:r>
            <a:r>
              <a:rPr lang="en-US" i="1" dirty="0" smtClean="0"/>
              <a:t>qualitative research is a matter of going where the action is and simply watching and listening . You can learn a lot by merely paying attention to what is going on. At the same time, qualitative research can involve more active inquiry </a:t>
            </a:r>
            <a:r>
              <a:rPr lang="en-US" dirty="0" smtClean="0"/>
              <a:t>(p.325). </a:t>
            </a:r>
            <a:endParaRPr lang="en-US" dirty="0"/>
          </a:p>
        </p:txBody>
      </p:sp>
    </p:spTree>
    <p:extLst>
      <p:ext uri="{BB962C8B-B14F-4D97-AF65-F5344CB8AC3E}">
        <p14:creationId xmlns:p14="http://schemas.microsoft.com/office/powerpoint/2010/main" val="25124242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en-US" dirty="0" smtClean="0"/>
              <a:t>Naturalistic Approach</a:t>
            </a:r>
            <a:endParaRPr lang="en-US" dirty="0"/>
          </a:p>
        </p:txBody>
      </p:sp>
      <p:sp>
        <p:nvSpPr>
          <p:cNvPr id="3" name="Content Placeholder 2"/>
          <p:cNvSpPr>
            <a:spLocks noGrp="1"/>
          </p:cNvSpPr>
          <p:nvPr>
            <p:ph sz="half" idx="1"/>
          </p:nvPr>
        </p:nvSpPr>
        <p:spPr>
          <a:xfrm>
            <a:off x="107324" y="1600200"/>
            <a:ext cx="4495800" cy="4525963"/>
          </a:xfrm>
        </p:spPr>
        <p:txBody>
          <a:bodyPr>
            <a:normAutofit fontScale="77500" lnSpcReduction="20000"/>
          </a:bodyPr>
          <a:lstStyle/>
          <a:p>
            <a:pPr marL="0" indent="0" algn="just">
              <a:buNone/>
            </a:pPr>
            <a:r>
              <a:rPr lang="en-US" dirty="0" smtClean="0"/>
              <a:t>Qualitative </a:t>
            </a:r>
            <a:r>
              <a:rPr lang="en-US" dirty="0"/>
              <a:t>research </a:t>
            </a:r>
            <a:r>
              <a:rPr lang="en-US" dirty="0" smtClean="0"/>
              <a:t>involves an </a:t>
            </a:r>
            <a:r>
              <a:rPr lang="en-US" dirty="0"/>
              <a:t>interpretive, naturalistic approach to the world. This means that </a:t>
            </a:r>
            <a:r>
              <a:rPr lang="en-US" dirty="0" smtClean="0"/>
              <a:t>qualitative researchers </a:t>
            </a:r>
            <a:r>
              <a:rPr lang="en-US" dirty="0"/>
              <a:t>study things in their natural settings, attempting to make sense of, </a:t>
            </a:r>
            <a:r>
              <a:rPr lang="en-US" dirty="0" smtClean="0"/>
              <a:t>or interpret</a:t>
            </a:r>
            <a:r>
              <a:rPr lang="en-US" dirty="0"/>
              <a:t>, phenomena in terms of the meanings people bring to </a:t>
            </a:r>
            <a:r>
              <a:rPr lang="en-US" dirty="0" smtClean="0"/>
              <a:t>them. </a:t>
            </a:r>
            <a:r>
              <a:rPr lang="en-US" dirty="0"/>
              <a:t>Lincoln and </a:t>
            </a:r>
            <a:r>
              <a:rPr lang="en-US" dirty="0" err="1" smtClean="0"/>
              <a:t>Guba</a:t>
            </a:r>
            <a:r>
              <a:rPr lang="en-US" dirty="0"/>
              <a:t> </a:t>
            </a:r>
            <a:r>
              <a:rPr lang="en-US" dirty="0" smtClean="0"/>
              <a:t>(1985</a:t>
            </a:r>
            <a:r>
              <a:rPr lang="en-US" dirty="0"/>
              <a:t>) provide a very influential paradigm for thinking about these issues </a:t>
            </a:r>
            <a:r>
              <a:rPr lang="en-US" dirty="0" smtClean="0"/>
              <a:t>that draws </a:t>
            </a:r>
            <a:r>
              <a:rPr lang="en-US" dirty="0"/>
              <a:t>attention to the multiplicity of perspectives in social life, their </a:t>
            </a:r>
            <a:r>
              <a:rPr lang="en-US" dirty="0" smtClean="0"/>
              <a:t>negotiated character</a:t>
            </a:r>
            <a:r>
              <a:rPr lang="en-US" dirty="0"/>
              <a:t>, and the requirement for </a:t>
            </a:r>
            <a:r>
              <a:rPr lang="en-US" i="1" dirty="0"/>
              <a:t>contextual </a:t>
            </a:r>
            <a:r>
              <a:rPr lang="en-US" dirty="0"/>
              <a:t>explanation and understanding.</a:t>
            </a:r>
          </a:p>
        </p:txBody>
      </p:sp>
      <p:sp>
        <p:nvSpPr>
          <p:cNvPr id="5" name="Content Placeholder 4"/>
          <p:cNvSpPr>
            <a:spLocks noGrp="1"/>
          </p:cNvSpPr>
          <p:nvPr>
            <p:ph sz="half" idx="2"/>
          </p:nvPr>
        </p:nvSpPr>
        <p:spPr/>
        <p:txBody>
          <a:bodyPr>
            <a:normAutofit fontScale="77500" lnSpcReduction="20000"/>
          </a:bodyPr>
          <a:lstStyle/>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91143" y="1600200"/>
            <a:ext cx="4152857" cy="4447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03603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en-US" dirty="0" smtClean="0"/>
              <a:t>Qualitative Research </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‘Qualitative </a:t>
            </a:r>
            <a:r>
              <a:rPr lang="en-US" dirty="0"/>
              <a:t>research is actually </a:t>
            </a:r>
            <a:r>
              <a:rPr lang="en-US" dirty="0" smtClean="0"/>
              <a:t>an umbrella </a:t>
            </a:r>
            <a:r>
              <a:rPr lang="en-US" dirty="0"/>
              <a:t>term encompassing a wide range of methods, such as </a:t>
            </a:r>
            <a:r>
              <a:rPr lang="en-US" dirty="0" smtClean="0"/>
              <a:t>interviews, case </a:t>
            </a:r>
            <a:r>
              <a:rPr lang="en-US" dirty="0"/>
              <a:t>studies, ethnographic research and discourse analysis, </a:t>
            </a:r>
            <a:r>
              <a:rPr lang="en-US" dirty="0" smtClean="0"/>
              <a:t>to name </a:t>
            </a:r>
            <a:r>
              <a:rPr lang="en-US" dirty="0"/>
              <a:t>just a few </a:t>
            </a:r>
            <a:r>
              <a:rPr lang="en-US" dirty="0" smtClean="0"/>
              <a:t>examples’, </a:t>
            </a:r>
            <a:r>
              <a:rPr lang="en-US" dirty="0" err="1"/>
              <a:t>Muijs</a:t>
            </a:r>
            <a:r>
              <a:rPr lang="en-US" dirty="0"/>
              <a:t>, D. (</a:t>
            </a:r>
            <a:r>
              <a:rPr lang="en-US" dirty="0" smtClean="0"/>
              <a:t>2011,p. 3). </a:t>
            </a:r>
            <a:r>
              <a:rPr lang="en-US" dirty="0"/>
              <a:t>Qualitative researchers typically rely on the following methods for gathering </a:t>
            </a:r>
            <a:r>
              <a:rPr lang="en-US"/>
              <a:t>information</a:t>
            </a:r>
            <a:r>
              <a:rPr lang="en-US" smtClean="0"/>
              <a:t>:</a:t>
            </a:r>
            <a:endParaRPr lang="en-US" dirty="0" smtClean="0"/>
          </a:p>
        </p:txBody>
      </p:sp>
    </p:spTree>
    <p:extLst>
      <p:ext uri="{BB962C8B-B14F-4D97-AF65-F5344CB8AC3E}">
        <p14:creationId xmlns:p14="http://schemas.microsoft.com/office/powerpoint/2010/main" val="8662596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en-US" dirty="0" smtClean="0"/>
              <a:t>Qualitative Methods </a:t>
            </a:r>
            <a:endParaRPr lang="en-US" dirty="0"/>
          </a:p>
        </p:txBody>
      </p:sp>
      <p:sp>
        <p:nvSpPr>
          <p:cNvPr id="3" name="Content Placeholder 2"/>
          <p:cNvSpPr>
            <a:spLocks noGrp="1"/>
          </p:cNvSpPr>
          <p:nvPr>
            <p:ph idx="1"/>
          </p:nvPr>
        </p:nvSpPr>
        <p:spPr/>
        <p:txBody>
          <a:bodyPr>
            <a:normAutofit fontScale="55000" lnSpcReduction="20000"/>
          </a:bodyPr>
          <a:lstStyle/>
          <a:p>
            <a:r>
              <a:rPr lang="en-US" dirty="0"/>
              <a:t>Ethnographies</a:t>
            </a:r>
          </a:p>
          <a:p>
            <a:r>
              <a:rPr lang="en-US" dirty="0" smtClean="0"/>
              <a:t>Interviews</a:t>
            </a:r>
          </a:p>
          <a:p>
            <a:r>
              <a:rPr lang="en-US" dirty="0"/>
              <a:t>Structured Interview, </a:t>
            </a:r>
          </a:p>
          <a:p>
            <a:r>
              <a:rPr lang="en-US" dirty="0"/>
              <a:t>Unstructured Interview</a:t>
            </a:r>
          </a:p>
          <a:p>
            <a:r>
              <a:rPr lang="en-US" dirty="0" smtClean="0"/>
              <a:t>Diaries/journals</a:t>
            </a:r>
            <a:endParaRPr lang="en-US" dirty="0"/>
          </a:p>
          <a:p>
            <a:r>
              <a:rPr lang="en-US" dirty="0" smtClean="0"/>
              <a:t>Case studies</a:t>
            </a:r>
          </a:p>
          <a:p>
            <a:r>
              <a:rPr lang="en-US" dirty="0" smtClean="0"/>
              <a:t>Action Research </a:t>
            </a:r>
            <a:endParaRPr lang="en-US" dirty="0"/>
          </a:p>
          <a:p>
            <a:r>
              <a:rPr lang="en-US" dirty="0" smtClean="0"/>
              <a:t>Observational techniques</a:t>
            </a:r>
          </a:p>
          <a:p>
            <a:r>
              <a:rPr lang="en-US" dirty="0"/>
              <a:t>Participant Observation, </a:t>
            </a:r>
          </a:p>
          <a:p>
            <a:r>
              <a:rPr lang="en-US" dirty="0"/>
              <a:t>Non-participant Observation,</a:t>
            </a:r>
            <a:endParaRPr lang="en-US" dirty="0" smtClean="0"/>
          </a:p>
          <a:p>
            <a:r>
              <a:rPr lang="en-US" dirty="0" smtClean="0"/>
              <a:t>Document and Textual Analysis </a:t>
            </a:r>
          </a:p>
          <a:p>
            <a:r>
              <a:rPr lang="en-US" dirty="0" smtClean="0"/>
              <a:t>Discourse Analysis </a:t>
            </a:r>
          </a:p>
          <a:p>
            <a:r>
              <a:rPr lang="en-US" dirty="0" smtClean="0"/>
              <a:t>Photographic Techniques </a:t>
            </a:r>
          </a:p>
          <a:p>
            <a:r>
              <a:rPr lang="en-US" dirty="0" smtClean="0"/>
              <a:t>Historical Analysis </a:t>
            </a:r>
            <a:endParaRPr lang="en-US" dirty="0"/>
          </a:p>
          <a:p>
            <a:r>
              <a:rPr lang="en-US" dirty="0"/>
              <a:t>Field Notes, </a:t>
            </a:r>
          </a:p>
          <a:p>
            <a:r>
              <a:rPr lang="en-US" dirty="0" smtClean="0"/>
              <a:t>Journals</a:t>
            </a:r>
            <a:endParaRPr lang="en-US" dirty="0"/>
          </a:p>
          <a:p>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1752600"/>
            <a:ext cx="4543313" cy="3829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607321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449</TotalTime>
  <Words>1052</Words>
  <Application>Microsoft Office PowerPoint</Application>
  <PresentationFormat>On-screen Show (4:3)</PresentationFormat>
  <Paragraphs>77</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Qualitative Research</vt:lpstr>
      <vt:lpstr>Overview of Main Points  </vt:lpstr>
      <vt:lpstr>Two Paradigms with Two Different views of reality</vt:lpstr>
      <vt:lpstr>Qualitative Research </vt:lpstr>
      <vt:lpstr>Understanding People’s Perspective </vt:lpstr>
      <vt:lpstr>Usefulness of Qualitative Research </vt:lpstr>
      <vt:lpstr>Naturalistic Approach</vt:lpstr>
      <vt:lpstr>Qualitative Research </vt:lpstr>
      <vt:lpstr>Qualitative Methods </vt:lpstr>
      <vt:lpstr>Analyzing Qualitative Data </vt:lpstr>
      <vt:lpstr>Steps for Analyzing Qualitative Data </vt:lpstr>
      <vt:lpstr>It focuses on </vt:lpstr>
      <vt:lpstr>Why does Modern World Need Qualitative Research ?</vt:lpstr>
      <vt:lpstr>Why does Modern World Need Qualitative Research ?</vt:lpstr>
      <vt:lpstr>Philosophical Orientation of Qualitative Research in Pakistan Context  </vt:lpstr>
      <vt:lpstr>Why understand the world  in Pakistan qualitatively? </vt:lpstr>
      <vt:lpstr>Qualitative Questions which haunt our society </vt:lpstr>
      <vt:lpstr>PowerPoint Presentation</vt:lpstr>
      <vt:lpstr>PowerPoint Presentation</vt:lpstr>
      <vt:lpstr>PowerPoint Presentation</vt:lpstr>
      <vt:lpstr>PowerPoint Presentation</vt:lpstr>
      <vt:lpstr>Qualitative Research in Contemporary Discourse </vt:lpstr>
      <vt:lpstr>References </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Interviews</dc:title>
  <dc:creator>hp</dc:creator>
  <cp:lastModifiedBy>FIREFLY</cp:lastModifiedBy>
  <cp:revision>45</cp:revision>
  <dcterms:created xsi:type="dcterms:W3CDTF">2015-12-17T15:01:11Z</dcterms:created>
  <dcterms:modified xsi:type="dcterms:W3CDTF">2018-12-11T09:40:20Z</dcterms:modified>
</cp:coreProperties>
</file>