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7" r:id="rId2"/>
    <p:sldId id="289" r:id="rId3"/>
    <p:sldId id="278" r:id="rId4"/>
    <p:sldId id="290" r:id="rId5"/>
    <p:sldId id="303" r:id="rId6"/>
    <p:sldId id="279" r:id="rId7"/>
    <p:sldId id="281" r:id="rId8"/>
    <p:sldId id="317" r:id="rId9"/>
    <p:sldId id="285" r:id="rId10"/>
    <p:sldId id="287" r:id="rId11"/>
    <p:sldId id="308" r:id="rId12"/>
    <p:sldId id="309" r:id="rId13"/>
    <p:sldId id="311" r:id="rId14"/>
    <p:sldId id="312" r:id="rId15"/>
    <p:sldId id="313" r:id="rId16"/>
    <p:sldId id="314" r:id="rId17"/>
    <p:sldId id="315" r:id="rId18"/>
    <p:sldId id="316" r:id="rId19"/>
    <p:sldId id="306" r:id="rId20"/>
    <p:sldId id="305" r:id="rId21"/>
    <p:sldId id="293" r:id="rId22"/>
    <p:sldId id="294" r:id="rId23"/>
    <p:sldId id="291" r:id="rId24"/>
    <p:sldId id="292" r:id="rId25"/>
    <p:sldId id="295" r:id="rId26"/>
    <p:sldId id="310" r:id="rId27"/>
    <p:sldId id="304" r:id="rId28"/>
    <p:sldId id="307" r:id="rId29"/>
    <p:sldId id="296" r:id="rId30"/>
    <p:sldId id="318"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3" d="100"/>
          <a:sy n="73" d="100"/>
        </p:scale>
        <p:origin x="-1068"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D9CCC35-0C36-4BE3-862A-5B58CF3B79D6}" type="datetimeFigureOut">
              <a:rPr lang="en-US" smtClean="0"/>
              <a:t>1/28/2017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6059AE-67AE-4642-A887-83DEB1BEDEDF}" type="slidenum">
              <a:rPr lang="en-US" smtClean="0"/>
              <a:t>‹#›</a:t>
            </a:fld>
            <a:endParaRPr lang="en-US"/>
          </a:p>
        </p:txBody>
      </p:sp>
    </p:spTree>
    <p:extLst>
      <p:ext uri="{BB962C8B-B14F-4D97-AF65-F5344CB8AC3E}">
        <p14:creationId xmlns:p14="http://schemas.microsoft.com/office/powerpoint/2010/main" val="28782308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9CCC35-0C36-4BE3-862A-5B58CF3B79D6}" type="datetimeFigureOut">
              <a:rPr lang="en-US" smtClean="0"/>
              <a:t>1/28/2017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6059AE-67AE-4642-A887-83DEB1BEDEDF}" type="slidenum">
              <a:rPr lang="en-US" smtClean="0"/>
              <a:t>‹#›</a:t>
            </a:fld>
            <a:endParaRPr lang="en-US"/>
          </a:p>
        </p:txBody>
      </p:sp>
    </p:spTree>
    <p:extLst>
      <p:ext uri="{BB962C8B-B14F-4D97-AF65-F5344CB8AC3E}">
        <p14:creationId xmlns:p14="http://schemas.microsoft.com/office/powerpoint/2010/main" val="13499913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9CCC35-0C36-4BE3-862A-5B58CF3B79D6}" type="datetimeFigureOut">
              <a:rPr lang="en-US" smtClean="0"/>
              <a:t>1/28/2017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6059AE-67AE-4642-A887-83DEB1BEDEDF}" type="slidenum">
              <a:rPr lang="en-US" smtClean="0"/>
              <a:t>‹#›</a:t>
            </a:fld>
            <a:endParaRPr lang="en-US"/>
          </a:p>
        </p:txBody>
      </p:sp>
    </p:spTree>
    <p:extLst>
      <p:ext uri="{BB962C8B-B14F-4D97-AF65-F5344CB8AC3E}">
        <p14:creationId xmlns:p14="http://schemas.microsoft.com/office/powerpoint/2010/main" val="15917020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9CCC35-0C36-4BE3-862A-5B58CF3B79D6}" type="datetimeFigureOut">
              <a:rPr lang="en-US" smtClean="0"/>
              <a:t>1/28/2017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6059AE-67AE-4642-A887-83DEB1BEDEDF}" type="slidenum">
              <a:rPr lang="en-US" smtClean="0"/>
              <a:t>‹#›</a:t>
            </a:fld>
            <a:endParaRPr lang="en-US"/>
          </a:p>
        </p:txBody>
      </p:sp>
    </p:spTree>
    <p:extLst>
      <p:ext uri="{BB962C8B-B14F-4D97-AF65-F5344CB8AC3E}">
        <p14:creationId xmlns:p14="http://schemas.microsoft.com/office/powerpoint/2010/main" val="25268959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D9CCC35-0C36-4BE3-862A-5B58CF3B79D6}" type="datetimeFigureOut">
              <a:rPr lang="en-US" smtClean="0"/>
              <a:t>1/28/2017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6059AE-67AE-4642-A887-83DEB1BEDEDF}" type="slidenum">
              <a:rPr lang="en-US" smtClean="0"/>
              <a:t>‹#›</a:t>
            </a:fld>
            <a:endParaRPr lang="en-US"/>
          </a:p>
        </p:txBody>
      </p:sp>
    </p:spTree>
    <p:extLst>
      <p:ext uri="{BB962C8B-B14F-4D97-AF65-F5344CB8AC3E}">
        <p14:creationId xmlns:p14="http://schemas.microsoft.com/office/powerpoint/2010/main" val="1115037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D9CCC35-0C36-4BE3-862A-5B58CF3B79D6}" type="datetimeFigureOut">
              <a:rPr lang="en-US" smtClean="0"/>
              <a:t>1/28/2017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6059AE-67AE-4642-A887-83DEB1BEDEDF}" type="slidenum">
              <a:rPr lang="en-US" smtClean="0"/>
              <a:t>‹#›</a:t>
            </a:fld>
            <a:endParaRPr lang="en-US"/>
          </a:p>
        </p:txBody>
      </p:sp>
    </p:spTree>
    <p:extLst>
      <p:ext uri="{BB962C8B-B14F-4D97-AF65-F5344CB8AC3E}">
        <p14:creationId xmlns:p14="http://schemas.microsoft.com/office/powerpoint/2010/main" val="5162708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D9CCC35-0C36-4BE3-862A-5B58CF3B79D6}" type="datetimeFigureOut">
              <a:rPr lang="en-US" smtClean="0"/>
              <a:t>1/28/2017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26059AE-67AE-4642-A887-83DEB1BEDEDF}" type="slidenum">
              <a:rPr lang="en-US" smtClean="0"/>
              <a:t>‹#›</a:t>
            </a:fld>
            <a:endParaRPr lang="en-US"/>
          </a:p>
        </p:txBody>
      </p:sp>
    </p:spTree>
    <p:extLst>
      <p:ext uri="{BB962C8B-B14F-4D97-AF65-F5344CB8AC3E}">
        <p14:creationId xmlns:p14="http://schemas.microsoft.com/office/powerpoint/2010/main" val="33517568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D9CCC35-0C36-4BE3-862A-5B58CF3B79D6}" type="datetimeFigureOut">
              <a:rPr lang="en-US" smtClean="0"/>
              <a:t>1/28/2017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26059AE-67AE-4642-A887-83DEB1BEDEDF}" type="slidenum">
              <a:rPr lang="en-US" smtClean="0"/>
              <a:t>‹#›</a:t>
            </a:fld>
            <a:endParaRPr lang="en-US"/>
          </a:p>
        </p:txBody>
      </p:sp>
    </p:spTree>
    <p:extLst>
      <p:ext uri="{BB962C8B-B14F-4D97-AF65-F5344CB8AC3E}">
        <p14:creationId xmlns:p14="http://schemas.microsoft.com/office/powerpoint/2010/main" val="37485483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9CCC35-0C36-4BE3-862A-5B58CF3B79D6}" type="datetimeFigureOut">
              <a:rPr lang="en-US" smtClean="0"/>
              <a:t>1/28/2017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26059AE-67AE-4642-A887-83DEB1BEDEDF}" type="slidenum">
              <a:rPr lang="en-US" smtClean="0"/>
              <a:t>‹#›</a:t>
            </a:fld>
            <a:endParaRPr lang="en-US"/>
          </a:p>
        </p:txBody>
      </p:sp>
    </p:spTree>
    <p:extLst>
      <p:ext uri="{BB962C8B-B14F-4D97-AF65-F5344CB8AC3E}">
        <p14:creationId xmlns:p14="http://schemas.microsoft.com/office/powerpoint/2010/main" val="2159036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D9CCC35-0C36-4BE3-862A-5B58CF3B79D6}" type="datetimeFigureOut">
              <a:rPr lang="en-US" smtClean="0"/>
              <a:t>1/28/2017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6059AE-67AE-4642-A887-83DEB1BEDEDF}" type="slidenum">
              <a:rPr lang="en-US" smtClean="0"/>
              <a:t>‹#›</a:t>
            </a:fld>
            <a:endParaRPr lang="en-US"/>
          </a:p>
        </p:txBody>
      </p:sp>
    </p:spTree>
    <p:extLst>
      <p:ext uri="{BB962C8B-B14F-4D97-AF65-F5344CB8AC3E}">
        <p14:creationId xmlns:p14="http://schemas.microsoft.com/office/powerpoint/2010/main" val="42624860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D9CCC35-0C36-4BE3-862A-5B58CF3B79D6}" type="datetimeFigureOut">
              <a:rPr lang="en-US" smtClean="0"/>
              <a:t>1/28/2017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6059AE-67AE-4642-A887-83DEB1BEDEDF}" type="slidenum">
              <a:rPr lang="en-US" smtClean="0"/>
              <a:t>‹#›</a:t>
            </a:fld>
            <a:endParaRPr lang="en-US"/>
          </a:p>
        </p:txBody>
      </p:sp>
    </p:spTree>
    <p:extLst>
      <p:ext uri="{BB962C8B-B14F-4D97-AF65-F5344CB8AC3E}">
        <p14:creationId xmlns:p14="http://schemas.microsoft.com/office/powerpoint/2010/main" val="30360574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9CCC35-0C36-4BE3-862A-5B58CF3B79D6}" type="datetimeFigureOut">
              <a:rPr lang="en-US" smtClean="0"/>
              <a:t>1/28/2017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6059AE-67AE-4642-A887-83DEB1BEDEDF}" type="slidenum">
              <a:rPr lang="en-US" smtClean="0"/>
              <a:t>‹#›</a:t>
            </a:fld>
            <a:endParaRPr lang="en-US"/>
          </a:p>
        </p:txBody>
      </p:sp>
    </p:spTree>
    <p:extLst>
      <p:ext uri="{BB962C8B-B14F-4D97-AF65-F5344CB8AC3E}">
        <p14:creationId xmlns:p14="http://schemas.microsoft.com/office/powerpoint/2010/main" val="16751252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3.emf"/><Relationship Id="rId4" Type="http://schemas.openxmlformats.org/officeDocument/2006/relationships/package" Target="../embeddings/Microsoft_Word_Document1.docx"/></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Writing Introduction </a:t>
            </a:r>
            <a:endParaRPr lang="en-US" dirty="0"/>
          </a:p>
        </p:txBody>
      </p:sp>
      <p:pic>
        <p:nvPicPr>
          <p:cNvPr id="19458"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tretch>
            <a:fillRect/>
          </a:stretch>
        </p:blipFill>
        <p:spPr bwMode="auto">
          <a:xfrm>
            <a:off x="1676400" y="2057400"/>
            <a:ext cx="5943600"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half" idx="2"/>
          </p:nvPr>
        </p:nvSpPr>
        <p:spPr>
          <a:xfrm>
            <a:off x="2286000" y="4724400"/>
            <a:ext cx="4038600" cy="1249363"/>
          </a:xfrm>
        </p:spPr>
        <p:txBody>
          <a:bodyPr/>
          <a:lstStyle/>
          <a:p>
            <a:pPr marL="0" indent="0" algn="ctr">
              <a:buNone/>
            </a:pPr>
            <a:r>
              <a:rPr lang="en-US" dirty="0" smtClean="0"/>
              <a:t>         Compiled by </a:t>
            </a:r>
          </a:p>
          <a:p>
            <a:pPr marL="0" indent="0" algn="ctr">
              <a:buNone/>
            </a:pPr>
            <a:r>
              <a:rPr lang="en-US" dirty="0"/>
              <a:t> </a:t>
            </a:r>
            <a:r>
              <a:rPr lang="en-US" dirty="0" smtClean="0"/>
              <a:t>    Dr. </a:t>
            </a:r>
            <a:r>
              <a:rPr lang="en-US" dirty="0" err="1" smtClean="0"/>
              <a:t>Riaz</a:t>
            </a:r>
            <a:r>
              <a:rPr lang="en-US" dirty="0" smtClean="0"/>
              <a:t> </a:t>
            </a:r>
            <a:r>
              <a:rPr lang="en-US" dirty="0" err="1" smtClean="0"/>
              <a:t>Hussain</a:t>
            </a:r>
            <a:endParaRPr lang="en-US" dirty="0"/>
          </a:p>
        </p:txBody>
      </p:sp>
    </p:spTree>
    <p:extLst>
      <p:ext uri="{BB962C8B-B14F-4D97-AF65-F5344CB8AC3E}">
        <p14:creationId xmlns:p14="http://schemas.microsoft.com/office/powerpoint/2010/main" val="36364327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Without introduction </a:t>
            </a:r>
            <a:endParaRPr lang="en-US" dirty="0"/>
          </a:p>
        </p:txBody>
      </p:sp>
      <p:sp>
        <p:nvSpPr>
          <p:cNvPr id="3" name="Content Placeholder 2"/>
          <p:cNvSpPr>
            <a:spLocks noGrp="1"/>
          </p:cNvSpPr>
          <p:nvPr>
            <p:ph sz="half" idx="1"/>
          </p:nvPr>
        </p:nvSpPr>
        <p:spPr/>
        <p:txBody>
          <a:bodyPr>
            <a:normAutofit lnSpcReduction="10000"/>
          </a:bodyPr>
          <a:lstStyle/>
          <a:p>
            <a:r>
              <a:rPr lang="en-US" dirty="0"/>
              <a:t>Without appropriate introduction</a:t>
            </a:r>
            <a:br>
              <a:rPr lang="en-US" dirty="0"/>
            </a:br>
            <a:r>
              <a:rPr lang="en-US" dirty="0"/>
              <a:t>your thesis looks like a man without a head .</a:t>
            </a:r>
            <a:r>
              <a:rPr lang="en-US" dirty="0" smtClean="0"/>
              <a:t> A </a:t>
            </a:r>
            <a:r>
              <a:rPr lang="en-US" dirty="0"/>
              <a:t>thesis without introduction is without background and context.  </a:t>
            </a:r>
          </a:p>
          <a:p>
            <a:endParaRPr lang="en-US" dirty="0"/>
          </a:p>
        </p:txBody>
      </p:sp>
      <p:sp>
        <p:nvSpPr>
          <p:cNvPr id="4" name="Content Placeholder 3"/>
          <p:cNvSpPr>
            <a:spLocks noGrp="1"/>
          </p:cNvSpPr>
          <p:nvPr>
            <p:ph sz="half" idx="2"/>
          </p:nvPr>
        </p:nvSpPr>
        <p:spPr/>
        <p:txBody>
          <a:bodyPr>
            <a:normAutofit lnSpcReduction="10000"/>
          </a:bodyPr>
          <a:lstStyle/>
          <a:p>
            <a:pPr marL="0" indent="0">
              <a:buNone/>
            </a:pPr>
            <a:r>
              <a:rPr lang="en-US" dirty="0"/>
              <a:t>Without an introduction and a conclusion, there is only the body of the essay to read. </a:t>
            </a:r>
            <a:r>
              <a:rPr lang="en-AU" dirty="0"/>
              <a:t>A good structure, however, will lead the reader into the body and then lead them out again, so that their final journey through the essay has been a satisfying one that feels complete.</a:t>
            </a:r>
            <a:endParaRPr lang="en-US" dirty="0"/>
          </a:p>
          <a:p>
            <a:endParaRPr lang="en-US" dirty="0"/>
          </a:p>
          <a:p>
            <a:endParaRPr lang="en-US" dirty="0"/>
          </a:p>
        </p:txBody>
      </p:sp>
    </p:spTree>
    <p:extLst>
      <p:ext uri="{BB962C8B-B14F-4D97-AF65-F5344CB8AC3E}">
        <p14:creationId xmlns:p14="http://schemas.microsoft.com/office/powerpoint/2010/main" val="150488400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start introduction </a:t>
            </a:r>
            <a:endParaRPr lang="en-US" dirty="0"/>
          </a:p>
        </p:txBody>
      </p:sp>
      <p:sp>
        <p:nvSpPr>
          <p:cNvPr id="3" name="Content Placeholder 2"/>
          <p:cNvSpPr>
            <a:spLocks noGrp="1"/>
          </p:cNvSpPr>
          <p:nvPr>
            <p:ph idx="1"/>
          </p:nvPr>
        </p:nvSpPr>
        <p:spPr/>
        <p:txBody>
          <a:bodyPr>
            <a:normAutofit lnSpcReduction="10000"/>
          </a:bodyPr>
          <a:lstStyle/>
          <a:p>
            <a:r>
              <a:rPr lang="en-US" dirty="0"/>
              <a:t>Start focused</a:t>
            </a:r>
          </a:p>
          <a:p>
            <a:r>
              <a:rPr lang="en-US" dirty="0"/>
              <a:t>Avoid broad openers; start your argument right away. Do not open with empty filler such</a:t>
            </a:r>
          </a:p>
          <a:p>
            <a:r>
              <a:rPr lang="en-US" dirty="0"/>
              <a:t>as “Since the beginning of time” or “For thousands of years, men, both good and evil.”</a:t>
            </a:r>
          </a:p>
          <a:p>
            <a:r>
              <a:rPr lang="en-US" dirty="0"/>
              <a:t>Open with a sentence that launches your argument: “J. M. Coetzee’s Waiting for the</a:t>
            </a:r>
          </a:p>
          <a:p>
            <a:r>
              <a:rPr lang="en-US" dirty="0"/>
              <a:t>Barbarians explores the latent meanings of deformity.”</a:t>
            </a:r>
          </a:p>
        </p:txBody>
      </p:sp>
    </p:spTree>
    <p:extLst>
      <p:ext uri="{BB962C8B-B14F-4D97-AF65-F5344CB8AC3E}">
        <p14:creationId xmlns:p14="http://schemas.microsoft.com/office/powerpoint/2010/main" val="871609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 substantive statements</a:t>
            </a:r>
          </a:p>
        </p:txBody>
      </p:sp>
      <p:sp>
        <p:nvSpPr>
          <p:cNvPr id="3" name="Content Placeholder 2"/>
          <p:cNvSpPr>
            <a:spLocks noGrp="1"/>
          </p:cNvSpPr>
          <p:nvPr>
            <p:ph idx="1"/>
          </p:nvPr>
        </p:nvSpPr>
        <p:spPr/>
        <p:txBody>
          <a:bodyPr>
            <a:normAutofit/>
          </a:bodyPr>
          <a:lstStyle/>
          <a:p>
            <a:r>
              <a:rPr lang="en-US" dirty="0"/>
              <a:t>Each sentence should contribute to the development of your argument. Avoid </a:t>
            </a:r>
            <a:r>
              <a:rPr lang="en-US" dirty="0" smtClean="0"/>
              <a:t>fact-only sentences </a:t>
            </a:r>
            <a:r>
              <a:rPr lang="en-US" dirty="0"/>
              <a:t>such as “Jane Austen uses letters to reveal important information.” </a:t>
            </a:r>
            <a:r>
              <a:rPr lang="en-US" dirty="0" smtClean="0"/>
              <a:t>Incorporate facts </a:t>
            </a:r>
            <a:r>
              <a:rPr lang="en-US" dirty="0"/>
              <a:t>into more substantive statements: “Austen’s use of letters allows her to relay </a:t>
            </a:r>
            <a:r>
              <a:rPr lang="en-US" dirty="0" smtClean="0"/>
              <a:t>key narrative </a:t>
            </a:r>
            <a:r>
              <a:rPr lang="en-US" dirty="0"/>
              <a:t>information in a concise and engaging way.” </a:t>
            </a:r>
          </a:p>
        </p:txBody>
      </p:sp>
    </p:spTree>
    <p:extLst>
      <p:ext uri="{BB962C8B-B14F-4D97-AF65-F5344CB8AC3E}">
        <p14:creationId xmlns:p14="http://schemas.microsoft.com/office/powerpoint/2010/main" val="412314372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t>
            </a:r>
            <a:r>
              <a:rPr lang="en-US" dirty="0"/>
              <a:t>Introductions may begin with one of the following ways: </a:t>
            </a:r>
          </a:p>
        </p:txBody>
      </p:sp>
      <p:sp>
        <p:nvSpPr>
          <p:cNvPr id="3" name="Content Placeholder 2"/>
          <p:cNvSpPr>
            <a:spLocks noGrp="1"/>
          </p:cNvSpPr>
          <p:nvPr>
            <p:ph idx="1"/>
          </p:nvPr>
        </p:nvSpPr>
        <p:spPr/>
        <p:txBody>
          <a:bodyPr>
            <a:normAutofit fontScale="85000" lnSpcReduction="20000"/>
          </a:bodyPr>
          <a:lstStyle/>
          <a:p>
            <a:pPr marL="0" indent="0">
              <a:buNone/>
            </a:pPr>
            <a:r>
              <a:rPr lang="en-US" dirty="0" smtClean="0"/>
              <a:t> </a:t>
            </a:r>
          </a:p>
          <a:p>
            <a:r>
              <a:rPr lang="en-US" dirty="0" smtClean="0"/>
              <a:t>Analogy</a:t>
            </a:r>
          </a:p>
          <a:p>
            <a:r>
              <a:rPr lang="en-US" dirty="0" smtClean="0"/>
              <a:t>Allusion</a:t>
            </a:r>
          </a:p>
          <a:p>
            <a:r>
              <a:rPr lang="en-US" dirty="0"/>
              <a:t>Anecdote (or Narration</a:t>
            </a:r>
            <a:r>
              <a:rPr lang="en-US" dirty="0" smtClean="0"/>
              <a:t>)</a:t>
            </a:r>
          </a:p>
          <a:p>
            <a:r>
              <a:rPr lang="en-US" dirty="0" smtClean="0"/>
              <a:t>Description</a:t>
            </a:r>
          </a:p>
          <a:p>
            <a:r>
              <a:rPr lang="en-US" dirty="0"/>
              <a:t>Definition </a:t>
            </a:r>
            <a:endParaRPr lang="en-US" dirty="0" smtClean="0"/>
          </a:p>
          <a:p>
            <a:r>
              <a:rPr lang="en-US" dirty="0" smtClean="0"/>
              <a:t>Example</a:t>
            </a:r>
          </a:p>
          <a:p>
            <a:r>
              <a:rPr lang="en-US" dirty="0" smtClean="0"/>
              <a:t>Question</a:t>
            </a:r>
          </a:p>
          <a:p>
            <a:r>
              <a:rPr lang="en-US" dirty="0" smtClean="0"/>
              <a:t>Quotation</a:t>
            </a:r>
          </a:p>
          <a:p>
            <a:r>
              <a:rPr lang="en-US" dirty="0"/>
              <a:t>Statistics</a:t>
            </a:r>
          </a:p>
        </p:txBody>
      </p:sp>
    </p:spTree>
    <p:extLst>
      <p:ext uri="{BB962C8B-B14F-4D97-AF65-F5344CB8AC3E}">
        <p14:creationId xmlns:p14="http://schemas.microsoft.com/office/powerpoint/2010/main" val="76234196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Analogy</a:t>
            </a:r>
          </a:p>
        </p:txBody>
      </p:sp>
      <p:sp>
        <p:nvSpPr>
          <p:cNvPr id="3" name="Content Placeholder 2"/>
          <p:cNvSpPr>
            <a:spLocks noGrp="1"/>
          </p:cNvSpPr>
          <p:nvPr>
            <p:ph idx="1"/>
          </p:nvPr>
        </p:nvSpPr>
        <p:spPr/>
        <p:txBody>
          <a:bodyPr>
            <a:normAutofit fontScale="92500" lnSpcReduction="20000"/>
          </a:bodyPr>
          <a:lstStyle/>
          <a:p>
            <a:r>
              <a:rPr lang="en-US" dirty="0" smtClean="0"/>
              <a:t>Analogy </a:t>
            </a:r>
          </a:p>
          <a:p>
            <a:pPr marL="0" indent="0">
              <a:buNone/>
            </a:pPr>
            <a:r>
              <a:rPr lang="en-US" dirty="0" smtClean="0"/>
              <a:t>Make </a:t>
            </a:r>
            <a:r>
              <a:rPr lang="en-US" dirty="0"/>
              <a:t>a comparison that will catch your reader’s attention and introduce your </a:t>
            </a:r>
            <a:r>
              <a:rPr lang="en-US" dirty="0" smtClean="0"/>
              <a:t>topic.</a:t>
            </a:r>
          </a:p>
          <a:p>
            <a:pPr marL="0" indent="0">
              <a:buNone/>
            </a:pPr>
            <a:r>
              <a:rPr lang="en-US" dirty="0"/>
              <a:t>Allusion </a:t>
            </a:r>
            <a:endParaRPr lang="en-US" dirty="0" smtClean="0"/>
          </a:p>
          <a:p>
            <a:pPr marL="0" indent="0">
              <a:buNone/>
            </a:pPr>
            <a:r>
              <a:rPr lang="en-US" dirty="0" smtClean="0"/>
              <a:t>Make </a:t>
            </a:r>
            <a:r>
              <a:rPr lang="en-US" dirty="0"/>
              <a:t>a reference to another literary work, person, or event</a:t>
            </a:r>
            <a:r>
              <a:rPr lang="en-US" dirty="0" smtClean="0"/>
              <a:t>. For example: </a:t>
            </a:r>
          </a:p>
          <a:p>
            <a:pPr marL="0" indent="0">
              <a:buNone/>
            </a:pPr>
            <a:r>
              <a:rPr lang="en-US" i="1" dirty="0"/>
              <a:t>Four decades ago Betty Friedan, in her groundbreaking book, The Feminine Mystique, wrote about women who suffer ―a problem that had no name</a:t>
            </a:r>
            <a:r>
              <a:rPr lang="en-US" i="1" dirty="0" smtClean="0"/>
              <a:t>.</a:t>
            </a:r>
          </a:p>
          <a:p>
            <a:endParaRPr lang="en-US" dirty="0"/>
          </a:p>
        </p:txBody>
      </p:sp>
    </p:spTree>
    <p:extLst>
      <p:ext uri="{BB962C8B-B14F-4D97-AF65-F5344CB8AC3E}">
        <p14:creationId xmlns:p14="http://schemas.microsoft.com/office/powerpoint/2010/main" val="196767400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Introduction </a:t>
            </a:r>
            <a:endParaRPr lang="en-US" dirty="0"/>
          </a:p>
        </p:txBody>
      </p:sp>
      <p:sp>
        <p:nvSpPr>
          <p:cNvPr id="3" name="Content Placeholder 2"/>
          <p:cNvSpPr>
            <a:spLocks noGrp="1"/>
          </p:cNvSpPr>
          <p:nvPr>
            <p:ph idx="1"/>
          </p:nvPr>
        </p:nvSpPr>
        <p:spPr/>
        <p:txBody>
          <a:bodyPr>
            <a:normAutofit fontScale="85000" lnSpcReduction="20000"/>
          </a:bodyPr>
          <a:lstStyle/>
          <a:p>
            <a:pPr marL="0" indent="0">
              <a:buNone/>
            </a:pPr>
            <a:r>
              <a:rPr lang="en-US" b="1" dirty="0"/>
              <a:t>Anecdote (or Narration)</a:t>
            </a:r>
          </a:p>
          <a:p>
            <a:r>
              <a:rPr lang="en-US" dirty="0"/>
              <a:t>Start with a brief story that is closely related to your </a:t>
            </a:r>
            <a:r>
              <a:rPr lang="en-US" dirty="0" smtClean="0"/>
              <a:t>topic.</a:t>
            </a:r>
          </a:p>
          <a:p>
            <a:pPr marL="0" indent="0">
              <a:buNone/>
            </a:pPr>
            <a:r>
              <a:rPr lang="en-US" b="1" dirty="0"/>
              <a:t>Description </a:t>
            </a:r>
            <a:endParaRPr lang="en-US" b="1" dirty="0" smtClean="0"/>
          </a:p>
          <a:p>
            <a:r>
              <a:rPr lang="en-US" dirty="0" smtClean="0"/>
              <a:t>Write </a:t>
            </a:r>
            <a:r>
              <a:rPr lang="en-US" dirty="0"/>
              <a:t>a detailed description to illustrate a specific point about your topic. </a:t>
            </a:r>
            <a:endParaRPr lang="en-US" dirty="0" smtClean="0"/>
          </a:p>
          <a:p>
            <a:pPr marL="0" indent="0">
              <a:buNone/>
            </a:pPr>
            <a:r>
              <a:rPr lang="en-US" b="1" dirty="0"/>
              <a:t>Definition </a:t>
            </a:r>
            <a:endParaRPr lang="en-US" b="1" dirty="0" smtClean="0"/>
          </a:p>
          <a:p>
            <a:pPr marL="0" indent="0">
              <a:buNone/>
            </a:pPr>
            <a:r>
              <a:rPr lang="en-US" dirty="0" smtClean="0"/>
              <a:t>Provide </a:t>
            </a:r>
            <a:r>
              <a:rPr lang="en-US" dirty="0"/>
              <a:t>an explanation, not a dictionary definition, of a term that your paper will cover</a:t>
            </a:r>
            <a:r>
              <a:rPr lang="en-US" dirty="0" smtClean="0"/>
              <a:t>.</a:t>
            </a:r>
          </a:p>
          <a:p>
            <a:pPr marL="0" indent="0">
              <a:buNone/>
            </a:pPr>
            <a:r>
              <a:rPr lang="en-US" b="1" dirty="0"/>
              <a:t>Example </a:t>
            </a:r>
            <a:endParaRPr lang="en-US" b="1" dirty="0" smtClean="0"/>
          </a:p>
          <a:p>
            <a:pPr marL="0" indent="0">
              <a:buNone/>
            </a:pPr>
            <a:r>
              <a:rPr lang="en-US" dirty="0" smtClean="0"/>
              <a:t>Begin </a:t>
            </a:r>
            <a:r>
              <a:rPr lang="en-US" dirty="0"/>
              <a:t>with an example of your topic.  </a:t>
            </a:r>
          </a:p>
        </p:txBody>
      </p:sp>
    </p:spTree>
    <p:extLst>
      <p:ext uri="{BB962C8B-B14F-4D97-AF65-F5344CB8AC3E}">
        <p14:creationId xmlns:p14="http://schemas.microsoft.com/office/powerpoint/2010/main" val="419909155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85000" lnSpcReduction="10000"/>
          </a:bodyPr>
          <a:lstStyle/>
          <a:p>
            <a:r>
              <a:rPr lang="en-US" b="1" dirty="0"/>
              <a:t>Question</a:t>
            </a:r>
          </a:p>
          <a:p>
            <a:pPr marL="0" indent="0">
              <a:buNone/>
            </a:pPr>
            <a:r>
              <a:rPr lang="en-US" dirty="0"/>
              <a:t>Ask a question or series of questions regarding your topic. Do not include an entire paragraph </a:t>
            </a:r>
            <a:r>
              <a:rPr lang="en-US" dirty="0" smtClean="0"/>
              <a:t>of questions.</a:t>
            </a:r>
          </a:p>
          <a:p>
            <a:pPr marL="0" indent="0">
              <a:buNone/>
            </a:pPr>
            <a:r>
              <a:rPr lang="en-US" dirty="0" smtClean="0"/>
              <a:t>Example:</a:t>
            </a:r>
          </a:p>
          <a:p>
            <a:pPr marL="0" indent="0">
              <a:buNone/>
            </a:pPr>
            <a:r>
              <a:rPr lang="en-US" i="1" dirty="0"/>
              <a:t>Are the brains of men and women different? If so, do men and women differ in abilities, </a:t>
            </a:r>
            <a:r>
              <a:rPr lang="en-US" i="1" dirty="0" smtClean="0"/>
              <a:t>talents, and </a:t>
            </a:r>
            <a:r>
              <a:rPr lang="en-US" i="1" dirty="0"/>
              <a:t>deficiencies? A scientific answer to these questions could affect society and culture, </a:t>
            </a:r>
            <a:r>
              <a:rPr lang="en-US" i="1" dirty="0" smtClean="0"/>
              <a:t>and variously </a:t>
            </a:r>
            <a:r>
              <a:rPr lang="en-US" i="1" dirty="0"/>
              <a:t>shock, intrigue, delight, depress, and reassure people of both sexes. Now an answer </a:t>
            </a:r>
            <a:r>
              <a:rPr lang="en-US" i="1" dirty="0" smtClean="0"/>
              <a:t>is coming </a:t>
            </a:r>
            <a:r>
              <a:rPr lang="en-US" i="1" dirty="0"/>
              <a:t>into sight: Yes, male and female brains do differ.</a:t>
            </a:r>
          </a:p>
        </p:txBody>
      </p:sp>
    </p:spTree>
    <p:extLst>
      <p:ext uri="{BB962C8B-B14F-4D97-AF65-F5344CB8AC3E}">
        <p14:creationId xmlns:p14="http://schemas.microsoft.com/office/powerpoint/2010/main" val="412201676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20000"/>
          </a:bodyPr>
          <a:lstStyle/>
          <a:p>
            <a:r>
              <a:rPr lang="en-US" b="1" dirty="0"/>
              <a:t>Quotation</a:t>
            </a:r>
          </a:p>
          <a:p>
            <a:pPr marL="0" indent="0">
              <a:buNone/>
            </a:pPr>
            <a:r>
              <a:rPr lang="en-US" dirty="0"/>
              <a:t>Start with a relevant quotation or an epigraph (quotation that appears at the beginning of an essay </a:t>
            </a:r>
            <a:r>
              <a:rPr lang="en-US" dirty="0" smtClean="0"/>
              <a:t>or literary </a:t>
            </a:r>
            <a:r>
              <a:rPr lang="en-US" dirty="0"/>
              <a:t>analysis). </a:t>
            </a:r>
            <a:endParaRPr lang="en-US" dirty="0" smtClean="0"/>
          </a:p>
          <a:p>
            <a:pPr marL="0" indent="0">
              <a:buNone/>
            </a:pPr>
            <a:r>
              <a:rPr lang="en-US" dirty="0" smtClean="0"/>
              <a:t>Example: </a:t>
            </a:r>
          </a:p>
          <a:p>
            <a:pPr marL="0" indent="0">
              <a:buNone/>
            </a:pPr>
            <a:r>
              <a:rPr lang="en-US" i="1" dirty="0" smtClean="0"/>
              <a:t>In </a:t>
            </a:r>
            <a:r>
              <a:rPr lang="en-US" i="1" dirty="0"/>
              <a:t>1858, John Henry Cardinal Newman wrote The Idea of a University. His ideal was a residential community of students and teachers devoted to the intellect. To him, a college was ―an alma mater, knowing her children one by one, not a foundry, or a mint, or a treadmill.‖ </a:t>
            </a:r>
          </a:p>
        </p:txBody>
      </p:sp>
    </p:spTree>
    <p:extLst>
      <p:ext uri="{BB962C8B-B14F-4D97-AF65-F5344CB8AC3E}">
        <p14:creationId xmlns:p14="http://schemas.microsoft.com/office/powerpoint/2010/main" val="31693756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85000" lnSpcReduction="10000"/>
          </a:bodyPr>
          <a:lstStyle/>
          <a:p>
            <a:r>
              <a:rPr lang="en-US" b="1" dirty="0"/>
              <a:t>Statistics</a:t>
            </a:r>
          </a:p>
          <a:p>
            <a:pPr marL="0" indent="0">
              <a:buNone/>
            </a:pPr>
            <a:r>
              <a:rPr lang="en-US" dirty="0"/>
              <a:t>Provide a statistic or statistics to open your discussion and to give a concrete example that </a:t>
            </a:r>
            <a:r>
              <a:rPr lang="en-US" dirty="0" smtClean="0"/>
              <a:t>illuminates your topic.</a:t>
            </a:r>
          </a:p>
          <a:p>
            <a:pPr marL="0" indent="0">
              <a:buNone/>
            </a:pPr>
            <a:r>
              <a:rPr lang="en-US" dirty="0" smtClean="0"/>
              <a:t>Example: </a:t>
            </a:r>
          </a:p>
          <a:p>
            <a:pPr marL="0" indent="0">
              <a:buNone/>
            </a:pPr>
            <a:r>
              <a:rPr lang="en-US" i="1" dirty="0"/>
              <a:t>The decline of fatherhood is one of the most basic, unexpected, and extraordinary social trends of our time. Its dimensions can be captured in a single statistic: in just three decades, between 1960 and 1990, the percentage of children living apart from their biological fathers more than doubled, from 17 percent to 36 percent. </a:t>
            </a:r>
            <a:endParaRPr lang="en-US" i="1" dirty="0" smtClean="0"/>
          </a:p>
        </p:txBody>
      </p:sp>
    </p:spTree>
    <p:extLst>
      <p:ext uri="{BB962C8B-B14F-4D97-AF65-F5344CB8AC3E}">
        <p14:creationId xmlns:p14="http://schemas.microsoft.com/office/powerpoint/2010/main" val="220613964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Ideas </a:t>
            </a:r>
            <a:r>
              <a:rPr lang="en-US" dirty="0"/>
              <a:t>for making your introduction </a:t>
            </a:r>
            <a:r>
              <a:rPr lang="en-US" dirty="0" smtClean="0"/>
              <a:t>strong </a:t>
            </a:r>
            <a:endParaRPr lang="en-US" dirty="0"/>
          </a:p>
        </p:txBody>
      </p:sp>
      <p:sp>
        <p:nvSpPr>
          <p:cNvPr id="3" name="Content Placeholder 2"/>
          <p:cNvSpPr>
            <a:spLocks noGrp="1"/>
          </p:cNvSpPr>
          <p:nvPr>
            <p:ph idx="1"/>
          </p:nvPr>
        </p:nvSpPr>
        <p:spPr/>
        <p:txBody>
          <a:bodyPr>
            <a:normAutofit fontScale="70000" lnSpcReduction="20000"/>
          </a:bodyPr>
          <a:lstStyle/>
          <a:p>
            <a:pPr marL="0" indent="0">
              <a:buNone/>
            </a:pPr>
            <a:r>
              <a:rPr lang="en-US" dirty="0" smtClean="0"/>
              <a:t>  </a:t>
            </a:r>
            <a:endParaRPr lang="en-US" dirty="0"/>
          </a:p>
          <a:p>
            <a:pPr marL="514350" indent="-514350">
              <a:buFont typeface="+mj-lt"/>
              <a:buAutoNum type="arabicPeriod"/>
            </a:pPr>
            <a:r>
              <a:rPr lang="en-US" dirty="0"/>
              <a:t>An interesting opening sentence that will hold the attention of your reader.</a:t>
            </a:r>
          </a:p>
          <a:p>
            <a:pPr marL="514350" indent="-514350">
              <a:buFont typeface="+mj-lt"/>
              <a:buAutoNum type="arabicPeriod"/>
            </a:pPr>
            <a:r>
              <a:rPr lang="en-US" dirty="0"/>
              <a:t>Don’t try to say everything in the introduction, but do outline the broad thrust of your work and argument.</a:t>
            </a:r>
          </a:p>
          <a:p>
            <a:pPr marL="514350" indent="-514350">
              <a:buFont typeface="+mj-lt"/>
              <a:buAutoNum type="arabicPeriod"/>
            </a:pPr>
            <a:r>
              <a:rPr lang="en-US" dirty="0"/>
              <a:t>Make sure that you don’t promise anything that can’t be delivered later.</a:t>
            </a:r>
          </a:p>
          <a:p>
            <a:pPr marL="514350" indent="-514350">
              <a:buFont typeface="+mj-lt"/>
              <a:buAutoNum type="arabicPeriod"/>
            </a:pPr>
            <a:r>
              <a:rPr lang="en-US" dirty="0"/>
              <a:t>Keep the language straightforward. Although you should do this throughout, it is especially important for the introduction.</a:t>
            </a:r>
          </a:p>
          <a:p>
            <a:pPr marL="514350" indent="-514350">
              <a:buFont typeface="+mj-lt"/>
              <a:buAutoNum type="arabicPeriod"/>
            </a:pPr>
            <a:endParaRPr lang="en-US" dirty="0"/>
          </a:p>
          <a:p>
            <a:pPr marL="514350" indent="-514350">
              <a:buFont typeface="+mj-lt"/>
              <a:buAutoNum type="arabicPeriod"/>
            </a:pPr>
            <a:endParaRPr lang="en-US" dirty="0"/>
          </a:p>
          <a:p>
            <a:pPr marL="0" indent="0">
              <a:buNone/>
            </a:pPr>
            <a:r>
              <a:rPr lang="en-US" dirty="0" smtClean="0"/>
              <a:t> </a:t>
            </a:r>
            <a:endParaRPr lang="en-US" dirty="0"/>
          </a:p>
        </p:txBody>
      </p:sp>
    </p:spTree>
    <p:extLst>
      <p:ext uri="{BB962C8B-B14F-4D97-AF65-F5344CB8AC3E}">
        <p14:creationId xmlns:p14="http://schemas.microsoft.com/office/powerpoint/2010/main" val="4332270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AU" b="1" dirty="0"/>
              <a:t>What should </a:t>
            </a:r>
            <a:r>
              <a:rPr lang="en-AU" b="1" dirty="0" smtClean="0"/>
              <a:t>a research study’s </a:t>
            </a:r>
            <a:r>
              <a:rPr lang="en-AU" b="1" dirty="0"/>
              <a:t>structure look like</a:t>
            </a:r>
            <a:r>
              <a:rPr lang="en-AU" b="1" dirty="0" smtClean="0"/>
              <a:t>?</a:t>
            </a:r>
            <a:endParaRPr lang="en-US" dirty="0"/>
          </a:p>
        </p:txBody>
      </p:sp>
      <p:pic>
        <p:nvPicPr>
          <p:cNvPr id="10242"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tretch>
            <a:fillRect/>
          </a:stretch>
        </p:blipFill>
        <p:spPr bwMode="auto">
          <a:xfrm>
            <a:off x="738187" y="2072481"/>
            <a:ext cx="3476625" cy="358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sz="half" idx="2"/>
          </p:nvPr>
        </p:nvSpPr>
        <p:spPr/>
        <p:txBody>
          <a:bodyPr/>
          <a:lstStyle/>
          <a:p>
            <a:r>
              <a:rPr lang="en-AU" dirty="0"/>
              <a:t>In general, an </a:t>
            </a:r>
            <a:r>
              <a:rPr lang="en-AU" dirty="0" smtClean="0"/>
              <a:t>thesis looks </a:t>
            </a:r>
            <a:r>
              <a:rPr lang="en-AU" dirty="0"/>
              <a:t>a bit like an egg-timer, or a Christmas cracker:</a:t>
            </a:r>
            <a:endParaRPr lang="en-US" dirty="0"/>
          </a:p>
          <a:p>
            <a:r>
              <a:rPr lang="en-AU" dirty="0"/>
              <a:t> </a:t>
            </a:r>
            <a:endParaRPr lang="en-US" dirty="0"/>
          </a:p>
          <a:p>
            <a:endParaRPr lang="en-US" dirty="0"/>
          </a:p>
        </p:txBody>
      </p:sp>
    </p:spTree>
    <p:extLst>
      <p:ext uri="{BB962C8B-B14F-4D97-AF65-F5344CB8AC3E}">
        <p14:creationId xmlns:p14="http://schemas.microsoft.com/office/powerpoint/2010/main" val="30252659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The introduction provides the rationale for your </a:t>
            </a:r>
            <a:r>
              <a:rPr lang="en-US" dirty="0" smtClean="0"/>
              <a:t>dissertation</a:t>
            </a:r>
            <a:endParaRPr lang="en-US" dirty="0"/>
          </a:p>
        </p:txBody>
      </p:sp>
      <p:pic>
        <p:nvPicPr>
          <p:cNvPr id="1741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38200" y="1524000"/>
            <a:ext cx="7467599" cy="49549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3393875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Capture your reader’s attention and draw them into the introduction</a:t>
            </a:r>
            <a:r>
              <a:rPr lang="en-US" dirty="0" smtClean="0"/>
              <a:t>.</a:t>
            </a:r>
            <a:endParaRPr lang="en-US" dirty="0"/>
          </a:p>
        </p:txBody>
      </p:sp>
      <p:pic>
        <p:nvPicPr>
          <p:cNvPr id="1229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62000" y="1524000"/>
            <a:ext cx="7467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3089875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Introduction provides context</a:t>
            </a:r>
            <a:endParaRPr lang="en-US" dirty="0"/>
          </a:p>
        </p:txBody>
      </p:sp>
      <p:sp>
        <p:nvSpPr>
          <p:cNvPr id="4" name="Content Placeholder 3"/>
          <p:cNvSpPr>
            <a:spLocks noGrp="1"/>
          </p:cNvSpPr>
          <p:nvPr>
            <p:ph idx="1"/>
          </p:nvPr>
        </p:nvSpPr>
        <p:spPr/>
        <p:txBody>
          <a:bodyPr/>
          <a:lstStyle/>
          <a:p>
            <a:endParaRPr lang="en-US"/>
          </a:p>
        </p:txBody>
      </p:sp>
      <p:pic>
        <p:nvPicPr>
          <p:cNvPr id="13316" name="Picture 4" descr="http://wonderopolis.org/wp-content/uploads/2013/10/265_3-custo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8975" y="1600200"/>
            <a:ext cx="7540625" cy="51058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356349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 may include </a:t>
            </a:r>
            <a:endParaRPr lang="en-US" dirty="0"/>
          </a:p>
        </p:txBody>
      </p:sp>
      <p:sp>
        <p:nvSpPr>
          <p:cNvPr id="3" name="Content Placeholder 2"/>
          <p:cNvSpPr>
            <a:spLocks noGrp="1"/>
          </p:cNvSpPr>
          <p:nvPr>
            <p:ph idx="1"/>
          </p:nvPr>
        </p:nvSpPr>
        <p:spPr>
          <a:xfrm>
            <a:off x="457200" y="1600201"/>
            <a:ext cx="8229600" cy="3810000"/>
          </a:xfrm>
        </p:spPr>
        <p:txBody>
          <a:bodyPr>
            <a:normAutofit fontScale="70000" lnSpcReduction="20000"/>
          </a:bodyPr>
          <a:lstStyle/>
          <a:p>
            <a:pPr marL="0" indent="0">
              <a:buNone/>
            </a:pPr>
            <a:endParaRPr lang="en-US" dirty="0" smtClean="0"/>
          </a:p>
          <a:p>
            <a:r>
              <a:rPr lang="en-US" dirty="0" smtClean="0"/>
              <a:t>an </a:t>
            </a:r>
            <a:r>
              <a:rPr lang="en-US" dirty="0"/>
              <a:t>opening sentence (which tells the reader what the general topic is)</a:t>
            </a:r>
          </a:p>
          <a:p>
            <a:r>
              <a:rPr lang="en-US" dirty="0" smtClean="0"/>
              <a:t> background </a:t>
            </a:r>
            <a:r>
              <a:rPr lang="en-US" dirty="0"/>
              <a:t>information on the topic</a:t>
            </a:r>
          </a:p>
          <a:p>
            <a:r>
              <a:rPr lang="en-US" dirty="0" smtClean="0"/>
              <a:t>Only </a:t>
            </a:r>
            <a:r>
              <a:rPr lang="en-US" dirty="0"/>
              <a:t>give enough background to provide a context; you may need to provide more background in the main body of the assignment.</a:t>
            </a:r>
          </a:p>
          <a:p>
            <a:r>
              <a:rPr lang="en-US" dirty="0" smtClean="0"/>
              <a:t>an </a:t>
            </a:r>
            <a:r>
              <a:rPr lang="en-US" dirty="0"/>
              <a:t>indication of why the topic is important</a:t>
            </a:r>
          </a:p>
          <a:p>
            <a:r>
              <a:rPr lang="en-US" dirty="0" smtClean="0"/>
              <a:t>a </a:t>
            </a:r>
            <a:r>
              <a:rPr lang="en-US" dirty="0"/>
              <a:t>gap in previous research</a:t>
            </a:r>
          </a:p>
          <a:p>
            <a:r>
              <a:rPr lang="en-US" dirty="0" smtClean="0"/>
              <a:t>Indicate </a:t>
            </a:r>
            <a:r>
              <a:rPr lang="en-US" dirty="0"/>
              <a:t>what still needs to be addressed in a particular area, and where your research fits into the wider body of knowledge.</a:t>
            </a:r>
          </a:p>
          <a:p>
            <a:r>
              <a:rPr lang="en-US" dirty="0" smtClean="0"/>
              <a:t>definitions </a:t>
            </a:r>
            <a:r>
              <a:rPr lang="en-US" dirty="0"/>
              <a:t>of important words and </a:t>
            </a:r>
            <a:r>
              <a:rPr lang="en-US" dirty="0" smtClean="0"/>
              <a:t>terms.</a:t>
            </a:r>
            <a:endParaRPr lang="en-US" dirty="0"/>
          </a:p>
        </p:txBody>
      </p:sp>
    </p:spTree>
    <p:extLst>
      <p:ext uri="{BB962C8B-B14F-4D97-AF65-F5344CB8AC3E}">
        <p14:creationId xmlns:p14="http://schemas.microsoft.com/office/powerpoint/2010/main" val="173565093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85000" lnSpcReduction="10000"/>
          </a:bodyPr>
          <a:lstStyle/>
          <a:p>
            <a:r>
              <a:rPr lang="en-US" dirty="0" smtClean="0"/>
              <a:t> limited </a:t>
            </a:r>
            <a:r>
              <a:rPr lang="en-US" dirty="0"/>
              <a:t>references to strengthen the importance of your argument or your need to do further research.</a:t>
            </a:r>
          </a:p>
          <a:p>
            <a:r>
              <a:rPr lang="en-US" dirty="0" smtClean="0"/>
              <a:t>an </a:t>
            </a:r>
            <a:r>
              <a:rPr lang="en-US" dirty="0"/>
              <a:t>indication of your subtopics</a:t>
            </a:r>
          </a:p>
          <a:p>
            <a:r>
              <a:rPr lang="en-US" dirty="0" smtClean="0"/>
              <a:t>Tell </a:t>
            </a:r>
            <a:r>
              <a:rPr lang="en-US" dirty="0"/>
              <a:t>your reader what smaller areas you will address in the main points.</a:t>
            </a:r>
          </a:p>
          <a:p>
            <a:r>
              <a:rPr lang="en-US" dirty="0" smtClean="0"/>
              <a:t>a </a:t>
            </a:r>
            <a:r>
              <a:rPr lang="en-US" dirty="0"/>
              <a:t>thesis statement (which gives a plan of action for your assignment)</a:t>
            </a:r>
          </a:p>
          <a:p>
            <a:r>
              <a:rPr lang="en-US" dirty="0" smtClean="0"/>
              <a:t>Make </a:t>
            </a:r>
            <a:r>
              <a:rPr lang="en-US" dirty="0"/>
              <a:t>clear to your reader what your main points will be and what perspective you will take. Usually the thesis statement comes at the end of the introduction. It can be one or two sentences.</a:t>
            </a:r>
          </a:p>
          <a:p>
            <a:endParaRPr lang="en-US" dirty="0"/>
          </a:p>
          <a:p>
            <a:pPr marL="0" indent="0">
              <a:buNone/>
            </a:pPr>
            <a:endParaRPr lang="en-US" dirty="0"/>
          </a:p>
        </p:txBody>
      </p:sp>
    </p:spTree>
    <p:extLst>
      <p:ext uri="{BB962C8B-B14F-4D97-AF65-F5344CB8AC3E}">
        <p14:creationId xmlns:p14="http://schemas.microsoft.com/office/powerpoint/2010/main" val="362747288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you can write the introduction last, after you have written the main body and conclusion. That way, you will know exactly what you are introducing.</a:t>
            </a:r>
          </a:p>
          <a:p>
            <a:endParaRPr lang="en-US" dirty="0"/>
          </a:p>
          <a:p>
            <a:endParaRPr lang="en-US" dirty="0"/>
          </a:p>
        </p:txBody>
      </p:sp>
    </p:spTree>
    <p:extLst>
      <p:ext uri="{BB962C8B-B14F-4D97-AF65-F5344CB8AC3E}">
        <p14:creationId xmlns:p14="http://schemas.microsoft.com/office/powerpoint/2010/main" val="45886418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Revise </a:t>
            </a:r>
            <a:endParaRPr lang="en-US" dirty="0"/>
          </a:p>
        </p:txBody>
      </p:sp>
      <p:sp>
        <p:nvSpPr>
          <p:cNvPr id="3" name="Content Placeholder 2"/>
          <p:cNvSpPr>
            <a:spLocks noGrp="1"/>
          </p:cNvSpPr>
          <p:nvPr>
            <p:ph idx="1"/>
          </p:nvPr>
        </p:nvSpPr>
        <p:spPr/>
        <p:txBody>
          <a:bodyPr>
            <a:normAutofit fontScale="92500" lnSpcReduction="10000"/>
          </a:bodyPr>
          <a:lstStyle/>
          <a:p>
            <a:r>
              <a:rPr lang="en-US" dirty="0"/>
              <a:t>Many writers mistakenly assume the first draft of their introduction is the final draft; </a:t>
            </a:r>
            <a:r>
              <a:rPr lang="en-US" dirty="0" smtClean="0"/>
              <a:t>take the </a:t>
            </a:r>
            <a:r>
              <a:rPr lang="en-US" dirty="0"/>
              <a:t>time to revise your introduction once you’ve completed the paper. Make sure </a:t>
            </a:r>
            <a:r>
              <a:rPr lang="en-US" dirty="0" smtClean="0"/>
              <a:t>that the </a:t>
            </a:r>
            <a:r>
              <a:rPr lang="en-US" dirty="0"/>
              <a:t>introduction reflects what you have discovered through the process of composing </a:t>
            </a:r>
            <a:r>
              <a:rPr lang="en-US" dirty="0" smtClean="0"/>
              <a:t>the full </a:t>
            </a:r>
            <a:r>
              <a:rPr lang="en-US" dirty="0"/>
              <a:t>argument. Edit your introduction and thesis as you write. Because ideas develop, change, and grow as you work with them, keep returning to your introductory paragraph and thesis.</a:t>
            </a:r>
          </a:p>
        </p:txBody>
      </p:sp>
    </p:spTree>
    <p:extLst>
      <p:ext uri="{BB962C8B-B14F-4D97-AF65-F5344CB8AC3E}">
        <p14:creationId xmlns:p14="http://schemas.microsoft.com/office/powerpoint/2010/main" val="335534660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Drafting and Redrafting</a:t>
            </a:r>
          </a:p>
        </p:txBody>
      </p:sp>
      <p:sp>
        <p:nvSpPr>
          <p:cNvPr id="3" name="Content Placeholder 2"/>
          <p:cNvSpPr>
            <a:spLocks noGrp="1"/>
          </p:cNvSpPr>
          <p:nvPr>
            <p:ph sz="half" idx="1"/>
          </p:nvPr>
        </p:nvSpPr>
        <p:spPr/>
        <p:txBody>
          <a:bodyPr/>
          <a:lstStyle/>
          <a:p>
            <a:r>
              <a:rPr lang="en-US" dirty="0"/>
              <a:t>You can, and should, update your introduction several times as your ideas develop. Keeping the introduction in mind will help you to ensure that your research stays on track.</a:t>
            </a:r>
          </a:p>
          <a:p>
            <a:endParaRPr lang="en-US" dirty="0"/>
          </a:p>
          <a:p>
            <a:endParaRPr lang="en-US" dirty="0"/>
          </a:p>
        </p:txBody>
      </p:sp>
      <p:pic>
        <p:nvPicPr>
          <p:cNvPr id="18434"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5238749" y="2286000"/>
            <a:ext cx="3255601" cy="28106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9476568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 the end of Introduction </a:t>
            </a:r>
            <a:endParaRPr lang="en-US" dirty="0"/>
          </a:p>
        </p:txBody>
      </p:sp>
      <p:sp>
        <p:nvSpPr>
          <p:cNvPr id="3" name="Content Placeholder 2"/>
          <p:cNvSpPr>
            <a:spLocks noGrp="1"/>
          </p:cNvSpPr>
          <p:nvPr>
            <p:ph idx="1"/>
          </p:nvPr>
        </p:nvSpPr>
        <p:spPr/>
        <p:txBody>
          <a:bodyPr>
            <a:normAutofit lnSpcReduction="10000"/>
          </a:bodyPr>
          <a:lstStyle/>
          <a:p>
            <a:r>
              <a:rPr lang="en-US" b="1" dirty="0"/>
              <a:t>At the end of the introduction, it is also usual to set out an outline of the rest of the dissertation.</a:t>
            </a:r>
          </a:p>
          <a:p>
            <a:r>
              <a:rPr lang="en-US" dirty="0"/>
              <a:t>This can be as simple as ‘</a:t>
            </a:r>
            <a:r>
              <a:rPr lang="en-US" i="1" dirty="0"/>
              <a:t>Chapter 2 discusses my chosen methodology, Chapter 3 sets out my results, and Chapter 4 discusses the results and draws </a:t>
            </a:r>
            <a:r>
              <a:rPr lang="en-US" i="1" dirty="0" err="1"/>
              <a:t>conclusions</a:t>
            </a:r>
            <a:r>
              <a:rPr lang="en-US" dirty="0" err="1"/>
              <a:t>’.However</a:t>
            </a:r>
            <a:r>
              <a:rPr lang="en-US" dirty="0"/>
              <a:t>, if your thesis is ordered by themes, then a more complex outline may be necessary</a:t>
            </a:r>
            <a:r>
              <a:rPr lang="en-US" dirty="0" smtClean="0"/>
              <a:t>.</a:t>
            </a:r>
            <a:endParaRPr lang="en-US" dirty="0"/>
          </a:p>
        </p:txBody>
      </p:sp>
    </p:spTree>
    <p:extLst>
      <p:ext uri="{BB962C8B-B14F-4D97-AF65-F5344CB8AC3E}">
        <p14:creationId xmlns:p14="http://schemas.microsoft.com/office/powerpoint/2010/main" val="295944525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 Introduction </a:t>
            </a:r>
            <a:endParaRPr lang="en-US" dirty="0"/>
          </a:p>
        </p:txBody>
      </p:sp>
      <p:sp>
        <p:nvSpPr>
          <p:cNvPr id="3" name="Content Placeholder 2"/>
          <p:cNvSpPr>
            <a:spLocks noGrp="1"/>
          </p:cNvSpPr>
          <p:nvPr>
            <p:ph idx="1"/>
          </p:nvPr>
        </p:nvSpPr>
        <p:spPr/>
        <p:txBody>
          <a:bodyPr/>
          <a:lstStyle/>
          <a:p>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2802612813"/>
              </p:ext>
            </p:extLst>
          </p:nvPr>
        </p:nvGraphicFramePr>
        <p:xfrm>
          <a:off x="0" y="1905000"/>
          <a:ext cx="9144000" cy="4953000"/>
        </p:xfrm>
        <a:graphic>
          <a:graphicData uri="http://schemas.openxmlformats.org/presentationml/2006/ole">
            <mc:AlternateContent xmlns:mc="http://schemas.openxmlformats.org/markup-compatibility/2006">
              <mc:Choice xmlns:v="urn:schemas-microsoft-com:vml" Requires="v">
                <p:oleObj spid="_x0000_s14346" name="Document" r:id="rId4" imgW="6282992" imgH="3110639" progId="Word.Document.12">
                  <p:embed/>
                </p:oleObj>
              </mc:Choice>
              <mc:Fallback>
                <p:oleObj name="Document" r:id="rId4" imgW="6282992" imgH="3110639" progId="Word.Document.12">
                  <p:embed/>
                  <p:pic>
                    <p:nvPicPr>
                      <p:cNvPr id="0" name=""/>
                      <p:cNvPicPr/>
                      <p:nvPr/>
                    </p:nvPicPr>
                    <p:blipFill>
                      <a:blip r:embed="rId5"/>
                      <a:stretch>
                        <a:fillRect/>
                      </a:stretch>
                    </p:blipFill>
                    <p:spPr>
                      <a:xfrm>
                        <a:off x="0" y="1905000"/>
                        <a:ext cx="9144000" cy="4953000"/>
                      </a:xfrm>
                      <a:prstGeom prst="rect">
                        <a:avLst/>
                      </a:prstGeom>
                    </p:spPr>
                  </p:pic>
                </p:oleObj>
              </mc:Fallback>
            </mc:AlternateContent>
          </a:graphicData>
        </a:graphic>
      </p:graphicFrame>
    </p:spTree>
    <p:extLst>
      <p:ext uri="{BB962C8B-B14F-4D97-AF65-F5344CB8AC3E}">
        <p14:creationId xmlns:p14="http://schemas.microsoft.com/office/powerpoint/2010/main" val="22486720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342" y="1447801"/>
            <a:ext cx="8819654" cy="495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9636983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Thank you</a:t>
            </a:r>
            <a:endParaRPr lang="en-US"/>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39467943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Introduction </a:t>
            </a:r>
            <a:endParaRPr lang="en-US" dirty="0"/>
          </a:p>
        </p:txBody>
      </p:sp>
      <p:pic>
        <p:nvPicPr>
          <p:cNvPr id="11266"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tretch>
            <a:fillRect/>
          </a:stretch>
        </p:blipFill>
        <p:spPr bwMode="auto">
          <a:xfrm>
            <a:off x="1976584" y="2576814"/>
            <a:ext cx="999831" cy="25727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sz="half" idx="2"/>
          </p:nvPr>
        </p:nvSpPr>
        <p:spPr/>
        <p:txBody>
          <a:bodyPr/>
          <a:lstStyle/>
          <a:p>
            <a:r>
              <a:rPr lang="en-US" dirty="0"/>
              <a:t>An introduction starts with general information and becomes more specific.</a:t>
            </a:r>
          </a:p>
        </p:txBody>
      </p:sp>
    </p:spTree>
    <p:extLst>
      <p:ext uri="{BB962C8B-B14F-4D97-AF65-F5344CB8AC3E}">
        <p14:creationId xmlns:p14="http://schemas.microsoft.com/office/powerpoint/2010/main" val="47604740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Introduction comes first but </a:t>
            </a:r>
            <a:endParaRPr lang="en-US" dirty="0"/>
          </a:p>
        </p:txBody>
      </p:sp>
      <p:sp>
        <p:nvSpPr>
          <p:cNvPr id="5" name="Content Placeholder 4"/>
          <p:cNvSpPr>
            <a:spLocks noGrp="1"/>
          </p:cNvSpPr>
          <p:nvPr>
            <p:ph idx="1"/>
          </p:nvPr>
        </p:nvSpPr>
        <p:spPr/>
        <p:txBody>
          <a:bodyPr/>
          <a:lstStyle/>
          <a:p>
            <a:r>
              <a:rPr lang="en-US" dirty="0"/>
              <a:t>The introduction to your dissertation or thesis may well be the last part that you complete, excepting perhaps the abstract. However, it should not be the last part that you think about.</a:t>
            </a:r>
            <a:br>
              <a:rPr lang="en-US" dirty="0"/>
            </a:br>
            <a:r>
              <a:rPr lang="en-US" dirty="0"/>
              <a:t/>
            </a:r>
            <a:br>
              <a:rPr lang="en-US" dirty="0"/>
            </a:br>
            <a:r>
              <a:rPr lang="en-US" dirty="0" smtClean="0"/>
              <a:t> </a:t>
            </a:r>
            <a:endParaRPr lang="en-US" dirty="0"/>
          </a:p>
        </p:txBody>
      </p:sp>
    </p:spTree>
    <p:extLst>
      <p:ext uri="{BB962C8B-B14F-4D97-AF65-F5344CB8AC3E}">
        <p14:creationId xmlns:p14="http://schemas.microsoft.com/office/powerpoint/2010/main" val="27705866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First and last Impressions </a:t>
            </a:r>
            <a:endParaRPr lang="en-US" dirty="0"/>
          </a:p>
        </p:txBody>
      </p:sp>
      <p:pic>
        <p:nvPicPr>
          <p:cNvPr id="3074"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tretch>
            <a:fillRect/>
          </a:stretch>
        </p:blipFill>
        <p:spPr bwMode="auto">
          <a:xfrm>
            <a:off x="871537" y="2590801"/>
            <a:ext cx="3510707" cy="23439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sz="half" idx="2"/>
          </p:nvPr>
        </p:nvSpPr>
        <p:spPr>
          <a:xfrm>
            <a:off x="4191000" y="1600200"/>
            <a:ext cx="4495800" cy="4525963"/>
          </a:xfrm>
        </p:spPr>
        <p:txBody>
          <a:bodyPr/>
          <a:lstStyle/>
          <a:p>
            <a:pPr algn="just"/>
            <a:r>
              <a:rPr lang="en-US" dirty="0"/>
              <a:t>First and last impressions are important in any part of life, especially in writing. This is why the introduction and conclusion of any paper - whether it be a simple essay or a long research paper - are essential.</a:t>
            </a:r>
          </a:p>
        </p:txBody>
      </p:sp>
    </p:spTree>
    <p:extLst>
      <p:ext uri="{BB962C8B-B14F-4D97-AF65-F5344CB8AC3E}">
        <p14:creationId xmlns:p14="http://schemas.microsoft.com/office/powerpoint/2010/main" val="26019459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 is the first impression </a:t>
            </a:r>
            <a:endParaRPr lang="en-US" dirty="0"/>
          </a:p>
        </p:txBody>
      </p:sp>
      <p:sp>
        <p:nvSpPr>
          <p:cNvPr id="3" name="Content Placeholder 2"/>
          <p:cNvSpPr>
            <a:spLocks noGrp="1"/>
          </p:cNvSpPr>
          <p:nvPr>
            <p:ph sz="half" idx="1"/>
          </p:nvPr>
        </p:nvSpPr>
        <p:spPr>
          <a:xfrm>
            <a:off x="457200" y="1600200"/>
            <a:ext cx="8229600" cy="4525963"/>
          </a:xfrm>
        </p:spPr>
        <p:txBody>
          <a:bodyPr/>
          <a:lstStyle/>
          <a:p>
            <a:endParaRPr lang="en-US" dirty="0" smtClean="0"/>
          </a:p>
          <a:p>
            <a:endParaRPr lang="en-US" dirty="0"/>
          </a:p>
          <a:p>
            <a:endParaRPr lang="en-US" dirty="0" smtClean="0"/>
          </a:p>
          <a:p>
            <a:endParaRPr lang="en-US" dirty="0"/>
          </a:p>
          <a:p>
            <a:endParaRPr lang="en-US" dirty="0" smtClean="0"/>
          </a:p>
          <a:p>
            <a:endParaRPr lang="en-US" dirty="0" smtClean="0"/>
          </a:p>
          <a:p>
            <a:r>
              <a:rPr lang="en-AU" dirty="0"/>
              <a:t>The introduction leads your reader into the main </a:t>
            </a:r>
            <a:r>
              <a:rPr lang="en-AU" dirty="0" smtClean="0"/>
              <a:t>text. It is</a:t>
            </a:r>
            <a:r>
              <a:rPr lang="en-US" dirty="0" smtClean="0"/>
              <a:t> </a:t>
            </a:r>
            <a:r>
              <a:rPr lang="en-US" dirty="0"/>
              <a:t>what makes the reader want to continue reading your </a:t>
            </a:r>
            <a:r>
              <a:rPr lang="en-US" dirty="0" smtClean="0"/>
              <a:t>research.  </a:t>
            </a:r>
            <a:endParaRPr lang="en-US" dirty="0"/>
          </a:p>
        </p:txBody>
      </p:sp>
      <p:pic>
        <p:nvPicPr>
          <p:cNvPr id="5122"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838200" y="1447800"/>
            <a:ext cx="7848600"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1404046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What would a thesis look like without appropriate introduction</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40328509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t>Without introduction  </a:t>
            </a:r>
            <a:endParaRPr lang="en-US" dirty="0"/>
          </a:p>
        </p:txBody>
      </p:sp>
      <p:pic>
        <p:nvPicPr>
          <p:cNvPr id="8194"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tretch>
            <a:fillRect/>
          </a:stretch>
        </p:blipFill>
        <p:spPr bwMode="auto">
          <a:xfrm>
            <a:off x="724514" y="1600200"/>
            <a:ext cx="3503971"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876800" y="1600200"/>
            <a:ext cx="3733800" cy="441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307039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2535</TotalTime>
  <Words>1276</Words>
  <Application>Microsoft Office PowerPoint</Application>
  <PresentationFormat>On-screen Show (4:3)</PresentationFormat>
  <Paragraphs>107</Paragraphs>
  <Slides>30</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30</vt:i4>
      </vt:variant>
    </vt:vector>
  </HeadingPairs>
  <TitlesOfParts>
    <vt:vector size="32" baseType="lpstr">
      <vt:lpstr>Office Theme</vt:lpstr>
      <vt:lpstr>Document</vt:lpstr>
      <vt:lpstr>Writing Introduction </vt:lpstr>
      <vt:lpstr>What should a research study’s structure look like?</vt:lpstr>
      <vt:lpstr>PowerPoint Presentation</vt:lpstr>
      <vt:lpstr>Introduction </vt:lpstr>
      <vt:lpstr>Introduction comes first but </vt:lpstr>
      <vt:lpstr>First and last Impressions </vt:lpstr>
      <vt:lpstr>Introduction is the first impression </vt:lpstr>
      <vt:lpstr>What would a thesis look like without appropriate introduction</vt:lpstr>
      <vt:lpstr>Without introduction  </vt:lpstr>
      <vt:lpstr>Without introduction </vt:lpstr>
      <vt:lpstr>How to start introduction </vt:lpstr>
      <vt:lpstr>Use substantive statements</vt:lpstr>
      <vt:lpstr> Introductions may begin with one of the following ways: </vt:lpstr>
      <vt:lpstr>Analogy</vt:lpstr>
      <vt:lpstr>Types Introduction </vt:lpstr>
      <vt:lpstr>PowerPoint Presentation</vt:lpstr>
      <vt:lpstr>PowerPoint Presentation</vt:lpstr>
      <vt:lpstr>PowerPoint Presentation</vt:lpstr>
      <vt:lpstr> Ideas for making your introduction strong </vt:lpstr>
      <vt:lpstr>The introduction provides the rationale for your dissertation</vt:lpstr>
      <vt:lpstr>Capture your reader’s attention and draw them into the introduction.</vt:lpstr>
      <vt:lpstr>Introduction provides context</vt:lpstr>
      <vt:lpstr>Introduction may include </vt:lpstr>
      <vt:lpstr>PowerPoint Presentation</vt:lpstr>
      <vt:lpstr>PowerPoint Presentation</vt:lpstr>
      <vt:lpstr>Revise </vt:lpstr>
      <vt:lpstr>Drafting and Redrafting</vt:lpstr>
      <vt:lpstr>At the end of Introduction </vt:lpstr>
      <vt:lpstr>Example : Introduction </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Writing a Thesis</dc:title>
  <dc:creator>Southerner</dc:creator>
  <cp:lastModifiedBy>Dr Riaz</cp:lastModifiedBy>
  <cp:revision>22</cp:revision>
  <dcterms:created xsi:type="dcterms:W3CDTF">2016-10-27T08:52:16Z</dcterms:created>
  <dcterms:modified xsi:type="dcterms:W3CDTF">2017-01-30T15:44:02Z</dcterms:modified>
</cp:coreProperties>
</file>