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80" r:id="rId20"/>
    <p:sldId id="285" r:id="rId21"/>
    <p:sldId id="286" r:id="rId22"/>
    <p:sldId id="290" r:id="rId23"/>
    <p:sldId id="291" r:id="rId24"/>
    <p:sldId id="292" r:id="rId25"/>
    <p:sldId id="295" r:id="rId26"/>
    <p:sldId id="298" r:id="rId2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ECECE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ECECE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ECECE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09600" y="1536700"/>
            <a:ext cx="8229600" cy="3416300"/>
          </a:xfrm>
          <a:custGeom>
            <a:avLst/>
            <a:gdLst/>
            <a:ahLst/>
            <a:cxnLst/>
            <a:rect l="l" t="t" r="r" b="b"/>
            <a:pathLst>
              <a:path w="8229600" h="3416300">
                <a:moveTo>
                  <a:pt x="4635874" y="3403600"/>
                </a:moveTo>
                <a:lnTo>
                  <a:pt x="3593725" y="3403600"/>
                </a:lnTo>
                <a:lnTo>
                  <a:pt x="3657872" y="3416300"/>
                </a:lnTo>
                <a:lnTo>
                  <a:pt x="4571727" y="3416300"/>
                </a:lnTo>
                <a:lnTo>
                  <a:pt x="4635874" y="3403600"/>
                </a:lnTo>
                <a:close/>
              </a:path>
              <a:path w="8229600" h="3416300">
                <a:moveTo>
                  <a:pt x="4826452" y="3390900"/>
                </a:moveTo>
                <a:lnTo>
                  <a:pt x="3403147" y="3390900"/>
                </a:lnTo>
                <a:lnTo>
                  <a:pt x="3466355" y="3403600"/>
                </a:lnTo>
                <a:lnTo>
                  <a:pt x="4763244" y="3403600"/>
                </a:lnTo>
                <a:lnTo>
                  <a:pt x="4826452" y="3390900"/>
                </a:lnTo>
                <a:close/>
              </a:path>
              <a:path w="8229600" h="3416300">
                <a:moveTo>
                  <a:pt x="5014072" y="3378200"/>
                </a:moveTo>
                <a:lnTo>
                  <a:pt x="3215527" y="3378200"/>
                </a:lnTo>
                <a:lnTo>
                  <a:pt x="3277726" y="3390900"/>
                </a:lnTo>
                <a:lnTo>
                  <a:pt x="4951873" y="3390900"/>
                </a:lnTo>
                <a:lnTo>
                  <a:pt x="5014072" y="3378200"/>
                </a:lnTo>
                <a:close/>
              </a:path>
              <a:path w="8229600" h="3416300">
                <a:moveTo>
                  <a:pt x="5137405" y="3365500"/>
                </a:moveTo>
                <a:lnTo>
                  <a:pt x="3092194" y="3365500"/>
                </a:lnTo>
                <a:lnTo>
                  <a:pt x="3153681" y="3378200"/>
                </a:lnTo>
                <a:lnTo>
                  <a:pt x="5075918" y="3378200"/>
                </a:lnTo>
                <a:lnTo>
                  <a:pt x="5137405" y="3365500"/>
                </a:lnTo>
                <a:close/>
              </a:path>
              <a:path w="8229600" h="3416300">
                <a:moveTo>
                  <a:pt x="5259269" y="3352800"/>
                </a:moveTo>
                <a:lnTo>
                  <a:pt x="2970330" y="3352800"/>
                </a:lnTo>
                <a:lnTo>
                  <a:pt x="3031074" y="3365500"/>
                </a:lnTo>
                <a:lnTo>
                  <a:pt x="5198525" y="3365500"/>
                </a:lnTo>
                <a:lnTo>
                  <a:pt x="5259269" y="3352800"/>
                </a:lnTo>
                <a:close/>
              </a:path>
              <a:path w="8229600" h="3416300">
                <a:moveTo>
                  <a:pt x="5439174" y="3327400"/>
                </a:moveTo>
                <a:lnTo>
                  <a:pt x="2790425" y="3327400"/>
                </a:lnTo>
                <a:lnTo>
                  <a:pt x="2909968" y="3352800"/>
                </a:lnTo>
                <a:lnTo>
                  <a:pt x="5319631" y="3352800"/>
                </a:lnTo>
                <a:lnTo>
                  <a:pt x="5439174" y="3327400"/>
                </a:lnTo>
                <a:close/>
              </a:path>
              <a:path w="8229600" h="3416300">
                <a:moveTo>
                  <a:pt x="5615423" y="3302000"/>
                </a:moveTo>
                <a:lnTo>
                  <a:pt x="2614176" y="3302000"/>
                </a:lnTo>
                <a:lnTo>
                  <a:pt x="2731259" y="3327400"/>
                </a:lnTo>
                <a:lnTo>
                  <a:pt x="5498340" y="3327400"/>
                </a:lnTo>
                <a:lnTo>
                  <a:pt x="5615423" y="3302000"/>
                </a:lnTo>
                <a:close/>
              </a:path>
              <a:path w="8229600" h="3416300">
                <a:moveTo>
                  <a:pt x="5673324" y="127000"/>
                </a:moveTo>
                <a:lnTo>
                  <a:pt x="2556275" y="127000"/>
                </a:lnTo>
                <a:lnTo>
                  <a:pt x="2055766" y="241300"/>
                </a:lnTo>
                <a:lnTo>
                  <a:pt x="1645167" y="342900"/>
                </a:lnTo>
                <a:lnTo>
                  <a:pt x="1596321" y="368300"/>
                </a:lnTo>
                <a:lnTo>
                  <a:pt x="1453274" y="406400"/>
                </a:lnTo>
                <a:lnTo>
                  <a:pt x="1406782" y="431800"/>
                </a:lnTo>
                <a:lnTo>
                  <a:pt x="1315627" y="457200"/>
                </a:lnTo>
                <a:lnTo>
                  <a:pt x="1270981" y="482600"/>
                </a:lnTo>
                <a:lnTo>
                  <a:pt x="1226966" y="495300"/>
                </a:lnTo>
                <a:lnTo>
                  <a:pt x="1183590" y="520700"/>
                </a:lnTo>
                <a:lnTo>
                  <a:pt x="1140860" y="533400"/>
                </a:lnTo>
                <a:lnTo>
                  <a:pt x="1098784" y="558800"/>
                </a:lnTo>
                <a:lnTo>
                  <a:pt x="1016627" y="584200"/>
                </a:lnTo>
                <a:lnTo>
                  <a:pt x="976561" y="609600"/>
                </a:lnTo>
                <a:lnTo>
                  <a:pt x="937180" y="635000"/>
                </a:lnTo>
                <a:lnTo>
                  <a:pt x="898492" y="647700"/>
                </a:lnTo>
                <a:lnTo>
                  <a:pt x="860504" y="673100"/>
                </a:lnTo>
                <a:lnTo>
                  <a:pt x="823226" y="685800"/>
                </a:lnTo>
                <a:lnTo>
                  <a:pt x="786663" y="711200"/>
                </a:lnTo>
                <a:lnTo>
                  <a:pt x="750825" y="736600"/>
                </a:lnTo>
                <a:lnTo>
                  <a:pt x="715718" y="749300"/>
                </a:lnTo>
                <a:lnTo>
                  <a:pt x="681351" y="774700"/>
                </a:lnTo>
                <a:lnTo>
                  <a:pt x="647731" y="800100"/>
                </a:lnTo>
                <a:lnTo>
                  <a:pt x="614867" y="812800"/>
                </a:lnTo>
                <a:lnTo>
                  <a:pt x="582765" y="838200"/>
                </a:lnTo>
                <a:lnTo>
                  <a:pt x="551433" y="863600"/>
                </a:lnTo>
                <a:lnTo>
                  <a:pt x="520880" y="876300"/>
                </a:lnTo>
                <a:lnTo>
                  <a:pt x="491113" y="901700"/>
                </a:lnTo>
                <a:lnTo>
                  <a:pt x="462140" y="927100"/>
                </a:lnTo>
                <a:lnTo>
                  <a:pt x="433968" y="952500"/>
                </a:lnTo>
                <a:lnTo>
                  <a:pt x="406606" y="977900"/>
                </a:lnTo>
                <a:lnTo>
                  <a:pt x="380061" y="990600"/>
                </a:lnTo>
                <a:lnTo>
                  <a:pt x="329452" y="1041400"/>
                </a:lnTo>
                <a:lnTo>
                  <a:pt x="282205" y="1092200"/>
                </a:lnTo>
                <a:lnTo>
                  <a:pt x="238382" y="1143000"/>
                </a:lnTo>
                <a:lnTo>
                  <a:pt x="198043" y="1193800"/>
                </a:lnTo>
                <a:lnTo>
                  <a:pt x="161252" y="1244600"/>
                </a:lnTo>
                <a:lnTo>
                  <a:pt x="128071" y="1295400"/>
                </a:lnTo>
                <a:lnTo>
                  <a:pt x="98561" y="1346200"/>
                </a:lnTo>
                <a:lnTo>
                  <a:pt x="72784" y="1397000"/>
                </a:lnTo>
                <a:lnTo>
                  <a:pt x="50803" y="1447800"/>
                </a:lnTo>
                <a:lnTo>
                  <a:pt x="32679" y="1498600"/>
                </a:lnTo>
                <a:lnTo>
                  <a:pt x="18475" y="1549400"/>
                </a:lnTo>
                <a:lnTo>
                  <a:pt x="8252" y="1600200"/>
                </a:lnTo>
                <a:lnTo>
                  <a:pt x="4653" y="1638300"/>
                </a:lnTo>
                <a:lnTo>
                  <a:pt x="2073" y="1663700"/>
                </a:lnTo>
                <a:lnTo>
                  <a:pt x="519" y="1689100"/>
                </a:lnTo>
                <a:lnTo>
                  <a:pt x="0" y="1714500"/>
                </a:lnTo>
                <a:lnTo>
                  <a:pt x="519" y="1739900"/>
                </a:lnTo>
                <a:lnTo>
                  <a:pt x="2073" y="1765300"/>
                </a:lnTo>
                <a:lnTo>
                  <a:pt x="4653" y="1790700"/>
                </a:lnTo>
                <a:lnTo>
                  <a:pt x="8252" y="1828800"/>
                </a:lnTo>
                <a:lnTo>
                  <a:pt x="18475" y="1879600"/>
                </a:lnTo>
                <a:lnTo>
                  <a:pt x="32679" y="1930400"/>
                </a:lnTo>
                <a:lnTo>
                  <a:pt x="50803" y="1981200"/>
                </a:lnTo>
                <a:lnTo>
                  <a:pt x="72784" y="2032000"/>
                </a:lnTo>
                <a:lnTo>
                  <a:pt x="98561" y="2082800"/>
                </a:lnTo>
                <a:lnTo>
                  <a:pt x="128071" y="2133600"/>
                </a:lnTo>
                <a:lnTo>
                  <a:pt x="161252" y="2184400"/>
                </a:lnTo>
                <a:lnTo>
                  <a:pt x="198043" y="2235200"/>
                </a:lnTo>
                <a:lnTo>
                  <a:pt x="238382" y="2286000"/>
                </a:lnTo>
                <a:lnTo>
                  <a:pt x="282205" y="2336800"/>
                </a:lnTo>
                <a:lnTo>
                  <a:pt x="329452" y="2387600"/>
                </a:lnTo>
                <a:lnTo>
                  <a:pt x="380061" y="2438400"/>
                </a:lnTo>
                <a:lnTo>
                  <a:pt x="406606" y="2451100"/>
                </a:lnTo>
                <a:lnTo>
                  <a:pt x="433968" y="2476500"/>
                </a:lnTo>
                <a:lnTo>
                  <a:pt x="462140" y="2501900"/>
                </a:lnTo>
                <a:lnTo>
                  <a:pt x="491113" y="2527300"/>
                </a:lnTo>
                <a:lnTo>
                  <a:pt x="520880" y="2552700"/>
                </a:lnTo>
                <a:lnTo>
                  <a:pt x="551433" y="2565400"/>
                </a:lnTo>
                <a:lnTo>
                  <a:pt x="582765" y="2590800"/>
                </a:lnTo>
                <a:lnTo>
                  <a:pt x="614867" y="2616200"/>
                </a:lnTo>
                <a:lnTo>
                  <a:pt x="647731" y="2628900"/>
                </a:lnTo>
                <a:lnTo>
                  <a:pt x="681351" y="2654300"/>
                </a:lnTo>
                <a:lnTo>
                  <a:pt x="715718" y="2679700"/>
                </a:lnTo>
                <a:lnTo>
                  <a:pt x="750825" y="2692400"/>
                </a:lnTo>
                <a:lnTo>
                  <a:pt x="786663" y="2717800"/>
                </a:lnTo>
                <a:lnTo>
                  <a:pt x="823226" y="2743200"/>
                </a:lnTo>
                <a:lnTo>
                  <a:pt x="860504" y="2755900"/>
                </a:lnTo>
                <a:lnTo>
                  <a:pt x="898492" y="2781300"/>
                </a:lnTo>
                <a:lnTo>
                  <a:pt x="937180" y="2794000"/>
                </a:lnTo>
                <a:lnTo>
                  <a:pt x="976561" y="2819400"/>
                </a:lnTo>
                <a:lnTo>
                  <a:pt x="1016627" y="2844800"/>
                </a:lnTo>
                <a:lnTo>
                  <a:pt x="1098784" y="2870200"/>
                </a:lnTo>
                <a:lnTo>
                  <a:pt x="1140860" y="2895600"/>
                </a:lnTo>
                <a:lnTo>
                  <a:pt x="1183590" y="2908300"/>
                </a:lnTo>
                <a:lnTo>
                  <a:pt x="1226966" y="2933700"/>
                </a:lnTo>
                <a:lnTo>
                  <a:pt x="1270981" y="2946400"/>
                </a:lnTo>
                <a:lnTo>
                  <a:pt x="1315627" y="2971800"/>
                </a:lnTo>
                <a:lnTo>
                  <a:pt x="1406782" y="2997200"/>
                </a:lnTo>
                <a:lnTo>
                  <a:pt x="1453274" y="3022600"/>
                </a:lnTo>
                <a:lnTo>
                  <a:pt x="1596321" y="3060700"/>
                </a:lnTo>
                <a:lnTo>
                  <a:pt x="1645167" y="3086100"/>
                </a:lnTo>
                <a:lnTo>
                  <a:pt x="1694582" y="3098800"/>
                </a:lnTo>
                <a:lnTo>
                  <a:pt x="2055766" y="3187700"/>
                </a:lnTo>
                <a:lnTo>
                  <a:pt x="2556275" y="3302000"/>
                </a:lnTo>
                <a:lnTo>
                  <a:pt x="5673324" y="3302000"/>
                </a:lnTo>
                <a:lnTo>
                  <a:pt x="6173833" y="3187700"/>
                </a:lnTo>
                <a:lnTo>
                  <a:pt x="6535017" y="3098800"/>
                </a:lnTo>
                <a:lnTo>
                  <a:pt x="6584432" y="3086100"/>
                </a:lnTo>
                <a:lnTo>
                  <a:pt x="6633278" y="3060700"/>
                </a:lnTo>
                <a:lnTo>
                  <a:pt x="6776325" y="3022600"/>
                </a:lnTo>
                <a:lnTo>
                  <a:pt x="6822817" y="2997200"/>
                </a:lnTo>
                <a:lnTo>
                  <a:pt x="6913972" y="2971800"/>
                </a:lnTo>
                <a:lnTo>
                  <a:pt x="6958618" y="2946400"/>
                </a:lnTo>
                <a:lnTo>
                  <a:pt x="7002633" y="2933700"/>
                </a:lnTo>
                <a:lnTo>
                  <a:pt x="7046009" y="2908300"/>
                </a:lnTo>
                <a:lnTo>
                  <a:pt x="7088739" y="2895600"/>
                </a:lnTo>
                <a:lnTo>
                  <a:pt x="7130815" y="2870200"/>
                </a:lnTo>
                <a:lnTo>
                  <a:pt x="7212972" y="2844800"/>
                </a:lnTo>
                <a:lnTo>
                  <a:pt x="7253038" y="2819400"/>
                </a:lnTo>
                <a:lnTo>
                  <a:pt x="7292419" y="2794000"/>
                </a:lnTo>
                <a:lnTo>
                  <a:pt x="7331107" y="2781300"/>
                </a:lnTo>
                <a:lnTo>
                  <a:pt x="7369095" y="2755900"/>
                </a:lnTo>
                <a:lnTo>
                  <a:pt x="7406373" y="2743200"/>
                </a:lnTo>
                <a:lnTo>
                  <a:pt x="7442936" y="2717800"/>
                </a:lnTo>
                <a:lnTo>
                  <a:pt x="7478774" y="2692400"/>
                </a:lnTo>
                <a:lnTo>
                  <a:pt x="7513881" y="2679700"/>
                </a:lnTo>
                <a:lnTo>
                  <a:pt x="7548248" y="2654300"/>
                </a:lnTo>
                <a:lnTo>
                  <a:pt x="7581868" y="2628900"/>
                </a:lnTo>
                <a:lnTo>
                  <a:pt x="7614732" y="2616200"/>
                </a:lnTo>
                <a:lnTo>
                  <a:pt x="7646834" y="2590800"/>
                </a:lnTo>
                <a:lnTo>
                  <a:pt x="7678166" y="2565400"/>
                </a:lnTo>
                <a:lnTo>
                  <a:pt x="7708719" y="2552700"/>
                </a:lnTo>
                <a:lnTo>
                  <a:pt x="7738486" y="2527300"/>
                </a:lnTo>
                <a:lnTo>
                  <a:pt x="7767459" y="2501900"/>
                </a:lnTo>
                <a:lnTo>
                  <a:pt x="7795631" y="2476500"/>
                </a:lnTo>
                <a:lnTo>
                  <a:pt x="7822993" y="2451100"/>
                </a:lnTo>
                <a:lnTo>
                  <a:pt x="7849538" y="2438400"/>
                </a:lnTo>
                <a:lnTo>
                  <a:pt x="7900147" y="2387600"/>
                </a:lnTo>
                <a:lnTo>
                  <a:pt x="7947394" y="2336800"/>
                </a:lnTo>
                <a:lnTo>
                  <a:pt x="7991217" y="2286000"/>
                </a:lnTo>
                <a:lnTo>
                  <a:pt x="8031556" y="2235200"/>
                </a:lnTo>
                <a:lnTo>
                  <a:pt x="8068347" y="2184400"/>
                </a:lnTo>
                <a:lnTo>
                  <a:pt x="8101528" y="2133600"/>
                </a:lnTo>
                <a:lnTo>
                  <a:pt x="8131038" y="2082800"/>
                </a:lnTo>
                <a:lnTo>
                  <a:pt x="8156815" y="2032000"/>
                </a:lnTo>
                <a:lnTo>
                  <a:pt x="8178796" y="1981200"/>
                </a:lnTo>
                <a:lnTo>
                  <a:pt x="8196920" y="1930400"/>
                </a:lnTo>
                <a:lnTo>
                  <a:pt x="8211124" y="1879600"/>
                </a:lnTo>
                <a:lnTo>
                  <a:pt x="8221347" y="1828800"/>
                </a:lnTo>
                <a:lnTo>
                  <a:pt x="8224946" y="1790700"/>
                </a:lnTo>
                <a:lnTo>
                  <a:pt x="8227526" y="1765300"/>
                </a:lnTo>
                <a:lnTo>
                  <a:pt x="8229080" y="1739900"/>
                </a:lnTo>
                <a:lnTo>
                  <a:pt x="8229600" y="1714500"/>
                </a:lnTo>
                <a:lnTo>
                  <a:pt x="8229080" y="1689100"/>
                </a:lnTo>
                <a:lnTo>
                  <a:pt x="8227526" y="1663700"/>
                </a:lnTo>
                <a:lnTo>
                  <a:pt x="8224946" y="1638300"/>
                </a:lnTo>
                <a:lnTo>
                  <a:pt x="8221347" y="1600200"/>
                </a:lnTo>
                <a:lnTo>
                  <a:pt x="8211124" y="1549400"/>
                </a:lnTo>
                <a:lnTo>
                  <a:pt x="8196920" y="1498600"/>
                </a:lnTo>
                <a:lnTo>
                  <a:pt x="8178796" y="1447800"/>
                </a:lnTo>
                <a:lnTo>
                  <a:pt x="8156815" y="1397000"/>
                </a:lnTo>
                <a:lnTo>
                  <a:pt x="8131038" y="1346200"/>
                </a:lnTo>
                <a:lnTo>
                  <a:pt x="8101528" y="1295400"/>
                </a:lnTo>
                <a:lnTo>
                  <a:pt x="8068347" y="1244600"/>
                </a:lnTo>
                <a:lnTo>
                  <a:pt x="8031556" y="1193800"/>
                </a:lnTo>
                <a:lnTo>
                  <a:pt x="7991217" y="1143000"/>
                </a:lnTo>
                <a:lnTo>
                  <a:pt x="7947394" y="1092200"/>
                </a:lnTo>
                <a:lnTo>
                  <a:pt x="7900147" y="1041400"/>
                </a:lnTo>
                <a:lnTo>
                  <a:pt x="7849538" y="990600"/>
                </a:lnTo>
                <a:lnTo>
                  <a:pt x="7822993" y="977900"/>
                </a:lnTo>
                <a:lnTo>
                  <a:pt x="7795631" y="952500"/>
                </a:lnTo>
                <a:lnTo>
                  <a:pt x="7767459" y="927100"/>
                </a:lnTo>
                <a:lnTo>
                  <a:pt x="7738486" y="901700"/>
                </a:lnTo>
                <a:lnTo>
                  <a:pt x="7708719" y="876300"/>
                </a:lnTo>
                <a:lnTo>
                  <a:pt x="7678166" y="863600"/>
                </a:lnTo>
                <a:lnTo>
                  <a:pt x="7646834" y="838200"/>
                </a:lnTo>
                <a:lnTo>
                  <a:pt x="7614732" y="812800"/>
                </a:lnTo>
                <a:lnTo>
                  <a:pt x="7581868" y="800100"/>
                </a:lnTo>
                <a:lnTo>
                  <a:pt x="7548248" y="774700"/>
                </a:lnTo>
                <a:lnTo>
                  <a:pt x="7513881" y="749300"/>
                </a:lnTo>
                <a:lnTo>
                  <a:pt x="7478774" y="736600"/>
                </a:lnTo>
                <a:lnTo>
                  <a:pt x="7442936" y="711200"/>
                </a:lnTo>
                <a:lnTo>
                  <a:pt x="7406373" y="685800"/>
                </a:lnTo>
                <a:lnTo>
                  <a:pt x="7369095" y="673100"/>
                </a:lnTo>
                <a:lnTo>
                  <a:pt x="7331107" y="647700"/>
                </a:lnTo>
                <a:lnTo>
                  <a:pt x="7292419" y="635000"/>
                </a:lnTo>
                <a:lnTo>
                  <a:pt x="7253038" y="609600"/>
                </a:lnTo>
                <a:lnTo>
                  <a:pt x="7212972" y="584200"/>
                </a:lnTo>
                <a:lnTo>
                  <a:pt x="7130815" y="558800"/>
                </a:lnTo>
                <a:lnTo>
                  <a:pt x="7088739" y="533400"/>
                </a:lnTo>
                <a:lnTo>
                  <a:pt x="7046009" y="520700"/>
                </a:lnTo>
                <a:lnTo>
                  <a:pt x="7002633" y="495300"/>
                </a:lnTo>
                <a:lnTo>
                  <a:pt x="6958618" y="482600"/>
                </a:lnTo>
                <a:lnTo>
                  <a:pt x="6913972" y="457200"/>
                </a:lnTo>
                <a:lnTo>
                  <a:pt x="6822817" y="431800"/>
                </a:lnTo>
                <a:lnTo>
                  <a:pt x="6776325" y="406400"/>
                </a:lnTo>
                <a:lnTo>
                  <a:pt x="6633278" y="368300"/>
                </a:lnTo>
                <a:lnTo>
                  <a:pt x="6584432" y="342900"/>
                </a:lnTo>
                <a:lnTo>
                  <a:pt x="6173833" y="241300"/>
                </a:lnTo>
                <a:lnTo>
                  <a:pt x="5673324" y="127000"/>
                </a:lnTo>
                <a:close/>
              </a:path>
              <a:path w="8229600" h="3416300">
                <a:moveTo>
                  <a:pt x="5498340" y="101600"/>
                </a:moveTo>
                <a:lnTo>
                  <a:pt x="2731259" y="101600"/>
                </a:lnTo>
                <a:lnTo>
                  <a:pt x="2614176" y="127000"/>
                </a:lnTo>
                <a:lnTo>
                  <a:pt x="5615423" y="127000"/>
                </a:lnTo>
                <a:lnTo>
                  <a:pt x="5498340" y="101600"/>
                </a:lnTo>
                <a:close/>
              </a:path>
              <a:path w="8229600" h="3416300">
                <a:moveTo>
                  <a:pt x="5319631" y="76200"/>
                </a:moveTo>
                <a:lnTo>
                  <a:pt x="2909968" y="76200"/>
                </a:lnTo>
                <a:lnTo>
                  <a:pt x="2790425" y="101600"/>
                </a:lnTo>
                <a:lnTo>
                  <a:pt x="5439174" y="101600"/>
                </a:lnTo>
                <a:lnTo>
                  <a:pt x="5319631" y="76200"/>
                </a:lnTo>
                <a:close/>
              </a:path>
              <a:path w="8229600" h="3416300">
                <a:moveTo>
                  <a:pt x="5198525" y="63500"/>
                </a:moveTo>
                <a:lnTo>
                  <a:pt x="3031074" y="63500"/>
                </a:lnTo>
                <a:lnTo>
                  <a:pt x="2970330" y="76200"/>
                </a:lnTo>
                <a:lnTo>
                  <a:pt x="5259269" y="76200"/>
                </a:lnTo>
                <a:lnTo>
                  <a:pt x="5198525" y="63500"/>
                </a:lnTo>
                <a:close/>
              </a:path>
              <a:path w="8229600" h="3416300">
                <a:moveTo>
                  <a:pt x="5075918" y="50800"/>
                </a:moveTo>
                <a:lnTo>
                  <a:pt x="3153681" y="50800"/>
                </a:lnTo>
                <a:lnTo>
                  <a:pt x="3092194" y="63500"/>
                </a:lnTo>
                <a:lnTo>
                  <a:pt x="5137405" y="63500"/>
                </a:lnTo>
                <a:lnTo>
                  <a:pt x="5075918" y="50800"/>
                </a:lnTo>
                <a:close/>
              </a:path>
              <a:path w="8229600" h="3416300">
                <a:moveTo>
                  <a:pt x="4951873" y="38100"/>
                </a:moveTo>
                <a:lnTo>
                  <a:pt x="3277726" y="38100"/>
                </a:lnTo>
                <a:lnTo>
                  <a:pt x="3215527" y="50800"/>
                </a:lnTo>
                <a:lnTo>
                  <a:pt x="5014072" y="50800"/>
                </a:lnTo>
                <a:lnTo>
                  <a:pt x="4951873" y="38100"/>
                </a:lnTo>
                <a:close/>
              </a:path>
              <a:path w="8229600" h="3416300">
                <a:moveTo>
                  <a:pt x="4763244" y="25400"/>
                </a:moveTo>
                <a:lnTo>
                  <a:pt x="3466355" y="25400"/>
                </a:lnTo>
                <a:lnTo>
                  <a:pt x="3403147" y="38100"/>
                </a:lnTo>
                <a:lnTo>
                  <a:pt x="4826452" y="38100"/>
                </a:lnTo>
                <a:lnTo>
                  <a:pt x="4763244" y="25400"/>
                </a:lnTo>
                <a:close/>
              </a:path>
              <a:path w="8229600" h="3416300">
                <a:moveTo>
                  <a:pt x="4571727" y="12700"/>
                </a:moveTo>
                <a:lnTo>
                  <a:pt x="3657872" y="12700"/>
                </a:lnTo>
                <a:lnTo>
                  <a:pt x="3593725" y="25400"/>
                </a:lnTo>
                <a:lnTo>
                  <a:pt x="4635874" y="25400"/>
                </a:lnTo>
                <a:lnTo>
                  <a:pt x="4571727" y="12700"/>
                </a:lnTo>
                <a:close/>
              </a:path>
              <a:path w="8229600" h="3416300">
                <a:moveTo>
                  <a:pt x="4114800" y="0"/>
                </a:moveTo>
                <a:lnTo>
                  <a:pt x="4048732" y="12700"/>
                </a:lnTo>
                <a:lnTo>
                  <a:pt x="4180867" y="12700"/>
                </a:lnTo>
                <a:lnTo>
                  <a:pt x="4114800" y="0"/>
                </a:lnTo>
                <a:close/>
              </a:path>
            </a:pathLst>
          </a:custGeom>
          <a:solidFill>
            <a:srgbClr val="C44475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09600" y="1536700"/>
            <a:ext cx="8229600" cy="3416300"/>
          </a:xfrm>
          <a:custGeom>
            <a:avLst/>
            <a:gdLst/>
            <a:ahLst/>
            <a:cxnLst/>
            <a:rect l="l" t="t" r="r" b="b"/>
            <a:pathLst>
              <a:path w="8229600" h="3416300">
                <a:moveTo>
                  <a:pt x="0" y="1708150"/>
                </a:moveTo>
                <a:lnTo>
                  <a:pt x="2073" y="1653403"/>
                </a:lnTo>
                <a:lnTo>
                  <a:pt x="8252" y="1599086"/>
                </a:lnTo>
                <a:lnTo>
                  <a:pt x="18475" y="1545225"/>
                </a:lnTo>
                <a:lnTo>
                  <a:pt x="32679" y="1491845"/>
                </a:lnTo>
                <a:lnTo>
                  <a:pt x="50803" y="1438971"/>
                </a:lnTo>
                <a:lnTo>
                  <a:pt x="72784" y="1386631"/>
                </a:lnTo>
                <a:lnTo>
                  <a:pt x="98561" y="1334849"/>
                </a:lnTo>
                <a:lnTo>
                  <a:pt x="128071" y="1283651"/>
                </a:lnTo>
                <a:lnTo>
                  <a:pt x="161252" y="1233063"/>
                </a:lnTo>
                <a:lnTo>
                  <a:pt x="198043" y="1183111"/>
                </a:lnTo>
                <a:lnTo>
                  <a:pt x="238382" y="1133820"/>
                </a:lnTo>
                <a:lnTo>
                  <a:pt x="282205" y="1085217"/>
                </a:lnTo>
                <a:lnTo>
                  <a:pt x="329452" y="1037326"/>
                </a:lnTo>
                <a:lnTo>
                  <a:pt x="380061" y="990174"/>
                </a:lnTo>
                <a:lnTo>
                  <a:pt x="433968" y="943787"/>
                </a:lnTo>
                <a:lnTo>
                  <a:pt x="491113" y="898190"/>
                </a:lnTo>
                <a:lnTo>
                  <a:pt x="551433" y="853409"/>
                </a:lnTo>
                <a:lnTo>
                  <a:pt x="582765" y="831332"/>
                </a:lnTo>
                <a:lnTo>
                  <a:pt x="614867" y="809469"/>
                </a:lnTo>
                <a:lnTo>
                  <a:pt x="647731" y="787823"/>
                </a:lnTo>
                <a:lnTo>
                  <a:pt x="681351" y="766397"/>
                </a:lnTo>
                <a:lnTo>
                  <a:pt x="715718" y="745195"/>
                </a:lnTo>
                <a:lnTo>
                  <a:pt x="750825" y="724219"/>
                </a:lnTo>
                <a:lnTo>
                  <a:pt x="786663" y="703472"/>
                </a:lnTo>
                <a:lnTo>
                  <a:pt x="823226" y="682959"/>
                </a:lnTo>
                <a:lnTo>
                  <a:pt x="860504" y="662682"/>
                </a:lnTo>
                <a:lnTo>
                  <a:pt x="898492" y="642644"/>
                </a:lnTo>
                <a:lnTo>
                  <a:pt x="937180" y="622849"/>
                </a:lnTo>
                <a:lnTo>
                  <a:pt x="976561" y="603299"/>
                </a:lnTo>
                <a:lnTo>
                  <a:pt x="1016627" y="583999"/>
                </a:lnTo>
                <a:lnTo>
                  <a:pt x="1057371" y="564951"/>
                </a:lnTo>
                <a:lnTo>
                  <a:pt x="1098784" y="546158"/>
                </a:lnTo>
                <a:lnTo>
                  <a:pt x="1140860" y="527625"/>
                </a:lnTo>
                <a:lnTo>
                  <a:pt x="1183590" y="509353"/>
                </a:lnTo>
                <a:lnTo>
                  <a:pt x="1226966" y="491346"/>
                </a:lnTo>
                <a:lnTo>
                  <a:pt x="1270981" y="473608"/>
                </a:lnTo>
                <a:lnTo>
                  <a:pt x="1315627" y="456141"/>
                </a:lnTo>
                <a:lnTo>
                  <a:pt x="1360897" y="438949"/>
                </a:lnTo>
                <a:lnTo>
                  <a:pt x="1406782" y="422035"/>
                </a:lnTo>
                <a:lnTo>
                  <a:pt x="1453274" y="405402"/>
                </a:lnTo>
                <a:lnTo>
                  <a:pt x="1500367" y="389054"/>
                </a:lnTo>
                <a:lnTo>
                  <a:pt x="1548051" y="372993"/>
                </a:lnTo>
                <a:lnTo>
                  <a:pt x="1596321" y="357224"/>
                </a:lnTo>
                <a:lnTo>
                  <a:pt x="1645167" y="341748"/>
                </a:lnTo>
                <a:lnTo>
                  <a:pt x="1694582" y="326570"/>
                </a:lnTo>
                <a:lnTo>
                  <a:pt x="1744558" y="311692"/>
                </a:lnTo>
                <a:lnTo>
                  <a:pt x="1795087" y="297119"/>
                </a:lnTo>
                <a:lnTo>
                  <a:pt x="1846163" y="282852"/>
                </a:lnTo>
                <a:lnTo>
                  <a:pt x="1897776" y="268895"/>
                </a:lnTo>
                <a:lnTo>
                  <a:pt x="1949920" y="255252"/>
                </a:lnTo>
                <a:lnTo>
                  <a:pt x="2002586" y="241925"/>
                </a:lnTo>
                <a:lnTo>
                  <a:pt x="2055766" y="228919"/>
                </a:lnTo>
                <a:lnTo>
                  <a:pt x="2109454" y="216235"/>
                </a:lnTo>
                <a:lnTo>
                  <a:pt x="2163641" y="203878"/>
                </a:lnTo>
                <a:lnTo>
                  <a:pt x="2218319" y="191850"/>
                </a:lnTo>
                <a:lnTo>
                  <a:pt x="2273481" y="180155"/>
                </a:lnTo>
                <a:lnTo>
                  <a:pt x="2329119" y="168796"/>
                </a:lnTo>
                <a:lnTo>
                  <a:pt x="2385225" y="157776"/>
                </a:lnTo>
                <a:lnTo>
                  <a:pt x="2441791" y="147099"/>
                </a:lnTo>
                <a:lnTo>
                  <a:pt x="2498810" y="136767"/>
                </a:lnTo>
                <a:lnTo>
                  <a:pt x="2556275" y="126784"/>
                </a:lnTo>
                <a:lnTo>
                  <a:pt x="2614176" y="117153"/>
                </a:lnTo>
                <a:lnTo>
                  <a:pt x="2672506" y="107878"/>
                </a:lnTo>
                <a:lnTo>
                  <a:pt x="2731259" y="98960"/>
                </a:lnTo>
                <a:lnTo>
                  <a:pt x="2790425" y="90405"/>
                </a:lnTo>
                <a:lnTo>
                  <a:pt x="2849997" y="82215"/>
                </a:lnTo>
                <a:lnTo>
                  <a:pt x="2909968" y="74392"/>
                </a:lnTo>
                <a:lnTo>
                  <a:pt x="2970330" y="66941"/>
                </a:lnTo>
                <a:lnTo>
                  <a:pt x="3031074" y="59865"/>
                </a:lnTo>
                <a:lnTo>
                  <a:pt x="3092194" y="53167"/>
                </a:lnTo>
                <a:lnTo>
                  <a:pt x="3153681" y="46849"/>
                </a:lnTo>
                <a:lnTo>
                  <a:pt x="3215527" y="40916"/>
                </a:lnTo>
                <a:lnTo>
                  <a:pt x="3277726" y="35370"/>
                </a:lnTo>
                <a:lnTo>
                  <a:pt x="3340268" y="30215"/>
                </a:lnTo>
                <a:lnTo>
                  <a:pt x="3403147" y="25454"/>
                </a:lnTo>
                <a:lnTo>
                  <a:pt x="3466355" y="21090"/>
                </a:lnTo>
                <a:lnTo>
                  <a:pt x="3529883" y="17126"/>
                </a:lnTo>
                <a:lnTo>
                  <a:pt x="3593725" y="13566"/>
                </a:lnTo>
                <a:lnTo>
                  <a:pt x="3657872" y="10413"/>
                </a:lnTo>
                <a:lnTo>
                  <a:pt x="3722316" y="7669"/>
                </a:lnTo>
                <a:lnTo>
                  <a:pt x="3787051" y="5339"/>
                </a:lnTo>
                <a:lnTo>
                  <a:pt x="3852067" y="3425"/>
                </a:lnTo>
                <a:lnTo>
                  <a:pt x="3917358" y="1931"/>
                </a:lnTo>
                <a:lnTo>
                  <a:pt x="3982916" y="860"/>
                </a:lnTo>
                <a:lnTo>
                  <a:pt x="4048732" y="215"/>
                </a:lnTo>
                <a:lnTo>
                  <a:pt x="4114800" y="0"/>
                </a:lnTo>
                <a:lnTo>
                  <a:pt x="4180867" y="215"/>
                </a:lnTo>
                <a:lnTo>
                  <a:pt x="4246683" y="860"/>
                </a:lnTo>
                <a:lnTo>
                  <a:pt x="4312241" y="1931"/>
                </a:lnTo>
                <a:lnTo>
                  <a:pt x="4377532" y="3425"/>
                </a:lnTo>
                <a:lnTo>
                  <a:pt x="4442548" y="5339"/>
                </a:lnTo>
                <a:lnTo>
                  <a:pt x="4507283" y="7669"/>
                </a:lnTo>
                <a:lnTo>
                  <a:pt x="4571727" y="10413"/>
                </a:lnTo>
                <a:lnTo>
                  <a:pt x="4635874" y="13566"/>
                </a:lnTo>
                <a:lnTo>
                  <a:pt x="4699716" y="17126"/>
                </a:lnTo>
                <a:lnTo>
                  <a:pt x="4763244" y="21090"/>
                </a:lnTo>
                <a:lnTo>
                  <a:pt x="4826452" y="25454"/>
                </a:lnTo>
                <a:lnTo>
                  <a:pt x="4889331" y="30215"/>
                </a:lnTo>
                <a:lnTo>
                  <a:pt x="4951873" y="35370"/>
                </a:lnTo>
                <a:lnTo>
                  <a:pt x="5014072" y="40916"/>
                </a:lnTo>
                <a:lnTo>
                  <a:pt x="5075918" y="46849"/>
                </a:lnTo>
                <a:lnTo>
                  <a:pt x="5137405" y="53167"/>
                </a:lnTo>
                <a:lnTo>
                  <a:pt x="5198525" y="59865"/>
                </a:lnTo>
                <a:lnTo>
                  <a:pt x="5259269" y="66941"/>
                </a:lnTo>
                <a:lnTo>
                  <a:pt x="5319631" y="74392"/>
                </a:lnTo>
                <a:lnTo>
                  <a:pt x="5379602" y="82215"/>
                </a:lnTo>
                <a:lnTo>
                  <a:pt x="5439174" y="90405"/>
                </a:lnTo>
                <a:lnTo>
                  <a:pt x="5498340" y="98960"/>
                </a:lnTo>
                <a:lnTo>
                  <a:pt x="5557093" y="107878"/>
                </a:lnTo>
                <a:lnTo>
                  <a:pt x="5615423" y="117153"/>
                </a:lnTo>
                <a:lnTo>
                  <a:pt x="5673324" y="126784"/>
                </a:lnTo>
                <a:lnTo>
                  <a:pt x="5730789" y="136767"/>
                </a:lnTo>
                <a:lnTo>
                  <a:pt x="5787808" y="147099"/>
                </a:lnTo>
                <a:lnTo>
                  <a:pt x="5844374" y="157776"/>
                </a:lnTo>
                <a:lnTo>
                  <a:pt x="5900480" y="168796"/>
                </a:lnTo>
                <a:lnTo>
                  <a:pt x="5956118" y="180155"/>
                </a:lnTo>
                <a:lnTo>
                  <a:pt x="6011280" y="191850"/>
                </a:lnTo>
                <a:lnTo>
                  <a:pt x="6065958" y="203878"/>
                </a:lnTo>
                <a:lnTo>
                  <a:pt x="6120145" y="216235"/>
                </a:lnTo>
                <a:lnTo>
                  <a:pt x="6173833" y="228919"/>
                </a:lnTo>
                <a:lnTo>
                  <a:pt x="6227013" y="241925"/>
                </a:lnTo>
                <a:lnTo>
                  <a:pt x="6279679" y="255252"/>
                </a:lnTo>
                <a:lnTo>
                  <a:pt x="6331823" y="268895"/>
                </a:lnTo>
                <a:lnTo>
                  <a:pt x="6383436" y="282852"/>
                </a:lnTo>
                <a:lnTo>
                  <a:pt x="6434512" y="297119"/>
                </a:lnTo>
                <a:lnTo>
                  <a:pt x="6485041" y="311692"/>
                </a:lnTo>
                <a:lnTo>
                  <a:pt x="6535017" y="326570"/>
                </a:lnTo>
                <a:lnTo>
                  <a:pt x="6584432" y="341748"/>
                </a:lnTo>
                <a:lnTo>
                  <a:pt x="6633278" y="357224"/>
                </a:lnTo>
                <a:lnTo>
                  <a:pt x="6681548" y="372993"/>
                </a:lnTo>
                <a:lnTo>
                  <a:pt x="6729232" y="389054"/>
                </a:lnTo>
                <a:lnTo>
                  <a:pt x="6776325" y="405402"/>
                </a:lnTo>
                <a:lnTo>
                  <a:pt x="6822817" y="422035"/>
                </a:lnTo>
                <a:lnTo>
                  <a:pt x="6868702" y="438949"/>
                </a:lnTo>
                <a:lnTo>
                  <a:pt x="6913972" y="456141"/>
                </a:lnTo>
                <a:lnTo>
                  <a:pt x="6958618" y="473608"/>
                </a:lnTo>
                <a:lnTo>
                  <a:pt x="7002633" y="491346"/>
                </a:lnTo>
                <a:lnTo>
                  <a:pt x="7046009" y="509353"/>
                </a:lnTo>
                <a:lnTo>
                  <a:pt x="7088739" y="527625"/>
                </a:lnTo>
                <a:lnTo>
                  <a:pt x="7130815" y="546158"/>
                </a:lnTo>
                <a:lnTo>
                  <a:pt x="7172228" y="564951"/>
                </a:lnTo>
                <a:lnTo>
                  <a:pt x="7212972" y="583999"/>
                </a:lnTo>
                <a:lnTo>
                  <a:pt x="7253038" y="603299"/>
                </a:lnTo>
                <a:lnTo>
                  <a:pt x="7292419" y="622849"/>
                </a:lnTo>
                <a:lnTo>
                  <a:pt x="7331107" y="642644"/>
                </a:lnTo>
                <a:lnTo>
                  <a:pt x="7369095" y="662682"/>
                </a:lnTo>
                <a:lnTo>
                  <a:pt x="7406373" y="682959"/>
                </a:lnTo>
                <a:lnTo>
                  <a:pt x="7442936" y="703472"/>
                </a:lnTo>
                <a:lnTo>
                  <a:pt x="7478774" y="724219"/>
                </a:lnTo>
                <a:lnTo>
                  <a:pt x="7513881" y="745195"/>
                </a:lnTo>
                <a:lnTo>
                  <a:pt x="7548248" y="766397"/>
                </a:lnTo>
                <a:lnTo>
                  <a:pt x="7581868" y="787823"/>
                </a:lnTo>
                <a:lnTo>
                  <a:pt x="7614732" y="809469"/>
                </a:lnTo>
                <a:lnTo>
                  <a:pt x="7646834" y="831332"/>
                </a:lnTo>
                <a:lnTo>
                  <a:pt x="7678166" y="853409"/>
                </a:lnTo>
                <a:lnTo>
                  <a:pt x="7738486" y="898190"/>
                </a:lnTo>
                <a:lnTo>
                  <a:pt x="7795631" y="943787"/>
                </a:lnTo>
                <a:lnTo>
                  <a:pt x="7849538" y="990174"/>
                </a:lnTo>
                <a:lnTo>
                  <a:pt x="7900147" y="1037326"/>
                </a:lnTo>
                <a:lnTo>
                  <a:pt x="7947394" y="1085217"/>
                </a:lnTo>
                <a:lnTo>
                  <a:pt x="7991217" y="1133820"/>
                </a:lnTo>
                <a:lnTo>
                  <a:pt x="8031556" y="1183111"/>
                </a:lnTo>
                <a:lnTo>
                  <a:pt x="8068347" y="1233063"/>
                </a:lnTo>
                <a:lnTo>
                  <a:pt x="8101528" y="1283651"/>
                </a:lnTo>
                <a:lnTo>
                  <a:pt x="8131038" y="1334849"/>
                </a:lnTo>
                <a:lnTo>
                  <a:pt x="8156815" y="1386631"/>
                </a:lnTo>
                <a:lnTo>
                  <a:pt x="8178796" y="1438971"/>
                </a:lnTo>
                <a:lnTo>
                  <a:pt x="8196920" y="1491845"/>
                </a:lnTo>
                <a:lnTo>
                  <a:pt x="8211124" y="1545225"/>
                </a:lnTo>
                <a:lnTo>
                  <a:pt x="8221347" y="1599086"/>
                </a:lnTo>
                <a:lnTo>
                  <a:pt x="8227526" y="1653403"/>
                </a:lnTo>
                <a:lnTo>
                  <a:pt x="8229600" y="1708150"/>
                </a:lnTo>
                <a:lnTo>
                  <a:pt x="8229080" y="1735575"/>
                </a:lnTo>
                <a:lnTo>
                  <a:pt x="8227526" y="1762896"/>
                </a:lnTo>
                <a:lnTo>
                  <a:pt x="8221347" y="1817213"/>
                </a:lnTo>
                <a:lnTo>
                  <a:pt x="8211124" y="1871074"/>
                </a:lnTo>
                <a:lnTo>
                  <a:pt x="8196920" y="1924454"/>
                </a:lnTo>
                <a:lnTo>
                  <a:pt x="8178796" y="1977328"/>
                </a:lnTo>
                <a:lnTo>
                  <a:pt x="8156815" y="2029668"/>
                </a:lnTo>
                <a:lnTo>
                  <a:pt x="8131038" y="2081450"/>
                </a:lnTo>
                <a:lnTo>
                  <a:pt x="8101528" y="2132648"/>
                </a:lnTo>
                <a:lnTo>
                  <a:pt x="8068347" y="2183236"/>
                </a:lnTo>
                <a:lnTo>
                  <a:pt x="8031556" y="2233188"/>
                </a:lnTo>
                <a:lnTo>
                  <a:pt x="7991217" y="2282479"/>
                </a:lnTo>
                <a:lnTo>
                  <a:pt x="7947394" y="2331082"/>
                </a:lnTo>
                <a:lnTo>
                  <a:pt x="7900147" y="2378973"/>
                </a:lnTo>
                <a:lnTo>
                  <a:pt x="7849538" y="2426125"/>
                </a:lnTo>
                <a:lnTo>
                  <a:pt x="7795631" y="2472512"/>
                </a:lnTo>
                <a:lnTo>
                  <a:pt x="7738486" y="2518109"/>
                </a:lnTo>
                <a:lnTo>
                  <a:pt x="7678166" y="2562890"/>
                </a:lnTo>
                <a:lnTo>
                  <a:pt x="7646834" y="2584967"/>
                </a:lnTo>
                <a:lnTo>
                  <a:pt x="7614732" y="2606830"/>
                </a:lnTo>
                <a:lnTo>
                  <a:pt x="7581868" y="2628476"/>
                </a:lnTo>
                <a:lnTo>
                  <a:pt x="7548248" y="2649902"/>
                </a:lnTo>
                <a:lnTo>
                  <a:pt x="7513881" y="2671104"/>
                </a:lnTo>
                <a:lnTo>
                  <a:pt x="7478774" y="2692080"/>
                </a:lnTo>
                <a:lnTo>
                  <a:pt x="7442936" y="2712827"/>
                </a:lnTo>
                <a:lnTo>
                  <a:pt x="7406373" y="2733340"/>
                </a:lnTo>
                <a:lnTo>
                  <a:pt x="7369095" y="2753617"/>
                </a:lnTo>
                <a:lnTo>
                  <a:pt x="7331107" y="2773655"/>
                </a:lnTo>
                <a:lnTo>
                  <a:pt x="7292419" y="2793450"/>
                </a:lnTo>
                <a:lnTo>
                  <a:pt x="7253038" y="2813000"/>
                </a:lnTo>
                <a:lnTo>
                  <a:pt x="7212972" y="2832300"/>
                </a:lnTo>
                <a:lnTo>
                  <a:pt x="7172228" y="2851348"/>
                </a:lnTo>
                <a:lnTo>
                  <a:pt x="7130815" y="2870141"/>
                </a:lnTo>
                <a:lnTo>
                  <a:pt x="7088739" y="2888674"/>
                </a:lnTo>
                <a:lnTo>
                  <a:pt x="7046009" y="2906946"/>
                </a:lnTo>
                <a:lnTo>
                  <a:pt x="7002633" y="2924953"/>
                </a:lnTo>
                <a:lnTo>
                  <a:pt x="6958618" y="2942691"/>
                </a:lnTo>
                <a:lnTo>
                  <a:pt x="6913972" y="2960158"/>
                </a:lnTo>
                <a:lnTo>
                  <a:pt x="6868702" y="2977350"/>
                </a:lnTo>
                <a:lnTo>
                  <a:pt x="6822817" y="2994264"/>
                </a:lnTo>
                <a:lnTo>
                  <a:pt x="6776325" y="3010897"/>
                </a:lnTo>
                <a:lnTo>
                  <a:pt x="6729232" y="3027245"/>
                </a:lnTo>
                <a:lnTo>
                  <a:pt x="6681548" y="3043306"/>
                </a:lnTo>
                <a:lnTo>
                  <a:pt x="6633278" y="3059075"/>
                </a:lnTo>
                <a:lnTo>
                  <a:pt x="6584432" y="3074551"/>
                </a:lnTo>
                <a:lnTo>
                  <a:pt x="6535017" y="3089729"/>
                </a:lnTo>
                <a:lnTo>
                  <a:pt x="6485041" y="3104607"/>
                </a:lnTo>
                <a:lnTo>
                  <a:pt x="6434512" y="3119180"/>
                </a:lnTo>
                <a:lnTo>
                  <a:pt x="6383436" y="3133447"/>
                </a:lnTo>
                <a:lnTo>
                  <a:pt x="6331823" y="3147404"/>
                </a:lnTo>
                <a:lnTo>
                  <a:pt x="6279679" y="3161047"/>
                </a:lnTo>
                <a:lnTo>
                  <a:pt x="6227013" y="3174374"/>
                </a:lnTo>
                <a:lnTo>
                  <a:pt x="6173833" y="3187380"/>
                </a:lnTo>
                <a:lnTo>
                  <a:pt x="6120145" y="3200064"/>
                </a:lnTo>
                <a:lnTo>
                  <a:pt x="6065958" y="3212421"/>
                </a:lnTo>
                <a:lnTo>
                  <a:pt x="6011280" y="3224449"/>
                </a:lnTo>
                <a:lnTo>
                  <a:pt x="5956118" y="3236144"/>
                </a:lnTo>
                <a:lnTo>
                  <a:pt x="5900480" y="3247503"/>
                </a:lnTo>
                <a:lnTo>
                  <a:pt x="5844374" y="3258523"/>
                </a:lnTo>
                <a:lnTo>
                  <a:pt x="5787808" y="3269200"/>
                </a:lnTo>
                <a:lnTo>
                  <a:pt x="5730789" y="3279532"/>
                </a:lnTo>
                <a:lnTo>
                  <a:pt x="5673324" y="3289515"/>
                </a:lnTo>
                <a:lnTo>
                  <a:pt x="5615423" y="3299146"/>
                </a:lnTo>
                <a:lnTo>
                  <a:pt x="5557093" y="3308421"/>
                </a:lnTo>
                <a:lnTo>
                  <a:pt x="5498340" y="3317339"/>
                </a:lnTo>
                <a:lnTo>
                  <a:pt x="5439174" y="3325894"/>
                </a:lnTo>
                <a:lnTo>
                  <a:pt x="5379602" y="3334084"/>
                </a:lnTo>
                <a:lnTo>
                  <a:pt x="5319631" y="3341907"/>
                </a:lnTo>
                <a:lnTo>
                  <a:pt x="5259269" y="3349358"/>
                </a:lnTo>
                <a:lnTo>
                  <a:pt x="5198525" y="3356434"/>
                </a:lnTo>
                <a:lnTo>
                  <a:pt x="5137405" y="3363132"/>
                </a:lnTo>
                <a:lnTo>
                  <a:pt x="5075918" y="3369450"/>
                </a:lnTo>
                <a:lnTo>
                  <a:pt x="5014072" y="3375383"/>
                </a:lnTo>
                <a:lnTo>
                  <a:pt x="4951873" y="3380929"/>
                </a:lnTo>
                <a:lnTo>
                  <a:pt x="4889331" y="3386084"/>
                </a:lnTo>
                <a:lnTo>
                  <a:pt x="4826452" y="3390845"/>
                </a:lnTo>
                <a:lnTo>
                  <a:pt x="4763244" y="3395209"/>
                </a:lnTo>
                <a:lnTo>
                  <a:pt x="4699716" y="3399173"/>
                </a:lnTo>
                <a:lnTo>
                  <a:pt x="4635874" y="3402733"/>
                </a:lnTo>
                <a:lnTo>
                  <a:pt x="4571727" y="3405886"/>
                </a:lnTo>
                <a:lnTo>
                  <a:pt x="4507283" y="3408630"/>
                </a:lnTo>
                <a:lnTo>
                  <a:pt x="4442548" y="3410960"/>
                </a:lnTo>
                <a:lnTo>
                  <a:pt x="4377532" y="3412874"/>
                </a:lnTo>
                <a:lnTo>
                  <a:pt x="4312241" y="3414368"/>
                </a:lnTo>
                <a:lnTo>
                  <a:pt x="4246683" y="3415439"/>
                </a:lnTo>
                <a:lnTo>
                  <a:pt x="4180867" y="3416084"/>
                </a:lnTo>
                <a:lnTo>
                  <a:pt x="4114800" y="3416300"/>
                </a:lnTo>
                <a:lnTo>
                  <a:pt x="4048732" y="3416084"/>
                </a:lnTo>
                <a:lnTo>
                  <a:pt x="3982916" y="3415439"/>
                </a:lnTo>
                <a:lnTo>
                  <a:pt x="3917358" y="3414368"/>
                </a:lnTo>
                <a:lnTo>
                  <a:pt x="3852067" y="3412874"/>
                </a:lnTo>
                <a:lnTo>
                  <a:pt x="3787051" y="3410960"/>
                </a:lnTo>
                <a:lnTo>
                  <a:pt x="3722316" y="3408630"/>
                </a:lnTo>
                <a:lnTo>
                  <a:pt x="3657872" y="3405886"/>
                </a:lnTo>
                <a:lnTo>
                  <a:pt x="3593725" y="3402733"/>
                </a:lnTo>
                <a:lnTo>
                  <a:pt x="3529883" y="3399173"/>
                </a:lnTo>
                <a:lnTo>
                  <a:pt x="3466355" y="3395209"/>
                </a:lnTo>
                <a:lnTo>
                  <a:pt x="3403147" y="3390845"/>
                </a:lnTo>
                <a:lnTo>
                  <a:pt x="3340268" y="3386084"/>
                </a:lnTo>
                <a:lnTo>
                  <a:pt x="3277726" y="3380929"/>
                </a:lnTo>
                <a:lnTo>
                  <a:pt x="3215527" y="3375383"/>
                </a:lnTo>
                <a:lnTo>
                  <a:pt x="3153681" y="3369450"/>
                </a:lnTo>
                <a:lnTo>
                  <a:pt x="3092194" y="3363132"/>
                </a:lnTo>
                <a:lnTo>
                  <a:pt x="3031074" y="3356434"/>
                </a:lnTo>
                <a:lnTo>
                  <a:pt x="2970330" y="3349358"/>
                </a:lnTo>
                <a:lnTo>
                  <a:pt x="2909968" y="3341907"/>
                </a:lnTo>
                <a:lnTo>
                  <a:pt x="2849997" y="3334084"/>
                </a:lnTo>
                <a:lnTo>
                  <a:pt x="2790425" y="3325894"/>
                </a:lnTo>
                <a:lnTo>
                  <a:pt x="2731259" y="3317339"/>
                </a:lnTo>
                <a:lnTo>
                  <a:pt x="2672506" y="3308421"/>
                </a:lnTo>
                <a:lnTo>
                  <a:pt x="2614176" y="3299146"/>
                </a:lnTo>
                <a:lnTo>
                  <a:pt x="2556275" y="3289515"/>
                </a:lnTo>
                <a:lnTo>
                  <a:pt x="2498810" y="3279532"/>
                </a:lnTo>
                <a:lnTo>
                  <a:pt x="2441791" y="3269200"/>
                </a:lnTo>
                <a:lnTo>
                  <a:pt x="2385225" y="3258523"/>
                </a:lnTo>
                <a:lnTo>
                  <a:pt x="2329119" y="3247503"/>
                </a:lnTo>
                <a:lnTo>
                  <a:pt x="2273481" y="3236144"/>
                </a:lnTo>
                <a:lnTo>
                  <a:pt x="2218319" y="3224449"/>
                </a:lnTo>
                <a:lnTo>
                  <a:pt x="2163641" y="3212421"/>
                </a:lnTo>
                <a:lnTo>
                  <a:pt x="2109454" y="3200064"/>
                </a:lnTo>
                <a:lnTo>
                  <a:pt x="2055766" y="3187380"/>
                </a:lnTo>
                <a:lnTo>
                  <a:pt x="2002586" y="3174374"/>
                </a:lnTo>
                <a:lnTo>
                  <a:pt x="1949920" y="3161047"/>
                </a:lnTo>
                <a:lnTo>
                  <a:pt x="1897776" y="3147404"/>
                </a:lnTo>
                <a:lnTo>
                  <a:pt x="1846163" y="3133447"/>
                </a:lnTo>
                <a:lnTo>
                  <a:pt x="1795087" y="3119180"/>
                </a:lnTo>
                <a:lnTo>
                  <a:pt x="1744558" y="3104607"/>
                </a:lnTo>
                <a:lnTo>
                  <a:pt x="1694582" y="3089729"/>
                </a:lnTo>
                <a:lnTo>
                  <a:pt x="1645167" y="3074551"/>
                </a:lnTo>
                <a:lnTo>
                  <a:pt x="1596321" y="3059075"/>
                </a:lnTo>
                <a:lnTo>
                  <a:pt x="1548051" y="3043306"/>
                </a:lnTo>
                <a:lnTo>
                  <a:pt x="1500367" y="3027245"/>
                </a:lnTo>
                <a:lnTo>
                  <a:pt x="1453274" y="3010897"/>
                </a:lnTo>
                <a:lnTo>
                  <a:pt x="1406782" y="2994264"/>
                </a:lnTo>
                <a:lnTo>
                  <a:pt x="1360897" y="2977350"/>
                </a:lnTo>
                <a:lnTo>
                  <a:pt x="1315627" y="2960158"/>
                </a:lnTo>
                <a:lnTo>
                  <a:pt x="1270981" y="2942691"/>
                </a:lnTo>
                <a:lnTo>
                  <a:pt x="1226966" y="2924953"/>
                </a:lnTo>
                <a:lnTo>
                  <a:pt x="1183590" y="2906946"/>
                </a:lnTo>
                <a:lnTo>
                  <a:pt x="1140860" y="2888674"/>
                </a:lnTo>
                <a:lnTo>
                  <a:pt x="1098784" y="2870141"/>
                </a:lnTo>
                <a:lnTo>
                  <a:pt x="1057371" y="2851348"/>
                </a:lnTo>
                <a:lnTo>
                  <a:pt x="1016627" y="2832300"/>
                </a:lnTo>
                <a:lnTo>
                  <a:pt x="976561" y="2813000"/>
                </a:lnTo>
                <a:lnTo>
                  <a:pt x="937180" y="2793450"/>
                </a:lnTo>
                <a:lnTo>
                  <a:pt x="898492" y="2773655"/>
                </a:lnTo>
                <a:lnTo>
                  <a:pt x="860504" y="2753617"/>
                </a:lnTo>
                <a:lnTo>
                  <a:pt x="823226" y="2733340"/>
                </a:lnTo>
                <a:lnTo>
                  <a:pt x="786663" y="2712827"/>
                </a:lnTo>
                <a:lnTo>
                  <a:pt x="750825" y="2692080"/>
                </a:lnTo>
                <a:lnTo>
                  <a:pt x="715718" y="2671104"/>
                </a:lnTo>
                <a:lnTo>
                  <a:pt x="681351" y="2649902"/>
                </a:lnTo>
                <a:lnTo>
                  <a:pt x="647731" y="2628476"/>
                </a:lnTo>
                <a:lnTo>
                  <a:pt x="614867" y="2606830"/>
                </a:lnTo>
                <a:lnTo>
                  <a:pt x="582765" y="2584967"/>
                </a:lnTo>
                <a:lnTo>
                  <a:pt x="551433" y="2562890"/>
                </a:lnTo>
                <a:lnTo>
                  <a:pt x="491113" y="2518109"/>
                </a:lnTo>
                <a:lnTo>
                  <a:pt x="433968" y="2472512"/>
                </a:lnTo>
                <a:lnTo>
                  <a:pt x="380061" y="2426125"/>
                </a:lnTo>
                <a:lnTo>
                  <a:pt x="329452" y="2378973"/>
                </a:lnTo>
                <a:lnTo>
                  <a:pt x="282205" y="2331082"/>
                </a:lnTo>
                <a:lnTo>
                  <a:pt x="238382" y="2282479"/>
                </a:lnTo>
                <a:lnTo>
                  <a:pt x="198043" y="2233188"/>
                </a:lnTo>
                <a:lnTo>
                  <a:pt x="161252" y="2183236"/>
                </a:lnTo>
                <a:lnTo>
                  <a:pt x="128071" y="2132648"/>
                </a:lnTo>
                <a:lnTo>
                  <a:pt x="98561" y="2081450"/>
                </a:lnTo>
                <a:lnTo>
                  <a:pt x="72784" y="2029668"/>
                </a:lnTo>
                <a:lnTo>
                  <a:pt x="50803" y="1977328"/>
                </a:lnTo>
                <a:lnTo>
                  <a:pt x="32679" y="1924454"/>
                </a:lnTo>
                <a:lnTo>
                  <a:pt x="18475" y="1871074"/>
                </a:lnTo>
                <a:lnTo>
                  <a:pt x="8252" y="1817213"/>
                </a:lnTo>
                <a:lnTo>
                  <a:pt x="2073" y="1762896"/>
                </a:lnTo>
                <a:lnTo>
                  <a:pt x="0" y="170815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ECECE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63068" y="146304"/>
            <a:ext cx="8813292" cy="6568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64592" y="147065"/>
            <a:ext cx="8811260" cy="6565900"/>
          </a:xfrm>
          <a:custGeom>
            <a:avLst/>
            <a:gdLst/>
            <a:ahLst/>
            <a:cxnLst/>
            <a:rect l="l" t="t" r="r" b="b"/>
            <a:pathLst>
              <a:path w="8811260" h="6565900">
                <a:moveTo>
                  <a:pt x="775169" y="0"/>
                </a:moveTo>
                <a:lnTo>
                  <a:pt x="8810879" y="0"/>
                </a:lnTo>
                <a:lnTo>
                  <a:pt x="8810879" y="5790234"/>
                </a:lnTo>
                <a:lnTo>
                  <a:pt x="8809464" y="5837456"/>
                </a:lnTo>
                <a:lnTo>
                  <a:pt x="8805273" y="5883929"/>
                </a:lnTo>
                <a:lnTo>
                  <a:pt x="8798388" y="5929573"/>
                </a:lnTo>
                <a:lnTo>
                  <a:pt x="8788890" y="5974306"/>
                </a:lnTo>
                <a:lnTo>
                  <a:pt x="8776859" y="6018048"/>
                </a:lnTo>
                <a:lnTo>
                  <a:pt x="8762377" y="6060717"/>
                </a:lnTo>
                <a:lnTo>
                  <a:pt x="8745525" y="6102233"/>
                </a:lnTo>
                <a:lnTo>
                  <a:pt x="8726385" y="6142514"/>
                </a:lnTo>
                <a:lnTo>
                  <a:pt x="8705036" y="6181478"/>
                </a:lnTo>
                <a:lnTo>
                  <a:pt x="8681560" y="6219047"/>
                </a:lnTo>
                <a:lnTo>
                  <a:pt x="8656039" y="6255137"/>
                </a:lnTo>
                <a:lnTo>
                  <a:pt x="8628553" y="6289667"/>
                </a:lnTo>
                <a:lnTo>
                  <a:pt x="8599184" y="6322558"/>
                </a:lnTo>
                <a:lnTo>
                  <a:pt x="8568012" y="6353728"/>
                </a:lnTo>
                <a:lnTo>
                  <a:pt x="8535120" y="6383095"/>
                </a:lnTo>
                <a:lnTo>
                  <a:pt x="8500587" y="6410578"/>
                </a:lnTo>
                <a:lnTo>
                  <a:pt x="8464495" y="6436098"/>
                </a:lnTo>
                <a:lnTo>
                  <a:pt x="8426925" y="6459571"/>
                </a:lnTo>
                <a:lnTo>
                  <a:pt x="8387958" y="6480918"/>
                </a:lnTo>
                <a:lnTo>
                  <a:pt x="8347675" y="6500058"/>
                </a:lnTo>
                <a:lnTo>
                  <a:pt x="8306158" y="6516908"/>
                </a:lnTo>
                <a:lnTo>
                  <a:pt x="8263488" y="6531388"/>
                </a:lnTo>
                <a:lnTo>
                  <a:pt x="8219745" y="6543418"/>
                </a:lnTo>
                <a:lnTo>
                  <a:pt x="8175010" y="6552915"/>
                </a:lnTo>
                <a:lnTo>
                  <a:pt x="8129366" y="6559800"/>
                </a:lnTo>
                <a:lnTo>
                  <a:pt x="8082892" y="6563990"/>
                </a:lnTo>
                <a:lnTo>
                  <a:pt x="8035671" y="6565404"/>
                </a:lnTo>
                <a:lnTo>
                  <a:pt x="0" y="6565404"/>
                </a:lnTo>
                <a:lnTo>
                  <a:pt x="0" y="775207"/>
                </a:lnTo>
                <a:lnTo>
                  <a:pt x="1414" y="727986"/>
                </a:lnTo>
                <a:lnTo>
                  <a:pt x="5604" y="681512"/>
                </a:lnTo>
                <a:lnTo>
                  <a:pt x="12488" y="635868"/>
                </a:lnTo>
                <a:lnTo>
                  <a:pt x="21986" y="591133"/>
                </a:lnTo>
                <a:lnTo>
                  <a:pt x="34015" y="547390"/>
                </a:lnTo>
                <a:lnTo>
                  <a:pt x="48496" y="504720"/>
                </a:lnTo>
                <a:lnTo>
                  <a:pt x="65346" y="463203"/>
                </a:lnTo>
                <a:lnTo>
                  <a:pt x="84485" y="422920"/>
                </a:lnTo>
                <a:lnTo>
                  <a:pt x="105832" y="383953"/>
                </a:lnTo>
                <a:lnTo>
                  <a:pt x="129306" y="346383"/>
                </a:lnTo>
                <a:lnTo>
                  <a:pt x="154825" y="310291"/>
                </a:lnTo>
                <a:lnTo>
                  <a:pt x="182309" y="275758"/>
                </a:lnTo>
                <a:lnTo>
                  <a:pt x="211676" y="242866"/>
                </a:lnTo>
                <a:lnTo>
                  <a:pt x="242846" y="211694"/>
                </a:lnTo>
                <a:lnTo>
                  <a:pt x="275736" y="182325"/>
                </a:lnTo>
                <a:lnTo>
                  <a:pt x="310267" y="154839"/>
                </a:lnTo>
                <a:lnTo>
                  <a:pt x="346357" y="129318"/>
                </a:lnTo>
                <a:lnTo>
                  <a:pt x="383925" y="105842"/>
                </a:lnTo>
                <a:lnTo>
                  <a:pt x="422890" y="84493"/>
                </a:lnTo>
                <a:lnTo>
                  <a:pt x="463171" y="65353"/>
                </a:lnTo>
                <a:lnTo>
                  <a:pt x="504687" y="48501"/>
                </a:lnTo>
                <a:lnTo>
                  <a:pt x="547356" y="34019"/>
                </a:lnTo>
                <a:lnTo>
                  <a:pt x="591098" y="21988"/>
                </a:lnTo>
                <a:lnTo>
                  <a:pt x="635831" y="12490"/>
                </a:lnTo>
                <a:lnTo>
                  <a:pt x="681475" y="5605"/>
                </a:lnTo>
                <a:lnTo>
                  <a:pt x="727948" y="1414"/>
                </a:lnTo>
                <a:lnTo>
                  <a:pt x="775169" y="0"/>
                </a:lnTo>
                <a:close/>
              </a:path>
            </a:pathLst>
          </a:custGeom>
          <a:ln w="12700">
            <a:solidFill>
              <a:srgbClr val="8181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ECECE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63068" y="146304"/>
            <a:ext cx="8813292" cy="65684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64592" y="147065"/>
            <a:ext cx="8811260" cy="6565900"/>
          </a:xfrm>
          <a:custGeom>
            <a:avLst/>
            <a:gdLst/>
            <a:ahLst/>
            <a:cxnLst/>
            <a:rect l="l" t="t" r="r" b="b"/>
            <a:pathLst>
              <a:path w="8811260" h="6565900">
                <a:moveTo>
                  <a:pt x="775169" y="0"/>
                </a:moveTo>
                <a:lnTo>
                  <a:pt x="8810879" y="0"/>
                </a:lnTo>
                <a:lnTo>
                  <a:pt x="8810879" y="5790234"/>
                </a:lnTo>
                <a:lnTo>
                  <a:pt x="8809464" y="5837456"/>
                </a:lnTo>
                <a:lnTo>
                  <a:pt x="8805273" y="5883929"/>
                </a:lnTo>
                <a:lnTo>
                  <a:pt x="8798388" y="5929573"/>
                </a:lnTo>
                <a:lnTo>
                  <a:pt x="8788890" y="5974306"/>
                </a:lnTo>
                <a:lnTo>
                  <a:pt x="8776859" y="6018048"/>
                </a:lnTo>
                <a:lnTo>
                  <a:pt x="8762377" y="6060717"/>
                </a:lnTo>
                <a:lnTo>
                  <a:pt x="8745525" y="6102233"/>
                </a:lnTo>
                <a:lnTo>
                  <a:pt x="8726385" y="6142514"/>
                </a:lnTo>
                <a:lnTo>
                  <a:pt x="8705036" y="6181478"/>
                </a:lnTo>
                <a:lnTo>
                  <a:pt x="8681560" y="6219047"/>
                </a:lnTo>
                <a:lnTo>
                  <a:pt x="8656039" y="6255137"/>
                </a:lnTo>
                <a:lnTo>
                  <a:pt x="8628553" y="6289667"/>
                </a:lnTo>
                <a:lnTo>
                  <a:pt x="8599184" y="6322558"/>
                </a:lnTo>
                <a:lnTo>
                  <a:pt x="8568012" y="6353728"/>
                </a:lnTo>
                <a:lnTo>
                  <a:pt x="8535120" y="6383095"/>
                </a:lnTo>
                <a:lnTo>
                  <a:pt x="8500587" y="6410578"/>
                </a:lnTo>
                <a:lnTo>
                  <a:pt x="8464495" y="6436098"/>
                </a:lnTo>
                <a:lnTo>
                  <a:pt x="8426925" y="6459571"/>
                </a:lnTo>
                <a:lnTo>
                  <a:pt x="8387958" y="6480918"/>
                </a:lnTo>
                <a:lnTo>
                  <a:pt x="8347675" y="6500058"/>
                </a:lnTo>
                <a:lnTo>
                  <a:pt x="8306158" y="6516908"/>
                </a:lnTo>
                <a:lnTo>
                  <a:pt x="8263488" y="6531388"/>
                </a:lnTo>
                <a:lnTo>
                  <a:pt x="8219745" y="6543418"/>
                </a:lnTo>
                <a:lnTo>
                  <a:pt x="8175010" y="6552915"/>
                </a:lnTo>
                <a:lnTo>
                  <a:pt x="8129366" y="6559800"/>
                </a:lnTo>
                <a:lnTo>
                  <a:pt x="8082892" y="6563990"/>
                </a:lnTo>
                <a:lnTo>
                  <a:pt x="8035671" y="6565404"/>
                </a:lnTo>
                <a:lnTo>
                  <a:pt x="0" y="6565404"/>
                </a:lnTo>
                <a:lnTo>
                  <a:pt x="0" y="775207"/>
                </a:lnTo>
                <a:lnTo>
                  <a:pt x="1414" y="727986"/>
                </a:lnTo>
                <a:lnTo>
                  <a:pt x="5604" y="681512"/>
                </a:lnTo>
                <a:lnTo>
                  <a:pt x="12488" y="635868"/>
                </a:lnTo>
                <a:lnTo>
                  <a:pt x="21986" y="591133"/>
                </a:lnTo>
                <a:lnTo>
                  <a:pt x="34015" y="547390"/>
                </a:lnTo>
                <a:lnTo>
                  <a:pt x="48496" y="504720"/>
                </a:lnTo>
                <a:lnTo>
                  <a:pt x="65346" y="463203"/>
                </a:lnTo>
                <a:lnTo>
                  <a:pt x="84485" y="422920"/>
                </a:lnTo>
                <a:lnTo>
                  <a:pt x="105832" y="383953"/>
                </a:lnTo>
                <a:lnTo>
                  <a:pt x="129306" y="346383"/>
                </a:lnTo>
                <a:lnTo>
                  <a:pt x="154825" y="310291"/>
                </a:lnTo>
                <a:lnTo>
                  <a:pt x="182309" y="275758"/>
                </a:lnTo>
                <a:lnTo>
                  <a:pt x="211676" y="242866"/>
                </a:lnTo>
                <a:lnTo>
                  <a:pt x="242846" y="211694"/>
                </a:lnTo>
                <a:lnTo>
                  <a:pt x="275736" y="182325"/>
                </a:lnTo>
                <a:lnTo>
                  <a:pt x="310267" y="154839"/>
                </a:lnTo>
                <a:lnTo>
                  <a:pt x="346357" y="129318"/>
                </a:lnTo>
                <a:lnTo>
                  <a:pt x="383925" y="105842"/>
                </a:lnTo>
                <a:lnTo>
                  <a:pt x="422890" y="84493"/>
                </a:lnTo>
                <a:lnTo>
                  <a:pt x="463171" y="65353"/>
                </a:lnTo>
                <a:lnTo>
                  <a:pt x="504687" y="48501"/>
                </a:lnTo>
                <a:lnTo>
                  <a:pt x="547356" y="34019"/>
                </a:lnTo>
                <a:lnTo>
                  <a:pt x="591098" y="21988"/>
                </a:lnTo>
                <a:lnTo>
                  <a:pt x="635831" y="12490"/>
                </a:lnTo>
                <a:lnTo>
                  <a:pt x="681475" y="5605"/>
                </a:lnTo>
                <a:lnTo>
                  <a:pt x="727948" y="1414"/>
                </a:lnTo>
                <a:lnTo>
                  <a:pt x="775169" y="0"/>
                </a:lnTo>
                <a:close/>
              </a:path>
            </a:pathLst>
          </a:custGeom>
          <a:ln w="12700">
            <a:solidFill>
              <a:srgbClr val="8181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2244" y="410083"/>
            <a:ext cx="3241675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656714"/>
            <a:ext cx="8074025" cy="4611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62618" y="6532906"/>
            <a:ext cx="314959" cy="287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ECECEC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g"/><Relationship Id="rId5" Type="http://schemas.openxmlformats.org/officeDocument/2006/relationships/image" Target="../media/image7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3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52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7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8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42932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Presentation</a:t>
            </a:r>
            <a:r>
              <a:rPr spc="-50" dirty="0"/>
              <a:t> </a:t>
            </a:r>
            <a:r>
              <a:rPr spc="-5" dirty="0"/>
              <a:t>on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540763"/>
            <a:ext cx="8104632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67382"/>
            <a:ext cx="760412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marR="5080" indent="-292735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b="1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3200" b="1" spc="-5" dirty="0">
                <a:solidFill>
                  <a:srgbClr val="001F5F"/>
                </a:solidFill>
                <a:latin typeface="Arial"/>
                <a:cs typeface="Arial"/>
              </a:rPr>
              <a:t>educational </a:t>
            </a:r>
            <a:r>
              <a:rPr sz="3200" b="1" dirty="0">
                <a:solidFill>
                  <a:srgbClr val="001F5F"/>
                </a:solidFill>
                <a:latin typeface="Arial"/>
                <a:cs typeface="Arial"/>
              </a:rPr>
              <a:t>philosophy of</a:t>
            </a:r>
            <a:r>
              <a:rPr sz="3200" b="1" spc="-2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Arial"/>
                <a:cs typeface="Arial"/>
              </a:rPr>
              <a:t>Allama  Muhammad</a:t>
            </a:r>
            <a:r>
              <a:rPr sz="3200" b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Arial"/>
                <a:cs typeface="Arial"/>
              </a:rPr>
              <a:t>Iqbal.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2696590"/>
            <a:ext cx="9144000" cy="416140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</a:t>
            </a:fld>
            <a:endParaRPr spc="-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71037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EDUCATIONAL</a:t>
            </a:r>
            <a:r>
              <a:rPr spc="-260" dirty="0"/>
              <a:t> </a:t>
            </a:r>
            <a:r>
              <a:rPr dirty="0"/>
              <a:t>METHOD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5091" y="1481327"/>
            <a:ext cx="8511540" cy="45948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88134"/>
            <a:ext cx="8074659" cy="438848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04800" marR="5080" indent="-292735" algn="just">
              <a:lnSpc>
                <a:spcPct val="80000"/>
              </a:lnSpc>
              <a:spcBef>
                <a:spcPts val="74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spc="-5" dirty="0">
                <a:latin typeface="Arial"/>
                <a:cs typeface="Arial"/>
              </a:rPr>
              <a:t>Educational method based </a:t>
            </a:r>
            <a:r>
              <a:rPr sz="2700" spc="-10" dirty="0">
                <a:latin typeface="Arial"/>
                <a:cs typeface="Arial"/>
              </a:rPr>
              <a:t>on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age level </a:t>
            </a:r>
            <a:r>
              <a:rPr sz="2700" spc="-10" dirty="0">
                <a:latin typeface="Arial"/>
                <a:cs typeface="Arial"/>
              </a:rPr>
              <a:t>of </a:t>
            </a:r>
            <a:r>
              <a:rPr sz="2700" dirty="0">
                <a:latin typeface="Arial"/>
                <a:cs typeface="Arial"/>
              </a:rPr>
              <a:t>the  </a:t>
            </a:r>
            <a:r>
              <a:rPr sz="2700" spc="-5" dirty="0">
                <a:latin typeface="Arial"/>
                <a:cs typeface="Arial"/>
              </a:rPr>
              <a:t>students </a:t>
            </a:r>
            <a:r>
              <a:rPr sz="2700" dirty="0">
                <a:latin typeface="Arial"/>
                <a:cs typeface="Arial"/>
              </a:rPr>
              <a:t>based </a:t>
            </a:r>
            <a:r>
              <a:rPr sz="2700" spc="-5" dirty="0">
                <a:latin typeface="Arial"/>
                <a:cs typeface="Arial"/>
              </a:rPr>
              <a:t>on consideration of the </a:t>
            </a:r>
            <a:r>
              <a:rPr sz="2700" dirty="0">
                <a:latin typeface="Arial"/>
                <a:cs typeface="Arial"/>
              </a:rPr>
              <a:t>period </a:t>
            </a:r>
            <a:r>
              <a:rPr sz="2700" spc="-15" dirty="0">
                <a:latin typeface="Arial"/>
                <a:cs typeface="Arial"/>
              </a:rPr>
              <a:t>of  </a:t>
            </a:r>
            <a:r>
              <a:rPr sz="2700" spc="-5" dirty="0">
                <a:latin typeface="Arial"/>
                <a:cs typeface="Arial"/>
              </a:rPr>
              <a:t>development of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students, the  </a:t>
            </a:r>
            <a:r>
              <a:rPr sz="2700" spc="-25" dirty="0">
                <a:latin typeface="Arial"/>
                <a:cs typeface="Arial"/>
              </a:rPr>
              <a:t>Prophet(P.B.U.H.) </a:t>
            </a:r>
            <a:r>
              <a:rPr sz="2700" spc="-5" dirty="0">
                <a:latin typeface="Arial"/>
                <a:cs typeface="Arial"/>
              </a:rPr>
              <a:t>suggests a good way </a:t>
            </a:r>
            <a:r>
              <a:rPr sz="2700" spc="5" dirty="0">
                <a:latin typeface="Arial"/>
                <a:cs typeface="Arial"/>
              </a:rPr>
              <a:t>to  </a:t>
            </a:r>
            <a:r>
              <a:rPr sz="2700" spc="-5" dirty="0">
                <a:latin typeface="Arial"/>
                <a:cs typeface="Arial"/>
              </a:rPr>
              <a:t>educate. </a:t>
            </a:r>
            <a:r>
              <a:rPr sz="2700" spc="-30" dirty="0">
                <a:latin typeface="Arial"/>
                <a:cs typeface="Arial"/>
              </a:rPr>
              <a:t>He(P.B.U.H.) </a:t>
            </a:r>
            <a:r>
              <a:rPr sz="2700" dirty="0">
                <a:latin typeface="Arial"/>
                <a:cs typeface="Arial"/>
              </a:rPr>
              <a:t>stated </a:t>
            </a:r>
            <a:r>
              <a:rPr sz="2700" spc="-5" dirty="0">
                <a:latin typeface="Arial"/>
                <a:cs typeface="Arial"/>
              </a:rPr>
              <a:t>educate your  children </a:t>
            </a:r>
            <a:r>
              <a:rPr sz="2700" spc="-10" dirty="0">
                <a:latin typeface="Arial"/>
                <a:cs typeface="Arial"/>
              </a:rPr>
              <a:t>by </a:t>
            </a:r>
            <a:r>
              <a:rPr sz="2700" spc="-5" dirty="0">
                <a:latin typeface="Arial"/>
                <a:cs typeface="Arial"/>
              </a:rPr>
              <a:t>playing around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age of </a:t>
            </a:r>
            <a:r>
              <a:rPr sz="2700" dirty="0">
                <a:latin typeface="Arial"/>
                <a:cs typeface="Arial"/>
              </a:rPr>
              <a:t>seven </a:t>
            </a:r>
            <a:r>
              <a:rPr sz="2700" spc="-5" dirty="0">
                <a:latin typeface="Arial"/>
                <a:cs typeface="Arial"/>
              </a:rPr>
              <a:t>first  and </a:t>
            </a:r>
            <a:r>
              <a:rPr sz="2700" dirty="0">
                <a:latin typeface="Arial"/>
                <a:cs typeface="Arial"/>
              </a:rPr>
              <a:t>plant their </a:t>
            </a:r>
            <a:r>
              <a:rPr sz="2700" spc="-5" dirty="0">
                <a:latin typeface="Arial"/>
                <a:cs typeface="Arial"/>
              </a:rPr>
              <a:t>discipline </a:t>
            </a:r>
            <a:r>
              <a:rPr sz="2700" dirty="0">
                <a:latin typeface="Arial"/>
                <a:cs typeface="Arial"/>
              </a:rPr>
              <a:t>in the </a:t>
            </a:r>
            <a:r>
              <a:rPr sz="2700" spc="-5" dirty="0">
                <a:latin typeface="Arial"/>
                <a:cs typeface="Arial"/>
              </a:rPr>
              <a:t>next </a:t>
            </a:r>
            <a:r>
              <a:rPr sz="2700" dirty="0">
                <a:latin typeface="Arial"/>
                <a:cs typeface="Arial"/>
              </a:rPr>
              <a:t>seven </a:t>
            </a:r>
            <a:r>
              <a:rPr sz="2700" spc="-5" dirty="0">
                <a:latin typeface="Arial"/>
                <a:cs typeface="Arial"/>
              </a:rPr>
              <a:t>years  and then invite them </a:t>
            </a:r>
            <a:r>
              <a:rPr sz="2700" dirty="0">
                <a:latin typeface="Arial"/>
                <a:cs typeface="Arial"/>
              </a:rPr>
              <a:t>to </a:t>
            </a:r>
            <a:r>
              <a:rPr sz="2700" spc="-5" dirty="0">
                <a:latin typeface="Arial"/>
                <a:cs typeface="Arial"/>
              </a:rPr>
              <a:t>discuss the time </a:t>
            </a:r>
            <a:r>
              <a:rPr sz="2700" dirty="0">
                <a:latin typeface="Arial"/>
                <a:cs typeface="Arial"/>
              </a:rPr>
              <a:t>they </a:t>
            </a:r>
            <a:r>
              <a:rPr sz="2700" spc="-10" dirty="0">
                <a:latin typeface="Arial"/>
                <a:cs typeface="Arial"/>
              </a:rPr>
              <a:t>reach  </a:t>
            </a:r>
            <a:r>
              <a:rPr sz="2700" spc="-5" dirty="0">
                <a:latin typeface="Arial"/>
                <a:cs typeface="Arial"/>
              </a:rPr>
              <a:t>the age of seven-year period of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third </a:t>
            </a:r>
            <a:r>
              <a:rPr sz="2700" spc="-10" dirty="0">
                <a:latin typeface="Arial"/>
                <a:cs typeface="Arial"/>
              </a:rPr>
              <a:t>and  </a:t>
            </a:r>
            <a:r>
              <a:rPr sz="2700" spc="-5" dirty="0">
                <a:latin typeface="Arial"/>
                <a:cs typeface="Arial"/>
              </a:rPr>
              <a:t>subsequent release before they can </a:t>
            </a:r>
            <a:r>
              <a:rPr sz="2700" dirty="0">
                <a:latin typeface="Arial"/>
                <a:cs typeface="Arial"/>
              </a:rPr>
              <a:t>take </a:t>
            </a:r>
            <a:r>
              <a:rPr sz="2700" spc="-5" dirty="0">
                <a:latin typeface="Arial"/>
                <a:cs typeface="Arial"/>
              </a:rPr>
              <a:t>a stand  </a:t>
            </a:r>
            <a:r>
              <a:rPr sz="2700" dirty="0">
                <a:latin typeface="Arial"/>
                <a:cs typeface="Arial"/>
              </a:rPr>
              <a:t>for </a:t>
            </a:r>
            <a:r>
              <a:rPr sz="2700" spc="-5" dirty="0">
                <a:latin typeface="Arial"/>
                <a:cs typeface="Arial"/>
              </a:rPr>
              <a:t>life on their own</a:t>
            </a:r>
            <a:r>
              <a:rPr sz="2700" spc="-10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.</a:t>
            </a:r>
            <a:endParaRPr sz="2700">
              <a:latin typeface="Arial"/>
              <a:cs typeface="Arial"/>
            </a:endParaRPr>
          </a:p>
          <a:p>
            <a:pPr marL="304800" marR="6350" indent="-292735" algn="just">
              <a:lnSpc>
                <a:spcPct val="80000"/>
              </a:lnSpc>
              <a:spcBef>
                <a:spcPts val="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spc="-5" dirty="0">
                <a:latin typeface="Arial"/>
                <a:cs typeface="Arial"/>
              </a:rPr>
              <a:t>The appropriate educational methods by  Muhammad Iqbal</a:t>
            </a:r>
            <a:r>
              <a:rPr sz="2700" dirty="0">
                <a:latin typeface="Arial"/>
                <a:cs typeface="Arial"/>
              </a:rPr>
              <a:t> is:</a:t>
            </a:r>
            <a:endParaRPr sz="27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10</a:t>
            </a:fld>
            <a:endParaRPr spc="-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284479"/>
            <a:ext cx="8229600" cy="1123315"/>
          </a:xfrm>
          <a:custGeom>
            <a:avLst/>
            <a:gdLst/>
            <a:ahLst/>
            <a:cxnLst/>
            <a:rect l="l" t="t" r="r" b="b"/>
            <a:pathLst>
              <a:path w="8229600" h="1123315">
                <a:moveTo>
                  <a:pt x="8042402" y="0"/>
                </a:moveTo>
                <a:lnTo>
                  <a:pt x="187198" y="0"/>
                </a:lnTo>
                <a:lnTo>
                  <a:pt x="137436" y="6688"/>
                </a:lnTo>
                <a:lnTo>
                  <a:pt x="92719" y="25564"/>
                </a:lnTo>
                <a:lnTo>
                  <a:pt x="54832" y="54848"/>
                </a:lnTo>
                <a:lnTo>
                  <a:pt x="25559" y="92757"/>
                </a:lnTo>
                <a:lnTo>
                  <a:pt x="6687" y="137509"/>
                </a:lnTo>
                <a:lnTo>
                  <a:pt x="0" y="187325"/>
                </a:lnTo>
                <a:lnTo>
                  <a:pt x="0" y="935990"/>
                </a:lnTo>
                <a:lnTo>
                  <a:pt x="6687" y="985805"/>
                </a:lnTo>
                <a:lnTo>
                  <a:pt x="25559" y="1030557"/>
                </a:lnTo>
                <a:lnTo>
                  <a:pt x="54832" y="1068466"/>
                </a:lnTo>
                <a:lnTo>
                  <a:pt x="92719" y="1097750"/>
                </a:lnTo>
                <a:lnTo>
                  <a:pt x="137436" y="1116626"/>
                </a:lnTo>
                <a:lnTo>
                  <a:pt x="187198" y="1123315"/>
                </a:lnTo>
                <a:lnTo>
                  <a:pt x="8042402" y="1123315"/>
                </a:lnTo>
                <a:lnTo>
                  <a:pt x="8092163" y="1116626"/>
                </a:lnTo>
                <a:lnTo>
                  <a:pt x="8136880" y="1097750"/>
                </a:lnTo>
                <a:lnTo>
                  <a:pt x="8174767" y="1068466"/>
                </a:lnTo>
                <a:lnTo>
                  <a:pt x="8204040" y="1030557"/>
                </a:lnTo>
                <a:lnTo>
                  <a:pt x="8222912" y="985805"/>
                </a:lnTo>
                <a:lnTo>
                  <a:pt x="8229600" y="935990"/>
                </a:lnTo>
                <a:lnTo>
                  <a:pt x="8229600" y="187325"/>
                </a:lnTo>
                <a:lnTo>
                  <a:pt x="8222912" y="137509"/>
                </a:lnTo>
                <a:lnTo>
                  <a:pt x="8204040" y="92757"/>
                </a:lnTo>
                <a:lnTo>
                  <a:pt x="8174767" y="54848"/>
                </a:lnTo>
                <a:lnTo>
                  <a:pt x="8136880" y="25564"/>
                </a:lnTo>
                <a:lnTo>
                  <a:pt x="8092163" y="6688"/>
                </a:lnTo>
                <a:lnTo>
                  <a:pt x="8042402" y="0"/>
                </a:lnTo>
                <a:close/>
              </a:path>
            </a:pathLst>
          </a:custGeom>
          <a:solidFill>
            <a:srgbClr val="5F5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00" y="284479"/>
            <a:ext cx="8229600" cy="1123315"/>
          </a:xfrm>
          <a:custGeom>
            <a:avLst/>
            <a:gdLst/>
            <a:ahLst/>
            <a:cxnLst/>
            <a:rect l="l" t="t" r="r" b="b"/>
            <a:pathLst>
              <a:path w="8229600" h="1123315">
                <a:moveTo>
                  <a:pt x="0" y="187325"/>
                </a:moveTo>
                <a:lnTo>
                  <a:pt x="6687" y="137509"/>
                </a:lnTo>
                <a:lnTo>
                  <a:pt x="25559" y="92757"/>
                </a:lnTo>
                <a:lnTo>
                  <a:pt x="54832" y="54848"/>
                </a:lnTo>
                <a:lnTo>
                  <a:pt x="92719" y="25564"/>
                </a:lnTo>
                <a:lnTo>
                  <a:pt x="137436" y="6688"/>
                </a:lnTo>
                <a:lnTo>
                  <a:pt x="187198" y="0"/>
                </a:lnTo>
                <a:lnTo>
                  <a:pt x="8042402" y="0"/>
                </a:lnTo>
                <a:lnTo>
                  <a:pt x="8092163" y="6688"/>
                </a:lnTo>
                <a:lnTo>
                  <a:pt x="8136880" y="25564"/>
                </a:lnTo>
                <a:lnTo>
                  <a:pt x="8174767" y="54848"/>
                </a:lnTo>
                <a:lnTo>
                  <a:pt x="8204040" y="92757"/>
                </a:lnTo>
                <a:lnTo>
                  <a:pt x="8222912" y="137509"/>
                </a:lnTo>
                <a:lnTo>
                  <a:pt x="8229600" y="187325"/>
                </a:lnTo>
                <a:lnTo>
                  <a:pt x="8229600" y="935990"/>
                </a:lnTo>
                <a:lnTo>
                  <a:pt x="8222912" y="985805"/>
                </a:lnTo>
                <a:lnTo>
                  <a:pt x="8204040" y="1030557"/>
                </a:lnTo>
                <a:lnTo>
                  <a:pt x="8174767" y="1068466"/>
                </a:lnTo>
                <a:lnTo>
                  <a:pt x="8136880" y="1097750"/>
                </a:lnTo>
                <a:lnTo>
                  <a:pt x="8092163" y="1116626"/>
                </a:lnTo>
                <a:lnTo>
                  <a:pt x="8042402" y="1123315"/>
                </a:lnTo>
                <a:lnTo>
                  <a:pt x="187198" y="1123315"/>
                </a:lnTo>
                <a:lnTo>
                  <a:pt x="137436" y="1116626"/>
                </a:lnTo>
                <a:lnTo>
                  <a:pt x="92719" y="1097750"/>
                </a:lnTo>
                <a:lnTo>
                  <a:pt x="54832" y="1068466"/>
                </a:lnTo>
                <a:lnTo>
                  <a:pt x="25559" y="1030557"/>
                </a:lnTo>
                <a:lnTo>
                  <a:pt x="6687" y="985805"/>
                </a:lnTo>
                <a:lnTo>
                  <a:pt x="0" y="935990"/>
                </a:lnTo>
                <a:lnTo>
                  <a:pt x="0" y="187325"/>
                </a:lnTo>
                <a:close/>
              </a:path>
            </a:pathLst>
          </a:custGeom>
          <a:ln w="425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14071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Self</a:t>
            </a:r>
            <a:r>
              <a:rPr spc="-32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7" name="object 7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2984" y="1458467"/>
            <a:ext cx="8636508" cy="4361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5940" y="1577466"/>
            <a:ext cx="8075295" cy="414147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04800" marR="5080" indent="-292735" algn="just">
              <a:lnSpc>
                <a:spcPct val="80000"/>
              </a:lnSpc>
              <a:spcBef>
                <a:spcPts val="82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3000" spc="-15" dirty="0">
                <a:latin typeface="Arial"/>
                <a:cs typeface="Arial"/>
              </a:rPr>
              <a:t>It’s </a:t>
            </a:r>
            <a:r>
              <a:rPr sz="3000" spc="-5" dirty="0">
                <a:latin typeface="Arial"/>
                <a:cs typeface="Arial"/>
              </a:rPr>
              <a:t>an open method </a:t>
            </a:r>
            <a:r>
              <a:rPr sz="3000" dirty="0">
                <a:latin typeface="Arial"/>
                <a:cs typeface="Arial"/>
              </a:rPr>
              <a:t>that </a:t>
            </a:r>
            <a:r>
              <a:rPr sz="3000" spc="-5" dirty="0">
                <a:latin typeface="Arial"/>
                <a:cs typeface="Arial"/>
              </a:rPr>
              <a:t>students can  develop their </a:t>
            </a:r>
            <a:r>
              <a:rPr sz="3000" dirty="0">
                <a:latin typeface="Arial"/>
                <a:cs typeface="Arial"/>
              </a:rPr>
              <a:t>self </a:t>
            </a:r>
            <a:r>
              <a:rPr sz="3000" spc="-5" dirty="0">
                <a:latin typeface="Arial"/>
                <a:cs typeface="Arial"/>
              </a:rPr>
              <a:t>by doing something  according to </a:t>
            </a:r>
            <a:r>
              <a:rPr sz="3000" dirty="0">
                <a:latin typeface="Arial"/>
                <a:cs typeface="Arial"/>
              </a:rPr>
              <a:t>their self. </a:t>
            </a:r>
            <a:r>
              <a:rPr sz="3000" spc="-5" dirty="0">
                <a:latin typeface="Arial"/>
                <a:cs typeface="Arial"/>
              </a:rPr>
              <a:t>It </a:t>
            </a:r>
            <a:r>
              <a:rPr sz="3000" dirty="0">
                <a:latin typeface="Arial"/>
                <a:cs typeface="Arial"/>
              </a:rPr>
              <a:t>means that self  activity </a:t>
            </a:r>
            <a:r>
              <a:rPr sz="3000" spc="-5" dirty="0">
                <a:latin typeface="Arial"/>
                <a:cs typeface="Arial"/>
              </a:rPr>
              <a:t>to looking </a:t>
            </a:r>
            <a:r>
              <a:rPr sz="3000" dirty="0">
                <a:latin typeface="Arial"/>
                <a:cs typeface="Arial"/>
              </a:rPr>
              <a:t>for </a:t>
            </a:r>
            <a:r>
              <a:rPr sz="3000" spc="-5" dirty="0">
                <a:latin typeface="Arial"/>
                <a:cs typeface="Arial"/>
              </a:rPr>
              <a:t>their potential </a:t>
            </a:r>
            <a:r>
              <a:rPr sz="3000" spc="-20" dirty="0">
                <a:latin typeface="Arial"/>
                <a:cs typeface="Arial"/>
              </a:rPr>
              <a:t>and  </a:t>
            </a:r>
            <a:r>
              <a:rPr sz="3000" spc="-5" dirty="0">
                <a:latin typeface="Arial"/>
                <a:cs typeface="Arial"/>
              </a:rPr>
              <a:t>develop </a:t>
            </a:r>
            <a:r>
              <a:rPr sz="3000" dirty="0">
                <a:latin typeface="Arial"/>
                <a:cs typeface="Arial"/>
              </a:rPr>
              <a:t>it, with </a:t>
            </a:r>
            <a:r>
              <a:rPr sz="3000" spc="-5" dirty="0">
                <a:latin typeface="Arial"/>
                <a:cs typeface="Arial"/>
              </a:rPr>
              <a:t>a free developing based </a:t>
            </a:r>
            <a:r>
              <a:rPr sz="3000" spc="-20" dirty="0">
                <a:latin typeface="Arial"/>
                <a:cs typeface="Arial"/>
              </a:rPr>
              <a:t>on  </a:t>
            </a:r>
            <a:r>
              <a:rPr sz="3000" spc="-5" dirty="0">
                <a:latin typeface="Arial"/>
                <a:cs typeface="Arial"/>
              </a:rPr>
              <a:t>their students</a:t>
            </a:r>
            <a:r>
              <a:rPr sz="3000" spc="-10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self.</a:t>
            </a:r>
            <a:endParaRPr sz="3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 marL="304800" marR="508000" indent="-292735" algn="just">
              <a:lnSpc>
                <a:spcPct val="80000"/>
              </a:lnSpc>
              <a:spcBef>
                <a:spcPts val="1964"/>
              </a:spcBef>
            </a:pPr>
            <a:r>
              <a:rPr sz="3000" dirty="0">
                <a:latin typeface="Arial"/>
                <a:cs typeface="Arial"/>
              </a:rPr>
              <a:t>“How </a:t>
            </a:r>
            <a:r>
              <a:rPr sz="3000" spc="-5" dirty="0">
                <a:latin typeface="Arial"/>
                <a:cs typeface="Arial"/>
              </a:rPr>
              <a:t>long will </a:t>
            </a:r>
            <a:r>
              <a:rPr sz="3000" dirty="0">
                <a:latin typeface="Arial"/>
                <a:cs typeface="Arial"/>
              </a:rPr>
              <a:t>thou </a:t>
            </a:r>
            <a:r>
              <a:rPr sz="3000" spc="-5" dirty="0">
                <a:latin typeface="Arial"/>
                <a:cs typeface="Arial"/>
              </a:rPr>
              <a:t>abide under </a:t>
            </a:r>
            <a:r>
              <a:rPr sz="3000" dirty="0">
                <a:latin typeface="Arial"/>
                <a:cs typeface="Arial"/>
              </a:rPr>
              <a:t>the </a:t>
            </a:r>
            <a:r>
              <a:rPr sz="3000" spc="-5" dirty="0">
                <a:latin typeface="Arial"/>
                <a:cs typeface="Arial"/>
              </a:rPr>
              <a:t>wings of  others? Learn </a:t>
            </a:r>
            <a:r>
              <a:rPr sz="3000" dirty="0">
                <a:latin typeface="Arial"/>
                <a:cs typeface="Arial"/>
              </a:rPr>
              <a:t>to wing thy </a:t>
            </a:r>
            <a:r>
              <a:rPr sz="3000" spc="-5" dirty="0">
                <a:latin typeface="Arial"/>
                <a:cs typeface="Arial"/>
              </a:rPr>
              <a:t>flight freely in</a:t>
            </a:r>
            <a:r>
              <a:rPr sz="3000" spc="-50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the  </a:t>
            </a:r>
            <a:r>
              <a:rPr sz="3000" spc="-5" dirty="0">
                <a:latin typeface="Arial"/>
                <a:cs typeface="Arial"/>
              </a:rPr>
              <a:t>garden of</a:t>
            </a:r>
            <a:r>
              <a:rPr sz="3000" spc="-40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breeze”</a:t>
            </a:r>
            <a:endParaRPr sz="3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843480" y="5284746"/>
            <a:ext cx="106045" cy="426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315"/>
              </a:lnSpc>
            </a:pPr>
            <a:r>
              <a:rPr sz="3000" spc="-5" dirty="0">
                <a:latin typeface="Arial"/>
                <a:cs typeface="Arial"/>
              </a:rPr>
              <a:t>.</a:t>
            </a:r>
            <a:endParaRPr sz="30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886200" y="5334000"/>
            <a:ext cx="5257799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11</a:t>
            </a:fld>
            <a:endParaRPr spc="-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530479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latin typeface="Arial"/>
                <a:cs typeface="Arial"/>
              </a:rPr>
              <a:t>Learning by</a:t>
            </a:r>
            <a:r>
              <a:rPr b="1" spc="-60" dirty="0">
                <a:latin typeface="Arial"/>
                <a:cs typeface="Arial"/>
              </a:rPr>
              <a:t> </a:t>
            </a:r>
            <a:r>
              <a:rPr b="1" spc="-5" dirty="0">
                <a:latin typeface="Arial"/>
                <a:cs typeface="Arial"/>
              </a:rPr>
              <a:t>doing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540763"/>
            <a:ext cx="8572500" cy="50398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67382"/>
            <a:ext cx="8074025" cy="3928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marR="5715" indent="-292735" algn="just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This method is appropriate </a:t>
            </a:r>
            <a:r>
              <a:rPr sz="3200" dirty="0">
                <a:latin typeface="Arial"/>
                <a:cs typeface="Arial"/>
              </a:rPr>
              <a:t>with  </a:t>
            </a:r>
            <a:r>
              <a:rPr sz="3200" spc="-5" dirty="0">
                <a:latin typeface="Arial"/>
                <a:cs typeface="Arial"/>
              </a:rPr>
              <a:t>Muhammad Iqbal statement </a:t>
            </a:r>
            <a:r>
              <a:rPr sz="3200" dirty="0">
                <a:latin typeface="Arial"/>
                <a:cs typeface="Arial"/>
              </a:rPr>
              <a:t>that </a:t>
            </a:r>
            <a:r>
              <a:rPr sz="3200" spc="-5" dirty="0">
                <a:latin typeface="Arial"/>
                <a:cs typeface="Arial"/>
              </a:rPr>
              <a:t>is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304800" marR="5080" indent="-292735" algn="just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b="1" spc="-5" dirty="0">
                <a:solidFill>
                  <a:srgbClr val="FF0000"/>
                </a:solidFill>
                <a:latin typeface="Arial"/>
                <a:cs typeface="Arial"/>
              </a:rPr>
              <a:t>Raise the observation and</a:t>
            </a:r>
            <a:r>
              <a:rPr sz="3200" b="1" spc="67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FF0000"/>
                </a:solidFill>
                <a:latin typeface="Arial"/>
                <a:cs typeface="Arial"/>
              </a:rPr>
              <a:t>experiment  </a:t>
            </a:r>
            <a:r>
              <a:rPr sz="3200" b="1" dirty="0">
                <a:solidFill>
                  <a:srgbClr val="FF0000"/>
                </a:solidFill>
                <a:latin typeface="Arial"/>
                <a:cs typeface="Arial"/>
              </a:rPr>
              <a:t>method </a:t>
            </a:r>
            <a:r>
              <a:rPr sz="3200" b="1" spc="-5" dirty="0">
                <a:solidFill>
                  <a:srgbClr val="FF0000"/>
                </a:solidFill>
                <a:latin typeface="Arial"/>
                <a:cs typeface="Arial"/>
              </a:rPr>
              <a:t>isn’t </a:t>
            </a:r>
            <a:r>
              <a:rPr sz="3200" b="1" dirty="0">
                <a:solidFill>
                  <a:srgbClr val="FF0000"/>
                </a:solidFill>
                <a:latin typeface="Arial"/>
                <a:cs typeface="Arial"/>
              </a:rPr>
              <a:t>only</a:t>
            </a:r>
            <a:r>
              <a:rPr sz="3200" b="1" spc="-8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FF0000"/>
                </a:solidFill>
                <a:latin typeface="Arial"/>
                <a:cs typeface="Arial"/>
              </a:rPr>
              <a:t>theoretical.</a:t>
            </a:r>
            <a:endParaRPr sz="3200">
              <a:latin typeface="Arial"/>
              <a:cs typeface="Arial"/>
            </a:endParaRPr>
          </a:p>
          <a:p>
            <a:pPr marL="304800" marR="5080" indent="-292735" algn="just">
              <a:lnSpc>
                <a:spcPct val="100000"/>
              </a:lnSpc>
              <a:spcBef>
                <a:spcPts val="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It means </a:t>
            </a:r>
            <a:r>
              <a:rPr sz="3200" dirty="0">
                <a:latin typeface="Arial"/>
                <a:cs typeface="Arial"/>
              </a:rPr>
              <a:t>that </a:t>
            </a:r>
            <a:r>
              <a:rPr sz="3200" spc="-5" dirty="0">
                <a:latin typeface="Arial"/>
                <a:cs typeface="Arial"/>
              </a:rPr>
              <a:t>experiment method is  </a:t>
            </a:r>
            <a:r>
              <a:rPr sz="3200" spc="-10" dirty="0">
                <a:latin typeface="Arial"/>
                <a:cs typeface="Arial"/>
              </a:rPr>
              <a:t>needed </a:t>
            </a:r>
            <a:r>
              <a:rPr sz="3200" spc="-5" dirty="0">
                <a:latin typeface="Arial"/>
                <a:cs typeface="Arial"/>
              </a:rPr>
              <a:t>to </a:t>
            </a:r>
            <a:r>
              <a:rPr sz="3200" dirty="0">
                <a:latin typeface="Arial"/>
                <a:cs typeface="Arial"/>
              </a:rPr>
              <a:t>develop the </a:t>
            </a:r>
            <a:r>
              <a:rPr sz="3200" spc="-5" dirty="0">
                <a:latin typeface="Arial"/>
                <a:cs typeface="Arial"/>
              </a:rPr>
              <a:t>knowledge, </a:t>
            </a:r>
            <a:r>
              <a:rPr sz="3200" dirty="0">
                <a:latin typeface="Arial"/>
                <a:cs typeface="Arial"/>
              </a:rPr>
              <a:t>while  </a:t>
            </a:r>
            <a:r>
              <a:rPr sz="3200" spc="-5" dirty="0">
                <a:latin typeface="Arial"/>
                <a:cs typeface="Arial"/>
              </a:rPr>
              <a:t>knowledge is </a:t>
            </a:r>
            <a:r>
              <a:rPr sz="3200" spc="-10" dirty="0">
                <a:latin typeface="Arial"/>
                <a:cs typeface="Arial"/>
              </a:rPr>
              <a:t>not </a:t>
            </a:r>
            <a:r>
              <a:rPr sz="3200" spc="-5" dirty="0">
                <a:latin typeface="Arial"/>
                <a:cs typeface="Arial"/>
              </a:rPr>
              <a:t>only theoretical, but also  need authentication and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actualization.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12</a:t>
            </a:fld>
            <a:endParaRPr spc="-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4112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Continue…..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542288"/>
            <a:ext cx="8572500" cy="3575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2642997"/>
            <a:ext cx="7786370" cy="1489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marR="5080" indent="-292735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“Seek </a:t>
            </a:r>
            <a:r>
              <a:rPr sz="3200" spc="-5" dirty="0">
                <a:latin typeface="Arial"/>
                <a:cs typeface="Arial"/>
              </a:rPr>
              <a:t>not the bounty of </a:t>
            </a:r>
            <a:r>
              <a:rPr sz="3200" dirty="0">
                <a:latin typeface="Arial"/>
                <a:cs typeface="Arial"/>
              </a:rPr>
              <a:t>the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glass-blowers  </a:t>
            </a:r>
            <a:r>
              <a:rPr sz="3200" dirty="0">
                <a:latin typeface="Arial"/>
                <a:cs typeface="Arial"/>
              </a:rPr>
              <a:t>of the </a:t>
            </a:r>
            <a:r>
              <a:rPr sz="3200" spc="-15" dirty="0">
                <a:latin typeface="Arial"/>
                <a:cs typeface="Arial"/>
              </a:rPr>
              <a:t>West </a:t>
            </a:r>
            <a:r>
              <a:rPr sz="3200" spc="-5" dirty="0">
                <a:latin typeface="Arial"/>
                <a:cs typeface="Arial"/>
              </a:rPr>
              <a:t>Make </a:t>
            </a:r>
            <a:r>
              <a:rPr sz="3200" dirty="0">
                <a:latin typeface="Arial"/>
                <a:cs typeface="Arial"/>
              </a:rPr>
              <a:t>your own cups </a:t>
            </a:r>
            <a:r>
              <a:rPr sz="3200" spc="-5" dirty="0">
                <a:latin typeface="Arial"/>
                <a:cs typeface="Arial"/>
              </a:rPr>
              <a:t>and  goblet </a:t>
            </a:r>
            <a:r>
              <a:rPr sz="3200" dirty="0">
                <a:latin typeface="Arial"/>
                <a:cs typeface="Arial"/>
              </a:rPr>
              <a:t>from </a:t>
            </a:r>
            <a:r>
              <a:rPr sz="3200" spc="-5" dirty="0">
                <a:latin typeface="Arial"/>
                <a:cs typeface="Arial"/>
              </a:rPr>
              <a:t>the </a:t>
            </a:r>
            <a:r>
              <a:rPr sz="3200" dirty="0">
                <a:latin typeface="Arial"/>
                <a:cs typeface="Arial"/>
              </a:rPr>
              <a:t>clay of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India”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8700" y="4572000"/>
            <a:ext cx="7653274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13</a:t>
            </a:fld>
            <a:endParaRPr spc="-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58191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Question and</a:t>
            </a:r>
            <a:r>
              <a:rPr spc="-285" dirty="0"/>
              <a:t> </a:t>
            </a:r>
            <a:r>
              <a:rPr spc="-5" dirty="0"/>
              <a:t>Answer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488947"/>
            <a:ext cx="8375904" cy="46725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418844"/>
            <a:ext cx="8572500" cy="30891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523936"/>
            <a:ext cx="8229600" cy="45260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523936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026"/>
                </a:moveTo>
                <a:lnTo>
                  <a:pt x="8229600" y="4526026"/>
                </a:lnTo>
                <a:lnTo>
                  <a:pt x="8229600" y="0"/>
                </a:lnTo>
                <a:lnTo>
                  <a:pt x="0" y="0"/>
                </a:lnTo>
                <a:lnTo>
                  <a:pt x="0" y="4526026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45082"/>
            <a:ext cx="8073390" cy="19773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marR="5080" indent="-292735" algn="just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According to Muhammad Iqbal education  should be able </a:t>
            </a:r>
            <a:r>
              <a:rPr sz="3200" dirty="0">
                <a:latin typeface="Arial"/>
                <a:cs typeface="Arial"/>
              </a:rPr>
              <a:t>to </a:t>
            </a:r>
            <a:r>
              <a:rPr sz="3200" spc="-5" dirty="0">
                <a:latin typeface="Arial"/>
                <a:cs typeface="Arial"/>
              </a:rPr>
              <a:t>make critical person, it  mean </a:t>
            </a:r>
            <a:r>
              <a:rPr sz="3200" spc="-10" dirty="0">
                <a:latin typeface="Arial"/>
                <a:cs typeface="Arial"/>
              </a:rPr>
              <a:t>keep </a:t>
            </a:r>
            <a:r>
              <a:rPr sz="3200" spc="-5" dirty="0">
                <a:latin typeface="Arial"/>
                <a:cs typeface="Arial"/>
              </a:rPr>
              <a:t>asking is not </a:t>
            </a:r>
            <a:r>
              <a:rPr sz="3200" dirty="0">
                <a:latin typeface="Arial"/>
                <a:cs typeface="Arial"/>
              </a:rPr>
              <a:t>simply </a:t>
            </a:r>
            <a:r>
              <a:rPr sz="3200" spc="-5" dirty="0">
                <a:latin typeface="Arial"/>
                <a:cs typeface="Arial"/>
              </a:rPr>
              <a:t>accept  based on </a:t>
            </a:r>
            <a:r>
              <a:rPr sz="3200" dirty="0">
                <a:latin typeface="Arial"/>
                <a:cs typeface="Arial"/>
              </a:rPr>
              <a:t>the </a:t>
            </a:r>
            <a:r>
              <a:rPr sz="3200" spc="-5" dirty="0">
                <a:latin typeface="Arial"/>
                <a:cs typeface="Arial"/>
              </a:rPr>
              <a:t>believers to </a:t>
            </a:r>
            <a:r>
              <a:rPr sz="3200" dirty="0">
                <a:latin typeface="Arial"/>
                <a:cs typeface="Arial"/>
              </a:rPr>
              <a:t>the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educators.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3886200"/>
            <a:ext cx="9144000" cy="29717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75425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 </a:t>
            </a:r>
            <a:r>
              <a:rPr spc="-5" dirty="0"/>
              <a:t>ROLE </a:t>
            </a:r>
            <a:r>
              <a:rPr dirty="0"/>
              <a:t>OF</a:t>
            </a:r>
            <a:r>
              <a:rPr spc="-95" dirty="0"/>
              <a:t> </a:t>
            </a:r>
            <a:r>
              <a:rPr dirty="0"/>
              <a:t>STUDENTS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565147"/>
            <a:ext cx="8375904" cy="50231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1375" y="1412747"/>
            <a:ext cx="8548116" cy="47274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00200"/>
            <a:ext cx="8229600" cy="48768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00200"/>
            <a:ext cx="8229600" cy="4876800"/>
          </a:xfrm>
          <a:custGeom>
            <a:avLst/>
            <a:gdLst/>
            <a:ahLst/>
            <a:cxnLst/>
            <a:rect l="l" t="t" r="r" b="b"/>
            <a:pathLst>
              <a:path w="8229600" h="4876800">
                <a:moveTo>
                  <a:pt x="0" y="4876800"/>
                </a:moveTo>
                <a:lnTo>
                  <a:pt x="8229600" y="4876800"/>
                </a:lnTo>
                <a:lnTo>
                  <a:pt x="8229600" y="0"/>
                </a:lnTo>
                <a:lnTo>
                  <a:pt x="0" y="0"/>
                </a:lnTo>
                <a:lnTo>
                  <a:pt x="0" y="48768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31365"/>
            <a:ext cx="8074025" cy="848994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04800" marR="5080" indent="-292735">
              <a:lnSpc>
                <a:spcPts val="2880"/>
              </a:lnSpc>
              <a:spcBef>
                <a:spcPts val="795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  <a:tab pos="2044064" algn="l"/>
                <a:tab pos="3108325" algn="l"/>
                <a:tab pos="3559175" algn="l"/>
                <a:tab pos="5193030" algn="l"/>
                <a:tab pos="5748020" algn="l"/>
                <a:tab pos="7319645" algn="l"/>
              </a:tabLst>
            </a:pPr>
            <a:r>
              <a:rPr sz="3000" dirty="0">
                <a:latin typeface="Arial"/>
                <a:cs typeface="Arial"/>
              </a:rPr>
              <a:t>Studen</a:t>
            </a:r>
            <a:r>
              <a:rPr sz="3000" spc="-10" dirty="0">
                <a:latin typeface="Arial"/>
                <a:cs typeface="Arial"/>
              </a:rPr>
              <a:t>t</a:t>
            </a:r>
            <a:r>
              <a:rPr sz="3000" dirty="0">
                <a:latin typeface="Arial"/>
                <a:cs typeface="Arial"/>
              </a:rPr>
              <a:t>s	</a:t>
            </a:r>
            <a:r>
              <a:rPr sz="3000" spc="-5" dirty="0">
                <a:latin typeface="Arial"/>
                <a:cs typeface="Arial"/>
              </a:rPr>
              <a:t>have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-5" dirty="0">
                <a:latin typeface="Arial"/>
                <a:cs typeface="Arial"/>
              </a:rPr>
              <a:t>a</a:t>
            </a:r>
            <a:r>
              <a:rPr sz="3000" dirty="0">
                <a:latin typeface="Arial"/>
                <a:cs typeface="Arial"/>
              </a:rPr>
              <a:t>	f</a:t>
            </a:r>
            <a:r>
              <a:rPr sz="3000" spc="-10" dirty="0">
                <a:latin typeface="Arial"/>
                <a:cs typeface="Arial"/>
              </a:rPr>
              <a:t>r</a:t>
            </a:r>
            <a:r>
              <a:rPr sz="3000" spc="-5" dirty="0">
                <a:latin typeface="Arial"/>
                <a:cs typeface="Arial"/>
              </a:rPr>
              <a:t>eed</a:t>
            </a:r>
            <a:r>
              <a:rPr sz="3000" spc="-20" dirty="0">
                <a:latin typeface="Arial"/>
                <a:cs typeface="Arial"/>
              </a:rPr>
              <a:t>o</a:t>
            </a:r>
            <a:r>
              <a:rPr sz="3000" dirty="0">
                <a:latin typeface="Arial"/>
                <a:cs typeface="Arial"/>
              </a:rPr>
              <a:t>m	</a:t>
            </a:r>
            <a:r>
              <a:rPr sz="3000" spc="-10" dirty="0">
                <a:latin typeface="Arial"/>
                <a:cs typeface="Arial"/>
              </a:rPr>
              <a:t>t</a:t>
            </a:r>
            <a:r>
              <a:rPr sz="3000" dirty="0">
                <a:latin typeface="Arial"/>
                <a:cs typeface="Arial"/>
              </a:rPr>
              <a:t>o	</a:t>
            </a:r>
            <a:r>
              <a:rPr sz="3000" spc="-5" dirty="0">
                <a:latin typeface="Arial"/>
                <a:cs typeface="Arial"/>
              </a:rPr>
              <a:t>develop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-5" dirty="0">
                <a:latin typeface="Arial"/>
                <a:cs typeface="Arial"/>
              </a:rPr>
              <a:t>their  personality and their</a:t>
            </a:r>
            <a:r>
              <a:rPr sz="3000" spc="-40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talents.</a:t>
            </a:r>
            <a:endParaRPr sz="3000"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15</a:t>
            </a:fld>
            <a:endParaRPr spc="-5" dirty="0"/>
          </a:p>
        </p:txBody>
      </p:sp>
      <p:sp>
        <p:nvSpPr>
          <p:cNvPr id="11" name="object 11"/>
          <p:cNvSpPr txBox="1"/>
          <p:nvPr/>
        </p:nvSpPr>
        <p:spPr>
          <a:xfrm>
            <a:off x="828547" y="2629027"/>
            <a:ext cx="704469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16760" algn="l"/>
                <a:tab pos="3070225" algn="l"/>
                <a:tab pos="4037965" algn="l"/>
                <a:tab pos="4752975" algn="l"/>
                <a:tab pos="5699125" algn="l"/>
              </a:tabLst>
            </a:pPr>
            <a:r>
              <a:rPr sz="3000" spc="-5" dirty="0">
                <a:latin typeface="Arial"/>
                <a:cs typeface="Arial"/>
              </a:rPr>
              <a:t>crea</a:t>
            </a:r>
            <a:r>
              <a:rPr sz="3000" spc="-15" dirty="0">
                <a:latin typeface="Arial"/>
                <a:cs typeface="Arial"/>
              </a:rPr>
              <a:t>t</a:t>
            </a:r>
            <a:r>
              <a:rPr sz="3000" spc="-5" dirty="0">
                <a:latin typeface="Arial"/>
                <a:cs typeface="Arial"/>
              </a:rPr>
              <a:t>ures</a:t>
            </a:r>
            <a:r>
              <a:rPr sz="3000" dirty="0">
                <a:latin typeface="Arial"/>
                <a:cs typeface="Arial"/>
              </a:rPr>
              <a:t>	that	</a:t>
            </a:r>
            <a:r>
              <a:rPr sz="3000" spc="-5" dirty="0">
                <a:latin typeface="Arial"/>
                <a:cs typeface="Arial"/>
              </a:rPr>
              <a:t>are</a:t>
            </a:r>
            <a:r>
              <a:rPr sz="3000" dirty="0">
                <a:latin typeface="Arial"/>
                <a:cs typeface="Arial"/>
              </a:rPr>
              <a:t>	i</a:t>
            </a:r>
            <a:r>
              <a:rPr sz="3000" spc="-5" dirty="0">
                <a:latin typeface="Arial"/>
                <a:cs typeface="Arial"/>
              </a:rPr>
              <a:t>n</a:t>
            </a:r>
            <a:r>
              <a:rPr sz="3000" dirty="0">
                <a:latin typeface="Arial"/>
                <a:cs typeface="Arial"/>
              </a:rPr>
              <a:t>	the	</a:t>
            </a:r>
            <a:r>
              <a:rPr sz="3000" spc="-5" dirty="0">
                <a:latin typeface="Arial"/>
                <a:cs typeface="Arial"/>
              </a:rPr>
              <a:t>proce</a:t>
            </a:r>
            <a:r>
              <a:rPr sz="3000" spc="-20" dirty="0">
                <a:latin typeface="Arial"/>
                <a:cs typeface="Arial"/>
              </a:rPr>
              <a:t>s</a:t>
            </a:r>
            <a:r>
              <a:rPr sz="3000" dirty="0">
                <a:latin typeface="Arial"/>
                <a:cs typeface="Arial"/>
              </a:rPr>
              <a:t>s</a:t>
            </a:r>
            <a:endParaRPr sz="3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5940" y="2263266"/>
            <a:ext cx="80740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735" marR="5080" indent="-292735" algn="r">
              <a:lnSpc>
                <a:spcPts val="3240"/>
              </a:lnSpc>
              <a:spcBef>
                <a:spcPts val="10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292735" algn="l"/>
                <a:tab pos="1990089" algn="l"/>
                <a:tab pos="2801620" algn="l"/>
                <a:tab pos="3909060" algn="l"/>
                <a:tab pos="5690870" algn="l"/>
                <a:tab pos="7497445" algn="l"/>
              </a:tabLst>
            </a:pPr>
            <a:r>
              <a:rPr sz="3000" spc="-5" dirty="0">
                <a:latin typeface="Arial"/>
                <a:cs typeface="Arial"/>
              </a:rPr>
              <a:t>Loo</a:t>
            </a:r>
            <a:r>
              <a:rPr sz="3000" spc="-20" dirty="0">
                <a:latin typeface="Arial"/>
                <a:cs typeface="Arial"/>
              </a:rPr>
              <a:t>k</a:t>
            </a:r>
            <a:r>
              <a:rPr sz="3000" spc="-5" dirty="0">
                <a:latin typeface="Arial"/>
                <a:cs typeface="Arial"/>
              </a:rPr>
              <a:t>ing</a:t>
            </a:r>
            <a:r>
              <a:rPr sz="3000" dirty="0">
                <a:latin typeface="Arial"/>
                <a:cs typeface="Arial"/>
              </a:rPr>
              <a:t>	for	</a:t>
            </a:r>
            <a:r>
              <a:rPr sz="3000" spc="-5" dirty="0">
                <a:latin typeface="Arial"/>
                <a:cs typeface="Arial"/>
              </a:rPr>
              <a:t>the</a:t>
            </a:r>
            <a:r>
              <a:rPr sz="3000" dirty="0">
                <a:latin typeface="Arial"/>
                <a:cs typeface="Arial"/>
              </a:rPr>
              <a:t>ir	</a:t>
            </a:r>
            <a:r>
              <a:rPr sz="3000" spc="-5" dirty="0">
                <a:latin typeface="Arial"/>
                <a:cs typeface="Arial"/>
              </a:rPr>
              <a:t>po</a:t>
            </a:r>
            <a:r>
              <a:rPr sz="3000" spc="-20" dirty="0">
                <a:latin typeface="Arial"/>
                <a:cs typeface="Arial"/>
              </a:rPr>
              <a:t>s</a:t>
            </a:r>
            <a:r>
              <a:rPr sz="3000" dirty="0">
                <a:latin typeface="Arial"/>
                <a:cs typeface="Arial"/>
              </a:rPr>
              <a:t>i</a:t>
            </a:r>
            <a:r>
              <a:rPr sz="3000" spc="-15" dirty="0">
                <a:latin typeface="Arial"/>
                <a:cs typeface="Arial"/>
              </a:rPr>
              <a:t>t</a:t>
            </a:r>
            <a:r>
              <a:rPr sz="3000" spc="-5" dirty="0">
                <a:latin typeface="Arial"/>
                <a:cs typeface="Arial"/>
              </a:rPr>
              <a:t>ion,</a:t>
            </a:r>
            <a:r>
              <a:rPr sz="3000" dirty="0">
                <a:latin typeface="Arial"/>
                <a:cs typeface="Arial"/>
              </a:rPr>
              <a:t>	studen</a:t>
            </a:r>
            <a:r>
              <a:rPr sz="3000" spc="-15" dirty="0">
                <a:latin typeface="Arial"/>
                <a:cs typeface="Arial"/>
              </a:rPr>
              <a:t>t</a:t>
            </a:r>
            <a:r>
              <a:rPr sz="3000" dirty="0">
                <a:latin typeface="Arial"/>
                <a:cs typeface="Arial"/>
              </a:rPr>
              <a:t>s	</a:t>
            </a:r>
            <a:r>
              <a:rPr sz="3000" spc="-5" dirty="0">
                <a:latin typeface="Arial"/>
                <a:cs typeface="Arial"/>
              </a:rPr>
              <a:t>are</a:t>
            </a:r>
            <a:endParaRPr sz="3000">
              <a:latin typeface="Arial"/>
              <a:cs typeface="Arial"/>
            </a:endParaRPr>
          </a:p>
          <a:p>
            <a:pPr marR="5715" algn="r">
              <a:lnSpc>
                <a:spcPts val="3240"/>
              </a:lnSpc>
            </a:pPr>
            <a:r>
              <a:rPr sz="3000" dirty="0">
                <a:latin typeface="Arial"/>
                <a:cs typeface="Arial"/>
              </a:rPr>
              <a:t>of</a:t>
            </a:r>
            <a:endParaRPr sz="30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28547" y="2994786"/>
            <a:ext cx="600900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latin typeface="Arial"/>
                <a:cs typeface="Arial"/>
              </a:rPr>
              <a:t>development based on their</a:t>
            </a:r>
            <a:r>
              <a:rPr sz="3000" spc="-35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nature.</a:t>
            </a:r>
            <a:endParaRPr sz="30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5940" y="3360546"/>
            <a:ext cx="11652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 indent="-292735">
              <a:lnSpc>
                <a:spcPct val="100000"/>
              </a:lnSpc>
              <a:spcBef>
                <a:spcPts val="10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3000" dirty="0">
                <a:latin typeface="Arial"/>
                <a:cs typeface="Arial"/>
              </a:rPr>
              <a:t>They</a:t>
            </a:r>
            <a:endParaRPr sz="3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55622" y="3360546"/>
            <a:ext cx="655383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40435" algn="l"/>
                <a:tab pos="2165985" algn="l"/>
                <a:tab pos="4088129" algn="l"/>
                <a:tab pos="5101590" algn="l"/>
              </a:tabLst>
            </a:pPr>
            <a:r>
              <a:rPr sz="3000" spc="-10" dirty="0">
                <a:latin typeface="Arial"/>
                <a:cs typeface="Arial"/>
              </a:rPr>
              <a:t>are	</a:t>
            </a:r>
            <a:r>
              <a:rPr sz="3000" spc="-5" dirty="0">
                <a:latin typeface="Arial"/>
                <a:cs typeface="Arial"/>
              </a:rPr>
              <a:t>need	guidance	</a:t>
            </a:r>
            <a:r>
              <a:rPr sz="3000" spc="-10" dirty="0">
                <a:latin typeface="Arial"/>
                <a:cs typeface="Arial"/>
              </a:rPr>
              <a:t>and	</a:t>
            </a:r>
            <a:r>
              <a:rPr sz="3000" spc="-5" dirty="0">
                <a:latin typeface="Arial"/>
                <a:cs typeface="Arial"/>
              </a:rPr>
              <a:t>direction</a:t>
            </a:r>
            <a:endParaRPr sz="30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28547" y="3726560"/>
            <a:ext cx="54349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02435" algn="l"/>
                <a:tab pos="2588260" algn="l"/>
                <a:tab pos="4405630" algn="l"/>
              </a:tabLst>
            </a:pPr>
            <a:r>
              <a:rPr sz="3000" spc="-5" dirty="0">
                <a:latin typeface="Arial"/>
                <a:cs typeface="Arial"/>
              </a:rPr>
              <a:t>towards	the	optimum	points</a:t>
            </a:r>
            <a:endParaRPr sz="30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593205" y="3726560"/>
            <a:ext cx="20161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latin typeface="Arial"/>
                <a:cs typeface="Arial"/>
              </a:rPr>
              <a:t>consistently</a:t>
            </a:r>
            <a:endParaRPr sz="3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5940" y="4092320"/>
            <a:ext cx="8073390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 algn="just">
              <a:lnSpc>
                <a:spcPts val="3240"/>
              </a:lnSpc>
              <a:spcBef>
                <a:spcPts val="100"/>
              </a:spcBef>
            </a:pPr>
            <a:r>
              <a:rPr sz="3000" spc="-5" dirty="0">
                <a:latin typeface="Arial"/>
                <a:cs typeface="Arial"/>
              </a:rPr>
              <a:t>toward their nature</a:t>
            </a:r>
            <a:r>
              <a:rPr sz="3000" spc="-25" dirty="0">
                <a:latin typeface="Arial"/>
                <a:cs typeface="Arial"/>
              </a:rPr>
              <a:t> capability.</a:t>
            </a:r>
            <a:endParaRPr sz="3000">
              <a:latin typeface="Arial"/>
              <a:cs typeface="Arial"/>
            </a:endParaRPr>
          </a:p>
          <a:p>
            <a:pPr marL="304800" marR="5080" indent="-292735" algn="just">
              <a:lnSpc>
                <a:spcPct val="80000"/>
              </a:lnSpc>
              <a:spcBef>
                <a:spcPts val="36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3000" spc="-5" dirty="0">
                <a:latin typeface="Arial"/>
                <a:cs typeface="Arial"/>
              </a:rPr>
              <a:t>Muhammad </a:t>
            </a:r>
            <a:r>
              <a:rPr sz="3000" spc="-10" dirty="0">
                <a:latin typeface="Arial"/>
                <a:cs typeface="Arial"/>
              </a:rPr>
              <a:t>Iqbal’s </a:t>
            </a:r>
            <a:r>
              <a:rPr sz="3000" spc="-5" dirty="0">
                <a:latin typeface="Arial"/>
                <a:cs typeface="Arial"/>
              </a:rPr>
              <a:t>thoughts </a:t>
            </a:r>
            <a:r>
              <a:rPr sz="3000" dirty="0">
                <a:latin typeface="Arial"/>
                <a:cs typeface="Arial"/>
              </a:rPr>
              <a:t>in </a:t>
            </a:r>
            <a:r>
              <a:rPr sz="3000" spc="-5" dirty="0">
                <a:latin typeface="Arial"/>
                <a:cs typeface="Arial"/>
              </a:rPr>
              <a:t>particular on  the role </a:t>
            </a:r>
            <a:r>
              <a:rPr sz="3000" dirty="0">
                <a:latin typeface="Arial"/>
                <a:cs typeface="Arial"/>
              </a:rPr>
              <a:t>of </a:t>
            </a:r>
            <a:r>
              <a:rPr sz="3000" spc="-5" dirty="0">
                <a:latin typeface="Arial"/>
                <a:cs typeface="Arial"/>
              </a:rPr>
              <a:t>education, students are stems on  human freedom. </a:t>
            </a:r>
            <a:r>
              <a:rPr sz="3000" dirty="0">
                <a:latin typeface="Arial"/>
                <a:cs typeface="Arial"/>
              </a:rPr>
              <a:t>Man is </a:t>
            </a:r>
            <a:r>
              <a:rPr sz="3000" spc="-5" dirty="0">
                <a:latin typeface="Arial"/>
                <a:cs typeface="Arial"/>
              </a:rPr>
              <a:t>an ego that has </a:t>
            </a:r>
            <a:r>
              <a:rPr sz="3000" dirty="0">
                <a:latin typeface="Arial"/>
                <a:cs typeface="Arial"/>
              </a:rPr>
              <a:t>the  </a:t>
            </a:r>
            <a:r>
              <a:rPr sz="3000" spc="-5" dirty="0">
                <a:latin typeface="Arial"/>
                <a:cs typeface="Arial"/>
              </a:rPr>
              <a:t>freedom to make choices </a:t>
            </a:r>
            <a:r>
              <a:rPr sz="3000" dirty="0">
                <a:latin typeface="Arial"/>
                <a:cs typeface="Arial"/>
              </a:rPr>
              <a:t>with</a:t>
            </a:r>
            <a:r>
              <a:rPr sz="3000" spc="-5" dirty="0">
                <a:latin typeface="Arial"/>
                <a:cs typeface="Arial"/>
              </a:rPr>
              <a:t> consequences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34400" y="971550"/>
            <a:ext cx="47625" cy="47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32231" y="1540763"/>
            <a:ext cx="8572500" cy="4645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5940" y="1667382"/>
            <a:ext cx="8075295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marR="5080" indent="-292735" algn="just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With </a:t>
            </a:r>
            <a:r>
              <a:rPr sz="3200" spc="-5" dirty="0">
                <a:latin typeface="Arial"/>
                <a:cs typeface="Arial"/>
              </a:rPr>
              <a:t>that freedom, allowing students to </a:t>
            </a:r>
            <a:r>
              <a:rPr sz="3200" spc="-10" dirty="0">
                <a:latin typeface="Arial"/>
                <a:cs typeface="Arial"/>
              </a:rPr>
              <a:t>be  </a:t>
            </a:r>
            <a:r>
              <a:rPr sz="3200" spc="-5" dirty="0">
                <a:latin typeface="Arial"/>
                <a:cs typeface="Arial"/>
              </a:rPr>
              <a:t>directed </a:t>
            </a:r>
            <a:r>
              <a:rPr sz="3200" dirty="0">
                <a:latin typeface="Arial"/>
                <a:cs typeface="Arial"/>
              </a:rPr>
              <a:t>to </a:t>
            </a:r>
            <a:r>
              <a:rPr sz="3200" spc="-5" dirty="0">
                <a:latin typeface="Arial"/>
                <a:cs typeface="Arial"/>
              </a:rPr>
              <a:t>have the creativity </a:t>
            </a:r>
            <a:r>
              <a:rPr sz="3200" dirty="0">
                <a:latin typeface="Arial"/>
                <a:cs typeface="Arial"/>
              </a:rPr>
              <a:t>to </a:t>
            </a:r>
            <a:r>
              <a:rPr sz="3200" spc="-5" dirty="0">
                <a:latin typeface="Arial"/>
                <a:cs typeface="Arial"/>
              </a:rPr>
              <a:t>think </a:t>
            </a:r>
            <a:r>
              <a:rPr sz="3200" dirty="0">
                <a:latin typeface="Arial"/>
                <a:cs typeface="Arial"/>
              </a:rPr>
              <a:t>high  </a:t>
            </a:r>
            <a:r>
              <a:rPr sz="3200" spc="-5" dirty="0">
                <a:latin typeface="Arial"/>
                <a:cs typeface="Arial"/>
              </a:rPr>
              <a:t>to bring new innovations that can be </a:t>
            </a:r>
            <a:r>
              <a:rPr sz="3200" spc="-10" dirty="0">
                <a:latin typeface="Arial"/>
                <a:cs typeface="Arial"/>
              </a:rPr>
              <a:t>used  </a:t>
            </a:r>
            <a:r>
              <a:rPr sz="3200" spc="-5" dirty="0">
                <a:latin typeface="Arial"/>
                <a:cs typeface="Arial"/>
              </a:rPr>
              <a:t>to address </a:t>
            </a:r>
            <a:r>
              <a:rPr sz="3200" dirty="0">
                <a:latin typeface="Arial"/>
                <a:cs typeface="Arial"/>
              </a:rPr>
              <a:t>the </a:t>
            </a:r>
            <a:r>
              <a:rPr sz="3200" spc="-5" dirty="0">
                <a:latin typeface="Arial"/>
                <a:cs typeface="Arial"/>
              </a:rPr>
              <a:t>challenges of the present  and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future.</a:t>
            </a:r>
            <a:endParaRPr sz="3200">
              <a:latin typeface="Arial"/>
              <a:cs typeface="Arial"/>
            </a:endParaRPr>
          </a:p>
          <a:p>
            <a:pPr marL="304800" marR="6350" indent="-292735" algn="just">
              <a:lnSpc>
                <a:spcPct val="100000"/>
              </a:lnSpc>
              <a:spcBef>
                <a:spcPts val="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Muhammad Iqbal absolutely believe, </a:t>
            </a:r>
            <a:r>
              <a:rPr sz="3200" dirty="0">
                <a:latin typeface="Arial"/>
                <a:cs typeface="Arial"/>
              </a:rPr>
              <a:t>the  value </a:t>
            </a:r>
            <a:r>
              <a:rPr sz="3200" spc="-5" dirty="0">
                <a:latin typeface="Arial"/>
                <a:cs typeface="Arial"/>
              </a:rPr>
              <a:t>of </a:t>
            </a:r>
            <a:r>
              <a:rPr sz="3200" dirty="0">
                <a:latin typeface="Arial"/>
                <a:cs typeface="Arial"/>
              </a:rPr>
              <a:t>the culture </a:t>
            </a:r>
            <a:r>
              <a:rPr sz="3200" spc="-5" dirty="0">
                <a:latin typeface="Arial"/>
                <a:cs typeface="Arial"/>
              </a:rPr>
              <a:t>of </a:t>
            </a:r>
            <a:r>
              <a:rPr sz="3200" dirty="0">
                <a:latin typeface="Arial"/>
                <a:cs typeface="Arial"/>
              </a:rPr>
              <a:t>a </a:t>
            </a:r>
            <a:r>
              <a:rPr sz="3200" spc="-5" dirty="0">
                <a:latin typeface="Arial"/>
                <a:cs typeface="Arial"/>
              </a:rPr>
              <a:t>society to  education and the </a:t>
            </a:r>
            <a:r>
              <a:rPr sz="3200" dirty="0">
                <a:latin typeface="Arial"/>
                <a:cs typeface="Arial"/>
              </a:rPr>
              <a:t>right to </a:t>
            </a:r>
            <a:r>
              <a:rPr sz="3200" spc="-5" dirty="0">
                <a:latin typeface="Arial"/>
                <a:cs typeface="Arial"/>
              </a:rPr>
              <a:t>development </a:t>
            </a:r>
            <a:r>
              <a:rPr sz="3200" spc="-10" dirty="0">
                <a:latin typeface="Arial"/>
                <a:cs typeface="Arial"/>
              </a:rPr>
              <a:t>of  </a:t>
            </a:r>
            <a:r>
              <a:rPr sz="3200" dirty="0">
                <a:latin typeface="Arial"/>
                <a:cs typeface="Arial"/>
              </a:rPr>
              <a:t>depressed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individuals.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71494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ROLE </a:t>
            </a:r>
            <a:r>
              <a:rPr dirty="0"/>
              <a:t>OF THE</a:t>
            </a:r>
            <a:r>
              <a:rPr spc="-265" dirty="0"/>
              <a:t> </a:t>
            </a:r>
            <a:r>
              <a:rPr dirty="0"/>
              <a:t>TEACHER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5091" y="1481327"/>
            <a:ext cx="8511540" cy="39364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88134"/>
            <a:ext cx="8074659" cy="3729354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04800" marR="5080" indent="-292735" algn="just">
              <a:lnSpc>
                <a:spcPct val="80000"/>
              </a:lnSpc>
              <a:spcBef>
                <a:spcPts val="74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dirty="0">
                <a:latin typeface="Arial"/>
                <a:cs typeface="Arial"/>
              </a:rPr>
              <a:t>Educators </a:t>
            </a:r>
            <a:r>
              <a:rPr sz="2700" spc="-5" dirty="0">
                <a:latin typeface="Arial"/>
                <a:cs typeface="Arial"/>
              </a:rPr>
              <a:t>in exploring and developing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concept  of education </a:t>
            </a:r>
            <a:r>
              <a:rPr sz="2700" dirty="0">
                <a:latin typeface="Arial"/>
                <a:cs typeface="Arial"/>
              </a:rPr>
              <a:t>will have to </a:t>
            </a:r>
            <a:r>
              <a:rPr sz="2700" spc="-5" dirty="0">
                <a:latin typeface="Arial"/>
                <a:cs typeface="Arial"/>
              </a:rPr>
              <a:t>review and examine the  nature </a:t>
            </a:r>
            <a:r>
              <a:rPr sz="2700" spc="-10" dirty="0">
                <a:latin typeface="Arial"/>
                <a:cs typeface="Arial"/>
              </a:rPr>
              <a:t>of </a:t>
            </a:r>
            <a:r>
              <a:rPr sz="2700" spc="-5" dirty="0">
                <a:latin typeface="Arial"/>
                <a:cs typeface="Arial"/>
              </a:rPr>
              <a:t>individuality </a:t>
            </a:r>
            <a:r>
              <a:rPr sz="2700" spc="-10" dirty="0">
                <a:latin typeface="Arial"/>
                <a:cs typeface="Arial"/>
              </a:rPr>
              <a:t>and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environment.  Muhammad Iqbal found individuality growth is not  </a:t>
            </a:r>
            <a:r>
              <a:rPr sz="2700" dirty="0">
                <a:latin typeface="Arial"/>
                <a:cs typeface="Arial"/>
              </a:rPr>
              <a:t>possible </a:t>
            </a:r>
            <a:r>
              <a:rPr sz="2700" spc="-5" dirty="0">
                <a:latin typeface="Arial"/>
                <a:cs typeface="Arial"/>
              </a:rPr>
              <a:t>without direct </a:t>
            </a:r>
            <a:r>
              <a:rPr sz="2700" dirty="0">
                <a:latin typeface="Arial"/>
                <a:cs typeface="Arial"/>
              </a:rPr>
              <a:t>contact </a:t>
            </a:r>
            <a:r>
              <a:rPr sz="2700" spc="-5" dirty="0">
                <a:latin typeface="Arial"/>
                <a:cs typeface="Arial"/>
              </a:rPr>
              <a:t>with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concrete  and dynamic</a:t>
            </a:r>
            <a:r>
              <a:rPr sz="2700" spc="-15" dirty="0">
                <a:latin typeface="Arial"/>
                <a:cs typeface="Arial"/>
              </a:rPr>
              <a:t> </a:t>
            </a:r>
            <a:r>
              <a:rPr sz="2700" spc="-5" dirty="0">
                <a:latin typeface="Arial"/>
                <a:cs typeface="Arial"/>
              </a:rPr>
              <a:t>environment.</a:t>
            </a:r>
            <a:endParaRPr sz="2700">
              <a:latin typeface="Arial"/>
              <a:cs typeface="Arial"/>
            </a:endParaRPr>
          </a:p>
          <a:p>
            <a:pPr marL="304800" marR="5715" indent="-292735" algn="just">
              <a:lnSpc>
                <a:spcPct val="80000"/>
              </a:lnSpc>
              <a:spcBef>
                <a:spcPts val="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dirty="0">
                <a:latin typeface="Arial"/>
                <a:cs typeface="Arial"/>
              </a:rPr>
              <a:t>Iqbal says that it is </a:t>
            </a:r>
            <a:r>
              <a:rPr sz="2700" spc="-5" dirty="0">
                <a:latin typeface="Arial"/>
                <a:cs typeface="Arial"/>
              </a:rPr>
              <a:t>essential </a:t>
            </a:r>
            <a:r>
              <a:rPr sz="2700" dirty="0">
                <a:latin typeface="Arial"/>
                <a:cs typeface="Arial"/>
              </a:rPr>
              <a:t>that </a:t>
            </a:r>
            <a:r>
              <a:rPr sz="2700" spc="-5" dirty="0">
                <a:latin typeface="Arial"/>
                <a:cs typeface="Arial"/>
              </a:rPr>
              <a:t>the teacher  should awaken in his students a keen  consciousness of their manifold relations with  the environment and thus stimulate </a:t>
            </a:r>
            <a:r>
              <a:rPr sz="2700" dirty="0">
                <a:latin typeface="Arial"/>
                <a:cs typeface="Arial"/>
              </a:rPr>
              <a:t>the  </a:t>
            </a:r>
            <a:r>
              <a:rPr sz="2700" spc="-5" dirty="0">
                <a:latin typeface="Arial"/>
                <a:cs typeface="Arial"/>
              </a:rPr>
              <a:t>formation of new </a:t>
            </a:r>
            <a:r>
              <a:rPr sz="2700" dirty="0">
                <a:latin typeface="Arial"/>
                <a:cs typeface="Arial"/>
              </a:rPr>
              <a:t>&amp; creative</a:t>
            </a:r>
            <a:r>
              <a:rPr sz="2700" spc="-10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purposes.</a:t>
            </a:r>
            <a:endParaRPr sz="27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17</a:t>
            </a:fld>
            <a:endParaRPr spc="-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4112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Continue…..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565147"/>
            <a:ext cx="8375904" cy="50993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1375" y="1411224"/>
            <a:ext cx="8548116" cy="50947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00200"/>
            <a:ext cx="8229600" cy="4953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00200"/>
            <a:ext cx="8229600" cy="4953000"/>
          </a:xfrm>
          <a:custGeom>
            <a:avLst/>
            <a:gdLst/>
            <a:ahLst/>
            <a:cxnLst/>
            <a:rect l="l" t="t" r="r" b="b"/>
            <a:pathLst>
              <a:path w="8229600" h="4953000">
                <a:moveTo>
                  <a:pt x="0" y="4953000"/>
                </a:moveTo>
                <a:lnTo>
                  <a:pt x="8229600" y="4953000"/>
                </a:lnTo>
                <a:lnTo>
                  <a:pt x="8229600" y="0"/>
                </a:lnTo>
                <a:lnTo>
                  <a:pt x="0" y="0"/>
                </a:lnTo>
                <a:lnTo>
                  <a:pt x="0" y="49530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31365"/>
            <a:ext cx="8074025" cy="121475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04800" marR="5080" indent="-292735" algn="just">
              <a:lnSpc>
                <a:spcPct val="80000"/>
              </a:lnSpc>
              <a:spcBef>
                <a:spcPts val="82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3000" dirty="0">
                <a:latin typeface="Arial"/>
                <a:cs typeface="Arial"/>
              </a:rPr>
              <a:t>The 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attitude 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of good 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educators </a:t>
            </a:r>
            <a:r>
              <a:rPr sz="3000" spc="-5" dirty="0">
                <a:latin typeface="Arial"/>
                <a:cs typeface="Arial"/>
              </a:rPr>
              <a:t>by  Muhammad </a:t>
            </a:r>
            <a:r>
              <a:rPr sz="3000" dirty="0">
                <a:latin typeface="Arial"/>
                <a:cs typeface="Arial"/>
              </a:rPr>
              <a:t>Iqbal is the </a:t>
            </a:r>
            <a:r>
              <a:rPr sz="3000" spc="-5" dirty="0">
                <a:latin typeface="Arial"/>
                <a:cs typeface="Arial"/>
              </a:rPr>
              <a:t>true </a:t>
            </a:r>
            <a:r>
              <a:rPr sz="3000" dirty="0">
                <a:latin typeface="Arial"/>
                <a:cs typeface="Arial"/>
              </a:rPr>
              <a:t>way </a:t>
            </a:r>
            <a:r>
              <a:rPr sz="3000" spc="-5" dirty="0">
                <a:latin typeface="Arial"/>
                <a:cs typeface="Arial"/>
              </a:rPr>
              <a:t>to 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raise  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awareness regarding their students 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with</a:t>
            </a:r>
            <a:r>
              <a:rPr sz="3000" b="1" spc="25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endParaRPr sz="300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18</a:t>
            </a:fld>
            <a:endParaRPr spc="-5" dirty="0"/>
          </a:p>
        </p:txBody>
      </p:sp>
      <p:sp>
        <p:nvSpPr>
          <p:cNvPr id="11" name="object 11"/>
          <p:cNvSpPr txBox="1"/>
          <p:nvPr/>
        </p:nvSpPr>
        <p:spPr>
          <a:xfrm>
            <a:off x="828547" y="2994786"/>
            <a:ext cx="68605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43505" algn="l"/>
                <a:tab pos="3665854" algn="l"/>
                <a:tab pos="4815205" algn="l"/>
              </a:tabLst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environment	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and	thus	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stimulating</a:t>
            </a:r>
            <a:endParaRPr sz="3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8547" y="2629027"/>
            <a:ext cx="7779384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3240"/>
              </a:lnSpc>
              <a:spcBef>
                <a:spcPts val="100"/>
              </a:spcBef>
              <a:tabLst>
                <a:tab pos="1839595" algn="l"/>
                <a:tab pos="2814955" algn="l"/>
                <a:tab pos="5802630" algn="l"/>
                <a:tab pos="7181850" algn="l"/>
              </a:tabLst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vari</a:t>
            </a:r>
            <a:r>
              <a:rPr sz="3000" b="1" spc="-15" dirty="0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ty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	of	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re</a:t>
            </a:r>
            <a:r>
              <a:rPr sz="3000" b="1" spc="-15" dirty="0">
                <a:solidFill>
                  <a:srgbClr val="FF0000"/>
                </a:solidFill>
                <a:latin typeface="Arial"/>
                <a:cs typeface="Arial"/>
              </a:rPr>
              <a:t>l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ti</a:t>
            </a:r>
            <a:r>
              <a:rPr sz="3000" b="1" spc="5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nships	w</a:t>
            </a:r>
            <a:r>
              <a:rPr sz="3000" b="1" spc="5" dirty="0">
                <a:solidFill>
                  <a:srgbClr val="FF0000"/>
                </a:solidFill>
                <a:latin typeface="Arial"/>
                <a:cs typeface="Arial"/>
              </a:rPr>
              <a:t>i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th	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the</a:t>
            </a:r>
            <a:endParaRPr sz="3000">
              <a:latin typeface="Arial"/>
              <a:cs typeface="Arial"/>
            </a:endParaRPr>
          </a:p>
          <a:p>
            <a:pPr marR="5080" algn="r">
              <a:lnSpc>
                <a:spcPts val="3240"/>
              </a:lnSpc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the</a:t>
            </a:r>
            <a:endParaRPr sz="30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5940" y="3360546"/>
            <a:ext cx="8074659" cy="3043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0" algn="just">
              <a:lnSpc>
                <a:spcPts val="3240"/>
              </a:lnSpc>
              <a:spcBef>
                <a:spcPts val="100"/>
              </a:spcBef>
            </a:pP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formation </a:t>
            </a:r>
            <a:r>
              <a:rPr sz="3000" b="1" dirty="0">
                <a:solidFill>
                  <a:srgbClr val="FF0000"/>
                </a:solidFill>
                <a:latin typeface="Arial"/>
                <a:cs typeface="Arial"/>
              </a:rPr>
              <a:t>of new </a:t>
            </a:r>
            <a:r>
              <a:rPr sz="3000" b="1" spc="-5" dirty="0">
                <a:solidFill>
                  <a:srgbClr val="FF0000"/>
                </a:solidFill>
                <a:latin typeface="Arial"/>
                <a:cs typeface="Arial"/>
              </a:rPr>
              <a:t>goals</a:t>
            </a:r>
            <a:r>
              <a:rPr sz="3000" b="1" spc="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000" b="1" spc="-25" dirty="0">
                <a:solidFill>
                  <a:srgbClr val="FF0000"/>
                </a:solidFill>
                <a:latin typeface="Arial"/>
                <a:cs typeface="Arial"/>
              </a:rPr>
              <a:t>creatively.</a:t>
            </a:r>
            <a:endParaRPr sz="3000">
              <a:latin typeface="Arial"/>
              <a:cs typeface="Arial"/>
            </a:endParaRPr>
          </a:p>
          <a:p>
            <a:pPr marL="304800" marR="5080" indent="-292735" algn="just">
              <a:lnSpc>
                <a:spcPct val="80000"/>
              </a:lnSpc>
              <a:spcBef>
                <a:spcPts val="36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3000" spc="-5" dirty="0">
                <a:latin typeface="Arial"/>
                <a:cs typeface="Arial"/>
              </a:rPr>
              <a:t>Muhammad Iqbal </a:t>
            </a:r>
            <a:r>
              <a:rPr sz="3000" spc="-5" dirty="0">
                <a:solidFill>
                  <a:srgbClr val="FF0000"/>
                </a:solidFill>
                <a:latin typeface="Arial"/>
                <a:cs typeface="Arial"/>
              </a:rPr>
              <a:t>lack </a:t>
            </a:r>
            <a:r>
              <a:rPr sz="3000" dirty="0">
                <a:solidFill>
                  <a:srgbClr val="FF0000"/>
                </a:solidFill>
                <a:latin typeface="Arial"/>
                <a:cs typeface="Arial"/>
              </a:rPr>
              <a:t>of </a:t>
            </a:r>
            <a:r>
              <a:rPr sz="3000" spc="-5" dirty="0">
                <a:solidFill>
                  <a:srgbClr val="FF0000"/>
                </a:solidFill>
                <a:latin typeface="Arial"/>
                <a:cs typeface="Arial"/>
              </a:rPr>
              <a:t>education </a:t>
            </a:r>
            <a:r>
              <a:rPr sz="3000" spc="-5" dirty="0">
                <a:latin typeface="Arial"/>
                <a:cs typeface="Arial"/>
              </a:rPr>
              <a:t>approved  the class system, </a:t>
            </a:r>
            <a:r>
              <a:rPr sz="3000" dirty="0">
                <a:latin typeface="Arial"/>
                <a:cs typeface="Arial"/>
              </a:rPr>
              <a:t>that </a:t>
            </a:r>
            <a:r>
              <a:rPr sz="3000" spc="-5" dirty="0">
                <a:latin typeface="Arial"/>
                <a:cs typeface="Arial"/>
              </a:rPr>
              <a:t>students </a:t>
            </a:r>
            <a:r>
              <a:rPr sz="3000" dirty="0">
                <a:latin typeface="Arial"/>
                <a:cs typeface="Arial"/>
              </a:rPr>
              <a:t>of </a:t>
            </a:r>
            <a:r>
              <a:rPr sz="3000" spc="-5" dirty="0">
                <a:latin typeface="Arial"/>
                <a:cs typeface="Arial"/>
              </a:rPr>
              <a:t>teachers  who locked between </a:t>
            </a:r>
            <a:r>
              <a:rPr sz="3000" spc="-10" dirty="0">
                <a:latin typeface="Arial"/>
                <a:cs typeface="Arial"/>
              </a:rPr>
              <a:t>the </a:t>
            </a:r>
            <a:r>
              <a:rPr sz="3000" dirty="0">
                <a:latin typeface="Arial"/>
                <a:cs typeface="Arial"/>
              </a:rPr>
              <a:t>four </a:t>
            </a:r>
            <a:r>
              <a:rPr sz="3000" spc="-5" dirty="0">
                <a:latin typeface="Arial"/>
                <a:cs typeface="Arial"/>
              </a:rPr>
              <a:t>walls </a:t>
            </a:r>
            <a:r>
              <a:rPr sz="3000" dirty="0">
                <a:latin typeface="Arial"/>
                <a:cs typeface="Arial"/>
              </a:rPr>
              <a:t>of the  class. This is </a:t>
            </a:r>
            <a:r>
              <a:rPr sz="3000" spc="-5" dirty="0">
                <a:latin typeface="Arial"/>
                <a:cs typeface="Arial"/>
              </a:rPr>
              <a:t>because </a:t>
            </a:r>
            <a:r>
              <a:rPr sz="3000" dirty="0">
                <a:latin typeface="Arial"/>
                <a:cs typeface="Arial"/>
              </a:rPr>
              <a:t>the </a:t>
            </a:r>
            <a:r>
              <a:rPr sz="3000" spc="-5" dirty="0">
                <a:latin typeface="Arial"/>
                <a:cs typeface="Arial"/>
              </a:rPr>
              <a:t>children need to </a:t>
            </a:r>
            <a:r>
              <a:rPr sz="3000" spc="-20" dirty="0">
                <a:latin typeface="Arial"/>
                <a:cs typeface="Arial"/>
              </a:rPr>
              <a:t>be  </a:t>
            </a:r>
            <a:r>
              <a:rPr sz="3000" dirty="0">
                <a:latin typeface="Arial"/>
                <a:cs typeface="Arial"/>
              </a:rPr>
              <a:t>in </a:t>
            </a:r>
            <a:r>
              <a:rPr sz="3000" spc="-5" dirty="0">
                <a:latin typeface="Arial"/>
                <a:cs typeface="Arial"/>
              </a:rPr>
              <a:t>touch </a:t>
            </a:r>
            <a:r>
              <a:rPr sz="3000" dirty="0">
                <a:latin typeface="Arial"/>
                <a:cs typeface="Arial"/>
              </a:rPr>
              <a:t>with </a:t>
            </a:r>
            <a:r>
              <a:rPr sz="3000" spc="-5" dirty="0">
                <a:latin typeface="Arial"/>
                <a:cs typeface="Arial"/>
              </a:rPr>
              <a:t>nature </a:t>
            </a:r>
            <a:r>
              <a:rPr sz="3000" dirty="0">
                <a:latin typeface="Arial"/>
                <a:cs typeface="Arial"/>
              </a:rPr>
              <a:t>in </a:t>
            </a:r>
            <a:r>
              <a:rPr sz="3000" spc="-5" dirty="0">
                <a:latin typeface="Arial"/>
                <a:cs typeface="Arial"/>
              </a:rPr>
              <a:t>any learning process,  which </a:t>
            </a:r>
            <a:r>
              <a:rPr sz="3000" dirty="0">
                <a:latin typeface="Arial"/>
                <a:cs typeface="Arial"/>
              </a:rPr>
              <a:t>is </a:t>
            </a:r>
            <a:r>
              <a:rPr sz="3000" spc="-5" dirty="0">
                <a:latin typeface="Arial"/>
                <a:cs typeface="Arial"/>
              </a:rPr>
              <a:t>to cultivate an attitude </a:t>
            </a:r>
            <a:r>
              <a:rPr sz="3000" dirty="0">
                <a:latin typeface="Arial"/>
                <a:cs typeface="Arial"/>
              </a:rPr>
              <a:t>of </a:t>
            </a:r>
            <a:r>
              <a:rPr sz="3000" spc="-5" dirty="0">
                <a:latin typeface="Arial"/>
                <a:cs typeface="Arial"/>
              </a:rPr>
              <a:t>curiosity  and to foster</a:t>
            </a:r>
            <a:r>
              <a:rPr sz="3000" spc="-10" dirty="0">
                <a:latin typeface="Arial"/>
                <a:cs typeface="Arial"/>
              </a:rPr>
              <a:t> </a:t>
            </a:r>
            <a:r>
              <a:rPr sz="3000" spc="-25" dirty="0">
                <a:latin typeface="Arial"/>
                <a:cs typeface="Arial"/>
              </a:rPr>
              <a:t>creativity.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4112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Continue…..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565146"/>
            <a:ext cx="8375904" cy="51755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5091" y="1476755"/>
            <a:ext cx="8511540" cy="50886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00200"/>
            <a:ext cx="8229600" cy="5029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00200"/>
            <a:ext cx="8229600" cy="5029200"/>
          </a:xfrm>
          <a:custGeom>
            <a:avLst/>
            <a:gdLst/>
            <a:ahLst/>
            <a:cxnLst/>
            <a:rect l="l" t="t" r="r" b="b"/>
            <a:pathLst>
              <a:path w="8229600" h="5029200">
                <a:moveTo>
                  <a:pt x="0" y="5029200"/>
                </a:moveTo>
                <a:lnTo>
                  <a:pt x="8229600" y="5029200"/>
                </a:lnTo>
                <a:lnTo>
                  <a:pt x="8229600" y="0"/>
                </a:lnTo>
                <a:lnTo>
                  <a:pt x="0" y="0"/>
                </a:lnTo>
                <a:lnTo>
                  <a:pt x="0" y="50292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83182"/>
            <a:ext cx="8074659" cy="488188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04800" marR="5080" indent="-292735" algn="just">
              <a:lnSpc>
                <a:spcPct val="90000"/>
              </a:lnSpc>
              <a:spcBef>
                <a:spcPts val="42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spc="-10" dirty="0">
                <a:latin typeface="Arial"/>
                <a:cs typeface="Arial"/>
              </a:rPr>
              <a:t>No </a:t>
            </a:r>
            <a:r>
              <a:rPr sz="2700" spc="-5" dirty="0">
                <a:latin typeface="Arial"/>
                <a:cs typeface="Arial"/>
              </a:rPr>
              <a:t>one can develop a theory intelligence </a:t>
            </a:r>
            <a:r>
              <a:rPr sz="2700" spc="-15" dirty="0">
                <a:latin typeface="Arial"/>
                <a:cs typeface="Arial"/>
              </a:rPr>
              <a:t>of  </a:t>
            </a:r>
            <a:r>
              <a:rPr sz="2700" spc="-5" dirty="0">
                <a:latin typeface="Arial"/>
                <a:cs typeface="Arial"/>
              </a:rPr>
              <a:t>education, without consciously postulate some  natural concepts </a:t>
            </a:r>
            <a:r>
              <a:rPr sz="2700" spc="-10" dirty="0">
                <a:latin typeface="Arial"/>
                <a:cs typeface="Arial"/>
              </a:rPr>
              <a:t>of </a:t>
            </a:r>
            <a:r>
              <a:rPr sz="2700" spc="-5" dirty="0">
                <a:latin typeface="Arial"/>
                <a:cs typeface="Arial"/>
              </a:rPr>
              <a:t>the nature of the individual </a:t>
            </a:r>
            <a:r>
              <a:rPr sz="2700" spc="5" dirty="0">
                <a:latin typeface="Arial"/>
                <a:cs typeface="Arial"/>
              </a:rPr>
              <a:t>to  </a:t>
            </a:r>
            <a:r>
              <a:rPr sz="2700" spc="-5" dirty="0">
                <a:latin typeface="Arial"/>
                <a:cs typeface="Arial"/>
              </a:rPr>
              <a:t>be educated, which is associated with </a:t>
            </a:r>
            <a:r>
              <a:rPr sz="2700" dirty="0">
                <a:latin typeface="Arial"/>
                <a:cs typeface="Arial"/>
              </a:rPr>
              <a:t>the  community </a:t>
            </a:r>
            <a:r>
              <a:rPr sz="2700" spc="-5" dirty="0">
                <a:latin typeface="Arial"/>
                <a:cs typeface="Arial"/>
              </a:rPr>
              <a:t>and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so-called final</a:t>
            </a:r>
            <a:r>
              <a:rPr sz="2700" spc="-35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destination.</a:t>
            </a:r>
            <a:endParaRPr sz="2700">
              <a:latin typeface="Arial"/>
              <a:cs typeface="Arial"/>
            </a:endParaRPr>
          </a:p>
          <a:p>
            <a:pPr marL="304800" marR="5080" indent="-292735" algn="just">
              <a:lnSpc>
                <a:spcPct val="90000"/>
              </a:lnSpc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dirty="0">
                <a:latin typeface="Arial"/>
                <a:cs typeface="Arial"/>
              </a:rPr>
              <a:t>With the </a:t>
            </a:r>
            <a:r>
              <a:rPr sz="2700" spc="-5" dirty="0">
                <a:latin typeface="Arial"/>
                <a:cs typeface="Arial"/>
              </a:rPr>
              <a:t>school environment should seek</a:t>
            </a:r>
            <a:r>
              <a:rPr sz="2700" spc="645" dirty="0">
                <a:latin typeface="Arial"/>
                <a:cs typeface="Arial"/>
              </a:rPr>
              <a:t> </a:t>
            </a:r>
            <a:r>
              <a:rPr sz="2700" spc="5" dirty="0">
                <a:latin typeface="Arial"/>
                <a:cs typeface="Arial"/>
              </a:rPr>
              <a:t>to  </a:t>
            </a:r>
            <a:r>
              <a:rPr sz="2700" spc="-5" dirty="0">
                <a:latin typeface="Arial"/>
                <a:cs typeface="Arial"/>
              </a:rPr>
              <a:t>explore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meaning of intellectual, aesthetic, </a:t>
            </a:r>
            <a:r>
              <a:rPr sz="2700" spc="-10" dirty="0">
                <a:latin typeface="Arial"/>
                <a:cs typeface="Arial"/>
              </a:rPr>
              <a:t>and  </a:t>
            </a:r>
            <a:r>
              <a:rPr sz="2700" spc="-5" dirty="0">
                <a:latin typeface="Arial"/>
                <a:cs typeface="Arial"/>
              </a:rPr>
              <a:t>moral </a:t>
            </a:r>
            <a:r>
              <a:rPr sz="2700" dirty="0">
                <a:latin typeface="Arial"/>
                <a:cs typeface="Arial"/>
              </a:rPr>
              <a:t>interests </a:t>
            </a:r>
            <a:r>
              <a:rPr sz="2700" spc="-5" dirty="0">
                <a:latin typeface="Arial"/>
                <a:cs typeface="Arial"/>
              </a:rPr>
              <a:t>of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activities and </a:t>
            </a:r>
            <a:r>
              <a:rPr sz="2700" spc="-25" dirty="0">
                <a:latin typeface="Arial"/>
                <a:cs typeface="Arial"/>
              </a:rPr>
              <a:t>day-to-day, </a:t>
            </a:r>
            <a:r>
              <a:rPr sz="2700" spc="-10" dirty="0">
                <a:latin typeface="Arial"/>
                <a:cs typeface="Arial"/>
              </a:rPr>
              <a:t>and  </a:t>
            </a:r>
            <a:r>
              <a:rPr sz="2700" dirty="0">
                <a:latin typeface="Arial"/>
                <a:cs typeface="Arial"/>
              </a:rPr>
              <a:t>to </a:t>
            </a:r>
            <a:r>
              <a:rPr sz="2700" spc="-5" dirty="0">
                <a:latin typeface="Arial"/>
                <a:cs typeface="Arial"/>
              </a:rPr>
              <a:t>increase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10" dirty="0">
                <a:latin typeface="Arial"/>
                <a:cs typeface="Arial"/>
              </a:rPr>
              <a:t>use </a:t>
            </a:r>
            <a:r>
              <a:rPr sz="2700" spc="-5" dirty="0">
                <a:latin typeface="Arial"/>
                <a:cs typeface="Arial"/>
              </a:rPr>
              <a:t>of common sense in dealing  with </a:t>
            </a:r>
            <a:r>
              <a:rPr sz="2700" dirty="0">
                <a:latin typeface="Arial"/>
                <a:cs typeface="Arial"/>
              </a:rPr>
              <a:t>everyday </a:t>
            </a:r>
            <a:r>
              <a:rPr sz="2700" spc="-5" dirty="0">
                <a:latin typeface="Arial"/>
                <a:cs typeface="Arial"/>
              </a:rPr>
              <a:t>life</a:t>
            </a:r>
            <a:r>
              <a:rPr sz="2700" spc="-25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issues.</a:t>
            </a:r>
            <a:endParaRPr sz="2700">
              <a:latin typeface="Arial"/>
              <a:cs typeface="Arial"/>
            </a:endParaRPr>
          </a:p>
          <a:p>
            <a:pPr marL="304800" marR="6985" indent="-292735" algn="just">
              <a:lnSpc>
                <a:spcPts val="2920"/>
              </a:lnSpc>
              <a:spcBef>
                <a:spcPts val="40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dirty="0">
                <a:latin typeface="Arial"/>
                <a:cs typeface="Arial"/>
              </a:rPr>
              <a:t>Education will </a:t>
            </a:r>
            <a:r>
              <a:rPr sz="2700" spc="-5" dirty="0">
                <a:latin typeface="Arial"/>
                <a:cs typeface="Arial"/>
              </a:rPr>
              <a:t>not be </a:t>
            </a:r>
            <a:r>
              <a:rPr sz="2700" dirty="0">
                <a:latin typeface="Arial"/>
                <a:cs typeface="Arial"/>
              </a:rPr>
              <a:t>able </a:t>
            </a:r>
            <a:r>
              <a:rPr sz="2700" spc="-5" dirty="0">
                <a:latin typeface="Arial"/>
                <a:cs typeface="Arial"/>
              </a:rPr>
              <a:t>to be </a:t>
            </a:r>
            <a:r>
              <a:rPr sz="2700" spc="-10" dirty="0">
                <a:latin typeface="Arial"/>
                <a:cs typeface="Arial"/>
              </a:rPr>
              <a:t>effective </a:t>
            </a:r>
            <a:r>
              <a:rPr sz="2700" spc="-5" dirty="0">
                <a:latin typeface="Arial"/>
                <a:cs typeface="Arial"/>
              </a:rPr>
              <a:t>without  any environment that support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achievement of  the goals </a:t>
            </a:r>
            <a:r>
              <a:rPr sz="2700" dirty="0">
                <a:latin typeface="Arial"/>
                <a:cs typeface="Arial"/>
              </a:rPr>
              <a:t>set</a:t>
            </a:r>
            <a:r>
              <a:rPr sz="2700" spc="-15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.</a:t>
            </a:r>
            <a:endParaRPr sz="27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19</a:t>
            </a:fld>
            <a:endParaRPr spc="-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34400" y="971550"/>
            <a:ext cx="47625" cy="47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2</a:t>
            </a:fld>
            <a:endParaRPr spc="-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696975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70" dirty="0"/>
              <a:t>Teaching </a:t>
            </a:r>
            <a:r>
              <a:rPr spc="-5" dirty="0"/>
              <a:t>moral</a:t>
            </a:r>
            <a:r>
              <a:rPr spc="40" dirty="0"/>
              <a:t> </a:t>
            </a:r>
            <a:r>
              <a:rPr spc="-5" dirty="0"/>
              <a:t>education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3943" y="1513332"/>
            <a:ext cx="8514588" cy="45110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04898"/>
            <a:ext cx="8074025" cy="384810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04800" marR="5080" indent="-292735" algn="just">
              <a:lnSpc>
                <a:spcPct val="80000"/>
              </a:lnSpc>
              <a:spcBef>
                <a:spcPts val="620"/>
              </a:spcBef>
            </a:pPr>
            <a:r>
              <a:rPr sz="2200" spc="-5" dirty="0">
                <a:latin typeface="Arial"/>
                <a:cs typeface="Arial"/>
              </a:rPr>
              <a:t>According to Iqbal,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for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teaching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morality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to child</a:t>
            </a:r>
            <a:r>
              <a:rPr sz="2200" spc="-5" dirty="0">
                <a:latin typeface="Arial"/>
                <a:cs typeface="Arial"/>
              </a:rPr>
              <a:t>, there should be  situations </a:t>
            </a:r>
            <a:r>
              <a:rPr sz="2200" spc="-10" dirty="0">
                <a:latin typeface="Arial"/>
                <a:cs typeface="Arial"/>
              </a:rPr>
              <a:t>in </a:t>
            </a:r>
            <a:r>
              <a:rPr sz="2200" spc="-5" dirty="0">
                <a:latin typeface="Arial"/>
                <a:cs typeface="Arial"/>
              </a:rPr>
              <a:t>school environment where he would learn </a:t>
            </a:r>
            <a:r>
              <a:rPr sz="2200" spc="-10" dirty="0">
                <a:latin typeface="Arial"/>
                <a:cs typeface="Arial"/>
              </a:rPr>
              <a:t>it.  </a:t>
            </a:r>
            <a:r>
              <a:rPr sz="2200" spc="-5" dirty="0">
                <a:latin typeface="Arial"/>
                <a:cs typeface="Arial"/>
              </a:rPr>
              <a:t>School should provide </a:t>
            </a:r>
            <a:r>
              <a:rPr sz="2200" dirty="0">
                <a:latin typeface="Arial"/>
                <a:cs typeface="Arial"/>
              </a:rPr>
              <a:t>opportunities </a:t>
            </a:r>
            <a:r>
              <a:rPr sz="2200" spc="-5" dirty="0">
                <a:latin typeface="Arial"/>
                <a:cs typeface="Arial"/>
              </a:rPr>
              <a:t>of social life &amp;  </a:t>
            </a:r>
            <a:r>
              <a:rPr sz="2200" dirty="0">
                <a:latin typeface="Arial"/>
                <a:cs typeface="Arial"/>
              </a:rPr>
              <a:t>experiences.</a:t>
            </a:r>
            <a:endParaRPr sz="2200">
              <a:latin typeface="Arial"/>
              <a:cs typeface="Arial"/>
            </a:endParaRPr>
          </a:p>
          <a:p>
            <a:pPr marL="304800" marR="5080" indent="-292735" algn="just">
              <a:lnSpc>
                <a:spcPct val="80000"/>
              </a:lnSpc>
            </a:pPr>
            <a:r>
              <a:rPr sz="2200" spc="-5" dirty="0">
                <a:latin typeface="Arial"/>
                <a:cs typeface="Arial"/>
              </a:rPr>
              <a:t>For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learning morality </a:t>
            </a:r>
            <a:r>
              <a:rPr sz="2200" spc="-5" dirty="0">
                <a:latin typeface="Arial"/>
                <a:cs typeface="Arial"/>
              </a:rPr>
              <a:t>again </a:t>
            </a:r>
            <a:r>
              <a:rPr sz="2200" dirty="0">
                <a:latin typeface="Arial"/>
                <a:cs typeface="Arial"/>
              </a:rPr>
              <a:t>freedom </a:t>
            </a:r>
            <a:r>
              <a:rPr sz="2200" spc="-5" dirty="0">
                <a:latin typeface="Arial"/>
                <a:cs typeface="Arial"/>
              </a:rPr>
              <a:t>is needed he said,  “Goodness </a:t>
            </a:r>
            <a:r>
              <a:rPr sz="2200" spc="-10" dirty="0">
                <a:latin typeface="Arial"/>
                <a:cs typeface="Arial"/>
              </a:rPr>
              <a:t>is </a:t>
            </a:r>
            <a:r>
              <a:rPr sz="2200" spc="-5" dirty="0">
                <a:latin typeface="Arial"/>
                <a:cs typeface="Arial"/>
              </a:rPr>
              <a:t>not a matter of </a:t>
            </a:r>
            <a:r>
              <a:rPr sz="2200" dirty="0">
                <a:latin typeface="Arial"/>
                <a:cs typeface="Arial"/>
              </a:rPr>
              <a:t>compulsion: </a:t>
            </a:r>
            <a:r>
              <a:rPr sz="2200" spc="-5" dirty="0">
                <a:latin typeface="Arial"/>
                <a:cs typeface="Arial"/>
              </a:rPr>
              <a:t>it is the self’s free  surrender to the moral ideal and arises out of a willing  cooperation of </a:t>
            </a:r>
            <a:r>
              <a:rPr sz="2200" dirty="0">
                <a:latin typeface="Arial"/>
                <a:cs typeface="Arial"/>
              </a:rPr>
              <a:t>free egos. </a:t>
            </a:r>
            <a:r>
              <a:rPr sz="2200" spc="-5" dirty="0">
                <a:latin typeface="Arial"/>
                <a:cs typeface="Arial"/>
              </a:rPr>
              <a:t>A being whose movements are  wholly determined </a:t>
            </a:r>
            <a:r>
              <a:rPr sz="2200" dirty="0">
                <a:latin typeface="Arial"/>
                <a:cs typeface="Arial"/>
              </a:rPr>
              <a:t>cannot </a:t>
            </a:r>
            <a:r>
              <a:rPr sz="2200" spc="-5" dirty="0">
                <a:latin typeface="Arial"/>
                <a:cs typeface="Arial"/>
              </a:rPr>
              <a:t>produce </a:t>
            </a:r>
            <a:r>
              <a:rPr sz="2200" dirty="0">
                <a:latin typeface="Arial"/>
                <a:cs typeface="Arial"/>
              </a:rPr>
              <a:t>goodness. Freedom </a:t>
            </a:r>
            <a:r>
              <a:rPr sz="2200" spc="-5" dirty="0">
                <a:latin typeface="Arial"/>
                <a:cs typeface="Arial"/>
              </a:rPr>
              <a:t>is thus  seen to be a condition of</a:t>
            </a:r>
            <a:r>
              <a:rPr sz="2200" spc="2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goodness.</a:t>
            </a:r>
            <a:endParaRPr sz="2200">
              <a:latin typeface="Arial"/>
              <a:cs typeface="Arial"/>
            </a:endParaRPr>
          </a:p>
          <a:p>
            <a:pPr marL="304800" marR="5715" indent="-292735" algn="just">
              <a:lnSpc>
                <a:spcPct val="80000"/>
              </a:lnSpc>
            </a:pPr>
            <a:r>
              <a:rPr sz="2200" spc="-5" dirty="0">
                <a:latin typeface="Arial"/>
                <a:cs typeface="Arial"/>
              </a:rPr>
              <a:t>Iqbal says that it is essential that </a:t>
            </a:r>
            <a:r>
              <a:rPr sz="2200" dirty="0">
                <a:latin typeface="Arial"/>
                <a:cs typeface="Arial"/>
              </a:rPr>
              <a:t>the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teacher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should 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awaken in his students a keen consciousness of their  manifold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relations </a:t>
            </a:r>
            <a:r>
              <a:rPr sz="2200" spc="-5" dirty="0">
                <a:latin typeface="Arial"/>
                <a:cs typeface="Arial"/>
              </a:rPr>
              <a:t>with the </a:t>
            </a:r>
            <a:r>
              <a:rPr sz="2200" dirty="0">
                <a:latin typeface="Arial"/>
                <a:cs typeface="Arial"/>
              </a:rPr>
              <a:t>environment </a:t>
            </a:r>
            <a:r>
              <a:rPr sz="2200" spc="-5" dirty="0">
                <a:latin typeface="Arial"/>
                <a:cs typeface="Arial"/>
              </a:rPr>
              <a:t>and </a:t>
            </a:r>
            <a:r>
              <a:rPr sz="2200" dirty="0">
                <a:latin typeface="Arial"/>
                <a:cs typeface="Arial"/>
              </a:rPr>
              <a:t>thus </a:t>
            </a:r>
            <a:r>
              <a:rPr sz="2200" spc="-5" dirty="0">
                <a:latin typeface="Arial"/>
                <a:cs typeface="Arial"/>
              </a:rPr>
              <a:t>stimulate  the formation of new &amp; creative</a:t>
            </a:r>
            <a:r>
              <a:rPr sz="2200" spc="8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purposes.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6225" y="371475"/>
            <a:ext cx="8496300" cy="1019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22808" y="516128"/>
            <a:ext cx="78016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Three </a:t>
            </a:r>
            <a:r>
              <a:rPr sz="3600" dirty="0"/>
              <a:t>qualities </a:t>
            </a:r>
            <a:r>
              <a:rPr sz="3600" spc="-5" dirty="0"/>
              <a:t>cultivated by</a:t>
            </a:r>
            <a:r>
              <a:rPr sz="3600" spc="15" dirty="0"/>
              <a:t> </a:t>
            </a:r>
            <a:r>
              <a:rPr sz="3600" spc="-5" dirty="0"/>
              <a:t>education</a:t>
            </a:r>
            <a:endParaRPr sz="3600"/>
          </a:p>
        </p:txBody>
      </p:sp>
      <p:sp>
        <p:nvSpPr>
          <p:cNvPr id="6" name="object 6"/>
          <p:cNvSpPr/>
          <p:nvPr/>
        </p:nvSpPr>
        <p:spPr>
          <a:xfrm>
            <a:off x="384047" y="1565146"/>
            <a:ext cx="8375904" cy="51755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495044"/>
            <a:ext cx="8572500" cy="45521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00200"/>
            <a:ext cx="8229600" cy="5029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00200"/>
            <a:ext cx="8229600" cy="5029200"/>
          </a:xfrm>
          <a:custGeom>
            <a:avLst/>
            <a:gdLst/>
            <a:ahLst/>
            <a:cxnLst/>
            <a:rect l="l" t="t" r="r" b="b"/>
            <a:pathLst>
              <a:path w="8229600" h="5029200">
                <a:moveTo>
                  <a:pt x="0" y="5029200"/>
                </a:moveTo>
                <a:lnTo>
                  <a:pt x="8229600" y="5029200"/>
                </a:lnTo>
                <a:lnTo>
                  <a:pt x="8229600" y="0"/>
                </a:lnTo>
                <a:lnTo>
                  <a:pt x="0" y="0"/>
                </a:lnTo>
                <a:lnTo>
                  <a:pt x="0" y="50292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21282"/>
            <a:ext cx="8074025" cy="2952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marR="5080" indent="-292735" algn="just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Iqbal is of </a:t>
            </a:r>
            <a:r>
              <a:rPr sz="3200" dirty="0">
                <a:latin typeface="Arial"/>
                <a:cs typeface="Arial"/>
              </a:rPr>
              <a:t>the view </a:t>
            </a:r>
            <a:r>
              <a:rPr sz="3200" spc="-10" dirty="0">
                <a:latin typeface="Arial"/>
                <a:cs typeface="Arial"/>
              </a:rPr>
              <a:t>that </a:t>
            </a:r>
            <a:r>
              <a:rPr sz="3200" spc="-5" dirty="0">
                <a:latin typeface="Arial"/>
                <a:cs typeface="Arial"/>
              </a:rPr>
              <a:t>there </a:t>
            </a:r>
            <a:r>
              <a:rPr sz="3200" dirty="0">
                <a:latin typeface="Arial"/>
                <a:cs typeface="Arial"/>
              </a:rPr>
              <a:t>are </a:t>
            </a:r>
            <a:r>
              <a:rPr sz="3200" spc="-5" dirty="0">
                <a:latin typeface="Arial"/>
                <a:cs typeface="Arial"/>
              </a:rPr>
              <a:t>three  qualities </a:t>
            </a:r>
            <a:r>
              <a:rPr sz="3200" dirty="0">
                <a:latin typeface="Arial"/>
                <a:cs typeface="Arial"/>
              </a:rPr>
              <a:t>which </a:t>
            </a:r>
            <a:r>
              <a:rPr sz="3200" spc="-5" dirty="0">
                <a:latin typeface="Arial"/>
                <a:cs typeface="Arial"/>
              </a:rPr>
              <a:t>should be cultivated </a:t>
            </a:r>
            <a:r>
              <a:rPr sz="3200" spc="-20" dirty="0">
                <a:latin typeface="Arial"/>
                <a:cs typeface="Arial"/>
              </a:rPr>
              <a:t>by  </a:t>
            </a:r>
            <a:r>
              <a:rPr sz="3200" spc="-5" dirty="0">
                <a:latin typeface="Arial"/>
                <a:cs typeface="Arial"/>
              </a:rPr>
              <a:t>education. These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are</a:t>
            </a:r>
            <a:endParaRPr sz="3200">
              <a:latin typeface="Arial"/>
              <a:cs typeface="Arial"/>
            </a:endParaRPr>
          </a:p>
          <a:p>
            <a:pPr marL="304800" indent="-292735" algn="just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Courage,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45" dirty="0">
                <a:latin typeface="Arial"/>
                <a:cs typeface="Arial"/>
              </a:rPr>
              <a:t>Tolerance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40" dirty="0">
                <a:latin typeface="Arial"/>
                <a:cs typeface="Arial"/>
              </a:rPr>
              <a:t>Faqr.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819400" y="3276600"/>
            <a:ext cx="6324599" cy="35813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86000" y="3429000"/>
            <a:ext cx="533400" cy="228600"/>
          </a:xfrm>
          <a:custGeom>
            <a:avLst/>
            <a:gdLst/>
            <a:ahLst/>
            <a:cxnLst/>
            <a:rect l="l" t="t" r="r" b="b"/>
            <a:pathLst>
              <a:path w="533400" h="228600">
                <a:moveTo>
                  <a:pt x="419100" y="0"/>
                </a:moveTo>
                <a:lnTo>
                  <a:pt x="419100" y="57150"/>
                </a:lnTo>
                <a:lnTo>
                  <a:pt x="0" y="57150"/>
                </a:lnTo>
                <a:lnTo>
                  <a:pt x="0" y="171450"/>
                </a:lnTo>
                <a:lnTo>
                  <a:pt x="419100" y="171450"/>
                </a:lnTo>
                <a:lnTo>
                  <a:pt x="419100" y="228600"/>
                </a:lnTo>
                <a:lnTo>
                  <a:pt x="533400" y="114300"/>
                </a:lnTo>
                <a:lnTo>
                  <a:pt x="419100" y="0"/>
                </a:lnTo>
                <a:close/>
              </a:path>
            </a:pathLst>
          </a:custGeom>
          <a:solidFill>
            <a:srgbClr val="5F5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86000" y="3429000"/>
            <a:ext cx="533400" cy="228600"/>
          </a:xfrm>
          <a:custGeom>
            <a:avLst/>
            <a:gdLst/>
            <a:ahLst/>
            <a:cxnLst/>
            <a:rect l="l" t="t" r="r" b="b"/>
            <a:pathLst>
              <a:path w="533400" h="228600">
                <a:moveTo>
                  <a:pt x="0" y="57150"/>
                </a:moveTo>
                <a:lnTo>
                  <a:pt x="419100" y="57150"/>
                </a:lnTo>
                <a:lnTo>
                  <a:pt x="419100" y="0"/>
                </a:lnTo>
                <a:lnTo>
                  <a:pt x="533400" y="114300"/>
                </a:lnTo>
                <a:lnTo>
                  <a:pt x="419100" y="228600"/>
                </a:lnTo>
                <a:lnTo>
                  <a:pt x="419100" y="171450"/>
                </a:lnTo>
                <a:lnTo>
                  <a:pt x="0" y="171450"/>
                </a:lnTo>
                <a:lnTo>
                  <a:pt x="0" y="57150"/>
                </a:lnTo>
                <a:close/>
              </a:path>
            </a:pathLst>
          </a:custGeom>
          <a:ln w="42500">
            <a:solidFill>
              <a:srgbClr val="4444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21</a:t>
            </a:fld>
            <a:endParaRPr spc="-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104775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287477"/>
            <a:ext cx="628713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latin typeface="Arial"/>
                <a:cs typeface="Arial"/>
              </a:rPr>
              <a:t>Idealism </a:t>
            </a:r>
            <a:r>
              <a:rPr b="1" dirty="0">
                <a:latin typeface="Arial"/>
                <a:cs typeface="Arial"/>
              </a:rPr>
              <a:t>in</a:t>
            </a:r>
            <a:r>
              <a:rPr b="1" spc="-60" dirty="0">
                <a:latin typeface="Arial"/>
                <a:cs typeface="Arial"/>
              </a:rPr>
              <a:t> </a:t>
            </a:r>
            <a:r>
              <a:rPr b="1" spc="-5" dirty="0">
                <a:latin typeface="Arial"/>
                <a:cs typeface="Arial"/>
              </a:rPr>
              <a:t>Education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336547"/>
            <a:ext cx="8375904" cy="53279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5091" y="1207006"/>
            <a:ext cx="8511540" cy="56509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371600"/>
            <a:ext cx="8229600" cy="518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371600"/>
            <a:ext cx="8229600" cy="5181600"/>
          </a:xfrm>
          <a:custGeom>
            <a:avLst/>
            <a:gdLst/>
            <a:ahLst/>
            <a:cxnLst/>
            <a:rect l="l" t="t" r="r" b="b"/>
            <a:pathLst>
              <a:path w="8229600" h="5181600">
                <a:moveTo>
                  <a:pt x="0" y="5181600"/>
                </a:moveTo>
                <a:lnTo>
                  <a:pt x="8229600" y="5181600"/>
                </a:lnTo>
                <a:lnTo>
                  <a:pt x="8229600" y="0"/>
                </a:lnTo>
                <a:lnTo>
                  <a:pt x="0" y="0"/>
                </a:lnTo>
                <a:lnTo>
                  <a:pt x="0" y="51816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313434"/>
            <a:ext cx="8074025" cy="438848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304800" marR="5715" indent="-292735" algn="just">
              <a:lnSpc>
                <a:spcPct val="79900"/>
              </a:lnSpc>
              <a:spcBef>
                <a:spcPts val="750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spc="-5" dirty="0">
                <a:latin typeface="Arial"/>
                <a:cs typeface="Arial"/>
              </a:rPr>
              <a:t>Iqbal agrees with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idealists </a:t>
            </a:r>
            <a:r>
              <a:rPr sz="2700" dirty="0">
                <a:latin typeface="Arial"/>
                <a:cs typeface="Arial"/>
              </a:rPr>
              <a:t>that the </a:t>
            </a:r>
            <a:r>
              <a:rPr sz="2700" spc="-5" dirty="0">
                <a:latin typeface="Arial"/>
                <a:cs typeface="Arial"/>
              </a:rPr>
              <a:t>material </a:t>
            </a:r>
            <a:r>
              <a:rPr sz="2700" spc="-10" dirty="0">
                <a:latin typeface="Arial"/>
                <a:cs typeface="Arial"/>
              </a:rPr>
              <a:t>and  </a:t>
            </a:r>
            <a:r>
              <a:rPr sz="2700" spc="-5" dirty="0">
                <a:latin typeface="Arial"/>
                <a:cs typeface="Arial"/>
              </a:rPr>
              <a:t>the physical universe, as known </a:t>
            </a:r>
            <a:r>
              <a:rPr sz="2700" dirty="0">
                <a:latin typeface="Arial"/>
                <a:cs typeface="Arial"/>
              </a:rPr>
              <a:t>to </a:t>
            </a:r>
            <a:r>
              <a:rPr sz="2700" spc="-5" dirty="0">
                <a:latin typeface="Arial"/>
                <a:cs typeface="Arial"/>
              </a:rPr>
              <a:t>science, is </a:t>
            </a:r>
            <a:r>
              <a:rPr sz="2700" spc="-10" dirty="0">
                <a:latin typeface="Arial"/>
                <a:cs typeface="Arial"/>
              </a:rPr>
              <a:t>an  </a:t>
            </a:r>
            <a:r>
              <a:rPr sz="2700" spc="-5" dirty="0">
                <a:latin typeface="Arial"/>
                <a:cs typeface="Arial"/>
              </a:rPr>
              <a:t>incomplete expression </a:t>
            </a:r>
            <a:r>
              <a:rPr sz="2700" spc="-10" dirty="0">
                <a:latin typeface="Arial"/>
                <a:cs typeface="Arial"/>
              </a:rPr>
              <a:t>of </a:t>
            </a:r>
            <a:r>
              <a:rPr sz="2700" spc="-25" dirty="0">
                <a:latin typeface="Arial"/>
                <a:cs typeface="Arial"/>
              </a:rPr>
              <a:t>reality. </a:t>
            </a:r>
            <a:r>
              <a:rPr sz="2700" spc="-5" dirty="0">
                <a:latin typeface="Arial"/>
                <a:cs typeface="Arial"/>
              </a:rPr>
              <a:t>Man has </a:t>
            </a:r>
            <a:r>
              <a:rPr sz="2700" dirty="0">
                <a:latin typeface="Arial"/>
                <a:cs typeface="Arial"/>
              </a:rPr>
              <a:t>a  </a:t>
            </a:r>
            <a:r>
              <a:rPr sz="2700" spc="-5" dirty="0">
                <a:latin typeface="Arial"/>
                <a:cs typeface="Arial"/>
              </a:rPr>
              <a:t>peculiar power which manifests </a:t>
            </a:r>
            <a:r>
              <a:rPr sz="2700" dirty="0">
                <a:latin typeface="Arial"/>
                <a:cs typeface="Arial"/>
              </a:rPr>
              <a:t>itself </a:t>
            </a:r>
            <a:r>
              <a:rPr sz="2700" spc="-5" dirty="0">
                <a:latin typeface="Arial"/>
                <a:cs typeface="Arial"/>
              </a:rPr>
              <a:t>in </a:t>
            </a:r>
            <a:r>
              <a:rPr sz="2700" dirty="0">
                <a:latin typeface="Arial"/>
                <a:cs typeface="Arial"/>
              </a:rPr>
              <a:t>the form </a:t>
            </a:r>
            <a:r>
              <a:rPr sz="2700" spc="-5" dirty="0">
                <a:latin typeface="Arial"/>
                <a:cs typeface="Arial"/>
              </a:rPr>
              <a:t>of  </a:t>
            </a:r>
            <a:r>
              <a:rPr sz="2700" dirty="0">
                <a:latin typeface="Arial"/>
                <a:cs typeface="Arial"/>
              </a:rPr>
              <a:t>intellect, intuition, culture, art, </a:t>
            </a:r>
            <a:r>
              <a:rPr sz="2700" spc="-5" dirty="0">
                <a:latin typeface="Arial"/>
                <a:cs typeface="Arial"/>
              </a:rPr>
              <a:t>morality and</a:t>
            </a:r>
            <a:r>
              <a:rPr sz="2700" spc="-135" dirty="0">
                <a:latin typeface="Arial"/>
                <a:cs typeface="Arial"/>
              </a:rPr>
              <a:t> </a:t>
            </a:r>
            <a:r>
              <a:rPr sz="2700" spc="-5" dirty="0">
                <a:latin typeface="Arial"/>
                <a:cs typeface="Arial"/>
              </a:rPr>
              <a:t>religion.</a:t>
            </a:r>
            <a:endParaRPr sz="2700">
              <a:latin typeface="Arial"/>
              <a:cs typeface="Arial"/>
            </a:endParaRPr>
          </a:p>
          <a:p>
            <a:pPr marL="304800" marR="5080" indent="-292735" algn="just">
              <a:lnSpc>
                <a:spcPct val="80000"/>
              </a:lnSpc>
              <a:spcBef>
                <a:spcPts val="10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dirty="0">
                <a:latin typeface="Arial"/>
                <a:cs typeface="Arial"/>
              </a:rPr>
              <a:t>Idealism </a:t>
            </a:r>
            <a:r>
              <a:rPr sz="2700" spc="-10" dirty="0">
                <a:latin typeface="Arial"/>
                <a:cs typeface="Arial"/>
              </a:rPr>
              <a:t>is </a:t>
            </a:r>
            <a:r>
              <a:rPr sz="2700" spc="-5" dirty="0">
                <a:latin typeface="Arial"/>
                <a:cs typeface="Arial"/>
              </a:rPr>
              <a:t>bitterly opposed to naturalism, in </a:t>
            </a:r>
            <a:r>
              <a:rPr sz="2700" dirty="0">
                <a:latin typeface="Arial"/>
                <a:cs typeface="Arial"/>
              </a:rPr>
              <a:t>so far  </a:t>
            </a:r>
            <a:r>
              <a:rPr sz="2700" spc="-5" dirty="0">
                <a:latin typeface="Arial"/>
                <a:cs typeface="Arial"/>
              </a:rPr>
              <a:t>as </a:t>
            </a:r>
            <a:r>
              <a:rPr sz="2700" dirty="0">
                <a:latin typeface="Arial"/>
                <a:cs typeface="Arial"/>
              </a:rPr>
              <a:t>it </a:t>
            </a:r>
            <a:r>
              <a:rPr sz="2700" spc="-5" dirty="0">
                <a:latin typeface="Arial"/>
                <a:cs typeface="Arial"/>
              </a:rPr>
              <a:t>regards that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real </a:t>
            </a:r>
            <a:r>
              <a:rPr sz="2700" spc="-10" dirty="0">
                <a:latin typeface="Arial"/>
                <a:cs typeface="Arial"/>
              </a:rPr>
              <a:t>aim </a:t>
            </a:r>
            <a:r>
              <a:rPr sz="2700" spc="-5" dirty="0">
                <a:latin typeface="Arial"/>
                <a:cs typeface="Arial"/>
              </a:rPr>
              <a:t>of education </a:t>
            </a:r>
            <a:r>
              <a:rPr sz="2700" spc="-10" dirty="0">
                <a:latin typeface="Arial"/>
                <a:cs typeface="Arial"/>
              </a:rPr>
              <a:t>is </a:t>
            </a:r>
            <a:r>
              <a:rPr sz="2700" spc="5" dirty="0">
                <a:latin typeface="Arial"/>
                <a:cs typeface="Arial"/>
              </a:rPr>
              <a:t>to  </a:t>
            </a:r>
            <a:r>
              <a:rPr sz="2700" spc="-5" dirty="0">
                <a:latin typeface="Arial"/>
                <a:cs typeface="Arial"/>
              </a:rPr>
              <a:t>mould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environment according </a:t>
            </a:r>
            <a:r>
              <a:rPr sz="2700" dirty="0">
                <a:latin typeface="Arial"/>
                <a:cs typeface="Arial"/>
              </a:rPr>
              <a:t>to </a:t>
            </a:r>
            <a:r>
              <a:rPr sz="2700" spc="-5" dirty="0">
                <a:latin typeface="Arial"/>
                <a:cs typeface="Arial"/>
              </a:rPr>
              <a:t>ideals or the  individual values </a:t>
            </a:r>
            <a:r>
              <a:rPr sz="2700" spc="-10" dirty="0">
                <a:latin typeface="Arial"/>
                <a:cs typeface="Arial"/>
              </a:rPr>
              <a:t>and </a:t>
            </a:r>
            <a:r>
              <a:rPr sz="2700" spc="-5" dirty="0">
                <a:latin typeface="Arial"/>
                <a:cs typeface="Arial"/>
              </a:rPr>
              <a:t>not </a:t>
            </a:r>
            <a:r>
              <a:rPr sz="2700" dirty="0">
                <a:latin typeface="Arial"/>
                <a:cs typeface="Arial"/>
              </a:rPr>
              <a:t>to </a:t>
            </a:r>
            <a:r>
              <a:rPr sz="2700" spc="-5" dirty="0">
                <a:latin typeface="Arial"/>
                <a:cs typeface="Arial"/>
              </a:rPr>
              <a:t>yield oneself </a:t>
            </a:r>
            <a:r>
              <a:rPr sz="2700" dirty="0">
                <a:latin typeface="Arial"/>
                <a:cs typeface="Arial"/>
              </a:rPr>
              <a:t>to the  </a:t>
            </a:r>
            <a:r>
              <a:rPr sz="2700" spc="-5" dirty="0">
                <a:latin typeface="Arial"/>
                <a:cs typeface="Arial"/>
              </a:rPr>
              <a:t>physical environment which </a:t>
            </a:r>
            <a:r>
              <a:rPr sz="2700" spc="-10" dirty="0">
                <a:latin typeface="Arial"/>
                <a:cs typeface="Arial"/>
              </a:rPr>
              <a:t>is </a:t>
            </a:r>
            <a:r>
              <a:rPr sz="2700" spc="-5" dirty="0">
                <a:latin typeface="Arial"/>
                <a:cs typeface="Arial"/>
              </a:rPr>
              <a:t>an eternal  embodiment of human will and intelligence; </a:t>
            </a:r>
            <a:r>
              <a:rPr sz="2700" spc="-10" dirty="0">
                <a:latin typeface="Arial"/>
                <a:cs typeface="Arial"/>
              </a:rPr>
              <a:t>much  </a:t>
            </a:r>
            <a:r>
              <a:rPr sz="2700" spc="-5" dirty="0">
                <a:latin typeface="Arial"/>
                <a:cs typeface="Arial"/>
              </a:rPr>
              <a:t>of </a:t>
            </a:r>
            <a:r>
              <a:rPr sz="2700" spc="-10" dirty="0">
                <a:latin typeface="Arial"/>
                <a:cs typeface="Arial"/>
              </a:rPr>
              <a:t>it is </a:t>
            </a:r>
            <a:r>
              <a:rPr sz="2700" dirty="0">
                <a:latin typeface="Arial"/>
                <a:cs typeface="Arial"/>
              </a:rPr>
              <a:t>the </a:t>
            </a:r>
            <a:r>
              <a:rPr sz="2700" spc="-5" dirty="0">
                <a:latin typeface="Arial"/>
                <a:cs typeface="Arial"/>
              </a:rPr>
              <a:t>result of </a:t>
            </a:r>
            <a:r>
              <a:rPr sz="2700" spc="-15" dirty="0">
                <a:latin typeface="Arial"/>
                <a:cs typeface="Arial"/>
              </a:rPr>
              <a:t>man’s </a:t>
            </a:r>
            <a:r>
              <a:rPr sz="2700" spc="-5" dirty="0">
                <a:latin typeface="Arial"/>
                <a:cs typeface="Arial"/>
              </a:rPr>
              <a:t>capacity for  </a:t>
            </a:r>
            <a:r>
              <a:rPr sz="2700" dirty="0">
                <a:latin typeface="Arial"/>
                <a:cs typeface="Arial"/>
              </a:rPr>
              <a:t>inventiveness.</a:t>
            </a:r>
            <a:endParaRPr sz="27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22</a:t>
            </a:fld>
            <a:endParaRPr spc="-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4112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Continue…..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7743" y="1530094"/>
            <a:ext cx="8666988" cy="53279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7620">
              <a:lnSpc>
                <a:spcPts val="4029"/>
              </a:lnSpc>
              <a:spcBef>
                <a:spcPts val="80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287020" algn="l"/>
                <a:tab pos="1402715" algn="l"/>
                <a:tab pos="3467735" algn="l"/>
                <a:tab pos="4652010" algn="l"/>
                <a:tab pos="6851650" algn="l"/>
                <a:tab pos="7426325" algn="l"/>
              </a:tabLst>
            </a:pPr>
            <a:r>
              <a:rPr dirty="0"/>
              <a:t>Iq</a:t>
            </a:r>
            <a:r>
              <a:rPr spc="-15" dirty="0"/>
              <a:t>b</a:t>
            </a:r>
            <a:r>
              <a:rPr dirty="0"/>
              <a:t>al	b</a:t>
            </a:r>
            <a:r>
              <a:rPr spc="-10" dirty="0"/>
              <a:t>e</a:t>
            </a:r>
            <a:r>
              <a:rPr dirty="0"/>
              <a:t>a</a:t>
            </a:r>
            <a:r>
              <a:rPr spc="-10" dirty="0"/>
              <a:t>u</a:t>
            </a:r>
            <a:r>
              <a:rPr dirty="0"/>
              <a:t>tif</a:t>
            </a:r>
            <a:r>
              <a:rPr spc="-15" dirty="0"/>
              <a:t>u</a:t>
            </a:r>
            <a:r>
              <a:rPr dirty="0"/>
              <a:t>lly	gives	expr</a:t>
            </a:r>
            <a:r>
              <a:rPr spc="-25" dirty="0"/>
              <a:t>e</a:t>
            </a:r>
            <a:r>
              <a:rPr dirty="0"/>
              <a:t>ssion	</a:t>
            </a:r>
            <a:r>
              <a:rPr spc="-5" dirty="0"/>
              <a:t>t</a:t>
            </a:r>
            <a:r>
              <a:rPr dirty="0"/>
              <a:t>o	th</a:t>
            </a:r>
            <a:r>
              <a:rPr spc="-15" dirty="0"/>
              <a:t>i</a:t>
            </a:r>
            <a:r>
              <a:rPr dirty="0"/>
              <a:t>s  </a:t>
            </a:r>
            <a:r>
              <a:rPr spc="-5" dirty="0"/>
              <a:t>idea:</a:t>
            </a:r>
          </a:p>
          <a:p>
            <a:pPr marL="286385" marR="198755">
              <a:lnSpc>
                <a:spcPts val="4029"/>
              </a:lnSpc>
              <a:spcBef>
                <a:spcPts val="5"/>
              </a:spcBef>
            </a:pPr>
            <a:r>
              <a:rPr b="1" i="1" spc="-40" dirty="0">
                <a:solidFill>
                  <a:srgbClr val="FF0000"/>
                </a:solidFill>
                <a:latin typeface="Arial"/>
                <a:cs typeface="Arial"/>
              </a:rPr>
              <a:t>You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(God) </a:t>
            </a: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created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the night, I the</a:t>
            </a:r>
            <a:r>
              <a:rPr b="1" i="1" spc="-1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lamp;  </a:t>
            </a:r>
            <a:r>
              <a:rPr b="1" i="1" spc="-40" dirty="0">
                <a:solidFill>
                  <a:srgbClr val="FF0000"/>
                </a:solidFill>
                <a:latin typeface="Arial"/>
                <a:cs typeface="Arial"/>
              </a:rPr>
              <a:t>You </a:t>
            </a: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created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the </a:t>
            </a:r>
            <a:r>
              <a:rPr b="1" i="1" spc="-30" dirty="0">
                <a:solidFill>
                  <a:srgbClr val="FF0000"/>
                </a:solidFill>
                <a:latin typeface="Arial"/>
                <a:cs typeface="Arial"/>
              </a:rPr>
              <a:t>clay,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I the</a:t>
            </a:r>
            <a:r>
              <a:rPr b="1" i="1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i="1" spc="-10" dirty="0">
                <a:solidFill>
                  <a:srgbClr val="FF0000"/>
                </a:solidFill>
                <a:latin typeface="Arial"/>
                <a:cs typeface="Arial"/>
              </a:rPr>
              <a:t>vase.</a:t>
            </a:r>
          </a:p>
          <a:p>
            <a:pPr marL="12700" marR="5080" indent="274320">
              <a:lnSpc>
                <a:spcPts val="4029"/>
              </a:lnSpc>
              <a:spcBef>
                <a:spcPts val="5"/>
              </a:spcBef>
              <a:tabLst>
                <a:tab pos="1217930" algn="l"/>
                <a:tab pos="2838450" algn="l"/>
                <a:tab pos="3624579" algn="l"/>
                <a:tab pos="5109210" algn="l"/>
                <a:tab pos="7338059" algn="l"/>
              </a:tabLst>
            </a:pPr>
            <a:r>
              <a:rPr b="1" i="1" spc="-125" dirty="0">
                <a:solidFill>
                  <a:srgbClr val="FF0000"/>
                </a:solidFill>
                <a:latin typeface="Arial"/>
                <a:cs typeface="Arial"/>
              </a:rPr>
              <a:t>Y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ou	cr</a:t>
            </a:r>
            <a:r>
              <a:rPr b="1" i="1" spc="-30" dirty="0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at</a:t>
            </a:r>
            <a:r>
              <a:rPr b="1" i="1" spc="-15" dirty="0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d	t</a:t>
            </a:r>
            <a:r>
              <a:rPr b="1" i="1" spc="-20" dirty="0">
                <a:solidFill>
                  <a:srgbClr val="FF0000"/>
                </a:solidFill>
                <a:latin typeface="Arial"/>
                <a:cs typeface="Arial"/>
              </a:rPr>
              <a:t>h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e	ju</a:t>
            </a:r>
            <a:r>
              <a:rPr b="1" i="1" spc="-25" dirty="0">
                <a:solidFill>
                  <a:srgbClr val="FF0000"/>
                </a:solidFill>
                <a:latin typeface="Arial"/>
                <a:cs typeface="Arial"/>
              </a:rPr>
              <a:t>n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g</a:t>
            </a:r>
            <a:r>
              <a:rPr b="1" i="1" spc="-20" dirty="0">
                <a:solidFill>
                  <a:srgbClr val="FF0000"/>
                </a:solidFill>
                <a:latin typeface="Arial"/>
                <a:cs typeface="Arial"/>
              </a:rPr>
              <a:t>l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e,	mo</a:t>
            </a:r>
            <a:r>
              <a:rPr b="1" i="1" spc="-30" dirty="0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nta</a:t>
            </a:r>
            <a:r>
              <a:rPr b="1" i="1" spc="-30" dirty="0">
                <a:solidFill>
                  <a:srgbClr val="FF0000"/>
                </a:solidFill>
                <a:latin typeface="Arial"/>
                <a:cs typeface="Arial"/>
              </a:rPr>
              <a:t>i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ns	a</a:t>
            </a:r>
            <a:r>
              <a:rPr b="1" i="1" spc="-10" dirty="0">
                <a:solidFill>
                  <a:srgbClr val="FF0000"/>
                </a:solidFill>
                <a:latin typeface="Arial"/>
                <a:cs typeface="Arial"/>
              </a:rPr>
              <a:t>n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d  </a:t>
            </a: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deserts</a:t>
            </a:r>
          </a:p>
          <a:p>
            <a:pPr marL="12700" marR="5080" indent="274320">
              <a:lnSpc>
                <a:spcPts val="4029"/>
              </a:lnSpc>
              <a:spcBef>
                <a:spcPts val="5"/>
              </a:spcBef>
            </a:pP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I </a:t>
            </a: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created gardens, orchards and flower- 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plots.</a:t>
            </a:r>
          </a:p>
          <a:p>
            <a:pPr marL="286385">
              <a:lnSpc>
                <a:spcPct val="100000"/>
              </a:lnSpc>
              <a:spcBef>
                <a:spcPts val="30"/>
              </a:spcBef>
            </a:pP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It is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I who </a:t>
            </a:r>
            <a:r>
              <a:rPr b="1" i="1" spc="-5" dirty="0">
                <a:solidFill>
                  <a:srgbClr val="FF0000"/>
                </a:solidFill>
                <a:latin typeface="Arial"/>
                <a:cs typeface="Arial"/>
              </a:rPr>
              <a:t>make glass out of</a:t>
            </a:r>
            <a:r>
              <a:rPr b="1" i="1" spc="-1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i="1" dirty="0">
                <a:solidFill>
                  <a:srgbClr val="FF0000"/>
                </a:solidFill>
                <a:latin typeface="Arial"/>
                <a:cs typeface="Arial"/>
              </a:rPr>
              <a:t>stone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10259" y="6266179"/>
            <a:ext cx="717359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i="1" spc="-5" dirty="0">
                <a:solidFill>
                  <a:srgbClr val="FF0000"/>
                </a:solidFill>
                <a:latin typeface="Arial"/>
                <a:cs typeface="Arial"/>
              </a:rPr>
              <a:t>It is </a:t>
            </a:r>
            <a:r>
              <a:rPr sz="3200" b="1" i="1" dirty="0">
                <a:solidFill>
                  <a:srgbClr val="FF0000"/>
                </a:solidFill>
                <a:latin typeface="Arial"/>
                <a:cs typeface="Arial"/>
              </a:rPr>
              <a:t>I who extract </a:t>
            </a:r>
            <a:r>
              <a:rPr sz="3200" b="1" i="1" spc="-5" dirty="0">
                <a:solidFill>
                  <a:srgbClr val="FF0000"/>
                </a:solidFill>
                <a:latin typeface="Arial"/>
                <a:cs typeface="Arial"/>
              </a:rPr>
              <a:t>elixir out of</a:t>
            </a:r>
            <a:r>
              <a:rPr sz="3200" b="1" i="1" spc="-1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b="1" i="1" spc="-5" dirty="0">
                <a:solidFill>
                  <a:srgbClr val="FF0000"/>
                </a:solidFill>
                <a:latin typeface="Arial"/>
                <a:cs typeface="Arial"/>
              </a:rPr>
              <a:t>poison.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75318" y="6513677"/>
            <a:ext cx="2514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ECECEC"/>
                </a:solidFill>
                <a:latin typeface="Arial"/>
                <a:cs typeface="Arial"/>
              </a:rPr>
              <a:t>36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0410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Conclusion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4236" y="1493519"/>
            <a:ext cx="8487156" cy="39608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95754"/>
            <a:ext cx="8073390" cy="375983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304800" marR="5080" indent="-292735" algn="just">
              <a:lnSpc>
                <a:spcPct val="80000"/>
              </a:lnSpc>
              <a:spcBef>
                <a:spcPts val="695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Education is always developing and </a:t>
            </a:r>
            <a:r>
              <a:rPr sz="2500" spc="-10" dirty="0">
                <a:latin typeface="Arial"/>
                <a:cs typeface="Arial"/>
              </a:rPr>
              <a:t>always </a:t>
            </a:r>
            <a:r>
              <a:rPr sz="2500" spc="-5" dirty="0">
                <a:latin typeface="Arial"/>
                <a:cs typeface="Arial"/>
              </a:rPr>
              <a:t>influential  in the social life of the </a:t>
            </a:r>
            <a:r>
              <a:rPr sz="2500" spc="-20" dirty="0">
                <a:latin typeface="Arial"/>
                <a:cs typeface="Arial"/>
              </a:rPr>
              <a:t>community. </a:t>
            </a:r>
            <a:r>
              <a:rPr sz="2500" dirty="0">
                <a:latin typeface="Arial"/>
                <a:cs typeface="Arial"/>
              </a:rPr>
              <a:t>From that </a:t>
            </a:r>
            <a:r>
              <a:rPr sz="2500" spc="-5" dirty="0">
                <a:latin typeface="Arial"/>
                <a:cs typeface="Arial"/>
              </a:rPr>
              <a:t>it can’t be  denied if the education has always appeared a </a:t>
            </a:r>
            <a:r>
              <a:rPr sz="2500" spc="-10" dirty="0">
                <a:latin typeface="Arial"/>
                <a:cs typeface="Arial"/>
              </a:rPr>
              <a:t>very  </a:t>
            </a:r>
            <a:r>
              <a:rPr sz="2500" spc="-5" dirty="0">
                <a:latin typeface="Arial"/>
                <a:cs typeface="Arial"/>
              </a:rPr>
              <a:t>actual problems developed inside. All the problems  that appeared heavily influenced by various </a:t>
            </a:r>
            <a:r>
              <a:rPr sz="2500" dirty="0">
                <a:latin typeface="Arial"/>
                <a:cs typeface="Arial"/>
              </a:rPr>
              <a:t>factors  </a:t>
            </a:r>
            <a:r>
              <a:rPr sz="2500" spc="-5" dirty="0">
                <a:latin typeface="Arial"/>
                <a:cs typeface="Arial"/>
              </a:rPr>
              <a:t>associated therein. </a:t>
            </a:r>
            <a:r>
              <a:rPr sz="2500" spc="-30" dirty="0">
                <a:latin typeface="Arial"/>
                <a:cs typeface="Arial"/>
              </a:rPr>
              <a:t>Namely, </a:t>
            </a:r>
            <a:r>
              <a:rPr sz="2500" spc="-5" dirty="0">
                <a:latin typeface="Arial"/>
                <a:cs typeface="Arial"/>
              </a:rPr>
              <a:t>educators </a:t>
            </a:r>
            <a:r>
              <a:rPr sz="2500" spc="-20" dirty="0">
                <a:latin typeface="Arial"/>
                <a:cs typeface="Arial"/>
              </a:rPr>
              <a:t>factor, </a:t>
            </a:r>
            <a:r>
              <a:rPr sz="2500" dirty="0">
                <a:latin typeface="Arial"/>
                <a:cs typeface="Arial"/>
              </a:rPr>
              <a:t>factor  </a:t>
            </a:r>
            <a:r>
              <a:rPr sz="2500" spc="-5" dirty="0">
                <a:latin typeface="Arial"/>
                <a:cs typeface="Arial"/>
              </a:rPr>
              <a:t>learners, curriculum </a:t>
            </a:r>
            <a:r>
              <a:rPr sz="2500" dirty="0">
                <a:latin typeface="Arial"/>
                <a:cs typeface="Arial"/>
              </a:rPr>
              <a:t>factors </a:t>
            </a:r>
            <a:r>
              <a:rPr sz="2500" spc="-5" dirty="0">
                <a:latin typeface="Arial"/>
                <a:cs typeface="Arial"/>
              </a:rPr>
              <a:t>and environmental factors.  </a:t>
            </a:r>
            <a:r>
              <a:rPr sz="2500" spc="-30" dirty="0">
                <a:latin typeface="Arial"/>
                <a:cs typeface="Arial"/>
              </a:rPr>
              <a:t>Various </a:t>
            </a:r>
            <a:r>
              <a:rPr sz="2500" spc="-5" dirty="0">
                <a:latin typeface="Arial"/>
                <a:cs typeface="Arial"/>
              </a:rPr>
              <a:t>of these factors are never separated from </a:t>
            </a:r>
            <a:r>
              <a:rPr sz="2500" dirty="0">
                <a:latin typeface="Arial"/>
                <a:cs typeface="Arial"/>
              </a:rPr>
              <a:t>the  </a:t>
            </a:r>
            <a:r>
              <a:rPr sz="2500" spc="-5" dirty="0">
                <a:latin typeface="Arial"/>
                <a:cs typeface="Arial"/>
              </a:rPr>
              <a:t>problems of education. Therefore the</a:t>
            </a:r>
            <a:r>
              <a:rPr sz="2500" spc="470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educational  leaders in donating </a:t>
            </a:r>
            <a:r>
              <a:rPr sz="2500" spc="-10" dirty="0">
                <a:latin typeface="Arial"/>
                <a:cs typeface="Arial"/>
              </a:rPr>
              <a:t>works </a:t>
            </a:r>
            <a:r>
              <a:rPr sz="2500" spc="-5" dirty="0">
                <a:latin typeface="Arial"/>
                <a:cs typeface="Arial"/>
              </a:rPr>
              <a:t>thoughts in finding a solution  to problems of education, not forgetting highlight </a:t>
            </a:r>
            <a:r>
              <a:rPr sz="2500" spc="-15" dirty="0">
                <a:latin typeface="Arial"/>
                <a:cs typeface="Arial"/>
              </a:rPr>
              <a:t>and  </a:t>
            </a:r>
            <a:r>
              <a:rPr sz="2500" spc="-5" dirty="0">
                <a:latin typeface="Arial"/>
                <a:cs typeface="Arial"/>
              </a:rPr>
              <a:t>analyze the various factors.</a:t>
            </a:r>
            <a:endParaRPr sz="25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762618" y="6532906"/>
            <a:ext cx="276860" cy="2527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z="1600" spc="-5" dirty="0">
                <a:solidFill>
                  <a:srgbClr val="ECECEC"/>
                </a:solidFill>
                <a:latin typeface="Arial"/>
                <a:cs typeface="Arial"/>
              </a:rPr>
              <a:t>24</a:t>
            </a:fld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34400" y="971550"/>
            <a:ext cx="47625" cy="47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762618" y="6532906"/>
            <a:ext cx="276860" cy="2527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z="1600" spc="-5" dirty="0">
                <a:solidFill>
                  <a:srgbClr val="ECECEC"/>
                </a:solidFill>
                <a:latin typeface="Arial"/>
                <a:cs typeface="Arial"/>
              </a:rPr>
              <a:t>25</a:t>
            </a:fld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36723" y="2668269"/>
            <a:ext cx="497141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400" b="1" spc="-10" dirty="0">
                <a:latin typeface="Cambria"/>
                <a:cs typeface="Cambria"/>
              </a:rPr>
              <a:t>Thank</a:t>
            </a:r>
            <a:r>
              <a:rPr sz="6400" b="1" spc="-60" dirty="0">
                <a:latin typeface="Cambria"/>
                <a:cs typeface="Cambria"/>
              </a:rPr>
              <a:t> </a:t>
            </a:r>
            <a:r>
              <a:rPr sz="6400" b="1" spc="-40" dirty="0">
                <a:latin typeface="Cambria"/>
                <a:cs typeface="Cambria"/>
              </a:rPr>
              <a:t>you…..</a:t>
            </a:r>
            <a:endParaRPr sz="64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274700"/>
            <a:ext cx="8229600" cy="1006475"/>
          </a:xfrm>
          <a:custGeom>
            <a:avLst/>
            <a:gdLst/>
            <a:ahLst/>
            <a:cxnLst/>
            <a:rect l="l" t="t" r="r" b="b"/>
            <a:pathLst>
              <a:path w="8229600" h="1006475">
                <a:moveTo>
                  <a:pt x="8061833" y="0"/>
                </a:moveTo>
                <a:lnTo>
                  <a:pt x="167703" y="0"/>
                </a:lnTo>
                <a:lnTo>
                  <a:pt x="123120" y="5988"/>
                </a:lnTo>
                <a:lnTo>
                  <a:pt x="83059" y="22888"/>
                </a:lnTo>
                <a:lnTo>
                  <a:pt x="49118" y="49101"/>
                </a:lnTo>
                <a:lnTo>
                  <a:pt x="22896" y="83029"/>
                </a:lnTo>
                <a:lnTo>
                  <a:pt x="5990" y="123075"/>
                </a:lnTo>
                <a:lnTo>
                  <a:pt x="0" y="167639"/>
                </a:lnTo>
                <a:lnTo>
                  <a:pt x="0" y="838453"/>
                </a:lnTo>
                <a:lnTo>
                  <a:pt x="5990" y="883018"/>
                </a:lnTo>
                <a:lnTo>
                  <a:pt x="22896" y="923064"/>
                </a:lnTo>
                <a:lnTo>
                  <a:pt x="49118" y="956992"/>
                </a:lnTo>
                <a:lnTo>
                  <a:pt x="83059" y="983205"/>
                </a:lnTo>
                <a:lnTo>
                  <a:pt x="123120" y="1000105"/>
                </a:lnTo>
                <a:lnTo>
                  <a:pt x="167703" y="1006094"/>
                </a:lnTo>
                <a:lnTo>
                  <a:pt x="8061833" y="1006094"/>
                </a:lnTo>
                <a:lnTo>
                  <a:pt x="8106451" y="1000105"/>
                </a:lnTo>
                <a:lnTo>
                  <a:pt x="8146532" y="983205"/>
                </a:lnTo>
                <a:lnTo>
                  <a:pt x="8180482" y="956992"/>
                </a:lnTo>
                <a:lnTo>
                  <a:pt x="8206707" y="923064"/>
                </a:lnTo>
                <a:lnTo>
                  <a:pt x="8223611" y="883018"/>
                </a:lnTo>
                <a:lnTo>
                  <a:pt x="8229600" y="838453"/>
                </a:lnTo>
                <a:lnTo>
                  <a:pt x="8229600" y="167639"/>
                </a:lnTo>
                <a:lnTo>
                  <a:pt x="8223611" y="123075"/>
                </a:lnTo>
                <a:lnTo>
                  <a:pt x="8206707" y="83029"/>
                </a:lnTo>
                <a:lnTo>
                  <a:pt x="8180482" y="49101"/>
                </a:lnTo>
                <a:lnTo>
                  <a:pt x="8146532" y="22888"/>
                </a:lnTo>
                <a:lnTo>
                  <a:pt x="8106451" y="5988"/>
                </a:lnTo>
                <a:lnTo>
                  <a:pt x="8061833" y="0"/>
                </a:lnTo>
                <a:close/>
              </a:path>
            </a:pathLst>
          </a:custGeom>
          <a:solidFill>
            <a:srgbClr val="5F5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00" y="274700"/>
            <a:ext cx="8229600" cy="1006475"/>
          </a:xfrm>
          <a:custGeom>
            <a:avLst/>
            <a:gdLst/>
            <a:ahLst/>
            <a:cxnLst/>
            <a:rect l="l" t="t" r="r" b="b"/>
            <a:pathLst>
              <a:path w="8229600" h="1006475">
                <a:moveTo>
                  <a:pt x="0" y="167639"/>
                </a:moveTo>
                <a:lnTo>
                  <a:pt x="5990" y="123075"/>
                </a:lnTo>
                <a:lnTo>
                  <a:pt x="22896" y="83029"/>
                </a:lnTo>
                <a:lnTo>
                  <a:pt x="49118" y="49101"/>
                </a:lnTo>
                <a:lnTo>
                  <a:pt x="83059" y="22888"/>
                </a:lnTo>
                <a:lnTo>
                  <a:pt x="123120" y="5988"/>
                </a:lnTo>
                <a:lnTo>
                  <a:pt x="167703" y="0"/>
                </a:lnTo>
                <a:lnTo>
                  <a:pt x="8061833" y="0"/>
                </a:lnTo>
                <a:lnTo>
                  <a:pt x="8106451" y="5988"/>
                </a:lnTo>
                <a:lnTo>
                  <a:pt x="8146532" y="22888"/>
                </a:lnTo>
                <a:lnTo>
                  <a:pt x="8180482" y="49101"/>
                </a:lnTo>
                <a:lnTo>
                  <a:pt x="8206707" y="83029"/>
                </a:lnTo>
                <a:lnTo>
                  <a:pt x="8223611" y="123075"/>
                </a:lnTo>
                <a:lnTo>
                  <a:pt x="8229600" y="167639"/>
                </a:lnTo>
                <a:lnTo>
                  <a:pt x="8229600" y="838453"/>
                </a:lnTo>
                <a:lnTo>
                  <a:pt x="8223611" y="883018"/>
                </a:lnTo>
                <a:lnTo>
                  <a:pt x="8206707" y="923064"/>
                </a:lnTo>
                <a:lnTo>
                  <a:pt x="8180482" y="956992"/>
                </a:lnTo>
                <a:lnTo>
                  <a:pt x="8146532" y="983205"/>
                </a:lnTo>
                <a:lnTo>
                  <a:pt x="8106451" y="1000105"/>
                </a:lnTo>
                <a:lnTo>
                  <a:pt x="8061833" y="1006094"/>
                </a:lnTo>
                <a:lnTo>
                  <a:pt x="167703" y="1006094"/>
                </a:lnTo>
                <a:lnTo>
                  <a:pt x="123120" y="1000105"/>
                </a:lnTo>
                <a:lnTo>
                  <a:pt x="83059" y="983205"/>
                </a:lnTo>
                <a:lnTo>
                  <a:pt x="49118" y="956992"/>
                </a:lnTo>
                <a:lnTo>
                  <a:pt x="22896" y="923064"/>
                </a:lnTo>
                <a:lnTo>
                  <a:pt x="5990" y="883018"/>
                </a:lnTo>
                <a:lnTo>
                  <a:pt x="0" y="838453"/>
                </a:lnTo>
                <a:lnTo>
                  <a:pt x="0" y="167639"/>
                </a:lnTo>
                <a:close/>
              </a:path>
            </a:pathLst>
          </a:custGeom>
          <a:ln w="425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57555" y="386587"/>
            <a:ext cx="4426585" cy="680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spc="-5" dirty="0"/>
              <a:t>Biography of</a:t>
            </a:r>
            <a:r>
              <a:rPr sz="4300" spc="-35" dirty="0"/>
              <a:t> </a:t>
            </a:r>
            <a:r>
              <a:rPr sz="4300" spc="-5" dirty="0"/>
              <a:t>Iqbal</a:t>
            </a:r>
            <a:endParaRPr sz="4300"/>
          </a:p>
        </p:txBody>
      </p:sp>
      <p:sp>
        <p:nvSpPr>
          <p:cNvPr id="7" name="object 7"/>
          <p:cNvSpPr/>
          <p:nvPr/>
        </p:nvSpPr>
        <p:spPr>
          <a:xfrm>
            <a:off x="384047" y="1260346"/>
            <a:ext cx="8528304" cy="54803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4236" y="1142999"/>
            <a:ext cx="8560308" cy="571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295400"/>
            <a:ext cx="8382000" cy="5334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00" y="1295400"/>
            <a:ext cx="8382000" cy="5334000"/>
          </a:xfrm>
          <a:custGeom>
            <a:avLst/>
            <a:gdLst/>
            <a:ahLst/>
            <a:cxnLst/>
            <a:rect l="l" t="t" r="r" b="b"/>
            <a:pathLst>
              <a:path w="8382000" h="5334000">
                <a:moveTo>
                  <a:pt x="0" y="5334000"/>
                </a:moveTo>
                <a:lnTo>
                  <a:pt x="8382000" y="5334000"/>
                </a:lnTo>
                <a:lnTo>
                  <a:pt x="8382000" y="0"/>
                </a:lnTo>
                <a:lnTo>
                  <a:pt x="0" y="0"/>
                </a:lnTo>
                <a:lnTo>
                  <a:pt x="0" y="53340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5940" y="1244854"/>
            <a:ext cx="8133080" cy="4979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4800" indent="-292735">
              <a:lnSpc>
                <a:spcPts val="2700"/>
              </a:lnSpc>
              <a:spcBef>
                <a:spcPts val="95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1877 == Born in Sialkot,</a:t>
            </a:r>
            <a:r>
              <a:rPr sz="2500" spc="1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Panjab;</a:t>
            </a:r>
            <a:endParaRPr sz="2500">
              <a:latin typeface="Arial"/>
              <a:cs typeface="Arial"/>
            </a:endParaRPr>
          </a:p>
          <a:p>
            <a:pPr marL="304800" indent="-292735">
              <a:lnSpc>
                <a:spcPts val="2400"/>
              </a:lnSpc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1893==He passed his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matriculation.</a:t>
            </a:r>
            <a:endParaRPr sz="2500">
              <a:latin typeface="Arial"/>
              <a:cs typeface="Arial"/>
            </a:endParaRPr>
          </a:p>
          <a:p>
            <a:pPr marL="304800" marR="1045844" indent="-292735">
              <a:lnSpc>
                <a:spcPts val="2400"/>
              </a:lnSpc>
              <a:spcBef>
                <a:spcPts val="28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91795" algn="l"/>
                <a:tab pos="392430" algn="l"/>
              </a:tabLst>
            </a:pPr>
            <a:r>
              <a:rPr dirty="0"/>
              <a:t>	</a:t>
            </a:r>
            <a:r>
              <a:rPr sz="2500" spc="-5" dirty="0">
                <a:latin typeface="Arial"/>
                <a:cs typeface="Arial"/>
              </a:rPr>
              <a:t>1895 == intermediate from Scotch Mission High  School,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Sialkot</a:t>
            </a:r>
            <a:endParaRPr sz="2500">
              <a:latin typeface="Arial"/>
              <a:cs typeface="Arial"/>
            </a:endParaRPr>
          </a:p>
          <a:p>
            <a:pPr marL="304800" marR="185420" indent="-292735">
              <a:lnSpc>
                <a:spcPts val="2400"/>
              </a:lnSpc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1897 == Receives B.A., second division; stands first in  Arabic</a:t>
            </a:r>
            <a:endParaRPr sz="2500">
              <a:latin typeface="Arial"/>
              <a:cs typeface="Arial"/>
            </a:endParaRPr>
          </a:p>
          <a:p>
            <a:pPr marL="304800" marR="120014" indent="-292735">
              <a:lnSpc>
                <a:spcPct val="80000"/>
              </a:lnSpc>
              <a:spcBef>
                <a:spcPts val="20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1898 == Begins to study Philosophy with Prof. Thomas  Arnold</a:t>
            </a:r>
            <a:endParaRPr sz="2500">
              <a:latin typeface="Arial"/>
              <a:cs typeface="Arial"/>
            </a:endParaRPr>
          </a:p>
          <a:p>
            <a:pPr marL="304800" marR="542290" indent="-292735">
              <a:lnSpc>
                <a:spcPct val="80000"/>
              </a:lnSpc>
              <a:spcBef>
                <a:spcPts val="5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dirty="0">
                <a:latin typeface="Arial"/>
                <a:cs typeface="Arial"/>
              </a:rPr>
              <a:t>1899 </a:t>
            </a:r>
            <a:r>
              <a:rPr sz="2500" spc="-5" dirty="0">
                <a:latin typeface="Arial"/>
                <a:cs typeface="Arial"/>
              </a:rPr>
              <a:t>== Receives M.A. in </a:t>
            </a:r>
            <a:r>
              <a:rPr sz="2500" spc="-20" dirty="0">
                <a:latin typeface="Arial"/>
                <a:cs typeface="Arial"/>
              </a:rPr>
              <a:t>Philosophy, </a:t>
            </a:r>
            <a:r>
              <a:rPr sz="2500" spc="-5" dirty="0">
                <a:latin typeface="Arial"/>
                <a:cs typeface="Arial"/>
              </a:rPr>
              <a:t>third division;  gets gold medal since </a:t>
            </a:r>
            <a:r>
              <a:rPr sz="2500" spc="-20" dirty="0">
                <a:latin typeface="Arial"/>
                <a:cs typeface="Arial"/>
              </a:rPr>
              <a:t>he’s </a:t>
            </a:r>
            <a:r>
              <a:rPr sz="2500" spc="-5" dirty="0">
                <a:latin typeface="Arial"/>
                <a:cs typeface="Arial"/>
              </a:rPr>
              <a:t>the only successful  candidate in M.Phil. At</a:t>
            </a:r>
            <a:r>
              <a:rPr sz="2500" spc="-13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all</a:t>
            </a:r>
            <a:endParaRPr sz="2500">
              <a:latin typeface="Arial"/>
              <a:cs typeface="Arial"/>
            </a:endParaRPr>
          </a:p>
          <a:p>
            <a:pPr marL="304800" marR="1028065" indent="-292735">
              <a:lnSpc>
                <a:spcPct val="80000"/>
              </a:lnSpc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1903 == Becomes Ass’t. Prof. of Philosophy</a:t>
            </a:r>
            <a:r>
              <a:rPr sz="2500" spc="-65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and  English Literature, Government College,</a:t>
            </a:r>
            <a:r>
              <a:rPr sz="2500" spc="45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Lahore</a:t>
            </a:r>
            <a:endParaRPr sz="2500">
              <a:latin typeface="Arial"/>
              <a:cs typeface="Arial"/>
            </a:endParaRPr>
          </a:p>
          <a:p>
            <a:pPr marL="304800" marR="83820" indent="-292735">
              <a:lnSpc>
                <a:spcPct val="80000"/>
              </a:lnSpc>
              <a:spcBef>
                <a:spcPts val="5"/>
              </a:spcBef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dirty="0">
                <a:latin typeface="Arial"/>
                <a:cs typeface="Arial"/>
              </a:rPr>
              <a:t>1907 </a:t>
            </a:r>
            <a:r>
              <a:rPr sz="2500" spc="-5" dirty="0">
                <a:latin typeface="Arial"/>
                <a:cs typeface="Arial"/>
              </a:rPr>
              <a:t>== </a:t>
            </a:r>
            <a:r>
              <a:rPr sz="2500" spc="-10" dirty="0">
                <a:latin typeface="Arial"/>
                <a:cs typeface="Arial"/>
              </a:rPr>
              <a:t>Awarded </a:t>
            </a:r>
            <a:r>
              <a:rPr sz="2500" spc="-5" dirty="0">
                <a:latin typeface="Arial"/>
                <a:cs typeface="Arial"/>
              </a:rPr>
              <a:t>doctorate in philosophy by</a:t>
            </a:r>
            <a:r>
              <a:rPr sz="2500" spc="-80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University  of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Munich</a:t>
            </a:r>
            <a:endParaRPr sz="2500">
              <a:latin typeface="Arial"/>
              <a:cs typeface="Arial"/>
            </a:endParaRPr>
          </a:p>
          <a:p>
            <a:pPr marL="304800" indent="-292735">
              <a:lnSpc>
                <a:spcPts val="2400"/>
              </a:lnSpc>
              <a:buClr>
                <a:srgbClr val="5F5F5F"/>
              </a:buClr>
              <a:buSzPct val="70000"/>
              <a:buFont typeface="Wingdings 2"/>
              <a:buChar char=""/>
              <a:tabLst>
                <a:tab pos="305435" algn="l"/>
              </a:tabLst>
            </a:pPr>
            <a:r>
              <a:rPr sz="2500" spc="-5" dirty="0">
                <a:latin typeface="Arial"/>
                <a:cs typeface="Arial"/>
              </a:rPr>
              <a:t>1938 == Dies in Lahore; buried </a:t>
            </a:r>
            <a:r>
              <a:rPr sz="2500" spc="-10" dirty="0">
                <a:latin typeface="Arial"/>
                <a:cs typeface="Arial"/>
              </a:rPr>
              <a:t>next </a:t>
            </a:r>
            <a:r>
              <a:rPr sz="2500" spc="-5" dirty="0">
                <a:latin typeface="Arial"/>
                <a:cs typeface="Arial"/>
              </a:rPr>
              <a:t>to Badshahi</a:t>
            </a:r>
            <a:r>
              <a:rPr sz="2500" spc="114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Masjid</a:t>
            </a:r>
            <a:endParaRPr sz="2500">
              <a:latin typeface="Arial"/>
              <a:cs typeface="Arial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3</a:t>
            </a:fld>
            <a:endParaRPr spc="-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76149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Muhammad Iqbal in</a:t>
            </a:r>
            <a:r>
              <a:rPr spc="5" dirty="0"/>
              <a:t> </a:t>
            </a:r>
            <a:r>
              <a:rPr spc="-5" dirty="0"/>
              <a:t>science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565147"/>
            <a:ext cx="8528304" cy="4870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5091" y="1435606"/>
            <a:ext cx="8529828" cy="5422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00200"/>
            <a:ext cx="8382000" cy="4724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00200"/>
            <a:ext cx="8382000" cy="4724400"/>
          </a:xfrm>
          <a:custGeom>
            <a:avLst/>
            <a:gdLst/>
            <a:ahLst/>
            <a:cxnLst/>
            <a:rect l="l" t="t" r="r" b="b"/>
            <a:pathLst>
              <a:path w="8382000" h="4724400">
                <a:moveTo>
                  <a:pt x="0" y="4724400"/>
                </a:moveTo>
                <a:lnTo>
                  <a:pt x="8382000" y="4724400"/>
                </a:lnTo>
                <a:lnTo>
                  <a:pt x="8382000" y="0"/>
                </a:lnTo>
                <a:lnTo>
                  <a:pt x="0" y="0"/>
                </a:lnTo>
                <a:lnTo>
                  <a:pt x="0" y="47244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542034"/>
            <a:ext cx="8090534" cy="471741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04800" marR="101600" indent="-292735">
              <a:lnSpc>
                <a:spcPct val="80000"/>
              </a:lnSpc>
              <a:spcBef>
                <a:spcPts val="74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spc="-5" dirty="0">
                <a:latin typeface="Arial"/>
                <a:cs typeface="Arial"/>
              </a:rPr>
              <a:t>Muhammad Iqbal in </a:t>
            </a:r>
            <a:r>
              <a:rPr sz="2700" dirty="0">
                <a:latin typeface="Arial"/>
                <a:cs typeface="Arial"/>
              </a:rPr>
              <a:t>science contributed much.</a:t>
            </a:r>
            <a:r>
              <a:rPr sz="2700" spc="-65" dirty="0">
                <a:latin typeface="Arial"/>
                <a:cs typeface="Arial"/>
              </a:rPr>
              <a:t> </a:t>
            </a:r>
            <a:r>
              <a:rPr sz="2700" spc="-5" dirty="0">
                <a:latin typeface="Arial"/>
                <a:cs typeface="Arial"/>
              </a:rPr>
              <a:t>His  works</a:t>
            </a:r>
            <a:r>
              <a:rPr sz="2700" spc="-20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are:</a:t>
            </a:r>
            <a:endParaRPr sz="2700">
              <a:latin typeface="Arial"/>
              <a:cs typeface="Arial"/>
            </a:endParaRPr>
          </a:p>
          <a:p>
            <a:pPr marL="684530" lvl="1" indent="-380365">
              <a:lnSpc>
                <a:spcPts val="2270"/>
              </a:lnSpc>
              <a:buAutoNum type="arabicPeriod"/>
              <a:tabLst>
                <a:tab pos="685165" algn="l"/>
              </a:tabLst>
            </a:pPr>
            <a:r>
              <a:rPr sz="2700" spc="-5" dirty="0">
                <a:latin typeface="Arial"/>
                <a:cs typeface="Arial"/>
              </a:rPr>
              <a:t>Persian</a:t>
            </a:r>
            <a:endParaRPr sz="2700">
              <a:latin typeface="Arial"/>
              <a:cs typeface="Arial"/>
            </a:endParaRPr>
          </a:p>
          <a:p>
            <a:pPr marL="304800" marR="864235" indent="-292735">
              <a:lnSpc>
                <a:spcPts val="2590"/>
              </a:lnSpc>
              <a:spcBef>
                <a:spcPts val="30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98145" algn="l"/>
                <a:tab pos="398780" algn="l"/>
              </a:tabLst>
            </a:pPr>
            <a:r>
              <a:rPr dirty="0"/>
              <a:t>	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Asrar-i-Chudi</a:t>
            </a:r>
            <a:r>
              <a:rPr sz="2700" spc="-5" dirty="0">
                <a:latin typeface="Arial"/>
                <a:cs typeface="Arial"/>
              </a:rPr>
              <a:t>,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Rumuz-i-Bechudi, Payam-i-  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Masjriq,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the</a:t>
            </a:r>
            <a:r>
              <a:rPr sz="2700" b="1" spc="-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Psalms-i-Adjam,</a:t>
            </a:r>
            <a:endParaRPr sz="2700">
              <a:latin typeface="Arial"/>
              <a:cs typeface="Arial"/>
            </a:endParaRPr>
          </a:p>
          <a:p>
            <a:pPr marL="304800" marR="5080" indent="-292735">
              <a:lnSpc>
                <a:spcPts val="2590"/>
              </a:lnSpc>
              <a:spcBef>
                <a:spcPts val="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Djawid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Namah</a:t>
            </a:r>
            <a:r>
              <a:rPr sz="2700" spc="-5" dirty="0">
                <a:latin typeface="Arial"/>
                <a:cs typeface="Arial"/>
              </a:rPr>
              <a:t>,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Pas </a:t>
            </a:r>
            <a:r>
              <a:rPr sz="2700" b="1" spc="-45" dirty="0">
                <a:solidFill>
                  <a:srgbClr val="FF0000"/>
                </a:solidFill>
                <a:latin typeface="Arial"/>
                <a:cs typeface="Arial"/>
              </a:rPr>
              <a:t>Aye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Aqwam 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Tjeh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Baid</a:t>
            </a:r>
            <a:r>
              <a:rPr sz="2700" b="1" spc="-1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Kard-  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i-Sjarq,</a:t>
            </a:r>
            <a:r>
              <a:rPr sz="2700"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700" b="1" spc="-15" dirty="0">
                <a:solidFill>
                  <a:srgbClr val="FF0000"/>
                </a:solidFill>
                <a:latin typeface="Arial"/>
                <a:cs typeface="Arial"/>
              </a:rPr>
              <a:t>Lala-i-Thur.</a:t>
            </a:r>
            <a:endParaRPr sz="2700">
              <a:latin typeface="Arial"/>
              <a:cs typeface="Arial"/>
            </a:endParaRPr>
          </a:p>
          <a:p>
            <a:pPr marL="304800">
              <a:lnSpc>
                <a:spcPts val="2295"/>
              </a:lnSpc>
            </a:pPr>
            <a:r>
              <a:rPr sz="2700" dirty="0">
                <a:latin typeface="Arial"/>
                <a:cs typeface="Arial"/>
              </a:rPr>
              <a:t>2. </a:t>
            </a:r>
            <a:r>
              <a:rPr sz="2700" spc="-5" dirty="0">
                <a:latin typeface="Arial"/>
                <a:cs typeface="Arial"/>
              </a:rPr>
              <a:t>Urdu</a:t>
            </a:r>
            <a:r>
              <a:rPr sz="2700" spc="-20" dirty="0">
                <a:latin typeface="Arial"/>
                <a:cs typeface="Arial"/>
              </a:rPr>
              <a:t> </a:t>
            </a:r>
            <a:r>
              <a:rPr sz="2700" spc="-5" dirty="0">
                <a:latin typeface="Arial"/>
                <a:cs typeface="Arial"/>
              </a:rPr>
              <a:t>Language</a:t>
            </a:r>
            <a:endParaRPr sz="2700">
              <a:latin typeface="Arial"/>
              <a:cs typeface="Arial"/>
            </a:endParaRPr>
          </a:p>
          <a:p>
            <a:pPr marL="304800" marR="1109980" indent="-292735">
              <a:lnSpc>
                <a:spcPct val="80000"/>
              </a:lnSpc>
              <a:spcBef>
                <a:spcPts val="325"/>
              </a:spcBef>
              <a:buClr>
                <a:srgbClr val="5F5F5F"/>
              </a:buClr>
              <a:buSzPct val="70370"/>
              <a:buFont typeface="Wingdings 2"/>
              <a:buChar char=""/>
              <a:tabLst>
                <a:tab pos="305435" algn="l"/>
              </a:tabLst>
            </a:pP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al-Iqtisad, Bang-i-Dara, 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Bal-i-jibril,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Zarb-i-  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Kalim, , Iqbal</a:t>
            </a:r>
            <a:r>
              <a:rPr sz="2700" b="1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Namah</a:t>
            </a:r>
            <a:endParaRPr sz="2700">
              <a:latin typeface="Arial"/>
              <a:cs typeface="Arial"/>
            </a:endParaRPr>
          </a:p>
          <a:p>
            <a:pPr marL="386080" indent="-373380">
              <a:lnSpc>
                <a:spcPts val="2270"/>
              </a:lnSpc>
              <a:buClr>
                <a:srgbClr val="5F5F5F"/>
              </a:buClr>
              <a:buSzPct val="70370"/>
              <a:buFont typeface="Wingdings 2"/>
              <a:buChar char=""/>
              <a:tabLst>
                <a:tab pos="385445" algn="l"/>
                <a:tab pos="386080" algn="l"/>
              </a:tabLst>
            </a:pP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Armghan-i-Hidjaz, devil-i-ki Madjlis</a:t>
            </a:r>
            <a:endParaRPr sz="2700">
              <a:latin typeface="Arial"/>
              <a:cs typeface="Arial"/>
            </a:endParaRPr>
          </a:p>
          <a:p>
            <a:pPr marL="304800">
              <a:lnSpc>
                <a:spcPts val="2595"/>
              </a:lnSpc>
            </a:pP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Sjura,</a:t>
            </a:r>
            <a:r>
              <a:rPr sz="2700"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Baqiyat-i-Iqbal</a:t>
            </a:r>
            <a:endParaRPr sz="2700">
              <a:latin typeface="Arial"/>
              <a:cs typeface="Arial"/>
            </a:endParaRPr>
          </a:p>
          <a:p>
            <a:pPr marL="304800">
              <a:lnSpc>
                <a:spcPts val="2590"/>
              </a:lnSpc>
            </a:pPr>
            <a:r>
              <a:rPr sz="2700" dirty="0">
                <a:latin typeface="Arial"/>
                <a:cs typeface="Arial"/>
              </a:rPr>
              <a:t>3.</a:t>
            </a:r>
            <a:r>
              <a:rPr sz="2700" spc="-20" dirty="0">
                <a:latin typeface="Arial"/>
                <a:cs typeface="Arial"/>
              </a:rPr>
              <a:t> </a:t>
            </a:r>
            <a:r>
              <a:rPr sz="2700" spc="-5" dirty="0">
                <a:latin typeface="Arial"/>
                <a:cs typeface="Arial"/>
              </a:rPr>
              <a:t>English</a:t>
            </a:r>
            <a:endParaRPr sz="2700">
              <a:latin typeface="Arial"/>
              <a:cs typeface="Arial"/>
            </a:endParaRPr>
          </a:p>
          <a:p>
            <a:pPr marL="304800">
              <a:lnSpc>
                <a:spcPts val="2915"/>
              </a:lnSpc>
            </a:pP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Development of</a:t>
            </a:r>
            <a:r>
              <a:rPr sz="2700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FF0000"/>
                </a:solidFill>
                <a:latin typeface="Arial"/>
                <a:cs typeface="Arial"/>
              </a:rPr>
              <a:t>Metaphysic</a:t>
            </a:r>
            <a:endParaRPr sz="27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4</a:t>
            </a:fld>
            <a:endParaRPr spc="-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4325" y="228600"/>
            <a:ext cx="8458200" cy="1295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09701" y="386841"/>
            <a:ext cx="7678420" cy="848994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605"/>
              </a:spcBef>
            </a:pPr>
            <a:r>
              <a:rPr sz="2900" b="1" dirty="0">
                <a:latin typeface="Arial"/>
                <a:cs typeface="Arial"/>
              </a:rPr>
              <a:t>THE THOUGHT MUHAMMAD IQBAL</a:t>
            </a:r>
            <a:r>
              <a:rPr sz="2900" b="1" spc="-275" dirty="0">
                <a:latin typeface="Arial"/>
                <a:cs typeface="Arial"/>
              </a:rPr>
              <a:t> </a:t>
            </a:r>
            <a:r>
              <a:rPr sz="2900" b="1" dirty="0">
                <a:latin typeface="Arial"/>
                <a:cs typeface="Arial"/>
              </a:rPr>
              <a:t>ABOUT  </a:t>
            </a:r>
            <a:r>
              <a:rPr sz="2900" b="1" spc="-25" dirty="0">
                <a:latin typeface="Arial"/>
                <a:cs typeface="Arial"/>
              </a:rPr>
              <a:t>EDUCATION</a:t>
            </a:r>
            <a:endParaRPr sz="29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540763"/>
            <a:ext cx="8008620" cy="16261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67382"/>
            <a:ext cx="750697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indent="-292735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b="1" dirty="0">
                <a:latin typeface="Arial"/>
                <a:cs typeface="Arial"/>
              </a:rPr>
              <a:t>ISLAMIC </a:t>
            </a:r>
            <a:r>
              <a:rPr sz="3200" b="1" spc="-20" dirty="0">
                <a:latin typeface="Arial"/>
                <a:cs typeface="Arial"/>
              </a:rPr>
              <a:t>EDUCATIONAL</a:t>
            </a:r>
            <a:r>
              <a:rPr sz="3200" b="1" spc="-18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PURPOSES.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2514600"/>
            <a:ext cx="9144000" cy="43433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5</a:t>
            </a:fld>
            <a:endParaRPr spc="-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4112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Continue…..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540763"/>
            <a:ext cx="8572500" cy="50398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67382"/>
            <a:ext cx="8075295" cy="3928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indent="-292735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Islamic </a:t>
            </a:r>
            <a:r>
              <a:rPr sz="3200" spc="-5" dirty="0">
                <a:latin typeface="Arial"/>
                <a:cs typeface="Arial"/>
              </a:rPr>
              <a:t>purpose of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education.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Education begins </a:t>
            </a:r>
            <a:r>
              <a:rPr sz="3200" dirty="0">
                <a:latin typeface="Arial"/>
                <a:cs typeface="Arial"/>
              </a:rPr>
              <a:t>from a sense </a:t>
            </a:r>
            <a:r>
              <a:rPr sz="3200" spc="-5" dirty="0">
                <a:latin typeface="Arial"/>
                <a:cs typeface="Arial"/>
              </a:rPr>
              <a:t>of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ego.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Ego will </a:t>
            </a:r>
            <a:r>
              <a:rPr sz="3200" spc="-5" dirty="0">
                <a:latin typeface="Arial"/>
                <a:cs typeface="Arial"/>
              </a:rPr>
              <a:t>undergo </a:t>
            </a:r>
            <a:r>
              <a:rPr sz="3200" dirty="0">
                <a:latin typeface="Arial"/>
                <a:cs typeface="Arial"/>
              </a:rPr>
              <a:t>a process </a:t>
            </a:r>
            <a:r>
              <a:rPr sz="3200" spc="-5" dirty="0">
                <a:latin typeface="Arial"/>
                <a:cs typeface="Arial"/>
              </a:rPr>
              <a:t>of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evolution.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Ego </a:t>
            </a:r>
            <a:r>
              <a:rPr sz="3200" spc="-5" dirty="0">
                <a:latin typeface="Arial"/>
                <a:cs typeface="Arial"/>
              </a:rPr>
              <a:t>always </a:t>
            </a:r>
            <a:r>
              <a:rPr sz="3200" dirty="0">
                <a:latin typeface="Arial"/>
                <a:cs typeface="Arial"/>
              </a:rPr>
              <a:t>striving </a:t>
            </a:r>
            <a:r>
              <a:rPr sz="3200" spc="-5" dirty="0">
                <a:latin typeface="Arial"/>
                <a:cs typeface="Arial"/>
              </a:rPr>
              <a:t>to achieve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perfection.</a:t>
            </a:r>
            <a:endParaRPr sz="3200">
              <a:latin typeface="Arial"/>
              <a:cs typeface="Arial"/>
            </a:endParaRPr>
          </a:p>
          <a:p>
            <a:pPr marL="304800" marR="5080" indent="-292735" algn="just">
              <a:lnSpc>
                <a:spcPct val="100000"/>
              </a:lnSpc>
              <a:spcBef>
                <a:spcPts val="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Perfect Ego that </a:t>
            </a:r>
            <a:r>
              <a:rPr sz="3200" spc="-5" dirty="0">
                <a:latin typeface="Arial"/>
                <a:cs typeface="Arial"/>
              </a:rPr>
              <a:t>according M. Iqbal </a:t>
            </a:r>
            <a:r>
              <a:rPr sz="3200" dirty="0">
                <a:latin typeface="Arial"/>
                <a:cs typeface="Arial"/>
              </a:rPr>
              <a:t>called  perfect </a:t>
            </a:r>
            <a:r>
              <a:rPr sz="3200" spc="-5" dirty="0">
                <a:latin typeface="Arial"/>
                <a:cs typeface="Arial"/>
              </a:rPr>
              <a:t>man and that </a:t>
            </a:r>
            <a:r>
              <a:rPr sz="3200" dirty="0">
                <a:latin typeface="Arial"/>
                <a:cs typeface="Arial"/>
              </a:rPr>
              <a:t>is the </a:t>
            </a:r>
            <a:r>
              <a:rPr sz="3200" spc="-5" dirty="0">
                <a:latin typeface="Arial"/>
                <a:cs typeface="Arial"/>
              </a:rPr>
              <a:t>purpose </a:t>
            </a:r>
            <a:r>
              <a:rPr sz="3200" spc="-10" dirty="0">
                <a:latin typeface="Arial"/>
                <a:cs typeface="Arial"/>
              </a:rPr>
              <a:t>of  </a:t>
            </a:r>
            <a:r>
              <a:rPr sz="3200" spc="-5" dirty="0">
                <a:latin typeface="Arial"/>
                <a:cs typeface="Arial"/>
              </a:rPr>
              <a:t>education. </a:t>
            </a:r>
            <a:r>
              <a:rPr sz="3200" dirty="0">
                <a:latin typeface="Arial"/>
                <a:cs typeface="Arial"/>
              </a:rPr>
              <a:t>The </a:t>
            </a:r>
            <a:r>
              <a:rPr sz="3200" spc="-5" dirty="0">
                <a:latin typeface="Arial"/>
                <a:cs typeface="Arial"/>
              </a:rPr>
              <a:t>details of </a:t>
            </a:r>
            <a:r>
              <a:rPr sz="3200" dirty="0">
                <a:latin typeface="Arial"/>
                <a:cs typeface="Arial"/>
              </a:rPr>
              <a:t>the </a:t>
            </a:r>
            <a:r>
              <a:rPr sz="3200" spc="-5" dirty="0">
                <a:latin typeface="Arial"/>
                <a:cs typeface="Arial"/>
              </a:rPr>
              <a:t>purpose </a:t>
            </a:r>
            <a:r>
              <a:rPr sz="3200" spc="-10" dirty="0">
                <a:latin typeface="Arial"/>
                <a:cs typeface="Arial"/>
              </a:rPr>
              <a:t>of  </a:t>
            </a:r>
            <a:r>
              <a:rPr sz="3200" spc="-5" dirty="0">
                <a:latin typeface="Arial"/>
                <a:cs typeface="Arial"/>
              </a:rPr>
              <a:t>education,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including: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6</a:t>
            </a:fld>
            <a:endParaRPr spc="-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19075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00050"/>
            <a:ext cx="57143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purpose </a:t>
            </a:r>
            <a:r>
              <a:rPr dirty="0"/>
              <a:t>of</a:t>
            </a:r>
            <a:r>
              <a:rPr spc="-60" dirty="0"/>
              <a:t> </a:t>
            </a:r>
            <a:r>
              <a:rPr spc="-5" dirty="0"/>
              <a:t>education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412746"/>
            <a:ext cx="8528304" cy="53279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9475" y="1315211"/>
            <a:ext cx="8601456" cy="45750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447800"/>
            <a:ext cx="8382000" cy="518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447800"/>
            <a:ext cx="8382000" cy="5181600"/>
          </a:xfrm>
          <a:custGeom>
            <a:avLst/>
            <a:gdLst/>
            <a:ahLst/>
            <a:cxnLst/>
            <a:rect l="l" t="t" r="r" b="b"/>
            <a:pathLst>
              <a:path w="8382000" h="5181600">
                <a:moveTo>
                  <a:pt x="0" y="5181600"/>
                </a:moveTo>
                <a:lnTo>
                  <a:pt x="8382000" y="5181600"/>
                </a:lnTo>
                <a:lnTo>
                  <a:pt x="8382000" y="0"/>
                </a:lnTo>
                <a:lnTo>
                  <a:pt x="0" y="0"/>
                </a:lnTo>
                <a:lnTo>
                  <a:pt x="0" y="51816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406398"/>
            <a:ext cx="8226425" cy="438467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04800" marR="8890" indent="-292735" algn="just">
              <a:lnSpc>
                <a:spcPct val="80000"/>
              </a:lnSpc>
              <a:spcBef>
                <a:spcPts val="620"/>
              </a:spcBef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Education is not merely to achieve happiness </a:t>
            </a:r>
            <a:r>
              <a:rPr sz="2200" spc="-10" dirty="0">
                <a:latin typeface="Arial"/>
                <a:cs typeface="Arial"/>
              </a:rPr>
              <a:t>in </a:t>
            </a:r>
            <a:r>
              <a:rPr sz="2200" spc="-5" dirty="0">
                <a:latin typeface="Arial"/>
                <a:cs typeface="Arial"/>
              </a:rPr>
              <a:t>the Hereafter  in the introduction of the soul with</a:t>
            </a:r>
            <a:r>
              <a:rPr sz="2200" spc="6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God.</a:t>
            </a:r>
            <a:endParaRPr sz="2200">
              <a:latin typeface="Arial"/>
              <a:cs typeface="Arial"/>
            </a:endParaRPr>
          </a:p>
          <a:p>
            <a:pPr marL="378460" indent="-365760" algn="just">
              <a:lnSpc>
                <a:spcPts val="1850"/>
              </a:lnSpc>
              <a:buClr>
                <a:srgbClr val="5F5F5F"/>
              </a:buClr>
              <a:buSzPct val="68181"/>
              <a:buFont typeface="Wingdings 2"/>
              <a:buChar char=""/>
              <a:tabLst>
                <a:tab pos="378460" algn="l"/>
              </a:tabLst>
            </a:pPr>
            <a:r>
              <a:rPr sz="2200" spc="-5" dirty="0">
                <a:latin typeface="Arial"/>
                <a:cs typeface="Arial"/>
              </a:rPr>
              <a:t>The</a:t>
            </a:r>
            <a:r>
              <a:rPr sz="2200" spc="47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ultimate</a:t>
            </a:r>
            <a:r>
              <a:rPr sz="2200" spc="47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goal</a:t>
            </a:r>
            <a:r>
              <a:rPr sz="2200" spc="47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of</a:t>
            </a:r>
            <a:r>
              <a:rPr sz="2200" spc="47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education</a:t>
            </a:r>
            <a:r>
              <a:rPr sz="2200" spc="48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should</a:t>
            </a:r>
            <a:r>
              <a:rPr sz="2200" spc="47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be</a:t>
            </a:r>
            <a:r>
              <a:rPr sz="2200" spc="47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to</a:t>
            </a:r>
            <a:r>
              <a:rPr sz="2200" spc="484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strengthen</a:t>
            </a:r>
            <a:r>
              <a:rPr sz="2200" spc="49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and</a:t>
            </a:r>
            <a:endParaRPr sz="2200">
              <a:latin typeface="Arial"/>
              <a:cs typeface="Arial"/>
            </a:endParaRPr>
          </a:p>
          <a:p>
            <a:pPr marL="304800" marR="6350" algn="just">
              <a:lnSpc>
                <a:spcPct val="80000"/>
              </a:lnSpc>
              <a:spcBef>
                <a:spcPts val="270"/>
              </a:spcBef>
            </a:pPr>
            <a:r>
              <a:rPr sz="2200" spc="-5" dirty="0">
                <a:latin typeface="Arial"/>
                <a:cs typeface="Arial"/>
              </a:rPr>
              <a:t>reinforce </a:t>
            </a:r>
            <a:r>
              <a:rPr sz="2200" dirty="0">
                <a:latin typeface="Arial"/>
                <a:cs typeface="Arial"/>
              </a:rPr>
              <a:t>the </a:t>
            </a:r>
            <a:r>
              <a:rPr sz="2200" spc="-5" dirty="0">
                <a:latin typeface="Arial"/>
                <a:cs typeface="Arial"/>
              </a:rPr>
              <a:t>individuality of all private, </a:t>
            </a:r>
            <a:r>
              <a:rPr sz="2200" dirty="0">
                <a:latin typeface="Arial"/>
                <a:cs typeface="Arial"/>
              </a:rPr>
              <a:t>so </a:t>
            </a:r>
            <a:r>
              <a:rPr sz="2200" spc="-5" dirty="0">
                <a:latin typeface="Arial"/>
                <a:cs typeface="Arial"/>
              </a:rPr>
              <a:t>they can be </a:t>
            </a:r>
            <a:r>
              <a:rPr sz="2200" dirty="0">
                <a:latin typeface="Arial"/>
                <a:cs typeface="Arial"/>
              </a:rPr>
              <a:t>aware </a:t>
            </a:r>
            <a:r>
              <a:rPr sz="2200" spc="-5" dirty="0">
                <a:latin typeface="Arial"/>
                <a:cs typeface="Arial"/>
              </a:rPr>
              <a:t>of  all the possibilities that could have happened to</a:t>
            </a:r>
            <a:r>
              <a:rPr sz="2200" spc="8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them.</a:t>
            </a:r>
            <a:endParaRPr sz="2200">
              <a:latin typeface="Arial"/>
              <a:cs typeface="Arial"/>
            </a:endParaRPr>
          </a:p>
          <a:p>
            <a:pPr marL="304800" marR="5715" indent="-292735" algn="just">
              <a:lnSpc>
                <a:spcPct val="80000"/>
              </a:lnSpc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125" dirty="0">
                <a:latin typeface="Arial"/>
                <a:cs typeface="Arial"/>
              </a:rPr>
              <a:t>To </a:t>
            </a:r>
            <a:r>
              <a:rPr sz="2200" spc="-5" dirty="0">
                <a:latin typeface="Arial"/>
                <a:cs typeface="Arial"/>
              </a:rPr>
              <a:t>achieve this goal of education should be focused on the  overall development </a:t>
            </a:r>
            <a:r>
              <a:rPr sz="2200" spc="5" dirty="0">
                <a:latin typeface="Arial"/>
                <a:cs typeface="Arial"/>
              </a:rPr>
              <a:t>of </a:t>
            </a:r>
            <a:r>
              <a:rPr sz="2200" spc="-5" dirty="0">
                <a:latin typeface="Arial"/>
                <a:cs typeface="Arial"/>
              </a:rPr>
              <a:t>human potential that covers the  intellectual, physical and willingness to </a:t>
            </a:r>
            <a:r>
              <a:rPr sz="2200" spc="-10" dirty="0">
                <a:latin typeface="Arial"/>
                <a:cs typeface="Arial"/>
              </a:rPr>
              <a:t>move</a:t>
            </a:r>
            <a:r>
              <a:rPr sz="2200" spc="7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forward.</a:t>
            </a:r>
            <a:endParaRPr sz="2200">
              <a:latin typeface="Arial"/>
              <a:cs typeface="Arial"/>
            </a:endParaRPr>
          </a:p>
          <a:p>
            <a:pPr marL="304800" indent="-292735" algn="just">
              <a:lnSpc>
                <a:spcPts val="1850"/>
              </a:lnSpc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In</a:t>
            </a:r>
            <a:r>
              <a:rPr sz="2200" spc="35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relation</a:t>
            </a:r>
            <a:r>
              <a:rPr sz="2200" spc="35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to</a:t>
            </a:r>
            <a:r>
              <a:rPr sz="2200" spc="34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this,</a:t>
            </a:r>
            <a:r>
              <a:rPr sz="2200" spc="37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Muhammad</a:t>
            </a:r>
            <a:r>
              <a:rPr sz="2200" spc="36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Iqbal</a:t>
            </a:r>
            <a:r>
              <a:rPr sz="2200" spc="36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explained</a:t>
            </a:r>
            <a:r>
              <a:rPr sz="2200" spc="36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some</a:t>
            </a:r>
            <a:r>
              <a:rPr sz="2200" spc="36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thoughts</a:t>
            </a:r>
            <a:endParaRPr sz="2200">
              <a:latin typeface="Arial"/>
              <a:cs typeface="Arial"/>
            </a:endParaRPr>
          </a:p>
          <a:p>
            <a:pPr marL="304800" marR="5080" algn="just">
              <a:lnSpc>
                <a:spcPts val="2110"/>
              </a:lnSpc>
              <a:spcBef>
                <a:spcPts val="245"/>
              </a:spcBef>
            </a:pPr>
            <a:r>
              <a:rPr sz="2200" spc="-5" dirty="0">
                <a:latin typeface="Arial"/>
                <a:cs typeface="Arial"/>
              </a:rPr>
              <a:t>on creative </a:t>
            </a:r>
            <a:r>
              <a:rPr sz="2200" dirty="0">
                <a:latin typeface="Arial"/>
                <a:cs typeface="Arial"/>
              </a:rPr>
              <a:t>wills. </a:t>
            </a:r>
            <a:r>
              <a:rPr sz="2200" spc="-5" dirty="0">
                <a:latin typeface="Arial"/>
                <a:cs typeface="Arial"/>
              </a:rPr>
              <a:t>Life is a creative wills by </a:t>
            </a:r>
            <a:r>
              <a:rPr sz="2200" dirty="0">
                <a:latin typeface="Arial"/>
                <a:cs typeface="Arial"/>
              </a:rPr>
              <a:t>Muhammad Iqbal  </a:t>
            </a:r>
            <a:r>
              <a:rPr sz="2200" spc="-5" dirty="0">
                <a:latin typeface="Arial"/>
                <a:cs typeface="Arial"/>
              </a:rPr>
              <a:t>called Soz. That itself </a:t>
            </a:r>
            <a:r>
              <a:rPr sz="2200" spc="-10" dirty="0">
                <a:latin typeface="Arial"/>
                <a:cs typeface="Arial"/>
              </a:rPr>
              <a:t>is </a:t>
            </a:r>
            <a:r>
              <a:rPr sz="2200" spc="-5" dirty="0">
                <a:latin typeface="Arial"/>
                <a:cs typeface="Arial"/>
              </a:rPr>
              <a:t>always moving toward </a:t>
            </a:r>
            <a:r>
              <a:rPr sz="2200" spc="-30" dirty="0">
                <a:latin typeface="Arial"/>
                <a:cs typeface="Arial"/>
              </a:rPr>
              <a:t>unity. </a:t>
            </a:r>
            <a:r>
              <a:rPr sz="2200" spc="-5" dirty="0">
                <a:latin typeface="Arial"/>
                <a:cs typeface="Arial"/>
              </a:rPr>
              <a:t>Creative  </a:t>
            </a:r>
            <a:r>
              <a:rPr sz="2200" spc="-20" dirty="0">
                <a:latin typeface="Arial"/>
                <a:cs typeface="Arial"/>
              </a:rPr>
              <a:t>activity, </a:t>
            </a:r>
            <a:r>
              <a:rPr sz="2200" spc="-5" dirty="0">
                <a:latin typeface="Arial"/>
                <a:cs typeface="Arial"/>
              </a:rPr>
              <a:t>struggle endlessly and active participation in the </a:t>
            </a:r>
            <a:r>
              <a:rPr sz="2200" spc="-10" dirty="0">
                <a:latin typeface="Arial"/>
                <a:cs typeface="Arial"/>
              </a:rPr>
              <a:t>world’s  </a:t>
            </a:r>
            <a:r>
              <a:rPr sz="2200" spc="-5" dirty="0">
                <a:latin typeface="Arial"/>
                <a:cs typeface="Arial"/>
              </a:rPr>
              <a:t>problems should be the goal of</a:t>
            </a:r>
            <a:r>
              <a:rPr sz="2200" spc="5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life.</a:t>
            </a:r>
            <a:endParaRPr sz="2200">
              <a:latin typeface="Arial"/>
              <a:cs typeface="Arial"/>
            </a:endParaRPr>
          </a:p>
          <a:p>
            <a:pPr marL="304800" marR="5715" indent="-292735" algn="just">
              <a:lnSpc>
                <a:spcPct val="80000"/>
              </a:lnSpc>
              <a:spcBef>
                <a:spcPts val="25"/>
              </a:spcBef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The </a:t>
            </a:r>
            <a:r>
              <a:rPr sz="2200" dirty="0">
                <a:latin typeface="Arial"/>
                <a:cs typeface="Arial"/>
              </a:rPr>
              <a:t>purpose </a:t>
            </a:r>
            <a:r>
              <a:rPr sz="2200" spc="-5" dirty="0">
                <a:latin typeface="Arial"/>
                <a:cs typeface="Arial"/>
              </a:rPr>
              <a:t>of education should be able to solve new  problems in </a:t>
            </a:r>
            <a:r>
              <a:rPr sz="2200" dirty="0">
                <a:latin typeface="Arial"/>
                <a:cs typeface="Arial"/>
              </a:rPr>
              <a:t>conditions </a:t>
            </a:r>
            <a:r>
              <a:rPr sz="2200" spc="-5" dirty="0">
                <a:latin typeface="Arial"/>
                <a:cs typeface="Arial"/>
              </a:rPr>
              <a:t>of individuals and communities or to  adjust to the</a:t>
            </a:r>
            <a:r>
              <a:rPr sz="2200" spc="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conditions.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7</a:t>
            </a:fld>
            <a:endParaRPr spc="-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5814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CURRICULA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610867"/>
            <a:ext cx="8375904" cy="4672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1540763"/>
            <a:ext cx="6432803" cy="36697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646237"/>
            <a:ext cx="8229600" cy="45262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646237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80"/>
                </a:moveTo>
                <a:lnTo>
                  <a:pt x="8229600" y="4526280"/>
                </a:lnTo>
                <a:lnTo>
                  <a:pt x="8229600" y="0"/>
                </a:lnTo>
                <a:lnTo>
                  <a:pt x="0" y="0"/>
                </a:lnTo>
                <a:lnTo>
                  <a:pt x="0" y="452628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667382"/>
            <a:ext cx="5932170" cy="34404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4800" indent="-292735">
              <a:lnSpc>
                <a:spcPct val="100000"/>
              </a:lnSpc>
              <a:spcBef>
                <a:spcPts val="10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According to </a:t>
            </a:r>
            <a:r>
              <a:rPr sz="3200" spc="-5" dirty="0">
                <a:latin typeface="Arial"/>
                <a:cs typeface="Arial"/>
              </a:rPr>
              <a:t>Muhammad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Iqbal: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Religion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,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spc="-5" dirty="0">
                <a:latin typeface="Arial"/>
                <a:cs typeface="Arial"/>
              </a:rPr>
              <a:t>philosophical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subjects,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art </a:t>
            </a:r>
            <a:r>
              <a:rPr sz="3200" spc="-5" dirty="0">
                <a:latin typeface="Arial"/>
                <a:cs typeface="Arial"/>
              </a:rPr>
              <a:t>and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literature,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spcBef>
                <a:spcPts val="5"/>
              </a:spcBef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social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subjects,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History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,</a:t>
            </a:r>
            <a:endParaRPr sz="3200">
              <a:latin typeface="Arial"/>
              <a:cs typeface="Arial"/>
            </a:endParaRPr>
          </a:p>
          <a:p>
            <a:pPr marL="304800" indent="-292735">
              <a:lnSpc>
                <a:spcPct val="100000"/>
              </a:lnSpc>
              <a:buClr>
                <a:srgbClr val="5F5F5F"/>
              </a:buClr>
              <a:buSzPct val="70312"/>
              <a:buFont typeface="Wingdings 2"/>
              <a:buChar char=""/>
              <a:tabLst>
                <a:tab pos="305435" algn="l"/>
              </a:tabLst>
            </a:pPr>
            <a:r>
              <a:rPr sz="3200" dirty="0">
                <a:latin typeface="Arial"/>
                <a:cs typeface="Arial"/>
              </a:rPr>
              <a:t>Science </a:t>
            </a:r>
            <a:r>
              <a:rPr sz="3200" spc="-5" dirty="0">
                <a:latin typeface="Arial"/>
                <a:cs typeface="Arial"/>
              </a:rPr>
              <a:t>and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25" dirty="0">
                <a:latin typeface="Arial"/>
                <a:cs typeface="Arial"/>
              </a:rPr>
              <a:t>technology.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8</a:t>
            </a:fld>
            <a:endParaRPr spc="-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1421891"/>
            <a:ext cx="803148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8391" y="1429130"/>
            <a:ext cx="8001000" cy="0"/>
          </a:xfrm>
          <a:custGeom>
            <a:avLst/>
            <a:gdLst/>
            <a:ahLst/>
            <a:cxnLst/>
            <a:rect l="l" t="t" r="r" b="b"/>
            <a:pathLst>
              <a:path w="8001000">
                <a:moveTo>
                  <a:pt x="0" y="0"/>
                </a:moveTo>
                <a:lnTo>
                  <a:pt x="8001000" y="0"/>
                </a:lnTo>
              </a:path>
            </a:pathLst>
          </a:custGeom>
          <a:ln w="9144">
            <a:solidFill>
              <a:srgbClr val="5F5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7650" y="228600"/>
            <a:ext cx="8524875" cy="1304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82244" y="410083"/>
            <a:ext cx="34112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Continue…..</a:t>
            </a:r>
          </a:p>
        </p:txBody>
      </p:sp>
      <p:sp>
        <p:nvSpPr>
          <p:cNvPr id="6" name="object 6"/>
          <p:cNvSpPr/>
          <p:nvPr/>
        </p:nvSpPr>
        <p:spPr>
          <a:xfrm>
            <a:off x="384047" y="1412747"/>
            <a:ext cx="8375904" cy="5251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9475" y="1315211"/>
            <a:ext cx="8449056" cy="43068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00" y="1447800"/>
            <a:ext cx="8229600" cy="5105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1447800"/>
            <a:ext cx="8229600" cy="5105400"/>
          </a:xfrm>
          <a:custGeom>
            <a:avLst/>
            <a:gdLst/>
            <a:ahLst/>
            <a:cxnLst/>
            <a:rect l="l" t="t" r="r" b="b"/>
            <a:pathLst>
              <a:path w="8229600" h="5105400">
                <a:moveTo>
                  <a:pt x="0" y="5105400"/>
                </a:moveTo>
                <a:lnTo>
                  <a:pt x="8229600" y="5105400"/>
                </a:lnTo>
                <a:lnTo>
                  <a:pt x="8229600" y="0"/>
                </a:lnTo>
                <a:lnTo>
                  <a:pt x="0" y="0"/>
                </a:lnTo>
                <a:lnTo>
                  <a:pt x="0" y="51054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1406398"/>
            <a:ext cx="8074025" cy="4116704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04800" marR="5715" indent="-292735" algn="just">
              <a:lnSpc>
                <a:spcPct val="80000"/>
              </a:lnSpc>
              <a:spcBef>
                <a:spcPts val="620"/>
              </a:spcBef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Muhammad Iqbal argued that religion is a force of </a:t>
            </a:r>
            <a:r>
              <a:rPr sz="2200" dirty="0">
                <a:latin typeface="Arial"/>
                <a:cs typeface="Arial"/>
              </a:rPr>
              <a:t>great  </a:t>
            </a:r>
            <a:r>
              <a:rPr sz="2200" spc="-5" dirty="0">
                <a:latin typeface="Arial"/>
                <a:cs typeface="Arial"/>
              </a:rPr>
              <a:t>importance in the </a:t>
            </a:r>
            <a:r>
              <a:rPr sz="2200" dirty="0">
                <a:latin typeface="Arial"/>
                <a:cs typeface="Arial"/>
              </a:rPr>
              <a:t>lives </a:t>
            </a:r>
            <a:r>
              <a:rPr sz="2200" spc="-5" dirty="0">
                <a:latin typeface="Arial"/>
                <a:cs typeface="Arial"/>
              </a:rPr>
              <a:t>of individual </a:t>
            </a:r>
            <a:r>
              <a:rPr sz="2200" dirty="0">
                <a:latin typeface="Arial"/>
                <a:cs typeface="Arial"/>
              </a:rPr>
              <a:t>communities. </a:t>
            </a:r>
            <a:r>
              <a:rPr sz="2200" spc="-5" dirty="0">
                <a:latin typeface="Arial"/>
                <a:cs typeface="Arial"/>
              </a:rPr>
              <a:t>If the  knowledge in this sense is not placed under </a:t>
            </a:r>
            <a:r>
              <a:rPr sz="2200" dirty="0">
                <a:latin typeface="Arial"/>
                <a:cs typeface="Arial"/>
              </a:rPr>
              <a:t>the </a:t>
            </a:r>
            <a:r>
              <a:rPr sz="2200" spc="-5" dirty="0">
                <a:latin typeface="Arial"/>
                <a:cs typeface="Arial"/>
              </a:rPr>
              <a:t>religion, he  would come into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force</a:t>
            </a:r>
            <a:r>
              <a:rPr sz="2200" spc="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satan</a:t>
            </a:r>
            <a:r>
              <a:rPr sz="2200" dirty="0">
                <a:latin typeface="Arial"/>
                <a:cs typeface="Arial"/>
              </a:rPr>
              <a:t>.</a:t>
            </a:r>
            <a:endParaRPr sz="2200">
              <a:latin typeface="Arial"/>
              <a:cs typeface="Arial"/>
            </a:endParaRPr>
          </a:p>
          <a:p>
            <a:pPr marL="304800" marR="5080" indent="-292735" algn="just">
              <a:lnSpc>
                <a:spcPct val="80000"/>
              </a:lnSpc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Understanding in this sense is seen to function as a first step  in order to obtain actual </a:t>
            </a:r>
            <a:r>
              <a:rPr sz="2200" dirty="0">
                <a:latin typeface="Arial"/>
                <a:cs typeface="Arial"/>
              </a:rPr>
              <a:t>knowledge. </a:t>
            </a:r>
            <a:r>
              <a:rPr sz="2200" spc="-10" dirty="0">
                <a:latin typeface="Arial"/>
                <a:cs typeface="Arial"/>
              </a:rPr>
              <a:t>So </a:t>
            </a:r>
            <a:r>
              <a:rPr sz="2200" spc="-5" dirty="0">
                <a:latin typeface="Arial"/>
                <a:cs typeface="Arial"/>
              </a:rPr>
              <a:t>that, the book is a tool  in the delivery of</a:t>
            </a:r>
            <a:r>
              <a:rPr sz="2200" spc="2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science.</a:t>
            </a:r>
            <a:endParaRPr sz="2200">
              <a:latin typeface="Arial"/>
              <a:cs typeface="Arial"/>
            </a:endParaRPr>
          </a:p>
          <a:p>
            <a:pPr marL="304800" marR="5080" indent="-292735" algn="just">
              <a:lnSpc>
                <a:spcPct val="80000"/>
              </a:lnSpc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Thus, </a:t>
            </a:r>
            <a:r>
              <a:rPr sz="2200" dirty="0">
                <a:latin typeface="Arial"/>
                <a:cs typeface="Arial"/>
              </a:rPr>
              <a:t>according </a:t>
            </a:r>
            <a:r>
              <a:rPr sz="2200" spc="-5" dirty="0">
                <a:latin typeface="Arial"/>
                <a:cs typeface="Arial"/>
              </a:rPr>
              <a:t>to Muhammad </a:t>
            </a:r>
            <a:r>
              <a:rPr sz="2200" dirty="0">
                <a:latin typeface="Arial"/>
                <a:cs typeface="Arial"/>
              </a:rPr>
              <a:t>Iqbal, </a:t>
            </a:r>
            <a:r>
              <a:rPr sz="2200" spc="-5" dirty="0">
                <a:latin typeface="Arial"/>
                <a:cs typeface="Arial"/>
              </a:rPr>
              <a:t>between religion </a:t>
            </a:r>
            <a:r>
              <a:rPr sz="2200" dirty="0">
                <a:latin typeface="Arial"/>
                <a:cs typeface="Arial"/>
              </a:rPr>
              <a:t>and  </a:t>
            </a:r>
            <a:r>
              <a:rPr sz="2200" spc="-5" dirty="0">
                <a:latin typeface="Arial"/>
                <a:cs typeface="Arial"/>
              </a:rPr>
              <a:t>science have to walk in </a:t>
            </a:r>
            <a:r>
              <a:rPr sz="2200" spc="-25" dirty="0">
                <a:latin typeface="Arial"/>
                <a:cs typeface="Arial"/>
              </a:rPr>
              <a:t>harmony, </a:t>
            </a:r>
            <a:r>
              <a:rPr sz="2200" dirty="0">
                <a:latin typeface="Arial"/>
                <a:cs typeface="Arial"/>
              </a:rPr>
              <a:t>because </a:t>
            </a:r>
            <a:r>
              <a:rPr sz="2200" spc="-5" dirty="0">
                <a:latin typeface="Arial"/>
                <a:cs typeface="Arial"/>
              </a:rPr>
              <a:t>religion was able to  prepare the modern man to take on a huge responsibility that  science must also be involved. </a:t>
            </a:r>
            <a:r>
              <a:rPr sz="2200" dirty="0">
                <a:latin typeface="Arial"/>
                <a:cs typeface="Arial"/>
              </a:rPr>
              <a:t>The </a:t>
            </a:r>
            <a:r>
              <a:rPr sz="2200" spc="-5" dirty="0">
                <a:latin typeface="Arial"/>
                <a:cs typeface="Arial"/>
              </a:rPr>
              <a:t>existence of science </a:t>
            </a:r>
            <a:r>
              <a:rPr sz="2200" spc="-10" dirty="0">
                <a:latin typeface="Arial"/>
                <a:cs typeface="Arial"/>
              </a:rPr>
              <a:t>and  </a:t>
            </a:r>
            <a:r>
              <a:rPr sz="2200" spc="-5" dirty="0">
                <a:latin typeface="Arial"/>
                <a:cs typeface="Arial"/>
              </a:rPr>
              <a:t>religion categorizing according to Iqbal is an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act of 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indiscretion.</a:t>
            </a:r>
            <a:endParaRPr sz="2200">
              <a:latin typeface="Arial"/>
              <a:cs typeface="Arial"/>
            </a:endParaRPr>
          </a:p>
          <a:p>
            <a:pPr marL="304800" indent="-292735" algn="just">
              <a:lnSpc>
                <a:spcPts val="1850"/>
              </a:lnSpc>
              <a:buClr>
                <a:srgbClr val="5F5F5F"/>
              </a:buClr>
              <a:buSzPct val="68181"/>
              <a:buFont typeface="Wingdings 2"/>
              <a:buChar char=""/>
              <a:tabLst>
                <a:tab pos="305435" algn="l"/>
              </a:tabLst>
            </a:pPr>
            <a:r>
              <a:rPr sz="2200" spc="-5" dirty="0">
                <a:latin typeface="Arial"/>
                <a:cs typeface="Arial"/>
              </a:rPr>
              <a:t>And</a:t>
            </a:r>
            <a:r>
              <a:rPr sz="2200" spc="12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then,</a:t>
            </a:r>
            <a:r>
              <a:rPr sz="2200" spc="13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Education</a:t>
            </a:r>
            <a:r>
              <a:rPr sz="2200" spc="13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curricula</a:t>
            </a:r>
            <a:r>
              <a:rPr sz="2200" spc="140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should</a:t>
            </a:r>
            <a:r>
              <a:rPr sz="2200" spc="12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also</a:t>
            </a:r>
            <a:r>
              <a:rPr sz="2200" spc="114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include</a:t>
            </a:r>
            <a:r>
              <a:rPr sz="2200" spc="135" dirty="0">
                <a:latin typeface="Arial"/>
                <a:cs typeface="Arial"/>
              </a:rPr>
              <a:t> </a:t>
            </a:r>
            <a:r>
              <a:rPr sz="2200" spc="-5" dirty="0">
                <a:latin typeface="Arial"/>
                <a:cs typeface="Arial"/>
              </a:rPr>
              <a:t>the</a:t>
            </a:r>
            <a:endParaRPr sz="2200">
              <a:latin typeface="Arial"/>
              <a:cs typeface="Arial"/>
            </a:endParaRPr>
          </a:p>
          <a:p>
            <a:pPr marL="304800" algn="just">
              <a:lnSpc>
                <a:spcPts val="2380"/>
              </a:lnSpc>
            </a:pP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formation of </a:t>
            </a:r>
            <a:r>
              <a:rPr sz="2200" dirty="0">
                <a:solidFill>
                  <a:srgbClr val="FF0000"/>
                </a:solidFill>
                <a:latin typeface="Arial"/>
                <a:cs typeface="Arial"/>
              </a:rPr>
              <a:t>personality </a:t>
            </a:r>
            <a:r>
              <a:rPr sz="2200" spc="-5" dirty="0">
                <a:solidFill>
                  <a:srgbClr val="FF0000"/>
                </a:solidFill>
                <a:latin typeface="Arial"/>
                <a:cs typeface="Arial"/>
              </a:rPr>
              <a:t>or</a:t>
            </a:r>
            <a:r>
              <a:rPr sz="2200" spc="3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spc="-15" dirty="0">
                <a:solidFill>
                  <a:srgbClr val="FF0000"/>
                </a:solidFill>
                <a:latin typeface="Arial"/>
                <a:cs typeface="Arial"/>
              </a:rPr>
              <a:t>character</a:t>
            </a:r>
            <a:r>
              <a:rPr sz="2200" spc="-15" dirty="0">
                <a:latin typeface="Arial"/>
                <a:cs typeface="Arial"/>
              </a:rPr>
              <a:t>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864"/>
              </a:lnSpc>
            </a:pPr>
            <a:fld id="{81D60167-4931-47E6-BA6A-407CBD079E47}" type="slidenum">
              <a:rPr spc="-5" dirty="0"/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1810</Words>
  <Application>Microsoft Office PowerPoint</Application>
  <PresentationFormat>On-screen Show (4:3)</PresentationFormat>
  <Paragraphs>144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Cambria</vt:lpstr>
      <vt:lpstr>Times New Roman</vt:lpstr>
      <vt:lpstr>Wingdings 2</vt:lpstr>
      <vt:lpstr>Office Theme</vt:lpstr>
      <vt:lpstr>Presentation on</vt:lpstr>
      <vt:lpstr>PowerPoint Presentation</vt:lpstr>
      <vt:lpstr>Biography of Iqbal</vt:lpstr>
      <vt:lpstr>Muhammad Iqbal in science</vt:lpstr>
      <vt:lpstr>THE THOUGHT MUHAMMAD IQBAL ABOUT  EDUCATION</vt:lpstr>
      <vt:lpstr>Continue…..</vt:lpstr>
      <vt:lpstr>purpose of education</vt:lpstr>
      <vt:lpstr>CURRICULA</vt:lpstr>
      <vt:lpstr>Continue…..</vt:lpstr>
      <vt:lpstr>EDUCATIONAL METHOD</vt:lpstr>
      <vt:lpstr>Self Activity</vt:lpstr>
      <vt:lpstr>Learning by doing</vt:lpstr>
      <vt:lpstr>Continue…..</vt:lpstr>
      <vt:lpstr>Question and Answer</vt:lpstr>
      <vt:lpstr>THE ROLE OF STUDENTS</vt:lpstr>
      <vt:lpstr>PowerPoint Presentation</vt:lpstr>
      <vt:lpstr>ROLE OF THE TEACHER</vt:lpstr>
      <vt:lpstr>Continue…..</vt:lpstr>
      <vt:lpstr>Continue…..</vt:lpstr>
      <vt:lpstr>Teaching moral education</vt:lpstr>
      <vt:lpstr>Three qualities cultivated by education</vt:lpstr>
      <vt:lpstr>Idealism in Education</vt:lpstr>
      <vt:lpstr>Continue…..</vt:lpstr>
      <vt:lpstr>Conclusion</vt:lpstr>
      <vt:lpstr>PowerPoint Presentation</vt:lpstr>
      <vt:lpstr>Thank you…..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on</dc:title>
  <cp:lastModifiedBy>hina kaynat</cp:lastModifiedBy>
  <cp:revision>1</cp:revision>
  <dcterms:created xsi:type="dcterms:W3CDTF">2020-04-05T14:28:04Z</dcterms:created>
  <dcterms:modified xsi:type="dcterms:W3CDTF">2020-04-05T14:34:12Z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2014-03-29T00:00:00Z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2020-04-05T00:00:00Z</vt:filetime>
  </property>
</Properties>
</file>