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58" r:id="rId5"/>
    <p:sldId id="266" r:id="rId6"/>
    <p:sldId id="269" r:id="rId7"/>
    <p:sldId id="260" r:id="rId8"/>
    <p:sldId id="267" r:id="rId9"/>
    <p:sldId id="268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61" r:id="rId20"/>
    <p:sldId id="279" r:id="rId21"/>
    <p:sldId id="280" r:id="rId22"/>
    <p:sldId id="281" r:id="rId23"/>
    <p:sldId id="288" r:id="rId24"/>
    <p:sldId id="283" r:id="rId25"/>
    <p:sldId id="284" r:id="rId26"/>
    <p:sldId id="285" r:id="rId27"/>
    <p:sldId id="286" r:id="rId28"/>
    <p:sldId id="287" r:id="rId29"/>
    <p:sldId id="289" r:id="rId30"/>
    <p:sldId id="263" r:id="rId31"/>
    <p:sldId id="264" r:id="rId32"/>
    <p:sldId id="290" r:id="rId33"/>
    <p:sldId id="291" r:id="rId34"/>
    <p:sldId id="296" r:id="rId35"/>
    <p:sldId id="293" r:id="rId36"/>
    <p:sldId id="294" r:id="rId37"/>
    <p:sldId id="295" r:id="rId38"/>
    <p:sldId id="297" r:id="rId39"/>
    <p:sldId id="298" r:id="rId40"/>
    <p:sldId id="302" r:id="rId41"/>
    <p:sldId id="304" r:id="rId42"/>
    <p:sldId id="303" r:id="rId43"/>
    <p:sldId id="325" r:id="rId44"/>
    <p:sldId id="308" r:id="rId45"/>
    <p:sldId id="309" r:id="rId46"/>
    <p:sldId id="311" r:id="rId47"/>
    <p:sldId id="312" r:id="rId48"/>
    <p:sldId id="319" r:id="rId49"/>
    <p:sldId id="313" r:id="rId50"/>
    <p:sldId id="318" r:id="rId51"/>
    <p:sldId id="314" r:id="rId52"/>
    <p:sldId id="315" r:id="rId53"/>
    <p:sldId id="316" r:id="rId54"/>
    <p:sldId id="317" r:id="rId55"/>
    <p:sldId id="320" r:id="rId56"/>
    <p:sldId id="321" r:id="rId57"/>
    <p:sldId id="322" r:id="rId58"/>
    <p:sldId id="324" r:id="rId5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4671" autoAdjust="0"/>
  </p:normalViewPr>
  <p:slideViewPr>
    <p:cSldViewPr>
      <p:cViewPr>
        <p:scale>
          <a:sx n="60" d="100"/>
          <a:sy n="60" d="100"/>
        </p:scale>
        <p:origin x="-1686" y="-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098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1F4D-09F9-43A7-9466-157BA9B38971}" type="datetimeFigureOut">
              <a:rPr lang="en-PH" smtClean="0"/>
              <a:t>1/14/2013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F3B68-C57F-45C7-A66F-5D1B5CDF6FC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64263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1F4D-09F9-43A7-9466-157BA9B38971}" type="datetimeFigureOut">
              <a:rPr lang="en-PH" smtClean="0"/>
              <a:t>1/14/2013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F3B68-C57F-45C7-A66F-5D1B5CDF6FC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45730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1F4D-09F9-43A7-9466-157BA9B38971}" type="datetimeFigureOut">
              <a:rPr lang="en-PH" smtClean="0"/>
              <a:t>1/14/2013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F3B68-C57F-45C7-A66F-5D1B5CDF6FC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27503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1F4D-09F9-43A7-9466-157BA9B38971}" type="datetimeFigureOut">
              <a:rPr lang="en-PH" smtClean="0"/>
              <a:t>1/14/2013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F3B68-C57F-45C7-A66F-5D1B5CDF6FC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91195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1F4D-09F9-43A7-9466-157BA9B38971}" type="datetimeFigureOut">
              <a:rPr lang="en-PH" smtClean="0"/>
              <a:t>1/14/2013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F3B68-C57F-45C7-A66F-5D1B5CDF6FC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9698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1F4D-09F9-43A7-9466-157BA9B38971}" type="datetimeFigureOut">
              <a:rPr lang="en-PH" smtClean="0"/>
              <a:t>1/14/2013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F3B68-C57F-45C7-A66F-5D1B5CDF6FC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64658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1F4D-09F9-43A7-9466-157BA9B38971}" type="datetimeFigureOut">
              <a:rPr lang="en-PH" smtClean="0"/>
              <a:t>1/14/2013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F3B68-C57F-45C7-A66F-5D1B5CDF6FC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167842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1F4D-09F9-43A7-9466-157BA9B38971}" type="datetimeFigureOut">
              <a:rPr lang="en-PH" smtClean="0"/>
              <a:t>1/14/2013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F3B68-C57F-45C7-A66F-5D1B5CDF6FC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604427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1F4D-09F9-43A7-9466-157BA9B38971}" type="datetimeFigureOut">
              <a:rPr lang="en-PH" smtClean="0"/>
              <a:t>1/14/2013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F3B68-C57F-45C7-A66F-5D1B5CDF6FC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58150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1F4D-09F9-43A7-9466-157BA9B38971}" type="datetimeFigureOut">
              <a:rPr lang="en-PH" smtClean="0"/>
              <a:t>1/14/2013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F3B68-C57F-45C7-A66F-5D1B5CDF6FC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34239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P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1F4D-09F9-43A7-9466-157BA9B38971}" type="datetimeFigureOut">
              <a:rPr lang="en-PH" smtClean="0"/>
              <a:t>1/14/2013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F3B68-C57F-45C7-A66F-5D1B5CDF6FC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1208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701F4D-09F9-43A7-9466-157BA9B38971}" type="datetimeFigureOut">
              <a:rPr lang="en-PH" smtClean="0"/>
              <a:t>1/14/2013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0F3B68-C57F-45C7-A66F-5D1B5CDF6FC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741090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3" Type="http://schemas.openxmlformats.org/officeDocument/2006/relationships/image" Target="../media/image6.jpeg"/><Relationship Id="rId7" Type="http://schemas.openxmlformats.org/officeDocument/2006/relationships/image" Target="../media/image8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slide" Target="slide37.xml"/><Relationship Id="rId11" Type="http://schemas.openxmlformats.org/officeDocument/2006/relationships/image" Target="../media/image10.jpg"/><Relationship Id="rId5" Type="http://schemas.openxmlformats.org/officeDocument/2006/relationships/image" Target="../media/image7.jpg"/><Relationship Id="rId10" Type="http://schemas.openxmlformats.org/officeDocument/2006/relationships/slide" Target="slide44.xml"/><Relationship Id="rId4" Type="http://schemas.openxmlformats.org/officeDocument/2006/relationships/slide" Target="slide35.xml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0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slide" Target="slide2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slide" Target="slide2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slide" Target="slide2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slide" Target="slide29.xml"/><Relationship Id="rId7" Type="http://schemas.openxmlformats.org/officeDocument/2006/relationships/slide" Target="slide1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g"/><Relationship Id="rId5" Type="http://schemas.openxmlformats.org/officeDocument/2006/relationships/slide" Target="slide5.xml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slide" Target="slide2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470025"/>
          </a:xfrm>
          <a:solidFill>
            <a:srgbClr val="FF0000">
              <a:alpha val="32000"/>
            </a:srgbClr>
          </a:solidFill>
          <a:ln w="41275" cmpd="tri">
            <a:solidFill>
              <a:schemeClr val="tx1"/>
            </a:solidFill>
            <a:prstDash val="sysDot"/>
          </a:ln>
        </p:spPr>
        <p:txBody>
          <a:bodyPr>
            <a:noAutofit/>
          </a:bodyPr>
          <a:lstStyle/>
          <a:p>
            <a:r>
              <a:rPr lang="en-PH" sz="4800" b="1" dirty="0" smtClean="0">
                <a:latin typeface="Juice ITC" pitchFamily="82" charset="0"/>
              </a:rPr>
              <a:t>Philosophical and Ideological Foundations of Education</a:t>
            </a:r>
            <a:endParaRPr lang="en-PH" sz="4800" b="1" dirty="0">
              <a:latin typeface="Juice ITC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124200"/>
            <a:ext cx="6400800" cy="1066800"/>
          </a:xfrm>
          <a:solidFill>
            <a:schemeClr val="accent3">
              <a:lumMod val="75000"/>
              <a:alpha val="45000"/>
            </a:schemeClr>
          </a:solidFill>
          <a:effectLst>
            <a:glow rad="228600">
              <a:srgbClr val="92D050">
                <a:alpha val="40000"/>
              </a:srgbClr>
            </a:glow>
            <a:reflection blurRad="6350" stA="50000" endA="300" endPos="90000" dist="50800" dir="5400000" sy="-100000" algn="bl" rotWithShape="0"/>
            <a:softEdge rad="63500"/>
          </a:effectLst>
          <a:scene3d>
            <a:camera prst="orthographicFront"/>
            <a:lightRig rig="threePt" dir="t"/>
          </a:scene3d>
          <a:sp3d extrusionH="76200" prstMaterial="dkEdge">
            <a:bevelT/>
            <a:extrusionClr>
              <a:srgbClr val="FFFF00"/>
            </a:extrusionClr>
          </a:sp3d>
        </p:spPr>
        <p:txBody>
          <a:bodyPr>
            <a:normAutofit/>
          </a:bodyPr>
          <a:lstStyle/>
          <a:p>
            <a:r>
              <a:rPr lang="en-PH" sz="6000" b="1" dirty="0" smtClean="0">
                <a:solidFill>
                  <a:schemeClr val="accent4">
                    <a:lumMod val="50000"/>
                  </a:schemeClr>
                </a:solidFill>
                <a:latin typeface="Juice ITC" pitchFamily="82" charset="0"/>
              </a:rPr>
              <a:t>IDEALISM AND EDUCATION</a:t>
            </a:r>
            <a:endParaRPr lang="en-PH" sz="60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448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274638"/>
            <a:ext cx="64770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PH" sz="6000" b="1" dirty="0" smtClean="0">
                <a:solidFill>
                  <a:srgbClr val="C00000"/>
                </a:solidFill>
                <a:latin typeface="Juice ITC" pitchFamily="82" charset="0"/>
              </a:rPr>
              <a:t>Plato: The Republic</a:t>
            </a:r>
            <a:endParaRPr lang="en-PH" sz="60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9800" y="1600200"/>
            <a:ext cx="6477000" cy="4525963"/>
          </a:xfrm>
          <a:solidFill>
            <a:schemeClr val="bg1">
              <a:alpha val="44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en-PH" dirty="0"/>
              <a:t>Plato saw the dialectic as a vehicle for moving from a concern with the </a:t>
            </a:r>
            <a:r>
              <a:rPr lang="en-PH" dirty="0" smtClean="0"/>
              <a:t>material world </a:t>
            </a:r>
            <a:r>
              <a:rPr lang="en-PH" dirty="0"/>
              <a:t>to a concern with the world of ideas. Supposedly, the dialectic crosses the “</a:t>
            </a:r>
            <a:r>
              <a:rPr lang="en-PH" dirty="0" smtClean="0"/>
              <a:t>divided line</a:t>
            </a:r>
            <a:r>
              <a:rPr lang="en-PH" dirty="0"/>
              <a:t>” between matter and </a:t>
            </a:r>
            <a:r>
              <a:rPr lang="en-PH" dirty="0" smtClean="0"/>
              <a:t>idea.</a:t>
            </a:r>
          </a:p>
          <a:p>
            <a:r>
              <a:rPr lang="en-PH" dirty="0" smtClean="0"/>
              <a:t>The </a:t>
            </a:r>
            <a:r>
              <a:rPr lang="en-PH" dirty="0"/>
              <a:t>process begins in the world of matter with the use </a:t>
            </a:r>
            <a:r>
              <a:rPr lang="en-PH" dirty="0" smtClean="0"/>
              <a:t>of the </a:t>
            </a:r>
            <a:r>
              <a:rPr lang="en-PH" dirty="0"/>
              <a:t>brain, the tongue, gestures, and so forth, but it ends in the world of ideas with the </a:t>
            </a:r>
            <a:r>
              <a:rPr lang="en-PH" dirty="0" smtClean="0"/>
              <a:t>discovery of </a:t>
            </a:r>
            <a:r>
              <a:rPr lang="en-PH" dirty="0"/>
              <a:t>truth.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76200" y="348219"/>
            <a:ext cx="1905000" cy="6361845"/>
            <a:chOff x="762000" y="1607127"/>
            <a:chExt cx="2196353" cy="407138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000" y="1607127"/>
              <a:ext cx="2196353" cy="2667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7" name="TextBox 6"/>
            <p:cNvSpPr txBox="1"/>
            <p:nvPr/>
          </p:nvSpPr>
          <p:spPr>
            <a:xfrm>
              <a:off x="762000" y="4724400"/>
              <a:ext cx="2196353" cy="954107"/>
            </a:xfrm>
            <a:prstGeom prst="rect">
              <a:avLst/>
            </a:prstGeom>
            <a:solidFill>
              <a:schemeClr val="accent6">
                <a:lumMod val="75000"/>
                <a:alpha val="6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Platonic Idealism</a:t>
              </a:r>
              <a:endParaRPr lang="en-PH" sz="28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401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274638"/>
            <a:ext cx="64770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PH" sz="6000" b="1" dirty="0" smtClean="0">
                <a:solidFill>
                  <a:srgbClr val="C00000"/>
                </a:solidFill>
                <a:latin typeface="Juice ITC" pitchFamily="82" charset="0"/>
              </a:rPr>
              <a:t>Plato: Allegory of the Cave </a:t>
            </a:r>
            <a:endParaRPr lang="en-PH" sz="60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556585"/>
            <a:ext cx="6477000" cy="4408046"/>
          </a:xfrm>
          <a:solidFill>
            <a:schemeClr val="bg1">
              <a:alpha val="22000"/>
            </a:schemeClr>
          </a:solidFill>
          <a:effectLst>
            <a:glow rad="127000">
              <a:schemeClr val="accent1">
                <a:alpha val="93000"/>
              </a:schemeClr>
            </a:glow>
          </a:effectLst>
        </p:spPr>
      </p:pic>
      <p:sp>
        <p:nvSpPr>
          <p:cNvPr id="4" name="TextBox 3"/>
          <p:cNvSpPr txBox="1"/>
          <p:nvPr/>
        </p:nvSpPr>
        <p:spPr>
          <a:xfrm>
            <a:off x="34290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76200" y="348219"/>
            <a:ext cx="1905000" cy="6361845"/>
            <a:chOff x="762000" y="1607127"/>
            <a:chExt cx="2196353" cy="407138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000" y="1607127"/>
              <a:ext cx="2196353" cy="2667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7" name="TextBox 6"/>
            <p:cNvSpPr txBox="1"/>
            <p:nvPr/>
          </p:nvSpPr>
          <p:spPr>
            <a:xfrm>
              <a:off x="762000" y="4724400"/>
              <a:ext cx="2196353" cy="954107"/>
            </a:xfrm>
            <a:prstGeom prst="rect">
              <a:avLst/>
            </a:prstGeom>
            <a:solidFill>
              <a:schemeClr val="accent6">
                <a:lumMod val="75000"/>
                <a:alpha val="6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Platonic Idealism</a:t>
              </a:r>
              <a:endParaRPr lang="en-PH" sz="28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401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274638"/>
            <a:ext cx="64770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PH" sz="6000" b="1" dirty="0" smtClean="0">
                <a:solidFill>
                  <a:srgbClr val="C00000"/>
                </a:solidFill>
                <a:latin typeface="Juice ITC" pitchFamily="82" charset="0"/>
              </a:rPr>
              <a:t>Plato: Allegory of the Cave </a:t>
            </a:r>
            <a:endParaRPr lang="en-PH" sz="60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9800" y="1600200"/>
            <a:ext cx="6477000" cy="4525963"/>
          </a:xfrm>
          <a:solidFill>
            <a:schemeClr val="bg1">
              <a:alpha val="44000"/>
            </a:schemeClr>
          </a:solidFill>
        </p:spPr>
        <p:txBody>
          <a:bodyPr>
            <a:normAutofit fontScale="77500" lnSpcReduction="20000"/>
          </a:bodyPr>
          <a:lstStyle/>
          <a:p>
            <a:r>
              <a:rPr lang="en-PH" dirty="0"/>
              <a:t>The meaning of the allegory is this: We ourselves are living in a cave of </a:t>
            </a:r>
            <a:r>
              <a:rPr lang="en-PH" dirty="0" smtClean="0"/>
              <a:t>shadows and </a:t>
            </a:r>
            <a:r>
              <a:rPr lang="en-PH" dirty="0"/>
              <a:t>illusions, chained by our ignorance and apathy. </a:t>
            </a:r>
            <a:endParaRPr lang="en-PH" dirty="0" smtClean="0"/>
          </a:p>
          <a:p>
            <a:r>
              <a:rPr lang="en-PH" dirty="0" smtClean="0"/>
              <a:t>When </a:t>
            </a:r>
            <a:r>
              <a:rPr lang="en-PH" dirty="0"/>
              <a:t>we begin to loosen </a:t>
            </a:r>
            <a:r>
              <a:rPr lang="en-PH" dirty="0" smtClean="0"/>
              <a:t>ourselves from </a:t>
            </a:r>
            <a:r>
              <a:rPr lang="en-PH" dirty="0"/>
              <a:t>our chains, it is the beginning of our education—the steep ascent represents the </a:t>
            </a:r>
            <a:r>
              <a:rPr lang="en-PH" dirty="0" smtClean="0"/>
              <a:t>dialectic that </a:t>
            </a:r>
            <a:r>
              <a:rPr lang="en-PH" dirty="0"/>
              <a:t>will carry us from the world of matter to the world of ideas—even to a </a:t>
            </a:r>
            <a:r>
              <a:rPr lang="en-PH" dirty="0" smtClean="0"/>
              <a:t>contemplation of </a:t>
            </a:r>
            <a:r>
              <a:rPr lang="en-PH" dirty="0"/>
              <a:t>the Good as represented by the Sun</a:t>
            </a:r>
            <a:r>
              <a:rPr lang="en-PH" dirty="0" smtClean="0"/>
              <a:t>.</a:t>
            </a:r>
          </a:p>
          <a:p>
            <a:r>
              <a:rPr lang="en-PH" dirty="0" smtClean="0"/>
              <a:t>He who </a:t>
            </a:r>
            <a:r>
              <a:rPr lang="en-PH" dirty="0"/>
              <a:t>has advanced into the realm of true knowledge must </a:t>
            </a:r>
            <a:r>
              <a:rPr lang="en-PH" dirty="0" smtClean="0"/>
              <a:t>return to </a:t>
            </a:r>
            <a:r>
              <a:rPr lang="en-PH" dirty="0"/>
              <a:t>the cave to bring enlightenment to </a:t>
            </a:r>
            <a:r>
              <a:rPr lang="en-PH" dirty="0" smtClean="0"/>
              <a:t>others.</a:t>
            </a:r>
            <a:endParaRPr lang="en-PH" dirty="0"/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76200" y="348219"/>
            <a:ext cx="1905000" cy="6361845"/>
            <a:chOff x="762000" y="1607127"/>
            <a:chExt cx="2196353" cy="407138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000" y="1607127"/>
              <a:ext cx="2196353" cy="2667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7" name="TextBox 6"/>
            <p:cNvSpPr txBox="1"/>
            <p:nvPr/>
          </p:nvSpPr>
          <p:spPr>
            <a:xfrm>
              <a:off x="762000" y="4724400"/>
              <a:ext cx="2196353" cy="954107"/>
            </a:xfrm>
            <a:prstGeom prst="rect">
              <a:avLst/>
            </a:prstGeom>
            <a:solidFill>
              <a:schemeClr val="accent6">
                <a:lumMod val="75000"/>
                <a:alpha val="6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Platonic Idealism</a:t>
              </a:r>
              <a:endParaRPr lang="en-PH" sz="28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401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274638"/>
            <a:ext cx="64770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PH" sz="6000" b="1" dirty="0" smtClean="0">
                <a:solidFill>
                  <a:srgbClr val="C00000"/>
                </a:solidFill>
                <a:latin typeface="Juice ITC" pitchFamily="82" charset="0"/>
              </a:rPr>
              <a:t>Plato: Allegory of the Cave </a:t>
            </a:r>
            <a:endParaRPr lang="en-PH" sz="60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9800" y="1600200"/>
            <a:ext cx="6477000" cy="4525963"/>
          </a:xfrm>
          <a:solidFill>
            <a:schemeClr val="bg1">
              <a:alpha val="44000"/>
            </a:schemeClr>
          </a:solidFill>
        </p:spPr>
        <p:txBody>
          <a:bodyPr>
            <a:normAutofit/>
          </a:bodyPr>
          <a:lstStyle/>
          <a:p>
            <a:r>
              <a:rPr lang="en-PH" dirty="0"/>
              <a:t>This points to Plato’s strong belief that </a:t>
            </a:r>
            <a:r>
              <a:rPr lang="en-PH" dirty="0" smtClean="0"/>
              <a:t>not only </a:t>
            </a:r>
            <a:r>
              <a:rPr lang="en-PH" dirty="0"/>
              <a:t>should philosophizing be an intellectual affair, but also that the philosopher has </a:t>
            </a:r>
            <a:r>
              <a:rPr lang="en-PH" dirty="0" smtClean="0"/>
              <a:t>a duty </a:t>
            </a:r>
            <a:r>
              <a:rPr lang="en-PH" dirty="0"/>
              <a:t>to share his learning with others, doing this even in the face of adversity or death.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76200" y="348219"/>
            <a:ext cx="1905000" cy="6361845"/>
            <a:chOff x="762000" y="1607127"/>
            <a:chExt cx="2196353" cy="407138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000" y="1607127"/>
              <a:ext cx="2196353" cy="2667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7" name="TextBox 6"/>
            <p:cNvSpPr txBox="1"/>
            <p:nvPr/>
          </p:nvSpPr>
          <p:spPr>
            <a:xfrm>
              <a:off x="762000" y="4724400"/>
              <a:ext cx="2196353" cy="954107"/>
            </a:xfrm>
            <a:prstGeom prst="rect">
              <a:avLst/>
            </a:prstGeom>
            <a:solidFill>
              <a:schemeClr val="accent6">
                <a:lumMod val="75000"/>
                <a:alpha val="6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Platonic Idealism</a:t>
              </a:r>
              <a:endParaRPr lang="en-PH" sz="28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6568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274638"/>
            <a:ext cx="64770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PH" sz="6000" b="1" dirty="0" smtClean="0">
                <a:solidFill>
                  <a:srgbClr val="C00000"/>
                </a:solidFill>
                <a:latin typeface="Juice ITC" pitchFamily="82" charset="0"/>
              </a:rPr>
              <a:t>Plato: The Republic</a:t>
            </a:r>
            <a:endParaRPr lang="en-PH" sz="60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9800" y="1600200"/>
            <a:ext cx="6477000" cy="4525963"/>
          </a:xfrm>
          <a:solidFill>
            <a:schemeClr val="bg1">
              <a:alpha val="44000"/>
            </a:schemeClr>
          </a:solidFill>
        </p:spPr>
        <p:txBody>
          <a:bodyPr>
            <a:normAutofit fontScale="85000" lnSpcReduction="10000"/>
          </a:bodyPr>
          <a:lstStyle/>
          <a:p>
            <a:r>
              <a:rPr lang="en-PH" dirty="0"/>
              <a:t>In </a:t>
            </a:r>
            <a:r>
              <a:rPr lang="en-PH" i="1" dirty="0"/>
              <a:t>The Republic, </a:t>
            </a:r>
            <a:r>
              <a:rPr lang="en-PH" dirty="0"/>
              <a:t>Plato proposed the kind of education that would help bring about </a:t>
            </a:r>
            <a:r>
              <a:rPr lang="en-PH" dirty="0" smtClean="0"/>
              <a:t>a world </a:t>
            </a:r>
            <a:r>
              <a:rPr lang="en-PH" dirty="0"/>
              <a:t>in which individuals and society are moved as far as they are capable of moving </a:t>
            </a:r>
            <a:r>
              <a:rPr lang="en-PH" dirty="0" smtClean="0"/>
              <a:t>toward the </a:t>
            </a:r>
            <a:r>
              <a:rPr lang="en-PH" dirty="0"/>
              <a:t>Good</a:t>
            </a:r>
            <a:r>
              <a:rPr lang="en-PH" dirty="0" smtClean="0"/>
              <a:t>.</a:t>
            </a:r>
          </a:p>
          <a:p>
            <a:r>
              <a:rPr lang="en-PH" dirty="0"/>
              <a:t>Plato suggested </a:t>
            </a:r>
            <a:r>
              <a:rPr lang="en-PH" dirty="0" smtClean="0"/>
              <a:t>that the </a:t>
            </a:r>
            <a:r>
              <a:rPr lang="en-PH" dirty="0"/>
              <a:t>state must take an active role in educational concerns and offer a curriculum that </a:t>
            </a:r>
            <a:r>
              <a:rPr lang="en-PH" dirty="0" smtClean="0"/>
              <a:t>leads intelligent </a:t>
            </a:r>
            <a:r>
              <a:rPr lang="en-PH" dirty="0"/>
              <a:t>students from concrete data toward abstract thinking</a:t>
            </a:r>
            <a:r>
              <a:rPr lang="en-PH" dirty="0" smtClean="0"/>
              <a:t>.</a:t>
            </a:r>
          </a:p>
          <a:p>
            <a:endParaRPr lang="en-PH" dirty="0"/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76200" y="348219"/>
            <a:ext cx="1905000" cy="6361845"/>
            <a:chOff x="762000" y="1607127"/>
            <a:chExt cx="2196353" cy="407138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000" y="1607127"/>
              <a:ext cx="2196353" cy="2667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7" name="TextBox 6"/>
            <p:cNvSpPr txBox="1"/>
            <p:nvPr/>
          </p:nvSpPr>
          <p:spPr>
            <a:xfrm>
              <a:off x="762000" y="4724400"/>
              <a:ext cx="2196353" cy="954107"/>
            </a:xfrm>
            <a:prstGeom prst="rect">
              <a:avLst/>
            </a:prstGeom>
            <a:solidFill>
              <a:schemeClr val="accent6">
                <a:lumMod val="75000"/>
                <a:alpha val="6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Platonic Idealism</a:t>
              </a:r>
              <a:endParaRPr lang="en-PH" sz="28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6358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274638"/>
            <a:ext cx="64770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PH" sz="6000" b="1" dirty="0" smtClean="0">
                <a:solidFill>
                  <a:srgbClr val="C00000"/>
                </a:solidFill>
                <a:latin typeface="Juice ITC" pitchFamily="82" charset="0"/>
              </a:rPr>
              <a:t>Plato: The Republic</a:t>
            </a:r>
            <a:endParaRPr lang="en-PH" sz="60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9800" y="1600200"/>
            <a:ext cx="6477000" cy="4525963"/>
          </a:xfrm>
          <a:solidFill>
            <a:schemeClr val="bg1">
              <a:alpha val="44000"/>
            </a:schemeClr>
          </a:solidFill>
        </p:spPr>
        <p:txBody>
          <a:bodyPr>
            <a:normAutofit/>
          </a:bodyPr>
          <a:lstStyle/>
          <a:p>
            <a:r>
              <a:rPr lang="en-PH" dirty="0"/>
              <a:t>Plato believed that until philosophers were rulers, states would never </a:t>
            </a:r>
            <a:r>
              <a:rPr lang="en-PH" dirty="0" smtClean="0"/>
              <a:t>pursue the </a:t>
            </a:r>
            <a:r>
              <a:rPr lang="en-PH" dirty="0"/>
              <a:t>highest ideals of truth and justice.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76200" y="348219"/>
            <a:ext cx="1905000" cy="6361845"/>
            <a:chOff x="762000" y="1607127"/>
            <a:chExt cx="2196353" cy="407138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000" y="1607127"/>
              <a:ext cx="2196353" cy="2667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7" name="TextBox 6"/>
            <p:cNvSpPr txBox="1"/>
            <p:nvPr/>
          </p:nvSpPr>
          <p:spPr>
            <a:xfrm>
              <a:off x="762000" y="4724400"/>
              <a:ext cx="2196353" cy="954107"/>
            </a:xfrm>
            <a:prstGeom prst="rect">
              <a:avLst/>
            </a:prstGeom>
            <a:solidFill>
              <a:schemeClr val="accent6">
                <a:lumMod val="75000"/>
                <a:alpha val="6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Platonic Idealism</a:t>
              </a:r>
              <a:endParaRPr lang="en-PH" sz="28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9547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274638"/>
            <a:ext cx="64770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PH" sz="6000" b="1" dirty="0" smtClean="0">
                <a:solidFill>
                  <a:srgbClr val="C00000"/>
                </a:solidFill>
                <a:latin typeface="Juice ITC" pitchFamily="82" charset="0"/>
              </a:rPr>
              <a:t>Plato: The Republic</a:t>
            </a:r>
            <a:endParaRPr lang="en-PH" sz="60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9800" y="1600200"/>
            <a:ext cx="6477000" cy="4525963"/>
          </a:xfrm>
          <a:solidFill>
            <a:schemeClr val="bg1">
              <a:alpha val="44000"/>
            </a:schemeClr>
          </a:solidFill>
        </p:spPr>
        <p:txBody>
          <a:bodyPr>
            <a:normAutofit lnSpcReduction="10000"/>
          </a:bodyPr>
          <a:lstStyle/>
          <a:p>
            <a:r>
              <a:rPr lang="en-PH" dirty="0"/>
              <a:t>Plato’s idea was that the philosopher-king must be not only a thinker but also a doer.</a:t>
            </a:r>
          </a:p>
          <a:p>
            <a:r>
              <a:rPr lang="en-PH" dirty="0"/>
              <a:t>He must supervise the affairs of the state, and like the philosopher who made his way </a:t>
            </a:r>
            <a:r>
              <a:rPr lang="en-PH" dirty="0" smtClean="0"/>
              <a:t>out of </a:t>
            </a:r>
            <a:r>
              <a:rPr lang="en-PH" dirty="0"/>
              <a:t>the cave and yet returned to teach others, he must see that his wisdom pervades </a:t>
            </a:r>
            <a:r>
              <a:rPr lang="en-PH" dirty="0" smtClean="0"/>
              <a:t>every aspect </a:t>
            </a:r>
            <a:r>
              <a:rPr lang="en-PH" dirty="0"/>
              <a:t>of state life.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76200" y="348219"/>
            <a:ext cx="1905000" cy="6361845"/>
            <a:chOff x="762000" y="1607127"/>
            <a:chExt cx="2196353" cy="407138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000" y="1607127"/>
              <a:ext cx="2196353" cy="2667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7" name="TextBox 6"/>
            <p:cNvSpPr txBox="1"/>
            <p:nvPr/>
          </p:nvSpPr>
          <p:spPr>
            <a:xfrm>
              <a:off x="762000" y="4724400"/>
              <a:ext cx="2196353" cy="954107"/>
            </a:xfrm>
            <a:prstGeom prst="rect">
              <a:avLst/>
            </a:prstGeom>
            <a:solidFill>
              <a:schemeClr val="accent6">
                <a:lumMod val="75000"/>
                <a:alpha val="6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Platonic Idealism</a:t>
              </a:r>
              <a:endParaRPr lang="en-PH" sz="28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2459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274638"/>
            <a:ext cx="64770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PH" sz="6000" b="1" dirty="0" smtClean="0">
                <a:solidFill>
                  <a:srgbClr val="C00000"/>
                </a:solidFill>
                <a:latin typeface="Juice ITC" pitchFamily="82" charset="0"/>
              </a:rPr>
              <a:t>Plato: The Republic</a:t>
            </a:r>
            <a:endParaRPr lang="en-PH" sz="60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9800" y="1600200"/>
            <a:ext cx="6477000" cy="4525963"/>
          </a:xfrm>
          <a:solidFill>
            <a:schemeClr val="bg1">
              <a:alpha val="44000"/>
            </a:schemeClr>
          </a:solidFill>
        </p:spPr>
        <p:txBody>
          <a:bodyPr>
            <a:normAutofit fontScale="85000" lnSpcReduction="10000"/>
          </a:bodyPr>
          <a:lstStyle/>
          <a:p>
            <a:r>
              <a:rPr lang="en-PH" dirty="0"/>
              <a:t>Today, as Plato suggested, we provide an </a:t>
            </a:r>
            <a:r>
              <a:rPr lang="en-PH" dirty="0" smtClean="0"/>
              <a:t>educational system </a:t>
            </a:r>
            <a:r>
              <a:rPr lang="en-PH" dirty="0"/>
              <a:t>with great state involvement that has much to say about what occupation </a:t>
            </a:r>
            <a:r>
              <a:rPr lang="en-PH" dirty="0" smtClean="0"/>
              <a:t>people eventually </a:t>
            </a:r>
            <a:r>
              <a:rPr lang="en-PH" dirty="0"/>
              <a:t>will pursue as a result of the education they receive. </a:t>
            </a:r>
            <a:endParaRPr lang="en-PH" dirty="0" smtClean="0"/>
          </a:p>
          <a:p>
            <a:r>
              <a:rPr lang="en-PH" dirty="0" smtClean="0"/>
              <a:t>We </a:t>
            </a:r>
            <a:r>
              <a:rPr lang="en-PH" dirty="0"/>
              <a:t>also recognize </a:t>
            </a:r>
            <a:r>
              <a:rPr lang="en-PH" dirty="0" smtClean="0"/>
              <a:t>the tremendous </a:t>
            </a:r>
            <a:r>
              <a:rPr lang="en-PH" dirty="0"/>
              <a:t>influence of social class in education, as in Plato’s utopian society, </a:t>
            </a:r>
            <a:r>
              <a:rPr lang="en-PH" dirty="0" smtClean="0"/>
              <a:t>which separated </a:t>
            </a:r>
            <a:r>
              <a:rPr lang="en-PH" dirty="0"/>
              <a:t>people into three classes: workers, military personnel, and rulers.</a:t>
            </a: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76200" y="348219"/>
            <a:ext cx="1905000" cy="6361845"/>
            <a:chOff x="762000" y="1607127"/>
            <a:chExt cx="2196353" cy="407138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000" y="1607127"/>
              <a:ext cx="2196353" cy="2667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7" name="TextBox 6"/>
            <p:cNvSpPr txBox="1"/>
            <p:nvPr/>
          </p:nvSpPr>
          <p:spPr>
            <a:xfrm>
              <a:off x="762000" y="4724400"/>
              <a:ext cx="2196353" cy="954107"/>
            </a:xfrm>
            <a:prstGeom prst="rect">
              <a:avLst/>
            </a:prstGeom>
            <a:solidFill>
              <a:schemeClr val="accent6">
                <a:lumMod val="75000"/>
                <a:alpha val="6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Platonic Idealism</a:t>
              </a:r>
              <a:endParaRPr lang="en-PH" sz="28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3449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sz="6600" b="1" dirty="0" smtClean="0">
                <a:solidFill>
                  <a:srgbClr val="C00000"/>
                </a:solidFill>
                <a:latin typeface="Juice ITC" pitchFamily="82" charset="0"/>
              </a:rPr>
              <a:t>Religious Idealism</a:t>
            </a:r>
            <a:endParaRPr lang="en-PH" sz="66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743200" y="1752600"/>
            <a:ext cx="3657599" cy="4343400"/>
            <a:chOff x="3594847" y="1752600"/>
            <a:chExt cx="2196353" cy="3925907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63950" y="1752600"/>
              <a:ext cx="2044700" cy="2667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1" name="TextBox 10"/>
            <p:cNvSpPr txBox="1"/>
            <p:nvPr/>
          </p:nvSpPr>
          <p:spPr>
            <a:xfrm>
              <a:off x="3594847" y="4724400"/>
              <a:ext cx="2196353" cy="954107"/>
            </a:xfrm>
            <a:prstGeom prst="rect">
              <a:avLst/>
            </a:prstGeom>
            <a:solidFill>
              <a:schemeClr val="accent6">
                <a:lumMod val="75000"/>
                <a:alpha val="6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Religious</a:t>
              </a:r>
            </a:p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Idealism</a:t>
              </a:r>
              <a:endParaRPr lang="en-PH" sz="28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2367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274638"/>
            <a:ext cx="61722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PH" sz="6000" b="1" dirty="0" smtClean="0">
                <a:solidFill>
                  <a:srgbClr val="C00000"/>
                </a:solidFill>
                <a:latin typeface="Juice ITC" pitchFamily="82" charset="0"/>
              </a:rPr>
              <a:t>Religious Idealism</a:t>
            </a:r>
            <a:endParaRPr lang="en-PH" sz="60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4600" y="1600200"/>
            <a:ext cx="6172200" cy="4525963"/>
          </a:xfrm>
          <a:solidFill>
            <a:schemeClr val="bg1">
              <a:alpha val="44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en-PH" dirty="0" smtClean="0"/>
              <a:t>Idealism has exerted considerable influence on religion. For example, Judaism and Christianity include many beliefs that fit into idealist thinking. </a:t>
            </a:r>
          </a:p>
          <a:p>
            <a:r>
              <a:rPr lang="en-PH" dirty="0" smtClean="0"/>
              <a:t>In Judaism and Christianity, the idea of one God as pure Spirit and the Universal Good can be readily recognized as compatible with this philosophy.</a:t>
            </a:r>
            <a:endParaRPr lang="en-PH" dirty="0"/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" y="302569"/>
            <a:ext cx="2438400" cy="6176663"/>
            <a:chOff x="3594847" y="1656915"/>
            <a:chExt cx="2196353" cy="4021592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7863" y="1656915"/>
              <a:ext cx="2044700" cy="2667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8" name="TextBox 7"/>
            <p:cNvSpPr txBox="1"/>
            <p:nvPr/>
          </p:nvSpPr>
          <p:spPr>
            <a:xfrm>
              <a:off x="3594847" y="4724400"/>
              <a:ext cx="2196353" cy="954107"/>
            </a:xfrm>
            <a:prstGeom prst="rect">
              <a:avLst/>
            </a:prstGeom>
            <a:solidFill>
              <a:schemeClr val="accent6">
                <a:lumMod val="75000"/>
                <a:alpha val="6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Religious</a:t>
              </a:r>
            </a:p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Idealism</a:t>
              </a:r>
              <a:endParaRPr lang="en-PH" sz="28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5536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PH" sz="6000" b="1" dirty="0" smtClean="0">
                <a:solidFill>
                  <a:srgbClr val="C00000"/>
                </a:solidFill>
                <a:latin typeface="Juice ITC" pitchFamily="82" charset="0"/>
              </a:rPr>
              <a:t>Idealism and Education</a:t>
            </a:r>
            <a:endParaRPr lang="en-PH" sz="60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alpha val="44000"/>
            </a:schemeClr>
          </a:solidFill>
        </p:spPr>
        <p:txBody>
          <a:bodyPr/>
          <a:lstStyle/>
          <a:p>
            <a:r>
              <a:rPr lang="en-PH" dirty="0"/>
              <a:t>Idealism is </a:t>
            </a:r>
            <a:r>
              <a:rPr lang="en-PH" dirty="0" smtClean="0"/>
              <a:t>the </a:t>
            </a:r>
            <a:r>
              <a:rPr lang="en-PH" dirty="0"/>
              <a:t>oldest systematic philosophy in Western </a:t>
            </a:r>
            <a:r>
              <a:rPr lang="en-PH" dirty="0" smtClean="0"/>
              <a:t>culture</a:t>
            </a:r>
            <a:endParaRPr lang="en-PH" dirty="0"/>
          </a:p>
          <a:p>
            <a:r>
              <a:rPr lang="en-PH" dirty="0"/>
              <a:t>idealists believe that ideas are the only true </a:t>
            </a:r>
            <a:r>
              <a:rPr lang="en-PH" dirty="0" smtClean="0"/>
              <a:t>reality</a:t>
            </a:r>
            <a:endParaRPr lang="en-PH" dirty="0"/>
          </a:p>
        </p:txBody>
      </p:sp>
      <p:sp>
        <p:nvSpPr>
          <p:cNvPr id="5" name="TextBox 4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3787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274638"/>
            <a:ext cx="61722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PH" sz="6000" b="1" dirty="0" smtClean="0">
                <a:solidFill>
                  <a:srgbClr val="C00000"/>
                </a:solidFill>
                <a:latin typeface="Juice ITC" pitchFamily="82" charset="0"/>
              </a:rPr>
              <a:t>St. Augustine </a:t>
            </a:r>
            <a:r>
              <a:rPr lang="en-PH" b="1" dirty="0" smtClean="0">
                <a:latin typeface="Juice ITC" pitchFamily="82" charset="0"/>
              </a:rPr>
              <a:t>(354-430)</a:t>
            </a:r>
            <a:endParaRPr lang="en-PH" b="1" dirty="0"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4600" y="1600200"/>
            <a:ext cx="6172200" cy="4525963"/>
          </a:xfrm>
          <a:solidFill>
            <a:schemeClr val="bg1">
              <a:alpha val="44000"/>
            </a:schemeClr>
          </a:solidFill>
        </p:spPr>
        <p:txBody>
          <a:bodyPr>
            <a:normAutofit/>
          </a:bodyPr>
          <a:lstStyle/>
          <a:p>
            <a:r>
              <a:rPr lang="en-PH" dirty="0"/>
              <a:t>The founders of the Roman Catholic Church were heavily </a:t>
            </a:r>
            <a:r>
              <a:rPr lang="en-PH" dirty="0" smtClean="0"/>
              <a:t>influenced by </a:t>
            </a:r>
            <a:r>
              <a:rPr lang="en-PH" dirty="0"/>
              <a:t>idealism</a:t>
            </a:r>
            <a:r>
              <a:rPr lang="en-PH" dirty="0" smtClean="0"/>
              <a:t>.</a:t>
            </a:r>
          </a:p>
          <a:p>
            <a:r>
              <a:rPr lang="en-PH" dirty="0" smtClean="0"/>
              <a:t> </a:t>
            </a:r>
            <a:r>
              <a:rPr lang="en-PH" dirty="0"/>
              <a:t>Aurelius </a:t>
            </a:r>
            <a:r>
              <a:rPr lang="en-PH" dirty="0" err="1"/>
              <a:t>Augustinus</a:t>
            </a:r>
            <a:r>
              <a:rPr lang="en-PH" dirty="0"/>
              <a:t> </a:t>
            </a:r>
            <a:r>
              <a:rPr lang="en-PH" dirty="0" err="1"/>
              <a:t>Hipponensis</a:t>
            </a:r>
            <a:r>
              <a:rPr lang="en-PH" dirty="0"/>
              <a:t> was born into, and reared under, </a:t>
            </a:r>
            <a:r>
              <a:rPr lang="en-PH" dirty="0" smtClean="0"/>
              <a:t>the influence </a:t>
            </a:r>
            <a:r>
              <a:rPr lang="en-PH" dirty="0"/>
              <a:t>of Hellenistic culture.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" y="302569"/>
            <a:ext cx="2438400" cy="6176663"/>
            <a:chOff x="3594847" y="1656915"/>
            <a:chExt cx="2196353" cy="4021592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7863" y="1656915"/>
              <a:ext cx="2044700" cy="2667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8" name="TextBox 7"/>
            <p:cNvSpPr txBox="1"/>
            <p:nvPr/>
          </p:nvSpPr>
          <p:spPr>
            <a:xfrm>
              <a:off x="3594847" y="4724400"/>
              <a:ext cx="2196353" cy="954107"/>
            </a:xfrm>
            <a:prstGeom prst="rect">
              <a:avLst/>
            </a:prstGeom>
            <a:solidFill>
              <a:schemeClr val="accent6">
                <a:lumMod val="75000"/>
                <a:alpha val="6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Religious</a:t>
              </a:r>
            </a:p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Idealism</a:t>
              </a:r>
              <a:endParaRPr lang="en-PH" sz="28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0718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274638"/>
            <a:ext cx="61722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PH" sz="6000" b="1" dirty="0" smtClean="0">
                <a:solidFill>
                  <a:srgbClr val="C00000"/>
                </a:solidFill>
                <a:latin typeface="Juice ITC" pitchFamily="82" charset="0"/>
              </a:rPr>
              <a:t>St. Augustine </a:t>
            </a:r>
            <a:r>
              <a:rPr lang="en-PH" sz="6000" b="1" dirty="0" smtClean="0">
                <a:latin typeface="Juice ITC" pitchFamily="82" charset="0"/>
              </a:rPr>
              <a:t>(354-430)</a:t>
            </a:r>
            <a:endParaRPr lang="en-PH" sz="60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4600" y="1600200"/>
            <a:ext cx="6172200" cy="4525963"/>
          </a:xfrm>
          <a:solidFill>
            <a:schemeClr val="bg1">
              <a:alpha val="44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en-PH" dirty="0"/>
              <a:t>In the </a:t>
            </a:r>
            <a:r>
              <a:rPr lang="en-PH" i="1" dirty="0"/>
              <a:t>Confessions, </a:t>
            </a:r>
            <a:r>
              <a:rPr lang="en-PH" dirty="0"/>
              <a:t>he described his early life of </a:t>
            </a:r>
            <a:r>
              <a:rPr lang="en-PH" dirty="0" smtClean="0"/>
              <a:t>paganism and </a:t>
            </a:r>
            <a:r>
              <a:rPr lang="en-PH" dirty="0"/>
              <a:t>the debauchery of his youth until his conversion to Christianity in 386. </a:t>
            </a:r>
            <a:endParaRPr lang="en-PH" dirty="0" smtClean="0"/>
          </a:p>
          <a:p>
            <a:r>
              <a:rPr lang="en-PH" dirty="0" smtClean="0"/>
              <a:t>He </a:t>
            </a:r>
            <a:r>
              <a:rPr lang="en-PH" dirty="0"/>
              <a:t>became </a:t>
            </a:r>
            <a:r>
              <a:rPr lang="en-PH" dirty="0" smtClean="0"/>
              <a:t>a priest </a:t>
            </a:r>
            <a:r>
              <a:rPr lang="en-PH" dirty="0"/>
              <a:t>in 391, and in 395 he was appointed Bishop of Hippo</a:t>
            </a:r>
            <a:r>
              <a:rPr lang="en-PH" dirty="0" smtClean="0"/>
              <a:t>.</a:t>
            </a:r>
          </a:p>
          <a:p>
            <a:r>
              <a:rPr lang="en-PH" dirty="0" smtClean="0"/>
              <a:t> </a:t>
            </a:r>
            <a:r>
              <a:rPr lang="en-PH" dirty="0"/>
              <a:t>Augustine connected </a:t>
            </a:r>
            <a:r>
              <a:rPr lang="en-PH" dirty="0" smtClean="0"/>
              <a:t>the philosophy </a:t>
            </a:r>
            <a:r>
              <a:rPr lang="en-PH" dirty="0"/>
              <a:t>of Platonists and </a:t>
            </a:r>
            <a:r>
              <a:rPr lang="en-PH" dirty="0" err="1"/>
              <a:t>Neoplatonists</a:t>
            </a:r>
            <a:r>
              <a:rPr lang="en-PH" dirty="0"/>
              <a:t>, like Plotinus, with Christian beliefs.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" y="302569"/>
            <a:ext cx="2438400" cy="6176663"/>
            <a:chOff x="3594847" y="1656915"/>
            <a:chExt cx="2196353" cy="4021592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7863" y="1656915"/>
              <a:ext cx="2044700" cy="2667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8" name="TextBox 7"/>
            <p:cNvSpPr txBox="1"/>
            <p:nvPr/>
          </p:nvSpPr>
          <p:spPr>
            <a:xfrm>
              <a:off x="3594847" y="4724400"/>
              <a:ext cx="2196353" cy="954107"/>
            </a:xfrm>
            <a:prstGeom prst="rect">
              <a:avLst/>
            </a:prstGeom>
            <a:solidFill>
              <a:schemeClr val="accent6">
                <a:lumMod val="75000"/>
                <a:alpha val="6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Religious</a:t>
              </a:r>
            </a:p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Idealism</a:t>
              </a:r>
              <a:endParaRPr lang="en-PH" sz="28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996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274638"/>
            <a:ext cx="61722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en-PH" sz="6000" b="1" dirty="0" smtClean="0">
                <a:solidFill>
                  <a:srgbClr val="C00000"/>
                </a:solidFill>
                <a:latin typeface="Juice ITC" pitchFamily="82" charset="0"/>
              </a:rPr>
              <a:t>St. Augustine: The City of God</a:t>
            </a:r>
            <a:endParaRPr lang="en-PH" sz="60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4600" y="1600200"/>
            <a:ext cx="6172200" cy="4525963"/>
          </a:xfrm>
          <a:solidFill>
            <a:schemeClr val="bg1">
              <a:alpha val="44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en-PH" dirty="0"/>
              <a:t>described the City of God and the City of Man as divisions of the </a:t>
            </a:r>
            <a:r>
              <a:rPr lang="en-PH" dirty="0" smtClean="0"/>
              <a:t>universe parallel </a:t>
            </a:r>
            <a:r>
              <a:rPr lang="en-PH" dirty="0"/>
              <a:t>to Plato’s schemata of the World of Ideas and the World of Matter</a:t>
            </a:r>
            <a:r>
              <a:rPr lang="en-PH" dirty="0" smtClean="0"/>
              <a:t>.</a:t>
            </a:r>
          </a:p>
          <a:p>
            <a:r>
              <a:rPr lang="en-PH" dirty="0" smtClean="0"/>
              <a:t> </a:t>
            </a:r>
            <a:r>
              <a:rPr lang="en-PH" dirty="0"/>
              <a:t>Like </a:t>
            </a:r>
            <a:r>
              <a:rPr lang="en-PH" dirty="0" smtClean="0"/>
              <a:t>Plato, Augustine </a:t>
            </a:r>
            <a:r>
              <a:rPr lang="en-PH" dirty="0"/>
              <a:t>believed that the senses were unreliable and that belief in God rests </a:t>
            </a:r>
            <a:r>
              <a:rPr lang="en-PH" dirty="0" err="1" smtClean="0"/>
              <a:t>ultimatelyon</a:t>
            </a:r>
            <a:r>
              <a:rPr lang="en-PH" dirty="0" smtClean="0"/>
              <a:t> </a:t>
            </a:r>
            <a:r>
              <a:rPr lang="en-PH" dirty="0"/>
              <a:t>faith. </a:t>
            </a:r>
            <a:endParaRPr lang="en-PH" dirty="0" smtClean="0"/>
          </a:p>
          <a:p>
            <a:r>
              <a:rPr lang="en-PH" dirty="0" smtClean="0"/>
              <a:t>“</a:t>
            </a:r>
            <a:r>
              <a:rPr lang="en-PH" dirty="0"/>
              <a:t>We must first believe,” he wrote, “in order that we may know.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" y="302569"/>
            <a:ext cx="2438400" cy="6176663"/>
            <a:chOff x="3594847" y="1656915"/>
            <a:chExt cx="2196353" cy="4021592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7863" y="1656915"/>
              <a:ext cx="2044700" cy="2667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8" name="TextBox 7"/>
            <p:cNvSpPr txBox="1"/>
            <p:nvPr/>
          </p:nvSpPr>
          <p:spPr>
            <a:xfrm>
              <a:off x="3594847" y="4724400"/>
              <a:ext cx="2196353" cy="954107"/>
            </a:xfrm>
            <a:prstGeom prst="rect">
              <a:avLst/>
            </a:prstGeom>
            <a:solidFill>
              <a:schemeClr val="accent6">
                <a:lumMod val="75000"/>
                <a:alpha val="6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Religious</a:t>
              </a:r>
            </a:p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Idealism</a:t>
              </a:r>
              <a:endParaRPr lang="en-PH" sz="28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996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274638"/>
            <a:ext cx="61722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en-PH" sz="6000" b="1" dirty="0" smtClean="0">
                <a:solidFill>
                  <a:srgbClr val="C00000"/>
                </a:solidFill>
                <a:latin typeface="Juice ITC" pitchFamily="82" charset="0"/>
              </a:rPr>
              <a:t>St. Augustine: The City of God</a:t>
            </a:r>
            <a:endParaRPr lang="en-PH" sz="60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4600" y="1600200"/>
            <a:ext cx="6172200" cy="4525963"/>
          </a:xfrm>
          <a:solidFill>
            <a:schemeClr val="bg1">
              <a:alpha val="44000"/>
            </a:schemeClr>
          </a:solidFill>
        </p:spPr>
        <p:txBody>
          <a:bodyPr>
            <a:normAutofit/>
          </a:bodyPr>
          <a:lstStyle/>
          <a:p>
            <a:r>
              <a:rPr lang="en-PH" dirty="0"/>
              <a:t>In Plato’s </a:t>
            </a:r>
            <a:r>
              <a:rPr lang="en-PH" dirty="0" smtClean="0"/>
              <a:t>philosophy, the </a:t>
            </a:r>
            <a:r>
              <a:rPr lang="en-PH" dirty="0"/>
              <a:t>soul has knowledge that is obscured by being imprisoned in the body</a:t>
            </a:r>
            <a:r>
              <a:rPr lang="en-PH" dirty="0" smtClean="0"/>
              <a:t>.</a:t>
            </a:r>
          </a:p>
          <a:p>
            <a:r>
              <a:rPr lang="en-PH" dirty="0" smtClean="0"/>
              <a:t> In Augustine’s </a:t>
            </a:r>
            <a:r>
              <a:rPr lang="en-PH" dirty="0"/>
              <a:t>interpretation, the soul is blackened by Adam’s fall from grace, which </a:t>
            </a:r>
            <a:r>
              <a:rPr lang="en-PH" dirty="0" smtClean="0"/>
              <a:t>results in </a:t>
            </a:r>
            <a:r>
              <a:rPr lang="en-PH" dirty="0"/>
              <a:t>human doubt and uncertainty.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" y="302569"/>
            <a:ext cx="2438400" cy="6176663"/>
            <a:chOff x="3594847" y="1656915"/>
            <a:chExt cx="2196353" cy="4021592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7863" y="1656915"/>
              <a:ext cx="2044700" cy="2667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8" name="TextBox 7"/>
            <p:cNvSpPr txBox="1"/>
            <p:nvPr/>
          </p:nvSpPr>
          <p:spPr>
            <a:xfrm>
              <a:off x="3594847" y="4724400"/>
              <a:ext cx="2196353" cy="954107"/>
            </a:xfrm>
            <a:prstGeom prst="rect">
              <a:avLst/>
            </a:prstGeom>
            <a:solidFill>
              <a:schemeClr val="accent6">
                <a:lumMod val="75000"/>
                <a:alpha val="6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Religious</a:t>
              </a:r>
            </a:p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Idealism</a:t>
              </a:r>
              <a:endParaRPr lang="en-PH" sz="28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2846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274638"/>
            <a:ext cx="61722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PH" sz="6000" b="1" dirty="0" smtClean="0">
                <a:solidFill>
                  <a:srgbClr val="C00000"/>
                </a:solidFill>
                <a:latin typeface="Juice ITC" pitchFamily="82" charset="0"/>
              </a:rPr>
              <a:t>St. Augustine </a:t>
            </a:r>
            <a:r>
              <a:rPr lang="en-PH" sz="6000" b="1" dirty="0" smtClean="0">
                <a:latin typeface="Juice ITC" pitchFamily="82" charset="0"/>
              </a:rPr>
              <a:t>(354-430)</a:t>
            </a:r>
            <a:endParaRPr lang="en-PH" sz="60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4600" y="1600200"/>
            <a:ext cx="6172200" cy="4525963"/>
          </a:xfrm>
          <a:solidFill>
            <a:schemeClr val="bg1">
              <a:alpha val="44000"/>
            </a:schemeClr>
          </a:solidFill>
        </p:spPr>
        <p:txBody>
          <a:bodyPr>
            <a:normAutofit/>
          </a:bodyPr>
          <a:lstStyle/>
          <a:p>
            <a:r>
              <a:rPr lang="en-PH" dirty="0"/>
              <a:t>Augustine was greatly concerned with the concept of evil and believed that </a:t>
            </a:r>
            <a:r>
              <a:rPr lang="en-PH" dirty="0" smtClean="0"/>
              <a:t>because man </a:t>
            </a:r>
            <a:r>
              <a:rPr lang="en-PH" dirty="0"/>
              <a:t>inherited the sin of Adam, he was engaged in a continuous struggle to regain </a:t>
            </a:r>
            <a:r>
              <a:rPr lang="en-PH" dirty="0" smtClean="0"/>
              <a:t>the kind </a:t>
            </a:r>
            <a:r>
              <a:rPr lang="en-PH" dirty="0"/>
              <a:t>of purity he had before the Fall.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" y="302569"/>
            <a:ext cx="2438400" cy="6176663"/>
            <a:chOff x="3594847" y="1656915"/>
            <a:chExt cx="2196353" cy="4021592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7863" y="1656915"/>
              <a:ext cx="2044700" cy="2667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8" name="TextBox 7"/>
            <p:cNvSpPr txBox="1"/>
            <p:nvPr/>
          </p:nvSpPr>
          <p:spPr>
            <a:xfrm>
              <a:off x="3594847" y="4724400"/>
              <a:ext cx="2196353" cy="954107"/>
            </a:xfrm>
            <a:prstGeom prst="rect">
              <a:avLst/>
            </a:prstGeom>
            <a:solidFill>
              <a:schemeClr val="accent6">
                <a:lumMod val="75000"/>
                <a:alpha val="6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Religious</a:t>
              </a:r>
            </a:p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Idealism</a:t>
              </a:r>
              <a:endParaRPr lang="en-PH" sz="28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996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274638"/>
            <a:ext cx="61722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PH" sz="6000" b="1" dirty="0" smtClean="0">
                <a:solidFill>
                  <a:srgbClr val="C00000"/>
                </a:solidFill>
                <a:latin typeface="Juice ITC" pitchFamily="82" charset="0"/>
              </a:rPr>
              <a:t>St. Augustine </a:t>
            </a:r>
            <a:r>
              <a:rPr lang="en-PH" sz="6000" b="1" dirty="0" smtClean="0">
                <a:latin typeface="Juice ITC" pitchFamily="82" charset="0"/>
              </a:rPr>
              <a:t>(354-430)</a:t>
            </a:r>
            <a:endParaRPr lang="en-PH" sz="60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4600" y="1600200"/>
            <a:ext cx="6172200" cy="4525963"/>
          </a:xfrm>
          <a:solidFill>
            <a:schemeClr val="bg1">
              <a:alpha val="44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en-PH" dirty="0"/>
              <a:t>Augustine readily accepted Plato’s notion of the “divided line” between ideas </a:t>
            </a:r>
            <a:r>
              <a:rPr lang="en-PH" dirty="0" smtClean="0"/>
              <a:t>and matter</a:t>
            </a:r>
            <a:r>
              <a:rPr lang="en-PH" dirty="0"/>
              <a:t>, but he referred to the two worlds as the World of God and the World of Man. </a:t>
            </a:r>
            <a:endParaRPr lang="en-PH" dirty="0" smtClean="0"/>
          </a:p>
          <a:p>
            <a:r>
              <a:rPr lang="en-PH" dirty="0" smtClean="0"/>
              <a:t>The World </a:t>
            </a:r>
            <a:r>
              <a:rPr lang="en-PH" dirty="0"/>
              <a:t>of God is the world of Spirit and the Good; the World of Man is the material </a:t>
            </a:r>
            <a:r>
              <a:rPr lang="en-PH" dirty="0" smtClean="0"/>
              <a:t>world of </a:t>
            </a:r>
            <a:r>
              <a:rPr lang="en-PH" dirty="0"/>
              <a:t>darkness, sin, ignorance, and suffering.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" y="302569"/>
            <a:ext cx="2438400" cy="6176663"/>
            <a:chOff x="3594847" y="1656915"/>
            <a:chExt cx="2196353" cy="4021592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7863" y="1656915"/>
              <a:ext cx="2044700" cy="2667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8" name="TextBox 7"/>
            <p:cNvSpPr txBox="1"/>
            <p:nvPr/>
          </p:nvSpPr>
          <p:spPr>
            <a:xfrm>
              <a:off x="3594847" y="4724400"/>
              <a:ext cx="2196353" cy="954107"/>
            </a:xfrm>
            <a:prstGeom prst="rect">
              <a:avLst/>
            </a:prstGeom>
            <a:solidFill>
              <a:schemeClr val="accent6">
                <a:lumMod val="75000"/>
                <a:alpha val="6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Religious</a:t>
              </a:r>
            </a:p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Idealism</a:t>
              </a:r>
              <a:endParaRPr lang="en-PH" sz="28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2846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274638"/>
            <a:ext cx="61722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PH" sz="6000" b="1" dirty="0" smtClean="0">
                <a:solidFill>
                  <a:srgbClr val="C00000"/>
                </a:solidFill>
                <a:latin typeface="Juice ITC" pitchFamily="82" charset="0"/>
              </a:rPr>
              <a:t>St. Augustine </a:t>
            </a:r>
            <a:r>
              <a:rPr lang="en-PH" sz="6000" b="1" dirty="0" smtClean="0">
                <a:latin typeface="Juice ITC" pitchFamily="82" charset="0"/>
              </a:rPr>
              <a:t>(354-430)</a:t>
            </a:r>
            <a:endParaRPr lang="en-PH" sz="60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4600" y="1600200"/>
            <a:ext cx="6172200" cy="4525963"/>
          </a:xfrm>
          <a:solidFill>
            <a:schemeClr val="bg1">
              <a:alpha val="44000"/>
            </a:schemeClr>
          </a:solidFill>
        </p:spPr>
        <p:txBody>
          <a:bodyPr>
            <a:normAutofit fontScale="92500"/>
          </a:bodyPr>
          <a:lstStyle/>
          <a:p>
            <a:r>
              <a:rPr lang="en-PH" dirty="0"/>
              <a:t>he believed that </a:t>
            </a:r>
            <a:r>
              <a:rPr lang="en-PH" dirty="0" smtClean="0"/>
              <a:t>a person </a:t>
            </a:r>
            <a:r>
              <a:rPr lang="en-PH" dirty="0"/>
              <a:t>could spiritually transcend this world by concentration on God through </a:t>
            </a:r>
            <a:r>
              <a:rPr lang="en-PH" dirty="0" smtClean="0"/>
              <a:t>meditation and </a:t>
            </a:r>
            <a:r>
              <a:rPr lang="en-PH" dirty="0"/>
              <a:t>faith</a:t>
            </a:r>
            <a:r>
              <a:rPr lang="en-PH" dirty="0" smtClean="0"/>
              <a:t>.</a:t>
            </a:r>
          </a:p>
          <a:p>
            <a:r>
              <a:rPr lang="en-PH" dirty="0"/>
              <a:t>Augustine, like Plato, believed that people do not create knowledge: God </a:t>
            </a:r>
            <a:r>
              <a:rPr lang="en-PH" dirty="0" smtClean="0"/>
              <a:t>already has </a:t>
            </a:r>
            <a:r>
              <a:rPr lang="en-PH" dirty="0"/>
              <a:t>created it, and people can discover it through trying to find God.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" y="302569"/>
            <a:ext cx="2438400" cy="6176663"/>
            <a:chOff x="3594847" y="1656915"/>
            <a:chExt cx="2196353" cy="4021592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7863" y="1656915"/>
              <a:ext cx="2044700" cy="2667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8" name="TextBox 7"/>
            <p:cNvSpPr txBox="1"/>
            <p:nvPr/>
          </p:nvSpPr>
          <p:spPr>
            <a:xfrm>
              <a:off x="3594847" y="4724400"/>
              <a:ext cx="2196353" cy="954107"/>
            </a:xfrm>
            <a:prstGeom prst="rect">
              <a:avLst/>
            </a:prstGeom>
            <a:solidFill>
              <a:schemeClr val="accent6">
                <a:lumMod val="75000"/>
                <a:alpha val="6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Religious</a:t>
              </a:r>
            </a:p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Idealism</a:t>
              </a:r>
              <a:endParaRPr lang="en-PH" sz="28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2846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274638"/>
            <a:ext cx="61722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PH" sz="6000" b="1" dirty="0" smtClean="0">
                <a:solidFill>
                  <a:srgbClr val="C00000"/>
                </a:solidFill>
                <a:latin typeface="Juice ITC" pitchFamily="82" charset="0"/>
              </a:rPr>
              <a:t>St. Augustine </a:t>
            </a:r>
            <a:r>
              <a:rPr lang="en-PH" sz="6000" b="1" dirty="0" smtClean="0">
                <a:latin typeface="Juice ITC" pitchFamily="82" charset="0"/>
              </a:rPr>
              <a:t>(354-430)</a:t>
            </a:r>
            <a:endParaRPr lang="en-PH" sz="60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4600" y="1600200"/>
            <a:ext cx="6172200" cy="4525963"/>
          </a:xfrm>
          <a:solidFill>
            <a:schemeClr val="bg1">
              <a:alpha val="44000"/>
            </a:schemeClr>
          </a:solidFill>
        </p:spPr>
        <p:txBody>
          <a:bodyPr>
            <a:normAutofit lnSpcReduction="10000"/>
          </a:bodyPr>
          <a:lstStyle/>
          <a:p>
            <a:r>
              <a:rPr lang="en-PH" dirty="0"/>
              <a:t>Augustine patterned his educational philosophy after the Platonic tradition. He </a:t>
            </a:r>
            <a:r>
              <a:rPr lang="en-PH" dirty="0" smtClean="0"/>
              <a:t>believed that </a:t>
            </a:r>
            <a:r>
              <a:rPr lang="en-PH" dirty="0"/>
              <a:t>worldly knowledge gained through the senses was full of error but that </a:t>
            </a:r>
            <a:r>
              <a:rPr lang="en-PH" dirty="0" smtClean="0"/>
              <a:t>reason could </a:t>
            </a:r>
            <a:r>
              <a:rPr lang="en-PH" dirty="0"/>
              <a:t>lead toward understanding, and he held that, ultimately, it was necessary to </a:t>
            </a:r>
            <a:r>
              <a:rPr lang="en-PH" dirty="0" smtClean="0"/>
              <a:t>transcend reason </a:t>
            </a:r>
            <a:r>
              <a:rPr lang="en-PH" dirty="0"/>
              <a:t>through faith.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" y="302569"/>
            <a:ext cx="2438400" cy="6176663"/>
            <a:chOff x="3594847" y="1656915"/>
            <a:chExt cx="2196353" cy="4021592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7863" y="1656915"/>
              <a:ext cx="2044700" cy="2667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8" name="TextBox 7"/>
            <p:cNvSpPr txBox="1"/>
            <p:nvPr/>
          </p:nvSpPr>
          <p:spPr>
            <a:xfrm>
              <a:off x="3594847" y="4724400"/>
              <a:ext cx="2196353" cy="954107"/>
            </a:xfrm>
            <a:prstGeom prst="rect">
              <a:avLst/>
            </a:prstGeom>
            <a:solidFill>
              <a:schemeClr val="accent6">
                <a:lumMod val="75000"/>
                <a:alpha val="6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Religious</a:t>
              </a:r>
            </a:p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Idealism</a:t>
              </a:r>
              <a:endParaRPr lang="en-PH" sz="28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2846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274638"/>
            <a:ext cx="61722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PH" sz="6000" b="1" dirty="0" smtClean="0">
                <a:solidFill>
                  <a:srgbClr val="C00000"/>
                </a:solidFill>
                <a:latin typeface="Juice ITC" pitchFamily="82" charset="0"/>
              </a:rPr>
              <a:t>St. Augustine </a:t>
            </a:r>
            <a:r>
              <a:rPr lang="en-PH" sz="6000" b="1" dirty="0" smtClean="0">
                <a:latin typeface="Juice ITC" pitchFamily="82" charset="0"/>
              </a:rPr>
              <a:t>(354-430)</a:t>
            </a:r>
            <a:endParaRPr lang="en-PH" sz="60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4600" y="1600200"/>
            <a:ext cx="6172200" cy="4525963"/>
          </a:xfrm>
          <a:solidFill>
            <a:schemeClr val="bg1">
              <a:alpha val="44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en-PH" dirty="0"/>
              <a:t>Learning must come from within, </a:t>
            </a:r>
            <a:r>
              <a:rPr lang="en-PH" dirty="0" smtClean="0"/>
              <a:t>and all </a:t>
            </a:r>
            <a:r>
              <a:rPr lang="en-PH" dirty="0"/>
              <a:t>true knowledge ultimately comes from God. </a:t>
            </a:r>
            <a:endParaRPr lang="en-PH" dirty="0" smtClean="0"/>
          </a:p>
          <a:p>
            <a:r>
              <a:rPr lang="en-PH" dirty="0" smtClean="0"/>
              <a:t>Augustine </a:t>
            </a:r>
            <a:r>
              <a:rPr lang="en-PH" dirty="0"/>
              <a:t>was the greatest of </a:t>
            </a:r>
            <a:r>
              <a:rPr lang="en-PH" dirty="0" smtClean="0"/>
              <a:t>the Christian </a:t>
            </a:r>
            <a:r>
              <a:rPr lang="en-PH" dirty="0"/>
              <a:t>Platonists, and his stress on the role of the learner’s spontaneous and </a:t>
            </a:r>
            <a:r>
              <a:rPr lang="en-PH" dirty="0" smtClean="0"/>
              <a:t>God-directed intelligence </a:t>
            </a:r>
            <a:r>
              <a:rPr lang="en-PH" dirty="0"/>
              <a:t>had great implications for Christian education for many centuries.</a:t>
            </a: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" y="302569"/>
            <a:ext cx="2438400" cy="6176663"/>
            <a:chOff x="3594847" y="1656915"/>
            <a:chExt cx="2196353" cy="4021592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7863" y="1656915"/>
              <a:ext cx="2044700" cy="2667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8" name="TextBox 7"/>
            <p:cNvSpPr txBox="1"/>
            <p:nvPr/>
          </p:nvSpPr>
          <p:spPr>
            <a:xfrm>
              <a:off x="3594847" y="4724400"/>
              <a:ext cx="2196353" cy="954107"/>
            </a:xfrm>
            <a:prstGeom prst="rect">
              <a:avLst/>
            </a:prstGeom>
            <a:solidFill>
              <a:schemeClr val="accent6">
                <a:lumMod val="75000"/>
                <a:alpha val="6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Religious</a:t>
              </a:r>
            </a:p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Idealism</a:t>
              </a:r>
              <a:endParaRPr lang="en-PH" sz="28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2846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92272" y="438805"/>
            <a:ext cx="8229600" cy="1143000"/>
          </a:xfrm>
        </p:spPr>
        <p:txBody>
          <a:bodyPr>
            <a:normAutofit/>
          </a:bodyPr>
          <a:lstStyle/>
          <a:p>
            <a:r>
              <a:rPr lang="en-PH" sz="6600" b="1" dirty="0" smtClean="0">
                <a:solidFill>
                  <a:srgbClr val="C00000"/>
                </a:solidFill>
                <a:latin typeface="Juice ITC" pitchFamily="82" charset="0"/>
              </a:rPr>
              <a:t>Modern Idealism</a:t>
            </a:r>
            <a:endParaRPr lang="en-PH" sz="66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76201" y="1694859"/>
            <a:ext cx="8915399" cy="2335924"/>
            <a:chOff x="284397" y="1694859"/>
            <a:chExt cx="8566463" cy="2335924"/>
          </a:xfrm>
        </p:grpSpPr>
        <p:pic>
          <p:nvPicPr>
            <p:cNvPr id="6" name="Content Placeholder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397" y="1694859"/>
              <a:ext cx="1882588" cy="2286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" name="Picture 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6985" y="1731645"/>
              <a:ext cx="1825786" cy="2299138"/>
            </a:xfrm>
            <a:prstGeom prst="rect">
              <a:avLst/>
            </a:prstGeom>
          </p:spPr>
        </p:pic>
        <p:pic>
          <p:nvPicPr>
            <p:cNvPr id="3" name="Picture 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2771" y="1734273"/>
              <a:ext cx="1732736" cy="2286000"/>
            </a:xfrm>
            <a:prstGeom prst="rect">
              <a:avLst/>
            </a:prstGeom>
          </p:spPr>
        </p:pic>
        <p:pic>
          <p:nvPicPr>
            <p:cNvPr id="5" name="Picture 4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2879" y="1734273"/>
              <a:ext cx="1665893" cy="2246586"/>
            </a:xfrm>
            <a:prstGeom prst="rect">
              <a:avLst/>
            </a:prstGeom>
          </p:spPr>
        </p:pic>
        <p:pic>
          <p:nvPicPr>
            <p:cNvPr id="7" name="Picture 6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8772" y="1739553"/>
              <a:ext cx="1462088" cy="22413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19893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228600" y="1143000"/>
            <a:ext cx="7772400" cy="1500187"/>
          </a:xfrm>
        </p:spPr>
        <p:txBody>
          <a:bodyPr>
            <a:normAutofit/>
          </a:bodyPr>
          <a:lstStyle/>
          <a:p>
            <a:r>
              <a:rPr lang="en-PH" sz="8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uice ITC" pitchFamily="82" charset="0"/>
              </a:rPr>
              <a:t>DEVELOPMENT OF IDEALISM</a:t>
            </a:r>
            <a:endParaRPr lang="en-PH" sz="80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Juice ITC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032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274638"/>
            <a:ext cx="65532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PH" sz="6000" b="1" dirty="0" smtClean="0">
                <a:solidFill>
                  <a:srgbClr val="C00000"/>
                </a:solidFill>
                <a:latin typeface="Juice ITC" pitchFamily="82" charset="0"/>
              </a:rPr>
              <a:t>Modern Idealism</a:t>
            </a:r>
            <a:endParaRPr lang="en-PH" sz="60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1600200"/>
            <a:ext cx="6553200" cy="4525963"/>
          </a:xfrm>
          <a:solidFill>
            <a:schemeClr val="bg1">
              <a:alpha val="44000"/>
            </a:schemeClr>
          </a:solidFill>
        </p:spPr>
        <p:txBody>
          <a:bodyPr>
            <a:normAutofit lnSpcReduction="10000"/>
          </a:bodyPr>
          <a:lstStyle/>
          <a:p>
            <a:r>
              <a:rPr lang="en-PH" dirty="0"/>
              <a:t>By the beginning of the modern period in the fifteenth and sixteenth centuries, </a:t>
            </a:r>
            <a:r>
              <a:rPr lang="en-PH" dirty="0" smtClean="0"/>
              <a:t>idealism had </a:t>
            </a:r>
            <a:r>
              <a:rPr lang="en-PH" dirty="0"/>
              <a:t>come to be largely identified with systematization and subjectivism. </a:t>
            </a:r>
            <a:endParaRPr lang="en-PH" dirty="0" smtClean="0"/>
          </a:p>
          <a:p>
            <a:r>
              <a:rPr lang="en-PH" dirty="0" smtClean="0"/>
              <a:t>This identification was </a:t>
            </a:r>
            <a:r>
              <a:rPr lang="en-PH" dirty="0"/>
              <a:t>encouraged by the writings of René Descartes, George Berkeley, </a:t>
            </a:r>
            <a:r>
              <a:rPr lang="en-PH" dirty="0" smtClean="0"/>
              <a:t>Immanuel Kant</a:t>
            </a:r>
            <a:r>
              <a:rPr lang="en-PH" dirty="0"/>
              <a:t>, Georg W. F. Hegel, and Josiah Royce.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61864" y="228056"/>
            <a:ext cx="1421939" cy="6401344"/>
            <a:chOff x="361864" y="77888"/>
            <a:chExt cx="1421939" cy="8412181"/>
          </a:xfrm>
        </p:grpSpPr>
        <p:pic>
          <p:nvPicPr>
            <p:cNvPr id="6" name="Content Placeholder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000" y="77888"/>
              <a:ext cx="1392620" cy="162485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000" y="1677852"/>
              <a:ext cx="1402803" cy="1697354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1864" y="3379109"/>
              <a:ext cx="1411756" cy="1644836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1864" y="5023945"/>
              <a:ext cx="1411756" cy="1644836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000" y="6668781"/>
              <a:ext cx="1392620" cy="18212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30025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274638"/>
            <a:ext cx="66294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PH" sz="6000" b="1" dirty="0" smtClean="0">
                <a:solidFill>
                  <a:srgbClr val="C00000"/>
                </a:solidFill>
                <a:latin typeface="Juice ITC" pitchFamily="82" charset="0"/>
              </a:rPr>
              <a:t>RENÉ DESCARTES (1596–1650)</a:t>
            </a:r>
            <a:endParaRPr lang="en-PH" sz="60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1600200"/>
            <a:ext cx="6629400" cy="4525963"/>
          </a:xfrm>
          <a:solidFill>
            <a:schemeClr val="bg1">
              <a:alpha val="44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en-PH" dirty="0"/>
              <a:t>Born in the small town of La Haze, France, René </a:t>
            </a:r>
            <a:r>
              <a:rPr lang="en-PH" dirty="0" smtClean="0"/>
              <a:t>Descartes was </a:t>
            </a:r>
            <a:r>
              <a:rPr lang="en-PH" dirty="0"/>
              <a:t>educated by the Jesuits, who he admired for their devoted work toward teaching, </a:t>
            </a:r>
            <a:r>
              <a:rPr lang="en-PH" dirty="0" smtClean="0"/>
              <a:t>but for </a:t>
            </a:r>
            <a:r>
              <a:rPr lang="en-PH" dirty="0"/>
              <a:t>whom he developed great dissatisfaction because of their doctrinaire ideas. </a:t>
            </a:r>
            <a:endParaRPr lang="en-PH" dirty="0" smtClean="0"/>
          </a:p>
          <a:p>
            <a:r>
              <a:rPr lang="en-PH" dirty="0" smtClean="0"/>
              <a:t>Although his philosophical </a:t>
            </a:r>
            <a:r>
              <a:rPr lang="en-PH" dirty="0"/>
              <a:t>thinking challenged Catholic doctrine on many points, it seems that he </a:t>
            </a:r>
            <a:r>
              <a:rPr lang="en-PH" dirty="0" smtClean="0"/>
              <a:t>remained sincere </a:t>
            </a:r>
            <a:r>
              <a:rPr lang="en-PH" dirty="0"/>
              <a:t>in his Catholicism.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-42341" y="381000"/>
            <a:ext cx="2196353" cy="6329065"/>
            <a:chOff x="-42341" y="1694859"/>
            <a:chExt cx="2196353" cy="3755048"/>
          </a:xfrm>
        </p:grpSpPr>
        <p:pic>
          <p:nvPicPr>
            <p:cNvPr id="5" name="Content Placeholder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01" y="1694859"/>
              <a:ext cx="1959271" cy="2286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6" name="TextBox 5"/>
            <p:cNvSpPr txBox="1"/>
            <p:nvPr/>
          </p:nvSpPr>
          <p:spPr>
            <a:xfrm>
              <a:off x="-42341" y="4495800"/>
              <a:ext cx="2196353" cy="954107"/>
            </a:xfrm>
            <a:prstGeom prst="rect">
              <a:avLst/>
            </a:prstGeom>
            <a:solidFill>
              <a:schemeClr val="accent6">
                <a:lumMod val="75000"/>
                <a:alpha val="6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Modern</a:t>
              </a:r>
            </a:p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Idealism</a:t>
              </a:r>
              <a:endParaRPr lang="en-PH" sz="28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0250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274638"/>
            <a:ext cx="66294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PH" sz="6000" b="1" dirty="0" smtClean="0">
                <a:solidFill>
                  <a:srgbClr val="C00000"/>
                </a:solidFill>
                <a:latin typeface="Juice ITC" pitchFamily="82" charset="0"/>
              </a:rPr>
              <a:t>RENÉ DESCARTES (1596–1650)</a:t>
            </a:r>
            <a:endParaRPr lang="en-PH" sz="60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1600200"/>
            <a:ext cx="6629400" cy="4525963"/>
          </a:xfrm>
          <a:solidFill>
            <a:schemeClr val="bg1">
              <a:alpha val="44000"/>
            </a:schemeClr>
          </a:solidFill>
        </p:spPr>
        <p:txBody>
          <a:bodyPr/>
          <a:lstStyle/>
          <a:p>
            <a:r>
              <a:rPr lang="en-PH" dirty="0" smtClean="0"/>
              <a:t>significant works:</a:t>
            </a:r>
          </a:p>
          <a:p>
            <a:pPr lvl="1"/>
            <a:r>
              <a:rPr lang="en-PH" dirty="0" smtClean="0"/>
              <a:t>Discourse on Method </a:t>
            </a:r>
            <a:endParaRPr lang="en-PH" dirty="0"/>
          </a:p>
          <a:p>
            <a:pPr lvl="1"/>
            <a:r>
              <a:rPr lang="en-PH" dirty="0" smtClean="0"/>
              <a:t>Meditations on First Philosophy.</a:t>
            </a:r>
            <a:endParaRPr lang="en-PH" dirty="0"/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-42341" y="381000"/>
            <a:ext cx="2196353" cy="6329065"/>
            <a:chOff x="-42341" y="1694859"/>
            <a:chExt cx="2196353" cy="3755048"/>
          </a:xfrm>
        </p:grpSpPr>
        <p:pic>
          <p:nvPicPr>
            <p:cNvPr id="5" name="Content Placeholder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01" y="1694859"/>
              <a:ext cx="1959271" cy="2286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6" name="TextBox 5"/>
            <p:cNvSpPr txBox="1"/>
            <p:nvPr/>
          </p:nvSpPr>
          <p:spPr>
            <a:xfrm>
              <a:off x="-42341" y="4495800"/>
              <a:ext cx="2196353" cy="954107"/>
            </a:xfrm>
            <a:prstGeom prst="rect">
              <a:avLst/>
            </a:prstGeom>
            <a:solidFill>
              <a:schemeClr val="accent6">
                <a:lumMod val="75000"/>
                <a:alpha val="6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Modern</a:t>
              </a:r>
            </a:p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Idealism</a:t>
              </a:r>
              <a:endParaRPr lang="en-PH" sz="28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2166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274638"/>
            <a:ext cx="66294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PH" sz="6000" b="1" dirty="0" smtClean="0">
                <a:solidFill>
                  <a:srgbClr val="C00000"/>
                </a:solidFill>
                <a:latin typeface="Juice ITC" pitchFamily="82" charset="0"/>
              </a:rPr>
              <a:t>RENÉ DESCARTES (1596–1650)</a:t>
            </a:r>
            <a:endParaRPr lang="en-PH" sz="60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1600200"/>
            <a:ext cx="6629400" cy="4525963"/>
          </a:xfrm>
          <a:solidFill>
            <a:schemeClr val="bg1">
              <a:alpha val="44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en-PH" dirty="0"/>
              <a:t>Principally in </a:t>
            </a:r>
            <a:r>
              <a:rPr lang="en-PH" i="1" dirty="0"/>
              <a:t>Discourse, </a:t>
            </a:r>
            <a:r>
              <a:rPr lang="en-PH" dirty="0"/>
              <a:t>Descartes explored his “methodical doubt,” whereby </a:t>
            </a:r>
            <a:r>
              <a:rPr lang="en-PH" dirty="0" smtClean="0"/>
              <a:t>he sought </a:t>
            </a:r>
            <a:r>
              <a:rPr lang="en-PH" dirty="0"/>
              <a:t>to doubt all things, including his own </a:t>
            </a:r>
            <a:r>
              <a:rPr lang="en-PH" dirty="0" smtClean="0"/>
              <a:t>existence.</a:t>
            </a:r>
          </a:p>
          <a:p>
            <a:r>
              <a:rPr lang="en-PH" dirty="0"/>
              <a:t>he arrived at the famous Cartesian first </a:t>
            </a:r>
            <a:r>
              <a:rPr lang="en-PH" dirty="0" smtClean="0"/>
              <a:t>principle: </a:t>
            </a:r>
            <a:r>
              <a:rPr lang="en-PH" i="1" dirty="0" smtClean="0"/>
              <a:t>Cogito</a:t>
            </a:r>
            <a:r>
              <a:rPr lang="en-PH" i="1" dirty="0"/>
              <a:t>, ergo sum, </a:t>
            </a:r>
            <a:r>
              <a:rPr lang="en-PH" dirty="0"/>
              <a:t>“I think, therefore I am</a:t>
            </a:r>
            <a:r>
              <a:rPr lang="en-PH" dirty="0" smtClean="0"/>
              <a:t>.”</a:t>
            </a:r>
          </a:p>
          <a:p>
            <a:r>
              <a:rPr lang="en-PH" dirty="0"/>
              <a:t>The </a:t>
            </a:r>
            <a:r>
              <a:rPr lang="en-PH" i="1" dirty="0"/>
              <a:t>cogito </a:t>
            </a:r>
            <a:r>
              <a:rPr lang="en-PH" dirty="0"/>
              <a:t>supports the </a:t>
            </a:r>
            <a:r>
              <a:rPr lang="en-PH" dirty="0" smtClean="0"/>
              <a:t>tradition of </a:t>
            </a:r>
            <a:r>
              <a:rPr lang="en-PH" dirty="0"/>
              <a:t>idealism because it reaffirms the centrality of mind in the relationship of the </a:t>
            </a:r>
            <a:r>
              <a:rPr lang="en-PH" dirty="0" smtClean="0"/>
              <a:t>human being </a:t>
            </a:r>
            <a:r>
              <a:rPr lang="en-PH" dirty="0"/>
              <a:t>with the world.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-42341" y="381000"/>
            <a:ext cx="2196353" cy="6329065"/>
            <a:chOff x="-42341" y="1694859"/>
            <a:chExt cx="2196353" cy="3755048"/>
          </a:xfrm>
        </p:grpSpPr>
        <p:pic>
          <p:nvPicPr>
            <p:cNvPr id="5" name="Content Placeholder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01" y="1694859"/>
              <a:ext cx="1959271" cy="2286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6" name="TextBox 5"/>
            <p:cNvSpPr txBox="1"/>
            <p:nvPr/>
          </p:nvSpPr>
          <p:spPr>
            <a:xfrm>
              <a:off x="-42341" y="4495800"/>
              <a:ext cx="2196353" cy="954107"/>
            </a:xfrm>
            <a:prstGeom prst="rect">
              <a:avLst/>
            </a:prstGeom>
            <a:solidFill>
              <a:schemeClr val="accent6">
                <a:lumMod val="75000"/>
                <a:alpha val="6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Modern</a:t>
              </a:r>
            </a:p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Idealism</a:t>
              </a:r>
              <a:endParaRPr lang="en-PH" sz="2800" dirty="0">
                <a:solidFill>
                  <a:srgbClr val="FFFF00"/>
                </a:solidFill>
              </a:endParaRPr>
            </a:p>
          </p:txBody>
        </p:sp>
      </p:grpSp>
      <p:pic>
        <p:nvPicPr>
          <p:cNvPr id="8" name="Picture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0409" y="5432890"/>
            <a:ext cx="720191" cy="663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166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274638"/>
            <a:ext cx="66294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PH" sz="6000" b="1" dirty="0" smtClean="0">
                <a:solidFill>
                  <a:srgbClr val="C00000"/>
                </a:solidFill>
                <a:latin typeface="Juice ITC" pitchFamily="82" charset="0"/>
              </a:rPr>
              <a:t>George Berkeley </a:t>
            </a:r>
            <a:r>
              <a:rPr lang="en-PH" sz="6000" b="1" dirty="0">
                <a:solidFill>
                  <a:srgbClr val="C00000"/>
                </a:solidFill>
                <a:latin typeface="Juice ITC" pitchFamily="82" charset="0"/>
              </a:rPr>
              <a:t>(1685–1753)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1600200"/>
            <a:ext cx="6629400" cy="4525963"/>
          </a:xfrm>
          <a:solidFill>
            <a:schemeClr val="bg1">
              <a:alpha val="44000"/>
            </a:schemeClr>
          </a:solidFill>
        </p:spPr>
        <p:txBody>
          <a:bodyPr/>
          <a:lstStyle/>
          <a:p>
            <a:r>
              <a:rPr lang="en-PH" dirty="0"/>
              <a:t>George Berkeley was born and educated in </a:t>
            </a:r>
            <a:r>
              <a:rPr lang="en-PH" dirty="0" smtClean="0"/>
              <a:t>Ireland and </a:t>
            </a:r>
            <a:r>
              <a:rPr lang="en-PH" dirty="0"/>
              <a:t>spent most of his professional life as a minister in the Episcopal Church there.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381000"/>
            <a:ext cx="1828800" cy="4267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6200" y="4871102"/>
            <a:ext cx="1947341" cy="954107"/>
          </a:xfrm>
          <a:prstGeom prst="rect">
            <a:avLst/>
          </a:prstGeom>
          <a:solidFill>
            <a:schemeClr val="accent6">
              <a:lumMod val="75000"/>
              <a:alpha val="6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PH" sz="2800" dirty="0" smtClean="0">
                <a:solidFill>
                  <a:srgbClr val="FFFF00"/>
                </a:solidFill>
              </a:rPr>
              <a:t>Modern</a:t>
            </a:r>
          </a:p>
          <a:p>
            <a:pPr algn="ctr"/>
            <a:r>
              <a:rPr lang="en-PH" sz="2800" dirty="0" smtClean="0">
                <a:solidFill>
                  <a:srgbClr val="FFFF00"/>
                </a:solidFill>
              </a:rPr>
              <a:t>Idealism</a:t>
            </a:r>
            <a:endParaRPr lang="en-PH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777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274638"/>
            <a:ext cx="66294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PH" sz="6000" b="1" dirty="0" smtClean="0">
                <a:solidFill>
                  <a:srgbClr val="C00000"/>
                </a:solidFill>
                <a:latin typeface="Juice ITC" pitchFamily="82" charset="0"/>
              </a:rPr>
              <a:t>George Berkeley </a:t>
            </a:r>
            <a:r>
              <a:rPr lang="en-PH" sz="6000" b="1" dirty="0">
                <a:solidFill>
                  <a:srgbClr val="C00000"/>
                </a:solidFill>
                <a:latin typeface="Juice ITC" pitchFamily="82" charset="0"/>
              </a:rPr>
              <a:t>(1685–1753)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1600200"/>
            <a:ext cx="6629400" cy="4525963"/>
          </a:xfrm>
          <a:solidFill>
            <a:schemeClr val="bg1">
              <a:alpha val="44000"/>
            </a:schemeClr>
          </a:solidFill>
        </p:spPr>
        <p:txBody>
          <a:bodyPr>
            <a:normAutofit fontScale="92500"/>
          </a:bodyPr>
          <a:lstStyle/>
          <a:p>
            <a:r>
              <a:rPr lang="en-PH" dirty="0"/>
              <a:t>Berkeley </a:t>
            </a:r>
            <a:r>
              <a:rPr lang="en-PH" dirty="0" smtClean="0"/>
              <a:t>contended that </a:t>
            </a:r>
            <a:r>
              <a:rPr lang="en-PH" dirty="0"/>
              <a:t>all existence depends on some mind to know it; if no minds exist, then </a:t>
            </a:r>
            <a:r>
              <a:rPr lang="en-PH" dirty="0" smtClean="0"/>
              <a:t>for all </a:t>
            </a:r>
            <a:r>
              <a:rPr lang="en-PH" dirty="0"/>
              <a:t>intents and purposes nothing exists unless it is perceived by the mind of God.</a:t>
            </a:r>
          </a:p>
          <a:p>
            <a:r>
              <a:rPr lang="en-PH" dirty="0"/>
              <a:t>Berkeley was attacking a central tenet of philosophical realism—that a material </a:t>
            </a:r>
            <a:r>
              <a:rPr lang="en-PH" dirty="0" smtClean="0"/>
              <a:t>world exists </a:t>
            </a:r>
            <a:r>
              <a:rPr lang="en-PH" dirty="0"/>
              <a:t>independent of mind.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381000"/>
            <a:ext cx="1828800" cy="4267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6200" y="4871102"/>
            <a:ext cx="1947341" cy="954107"/>
          </a:xfrm>
          <a:prstGeom prst="rect">
            <a:avLst/>
          </a:prstGeom>
          <a:solidFill>
            <a:schemeClr val="accent6">
              <a:lumMod val="75000"/>
              <a:alpha val="6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PH" sz="2800" dirty="0" smtClean="0">
                <a:solidFill>
                  <a:srgbClr val="FFFF00"/>
                </a:solidFill>
              </a:rPr>
              <a:t>Modern</a:t>
            </a:r>
          </a:p>
          <a:p>
            <a:pPr algn="ctr"/>
            <a:r>
              <a:rPr lang="en-PH" sz="2800" dirty="0" smtClean="0">
                <a:solidFill>
                  <a:srgbClr val="FFFF00"/>
                </a:solidFill>
              </a:rPr>
              <a:t>Idealism</a:t>
            </a:r>
            <a:endParaRPr lang="en-PH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166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274638"/>
            <a:ext cx="66294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PH" sz="6000" b="1" dirty="0" smtClean="0">
                <a:solidFill>
                  <a:srgbClr val="C00000"/>
                </a:solidFill>
                <a:latin typeface="Juice ITC" pitchFamily="82" charset="0"/>
              </a:rPr>
              <a:t>George Berkeley </a:t>
            </a:r>
            <a:r>
              <a:rPr lang="en-PH" sz="6000" b="1" dirty="0">
                <a:solidFill>
                  <a:srgbClr val="C00000"/>
                </a:solidFill>
                <a:latin typeface="Juice ITC" pitchFamily="82" charset="0"/>
              </a:rPr>
              <a:t>(1685–1753)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1600200"/>
            <a:ext cx="6629400" cy="4525963"/>
          </a:xfrm>
          <a:solidFill>
            <a:schemeClr val="bg1">
              <a:alpha val="44000"/>
            </a:schemeClr>
          </a:solidFill>
        </p:spPr>
        <p:txBody>
          <a:bodyPr/>
          <a:lstStyle/>
          <a:p>
            <a:r>
              <a:rPr lang="en-PH" dirty="0"/>
              <a:t>Berkeley was a champion of ideal realities and values whose main purpose is to make </a:t>
            </a:r>
            <a:r>
              <a:rPr lang="en-PH" dirty="0" smtClean="0"/>
              <a:t>evident the </a:t>
            </a:r>
            <a:r>
              <a:rPr lang="en-PH" dirty="0"/>
              <a:t>existence of God and to prove that God is the true cause of all things.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381000"/>
            <a:ext cx="1828800" cy="4267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6200" y="4871102"/>
            <a:ext cx="1947341" cy="954107"/>
          </a:xfrm>
          <a:prstGeom prst="rect">
            <a:avLst/>
          </a:prstGeom>
          <a:solidFill>
            <a:schemeClr val="accent6">
              <a:lumMod val="75000"/>
              <a:alpha val="6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PH" sz="2800" dirty="0" smtClean="0">
                <a:solidFill>
                  <a:srgbClr val="FFFF00"/>
                </a:solidFill>
              </a:rPr>
              <a:t>Modern</a:t>
            </a:r>
          </a:p>
          <a:p>
            <a:pPr algn="ctr"/>
            <a:r>
              <a:rPr lang="en-PH" sz="2800" dirty="0" smtClean="0">
                <a:solidFill>
                  <a:srgbClr val="FFFF00"/>
                </a:solidFill>
              </a:rPr>
              <a:t>Idealism</a:t>
            </a:r>
            <a:endParaRPr lang="en-PH" sz="2800" dirty="0">
              <a:solidFill>
                <a:srgbClr val="FFFF00"/>
              </a:solidFill>
            </a:endParaRPr>
          </a:p>
        </p:txBody>
      </p:sp>
      <p:pic>
        <p:nvPicPr>
          <p:cNvPr id="7" name="Picture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4878985"/>
            <a:ext cx="901658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777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274638"/>
            <a:ext cx="66294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PH" sz="6000" b="1" dirty="0" smtClean="0">
                <a:solidFill>
                  <a:srgbClr val="C00000"/>
                </a:solidFill>
                <a:latin typeface="Juice ITC" pitchFamily="82" charset="0"/>
              </a:rPr>
              <a:t>Immanuel Kant  </a:t>
            </a:r>
            <a:r>
              <a:rPr lang="en-PH" sz="6000" b="1" dirty="0">
                <a:solidFill>
                  <a:srgbClr val="C00000"/>
                </a:solidFill>
                <a:latin typeface="Juice ITC" pitchFamily="82" charset="0"/>
              </a:rPr>
              <a:t>(1724–1804)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1600200"/>
            <a:ext cx="6629400" cy="4525963"/>
          </a:xfrm>
          <a:solidFill>
            <a:schemeClr val="bg1">
              <a:alpha val="44000"/>
            </a:schemeClr>
          </a:solidFill>
        </p:spPr>
        <p:txBody>
          <a:bodyPr>
            <a:normAutofit fontScale="92500"/>
          </a:bodyPr>
          <a:lstStyle/>
          <a:p>
            <a:r>
              <a:rPr lang="en-PH" dirty="0"/>
              <a:t>The German philosopher Immanuel Kant was born </a:t>
            </a:r>
            <a:r>
              <a:rPr lang="en-PH" dirty="0" smtClean="0"/>
              <a:t>in humble </a:t>
            </a:r>
            <a:r>
              <a:rPr lang="en-PH" dirty="0"/>
              <a:t>conditions, the son of a saddler. </a:t>
            </a:r>
            <a:endParaRPr lang="en-PH" dirty="0" smtClean="0"/>
          </a:p>
          <a:p>
            <a:r>
              <a:rPr lang="en-PH" dirty="0" smtClean="0"/>
              <a:t>Educated </a:t>
            </a:r>
            <a:r>
              <a:rPr lang="en-PH" dirty="0"/>
              <a:t>in schools of his hometown, </a:t>
            </a:r>
            <a:r>
              <a:rPr lang="en-PH" dirty="0" err="1" smtClean="0"/>
              <a:t>Königsberg</a:t>
            </a:r>
            <a:r>
              <a:rPr lang="en-PH" dirty="0" smtClean="0"/>
              <a:t>, he </a:t>
            </a:r>
            <a:r>
              <a:rPr lang="en-PH" dirty="0"/>
              <a:t>eventually became perhaps the most famous professor the University of </a:t>
            </a:r>
            <a:r>
              <a:rPr lang="en-PH" dirty="0" err="1"/>
              <a:t>Königsberg</a:t>
            </a:r>
            <a:r>
              <a:rPr lang="en-PH" dirty="0"/>
              <a:t> </a:t>
            </a:r>
            <a:r>
              <a:rPr lang="en-PH" dirty="0" smtClean="0"/>
              <a:t>ever had</a:t>
            </a:r>
            <a:endParaRPr lang="en-PH" dirty="0"/>
          </a:p>
          <a:p>
            <a:r>
              <a:rPr lang="en-PH" dirty="0" smtClean="0"/>
              <a:t> </a:t>
            </a:r>
            <a:r>
              <a:rPr lang="en-PH" dirty="0"/>
              <a:t>Kant is recognized as one of the world’s great philosophers.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00" y="4871102"/>
            <a:ext cx="1947341" cy="954107"/>
          </a:xfrm>
          <a:prstGeom prst="rect">
            <a:avLst/>
          </a:prstGeom>
          <a:solidFill>
            <a:schemeClr val="accent6">
              <a:lumMod val="75000"/>
              <a:alpha val="6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PH" sz="2800" dirty="0" smtClean="0">
                <a:solidFill>
                  <a:srgbClr val="FFFF00"/>
                </a:solidFill>
              </a:rPr>
              <a:t>Modern</a:t>
            </a:r>
          </a:p>
          <a:p>
            <a:pPr algn="ctr"/>
            <a:r>
              <a:rPr lang="en-PH" sz="2800" dirty="0" smtClean="0">
                <a:solidFill>
                  <a:srgbClr val="FFFF00"/>
                </a:solidFill>
              </a:rPr>
              <a:t>Idealism</a:t>
            </a:r>
            <a:endParaRPr lang="en-PH" sz="2800" dirty="0">
              <a:solidFill>
                <a:srgbClr val="FFFF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12" y="228600"/>
            <a:ext cx="180331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777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274638"/>
            <a:ext cx="66294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PH" sz="6000" b="1" dirty="0" smtClean="0">
                <a:solidFill>
                  <a:srgbClr val="C00000"/>
                </a:solidFill>
                <a:latin typeface="Juice ITC" pitchFamily="82" charset="0"/>
              </a:rPr>
              <a:t>Immanuel Kant  </a:t>
            </a:r>
            <a:r>
              <a:rPr lang="en-PH" sz="6000" b="1" dirty="0">
                <a:solidFill>
                  <a:srgbClr val="C00000"/>
                </a:solidFill>
                <a:latin typeface="Juice ITC" pitchFamily="82" charset="0"/>
              </a:rPr>
              <a:t>(1724–1804)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1600200"/>
            <a:ext cx="6629400" cy="4525963"/>
          </a:xfrm>
          <a:solidFill>
            <a:schemeClr val="bg1">
              <a:alpha val="44000"/>
            </a:schemeClr>
          </a:solidFill>
        </p:spPr>
        <p:txBody>
          <a:bodyPr>
            <a:normAutofit fontScale="85000" lnSpcReduction="20000"/>
          </a:bodyPr>
          <a:lstStyle/>
          <a:p>
            <a:r>
              <a:rPr lang="en-PH" dirty="0"/>
              <a:t>greatly influenced subsequent thought about the </a:t>
            </a:r>
            <a:r>
              <a:rPr lang="en-PH" dirty="0" smtClean="0"/>
              <a:t>importance of character </a:t>
            </a:r>
            <a:r>
              <a:rPr lang="en-PH" dirty="0"/>
              <a:t>development in </a:t>
            </a:r>
            <a:r>
              <a:rPr lang="en-PH" dirty="0" smtClean="0"/>
              <a:t>education</a:t>
            </a:r>
          </a:p>
          <a:p>
            <a:r>
              <a:rPr lang="en-PH" dirty="0"/>
              <a:t>He held that humans are the </a:t>
            </a:r>
            <a:r>
              <a:rPr lang="en-PH" dirty="0" smtClean="0"/>
              <a:t>only beings </a:t>
            </a:r>
            <a:r>
              <a:rPr lang="en-PH" dirty="0"/>
              <a:t>who need education and that discipline is a primary ingredient of education </a:t>
            </a:r>
            <a:r>
              <a:rPr lang="en-PH" dirty="0" smtClean="0"/>
              <a:t>that leads </a:t>
            </a:r>
            <a:r>
              <a:rPr lang="en-PH" dirty="0"/>
              <a:t>people to think and seek out “the good.” </a:t>
            </a:r>
            <a:endParaRPr lang="en-PH" dirty="0" smtClean="0"/>
          </a:p>
          <a:p>
            <a:r>
              <a:rPr lang="en-PH" dirty="0" smtClean="0"/>
              <a:t>Children </a:t>
            </a:r>
            <a:r>
              <a:rPr lang="en-PH" dirty="0"/>
              <a:t>should be educated not </a:t>
            </a:r>
            <a:r>
              <a:rPr lang="en-PH" dirty="0" smtClean="0"/>
              <a:t>simply for </a:t>
            </a:r>
            <a:r>
              <a:rPr lang="en-PH" dirty="0"/>
              <a:t>the present but also for the possibility of an improved future condition, which </a:t>
            </a:r>
            <a:r>
              <a:rPr lang="en-PH" dirty="0" smtClean="0"/>
              <a:t>Kant called </a:t>
            </a:r>
            <a:r>
              <a:rPr lang="en-PH" dirty="0"/>
              <a:t>the “idea of humanity and the whole destiny of mankind.”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00" y="4871102"/>
            <a:ext cx="1947341" cy="954107"/>
          </a:xfrm>
          <a:prstGeom prst="rect">
            <a:avLst/>
          </a:prstGeom>
          <a:solidFill>
            <a:schemeClr val="accent6">
              <a:lumMod val="75000"/>
              <a:alpha val="6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PH" sz="2800" dirty="0" smtClean="0">
                <a:solidFill>
                  <a:srgbClr val="FFFF00"/>
                </a:solidFill>
              </a:rPr>
              <a:t>Modern</a:t>
            </a:r>
          </a:p>
          <a:p>
            <a:pPr algn="ctr"/>
            <a:r>
              <a:rPr lang="en-PH" sz="2800" dirty="0" smtClean="0">
                <a:solidFill>
                  <a:srgbClr val="FFFF00"/>
                </a:solidFill>
              </a:rPr>
              <a:t>Idealism</a:t>
            </a:r>
            <a:endParaRPr lang="en-PH" sz="2800" dirty="0">
              <a:solidFill>
                <a:srgbClr val="FFFF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12" y="228600"/>
            <a:ext cx="180331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234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274638"/>
            <a:ext cx="66294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PH" sz="6000" b="1" dirty="0" smtClean="0">
                <a:solidFill>
                  <a:srgbClr val="C00000"/>
                </a:solidFill>
                <a:latin typeface="Juice ITC" pitchFamily="82" charset="0"/>
              </a:rPr>
              <a:t>Immanuel Kant  </a:t>
            </a:r>
            <a:r>
              <a:rPr lang="en-PH" sz="6000" b="1" dirty="0">
                <a:solidFill>
                  <a:srgbClr val="C00000"/>
                </a:solidFill>
                <a:latin typeface="Juice ITC" pitchFamily="82" charset="0"/>
              </a:rPr>
              <a:t>(1724–1804)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1600200"/>
            <a:ext cx="6629400" cy="4525963"/>
          </a:xfrm>
          <a:solidFill>
            <a:schemeClr val="bg1">
              <a:alpha val="44000"/>
            </a:schemeClr>
          </a:solidFill>
        </p:spPr>
        <p:txBody>
          <a:bodyPr>
            <a:normAutofit/>
          </a:bodyPr>
          <a:lstStyle/>
          <a:p>
            <a:r>
              <a:rPr lang="en-PH" dirty="0"/>
              <a:t>To Kant, the essence of education should not be simply training; the important </a:t>
            </a:r>
            <a:r>
              <a:rPr lang="en-PH" dirty="0" smtClean="0"/>
              <a:t>thing was </a:t>
            </a:r>
            <a:r>
              <a:rPr lang="en-PH" dirty="0"/>
              <a:t>enlightenment, or teaching a child to think according to principles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00" y="4871102"/>
            <a:ext cx="1947341" cy="954107"/>
          </a:xfrm>
          <a:prstGeom prst="rect">
            <a:avLst/>
          </a:prstGeom>
          <a:solidFill>
            <a:schemeClr val="accent6">
              <a:lumMod val="75000"/>
              <a:alpha val="6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PH" sz="2800" dirty="0" smtClean="0">
                <a:solidFill>
                  <a:srgbClr val="FFFF00"/>
                </a:solidFill>
              </a:rPr>
              <a:t>Modern</a:t>
            </a:r>
          </a:p>
          <a:p>
            <a:pPr algn="ctr"/>
            <a:r>
              <a:rPr lang="en-PH" sz="2800" dirty="0" smtClean="0">
                <a:solidFill>
                  <a:srgbClr val="FFFF00"/>
                </a:solidFill>
              </a:rPr>
              <a:t>Idealism</a:t>
            </a:r>
            <a:endParaRPr lang="en-PH" sz="2800" dirty="0">
              <a:solidFill>
                <a:srgbClr val="FFFF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12" y="228600"/>
            <a:ext cx="1803315" cy="4419600"/>
          </a:xfrm>
          <a:prstGeom prst="rect">
            <a:avLst/>
          </a:prstGeom>
        </p:spPr>
      </p:pic>
      <p:pic>
        <p:nvPicPr>
          <p:cNvPr id="8" name="Picture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4648200"/>
            <a:ext cx="726533" cy="1426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20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PH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uice ITC" pitchFamily="82" charset="0"/>
              </a:rPr>
              <a:t>DEVELOPMENT OF IDEALISM</a:t>
            </a:r>
            <a:endParaRPr lang="en-PH" sz="60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pic>
        <p:nvPicPr>
          <p:cNvPr id="5" name="Content Placeholder 4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1600200"/>
            <a:ext cx="2133600" cy="2590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pic>
        <p:nvPicPr>
          <p:cNvPr id="7" name="Picture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99" y="1607127"/>
            <a:ext cx="2196353" cy="2667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TextBox 10"/>
          <p:cNvSpPr txBox="1"/>
          <p:nvPr/>
        </p:nvSpPr>
        <p:spPr>
          <a:xfrm>
            <a:off x="761999" y="4724400"/>
            <a:ext cx="2196353" cy="954107"/>
          </a:xfrm>
          <a:prstGeom prst="rect">
            <a:avLst/>
          </a:prstGeom>
          <a:solidFill>
            <a:schemeClr val="accent6">
              <a:lumMod val="75000"/>
              <a:alpha val="6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PH" sz="2800" dirty="0" smtClean="0">
                <a:solidFill>
                  <a:srgbClr val="FFFF00"/>
                </a:solidFill>
              </a:rPr>
              <a:t>Platonic Idealism</a:t>
            </a:r>
            <a:endParaRPr lang="en-PH" sz="2800" dirty="0">
              <a:solidFill>
                <a:srgbClr val="FFFF00"/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3594847" y="1752600"/>
            <a:ext cx="2196353" cy="3925907"/>
            <a:chOff x="3594847" y="1752600"/>
            <a:chExt cx="2196353" cy="3925907"/>
          </a:xfrm>
        </p:grpSpPr>
        <p:pic>
          <p:nvPicPr>
            <p:cNvPr id="6" name="Picture 5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63950" y="1752600"/>
              <a:ext cx="2044700" cy="2667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2" name="TextBox 11"/>
            <p:cNvSpPr txBox="1"/>
            <p:nvPr/>
          </p:nvSpPr>
          <p:spPr>
            <a:xfrm>
              <a:off x="3594847" y="4724400"/>
              <a:ext cx="2196353" cy="954107"/>
            </a:xfrm>
            <a:prstGeom prst="rect">
              <a:avLst/>
            </a:prstGeom>
            <a:solidFill>
              <a:schemeClr val="accent6">
                <a:lumMod val="75000"/>
                <a:alpha val="6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Religious</a:t>
              </a:r>
            </a:p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Idealism</a:t>
              </a:r>
              <a:endParaRPr lang="en-PH" sz="2800" dirty="0">
                <a:solidFill>
                  <a:srgbClr val="FFFF00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6629400" y="4724400"/>
            <a:ext cx="2196353" cy="954107"/>
          </a:xfrm>
          <a:prstGeom prst="rect">
            <a:avLst/>
          </a:prstGeom>
          <a:solidFill>
            <a:schemeClr val="accent6">
              <a:lumMod val="75000"/>
              <a:alpha val="6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PH" sz="2800" dirty="0" smtClean="0">
                <a:solidFill>
                  <a:srgbClr val="FFFF00"/>
                </a:solidFill>
              </a:rPr>
              <a:t>Modern</a:t>
            </a:r>
          </a:p>
          <a:p>
            <a:pPr algn="ctr"/>
            <a:r>
              <a:rPr lang="en-PH" sz="2800" dirty="0" smtClean="0">
                <a:solidFill>
                  <a:srgbClr val="FFFF00"/>
                </a:solidFill>
              </a:rPr>
              <a:t>Idealism</a:t>
            </a:r>
            <a:endParaRPr lang="en-PH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991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274638"/>
            <a:ext cx="66294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de-DE" sz="4000" b="1" dirty="0">
                <a:solidFill>
                  <a:srgbClr val="C00000"/>
                </a:solidFill>
                <a:latin typeface="Juice ITC" pitchFamily="82" charset="0"/>
              </a:rPr>
              <a:t>GEORG WILHELM FRIEDRICH HEGEL (1770–1831)</a:t>
            </a:r>
            <a:endParaRPr lang="en-PH" sz="40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1600200"/>
            <a:ext cx="6629400" cy="4525963"/>
          </a:xfrm>
          <a:solidFill>
            <a:schemeClr val="bg1">
              <a:alpha val="44000"/>
            </a:schemeClr>
          </a:solidFill>
        </p:spPr>
        <p:txBody>
          <a:bodyPr>
            <a:normAutofit/>
          </a:bodyPr>
          <a:lstStyle/>
          <a:p>
            <a:r>
              <a:rPr lang="en-PH" dirty="0"/>
              <a:t>He was born in Stuttgart, </a:t>
            </a:r>
            <a:r>
              <a:rPr lang="en-PH" dirty="0" smtClean="0"/>
              <a:t>Germany</a:t>
            </a:r>
          </a:p>
          <a:p>
            <a:r>
              <a:rPr lang="en-PH" dirty="0" smtClean="0"/>
              <a:t>Received his </a:t>
            </a:r>
            <a:r>
              <a:rPr lang="en-PH" dirty="0"/>
              <a:t>education until the</a:t>
            </a:r>
          </a:p>
          <a:p>
            <a:r>
              <a:rPr lang="en-PH" dirty="0"/>
              <a:t>age of 18 in his native city. </a:t>
            </a:r>
            <a:endParaRPr lang="en-PH" dirty="0" smtClean="0"/>
          </a:p>
          <a:p>
            <a:r>
              <a:rPr lang="en-PH" dirty="0" smtClean="0"/>
              <a:t>He </a:t>
            </a:r>
            <a:r>
              <a:rPr lang="en-PH" dirty="0"/>
              <a:t>then went to the University of </a:t>
            </a:r>
            <a:r>
              <a:rPr lang="en-PH" dirty="0" err="1"/>
              <a:t>Tübingen</a:t>
            </a:r>
            <a:r>
              <a:rPr lang="en-PH" dirty="0"/>
              <a:t> and majored </a:t>
            </a:r>
            <a:r>
              <a:rPr lang="en-PH" dirty="0" smtClean="0"/>
              <a:t>in theology, and graduated </a:t>
            </a:r>
            <a:r>
              <a:rPr lang="en-PH" dirty="0"/>
              <a:t>in 1793.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00" y="4871102"/>
            <a:ext cx="1947341" cy="954107"/>
          </a:xfrm>
          <a:prstGeom prst="rect">
            <a:avLst/>
          </a:prstGeom>
          <a:solidFill>
            <a:schemeClr val="accent6">
              <a:lumMod val="75000"/>
              <a:alpha val="6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PH" sz="2800" dirty="0" smtClean="0">
                <a:solidFill>
                  <a:srgbClr val="FFFF00"/>
                </a:solidFill>
              </a:rPr>
              <a:t>Modern</a:t>
            </a:r>
          </a:p>
          <a:p>
            <a:pPr algn="ctr"/>
            <a:r>
              <a:rPr lang="en-PH" sz="2800" dirty="0" smtClean="0">
                <a:solidFill>
                  <a:srgbClr val="FFFF00"/>
                </a:solidFill>
              </a:rPr>
              <a:t>Idealism</a:t>
            </a:r>
            <a:endParaRPr lang="en-PH" sz="2800" dirty="0">
              <a:solidFill>
                <a:srgbClr val="FFFF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95" y="228600"/>
            <a:ext cx="1733749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529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274638"/>
            <a:ext cx="66294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de-DE" sz="4000" b="1" dirty="0">
                <a:solidFill>
                  <a:srgbClr val="C00000"/>
                </a:solidFill>
                <a:latin typeface="Juice ITC" pitchFamily="82" charset="0"/>
              </a:rPr>
              <a:t>GEORG WILHELM FRIEDRICH HEGEL (1770–1831)</a:t>
            </a:r>
            <a:endParaRPr lang="en-PH" sz="40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1600200"/>
            <a:ext cx="6629400" cy="4525963"/>
          </a:xfrm>
          <a:solidFill>
            <a:schemeClr val="bg1">
              <a:alpha val="44000"/>
            </a:schemeClr>
          </a:solidFill>
        </p:spPr>
        <p:txBody>
          <a:bodyPr>
            <a:normAutofit lnSpcReduction="10000"/>
          </a:bodyPr>
          <a:lstStyle/>
          <a:p>
            <a:r>
              <a:rPr lang="en-PH" dirty="0"/>
              <a:t>For a while, he was a lecturer at the</a:t>
            </a:r>
          </a:p>
          <a:p>
            <a:r>
              <a:rPr lang="en-PH" dirty="0"/>
              <a:t>University of Jena and then rector of a secondary school until 1816. He was a professor </a:t>
            </a:r>
            <a:r>
              <a:rPr lang="en-PH" dirty="0" smtClean="0"/>
              <a:t>at the </a:t>
            </a:r>
            <a:r>
              <a:rPr lang="en-PH" dirty="0"/>
              <a:t>University of Heidelberg for two years </a:t>
            </a:r>
          </a:p>
          <a:p>
            <a:r>
              <a:rPr lang="en-PH" dirty="0" smtClean="0"/>
              <a:t>in </a:t>
            </a:r>
            <a:r>
              <a:rPr lang="en-PH" dirty="0"/>
              <a:t>1818 became a professor of </a:t>
            </a:r>
            <a:r>
              <a:rPr lang="en-PH" dirty="0" smtClean="0"/>
              <a:t>philosophy at </a:t>
            </a:r>
            <a:r>
              <a:rPr lang="en-PH" dirty="0"/>
              <a:t>the University of Berlin, remaining there until his death.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00" y="4871102"/>
            <a:ext cx="1947341" cy="954107"/>
          </a:xfrm>
          <a:prstGeom prst="rect">
            <a:avLst/>
          </a:prstGeom>
          <a:solidFill>
            <a:schemeClr val="accent6">
              <a:lumMod val="75000"/>
              <a:alpha val="6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PH" sz="2800" dirty="0" smtClean="0">
                <a:solidFill>
                  <a:srgbClr val="FFFF00"/>
                </a:solidFill>
              </a:rPr>
              <a:t>Modern</a:t>
            </a:r>
          </a:p>
          <a:p>
            <a:pPr algn="ctr"/>
            <a:r>
              <a:rPr lang="en-PH" sz="2800" dirty="0" smtClean="0">
                <a:solidFill>
                  <a:srgbClr val="FFFF00"/>
                </a:solidFill>
              </a:rPr>
              <a:t>Idealism</a:t>
            </a:r>
            <a:endParaRPr lang="en-PH" sz="2800" dirty="0">
              <a:solidFill>
                <a:srgbClr val="FFFF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95" y="228600"/>
            <a:ext cx="1733749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973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274638"/>
            <a:ext cx="66294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de-DE" sz="4000" b="1" dirty="0">
                <a:solidFill>
                  <a:srgbClr val="C00000"/>
                </a:solidFill>
                <a:latin typeface="Juice ITC" pitchFamily="82" charset="0"/>
              </a:rPr>
              <a:t>GEORG WILHELM FRIEDRICH HEGEL (1770–1831)</a:t>
            </a:r>
            <a:endParaRPr lang="en-PH" sz="40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1600200"/>
            <a:ext cx="6629400" cy="4525963"/>
          </a:xfrm>
          <a:solidFill>
            <a:schemeClr val="bg1">
              <a:alpha val="44000"/>
            </a:schemeClr>
          </a:solidFill>
        </p:spPr>
        <p:txBody>
          <a:bodyPr>
            <a:normAutofit/>
          </a:bodyPr>
          <a:lstStyle/>
          <a:p>
            <a:r>
              <a:rPr lang="en-PH" dirty="0" smtClean="0"/>
              <a:t>According to Hegel</a:t>
            </a:r>
            <a:r>
              <a:rPr lang="en-PH" dirty="0"/>
              <a:t>, one must look at three major aspects of </a:t>
            </a:r>
            <a:r>
              <a:rPr lang="en-PH" dirty="0" smtClean="0"/>
              <a:t>ones system: logic</a:t>
            </a:r>
            <a:r>
              <a:rPr lang="en-PH" dirty="0"/>
              <a:t>, nature, and spirit</a:t>
            </a:r>
            <a:r>
              <a:rPr lang="en-PH" dirty="0" smtClean="0"/>
              <a:t>.</a:t>
            </a:r>
          </a:p>
          <a:p>
            <a:r>
              <a:rPr lang="en-PH" dirty="0"/>
              <a:t>Hegel seemed to think that to be truly </a:t>
            </a:r>
            <a:r>
              <a:rPr lang="en-PH" dirty="0" smtClean="0"/>
              <a:t>educated, an </a:t>
            </a:r>
            <a:r>
              <a:rPr lang="en-PH" dirty="0"/>
              <a:t>individual must pass through the various stages of the cultural evolution </a:t>
            </a:r>
            <a:r>
              <a:rPr lang="en-PH" dirty="0" smtClean="0"/>
              <a:t>of humankind</a:t>
            </a:r>
            <a:r>
              <a:rPr lang="en-PH" dirty="0"/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00" y="4871102"/>
            <a:ext cx="1947341" cy="954107"/>
          </a:xfrm>
          <a:prstGeom prst="rect">
            <a:avLst/>
          </a:prstGeom>
          <a:solidFill>
            <a:schemeClr val="accent6">
              <a:lumMod val="75000"/>
              <a:alpha val="6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PH" sz="2800" dirty="0" smtClean="0">
                <a:solidFill>
                  <a:srgbClr val="FFFF00"/>
                </a:solidFill>
              </a:rPr>
              <a:t>Modern</a:t>
            </a:r>
          </a:p>
          <a:p>
            <a:pPr algn="ctr"/>
            <a:r>
              <a:rPr lang="en-PH" sz="2800" dirty="0" smtClean="0">
                <a:solidFill>
                  <a:srgbClr val="FFFF00"/>
                </a:solidFill>
              </a:rPr>
              <a:t>Idealism</a:t>
            </a:r>
            <a:endParaRPr lang="en-PH" sz="2800" dirty="0">
              <a:solidFill>
                <a:srgbClr val="FFFF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95" y="228600"/>
            <a:ext cx="1733749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431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274638"/>
            <a:ext cx="66294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de-DE" sz="4000" b="1" dirty="0">
                <a:solidFill>
                  <a:srgbClr val="C00000"/>
                </a:solidFill>
                <a:latin typeface="Juice ITC" pitchFamily="82" charset="0"/>
              </a:rPr>
              <a:t>GEORG WILHELM FRIEDRICH HEGEL (1770–1831)</a:t>
            </a:r>
            <a:endParaRPr lang="en-PH" sz="40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1600200"/>
            <a:ext cx="6629400" cy="4525963"/>
          </a:xfrm>
          <a:solidFill>
            <a:schemeClr val="bg1">
              <a:alpha val="44000"/>
            </a:schemeClr>
          </a:solidFill>
        </p:spPr>
        <p:txBody>
          <a:bodyPr>
            <a:normAutofit/>
          </a:bodyPr>
          <a:lstStyle/>
          <a:p>
            <a:r>
              <a:rPr lang="en-PH" dirty="0"/>
              <a:t>he was pointing out that our understanding of history is part of the </a:t>
            </a:r>
            <a:r>
              <a:rPr lang="en-PH" dirty="0" smtClean="0"/>
              <a:t>developmental logic </a:t>
            </a:r>
            <a:r>
              <a:rPr lang="en-PH" dirty="0"/>
              <a:t>and is essentially retroactive and provides an understanding of a stage </a:t>
            </a:r>
            <a:r>
              <a:rPr lang="en-PH" dirty="0" smtClean="0"/>
              <a:t>of reality </a:t>
            </a:r>
            <a:r>
              <a:rPr lang="en-PH" dirty="0"/>
              <a:t>only as it has occurred.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00" y="4871102"/>
            <a:ext cx="1947341" cy="954107"/>
          </a:xfrm>
          <a:prstGeom prst="rect">
            <a:avLst/>
          </a:prstGeom>
          <a:solidFill>
            <a:schemeClr val="accent6">
              <a:lumMod val="75000"/>
              <a:alpha val="6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PH" sz="2800" dirty="0" smtClean="0">
                <a:solidFill>
                  <a:srgbClr val="FFFF00"/>
                </a:solidFill>
              </a:rPr>
              <a:t>Modern</a:t>
            </a:r>
          </a:p>
          <a:p>
            <a:pPr algn="ctr"/>
            <a:r>
              <a:rPr lang="en-PH" sz="2800" dirty="0" smtClean="0">
                <a:solidFill>
                  <a:srgbClr val="FFFF00"/>
                </a:solidFill>
              </a:rPr>
              <a:t>Idealism</a:t>
            </a:r>
            <a:endParaRPr lang="en-PH" sz="2800" dirty="0">
              <a:solidFill>
                <a:srgbClr val="FFFF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95" y="228600"/>
            <a:ext cx="1733749" cy="4495800"/>
          </a:xfrm>
          <a:prstGeom prst="rect">
            <a:avLst/>
          </a:prstGeom>
        </p:spPr>
      </p:pic>
      <p:pic>
        <p:nvPicPr>
          <p:cNvPr id="7" name="Picture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0" y="4782714"/>
            <a:ext cx="800100" cy="1309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496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274638"/>
            <a:ext cx="66294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en-PH" sz="6000" b="1" dirty="0">
                <a:solidFill>
                  <a:srgbClr val="C00000"/>
                </a:solidFill>
                <a:latin typeface="Juice ITC" pitchFamily="82" charset="0"/>
              </a:rPr>
              <a:t>JOSIAH ROYCE (1855–1916)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1600200"/>
            <a:ext cx="6629400" cy="4525963"/>
          </a:xfrm>
          <a:solidFill>
            <a:schemeClr val="bg1">
              <a:alpha val="44000"/>
            </a:schemeClr>
          </a:solidFill>
        </p:spPr>
        <p:txBody>
          <a:bodyPr>
            <a:normAutofit lnSpcReduction="10000"/>
          </a:bodyPr>
          <a:lstStyle/>
          <a:p>
            <a:r>
              <a:rPr lang="en-PH" dirty="0"/>
              <a:t>One of the most influential American exponents of </a:t>
            </a:r>
            <a:r>
              <a:rPr lang="en-PH" dirty="0" smtClean="0"/>
              <a:t>Hegelian idealism </a:t>
            </a:r>
            <a:r>
              <a:rPr lang="en-PH" dirty="0"/>
              <a:t>at the beginning of the twentieth </a:t>
            </a:r>
            <a:r>
              <a:rPr lang="en-PH" dirty="0" smtClean="0"/>
              <a:t>century</a:t>
            </a:r>
          </a:p>
          <a:p>
            <a:r>
              <a:rPr lang="en-PH" dirty="0"/>
              <a:t>Royce believed that ideas are essentially purposes or plans of action and that </a:t>
            </a:r>
            <a:r>
              <a:rPr lang="en-PH" dirty="0" smtClean="0"/>
              <a:t>the </a:t>
            </a:r>
            <a:r>
              <a:rPr lang="en-PH" dirty="0" err="1" smtClean="0"/>
              <a:t>fulfillment</a:t>
            </a:r>
            <a:r>
              <a:rPr lang="en-PH" dirty="0" smtClean="0"/>
              <a:t> </a:t>
            </a:r>
            <a:r>
              <a:rPr lang="en-PH" dirty="0"/>
              <a:t>of ideas is found when they are put into action.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00" y="4871102"/>
            <a:ext cx="1947341" cy="954107"/>
          </a:xfrm>
          <a:prstGeom prst="rect">
            <a:avLst/>
          </a:prstGeom>
          <a:solidFill>
            <a:schemeClr val="accent6">
              <a:lumMod val="75000"/>
              <a:alpha val="6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PH" sz="2800" dirty="0" smtClean="0">
                <a:solidFill>
                  <a:srgbClr val="FFFF00"/>
                </a:solidFill>
              </a:rPr>
              <a:t>Modern</a:t>
            </a:r>
          </a:p>
          <a:p>
            <a:pPr algn="ctr"/>
            <a:r>
              <a:rPr lang="en-PH" sz="2800" dirty="0" smtClean="0">
                <a:solidFill>
                  <a:srgbClr val="FFFF00"/>
                </a:solidFill>
              </a:rPr>
              <a:t>Idealism</a:t>
            </a:r>
            <a:endParaRPr lang="en-PH" sz="2800" dirty="0">
              <a:solidFill>
                <a:srgbClr val="FFFF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304800"/>
            <a:ext cx="1947341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281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274638"/>
            <a:ext cx="66294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en-PH" sz="6000" b="1" dirty="0">
                <a:solidFill>
                  <a:srgbClr val="C00000"/>
                </a:solidFill>
                <a:latin typeface="Juice ITC" pitchFamily="82" charset="0"/>
              </a:rPr>
              <a:t>JOSIAH ROYCE (1855–1916)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1600200"/>
            <a:ext cx="6629400" cy="4525963"/>
          </a:xfrm>
          <a:solidFill>
            <a:schemeClr val="bg1">
              <a:alpha val="44000"/>
            </a:schemeClr>
          </a:solidFill>
        </p:spPr>
        <p:txBody>
          <a:bodyPr>
            <a:normAutofit/>
          </a:bodyPr>
          <a:lstStyle/>
          <a:p>
            <a:r>
              <a:rPr lang="en-PH" dirty="0"/>
              <a:t>teaching people not only about the purposes </a:t>
            </a:r>
            <a:r>
              <a:rPr lang="en-PH" dirty="0" smtClean="0"/>
              <a:t>of life </a:t>
            </a:r>
            <a:r>
              <a:rPr lang="en-PH" dirty="0"/>
              <a:t>but also about how they can become active participants in such purposes.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00" y="4871102"/>
            <a:ext cx="1947341" cy="954107"/>
          </a:xfrm>
          <a:prstGeom prst="rect">
            <a:avLst/>
          </a:prstGeom>
          <a:solidFill>
            <a:schemeClr val="accent6">
              <a:lumMod val="75000"/>
              <a:alpha val="6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PH" sz="2800" dirty="0" smtClean="0">
                <a:solidFill>
                  <a:srgbClr val="FFFF00"/>
                </a:solidFill>
              </a:rPr>
              <a:t>Modern</a:t>
            </a:r>
          </a:p>
          <a:p>
            <a:pPr algn="ctr"/>
            <a:r>
              <a:rPr lang="en-PH" sz="2800" dirty="0" smtClean="0">
                <a:solidFill>
                  <a:srgbClr val="FFFF00"/>
                </a:solidFill>
              </a:rPr>
              <a:t>Idealism</a:t>
            </a:r>
            <a:endParaRPr lang="en-PH" sz="2800" dirty="0">
              <a:solidFill>
                <a:srgbClr val="FFFF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304800"/>
            <a:ext cx="1947341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338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en-PH" b="1" dirty="0">
                <a:solidFill>
                  <a:srgbClr val="C00000"/>
                </a:solidFill>
                <a:latin typeface="Juice ITC" pitchFamily="82" charset="0"/>
              </a:rPr>
              <a:t>IDEALISM AS A PHILOSOPHY OF </a:t>
            </a:r>
            <a:r>
              <a:rPr lang="en-PH" b="1" dirty="0" smtClean="0">
                <a:solidFill>
                  <a:srgbClr val="C00000"/>
                </a:solidFill>
                <a:latin typeface="Juice ITC" pitchFamily="82" charset="0"/>
              </a:rPr>
              <a:t>EDUCATION</a:t>
            </a:r>
            <a:br>
              <a:rPr lang="en-PH" b="1" dirty="0" smtClean="0">
                <a:solidFill>
                  <a:srgbClr val="C00000"/>
                </a:solidFill>
                <a:latin typeface="Juice ITC" pitchFamily="82" charset="0"/>
              </a:rPr>
            </a:br>
            <a:r>
              <a:rPr lang="en-PH" b="1" dirty="0" smtClean="0">
                <a:solidFill>
                  <a:srgbClr val="C00000"/>
                </a:solidFill>
                <a:latin typeface="Juice ITC" pitchFamily="82" charset="0"/>
              </a:rPr>
              <a:t>Aims of Education</a:t>
            </a:r>
            <a:endParaRPr lang="en-PH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alpha val="44000"/>
            </a:schemeClr>
          </a:solidFill>
        </p:spPr>
        <p:txBody>
          <a:bodyPr>
            <a:normAutofit fontScale="85000" lnSpcReduction="10000"/>
          </a:bodyPr>
          <a:lstStyle/>
          <a:p>
            <a:r>
              <a:rPr lang="en-PH" dirty="0"/>
              <a:t>Idealists generally agree that education should not only stress development of the </a:t>
            </a:r>
            <a:r>
              <a:rPr lang="en-PH" dirty="0" smtClean="0"/>
              <a:t>mind but </a:t>
            </a:r>
            <a:r>
              <a:rPr lang="en-PH" dirty="0"/>
              <a:t>also encourage students to focus on all things of lasting value</a:t>
            </a:r>
            <a:r>
              <a:rPr lang="en-PH" dirty="0" smtClean="0"/>
              <a:t>.</a:t>
            </a:r>
          </a:p>
          <a:p>
            <a:r>
              <a:rPr lang="en-PH" dirty="0" smtClean="0"/>
              <a:t> </a:t>
            </a:r>
            <a:r>
              <a:rPr lang="en-PH" dirty="0"/>
              <a:t>Along with Plato, </a:t>
            </a:r>
            <a:r>
              <a:rPr lang="en-PH" dirty="0" smtClean="0"/>
              <a:t>they believe </a:t>
            </a:r>
            <a:r>
              <a:rPr lang="en-PH" dirty="0"/>
              <a:t>that the aim of education should be directed toward the search for true ideas.</a:t>
            </a:r>
          </a:p>
          <a:p>
            <a:r>
              <a:rPr lang="en-PH" dirty="0"/>
              <a:t>Another important idealist aim is character development because the search for truth </a:t>
            </a:r>
            <a:r>
              <a:rPr lang="en-PH" dirty="0" smtClean="0"/>
              <a:t>demands personal </a:t>
            </a:r>
            <a:r>
              <a:rPr lang="en-PH" dirty="0"/>
              <a:t>discipline and steadfast character. </a:t>
            </a:r>
            <a:endParaRPr lang="en-PH" dirty="0" smtClean="0"/>
          </a:p>
          <a:p>
            <a:r>
              <a:rPr lang="en-PH" dirty="0" smtClean="0"/>
              <a:t>What </a:t>
            </a:r>
            <a:r>
              <a:rPr lang="en-PH" dirty="0"/>
              <a:t>they want in society is not just the </a:t>
            </a:r>
            <a:r>
              <a:rPr lang="en-PH" dirty="0" smtClean="0"/>
              <a:t>literate, knowledgeable </a:t>
            </a:r>
            <a:r>
              <a:rPr lang="en-PH" dirty="0"/>
              <a:t>person, but the </a:t>
            </a:r>
            <a:r>
              <a:rPr lang="en-PH" i="1" dirty="0"/>
              <a:t>good </a:t>
            </a:r>
            <a:r>
              <a:rPr lang="en-PH" dirty="0"/>
              <a:t>person as well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7966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en-PH" b="1" dirty="0" smtClean="0">
                <a:solidFill>
                  <a:srgbClr val="C00000"/>
                </a:solidFill>
                <a:latin typeface="Juice ITC" pitchFamily="82" charset="0"/>
              </a:rPr>
              <a:t>IDEALISM AS A PHILOSOPHY OF EDUCATION</a:t>
            </a:r>
            <a:br>
              <a:rPr lang="en-PH" b="1" dirty="0" smtClean="0">
                <a:solidFill>
                  <a:srgbClr val="C00000"/>
                </a:solidFill>
                <a:latin typeface="Juice ITC" pitchFamily="82" charset="0"/>
              </a:rPr>
            </a:br>
            <a:r>
              <a:rPr lang="en-PH" b="1" dirty="0" smtClean="0">
                <a:solidFill>
                  <a:srgbClr val="C00000"/>
                </a:solidFill>
                <a:latin typeface="Juice ITC" pitchFamily="82" charset="0"/>
              </a:rPr>
              <a:t>Methods and </a:t>
            </a:r>
            <a:r>
              <a:rPr lang="en-PH" b="1" dirty="0" err="1" smtClean="0">
                <a:solidFill>
                  <a:srgbClr val="C00000"/>
                </a:solidFill>
                <a:latin typeface="Juice ITC" pitchFamily="82" charset="0"/>
              </a:rPr>
              <a:t>Curicullum</a:t>
            </a:r>
            <a:endParaRPr lang="en-PH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alpha val="44000"/>
            </a:schemeClr>
          </a:solidFill>
        </p:spPr>
        <p:txBody>
          <a:bodyPr>
            <a:normAutofit lnSpcReduction="10000"/>
          </a:bodyPr>
          <a:lstStyle/>
          <a:p>
            <a:r>
              <a:rPr lang="en-PH" dirty="0"/>
              <a:t>Idealists lean toward studies that provide depth, and they would strongly suggest </a:t>
            </a:r>
            <a:r>
              <a:rPr lang="en-PH" dirty="0" smtClean="0"/>
              <a:t>a modification </a:t>
            </a:r>
            <a:r>
              <a:rPr lang="en-PH" dirty="0"/>
              <a:t>of the view that things should be studied simply because they are new or </a:t>
            </a:r>
            <a:r>
              <a:rPr lang="en-PH" dirty="0" smtClean="0"/>
              <a:t>meet occupational </a:t>
            </a:r>
            <a:r>
              <a:rPr lang="en-PH" dirty="0"/>
              <a:t>needs</a:t>
            </a:r>
            <a:r>
              <a:rPr lang="en-PH" dirty="0" smtClean="0"/>
              <a:t>.</a:t>
            </a:r>
          </a:p>
          <a:p>
            <a:r>
              <a:rPr lang="en-PH" dirty="0" smtClean="0"/>
              <a:t> </a:t>
            </a:r>
            <a:r>
              <a:rPr lang="en-PH" dirty="0"/>
              <a:t>Idealists find that much of the great literature of the past has more </a:t>
            </a:r>
            <a:r>
              <a:rPr lang="en-PH" dirty="0" smtClean="0"/>
              <a:t>pertinence to </a:t>
            </a:r>
            <a:r>
              <a:rPr lang="en-PH" dirty="0"/>
              <a:t>contemporary problems than what is considered new and relevant.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672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en-PH" sz="4000" b="1" dirty="0" smtClean="0">
                <a:solidFill>
                  <a:srgbClr val="C00000"/>
                </a:solidFill>
                <a:latin typeface="Juice ITC" pitchFamily="82" charset="0"/>
              </a:rPr>
              <a:t>IDEALISM AS A PHILOSOPHY OF EDUCATION</a:t>
            </a:r>
            <a:br>
              <a:rPr lang="en-PH" sz="4000" b="1" dirty="0" smtClean="0">
                <a:solidFill>
                  <a:srgbClr val="C00000"/>
                </a:solidFill>
                <a:latin typeface="Juice ITC" pitchFamily="82" charset="0"/>
              </a:rPr>
            </a:br>
            <a:r>
              <a:rPr lang="en-PH" sz="4000" b="1" dirty="0" smtClean="0">
                <a:solidFill>
                  <a:srgbClr val="C00000"/>
                </a:solidFill>
                <a:latin typeface="Juice ITC" pitchFamily="82" charset="0"/>
              </a:rPr>
              <a:t>Methods </a:t>
            </a:r>
            <a:r>
              <a:rPr lang="en-PH" sz="4000" b="1" smtClean="0">
                <a:solidFill>
                  <a:srgbClr val="C00000"/>
                </a:solidFill>
                <a:latin typeface="Juice ITC" pitchFamily="82" charset="0"/>
              </a:rPr>
              <a:t>and Curicullum</a:t>
            </a:r>
            <a:endParaRPr lang="en-PH" sz="40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alpha val="44000"/>
            </a:schemeClr>
          </a:solidFill>
        </p:spPr>
        <p:txBody>
          <a:bodyPr/>
          <a:lstStyle/>
          <a:p>
            <a:r>
              <a:rPr lang="en-PH" dirty="0"/>
              <a:t>Idealists do not </a:t>
            </a:r>
            <a:r>
              <a:rPr lang="en-PH" dirty="0" err="1"/>
              <a:t>favor</a:t>
            </a:r>
            <a:r>
              <a:rPr lang="en-PH" dirty="0"/>
              <a:t> specialized learning as much as learning that is holistic. </a:t>
            </a:r>
            <a:endParaRPr lang="en-PH" dirty="0" smtClean="0"/>
          </a:p>
          <a:p>
            <a:r>
              <a:rPr lang="en-PH" dirty="0" smtClean="0"/>
              <a:t>They ask </a:t>
            </a:r>
            <a:r>
              <a:rPr lang="en-PH" dirty="0"/>
              <a:t>us to see the whole rather than a disjointed collection of parts, and they believe </a:t>
            </a:r>
            <a:r>
              <a:rPr lang="en-PH" dirty="0" smtClean="0"/>
              <a:t>that a </a:t>
            </a:r>
            <a:r>
              <a:rPr lang="en-PH" dirty="0"/>
              <a:t>holistic approach leads to a more liberal and scholarly attitude toward </a:t>
            </a:r>
            <a:r>
              <a:rPr lang="en-PH" dirty="0" smtClean="0"/>
              <a:t>learning</a:t>
            </a:r>
          </a:p>
          <a:p>
            <a:r>
              <a:rPr lang="en-PH" dirty="0"/>
              <a:t>Plato believed that the best method of learning was the dialectic.</a:t>
            </a:r>
            <a:r>
              <a:rPr lang="en-PH" dirty="0" smtClean="0"/>
              <a:t>.</a:t>
            </a:r>
            <a:endParaRPr lang="en-PH" dirty="0"/>
          </a:p>
        </p:txBody>
      </p:sp>
      <p:sp>
        <p:nvSpPr>
          <p:cNvPr id="5" name="TextBox 4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719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en-PH" b="1" dirty="0" smtClean="0">
                <a:solidFill>
                  <a:srgbClr val="C00000"/>
                </a:solidFill>
                <a:latin typeface="Juice ITC" pitchFamily="82" charset="0"/>
              </a:rPr>
              <a:t>IDEALISM AS A PHILOSOPHY OF EDUCATION</a:t>
            </a:r>
            <a:br>
              <a:rPr lang="en-PH" b="1" dirty="0" smtClean="0">
                <a:solidFill>
                  <a:srgbClr val="C00000"/>
                </a:solidFill>
                <a:latin typeface="Juice ITC" pitchFamily="82" charset="0"/>
              </a:rPr>
            </a:br>
            <a:r>
              <a:rPr lang="en-PH" b="1" dirty="0" smtClean="0">
                <a:solidFill>
                  <a:srgbClr val="C00000"/>
                </a:solidFill>
                <a:latin typeface="Juice ITC" pitchFamily="82" charset="0"/>
              </a:rPr>
              <a:t>Methods and </a:t>
            </a:r>
            <a:r>
              <a:rPr lang="en-PH" b="1" dirty="0" err="1" smtClean="0">
                <a:solidFill>
                  <a:srgbClr val="C00000"/>
                </a:solidFill>
                <a:latin typeface="Juice ITC" pitchFamily="82" charset="0"/>
              </a:rPr>
              <a:t>Curicullum</a:t>
            </a:r>
            <a:endParaRPr lang="en-PH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alpha val="44000"/>
            </a:schemeClr>
          </a:solidFill>
        </p:spPr>
        <p:txBody>
          <a:bodyPr>
            <a:normAutofit fontScale="92500"/>
          </a:bodyPr>
          <a:lstStyle/>
          <a:p>
            <a:r>
              <a:rPr lang="en-PH" dirty="0"/>
              <a:t>Augustine practiced the dialectic, but he also put </a:t>
            </a:r>
            <a:r>
              <a:rPr lang="en-PH" dirty="0" smtClean="0"/>
              <a:t>great stress </a:t>
            </a:r>
            <a:r>
              <a:rPr lang="en-PH" dirty="0"/>
              <a:t>on an intuitive approach to knowledge</a:t>
            </a:r>
            <a:r>
              <a:rPr lang="en-PH" dirty="0" smtClean="0"/>
              <a:t>.</a:t>
            </a:r>
          </a:p>
          <a:p>
            <a:r>
              <a:rPr lang="en-PH" dirty="0"/>
              <a:t>Plato held that </a:t>
            </a:r>
            <a:r>
              <a:rPr lang="en-PH" dirty="0" smtClean="0"/>
              <a:t>one does </a:t>
            </a:r>
            <a:r>
              <a:rPr lang="en-PH" dirty="0"/>
              <a:t>not learn as much from nature as from dialogues with other people, and </a:t>
            </a:r>
            <a:endParaRPr lang="en-PH" dirty="0" smtClean="0"/>
          </a:p>
          <a:p>
            <a:r>
              <a:rPr lang="en-PH" dirty="0" smtClean="0"/>
              <a:t>Augustine believed </a:t>
            </a:r>
            <a:r>
              <a:rPr lang="en-PH" dirty="0"/>
              <a:t>that although one may be blind and deaf, incapable of any perception </a:t>
            </a:r>
            <a:r>
              <a:rPr lang="en-PH" dirty="0" smtClean="0"/>
              <a:t>through the </a:t>
            </a:r>
            <a:r>
              <a:rPr lang="en-PH" dirty="0"/>
              <a:t>senses, one still can learn all the important truths and reach God.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672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sz="6600" b="1" dirty="0" smtClean="0">
                <a:solidFill>
                  <a:srgbClr val="C00000"/>
                </a:solidFill>
                <a:latin typeface="Juice ITC" pitchFamily="82" charset="0"/>
              </a:rPr>
              <a:t>Platonic Idealism</a:t>
            </a:r>
            <a:endParaRPr lang="en-PH" sz="66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048000" y="1752600"/>
            <a:ext cx="2971800" cy="4071380"/>
            <a:chOff x="762000" y="1607127"/>
            <a:chExt cx="2196353" cy="407138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000" y="1607127"/>
              <a:ext cx="2196353" cy="2667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8" name="TextBox 7"/>
            <p:cNvSpPr txBox="1"/>
            <p:nvPr/>
          </p:nvSpPr>
          <p:spPr>
            <a:xfrm>
              <a:off x="762000" y="4724400"/>
              <a:ext cx="2196353" cy="954107"/>
            </a:xfrm>
            <a:prstGeom prst="rect">
              <a:avLst/>
            </a:prstGeom>
            <a:solidFill>
              <a:schemeClr val="accent6">
                <a:lumMod val="75000"/>
                <a:alpha val="6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Platonic Idealism</a:t>
              </a:r>
              <a:endParaRPr lang="en-PH" sz="28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3028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en-PH" sz="4800" b="1" dirty="0" smtClean="0">
                <a:solidFill>
                  <a:srgbClr val="C00000"/>
                </a:solidFill>
                <a:latin typeface="Juice ITC" pitchFamily="82" charset="0"/>
              </a:rPr>
              <a:t>IDEALISM AS A PHILOSOPHY OF EDUCATION</a:t>
            </a:r>
            <a:br>
              <a:rPr lang="en-PH" sz="4800" b="1" dirty="0" smtClean="0">
                <a:solidFill>
                  <a:srgbClr val="C00000"/>
                </a:solidFill>
                <a:latin typeface="Juice ITC" pitchFamily="82" charset="0"/>
              </a:rPr>
            </a:br>
            <a:r>
              <a:rPr lang="en-PH" sz="4800" b="1" dirty="0" smtClean="0">
                <a:solidFill>
                  <a:srgbClr val="C00000"/>
                </a:solidFill>
                <a:latin typeface="Juice ITC" pitchFamily="82" charset="0"/>
              </a:rPr>
              <a:t>Methods and </a:t>
            </a:r>
            <a:r>
              <a:rPr lang="en-PH" sz="4800" b="1" dirty="0" err="1" smtClean="0">
                <a:solidFill>
                  <a:srgbClr val="C00000"/>
                </a:solidFill>
                <a:latin typeface="Juice ITC" pitchFamily="82" charset="0"/>
              </a:rPr>
              <a:t>Curicullum</a:t>
            </a:r>
            <a:endParaRPr lang="en-PH" sz="48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alpha val="44000"/>
            </a:schemeClr>
          </a:solidFill>
        </p:spPr>
        <p:txBody>
          <a:bodyPr>
            <a:normAutofit fontScale="85000" lnSpcReduction="10000"/>
          </a:bodyPr>
          <a:lstStyle/>
          <a:p>
            <a:r>
              <a:rPr lang="en-PH" dirty="0" smtClean="0"/>
              <a:t>Today, some </a:t>
            </a:r>
            <a:r>
              <a:rPr lang="en-PH" dirty="0"/>
              <a:t>idealists lean more toward the study of ideas through the use of classical works </a:t>
            </a:r>
            <a:r>
              <a:rPr lang="en-PH" dirty="0" smtClean="0"/>
              <a:t>or writings </a:t>
            </a:r>
            <a:r>
              <a:rPr lang="en-PH" dirty="0"/>
              <a:t>and art that express great ideas. </a:t>
            </a:r>
            <a:endParaRPr lang="en-PH" dirty="0" smtClean="0"/>
          </a:p>
          <a:p>
            <a:r>
              <a:rPr lang="en-PH" dirty="0" smtClean="0"/>
              <a:t>Idealists </a:t>
            </a:r>
            <a:r>
              <a:rPr lang="en-PH" dirty="0"/>
              <a:t>do believe, however, that any study </a:t>
            </a:r>
            <a:r>
              <a:rPr lang="en-PH" dirty="0" smtClean="0"/>
              <a:t>of Great </a:t>
            </a:r>
            <a:r>
              <a:rPr lang="en-PH" dirty="0"/>
              <a:t>Books should be undertaken with experienced leadership and with an emphasis </a:t>
            </a:r>
            <a:r>
              <a:rPr lang="en-PH" dirty="0" smtClean="0"/>
              <a:t>on the </a:t>
            </a:r>
            <a:r>
              <a:rPr lang="en-PH" dirty="0"/>
              <a:t>comprehension of ideas rather than on the mere memorization and classification </a:t>
            </a:r>
            <a:r>
              <a:rPr lang="en-PH" dirty="0" smtClean="0"/>
              <a:t>of information</a:t>
            </a:r>
            <a:r>
              <a:rPr lang="en-PH" dirty="0"/>
              <a:t>. </a:t>
            </a:r>
            <a:endParaRPr lang="en-PH" dirty="0" smtClean="0"/>
          </a:p>
          <a:p>
            <a:r>
              <a:rPr lang="en-PH" dirty="0" smtClean="0"/>
              <a:t>They </a:t>
            </a:r>
            <a:r>
              <a:rPr lang="en-PH" dirty="0"/>
              <a:t>insist on a seminar type of instruction with opportunity for ample </a:t>
            </a:r>
            <a:r>
              <a:rPr lang="en-PH" dirty="0" smtClean="0"/>
              <a:t>dialogue between </a:t>
            </a:r>
            <a:r>
              <a:rPr lang="en-PH" dirty="0"/>
              <a:t>teacher and student.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719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en-PH" sz="4800" b="1" dirty="0" smtClean="0">
                <a:solidFill>
                  <a:srgbClr val="C00000"/>
                </a:solidFill>
                <a:latin typeface="Juice ITC" pitchFamily="82" charset="0"/>
              </a:rPr>
              <a:t>IDEALISM AS A PHILOSOPHY OF EDUCATION</a:t>
            </a:r>
            <a:br>
              <a:rPr lang="en-PH" sz="4800" b="1" dirty="0" smtClean="0">
                <a:solidFill>
                  <a:srgbClr val="C00000"/>
                </a:solidFill>
                <a:latin typeface="Juice ITC" pitchFamily="82" charset="0"/>
              </a:rPr>
            </a:br>
            <a:r>
              <a:rPr lang="en-PH" sz="4800" b="1" dirty="0" smtClean="0">
                <a:solidFill>
                  <a:srgbClr val="C00000"/>
                </a:solidFill>
                <a:latin typeface="Juice ITC" pitchFamily="82" charset="0"/>
              </a:rPr>
              <a:t>Methods and </a:t>
            </a:r>
            <a:r>
              <a:rPr lang="en-PH" sz="4800" b="1" dirty="0" err="1" smtClean="0">
                <a:solidFill>
                  <a:srgbClr val="C00000"/>
                </a:solidFill>
                <a:latin typeface="Juice ITC" pitchFamily="82" charset="0"/>
              </a:rPr>
              <a:t>Curicullum</a:t>
            </a:r>
            <a:endParaRPr lang="en-PH" sz="48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alpha val="44000"/>
            </a:schemeClr>
          </a:solidFill>
        </p:spPr>
        <p:txBody>
          <a:bodyPr>
            <a:normAutofit fontScale="85000" lnSpcReduction="10000"/>
          </a:bodyPr>
          <a:lstStyle/>
          <a:p>
            <a:r>
              <a:rPr lang="en-PH" dirty="0"/>
              <a:t>The idealist is not concerned primarily with turning out</a:t>
            </a:r>
          </a:p>
          <a:p>
            <a:r>
              <a:rPr lang="en-PH" dirty="0"/>
              <a:t>students with specific technical or occupational skills, but with giving them a wider </a:t>
            </a:r>
            <a:r>
              <a:rPr lang="en-PH" dirty="0" smtClean="0"/>
              <a:t>understanding of </a:t>
            </a:r>
            <a:r>
              <a:rPr lang="en-PH" dirty="0"/>
              <a:t>the world in which they live. </a:t>
            </a:r>
            <a:endParaRPr lang="en-PH" dirty="0" smtClean="0"/>
          </a:p>
          <a:p>
            <a:r>
              <a:rPr lang="en-PH" dirty="0" smtClean="0"/>
              <a:t>The </a:t>
            </a:r>
            <a:r>
              <a:rPr lang="en-PH" dirty="0"/>
              <a:t>curriculum, therefore, should </a:t>
            </a:r>
            <a:r>
              <a:rPr lang="en-PH" dirty="0" smtClean="0"/>
              <a:t>revolve around </a:t>
            </a:r>
            <a:r>
              <a:rPr lang="en-PH" dirty="0"/>
              <a:t>broad concepts rather than specific skills; and in elementary and preschool </a:t>
            </a:r>
            <a:r>
              <a:rPr lang="en-PH" dirty="0" smtClean="0"/>
              <a:t>education students </a:t>
            </a:r>
            <a:r>
              <a:rPr lang="en-PH" dirty="0"/>
              <a:t>are encouraged to develop habits of understanding, patience, </a:t>
            </a:r>
            <a:r>
              <a:rPr lang="en-PH" dirty="0" smtClean="0"/>
              <a:t>tolerance, and </a:t>
            </a:r>
            <a:r>
              <a:rPr lang="en-PH" dirty="0"/>
              <a:t>hard work that will assist them later when they undertake more substantial studies.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719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en-PH" sz="4800" b="1" dirty="0" smtClean="0">
                <a:solidFill>
                  <a:srgbClr val="C00000"/>
                </a:solidFill>
                <a:latin typeface="Juice ITC" pitchFamily="82" charset="0"/>
              </a:rPr>
              <a:t>IDEALISM AS A PHILOSOPHY OF EDUCATION</a:t>
            </a:r>
            <a:br>
              <a:rPr lang="en-PH" sz="4800" b="1" dirty="0" smtClean="0">
                <a:solidFill>
                  <a:srgbClr val="C00000"/>
                </a:solidFill>
                <a:latin typeface="Juice ITC" pitchFamily="82" charset="0"/>
              </a:rPr>
            </a:br>
            <a:r>
              <a:rPr lang="en-PH" sz="4800" b="1" dirty="0" smtClean="0">
                <a:solidFill>
                  <a:srgbClr val="C00000"/>
                </a:solidFill>
                <a:latin typeface="Juice ITC" pitchFamily="82" charset="0"/>
              </a:rPr>
              <a:t>Methods and </a:t>
            </a:r>
            <a:r>
              <a:rPr lang="en-PH" sz="4800" b="1" dirty="0" err="1" smtClean="0">
                <a:solidFill>
                  <a:srgbClr val="C00000"/>
                </a:solidFill>
                <a:latin typeface="Juice ITC" pitchFamily="82" charset="0"/>
              </a:rPr>
              <a:t>Curicullum</a:t>
            </a:r>
            <a:endParaRPr lang="en-PH" sz="48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alpha val="44000"/>
            </a:schemeClr>
          </a:solidFill>
        </p:spPr>
        <p:txBody>
          <a:bodyPr>
            <a:normAutofit fontScale="92500"/>
          </a:bodyPr>
          <a:lstStyle/>
          <a:p>
            <a:r>
              <a:rPr lang="en-PH" dirty="0"/>
              <a:t>The lecture method also still has a place in the idealist’s methodology, but </a:t>
            </a:r>
            <a:r>
              <a:rPr lang="en-PH" dirty="0" smtClean="0"/>
              <a:t>lectures are </a:t>
            </a:r>
            <a:r>
              <a:rPr lang="en-PH" dirty="0"/>
              <a:t>viewed more as a means of stimulating thought than as merely a way of conveying information</a:t>
            </a:r>
            <a:r>
              <a:rPr lang="en-PH" dirty="0" smtClean="0"/>
              <a:t>.</a:t>
            </a:r>
          </a:p>
          <a:p>
            <a:r>
              <a:rPr lang="en-PH" dirty="0"/>
              <a:t>To the idealist, the chief purpose of a lecture is to help </a:t>
            </a:r>
            <a:r>
              <a:rPr lang="en-PH" dirty="0" smtClean="0"/>
              <a:t>students comprehend </a:t>
            </a:r>
            <a:r>
              <a:rPr lang="en-PH" dirty="0"/>
              <a:t>ideas. Idealists also use such methods as projects, supplemental </a:t>
            </a:r>
            <a:r>
              <a:rPr lang="en-PH" dirty="0" smtClean="0"/>
              <a:t>activities, library </a:t>
            </a:r>
            <a:r>
              <a:rPr lang="en-PH" dirty="0"/>
              <a:t>research, and artwork.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719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en-PH" sz="4800" b="1" dirty="0" smtClean="0">
                <a:solidFill>
                  <a:srgbClr val="C00000"/>
                </a:solidFill>
                <a:latin typeface="Juice ITC" pitchFamily="82" charset="0"/>
              </a:rPr>
              <a:t>IDEALISM AS A PHILOSOPHY OF EDUCATION</a:t>
            </a:r>
            <a:br>
              <a:rPr lang="en-PH" sz="4800" b="1" dirty="0" smtClean="0">
                <a:solidFill>
                  <a:srgbClr val="C00000"/>
                </a:solidFill>
                <a:latin typeface="Juice ITC" pitchFamily="82" charset="0"/>
              </a:rPr>
            </a:br>
            <a:r>
              <a:rPr lang="en-PH" sz="4800" b="1" dirty="0" smtClean="0">
                <a:solidFill>
                  <a:srgbClr val="C00000"/>
                </a:solidFill>
                <a:latin typeface="Juice ITC" pitchFamily="82" charset="0"/>
              </a:rPr>
              <a:t>Methods and </a:t>
            </a:r>
            <a:r>
              <a:rPr lang="en-PH" sz="4800" b="1" dirty="0" err="1" smtClean="0">
                <a:solidFill>
                  <a:srgbClr val="C00000"/>
                </a:solidFill>
                <a:latin typeface="Juice ITC" pitchFamily="82" charset="0"/>
              </a:rPr>
              <a:t>Curicullum</a:t>
            </a:r>
            <a:endParaRPr lang="en-PH" sz="48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alpha val="44000"/>
            </a:schemeClr>
          </a:solidFill>
        </p:spPr>
        <p:txBody>
          <a:bodyPr/>
          <a:lstStyle/>
          <a:p>
            <a:r>
              <a:rPr lang="en-PH" dirty="0"/>
              <a:t>Self-realization is, as noted previously, an important aim of </a:t>
            </a:r>
            <a:r>
              <a:rPr lang="en-PH" dirty="0" smtClean="0"/>
              <a:t>education; hence</a:t>
            </a:r>
            <a:r>
              <a:rPr lang="en-PH" dirty="0"/>
              <a:t>, idealists stress the importance of self-directed activity</a:t>
            </a:r>
            <a:r>
              <a:rPr lang="en-PH" dirty="0" smtClean="0"/>
              <a:t>.</a:t>
            </a:r>
          </a:p>
          <a:p>
            <a:r>
              <a:rPr lang="en-PH" dirty="0"/>
              <a:t>The teacher can use curriculum materials to help students learn </a:t>
            </a:r>
            <a:r>
              <a:rPr lang="en-PH" dirty="0" smtClean="0"/>
              <a:t>about the </a:t>
            </a:r>
            <a:r>
              <a:rPr lang="en-PH" dirty="0"/>
              <a:t>purpose of life, family, the nature of peer pressures, and the problems of growing up.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719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en-PH" sz="4800" b="1" dirty="0" smtClean="0">
                <a:solidFill>
                  <a:srgbClr val="C00000"/>
                </a:solidFill>
                <a:latin typeface="Juice ITC" pitchFamily="82" charset="0"/>
              </a:rPr>
              <a:t>IDEALISM AS A PHILOSOPHY OF EDUCATION</a:t>
            </a:r>
            <a:br>
              <a:rPr lang="en-PH" sz="4800" b="1" dirty="0" smtClean="0">
                <a:solidFill>
                  <a:srgbClr val="C00000"/>
                </a:solidFill>
                <a:latin typeface="Juice ITC" pitchFamily="82" charset="0"/>
              </a:rPr>
            </a:br>
            <a:r>
              <a:rPr lang="en-PH" sz="4800" b="1" dirty="0" smtClean="0">
                <a:solidFill>
                  <a:srgbClr val="C00000"/>
                </a:solidFill>
                <a:latin typeface="Juice ITC" pitchFamily="82" charset="0"/>
              </a:rPr>
              <a:t>Role of the Teacher</a:t>
            </a:r>
            <a:endParaRPr lang="en-PH" sz="48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alpha val="44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en-PH" dirty="0" smtClean="0"/>
              <a:t>The teacher </a:t>
            </a:r>
            <a:r>
              <a:rPr lang="en-PH" dirty="0"/>
              <a:t>maintain constant concern about the </a:t>
            </a:r>
            <a:r>
              <a:rPr lang="en-PH" dirty="0" smtClean="0"/>
              <a:t>ultimate purposes </a:t>
            </a:r>
            <a:r>
              <a:rPr lang="en-PH" dirty="0"/>
              <a:t>of learning</a:t>
            </a:r>
            <a:r>
              <a:rPr lang="en-PH" dirty="0" smtClean="0"/>
              <a:t>.</a:t>
            </a:r>
          </a:p>
          <a:p>
            <a:r>
              <a:rPr lang="en-PH" dirty="0"/>
              <a:t>Some idealists stress the importance of emulation in </a:t>
            </a:r>
            <a:r>
              <a:rPr lang="en-PH" dirty="0" smtClean="0"/>
              <a:t>learning because </a:t>
            </a:r>
            <a:r>
              <a:rPr lang="en-PH" dirty="0"/>
              <a:t>they believe that the teacher should be the kind of person we want our </a:t>
            </a:r>
            <a:r>
              <a:rPr lang="en-PH" dirty="0" smtClean="0"/>
              <a:t>children to become.</a:t>
            </a:r>
          </a:p>
          <a:p>
            <a:r>
              <a:rPr lang="en-PH" dirty="0"/>
              <a:t>Idealists </a:t>
            </a:r>
            <a:r>
              <a:rPr lang="en-PH" dirty="0" err="1"/>
              <a:t>favor</a:t>
            </a:r>
            <a:r>
              <a:rPr lang="en-PH" dirty="0"/>
              <a:t> the teacher who is philosophically </a:t>
            </a:r>
            <a:r>
              <a:rPr lang="en-PH" dirty="0" smtClean="0"/>
              <a:t>oriented, one </a:t>
            </a:r>
            <a:r>
              <a:rPr lang="en-PH" dirty="0"/>
              <a:t>who can assist students in choosing important material and infuse them with a </a:t>
            </a:r>
            <a:r>
              <a:rPr lang="en-PH" dirty="0" smtClean="0"/>
              <a:t>desire to </a:t>
            </a:r>
            <a:r>
              <a:rPr lang="en-PH" dirty="0"/>
              <a:t>improve their thinking in the deepest possible way.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719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en-PH" sz="4800" b="1" dirty="0" smtClean="0">
                <a:solidFill>
                  <a:srgbClr val="C00000"/>
                </a:solidFill>
                <a:latin typeface="Juice ITC" pitchFamily="82" charset="0"/>
              </a:rPr>
              <a:t>IDEALISM AS A PHILOSOPHY OF EDUCATION</a:t>
            </a:r>
            <a:br>
              <a:rPr lang="en-PH" sz="4800" b="1" dirty="0" smtClean="0">
                <a:solidFill>
                  <a:srgbClr val="C00000"/>
                </a:solidFill>
                <a:latin typeface="Juice ITC" pitchFamily="82" charset="0"/>
              </a:rPr>
            </a:br>
            <a:r>
              <a:rPr lang="en-PH" sz="4800" b="1" dirty="0" smtClean="0">
                <a:solidFill>
                  <a:srgbClr val="C00000"/>
                </a:solidFill>
                <a:latin typeface="Juice ITC" pitchFamily="82" charset="0"/>
              </a:rPr>
              <a:t>Role of the Teacher</a:t>
            </a:r>
            <a:endParaRPr lang="en-PH" sz="48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alpha val="44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en-PH" dirty="0"/>
              <a:t>The idealist-oriented teacher would seek to </a:t>
            </a:r>
            <a:r>
              <a:rPr lang="en-PH" dirty="0" smtClean="0"/>
              <a:t>have these </a:t>
            </a:r>
            <a:r>
              <a:rPr lang="en-PH" dirty="0"/>
              <a:t>Socratic characteristics and would encourage students to better their thinking </a:t>
            </a:r>
            <a:r>
              <a:rPr lang="en-PH" dirty="0" smtClean="0"/>
              <a:t>and their </a:t>
            </a:r>
            <a:r>
              <a:rPr lang="en-PH" dirty="0"/>
              <a:t>lives on the basis of such thinking</a:t>
            </a:r>
            <a:r>
              <a:rPr lang="en-PH" dirty="0" smtClean="0"/>
              <a:t>.</a:t>
            </a:r>
          </a:p>
          <a:p>
            <a:r>
              <a:rPr lang="en-PH" dirty="0"/>
              <a:t>For religious idealists, the student is </a:t>
            </a:r>
            <a:r>
              <a:rPr lang="en-PH" dirty="0" smtClean="0"/>
              <a:t>important as </a:t>
            </a:r>
            <a:r>
              <a:rPr lang="en-PH" dirty="0"/>
              <a:t>a creation of God and carries within some of the godliness that the school </a:t>
            </a:r>
            <a:r>
              <a:rPr lang="en-PH" dirty="0" smtClean="0"/>
              <a:t>should seek </a:t>
            </a:r>
            <a:r>
              <a:rPr lang="en-PH" dirty="0"/>
              <a:t>to develop, and most idealists, whether religious or not, have a deep feeling </a:t>
            </a:r>
            <a:r>
              <a:rPr lang="en-PH" dirty="0" smtClean="0"/>
              <a:t>about the </a:t>
            </a:r>
            <a:r>
              <a:rPr lang="en-PH" dirty="0"/>
              <a:t>individual’s inner powers (such as intuition), which must be accounted for in any </a:t>
            </a:r>
            <a:r>
              <a:rPr lang="en-PH" dirty="0" smtClean="0"/>
              <a:t>true education</a:t>
            </a:r>
            <a:endParaRPr lang="en-PH" dirty="0"/>
          </a:p>
        </p:txBody>
      </p:sp>
      <p:sp>
        <p:nvSpPr>
          <p:cNvPr id="5" name="TextBox 4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2913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en-PH" sz="4800" b="1" dirty="0" smtClean="0">
                <a:solidFill>
                  <a:srgbClr val="C00000"/>
                </a:solidFill>
                <a:latin typeface="Juice ITC" pitchFamily="82" charset="0"/>
              </a:rPr>
              <a:t>IDEALISM AS A PHILOSOPHY OF EDUCATION</a:t>
            </a:r>
            <a:br>
              <a:rPr lang="en-PH" sz="4800" b="1" dirty="0" smtClean="0">
                <a:solidFill>
                  <a:srgbClr val="C00000"/>
                </a:solidFill>
                <a:latin typeface="Juice ITC" pitchFamily="82" charset="0"/>
              </a:rPr>
            </a:br>
            <a:r>
              <a:rPr lang="en-PH" sz="4800" b="1" dirty="0" smtClean="0">
                <a:solidFill>
                  <a:srgbClr val="C00000"/>
                </a:solidFill>
                <a:latin typeface="Juice ITC" pitchFamily="82" charset="0"/>
              </a:rPr>
              <a:t>Role of the Teacher</a:t>
            </a:r>
            <a:endParaRPr lang="en-PH" sz="48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alpha val="44000"/>
            </a:schemeClr>
          </a:solidFill>
        </p:spPr>
        <p:txBody>
          <a:bodyPr/>
          <a:lstStyle/>
          <a:p>
            <a:r>
              <a:rPr lang="en-PH" dirty="0"/>
              <a:t>Augustine thought that truth is inherent in the soul of the individual</a:t>
            </a:r>
            <a:r>
              <a:rPr lang="en-PH" dirty="0" smtClean="0"/>
              <a:t>.</a:t>
            </a:r>
          </a:p>
          <a:p>
            <a:r>
              <a:rPr lang="en-PH" dirty="0" smtClean="0"/>
              <a:t> </a:t>
            </a:r>
            <a:r>
              <a:rPr lang="en-PH" dirty="0"/>
              <a:t>Education </a:t>
            </a:r>
            <a:r>
              <a:rPr lang="en-PH" dirty="0" smtClean="0"/>
              <a:t>is the </a:t>
            </a:r>
            <a:r>
              <a:rPr lang="en-PH" dirty="0"/>
              <a:t>process of bringing these truths to the surface, and because many of these truths </a:t>
            </a:r>
            <a:r>
              <a:rPr lang="en-PH" dirty="0" smtClean="0"/>
              <a:t>are directly </a:t>
            </a:r>
            <a:r>
              <a:rPr lang="en-PH" dirty="0"/>
              <a:t>related to God, according to many religious realists, education can also be </a:t>
            </a:r>
            <a:r>
              <a:rPr lang="en-PH" dirty="0" smtClean="0"/>
              <a:t>a process </a:t>
            </a:r>
            <a:r>
              <a:rPr lang="en-PH" dirty="0"/>
              <a:t>of salvation.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2913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en-PH" sz="4800" b="1" dirty="0" smtClean="0">
                <a:solidFill>
                  <a:srgbClr val="C00000"/>
                </a:solidFill>
                <a:latin typeface="Juice ITC" pitchFamily="82" charset="0"/>
              </a:rPr>
              <a:t>IDEALISM AS A PHILOSOPHY OF EDUCATION</a:t>
            </a:r>
            <a:br>
              <a:rPr lang="en-PH" sz="4800" b="1" dirty="0" smtClean="0">
                <a:solidFill>
                  <a:srgbClr val="C00000"/>
                </a:solidFill>
                <a:latin typeface="Juice ITC" pitchFamily="82" charset="0"/>
              </a:rPr>
            </a:br>
            <a:r>
              <a:rPr lang="en-PH" sz="4800" b="1" dirty="0" smtClean="0">
                <a:solidFill>
                  <a:srgbClr val="C00000"/>
                </a:solidFill>
                <a:latin typeface="Juice ITC" pitchFamily="82" charset="0"/>
              </a:rPr>
              <a:t>Role of the Teacher</a:t>
            </a:r>
            <a:endParaRPr lang="en-PH" sz="48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alpha val="44000"/>
            </a:schemeClr>
          </a:solidFill>
        </p:spPr>
        <p:txBody>
          <a:bodyPr/>
          <a:lstStyle/>
          <a:p>
            <a:r>
              <a:rPr lang="en-PH" dirty="0"/>
              <a:t>Even </a:t>
            </a:r>
            <a:r>
              <a:rPr lang="en-PH" dirty="0" smtClean="0"/>
              <a:t>today, many </a:t>
            </a:r>
            <a:r>
              <a:rPr lang="en-PH" dirty="0"/>
              <a:t>religious institutions practice such an approach as a part of students’ education, </a:t>
            </a:r>
            <a:r>
              <a:rPr lang="en-PH" dirty="0" smtClean="0"/>
              <a:t>and they </a:t>
            </a:r>
            <a:r>
              <a:rPr lang="en-PH" dirty="0"/>
              <a:t>set aside a portion of time for students to meditate on ultimate meanings.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2913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00" y="762000"/>
            <a:ext cx="6248400" cy="2523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912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274638"/>
            <a:ext cx="64770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en-PH" sz="7200" b="1" dirty="0" smtClean="0">
                <a:solidFill>
                  <a:srgbClr val="C00000"/>
                </a:solidFill>
                <a:latin typeface="Juice ITC" pitchFamily="82" charset="0"/>
              </a:rPr>
              <a:t>Plato</a:t>
            </a:r>
            <a:r>
              <a:rPr lang="en-PH" sz="6000" b="1" dirty="0" smtClean="0">
                <a:solidFill>
                  <a:srgbClr val="C00000"/>
                </a:solidFill>
                <a:latin typeface="Juice ITC" pitchFamily="82" charset="0"/>
              </a:rPr>
              <a:t> </a:t>
            </a:r>
            <a:r>
              <a:rPr lang="en-PH" b="1" dirty="0">
                <a:latin typeface="Juice ITC" pitchFamily="82" charset="0"/>
              </a:rPr>
              <a:t>(427–347 </a:t>
            </a:r>
            <a:r>
              <a:rPr lang="en-PH" b="1" dirty="0" smtClean="0">
                <a:latin typeface="Juice ITC" pitchFamily="82" charset="0"/>
              </a:rPr>
              <a:t>B.C.)</a:t>
            </a:r>
            <a:endParaRPr lang="en-PH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9800" y="1600200"/>
            <a:ext cx="6477000" cy="4525963"/>
          </a:xfrm>
          <a:solidFill>
            <a:schemeClr val="bg1">
              <a:alpha val="44000"/>
            </a:schemeClr>
          </a:solidFill>
        </p:spPr>
        <p:txBody>
          <a:bodyPr>
            <a:normAutofit fontScale="77500" lnSpcReduction="20000"/>
          </a:bodyPr>
          <a:lstStyle/>
          <a:p>
            <a:r>
              <a:rPr lang="en-PH" dirty="0" smtClean="0"/>
              <a:t>Plato was a Greek philosopher who started as a disciple of Socrates and remained an ardent admirer of him throughout his life.</a:t>
            </a:r>
          </a:p>
          <a:p>
            <a:r>
              <a:rPr lang="en-PH" dirty="0" smtClean="0"/>
              <a:t> Plato is largely known for his writings in which Socrates is the protagonist in a series of dialogues dealing with almost every conceivable topic. </a:t>
            </a:r>
          </a:p>
          <a:p>
            <a:r>
              <a:rPr lang="en-PH" dirty="0" smtClean="0"/>
              <a:t>Two of his most famous works are </a:t>
            </a:r>
            <a:r>
              <a:rPr lang="en-PH" i="1" dirty="0" smtClean="0"/>
              <a:t>The Republic </a:t>
            </a:r>
            <a:r>
              <a:rPr lang="en-PH" dirty="0" smtClean="0"/>
              <a:t>and </a:t>
            </a:r>
            <a:r>
              <a:rPr lang="en-PH" i="1" dirty="0" smtClean="0"/>
              <a:t>Laws. </a:t>
            </a:r>
          </a:p>
          <a:p>
            <a:r>
              <a:rPr lang="en-PH" dirty="0" smtClean="0"/>
              <a:t>After Socrates’ death, Plato opened his own school, the Academy, where students professors engaged in a dialectical approach to problems.</a:t>
            </a:r>
            <a:endParaRPr lang="en-PH" dirty="0"/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76200" y="348219"/>
            <a:ext cx="1905000" cy="6361845"/>
            <a:chOff x="762000" y="1607127"/>
            <a:chExt cx="2196353" cy="407138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000" y="1607127"/>
              <a:ext cx="2196353" cy="2667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7" name="TextBox 6"/>
            <p:cNvSpPr txBox="1"/>
            <p:nvPr/>
          </p:nvSpPr>
          <p:spPr>
            <a:xfrm>
              <a:off x="762000" y="4724400"/>
              <a:ext cx="2196353" cy="954107"/>
            </a:xfrm>
            <a:prstGeom prst="rect">
              <a:avLst/>
            </a:prstGeom>
            <a:solidFill>
              <a:schemeClr val="accent6">
                <a:lumMod val="75000"/>
                <a:alpha val="6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Platonic Idealism</a:t>
              </a:r>
              <a:endParaRPr lang="en-PH" sz="28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8047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274638"/>
            <a:ext cx="64770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en-PH" sz="9600" b="1" dirty="0" smtClean="0">
                <a:solidFill>
                  <a:srgbClr val="C00000"/>
                </a:solidFill>
                <a:latin typeface="Juice ITC" pitchFamily="82" charset="0"/>
              </a:rPr>
              <a:t>Plato</a:t>
            </a:r>
            <a:r>
              <a:rPr lang="en-PH" sz="8000" b="1" dirty="0" smtClean="0">
                <a:solidFill>
                  <a:srgbClr val="C00000"/>
                </a:solidFill>
                <a:latin typeface="Juice ITC" pitchFamily="82" charset="0"/>
              </a:rPr>
              <a:t> </a:t>
            </a:r>
            <a:r>
              <a:rPr lang="en-PH" sz="6000" b="1" dirty="0" smtClean="0">
                <a:latin typeface="Juice ITC" pitchFamily="82" charset="0"/>
              </a:rPr>
              <a:t>(427–347 B.C.)</a:t>
            </a:r>
            <a:endParaRPr lang="en-PH" sz="60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9800" y="1600200"/>
            <a:ext cx="6477000" cy="4525963"/>
          </a:xfrm>
          <a:solidFill>
            <a:schemeClr val="bg1">
              <a:alpha val="44000"/>
            </a:schemeClr>
          </a:solidFill>
        </p:spPr>
        <p:txBody>
          <a:bodyPr>
            <a:normAutofit fontScale="85000" lnSpcReduction="10000"/>
          </a:bodyPr>
          <a:lstStyle/>
          <a:p>
            <a:r>
              <a:rPr lang="en-PH" dirty="0"/>
              <a:t>people should concern themselves primarily with the search </a:t>
            </a:r>
            <a:r>
              <a:rPr lang="en-PH" dirty="0" smtClean="0"/>
              <a:t>for truth.</a:t>
            </a:r>
          </a:p>
          <a:p>
            <a:r>
              <a:rPr lang="en-PH" dirty="0" smtClean="0"/>
              <a:t>Because </a:t>
            </a:r>
            <a:r>
              <a:rPr lang="en-PH" dirty="0"/>
              <a:t>truth is perfect and eternal, it cannot be found in the world of </a:t>
            </a:r>
            <a:r>
              <a:rPr lang="en-PH" dirty="0" smtClean="0"/>
              <a:t>matter, which </a:t>
            </a:r>
            <a:r>
              <a:rPr lang="en-PH" dirty="0"/>
              <a:t>is imperfect and constantly changing</a:t>
            </a:r>
            <a:r>
              <a:rPr lang="en-PH" dirty="0" smtClean="0"/>
              <a:t>.</a:t>
            </a:r>
          </a:p>
          <a:p>
            <a:r>
              <a:rPr lang="en-PH" dirty="0"/>
              <a:t>Plato believed that we must search for other universal truths in such areas </a:t>
            </a:r>
            <a:r>
              <a:rPr lang="en-PH" dirty="0" smtClean="0"/>
              <a:t>as politics</a:t>
            </a:r>
            <a:r>
              <a:rPr lang="en-PH" dirty="0"/>
              <a:t>, society, and education; hence, the search for absolute truth should be the </a:t>
            </a:r>
            <a:r>
              <a:rPr lang="en-PH" dirty="0" smtClean="0"/>
              <a:t>quest of </a:t>
            </a:r>
            <a:r>
              <a:rPr lang="en-PH" dirty="0"/>
              <a:t>the true philosopher.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76200" y="348219"/>
            <a:ext cx="1905000" cy="6361845"/>
            <a:chOff x="762000" y="1607127"/>
            <a:chExt cx="2196353" cy="407138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000" y="1607127"/>
              <a:ext cx="2196353" cy="2667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7" name="TextBox 6"/>
            <p:cNvSpPr txBox="1"/>
            <p:nvPr/>
          </p:nvSpPr>
          <p:spPr>
            <a:xfrm>
              <a:off x="762000" y="4724400"/>
              <a:ext cx="2196353" cy="954107"/>
            </a:xfrm>
            <a:prstGeom prst="rect">
              <a:avLst/>
            </a:prstGeom>
            <a:solidFill>
              <a:schemeClr val="accent6">
                <a:lumMod val="75000"/>
                <a:alpha val="6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Platonic Idealism</a:t>
              </a:r>
              <a:endParaRPr lang="en-PH" sz="28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5723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274638"/>
            <a:ext cx="64770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PH" sz="6000" b="1" dirty="0" smtClean="0">
                <a:solidFill>
                  <a:srgbClr val="C00000"/>
                </a:solidFill>
                <a:latin typeface="Juice ITC" pitchFamily="82" charset="0"/>
              </a:rPr>
              <a:t>Plato: The Republic</a:t>
            </a:r>
            <a:endParaRPr lang="en-PH" sz="60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9800" y="1600200"/>
            <a:ext cx="6477000" cy="4525963"/>
          </a:xfrm>
          <a:solidFill>
            <a:schemeClr val="bg1">
              <a:alpha val="44000"/>
            </a:schemeClr>
          </a:solidFill>
        </p:spPr>
        <p:txBody>
          <a:bodyPr>
            <a:normAutofit lnSpcReduction="10000"/>
          </a:bodyPr>
          <a:lstStyle/>
          <a:p>
            <a:r>
              <a:rPr lang="en-PH" dirty="0"/>
              <a:t>Plato wrote about the separation of the world of ideas from </a:t>
            </a:r>
            <a:r>
              <a:rPr lang="en-PH" dirty="0" smtClean="0"/>
              <a:t>the world </a:t>
            </a:r>
            <a:r>
              <a:rPr lang="en-PH" dirty="0"/>
              <a:t>of matter. </a:t>
            </a:r>
            <a:endParaRPr lang="en-PH" dirty="0" smtClean="0"/>
          </a:p>
          <a:p>
            <a:r>
              <a:rPr lang="en-PH" dirty="0" smtClean="0"/>
              <a:t>The </a:t>
            </a:r>
            <a:r>
              <a:rPr lang="en-PH" dirty="0"/>
              <a:t>world of ideas (or forms) has the Good as its highest </a:t>
            </a:r>
            <a:r>
              <a:rPr lang="en-PH" dirty="0" smtClean="0"/>
              <a:t>point—the source </a:t>
            </a:r>
            <a:r>
              <a:rPr lang="en-PH" dirty="0"/>
              <a:t>of all true knowledge</a:t>
            </a:r>
            <a:r>
              <a:rPr lang="en-PH" dirty="0" smtClean="0"/>
              <a:t>.</a:t>
            </a:r>
          </a:p>
          <a:p>
            <a:r>
              <a:rPr lang="en-PH" dirty="0" smtClean="0"/>
              <a:t> </a:t>
            </a:r>
            <a:r>
              <a:rPr lang="en-PH" dirty="0"/>
              <a:t>The world of matter, the ever-changing world of </a:t>
            </a:r>
            <a:r>
              <a:rPr lang="en-PH" dirty="0" smtClean="0"/>
              <a:t>sensory data</a:t>
            </a:r>
            <a:r>
              <a:rPr lang="en-PH" dirty="0"/>
              <a:t>, is not to be trusted.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76200" y="348219"/>
            <a:ext cx="1905000" cy="6361845"/>
            <a:chOff x="762000" y="1607127"/>
            <a:chExt cx="2196353" cy="407138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000" y="1607127"/>
              <a:ext cx="2196353" cy="2667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7" name="TextBox 6"/>
            <p:cNvSpPr txBox="1"/>
            <p:nvPr/>
          </p:nvSpPr>
          <p:spPr>
            <a:xfrm>
              <a:off x="762000" y="4724400"/>
              <a:ext cx="2196353" cy="954107"/>
            </a:xfrm>
            <a:prstGeom prst="rect">
              <a:avLst/>
            </a:prstGeom>
            <a:solidFill>
              <a:schemeClr val="accent6">
                <a:lumMod val="75000"/>
                <a:alpha val="6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Platonic Idealism</a:t>
              </a:r>
              <a:endParaRPr lang="en-PH" sz="28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1324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274638"/>
            <a:ext cx="6477000" cy="1143000"/>
          </a:xfrm>
          <a:solidFill>
            <a:schemeClr val="accent3">
              <a:lumMod val="75000"/>
              <a:alpha val="46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PH" sz="6000" b="1" dirty="0" smtClean="0">
                <a:solidFill>
                  <a:srgbClr val="C00000"/>
                </a:solidFill>
                <a:latin typeface="Juice ITC" pitchFamily="82" charset="0"/>
              </a:rPr>
              <a:t>Plato: The Republic</a:t>
            </a:r>
            <a:endParaRPr lang="en-PH" sz="6000" b="1" dirty="0">
              <a:solidFill>
                <a:srgbClr val="C00000"/>
              </a:solidFill>
              <a:latin typeface="Juice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9800" y="1600200"/>
            <a:ext cx="6477000" cy="4525963"/>
          </a:xfrm>
          <a:solidFill>
            <a:schemeClr val="bg1">
              <a:alpha val="44000"/>
            </a:schemeClr>
          </a:solidFill>
        </p:spPr>
        <p:txBody>
          <a:bodyPr>
            <a:normAutofit lnSpcReduction="10000"/>
          </a:bodyPr>
          <a:lstStyle/>
          <a:p>
            <a:r>
              <a:rPr lang="en-PH" dirty="0"/>
              <a:t>People need, as much as possible, to free themselves from </a:t>
            </a:r>
            <a:r>
              <a:rPr lang="en-PH" dirty="0" smtClean="0"/>
              <a:t>a concern </a:t>
            </a:r>
            <a:r>
              <a:rPr lang="en-PH" dirty="0"/>
              <a:t>with matter so that they can advance toward the Good. </a:t>
            </a:r>
            <a:endParaRPr lang="en-PH" dirty="0" smtClean="0"/>
          </a:p>
          <a:p>
            <a:r>
              <a:rPr lang="en-PH" dirty="0" smtClean="0"/>
              <a:t>This </a:t>
            </a:r>
            <a:r>
              <a:rPr lang="en-PH" dirty="0"/>
              <a:t>can be done </a:t>
            </a:r>
            <a:r>
              <a:rPr lang="en-PH" dirty="0" smtClean="0"/>
              <a:t>by transcending </a:t>
            </a:r>
            <a:r>
              <a:rPr lang="en-PH" dirty="0"/>
              <a:t>matter through the use of the dialectic (or critical discussion), in which </a:t>
            </a:r>
            <a:r>
              <a:rPr lang="en-PH" dirty="0" smtClean="0"/>
              <a:t>one moves </a:t>
            </a:r>
            <a:r>
              <a:rPr lang="en-PH" dirty="0"/>
              <a:t>from mere opinion to true knowledge.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8400" y="6248400"/>
            <a:ext cx="4495800" cy="461665"/>
          </a:xfrm>
          <a:prstGeom prst="rect">
            <a:avLst/>
          </a:prstGeom>
          <a:solidFill>
            <a:schemeClr val="lt1">
              <a:alpha val="2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PH" sz="2400" b="1" dirty="0" smtClean="0">
                <a:ln w="11430"/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uhaus 93" pitchFamily="82" charset="0"/>
              </a:rPr>
              <a:t>IDEALISM AND EDUCATION</a:t>
            </a:r>
            <a:endParaRPr lang="en-PH" sz="2400" b="1" dirty="0">
              <a:ln w="11430"/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uhaus 93" pitchFamily="82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76200" y="348219"/>
            <a:ext cx="1905000" cy="6361845"/>
            <a:chOff x="762000" y="1607127"/>
            <a:chExt cx="2196353" cy="407138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000" y="1607127"/>
              <a:ext cx="2196353" cy="2667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7" name="TextBox 6"/>
            <p:cNvSpPr txBox="1"/>
            <p:nvPr/>
          </p:nvSpPr>
          <p:spPr>
            <a:xfrm>
              <a:off x="762000" y="4724400"/>
              <a:ext cx="2196353" cy="954107"/>
            </a:xfrm>
            <a:prstGeom prst="rect">
              <a:avLst/>
            </a:prstGeom>
            <a:solidFill>
              <a:schemeClr val="accent6">
                <a:lumMod val="75000"/>
                <a:alpha val="6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2800" dirty="0" smtClean="0">
                  <a:solidFill>
                    <a:srgbClr val="FFFF00"/>
                  </a:solidFill>
                </a:rPr>
                <a:t>Platonic Idealism</a:t>
              </a:r>
              <a:endParaRPr lang="en-PH" sz="28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5031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6326</TotalTime>
  <Words>3259</Words>
  <Application>Microsoft Office PowerPoint</Application>
  <PresentationFormat>On-screen Show (4:3)</PresentationFormat>
  <Paragraphs>292</Paragraphs>
  <Slides>58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59" baseType="lpstr">
      <vt:lpstr>Office Theme</vt:lpstr>
      <vt:lpstr>Philosophical and Ideological Foundations of Education</vt:lpstr>
      <vt:lpstr>Idealism and Education</vt:lpstr>
      <vt:lpstr>PowerPoint Presentation</vt:lpstr>
      <vt:lpstr>DEVELOPMENT OF IDEALISM</vt:lpstr>
      <vt:lpstr>Platonic Idealism</vt:lpstr>
      <vt:lpstr>Plato (427–347 B.C.)</vt:lpstr>
      <vt:lpstr>Plato (427–347 B.C.)</vt:lpstr>
      <vt:lpstr>Plato: The Republic</vt:lpstr>
      <vt:lpstr>Plato: The Republic</vt:lpstr>
      <vt:lpstr>Plato: The Republic</vt:lpstr>
      <vt:lpstr>Plato: Allegory of the Cave </vt:lpstr>
      <vt:lpstr>Plato: Allegory of the Cave </vt:lpstr>
      <vt:lpstr>Plato: Allegory of the Cave </vt:lpstr>
      <vt:lpstr>Plato: The Republic</vt:lpstr>
      <vt:lpstr>Plato: The Republic</vt:lpstr>
      <vt:lpstr>Plato: The Republic</vt:lpstr>
      <vt:lpstr>Plato: The Republic</vt:lpstr>
      <vt:lpstr>Religious Idealism</vt:lpstr>
      <vt:lpstr>Religious Idealism</vt:lpstr>
      <vt:lpstr>St. Augustine (354-430)</vt:lpstr>
      <vt:lpstr>St. Augustine (354-430)</vt:lpstr>
      <vt:lpstr>St. Augustine: The City of God</vt:lpstr>
      <vt:lpstr>St. Augustine: The City of God</vt:lpstr>
      <vt:lpstr>St. Augustine (354-430)</vt:lpstr>
      <vt:lpstr>St. Augustine (354-430)</vt:lpstr>
      <vt:lpstr>St. Augustine (354-430)</vt:lpstr>
      <vt:lpstr>St. Augustine (354-430)</vt:lpstr>
      <vt:lpstr>St. Augustine (354-430)</vt:lpstr>
      <vt:lpstr>Modern Idealism</vt:lpstr>
      <vt:lpstr>Modern Idealism</vt:lpstr>
      <vt:lpstr>RENÉ DESCARTES (1596–1650)</vt:lpstr>
      <vt:lpstr>RENÉ DESCARTES (1596–1650)</vt:lpstr>
      <vt:lpstr>RENÉ DESCARTES (1596–1650)</vt:lpstr>
      <vt:lpstr>George Berkeley (1685–1753)</vt:lpstr>
      <vt:lpstr>George Berkeley (1685–1753)</vt:lpstr>
      <vt:lpstr>George Berkeley (1685–1753)</vt:lpstr>
      <vt:lpstr>Immanuel Kant  (1724–1804)</vt:lpstr>
      <vt:lpstr>Immanuel Kant  (1724–1804)</vt:lpstr>
      <vt:lpstr>Immanuel Kant  (1724–1804)</vt:lpstr>
      <vt:lpstr>GEORG WILHELM FRIEDRICH HEGEL (1770–1831)</vt:lpstr>
      <vt:lpstr>GEORG WILHELM FRIEDRICH HEGEL (1770–1831)</vt:lpstr>
      <vt:lpstr>GEORG WILHELM FRIEDRICH HEGEL (1770–1831)</vt:lpstr>
      <vt:lpstr>GEORG WILHELM FRIEDRICH HEGEL (1770–1831)</vt:lpstr>
      <vt:lpstr>JOSIAH ROYCE (1855–1916)</vt:lpstr>
      <vt:lpstr>JOSIAH ROYCE (1855–1916)</vt:lpstr>
      <vt:lpstr>IDEALISM AS A PHILOSOPHY OF EDUCATION Aims of Education</vt:lpstr>
      <vt:lpstr>IDEALISM AS A PHILOSOPHY OF EDUCATION Methods and Curicullum</vt:lpstr>
      <vt:lpstr>IDEALISM AS A PHILOSOPHY OF EDUCATION Methods and Curicullum</vt:lpstr>
      <vt:lpstr>IDEALISM AS A PHILOSOPHY OF EDUCATION Methods and Curicullum</vt:lpstr>
      <vt:lpstr>IDEALISM AS A PHILOSOPHY OF EDUCATION Methods and Curicullum</vt:lpstr>
      <vt:lpstr>IDEALISM AS A PHILOSOPHY OF EDUCATION Methods and Curicullum</vt:lpstr>
      <vt:lpstr>IDEALISM AS A PHILOSOPHY OF EDUCATION Methods and Curicullum</vt:lpstr>
      <vt:lpstr>IDEALISM AS A PHILOSOPHY OF EDUCATION Methods and Curicullum</vt:lpstr>
      <vt:lpstr>IDEALISM AS A PHILOSOPHY OF EDUCATION Role of the Teacher</vt:lpstr>
      <vt:lpstr>IDEALISM AS A PHILOSOPHY OF EDUCATION Role of the Teacher</vt:lpstr>
      <vt:lpstr>IDEALISM AS A PHILOSOPHY OF EDUCATION Role of the Teacher</vt:lpstr>
      <vt:lpstr>IDEALISM AS A PHILOSOPHY OF EDUCATION Role of the Teacher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IDEALISM AND EDUCATION</dc:title>
  <dc:creator>mariyaanjelly</dc:creator>
  <cp:lastModifiedBy>mariyaanjelly</cp:lastModifiedBy>
  <cp:revision>49</cp:revision>
  <dcterms:created xsi:type="dcterms:W3CDTF">2013-01-14T13:07:31Z</dcterms:created>
  <dcterms:modified xsi:type="dcterms:W3CDTF">2013-01-18T22:33:47Z</dcterms:modified>
</cp:coreProperties>
</file>