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5" r:id="rId6"/>
    <p:sldId id="266" r:id="rId7"/>
    <p:sldId id="259" r:id="rId8"/>
    <p:sldId id="268" r:id="rId9"/>
    <p:sldId id="267" r:id="rId10"/>
    <p:sldId id="269" r:id="rId11"/>
    <p:sldId id="260" r:id="rId12"/>
    <p:sldId id="261" r:id="rId13"/>
    <p:sldId id="270" r:id="rId14"/>
    <p:sldId id="271" r:id="rId15"/>
    <p:sldId id="272" r:id="rId16"/>
    <p:sldId id="273" r:id="rId17"/>
    <p:sldId id="262" r:id="rId18"/>
    <p:sldId id="26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157122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Chapter No. 01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project appraisal and formulation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777285"/>
            <a:ext cx="11088709" cy="4868215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the chapter you will be able to…….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a project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difference b/w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project and plant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Characteristics of project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Types of projects are?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 Phases in Project life cycle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project opportunities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select projects initially 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Kinds of projects are?</a:t>
            </a: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3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PROJECTS life cycle: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088709" cy="4146997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4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life cycle consists of sequential phases which are useful in providing a framework for budgeting, manpower planning and resource allocation and for scheduling project milestones and project reviews.</a:t>
            </a:r>
            <a:endParaRPr lang="en-US" sz="4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45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PROJECT LIFE CYCLE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088709" cy="565382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20" y="1184856"/>
            <a:ext cx="9929611" cy="519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5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31819"/>
            <a:ext cx="9745529" cy="135228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Identification of project opportunities: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84100"/>
            <a:ext cx="11088709" cy="506140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 Business Environment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Policy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 for Industrial Development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Regulations for Foreign Companies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Monopolies and Restrictive Trade Practices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Incentives for Export Oriented Units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Incentives for Industries in Backward Areas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Incentives for Smal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Scale Units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0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Liberalization and New Economic Policy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37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31819"/>
            <a:ext cx="9745529" cy="135228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Identification of project opportunities: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84100"/>
            <a:ext cx="11088709" cy="50614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02.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 of Project Ideas</a:t>
            </a: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of industries’ performance: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of Inputs and outputs of industries: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of Imports and Exports: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Government Policies and Five Year Plans: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Suggestions</a:t>
            </a: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of financial institutions development agencies: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of local resources: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of economic and social trends: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technology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Emulating consumption patterns from abroad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Revitalizing of sick units: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Analysis of unsatisfied needs of consumers: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 fairs and industry exhibitions: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Stimulating of creativity for generating new ideas: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Chance Factor:</a:t>
            </a:r>
          </a:p>
          <a:p>
            <a:pPr marL="914400" lvl="1" indent="-457200" algn="l">
              <a:buFont typeface="+mj-lt"/>
              <a:buAutoNum type="alphaLcParenR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1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31819"/>
            <a:ext cx="9745529" cy="1352281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Initial selection of projects: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84100"/>
            <a:ext cx="11088709" cy="5061400"/>
          </a:xfrm>
        </p:spPr>
        <p:txBody>
          <a:bodyPr>
            <a:normAutofit/>
          </a:bodyPr>
          <a:lstStyle/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entire process of project evaluation,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project selection criteria constitute the most critical choices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Profitability</a:t>
            </a:r>
          </a:p>
          <a:p>
            <a:pPr marL="1371600" lvl="2" indent="-457200" algn="l">
              <a:buFont typeface="+mj-lt"/>
              <a:buAutoNum type="romanUcPeriod"/>
            </a:pPr>
            <a:r>
              <a:rPr lang="en-US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Cost and benefits</a:t>
            </a:r>
          </a:p>
          <a:p>
            <a:pPr marL="1371600" lvl="2" indent="-457200" algn="l">
              <a:buFont typeface="+mj-lt"/>
              <a:buAutoNum type="romanUcPeriod"/>
            </a:pPr>
            <a:r>
              <a:rPr lang="en-US" sz="1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Incremental cost</a:t>
            </a:r>
            <a:endParaRPr lang="en-US" sz="16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l"/>
            <a:endParaRPr lang="en-US" sz="16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l"/>
            <a:r>
              <a:rPr lang="en-US" sz="16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b)	Non-financial Profitability</a:t>
            </a:r>
          </a:p>
          <a:p>
            <a:pPr marL="1371600" lvl="2" indent="-457200" algn="l">
              <a:buFont typeface="+mj-lt"/>
              <a:buAutoNum type="romanUcPeriod"/>
            </a:pPr>
            <a:r>
              <a:rPr lang="en-US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</a:p>
          <a:p>
            <a:pPr marL="1371600" lvl="2" indent="-457200" algn="l">
              <a:buFont typeface="+mj-lt"/>
              <a:buAutoNum type="romanUcPeriod"/>
            </a:pPr>
            <a:r>
              <a:rPr lang="en-US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</a:p>
          <a:p>
            <a:pPr marL="1371600" lvl="2" indent="-457200" algn="l">
              <a:buFont typeface="+mj-lt"/>
              <a:buAutoNum type="romanUcPeriod"/>
            </a:pPr>
            <a:r>
              <a:rPr lang="en-US" sz="16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endParaRPr lang="en-US" sz="16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457200" algn="l">
              <a:buFont typeface="+mj-lt"/>
              <a:buAutoNum type="romanUcPeriod"/>
            </a:pPr>
            <a:endParaRPr lang="en-US" sz="16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0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31819"/>
            <a:ext cx="9745529" cy="13522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Initial selection of projects: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84100"/>
            <a:ext cx="11088709" cy="5061400"/>
          </a:xfrm>
        </p:spPr>
        <p:txBody>
          <a:bodyPr>
            <a:normAutofit/>
          </a:bodyPr>
          <a:lstStyle/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 Consideration</a:t>
            </a: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 with the entrepreneur profile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Fit with national priorities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Availability of inputs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Market size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sz="18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</a:p>
          <a:p>
            <a:pPr lvl="1" algn="l"/>
            <a:endParaRPr lang="en-US" sz="18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71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31819"/>
            <a:ext cx="9745529" cy="1352281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Initial selection of projects: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84100"/>
            <a:ext cx="11088709" cy="5061400"/>
          </a:xfrm>
        </p:spPr>
        <p:txBody>
          <a:bodyPr>
            <a:normAutofit/>
          </a:bodyPr>
          <a:lstStyle/>
          <a:p>
            <a:pPr algn="l"/>
            <a:endParaRPr lang="en-US" sz="24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02. </a:t>
            </a:r>
            <a:r>
              <a:rPr lang="en-US" sz="2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Strategies for </a:t>
            </a:r>
            <a:r>
              <a:rPr lang="en-US" sz="2400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4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mplementing Project Ideas:</a:t>
            </a:r>
            <a:endParaRPr lang="en-US" sz="24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in capacity current product range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Vertical Integration____ backward and forward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Diversification</a:t>
            </a:r>
          </a:p>
          <a:p>
            <a:pPr marL="914400" lvl="1" indent="-457200" algn="l">
              <a:buFont typeface="+mj-lt"/>
              <a:buAutoNum type="alphaLcParenR"/>
            </a:pPr>
            <a:r>
              <a:rPr lang="en-US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Mergers</a:t>
            </a:r>
          </a:p>
          <a:p>
            <a:pPr lvl="1" algn="l"/>
            <a:endParaRPr lang="en-US" sz="18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endParaRPr lang="en-US" sz="18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+mj-lt"/>
              <a:buAutoNum type="alphaLcParenR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16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KINDS OF PROJECTS: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088709" cy="565382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8" y="1210615"/>
            <a:ext cx="10869769" cy="522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9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Overview of a project: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088709" cy="565382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62" y="991673"/>
            <a:ext cx="10509161" cy="565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811368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What is a project?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017431"/>
            <a:ext cx="11088709" cy="562806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is defined as A one-shot, time-tested, goal-directed, major undertaking, requiring the commitment of varied skills and resources.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combination of human and non-human resources pulled together in a temporary organization to achieve a specified purpose.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an organized </a:t>
            </a:r>
            <a:r>
              <a:rPr lang="en-US" sz="2000" cap="non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activity carried out to reach a definite goal, often of a non-recurring nature with a specified terminal point.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first emerges as a CONCEPT and follows various staged, till it gets COMMISSIONED.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4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110758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difference </a:t>
            </a:r>
            <a:r>
              <a:rPr lang="en-US" dirty="0">
                <a:solidFill>
                  <a:srgbClr val="C00000"/>
                </a:solidFill>
              </a:rPr>
              <a:t>b/w </a:t>
            </a:r>
            <a:r>
              <a:rPr lang="en-US" dirty="0" err="1">
                <a:solidFill>
                  <a:srgbClr val="C00000"/>
                </a:solidFill>
              </a:rPr>
              <a:t>programme</a:t>
            </a:r>
            <a:r>
              <a:rPr lang="en-US" dirty="0">
                <a:solidFill>
                  <a:srgbClr val="C00000"/>
                </a:solidFill>
              </a:rPr>
              <a:t>, project and </a:t>
            </a:r>
            <a:r>
              <a:rPr lang="en-US" dirty="0" smtClean="0">
                <a:solidFill>
                  <a:srgbClr val="C00000"/>
                </a:solidFill>
              </a:rPr>
              <a:t>plant?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313645"/>
            <a:ext cx="11088709" cy="53318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cap="none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large in scope. It is a activity-oriented and is not generally time bounded.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may be undertaken to set up a plant. When the plant becomes operational, the project is treated as completed and closed.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a one-shot major undertaking.</a:t>
            </a:r>
          </a:p>
          <a:p>
            <a:pPr algn="l"/>
            <a:endParaRPr lang="en-US" sz="20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term PROJECT is common but the PLANT is not.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9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81136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solidFill>
                  <a:srgbClr val="C00000"/>
                </a:solidFill>
              </a:rPr>
              <a:t>Know Characteristics of project?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017431"/>
            <a:ext cx="11088709" cy="5628069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en-US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 or set of objectives.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Termination.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entity and responsibility assigned to a single person.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Requires team work.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 life cycle represented by growth, maturity and decay.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unique and no two projects are same.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subject to change.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is always customer specific.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a complex set of things.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substantial portion of project work is done through sub-contracting.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is exposed to risk and uncertainty. A well-defined project has lesser risk and uncertainty as compared to ill-defined projects.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1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81136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Distinctive features of a project</a:t>
            </a:r>
            <a:r>
              <a:rPr lang="en-US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60" y="1442433"/>
            <a:ext cx="8500056" cy="4288665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lnSpc>
                <a:spcPct val="200000"/>
              </a:lnSpc>
              <a:buFont typeface="+mj-lt"/>
              <a:buAutoNum type="romanUcPeriod"/>
            </a:pPr>
            <a:r>
              <a:rPr lang="en-US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is a non-repetitive and non-routine undertaking, often clouded by uncertainty.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romanUcPeriod"/>
            </a:pP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Coordination and good work relationship are essential among the project team members.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romanUcPeriod"/>
            </a:pP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 from external agencies are required.</a:t>
            </a:r>
          </a:p>
          <a:p>
            <a:pPr marL="514350" indent="-514350" algn="l">
              <a:lnSpc>
                <a:spcPct val="200000"/>
              </a:lnSpc>
              <a:buFont typeface="+mj-lt"/>
              <a:buAutoNum type="romanUcPeriod"/>
            </a:pPr>
            <a:r>
              <a:rPr lang="en-US" sz="20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project relationships are dynamic, flexible and temporary.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6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2"/>
            <a:ext cx="9745529" cy="1700011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/>
              <a:t>During the execution of a </a:t>
            </a:r>
            <a:r>
              <a:rPr lang="en-US" cap="none" dirty="0" smtClean="0">
                <a:solidFill>
                  <a:srgbClr val="00B050"/>
                </a:solidFill>
              </a:rPr>
              <a:t>PROJECT</a:t>
            </a:r>
            <a:r>
              <a:rPr lang="en-US" cap="none" dirty="0" smtClean="0"/>
              <a:t> following </a:t>
            </a:r>
            <a:r>
              <a:rPr lang="en-US" cap="none" dirty="0" smtClean="0">
                <a:solidFill>
                  <a:srgbClr val="FF0000"/>
                </a:solidFill>
              </a:rPr>
              <a:t>ISSUES</a:t>
            </a:r>
            <a:r>
              <a:rPr lang="en-US" cap="none" dirty="0" smtClean="0"/>
              <a:t> must be considered.</a:t>
            </a:r>
            <a:endParaRPr lang="en-US" cap="non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60" y="2099256"/>
            <a:ext cx="8500056" cy="3631842"/>
          </a:xfrm>
        </p:spPr>
        <p:txBody>
          <a:bodyPr>
            <a:normAutofit/>
          </a:bodyPr>
          <a:lstStyle/>
          <a:p>
            <a:pPr algn="l">
              <a:lnSpc>
                <a:spcPct val="200000"/>
              </a:lnSpc>
            </a:pPr>
            <a:r>
              <a:rPr lang="en-US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management is an organization involves the following issues: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lphaLcParenR"/>
            </a:pPr>
            <a:r>
              <a:rPr lang="en-US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Macro issues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lphaLcParenR"/>
            </a:pPr>
            <a:r>
              <a:rPr lang="en-US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 issues </a:t>
            </a:r>
            <a:endParaRPr lang="en-US" sz="2000" b="1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23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Macro issues: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1558344"/>
            <a:ext cx="7328079" cy="239547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Forms and project organization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planning and project control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8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 aspects of project management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1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Micro issues: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372045" cy="5615189"/>
          </a:xfrm>
        </p:spPr>
        <p:txBody>
          <a:bodyPr>
            <a:normAutofit fontScale="700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Types, objectives and scope of project management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 of various phases of project life cycle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study including preparation of DPR and project selection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evaluation, cost and time overruns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phase of project management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issues like;</a:t>
            </a:r>
          </a:p>
          <a:p>
            <a:pPr algn="l"/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(a)	Contracting and contract specification</a:t>
            </a:r>
          </a:p>
          <a:p>
            <a:pPr algn="l"/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(b)</a:t>
            </a:r>
            <a:r>
              <a:rPr lang="en-US" sz="29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exchange and import controls</a:t>
            </a:r>
            <a:endParaRPr lang="en-US" sz="2900" b="1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(c)</a:t>
            </a:r>
            <a:r>
              <a:rPr lang="en-US" sz="29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Shortage of facilities viz., power, fuel, etc.</a:t>
            </a:r>
          </a:p>
          <a:p>
            <a:pPr algn="l"/>
            <a:r>
              <a:rPr lang="en-US" sz="29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(d)</a:t>
            </a:r>
            <a:r>
              <a:rPr lang="en-US" sz="2900" b="1" cap="none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900" b="1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 and tax incentives, etc.</a:t>
            </a:r>
            <a:endParaRPr lang="en-US" sz="2400" cap="non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400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39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459" y="206063"/>
            <a:ext cx="9745529" cy="78561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TYPES OF PROJECTS: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459" y="991673"/>
            <a:ext cx="11088709" cy="414699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Projects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Modernization Projects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Expansion Projects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Diversification Projects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Projects</a:t>
            </a:r>
          </a:p>
          <a:p>
            <a:pPr algn="l"/>
            <a:r>
              <a:rPr lang="en-US" sz="2000" cap="none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cap="none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64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TC104033925[[fn=Droplet]]</Template>
  <TotalTime>542</TotalTime>
  <Words>723</Words>
  <Application>Microsoft Office PowerPoint</Application>
  <PresentationFormat>Widescreen</PresentationFormat>
  <Paragraphs>183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Tw Cen MT</vt:lpstr>
      <vt:lpstr>Droplet</vt:lpstr>
      <vt:lpstr>Chapter No. 01 project appraisal and formulation</vt:lpstr>
      <vt:lpstr>What is a project?</vt:lpstr>
      <vt:lpstr>difference b/w programme, project and plant?</vt:lpstr>
      <vt:lpstr>Know Characteristics of project?</vt:lpstr>
      <vt:lpstr>Distinctive features of a project?</vt:lpstr>
      <vt:lpstr>During the execution of a PROJECT following ISSUES must be considered.</vt:lpstr>
      <vt:lpstr>Macro issues:</vt:lpstr>
      <vt:lpstr>Micro issues:</vt:lpstr>
      <vt:lpstr>TYPES OF PROJECTS:</vt:lpstr>
      <vt:lpstr>PROJECTS life cycle:</vt:lpstr>
      <vt:lpstr>PROJECT LIFE CYCLE</vt:lpstr>
      <vt:lpstr>Identification of project opportunities: </vt:lpstr>
      <vt:lpstr>Identification of project opportunities: </vt:lpstr>
      <vt:lpstr>Initial selection of projects: </vt:lpstr>
      <vt:lpstr>Initial selection of projects: </vt:lpstr>
      <vt:lpstr>Initial selection of projects: </vt:lpstr>
      <vt:lpstr>KINDS OF PROJECTS:</vt:lpstr>
      <vt:lpstr>Overview of a project: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No. 01 project appraisal and formulation</dc:title>
  <dc:creator>Inspiron</dc:creator>
  <cp:lastModifiedBy>Inspiron</cp:lastModifiedBy>
  <cp:revision>51</cp:revision>
  <dcterms:created xsi:type="dcterms:W3CDTF">2014-03-12T18:32:11Z</dcterms:created>
  <dcterms:modified xsi:type="dcterms:W3CDTF">2014-03-27T20:37:11Z</dcterms:modified>
</cp:coreProperties>
</file>