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5" r:id="rId6"/>
    <p:sldId id="266" r:id="rId7"/>
    <p:sldId id="259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2"/>
            <a:ext cx="9745529" cy="176440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Chapter No. 02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project selection considerations and feasibility studies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970467"/>
            <a:ext cx="11088709" cy="4675033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the chapter we will be able to…….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should be the considerations and priorities in setting up projects at micro and macro level?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 studies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reports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Over-all project cycle (a project work comprises several distinct stages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3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3. Economic </a:t>
            </a:r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5"/>
            <a:ext cx="10882648" cy="525458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Whether the prerequisites for the success of project are considered?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choices with regard to location, size, process, machine etc.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Social cost - benefit analysis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Direct economic benefits and costs in terms of shadow prices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Impact of project on distribution of income in society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Impact on level of saving and investment in the society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Impact on fulfillment of national goal</a:t>
            </a:r>
          </a:p>
          <a:p>
            <a:pPr lvl="1" algn="l"/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	- self sufficiency</a:t>
            </a:r>
          </a:p>
          <a:p>
            <a:pPr lvl="1" algn="l"/>
            <a:r>
              <a:rPr lang="en-US" sz="1800" cap="none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employment</a:t>
            </a:r>
          </a:p>
          <a:p>
            <a:pPr lvl="1" algn="l"/>
            <a:r>
              <a:rPr lang="en-US" sz="1800" cap="none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social order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61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 fontScale="90000"/>
          </a:bodyPr>
          <a:lstStyle/>
          <a:p>
            <a:pPr algn="l"/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4. Environmental 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Analysis/ Ecological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5"/>
            <a:ext cx="10882648" cy="525458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of project on quality of 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Air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Noise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Vegetation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Human life</a:t>
            </a:r>
          </a:p>
          <a:p>
            <a:pPr marL="342900" lvl="1" indent="-342900" algn="l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Major projects, such as these, cause environmental damages</a:t>
            </a:r>
          </a:p>
          <a:p>
            <a:pPr marL="742950" lvl="1" indent="-285750" algn="l">
              <a:buClr>
                <a:prstClr val="black"/>
              </a:buClr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plants</a:t>
            </a:r>
          </a:p>
          <a:p>
            <a:pPr marL="742950" lvl="1" indent="-285750" algn="l">
              <a:buClr>
                <a:prstClr val="black"/>
              </a:buClr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Irrigation schemes</a:t>
            </a:r>
          </a:p>
          <a:p>
            <a:pPr marL="742950" lvl="1" indent="-285750" algn="l">
              <a:buClr>
                <a:prstClr val="black"/>
              </a:buClr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Industries like bulk drugs, chemicals and leather processing</a:t>
            </a:r>
          </a:p>
          <a:p>
            <a:pPr marL="342900" lvl="1" indent="-342900" algn="l">
              <a:spcBef>
                <a:spcPts val="1000"/>
              </a:spcBef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Likely damages and cost of restoration</a:t>
            </a:r>
            <a:endParaRPr lang="en-US" sz="18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1000"/>
              </a:spcBef>
            </a:pPr>
            <a:endParaRPr lang="en-US" b="1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37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. Financial 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6"/>
            <a:ext cx="6516710" cy="2601534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Whether the project is financially viable?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Two considerations</a:t>
            </a:r>
          </a:p>
          <a:p>
            <a:pPr marL="800100" lvl="1" indent="-342900" algn="l">
              <a:buFont typeface="+mj-lt"/>
              <a:buAutoNum type="arabicPeriod"/>
            </a:pPr>
            <a:r>
              <a:rPr lang="en-US" sz="18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Servicing debt</a:t>
            </a:r>
          </a:p>
          <a:p>
            <a:pPr marL="800100" lvl="1" indent="-342900" algn="l">
              <a:buFont typeface="+mj-lt"/>
              <a:buAutoNum type="arabicPeriod"/>
            </a:pPr>
            <a:r>
              <a:rPr lang="en-US" sz="18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return expectations</a:t>
            </a: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4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.Financial 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(Continued)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6"/>
            <a:ext cx="6516710" cy="4623516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and phasing of total cost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of financing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 of capital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Projected profitability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 even point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Cash flows in the project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69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5. Financial 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(Continued)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6"/>
            <a:ext cx="6516710" cy="4623516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is worthwhile or not?</a:t>
            </a:r>
          </a:p>
          <a:p>
            <a:pPr algn="l"/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Net present value</a:t>
            </a:r>
          </a:p>
          <a:p>
            <a:pPr algn="l"/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Internal Rate of Return</a:t>
            </a:r>
          </a:p>
          <a:p>
            <a:pPr algn="l"/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Payback period</a:t>
            </a: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Loan returning capability</a:t>
            </a:r>
          </a:p>
          <a:p>
            <a:pPr lvl="0" algn="l">
              <a:buClr>
                <a:prstClr val="black"/>
              </a:buClr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Debt servicing coverage ratio</a:t>
            </a: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of Risk</a:t>
            </a: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buClr>
                <a:prstClr val="black"/>
              </a:buClr>
            </a:pP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6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. Social Analysis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874059"/>
            <a:ext cx="10895906" cy="5983941"/>
          </a:xfrm>
        </p:spPr>
        <p:txBody>
          <a:bodyPr>
            <a:normAutofit lnSpcReduction="10000"/>
          </a:bodyPr>
          <a:lstStyle/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of investment project on</a:t>
            </a: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(intended beneficiaries) and their lives. (traditions, values social organization)</a:t>
            </a: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have support from the community for a successful project. </a:t>
            </a: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0000"/>
              </a:lnSpc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analysis shoul</a:t>
            </a: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be based on</a:t>
            </a: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>
              <a:lnSpc>
                <a:spcPct val="100000"/>
              </a:lnSpc>
              <a:buClr>
                <a:prstClr val="black"/>
              </a:buClr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Sociocultural and demographic characteristics of project population.</a:t>
            </a:r>
          </a:p>
          <a:p>
            <a:pPr algn="l">
              <a:lnSpc>
                <a:spcPct val="100000"/>
              </a:lnSpc>
              <a:buClr>
                <a:prstClr val="black"/>
              </a:buClr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Organization of the project population to carry out productive activities. </a:t>
            </a: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Clr>
                <a:prstClr val="black"/>
              </a:buClr>
            </a:pPr>
            <a:r>
              <a:rPr lang="en-US" sz="2000" cap="non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Project’s cultural acceptability, its capacity to adapt to people’s behavior, needs, and bring about changes in them.</a:t>
            </a: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buClr>
                <a:prstClr val="black"/>
              </a:buClr>
            </a:pPr>
            <a:r>
              <a:rPr lang="en-US" sz="2000" cap="none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 to ensure commitment and sustained participation of the project population throughout the project life cycle.</a:t>
            </a: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10000"/>
              </a:lnSpc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analysis requires professional qualification and experience because human behavior can not be predicted perfectly.</a:t>
            </a:r>
          </a:p>
          <a:p>
            <a:pPr marL="342900" lvl="0" indent="-342900" algn="l">
              <a:lnSpc>
                <a:spcPct val="110000"/>
              </a:lnSpc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developing countries, existence of women in society is usually ignored. So do not do it.</a:t>
            </a:r>
          </a:p>
          <a:p>
            <a:pPr marL="342900" lvl="0" indent="-342900" algn="l">
              <a:lnSpc>
                <a:spcPct val="110000"/>
              </a:lnSpc>
              <a:buClr>
                <a:prstClr val="black"/>
              </a:buClr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of projects are health, education, rural development, power, communication, infrastructure. </a:t>
            </a: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85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7. Institutional Analysis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69894"/>
            <a:ext cx="10895906" cy="5688106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 to determine the capabilities of the institution in terms of its administration, managerial, technical other staff to implement the project.</a:t>
            </a:r>
          </a:p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Reasons for poor institutions.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Low wage and salary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Political influence in operations and staff hiring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inexperienced and inefficient employees</a:t>
            </a:r>
          </a:p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improve the institutions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suitable wage and salary, minimize the gape between private and public sector salary and other perks.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absence of political influence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Privatization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Public-Private Partnership</a:t>
            </a:r>
          </a:p>
          <a:p>
            <a:pPr algn="l">
              <a:lnSpc>
                <a:spcPct val="100000"/>
              </a:lnSpc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1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. Logistic Analysis</a:t>
            </a:r>
            <a:endParaRPr lang="en-US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69894"/>
            <a:ext cx="10895906" cy="5688106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 to determine the capabilities of the institution in terms of its administration, managerial, technical other staff to implement the project.</a:t>
            </a:r>
          </a:p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Reasons for poor institutions.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Low wage and salary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Political influence in operations and staff hiring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inexperienced and inefficient employees</a:t>
            </a:r>
          </a:p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improve the institutions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suitable wage and salary, minimize the gape between private and public sector salary and other perks.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absence of political influence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Privatization</a:t>
            </a:r>
          </a:p>
          <a:p>
            <a:pPr algn="l">
              <a:lnSpc>
                <a:spcPct val="100000"/>
              </a:lnSpc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Public-Private Partnership</a:t>
            </a:r>
          </a:p>
          <a:p>
            <a:pPr algn="l">
              <a:lnSpc>
                <a:spcPct val="100000"/>
              </a:lnSpc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buClr>
                <a:prstClr val="black"/>
              </a:buClr>
              <a:buFont typeface="Wingdings" panose="05000000000000000000" pitchFamily="2" charset="2"/>
              <a:buChar char="Ø"/>
            </a:pPr>
            <a:endParaRPr lang="en-US" sz="2000" cap="none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37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115910"/>
            <a:ext cx="9745529" cy="1532586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Economic considerations for investment in projects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648496"/>
            <a:ext cx="11088709" cy="499700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 in projects is an integral part of economic development.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good project approach leads a nation towards rapid economic development by way of: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Setting investment opportunities within a national plan strategy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Getting the right policies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Combining projects investments with technical assistance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Training people and strengthening organizations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best way to keep a nation on the path of sound economic development is to practice the following: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Responding to changing circumstances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Combining rational economic choice with informed political judgment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Avoiding past mistakes</a:t>
            </a:r>
          </a:p>
          <a:p>
            <a:pPr marL="971550" lvl="1" indent="-514350" algn="l">
              <a:buFont typeface="+mj-lt"/>
              <a:buAutoNum type="romanU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Maintaining a steady pace </a:t>
            </a: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47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103031"/>
            <a:ext cx="9745529" cy="1210614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2.3 Management of investment projects at national level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455313"/>
            <a:ext cx="11088709" cy="519018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of projects takes place at the following levels:</a:t>
            </a:r>
            <a:endParaRPr lang="en-US" sz="20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 algn="l">
              <a:lnSpc>
                <a:spcPct val="250000"/>
              </a:lnSpc>
              <a:buFont typeface="+mj-lt"/>
              <a:buAutoNum type="romanUcPeriod"/>
            </a:pPr>
            <a:r>
              <a:rPr lang="en-US" sz="18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AT NATIONAL LEVEL </a:t>
            </a: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(plans for investment are formulated and the macro-economic frameworks of policies are laid down for economic growth.</a:t>
            </a:r>
          </a:p>
          <a:p>
            <a:pPr marL="971550" lvl="1" indent="-514350" algn="l">
              <a:lnSpc>
                <a:spcPct val="250000"/>
              </a:lnSpc>
              <a:buFont typeface="+mj-lt"/>
              <a:buAutoNum type="romanUcPeriod"/>
            </a:pPr>
            <a:r>
              <a:rPr lang="en-US" sz="18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SECTORAL LEVEL </a:t>
            </a: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(priorities for investment are determined within each sector)</a:t>
            </a:r>
          </a:p>
          <a:p>
            <a:pPr marL="971550" lvl="1" indent="-514350" algn="l">
              <a:lnSpc>
                <a:spcPct val="250000"/>
              </a:lnSpc>
              <a:buFont typeface="+mj-lt"/>
              <a:buAutoNum type="romanUcPeriod"/>
            </a:pPr>
            <a:r>
              <a:rPr lang="en-US" sz="18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AT PROJECT LEVEL </a:t>
            </a: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(the individual projects are identified, prepared and implemented, and attention is given to their economic, technical, financial, social and other dimensions)</a:t>
            </a:r>
            <a:endParaRPr lang="en-US" sz="18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9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115909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2.3.1 project investment planning for development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365161"/>
            <a:ext cx="11088709" cy="5280339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investment planning is directed increasingly towards new goals. A country having a wide potential follows a strategy with two elements:</a:t>
            </a:r>
          </a:p>
          <a:p>
            <a:pPr algn="l"/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+mj-lt"/>
              <a:buAutoNum type="romanUcPeriod"/>
            </a:pPr>
            <a:r>
              <a:rPr lang="en-US" sz="20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macro-economic framework of policies: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(spurs economic growth and influence desired behavior from public and private entities.)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fiscal and monetary policy, exchange rates, wage and trade policies, and all aspects of economic growth.</a:t>
            </a:r>
          </a:p>
          <a:p>
            <a:pPr lvl="1" algn="l"/>
            <a:endParaRPr lang="en-US" sz="18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+mj-lt"/>
              <a:buAutoNum type="romanUcPeriod"/>
            </a:pPr>
            <a:r>
              <a:rPr lang="en-US" sz="20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sector investment </a:t>
            </a:r>
            <a:r>
              <a:rPr lang="en-US" sz="2000" b="1" cap="non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20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Allocates scarce resources to high-priority public needs.</a:t>
            </a:r>
            <a:endParaRPr lang="en-US" sz="18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1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811368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2.3.2 Pricing policies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60" y="1442433"/>
            <a:ext cx="8500056" cy="4288665"/>
          </a:xfrm>
        </p:spPr>
        <p:txBody>
          <a:bodyPr>
            <a:normAutofit/>
          </a:bodyPr>
          <a:lstStyle/>
          <a:p>
            <a:pPr algn="l">
              <a:lnSpc>
                <a:spcPct val="200000"/>
              </a:lnSpc>
            </a:pPr>
            <a:endParaRPr lang="en-US" sz="2000" b="1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6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2"/>
            <a:ext cx="9745529" cy="1700011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/>
              <a:t>2.3.3 INVESTMENT IN PUBLIC SECTOR PROJECTS</a:t>
            </a:r>
            <a:endParaRPr lang="en-US" cap="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60" y="2099256"/>
            <a:ext cx="8500056" cy="3631842"/>
          </a:xfrm>
        </p:spPr>
        <p:txBody>
          <a:bodyPr>
            <a:normAutofit/>
          </a:bodyPr>
          <a:lstStyle/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23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2.5.4 Analysis of project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5"/>
            <a:ext cx="10882648" cy="525458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examination of all the costs or problems of a project before work on it is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started.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multidimensional project analysis is carried out by doing these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Institutional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 Analysis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 Analysis	</a:t>
            </a:r>
          </a:p>
          <a:p>
            <a:pPr algn="l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1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1. Market </a:t>
            </a:r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5"/>
            <a:ext cx="10882648" cy="525458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 research that yields information about the marketplace. Two questions are answered in this analysis.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What would be the </a:t>
            </a: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aggregate demand of proposed product or service?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be the market share of the project under appraisal/ analysis?</a:t>
            </a:r>
          </a:p>
          <a:p>
            <a:pPr lvl="1" algn="l"/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For assessment of above two things a wide variety of information (major issues) are required such  as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Past and future consumption trend and supply position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Production constraints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Export and import position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Demand elasticity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Consumer’s behavior - preferences, attitudes and requirements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Channel of distribution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Marketing policy of organization</a:t>
            </a:r>
          </a:p>
        </p:txBody>
      </p:sp>
    </p:spTree>
    <p:extLst>
      <p:ext uri="{BB962C8B-B14F-4D97-AF65-F5344CB8AC3E}">
        <p14:creationId xmlns:p14="http://schemas.microsoft.com/office/powerpoint/2010/main" val="32769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2. Technical </a:t>
            </a:r>
            <a:r>
              <a:rPr lang="en-US" cap="none" dirty="0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184855"/>
            <a:ext cx="10882648" cy="525458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Whether the prerequisites for the success of project are considered?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choices with regard to location, size, process, machine etc.</a:t>
            </a:r>
          </a:p>
          <a:p>
            <a:pPr marL="800100" lvl="1" indent="-342900" algn="l">
              <a:buFont typeface="Wingdings" panose="05000000000000000000" pitchFamily="2" charset="2"/>
              <a:buChar char="Ø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Major issues</a:t>
            </a:r>
            <a:endParaRPr lang="en-US" sz="18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Preliminary tests and studies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Availability of raw material, power and other inputs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Optimal scale of operations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Choice of suitable production process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Choice of appropriate machines and equipment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Effluent and waste disposal 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Proper layout of plant and building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Realistic work schedules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Socially acceptable technology</a:t>
            </a: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buFont typeface="Wingdings" panose="05000000000000000000" pitchFamily="2" charset="2"/>
              <a:buChar char="ü"/>
            </a:pPr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83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TC104033925[[fn=Droplet]]</Template>
  <TotalTime>1062</TotalTime>
  <Words>702</Words>
  <Application>Microsoft Office PowerPoint</Application>
  <PresentationFormat>Widescreen</PresentationFormat>
  <Paragraphs>177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Tw Cen MT</vt:lpstr>
      <vt:lpstr>Wingdings</vt:lpstr>
      <vt:lpstr>Droplet</vt:lpstr>
      <vt:lpstr>Chapter No. 02 project selection considerations and feasibility studies</vt:lpstr>
      <vt:lpstr>Economic considerations for investment in projects</vt:lpstr>
      <vt:lpstr>2.3 Management of investment projects at national level</vt:lpstr>
      <vt:lpstr>2.3.1 project investment planning for development</vt:lpstr>
      <vt:lpstr>2.3.2 Pricing policies</vt:lpstr>
      <vt:lpstr>2.3.3 INVESTMENT IN PUBLIC SECTOR PROJECTS</vt:lpstr>
      <vt:lpstr>2.5.4 Analysis of project</vt:lpstr>
      <vt:lpstr>1. Market Analysis</vt:lpstr>
      <vt:lpstr>2. Technical Analysis</vt:lpstr>
      <vt:lpstr>3. Economic Analysis</vt:lpstr>
      <vt:lpstr>4. Environmental Analysis/ Ecological</vt:lpstr>
      <vt:lpstr>5. Financial Analysis </vt:lpstr>
      <vt:lpstr>5.Financial Analysis (Continued)</vt:lpstr>
      <vt:lpstr>5. Financial Analysis (Continued)</vt:lpstr>
      <vt:lpstr>6. Social Analysis</vt:lpstr>
      <vt:lpstr>7. Institutional Analysis</vt:lpstr>
      <vt:lpstr>8. Logistic Analysis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No. 01 project appraisal and formulation</dc:title>
  <dc:creator>Inspiron</dc:creator>
  <cp:lastModifiedBy>ALTAF</cp:lastModifiedBy>
  <cp:revision>96</cp:revision>
  <dcterms:created xsi:type="dcterms:W3CDTF">2014-03-12T18:32:11Z</dcterms:created>
  <dcterms:modified xsi:type="dcterms:W3CDTF">2016-02-17T21:17:11Z</dcterms:modified>
</cp:coreProperties>
</file>