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image/jpeg" Extension="jpe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</p:sldIdLst>
  <p:sldSz cy="6858000" cx="9144000"/>
  <p:notesSz cx="6858000" cy="9144000"/>
  <p:defaultTextStyle>
    <a:defPPr lvl="0">
      <a:defRPr lang="en-US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EFE37-63CC-4F4B-BC1A-CF99125997F9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E1640-9839-4313-9118-31BF0479B5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1640-9839-4313-9118-31BF0479B51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1640-9839-4313-9118-31BF0479B51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1640-9839-4313-9118-31BF0479B51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1640-9839-4313-9118-31BF0479B51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0E1640-9839-4313-9118-31BF0479B51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A8FAE9-0329-4B18-95BB-D035A74DD55D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AU" sz="10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A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32F4-0D1A-4240-B646-DF6438706D57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53369-37EB-441C-B943-6C94B8DDF5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307FF-2732-4F8A-98B0-278CA19993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E3400-A333-4DF9-87B8-D1912D0CC4AF}" type="datetimeFigureOut">
              <a:rPr lang="en-US" smtClean="0"/>
              <a:pPr/>
              <a:t>11/6/2019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DBC9F-1C89-47E7-BC0D-C71CE51F62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dtherapy.org/learn-about-therapy/issues/stres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05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6002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0" y="0"/>
                </a:moveTo>
                <a:lnTo>
                  <a:pt x="3810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526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961" y="761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0" y="0"/>
                </a:moveTo>
                <a:lnTo>
                  <a:pt x="2286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00961" y="761"/>
            <a:ext cx="914400" cy="6858000"/>
          </a:xfrm>
          <a:custGeom>
            <a:avLst/>
            <a:gdLst/>
            <a:ahLst/>
            <a:cxnLst/>
            <a:rect l="l" t="t" r="r" b="b"/>
            <a:pathLst>
              <a:path w="914400" h="6858000">
                <a:moveTo>
                  <a:pt x="0" y="0"/>
                </a:moveTo>
                <a:lnTo>
                  <a:pt x="91440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8100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34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121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675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8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24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0"/>
                </a:moveTo>
                <a:lnTo>
                  <a:pt x="3048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24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334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800" y="0"/>
            <a:ext cx="609600" cy="6858000"/>
          </a:xfrm>
          <a:custGeom>
            <a:avLst/>
            <a:gdLst/>
            <a:ahLst/>
            <a:cxnLst/>
            <a:rect l="l" t="t" r="r" b="b"/>
            <a:pathLst>
              <a:path w="609600" h="6858000">
                <a:moveTo>
                  <a:pt x="0" y="0"/>
                </a:moveTo>
                <a:lnTo>
                  <a:pt x="609600" y="6857999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90600" y="0"/>
            <a:ext cx="1413510" cy="6858000"/>
          </a:xfrm>
          <a:custGeom>
            <a:avLst/>
            <a:gdLst/>
            <a:ahLst/>
            <a:cxnLst/>
            <a:rect l="l" t="t" r="r" b="b"/>
            <a:pathLst>
              <a:path w="1413510" h="6858000">
                <a:moveTo>
                  <a:pt x="141351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135123" y="0"/>
            <a:ext cx="302895" cy="6858000"/>
          </a:xfrm>
          <a:custGeom>
            <a:avLst/>
            <a:gdLst/>
            <a:ahLst/>
            <a:cxnLst/>
            <a:rect l="l" t="t" r="r" b="b"/>
            <a:pathLst>
              <a:path w="302894" h="6858000">
                <a:moveTo>
                  <a:pt x="302894" y="0"/>
                </a:moveTo>
                <a:lnTo>
                  <a:pt x="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62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3048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71600" y="0"/>
            <a:ext cx="403860" cy="6858000"/>
          </a:xfrm>
          <a:custGeom>
            <a:avLst/>
            <a:gdLst/>
            <a:ahLst/>
            <a:cxnLst/>
            <a:rect l="l" t="t" r="r" b="b"/>
            <a:pathLst>
              <a:path w="403860" h="6858000">
                <a:moveTo>
                  <a:pt x="403860" y="0"/>
                </a:moveTo>
                <a:lnTo>
                  <a:pt x="0" y="6857999"/>
                </a:lnTo>
              </a:path>
            </a:pathLst>
          </a:custGeom>
          <a:ln w="121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9600" y="0"/>
            <a:ext cx="352425" cy="6858000"/>
          </a:xfrm>
          <a:custGeom>
            <a:avLst/>
            <a:gdLst/>
            <a:ahLst/>
            <a:cxnLst/>
            <a:rect l="l" t="t" r="r" b="b"/>
            <a:pathLst>
              <a:path w="352425" h="6858000">
                <a:moveTo>
                  <a:pt x="0" y="0"/>
                </a:moveTo>
                <a:lnTo>
                  <a:pt x="352425" y="6857998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72361" y="761"/>
            <a:ext cx="205740" cy="6858000"/>
          </a:xfrm>
          <a:custGeom>
            <a:avLst/>
            <a:gdLst/>
            <a:ahLst/>
            <a:cxnLst/>
            <a:rect l="l" t="t" r="r" b="b"/>
            <a:pathLst>
              <a:path w="205740" h="6858000">
                <a:moveTo>
                  <a:pt x="0" y="0"/>
                </a:moveTo>
                <a:lnTo>
                  <a:pt x="205740" y="6857999"/>
                </a:lnTo>
              </a:path>
            </a:pathLst>
          </a:custGeom>
          <a:ln w="502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90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192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419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148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0" y="0"/>
                </a:moveTo>
                <a:lnTo>
                  <a:pt x="3810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67961" y="761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472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591561" y="761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514600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0" y="0"/>
                </a:moveTo>
                <a:lnTo>
                  <a:pt x="2286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276663" y="0"/>
            <a:ext cx="0" cy="1917700"/>
          </a:xfrm>
          <a:custGeom>
            <a:avLst/>
            <a:gdLst/>
            <a:ahLst/>
            <a:cxnLst/>
            <a:rect l="l" t="t" r="r" b="b"/>
            <a:pathLst>
              <a:path h="1917700">
                <a:moveTo>
                  <a:pt x="0" y="0"/>
                </a:moveTo>
                <a:lnTo>
                  <a:pt x="0" y="1917192"/>
                </a:lnTo>
              </a:path>
            </a:pathLst>
          </a:custGeom>
          <a:ln w="3060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276663" y="5029200"/>
            <a:ext cx="0" cy="1845945"/>
          </a:xfrm>
          <a:custGeom>
            <a:avLst/>
            <a:gdLst/>
            <a:ahLst/>
            <a:cxnLst/>
            <a:rect l="l" t="t" r="r" b="b"/>
            <a:pathLst>
              <a:path h="1845945">
                <a:moveTo>
                  <a:pt x="0" y="0"/>
                </a:moveTo>
                <a:lnTo>
                  <a:pt x="0" y="1845563"/>
                </a:lnTo>
              </a:path>
            </a:pathLst>
          </a:custGeom>
          <a:ln w="3060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963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9"/>
                </a:lnTo>
              </a:path>
            </a:pathLst>
          </a:custGeom>
          <a:ln w="472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048761" y="761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502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821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8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6670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0" y="0"/>
                </a:moveTo>
                <a:lnTo>
                  <a:pt x="3048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039361" y="761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8"/>
                </a:lnTo>
              </a:path>
            </a:pathLst>
          </a:custGeom>
          <a:ln w="502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048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286000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6857999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505200" y="0"/>
            <a:ext cx="1413510" cy="6858000"/>
          </a:xfrm>
          <a:custGeom>
            <a:avLst/>
            <a:gdLst/>
            <a:ahLst/>
            <a:cxnLst/>
            <a:rect l="l" t="t" r="r" b="b"/>
            <a:pathLst>
              <a:path w="1413510" h="6858000">
                <a:moveTo>
                  <a:pt x="141351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49723" y="0"/>
            <a:ext cx="302895" cy="6858000"/>
          </a:xfrm>
          <a:custGeom>
            <a:avLst/>
            <a:gdLst/>
            <a:ahLst/>
            <a:cxnLst/>
            <a:rect l="l" t="t" r="r" b="b"/>
            <a:pathLst>
              <a:path w="302895" h="6858000">
                <a:moveTo>
                  <a:pt x="302895" y="0"/>
                </a:moveTo>
                <a:lnTo>
                  <a:pt x="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953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1524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86200" y="0"/>
            <a:ext cx="403860" cy="6858000"/>
          </a:xfrm>
          <a:custGeom>
            <a:avLst/>
            <a:gdLst/>
            <a:ahLst/>
            <a:cxnLst/>
            <a:rect l="l" t="t" r="r" b="b"/>
            <a:pathLst>
              <a:path w="403860" h="6858000">
                <a:moveTo>
                  <a:pt x="403860" y="0"/>
                </a:moveTo>
                <a:lnTo>
                  <a:pt x="0" y="6857999"/>
                </a:lnTo>
              </a:path>
            </a:pathLst>
          </a:custGeom>
          <a:ln w="121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24200" y="0"/>
            <a:ext cx="352425" cy="6858000"/>
          </a:xfrm>
          <a:custGeom>
            <a:avLst/>
            <a:gdLst/>
            <a:ahLst/>
            <a:cxnLst/>
            <a:rect l="l" t="t" r="r" b="b"/>
            <a:pathLst>
              <a:path w="352425" h="6858000">
                <a:moveTo>
                  <a:pt x="0" y="0"/>
                </a:moveTo>
                <a:lnTo>
                  <a:pt x="352425" y="6857998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86200" y="0"/>
            <a:ext cx="205740" cy="6858000"/>
          </a:xfrm>
          <a:custGeom>
            <a:avLst/>
            <a:gdLst/>
            <a:ahLst/>
            <a:cxnLst/>
            <a:rect l="l" t="t" r="r" b="b"/>
            <a:pathLst>
              <a:path w="205739" h="6858000">
                <a:moveTo>
                  <a:pt x="0" y="0"/>
                </a:moveTo>
                <a:lnTo>
                  <a:pt x="205739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5052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7338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096761" y="761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502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3340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0" y="0"/>
                </a:moveTo>
                <a:lnTo>
                  <a:pt x="3810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9436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5106161" y="761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304800" y="0"/>
                </a:moveTo>
                <a:lnTo>
                  <a:pt x="0" y="6857997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2679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8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715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369052" y="0"/>
            <a:ext cx="1413510" cy="6858000"/>
          </a:xfrm>
          <a:custGeom>
            <a:avLst/>
            <a:gdLst/>
            <a:ahLst/>
            <a:cxnLst/>
            <a:rect l="l" t="t" r="r" b="b"/>
            <a:pathLst>
              <a:path w="1413509" h="6858000">
                <a:moveTo>
                  <a:pt x="1413509" y="0"/>
                </a:moveTo>
                <a:lnTo>
                  <a:pt x="0" y="6857999"/>
                </a:lnTo>
              </a:path>
            </a:pathLst>
          </a:custGeom>
          <a:ln w="9143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326123" y="0"/>
            <a:ext cx="302895" cy="6858000"/>
          </a:xfrm>
          <a:custGeom>
            <a:avLst/>
            <a:gdLst/>
            <a:ahLst/>
            <a:cxnLst/>
            <a:rect l="l" t="t" r="r" b="b"/>
            <a:pathLst>
              <a:path w="302895" h="6858000">
                <a:moveTo>
                  <a:pt x="302895" y="0"/>
                </a:moveTo>
                <a:lnTo>
                  <a:pt x="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172200" y="0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3048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615940" y="0"/>
            <a:ext cx="403860" cy="6858000"/>
          </a:xfrm>
          <a:custGeom>
            <a:avLst/>
            <a:gdLst/>
            <a:ahLst/>
            <a:cxnLst/>
            <a:rect l="l" t="t" r="r" b="b"/>
            <a:pathLst>
              <a:path w="403860" h="6858000">
                <a:moveTo>
                  <a:pt x="403860" y="0"/>
                </a:moveTo>
                <a:lnTo>
                  <a:pt x="0" y="6857999"/>
                </a:lnTo>
              </a:path>
            </a:pathLst>
          </a:custGeom>
          <a:ln w="121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62600" y="0"/>
            <a:ext cx="205740" cy="6858000"/>
          </a:xfrm>
          <a:custGeom>
            <a:avLst/>
            <a:gdLst/>
            <a:ahLst/>
            <a:cxnLst/>
            <a:rect l="l" t="t" r="r" b="b"/>
            <a:pathLst>
              <a:path w="205739" h="6858000">
                <a:moveTo>
                  <a:pt x="0" y="0"/>
                </a:moveTo>
                <a:lnTo>
                  <a:pt x="205739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1054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3340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782561" y="761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781800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0" y="0"/>
                </a:moveTo>
                <a:lnTo>
                  <a:pt x="2286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466838" y="2286"/>
            <a:ext cx="1905" cy="6858000"/>
          </a:xfrm>
          <a:custGeom>
            <a:avLst/>
            <a:gdLst/>
            <a:ahLst/>
            <a:cxnLst/>
            <a:rect l="l" t="t" r="r" b="b"/>
            <a:pathLst>
              <a:path w="1904" h="6858000">
                <a:moveTo>
                  <a:pt x="1650" y="0"/>
                </a:moveTo>
                <a:lnTo>
                  <a:pt x="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08660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2390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121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7731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8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086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934200" y="0"/>
            <a:ext cx="228600" cy="6858000"/>
          </a:xfrm>
          <a:custGeom>
            <a:avLst/>
            <a:gdLst/>
            <a:ahLst/>
            <a:cxnLst/>
            <a:rect l="l" t="t" r="r" b="b"/>
            <a:pathLst>
              <a:path w="228600" h="6858000">
                <a:moveTo>
                  <a:pt x="228600" y="0"/>
                </a:moveTo>
                <a:lnTo>
                  <a:pt x="0" y="6857999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467600" y="0"/>
            <a:ext cx="352425" cy="6858000"/>
          </a:xfrm>
          <a:custGeom>
            <a:avLst/>
            <a:gdLst/>
            <a:ahLst/>
            <a:cxnLst/>
            <a:rect l="l" t="t" r="r" b="b"/>
            <a:pathLst>
              <a:path w="352425" h="6858000">
                <a:moveTo>
                  <a:pt x="0" y="0"/>
                </a:moveTo>
                <a:lnTo>
                  <a:pt x="352425" y="6857998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8077200" y="0"/>
            <a:ext cx="205740" cy="6858000"/>
          </a:xfrm>
          <a:custGeom>
            <a:avLst/>
            <a:gdLst/>
            <a:ahLst/>
            <a:cxnLst/>
            <a:rect l="l" t="t" r="r" b="b"/>
            <a:pathLst>
              <a:path w="205740" h="6858000">
                <a:moveTo>
                  <a:pt x="0" y="0"/>
                </a:moveTo>
                <a:lnTo>
                  <a:pt x="20574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76962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79248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8610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83058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0" y="0"/>
                </a:moveTo>
                <a:lnTo>
                  <a:pt x="38100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458961" y="761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5029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8229600" y="0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400" y="6857998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8877300" y="0"/>
            <a:ext cx="190500" cy="6858000"/>
          </a:xfrm>
          <a:custGeom>
            <a:avLst/>
            <a:gdLst/>
            <a:ahLst/>
            <a:cxnLst/>
            <a:rect l="l" t="t" r="r" b="b"/>
            <a:pathLst>
              <a:path w="190500" h="6858000">
                <a:moveTo>
                  <a:pt x="190289" y="0"/>
                </a:moveTo>
                <a:lnTo>
                  <a:pt x="0" y="6857996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077961" y="761"/>
            <a:ext cx="403860" cy="6858000"/>
          </a:xfrm>
          <a:custGeom>
            <a:avLst/>
            <a:gdLst/>
            <a:ahLst/>
            <a:cxnLst/>
            <a:rect l="l" t="t" r="r" b="b"/>
            <a:pathLst>
              <a:path w="403859" h="6858000">
                <a:moveTo>
                  <a:pt x="403860" y="0"/>
                </a:moveTo>
                <a:lnTo>
                  <a:pt x="0" y="6857999"/>
                </a:lnTo>
              </a:path>
            </a:pathLst>
          </a:custGeom>
          <a:ln w="472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8077200" y="0"/>
            <a:ext cx="205740" cy="6858000"/>
          </a:xfrm>
          <a:custGeom>
            <a:avLst/>
            <a:gdLst/>
            <a:ahLst/>
            <a:cxnLst/>
            <a:rect l="l" t="t" r="r" b="b"/>
            <a:pathLst>
              <a:path w="205740" h="6858000">
                <a:moveTo>
                  <a:pt x="0" y="0"/>
                </a:moveTo>
                <a:lnTo>
                  <a:pt x="20574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8990076" y="1523"/>
            <a:ext cx="1905" cy="6858000"/>
          </a:xfrm>
          <a:custGeom>
            <a:avLst/>
            <a:gdLst/>
            <a:ahLst/>
            <a:cxnLst/>
            <a:rect l="l" t="t" r="r" b="b"/>
            <a:pathLst>
              <a:path w="1904" h="6858000">
                <a:moveTo>
                  <a:pt x="1650" y="0"/>
                </a:moveTo>
                <a:lnTo>
                  <a:pt x="0" y="6858001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944361" y="761"/>
            <a:ext cx="76200" cy="6858000"/>
          </a:xfrm>
          <a:custGeom>
            <a:avLst/>
            <a:gdLst/>
            <a:ahLst/>
            <a:cxnLst/>
            <a:rect l="l" t="t" r="r" b="b"/>
            <a:pathLst>
              <a:path w="76200" h="6858000">
                <a:moveTo>
                  <a:pt x="76200" y="0"/>
                </a:moveTo>
                <a:lnTo>
                  <a:pt x="0" y="6857999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6401561" y="761"/>
            <a:ext cx="152400" cy="6858000"/>
          </a:xfrm>
          <a:custGeom>
            <a:avLst/>
            <a:gdLst/>
            <a:ahLst/>
            <a:cxnLst/>
            <a:rect l="l" t="t" r="r" b="b"/>
            <a:pathLst>
              <a:path w="152400" h="6858000">
                <a:moveTo>
                  <a:pt x="0" y="0"/>
                </a:moveTo>
                <a:lnTo>
                  <a:pt x="152399" y="6857999"/>
                </a:lnTo>
              </a:path>
            </a:pathLst>
          </a:custGeom>
          <a:ln w="472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477761" y="761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0" y="0"/>
                </a:moveTo>
                <a:lnTo>
                  <a:pt x="380999" y="6857999"/>
                </a:lnTo>
              </a:path>
            </a:pathLst>
          </a:custGeom>
          <a:ln w="19812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410961" y="761"/>
            <a:ext cx="304800" cy="6858000"/>
          </a:xfrm>
          <a:custGeom>
            <a:avLst/>
            <a:gdLst/>
            <a:ahLst/>
            <a:cxnLst/>
            <a:rect l="l" t="t" r="r" b="b"/>
            <a:pathLst>
              <a:path w="304800" h="6858000">
                <a:moveTo>
                  <a:pt x="304800" y="0"/>
                </a:moveTo>
                <a:lnTo>
                  <a:pt x="0" y="6857999"/>
                </a:lnTo>
              </a:path>
            </a:pathLst>
          </a:custGeom>
          <a:ln w="472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400800" y="0"/>
            <a:ext cx="352425" cy="6858000"/>
          </a:xfrm>
          <a:custGeom>
            <a:avLst/>
            <a:gdLst/>
            <a:ahLst/>
            <a:cxnLst/>
            <a:rect l="l" t="t" r="r" b="b"/>
            <a:pathLst>
              <a:path w="352425" h="6858000">
                <a:moveTo>
                  <a:pt x="0" y="0"/>
                </a:moveTo>
                <a:lnTo>
                  <a:pt x="352425" y="6857998"/>
                </a:lnTo>
              </a:path>
            </a:pathLst>
          </a:custGeom>
          <a:ln w="1524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7010400" y="0"/>
            <a:ext cx="381000" cy="6858000"/>
          </a:xfrm>
          <a:custGeom>
            <a:avLst/>
            <a:gdLst/>
            <a:ahLst/>
            <a:cxnLst/>
            <a:rect l="l" t="t" r="r" b="b"/>
            <a:pathLst>
              <a:path w="381000" h="6858000">
                <a:moveTo>
                  <a:pt x="381000" y="0"/>
                </a:moveTo>
                <a:lnTo>
                  <a:pt x="0" y="6857999"/>
                </a:lnTo>
              </a:path>
            </a:pathLst>
          </a:custGeom>
          <a:ln w="9144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7163561" y="761"/>
            <a:ext cx="990600" cy="6858000"/>
          </a:xfrm>
          <a:custGeom>
            <a:avLst/>
            <a:gdLst/>
            <a:ahLst/>
            <a:cxnLst/>
            <a:rect l="l" t="t" r="r" b="b"/>
            <a:pathLst>
              <a:path w="990600" h="6858000">
                <a:moveTo>
                  <a:pt x="990600" y="0"/>
                </a:moveTo>
                <a:lnTo>
                  <a:pt x="0" y="6857999"/>
                </a:lnTo>
              </a:path>
            </a:pathLst>
          </a:custGeom>
          <a:ln w="28956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572761" y="761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0"/>
                </a:moveTo>
                <a:lnTo>
                  <a:pt x="457200" y="6857998"/>
                </a:lnTo>
              </a:path>
            </a:pathLst>
          </a:custGeom>
          <a:ln w="38100">
            <a:solidFill>
              <a:srgbClr val="759A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0" y="1879092"/>
            <a:ext cx="5033771" cy="3230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0" y="1905000"/>
            <a:ext cx="4953000" cy="3124200"/>
          </a:xfrm>
          <a:custGeom>
            <a:avLst/>
            <a:gdLst/>
            <a:ahLst/>
            <a:cxnLst/>
            <a:rect l="l" t="t" r="r" b="b"/>
            <a:pathLst>
              <a:path w="4953000" h="3124200">
                <a:moveTo>
                  <a:pt x="0" y="3124200"/>
                </a:moveTo>
                <a:lnTo>
                  <a:pt x="4953000" y="3124200"/>
                </a:lnTo>
                <a:lnTo>
                  <a:pt x="4953000" y="0"/>
                </a:lnTo>
                <a:lnTo>
                  <a:pt x="0" y="0"/>
                </a:lnTo>
                <a:lnTo>
                  <a:pt x="0" y="3124200"/>
                </a:lnTo>
                <a:close/>
              </a:path>
            </a:pathLst>
          </a:custGeom>
          <a:solidFill>
            <a:srgbClr val="759A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61" y="2058161"/>
            <a:ext cx="4800600" cy="1905"/>
          </a:xfrm>
          <a:custGeom>
            <a:avLst/>
            <a:gdLst/>
            <a:ahLst/>
            <a:cxnLst/>
            <a:rect l="l" t="t" r="r" b="b"/>
            <a:pathLst>
              <a:path w="4800600" h="1905">
                <a:moveTo>
                  <a:pt x="0" y="0"/>
                </a:moveTo>
                <a:lnTo>
                  <a:pt x="4800600" y="1650"/>
                </a:lnTo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61" y="4877561"/>
            <a:ext cx="4800600" cy="1905"/>
          </a:xfrm>
          <a:custGeom>
            <a:avLst/>
            <a:gdLst/>
            <a:ahLst/>
            <a:cxnLst/>
            <a:rect l="l" t="t" r="r" b="b"/>
            <a:pathLst>
              <a:path w="4800600" h="1904">
                <a:moveTo>
                  <a:pt x="0" y="0"/>
                </a:moveTo>
                <a:lnTo>
                  <a:pt x="4800600" y="1524"/>
                </a:lnTo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801361" y="2059685"/>
            <a:ext cx="1270" cy="2818765"/>
          </a:xfrm>
          <a:custGeom>
            <a:avLst/>
            <a:gdLst/>
            <a:ahLst/>
            <a:cxnLst/>
            <a:rect l="l" t="t" r="r" b="b"/>
            <a:pathLst>
              <a:path w="1270" h="2818765">
                <a:moveTo>
                  <a:pt x="762" y="0"/>
                </a:moveTo>
                <a:lnTo>
                  <a:pt x="0" y="2818638"/>
                </a:lnTo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85720" y="3000372"/>
            <a:ext cx="3786873" cy="5858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012435" y="1348739"/>
            <a:ext cx="4040123" cy="44698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076444" y="1412747"/>
            <a:ext cx="3857244" cy="42870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057394" y="1393697"/>
            <a:ext cx="3895725" cy="4325620"/>
          </a:xfrm>
          <a:custGeom>
            <a:avLst/>
            <a:gdLst/>
            <a:ahLst/>
            <a:cxnLst/>
            <a:rect l="l" t="t" r="r" b="b"/>
            <a:pathLst>
              <a:path w="3895725" h="4325620">
                <a:moveTo>
                  <a:pt x="0" y="4325112"/>
                </a:moveTo>
                <a:lnTo>
                  <a:pt x="3895344" y="4325112"/>
                </a:lnTo>
                <a:lnTo>
                  <a:pt x="3895344" y="0"/>
                </a:lnTo>
                <a:lnTo>
                  <a:pt x="0" y="0"/>
                </a:lnTo>
                <a:lnTo>
                  <a:pt x="0" y="432511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0113" y="137921"/>
            <a:ext cx="8869680" cy="6583680"/>
          </a:xfrm>
          <a:custGeom>
            <a:avLst/>
            <a:gdLst/>
            <a:ahLst/>
            <a:cxnLst/>
            <a:rect l="l" t="t" r="r" b="b"/>
            <a:pathLst>
              <a:path w="8869680" h="6583680">
                <a:moveTo>
                  <a:pt x="0" y="6583680"/>
                </a:moveTo>
                <a:lnTo>
                  <a:pt x="8869680" y="6583680"/>
                </a:lnTo>
                <a:lnTo>
                  <a:pt x="8869680" y="0"/>
                </a:lnTo>
                <a:lnTo>
                  <a:pt x="0" y="0"/>
                </a:lnTo>
                <a:lnTo>
                  <a:pt x="0" y="6583680"/>
                </a:lnTo>
                <a:close/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8959" y="945514"/>
            <a:ext cx="335915" cy="328295"/>
          </a:xfrm>
          <a:custGeom>
            <a:avLst/>
            <a:gdLst/>
            <a:ahLst/>
            <a:cxnLst/>
            <a:rect l="l" t="t" r="r" b="b"/>
            <a:pathLst>
              <a:path w="335915" h="328294">
                <a:moveTo>
                  <a:pt x="335826" y="260096"/>
                </a:moveTo>
                <a:lnTo>
                  <a:pt x="273100" y="260096"/>
                </a:lnTo>
                <a:lnTo>
                  <a:pt x="273100" y="322834"/>
                </a:lnTo>
                <a:lnTo>
                  <a:pt x="335826" y="322834"/>
                </a:lnTo>
                <a:lnTo>
                  <a:pt x="335826" y="260096"/>
                </a:lnTo>
                <a:close/>
              </a:path>
              <a:path w="335915" h="328294">
                <a:moveTo>
                  <a:pt x="62496" y="232156"/>
                </a:moveTo>
                <a:lnTo>
                  <a:pt x="0" y="238633"/>
                </a:lnTo>
                <a:lnTo>
                  <a:pt x="4226" y="258085"/>
                </a:lnTo>
                <a:lnTo>
                  <a:pt x="11326" y="275478"/>
                </a:lnTo>
                <a:lnTo>
                  <a:pt x="49485" y="314686"/>
                </a:lnTo>
                <a:lnTo>
                  <a:pt x="86431" y="326790"/>
                </a:lnTo>
                <a:lnTo>
                  <a:pt x="108038" y="328295"/>
                </a:lnTo>
                <a:lnTo>
                  <a:pt x="134844" y="325600"/>
                </a:lnTo>
                <a:lnTo>
                  <a:pt x="158551" y="317500"/>
                </a:lnTo>
                <a:lnTo>
                  <a:pt x="179160" y="303970"/>
                </a:lnTo>
                <a:lnTo>
                  <a:pt x="196672" y="284988"/>
                </a:lnTo>
                <a:lnTo>
                  <a:pt x="200970" y="278130"/>
                </a:lnTo>
                <a:lnTo>
                  <a:pt x="108712" y="278130"/>
                </a:lnTo>
                <a:lnTo>
                  <a:pt x="100370" y="277346"/>
                </a:lnTo>
                <a:lnTo>
                  <a:pt x="67803" y="251110"/>
                </a:lnTo>
                <a:lnTo>
                  <a:pt x="64480" y="242109"/>
                </a:lnTo>
                <a:lnTo>
                  <a:pt x="62496" y="232156"/>
                </a:lnTo>
                <a:close/>
              </a:path>
              <a:path w="335915" h="328294">
                <a:moveTo>
                  <a:pt x="205419" y="153797"/>
                </a:moveTo>
                <a:lnTo>
                  <a:pt x="106934" y="153797"/>
                </a:lnTo>
                <a:lnTo>
                  <a:pt x="117246" y="154727"/>
                </a:lnTo>
                <a:lnTo>
                  <a:pt x="126544" y="157527"/>
                </a:lnTo>
                <a:lnTo>
                  <a:pt x="152220" y="187674"/>
                </a:lnTo>
                <a:lnTo>
                  <a:pt x="155600" y="213995"/>
                </a:lnTo>
                <a:lnTo>
                  <a:pt x="154748" y="229070"/>
                </a:lnTo>
                <a:lnTo>
                  <a:pt x="134786" y="269128"/>
                </a:lnTo>
                <a:lnTo>
                  <a:pt x="108712" y="278130"/>
                </a:lnTo>
                <a:lnTo>
                  <a:pt x="200970" y="278130"/>
                </a:lnTo>
                <a:lnTo>
                  <a:pt x="206925" y="268628"/>
                </a:lnTo>
                <a:lnTo>
                  <a:pt x="214267" y="251110"/>
                </a:lnTo>
                <a:lnTo>
                  <a:pt x="218649" y="232624"/>
                </a:lnTo>
                <a:lnTo>
                  <a:pt x="220116" y="212979"/>
                </a:lnTo>
                <a:lnTo>
                  <a:pt x="218301" y="189851"/>
                </a:lnTo>
                <a:lnTo>
                  <a:pt x="212858" y="169021"/>
                </a:lnTo>
                <a:lnTo>
                  <a:pt x="205419" y="153797"/>
                </a:lnTo>
                <a:close/>
              </a:path>
              <a:path w="335915" h="328294">
                <a:moveTo>
                  <a:pt x="205600" y="0"/>
                </a:moveTo>
                <a:lnTo>
                  <a:pt x="39738" y="0"/>
                </a:lnTo>
                <a:lnTo>
                  <a:pt x="7581" y="170307"/>
                </a:lnTo>
                <a:lnTo>
                  <a:pt x="58483" y="177673"/>
                </a:lnTo>
                <a:lnTo>
                  <a:pt x="69548" y="167245"/>
                </a:lnTo>
                <a:lnTo>
                  <a:pt x="81313" y="159781"/>
                </a:lnTo>
                <a:lnTo>
                  <a:pt x="93775" y="155295"/>
                </a:lnTo>
                <a:lnTo>
                  <a:pt x="106934" y="153797"/>
                </a:lnTo>
                <a:lnTo>
                  <a:pt x="205419" y="153797"/>
                </a:lnTo>
                <a:lnTo>
                  <a:pt x="203785" y="150453"/>
                </a:lnTo>
                <a:lnTo>
                  <a:pt x="191084" y="134112"/>
                </a:lnTo>
                <a:lnTo>
                  <a:pt x="175782" y="120850"/>
                </a:lnTo>
                <a:lnTo>
                  <a:pt x="164117" y="114300"/>
                </a:lnTo>
                <a:lnTo>
                  <a:pt x="77457" y="114300"/>
                </a:lnTo>
                <a:lnTo>
                  <a:pt x="87287" y="58674"/>
                </a:lnTo>
                <a:lnTo>
                  <a:pt x="205600" y="58674"/>
                </a:lnTo>
                <a:lnTo>
                  <a:pt x="205600" y="0"/>
                </a:lnTo>
                <a:close/>
              </a:path>
              <a:path w="335915" h="328294">
                <a:moveTo>
                  <a:pt x="120319" y="103759"/>
                </a:moveTo>
                <a:lnTo>
                  <a:pt x="109439" y="104423"/>
                </a:lnTo>
                <a:lnTo>
                  <a:pt x="98669" y="106410"/>
                </a:lnTo>
                <a:lnTo>
                  <a:pt x="88008" y="109706"/>
                </a:lnTo>
                <a:lnTo>
                  <a:pt x="77457" y="114300"/>
                </a:lnTo>
                <a:lnTo>
                  <a:pt x="164117" y="114300"/>
                </a:lnTo>
                <a:lnTo>
                  <a:pt x="158888" y="111363"/>
                </a:lnTo>
                <a:lnTo>
                  <a:pt x="140401" y="105662"/>
                </a:lnTo>
                <a:lnTo>
                  <a:pt x="120319" y="103759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85720" y="1214422"/>
            <a:ext cx="8858280" cy="43114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6385" marR="5080" indent="-274320">
              <a:lnSpc>
                <a:spcPct val="150000"/>
              </a:lnSpc>
              <a:spcBef>
                <a:spcPts val="100"/>
              </a:spcBef>
              <a:buClr>
                <a:srgbClr val="ACC2C8"/>
              </a:buClr>
              <a:tabLst>
                <a:tab pos="286385" algn="l"/>
                <a:tab pos="287020" algn="l"/>
              </a:tabLst>
            </a:pPr>
            <a:r>
              <a:rPr lang="en-US" sz="2400" b="1" spc="-5" dirty="0" smtClean="0">
                <a:latin typeface="Arial"/>
                <a:cs typeface="Arial"/>
              </a:rPr>
              <a:t>	5.	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Synaptic</a:t>
            </a:r>
            <a:r>
              <a:rPr lang="en-US" sz="2000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Transmission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86385" marR="5080" indent="-274320">
              <a:lnSpc>
                <a:spcPct val="150000"/>
              </a:lnSpc>
              <a:spcBef>
                <a:spcPts val="100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r>
              <a:rPr sz="200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process which nerve cells communicate among  themselves or with muscles </a:t>
            </a:r>
            <a:r>
              <a:rPr sz="2000" spc="-5">
                <a:latin typeface="Times New Roman" pitchFamily="18" charset="0"/>
                <a:cs typeface="Times New Roman" pitchFamily="18" charset="0"/>
              </a:rPr>
              <a:t>and</a:t>
            </a:r>
            <a:r>
              <a:rPr sz="2000" spc="5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spc="-5" smtClean="0">
                <a:latin typeface="Times New Roman" pitchFamily="18" charset="0"/>
                <a:cs typeface="Times New Roman" pitchFamily="18" charset="0"/>
              </a:rPr>
              <a:t>glands.</a:t>
            </a:r>
            <a:endParaRPr lang="en-US" sz="20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286385" marR="5080" indent="-274320">
              <a:lnSpc>
                <a:spcPct val="150000"/>
              </a:lnSpc>
              <a:spcBef>
                <a:spcPts val="100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r>
              <a:rPr sz="200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synapse is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sz="2000" spc="-5" dirty="0">
                <a:latin typeface="Times New Roman" pitchFamily="18" charset="0"/>
                <a:cs typeface="Times New Roman" pitchFamily="18" charset="0"/>
              </a:rPr>
              <a:t>anatomic </a:t>
            </a:r>
            <a:r>
              <a:rPr sz="2000" dirty="0">
                <a:latin typeface="Times New Roman" pitchFamily="18" charset="0"/>
                <a:cs typeface="Times New Roman" pitchFamily="18" charset="0"/>
              </a:rPr>
              <a:t>site </a:t>
            </a:r>
            <a:r>
              <a:rPr sz="2000" spc="-5">
                <a:latin typeface="Times New Roman" pitchFamily="18" charset="0"/>
                <a:cs typeface="Times New Roman" pitchFamily="18" charset="0"/>
              </a:rPr>
              <a:t>where </a:t>
            </a:r>
            <a:r>
              <a:rPr sz="2000" smtClean="0">
                <a:latin typeface="Times New Roman" pitchFamily="18" charset="0"/>
                <a:cs typeface="Times New Roman" pitchFamily="18" charset="0"/>
              </a:rPr>
              <a:t>this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communication</a:t>
            </a:r>
            <a:r>
              <a:rPr lang="en-US" sz="2000" spc="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occurs.</a:t>
            </a:r>
            <a:endParaRPr lang="en-US" sz="2000" spc="-5" dirty="0">
              <a:latin typeface="Times New Roman" pitchFamily="18" charset="0"/>
              <a:cs typeface="Times New Roman" pitchFamily="18" charset="0"/>
            </a:endParaRPr>
          </a:p>
          <a:p>
            <a:pPr marL="286385" marR="5080" indent="-274320">
              <a:lnSpc>
                <a:spcPct val="150000"/>
              </a:lnSpc>
              <a:spcBef>
                <a:spcPts val="100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Information must be transmitted across the synapse to other neurons via the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neurotransmitters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SzPct val="85000"/>
            </a:pPr>
            <a:r>
              <a:rPr lang="en-US" sz="2000" b="1" i="1" dirty="0" smtClean="0"/>
              <a:t>Neurotransmitters</a:t>
            </a:r>
            <a:r>
              <a:rPr lang="en-US" sz="2000" dirty="0" smtClean="0"/>
              <a:t> are chemical substances </a:t>
            </a:r>
            <a:r>
              <a:rPr lang="en-US" sz="2000" dirty="0" smtClean="0">
                <a:cs typeface="Times New Roman" pitchFamily="18" charset="0"/>
              </a:rPr>
              <a:t>that reside in the axon terminals.</a:t>
            </a:r>
          </a:p>
          <a:p>
            <a:pPr>
              <a:buSzPct val="85000"/>
            </a:pPr>
            <a:endParaRPr lang="en-US" sz="2000" dirty="0" smtClean="0"/>
          </a:p>
          <a:p>
            <a:pPr>
              <a:buSzPct val="85000"/>
            </a:pPr>
            <a:r>
              <a:rPr lang="en-US" sz="2000" dirty="0" smtClean="0"/>
              <a:t>They communicate to other neurons by binding to receptors on neighboring neurons.</a:t>
            </a:r>
          </a:p>
          <a:p>
            <a:pPr marL="286385" marR="5080" indent="-274320">
              <a:lnSpc>
                <a:spcPct val="150000"/>
              </a:lnSpc>
              <a:spcBef>
                <a:spcPts val="100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Bef>
                <a:spcPts val="5"/>
              </a:spcBef>
              <a:buClr>
                <a:srgbClr val="ACC2C8"/>
              </a:buClr>
              <a:buFont typeface="Arial"/>
              <a:buChar char="•"/>
            </a:pP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Synaptic</a:t>
            </a:r>
            <a:r>
              <a:rPr lang="en-US" spc="-3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Transmission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can be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pc="-3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types:</a:t>
            </a:r>
          </a:p>
          <a:p>
            <a:pPr marL="527685" indent="-515620">
              <a:lnSpc>
                <a:spcPct val="150000"/>
              </a:lnSpc>
              <a:spcBef>
                <a:spcPts val="575"/>
              </a:spcBef>
              <a:buClr>
                <a:srgbClr val="ACC2C8"/>
              </a:buClr>
              <a:buAutoNum type="alphaUcPeriod"/>
              <a:tabLst>
                <a:tab pos="527685" algn="l"/>
                <a:tab pos="528320" algn="l"/>
              </a:tabLst>
            </a:pP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Electrical</a:t>
            </a:r>
            <a:r>
              <a:rPr lang="en-US" spc="15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transmission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469900" indent="-457834">
              <a:lnSpc>
                <a:spcPct val="150000"/>
              </a:lnSpc>
              <a:spcBef>
                <a:spcPts val="575"/>
              </a:spcBef>
              <a:buClr>
                <a:srgbClr val="ACC2C8"/>
              </a:buClr>
              <a:buAutoNum type="alphaUcPeriod"/>
              <a:tabLst>
                <a:tab pos="469900" algn="l"/>
                <a:tab pos="470534" algn="l"/>
              </a:tabLst>
            </a:pP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Chemical</a:t>
            </a:r>
            <a:r>
              <a:rPr lang="en-US" spc="2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" dirty="0" smtClean="0">
                <a:latin typeface="Times New Roman" pitchFamily="18" charset="0"/>
                <a:cs typeface="Times New Roman" pitchFamily="18" charset="0"/>
              </a:rPr>
              <a:t>transmission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5929354"/>
          </a:xfrm>
        </p:spPr>
        <p:txBody>
          <a:bodyPr>
            <a:normAutofit/>
          </a:bodyPr>
          <a:lstStyle/>
          <a:p>
            <a:pPr marL="344170" indent="-458470">
              <a:lnSpc>
                <a:spcPts val="1560"/>
              </a:lnSpc>
              <a:buClr>
                <a:srgbClr val="ACC2C8"/>
              </a:buClr>
              <a:buAutoNum type="alphaUcPeriod"/>
              <a:tabLst>
                <a:tab pos="744220" algn="l"/>
                <a:tab pos="744855" algn="l"/>
              </a:tabLst>
            </a:pPr>
            <a:r>
              <a:rPr lang="en-US" sz="2000" spc="-10" dirty="0" smtClean="0">
                <a:latin typeface="Times New Roman" pitchFamily="18" charset="0"/>
                <a:cs typeface="Times New Roman" pitchFamily="18" charset="0"/>
              </a:rPr>
              <a:t>Electrical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Transmission</a:t>
            </a:r>
          </a:p>
          <a:p>
            <a:pPr>
              <a:lnSpc>
                <a:spcPct val="90000"/>
              </a:lnSpc>
              <a:buSzPct val="85000"/>
              <a:buNone/>
            </a:pPr>
            <a:endParaRPr lang="en-US" sz="2000" b="1" spc="-1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SzPct val="85000"/>
              <a:buNone/>
            </a:pPr>
            <a:r>
              <a:rPr lang="en-US" sz="2000" b="1" spc="-1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cs typeface="Times New Roman" pitchFamily="18" charset="0"/>
              </a:rPr>
              <a:t>Action potential </a:t>
            </a:r>
            <a:r>
              <a:rPr lang="en-US" sz="2000" dirty="0" smtClean="0">
                <a:cs typeface="Times New Roman" pitchFamily="18" charset="0"/>
              </a:rPr>
              <a:t>is an electrical current sent down the axon. </a:t>
            </a:r>
            <a:r>
              <a:rPr lang="en-US" sz="2000" dirty="0" smtClean="0"/>
              <a:t>Action potentials travel down the axon like a wave of energy</a:t>
            </a:r>
          </a:p>
          <a:p>
            <a:pPr marL="342900" lvl="1" indent="-342900">
              <a:lnSpc>
                <a:spcPct val="90000"/>
              </a:lnSpc>
              <a:buSzPct val="85000"/>
              <a:buNone/>
            </a:pPr>
            <a:endParaRPr lang="en-US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buSzPct val="85000"/>
            </a:pPr>
            <a:r>
              <a:rPr lang="en-US" sz="2000" dirty="0" smtClean="0"/>
              <a:t>The activity </a:t>
            </a:r>
            <a:r>
              <a:rPr lang="en-US" sz="2000" b="1" u="sng" dirty="0" smtClean="0"/>
              <a:t>within</a:t>
            </a:r>
            <a:r>
              <a:rPr lang="en-US" sz="2000" dirty="0" smtClean="0"/>
              <a:t> the neurons is </a:t>
            </a:r>
            <a:r>
              <a:rPr lang="en-US" sz="2000" u="sng" dirty="0" smtClean="0"/>
              <a:t>electrical.</a:t>
            </a:r>
            <a:r>
              <a:rPr lang="en-US" sz="2000" dirty="0" smtClean="0"/>
              <a:t> This current causes the neuron to “</a:t>
            </a:r>
            <a:r>
              <a:rPr lang="en-US" sz="2000" dirty="0" smtClean="0">
                <a:solidFill>
                  <a:srgbClr val="FF3300"/>
                </a:solidFill>
              </a:rPr>
              <a:t>fire</a:t>
            </a:r>
            <a:r>
              <a:rPr lang="en-US" sz="2000" dirty="0" smtClean="0"/>
              <a:t>”</a:t>
            </a:r>
          </a:p>
          <a:p>
            <a:pPr>
              <a:lnSpc>
                <a:spcPct val="90000"/>
              </a:lnSpc>
              <a:buSzPct val="85000"/>
              <a:buNone/>
            </a:pPr>
            <a:endParaRPr lang="en-US" sz="2000" dirty="0" smtClean="0"/>
          </a:p>
          <a:p>
            <a:pPr lvl="1">
              <a:lnSpc>
                <a:spcPct val="90000"/>
              </a:lnSpc>
              <a:buSzPct val="85000"/>
            </a:pPr>
            <a:r>
              <a:rPr lang="en-US" sz="2000" dirty="0" smtClean="0"/>
              <a:t>This is an “all-or-none” process</a:t>
            </a:r>
          </a:p>
          <a:p>
            <a:pPr marL="22860" marR="5080">
              <a:lnSpc>
                <a:spcPct val="100000"/>
              </a:lnSpc>
              <a:spcBef>
                <a:spcPts val="100"/>
              </a:spcBef>
              <a:buNone/>
            </a:pPr>
            <a:endParaRPr lang="en-US" sz="2000" spc="-5" dirty="0" smtClean="0">
              <a:latin typeface="Times New Roman" pitchFamily="18" charset="0"/>
              <a:cs typeface="Times New Roman" pitchFamily="18" charset="0"/>
            </a:endParaRPr>
          </a:p>
          <a:p>
            <a:pPr marL="22860" marR="5080">
              <a:lnSpc>
                <a:spcPct val="100000"/>
              </a:lnSpc>
              <a:spcBef>
                <a:spcPts val="100"/>
              </a:spcBef>
              <a:buNone/>
            </a:pPr>
            <a:endParaRPr lang="en-US" sz="2000" spc="-10" dirty="0">
              <a:latin typeface="Times New Roman" pitchFamily="18" charset="0"/>
              <a:cs typeface="Times New Roman" pitchFamily="18" charset="0"/>
            </a:endParaRPr>
          </a:p>
          <a:p>
            <a:pPr marL="22860" marR="561340">
              <a:lnSpc>
                <a:spcPct val="100000"/>
              </a:lnSpc>
              <a:buNone/>
            </a:pPr>
            <a:r>
              <a:rPr lang="en-US" sz="2000" spc="-10" dirty="0" smtClean="0">
                <a:latin typeface="Times New Roman" pitchFamily="18" charset="0"/>
                <a:cs typeface="Times New Roman" pitchFamily="18" charset="0"/>
              </a:rPr>
              <a:t>	      </a:t>
            </a:r>
            <a:endParaRPr lang="en-US" sz="1300" dirty="0" smtClean="0">
              <a:latin typeface="Arial"/>
              <a:cs typeface="Arial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2" descr="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357562"/>
            <a:ext cx="778674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" marR="561340">
              <a:lnSpc>
                <a:spcPct val="100000"/>
              </a:lnSpc>
              <a:buNone/>
            </a:pPr>
            <a:r>
              <a:rPr lang="en-US" sz="2000" spc="-10" dirty="0" smtClean="0">
                <a:latin typeface="Times New Roman" pitchFamily="18" charset="0"/>
                <a:cs typeface="Times New Roman" pitchFamily="18" charset="0"/>
              </a:rPr>
              <a:t>B.  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Chemical Transmission</a:t>
            </a:r>
          </a:p>
          <a:p>
            <a:pPr marL="744220" lvl="1" indent="-458470">
              <a:lnSpc>
                <a:spcPct val="100000"/>
              </a:lnSpc>
              <a:buClr>
                <a:srgbClr val="ACC2C8"/>
              </a:buClr>
              <a:buNone/>
              <a:tabLst>
                <a:tab pos="744220" algn="l"/>
                <a:tab pos="744855" algn="l"/>
              </a:tabLst>
            </a:pP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a chemical synapse, electrical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activity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spc="-5" dirty="0" err="1" smtClean="0">
                <a:latin typeface="Times New Roman" pitchFamily="18" charset="0"/>
                <a:cs typeface="Times New Roman" pitchFamily="18" charset="0"/>
              </a:rPr>
              <a:t>presynaptic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  neuron is converted into the release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a chemical called a  neurotransmitter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that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binds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receptors located in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plasma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membrane of the </a:t>
            </a: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postsynaptic cell.</a:t>
            </a:r>
          </a:p>
          <a:p>
            <a:pPr marL="744220" lvl="1" indent="-458470">
              <a:lnSpc>
                <a:spcPct val="100000"/>
              </a:lnSpc>
              <a:buClr>
                <a:srgbClr val="ACC2C8"/>
              </a:buClr>
              <a:buNone/>
              <a:tabLst>
                <a:tab pos="744220" algn="l"/>
                <a:tab pos="744855" algn="l"/>
              </a:tabLst>
            </a:pPr>
            <a:r>
              <a:rPr lang="en-US" sz="2000" spc="-5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dirty="0" smtClean="0"/>
              <a:t>The communication between neurons is </a:t>
            </a:r>
            <a:r>
              <a:rPr lang="en-US" sz="2000" b="1" u="sng" dirty="0" smtClean="0"/>
              <a:t>chemical</a:t>
            </a:r>
          </a:p>
          <a:p>
            <a:pPr marL="744220" lvl="1" indent="-458470">
              <a:lnSpc>
                <a:spcPct val="100000"/>
              </a:lnSpc>
              <a:buClr>
                <a:srgbClr val="ACC2C8"/>
              </a:buClr>
              <a:buNone/>
              <a:tabLst>
                <a:tab pos="744220" algn="l"/>
                <a:tab pos="744855" algn="l"/>
              </a:tabLst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744220" lvl="1" indent="-458470">
              <a:lnSpc>
                <a:spcPct val="100000"/>
              </a:lnSpc>
              <a:buClr>
                <a:srgbClr val="ACC2C8"/>
              </a:buClr>
              <a:buAutoNum type="alphaUcPeriod"/>
              <a:tabLst>
                <a:tab pos="744220" algn="l"/>
                <a:tab pos="744855" algn="l"/>
              </a:tabLst>
            </a:pPr>
            <a:endParaRPr lang="en-US" sz="2000" spc="-5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synap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8300" y="657225"/>
            <a:ext cx="7505700" cy="5362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541463" y="2514600"/>
            <a:ext cx="23447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6600"/>
                </a:solidFill>
                <a:latin typeface="Century Gothic" pitchFamily="34" charset="0"/>
              </a:rPr>
              <a:t>Presynaptic Neuron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715000" y="5556250"/>
            <a:ext cx="2954338" cy="36988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6600"/>
                </a:solidFill>
                <a:latin typeface="Century Gothic" pitchFamily="34" charset="0"/>
              </a:rPr>
              <a:t>________________________</a:t>
            </a: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auto">
          <a:xfrm>
            <a:off x="3657600" y="762000"/>
            <a:ext cx="16764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514600" y="3886200"/>
            <a:ext cx="17526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3319" name="Line 7"/>
          <p:cNvSpPr>
            <a:spLocks noChangeShapeType="1"/>
          </p:cNvSpPr>
          <p:nvPr/>
        </p:nvSpPr>
        <p:spPr bwMode="auto">
          <a:xfrm>
            <a:off x="4343400" y="228600"/>
            <a:ext cx="1371600" cy="12954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33600" y="914400"/>
            <a:ext cx="1752600" cy="461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__________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52600" y="3581400"/>
            <a:ext cx="1447800" cy="461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________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81400" y="3048000"/>
            <a:ext cx="1524000" cy="461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________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72200" y="4495800"/>
            <a:ext cx="2209800" cy="4619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____________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33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527685" marR="5080" indent="-515620">
              <a:spcBef>
                <a:spcPts val="100"/>
              </a:spcBef>
              <a:buClr>
                <a:srgbClr val="ACC2C8"/>
              </a:buClr>
              <a:buNone/>
              <a:tabLst>
                <a:tab pos="527685" algn="l"/>
                <a:tab pos="528320" algn="l"/>
              </a:tabLst>
            </a:pPr>
            <a:r>
              <a:rPr lang="en-US" b="1" spc="-5" dirty="0" smtClean="0">
                <a:latin typeface="Arial"/>
                <a:cs typeface="Arial"/>
              </a:rPr>
              <a:t>6. Transmission </a:t>
            </a:r>
            <a:r>
              <a:rPr lang="en-US" b="1" dirty="0" smtClean="0">
                <a:latin typeface="Arial"/>
                <a:cs typeface="Arial"/>
              </a:rPr>
              <a:t>of</a:t>
            </a:r>
            <a:r>
              <a:rPr lang="en-US" b="1" spc="-50" dirty="0" smtClean="0">
                <a:latin typeface="Arial"/>
                <a:cs typeface="Arial"/>
              </a:rPr>
              <a:t> </a:t>
            </a:r>
            <a:r>
              <a:rPr lang="en-US" b="1" dirty="0" smtClean="0">
                <a:latin typeface="Arial"/>
                <a:cs typeface="Arial"/>
              </a:rPr>
              <a:t>Neurotransmitters</a:t>
            </a:r>
          </a:p>
          <a:p>
            <a:pPr marL="527685" marR="5080" indent="-515620">
              <a:spcBef>
                <a:spcPts val="100"/>
              </a:spcBef>
              <a:buClr>
                <a:srgbClr val="ACC2C8"/>
              </a:buClr>
              <a:buNone/>
              <a:tabLst>
                <a:tab pos="527685" algn="l"/>
                <a:tab pos="528320" algn="l"/>
              </a:tabLst>
            </a:pPr>
            <a:endParaRPr lang="en-US" b="1" dirty="0" smtClean="0">
              <a:latin typeface="Arial"/>
              <a:cs typeface="Arial"/>
            </a:endParaRPr>
          </a:p>
          <a:p>
            <a:pPr marL="527685" marR="5080" indent="-515620">
              <a:lnSpc>
                <a:spcPct val="100000"/>
              </a:lnSpc>
              <a:spcBef>
                <a:spcPts val="100"/>
              </a:spcBef>
              <a:buClr>
                <a:srgbClr val="ACC2C8"/>
              </a:buClr>
              <a:buAutoNum type="romanUcPeriod"/>
              <a:tabLst>
                <a:tab pos="527685" algn="l"/>
                <a:tab pos="528320" algn="l"/>
              </a:tabLst>
            </a:pPr>
            <a:r>
              <a:rPr lang="en-US" dirty="0" smtClean="0">
                <a:latin typeface="Arial"/>
                <a:cs typeface="Arial"/>
              </a:rPr>
              <a:t>At the </a:t>
            </a:r>
            <a:r>
              <a:rPr lang="en-US" spc="-5" dirty="0" smtClean="0">
                <a:latin typeface="Arial"/>
                <a:cs typeface="Arial"/>
              </a:rPr>
              <a:t>end </a:t>
            </a:r>
            <a:r>
              <a:rPr lang="en-US" dirty="0" smtClean="0">
                <a:latin typeface="Arial"/>
                <a:cs typeface="Arial"/>
              </a:rPr>
              <a:t>of the </a:t>
            </a:r>
            <a:r>
              <a:rPr lang="en-US" spc="-5" dirty="0" smtClean="0">
                <a:latin typeface="Arial"/>
                <a:cs typeface="Arial"/>
              </a:rPr>
              <a:t>pre-synaptic neuron there are voltage-  gated calcium channels. When an action potential  reaches </a:t>
            </a:r>
            <a:r>
              <a:rPr lang="en-US" dirty="0" smtClean="0">
                <a:latin typeface="Arial"/>
                <a:cs typeface="Arial"/>
              </a:rPr>
              <a:t>the </a:t>
            </a:r>
            <a:r>
              <a:rPr lang="en-US" spc="-5" dirty="0" smtClean="0">
                <a:latin typeface="Arial"/>
                <a:cs typeface="Arial"/>
              </a:rPr>
              <a:t>synapse these channels open, causing  calcium ions </a:t>
            </a:r>
            <a:r>
              <a:rPr lang="en-US" dirty="0" smtClean="0">
                <a:latin typeface="Arial"/>
                <a:cs typeface="Arial"/>
              </a:rPr>
              <a:t>to </a:t>
            </a:r>
            <a:r>
              <a:rPr lang="en-US" spc="-5" dirty="0" smtClean="0">
                <a:latin typeface="Arial"/>
                <a:cs typeface="Arial"/>
              </a:rPr>
              <a:t>flow into the</a:t>
            </a:r>
            <a:r>
              <a:rPr lang="en-US" spc="60" dirty="0" smtClean="0">
                <a:latin typeface="Arial"/>
                <a:cs typeface="Arial"/>
              </a:rPr>
              <a:t> </a:t>
            </a:r>
            <a:r>
              <a:rPr lang="en-US" spc="-5" dirty="0" smtClean="0">
                <a:latin typeface="Arial"/>
                <a:cs typeface="Arial"/>
              </a:rPr>
              <a:t>cell.</a:t>
            </a:r>
            <a:endParaRPr lang="en-US" dirty="0" smtClean="0">
              <a:latin typeface="Arial"/>
              <a:cs typeface="Arial"/>
            </a:endParaRPr>
          </a:p>
          <a:p>
            <a:pPr marL="527685" marR="104775" indent="-515620">
              <a:lnSpc>
                <a:spcPct val="100000"/>
              </a:lnSpc>
              <a:spcBef>
                <a:spcPts val="580"/>
              </a:spcBef>
              <a:buClr>
                <a:srgbClr val="ACC2C8"/>
              </a:buClr>
              <a:buAutoNum type="romanUcPeriod"/>
              <a:tabLst>
                <a:tab pos="527685" algn="l"/>
                <a:tab pos="528320" algn="l"/>
              </a:tabLst>
            </a:pPr>
            <a:r>
              <a:rPr lang="en-US" spc="-5" dirty="0" smtClean="0">
                <a:latin typeface="Arial"/>
                <a:cs typeface="Arial"/>
              </a:rPr>
              <a:t>These calcium ions cause </a:t>
            </a:r>
            <a:r>
              <a:rPr lang="en-US" dirty="0" smtClean="0">
                <a:latin typeface="Arial"/>
                <a:cs typeface="Arial"/>
              </a:rPr>
              <a:t>the </a:t>
            </a:r>
            <a:r>
              <a:rPr lang="en-US" spc="-5" dirty="0" smtClean="0">
                <a:latin typeface="Arial"/>
                <a:cs typeface="Arial"/>
              </a:rPr>
              <a:t>synaptic vesicles </a:t>
            </a:r>
            <a:r>
              <a:rPr lang="en-US" dirty="0" smtClean="0">
                <a:latin typeface="Arial"/>
                <a:cs typeface="Arial"/>
              </a:rPr>
              <a:t>to fuse  </a:t>
            </a:r>
            <a:r>
              <a:rPr lang="en-US" spc="-5" dirty="0" smtClean="0">
                <a:latin typeface="Arial"/>
                <a:cs typeface="Arial"/>
              </a:rPr>
              <a:t>with the cell membrane, releasing their contents </a:t>
            </a:r>
            <a:r>
              <a:rPr lang="en-US" dirty="0" smtClean="0">
                <a:latin typeface="Arial"/>
                <a:cs typeface="Arial"/>
              </a:rPr>
              <a:t>(the  </a:t>
            </a:r>
            <a:r>
              <a:rPr lang="en-US" spc="-5" dirty="0" smtClean="0">
                <a:latin typeface="Arial"/>
                <a:cs typeface="Arial"/>
              </a:rPr>
              <a:t>neurotransmitter chemicals) by</a:t>
            </a:r>
            <a:r>
              <a:rPr lang="en-US" spc="35" dirty="0" smtClean="0">
                <a:latin typeface="Arial"/>
                <a:cs typeface="Arial"/>
              </a:rPr>
              <a:t> </a:t>
            </a:r>
            <a:r>
              <a:rPr lang="en-US" spc="-5" dirty="0" err="1" smtClean="0">
                <a:latin typeface="Arial"/>
                <a:cs typeface="Arial"/>
              </a:rPr>
              <a:t>exocytosis</a:t>
            </a:r>
            <a:r>
              <a:rPr lang="en-US" spc="-5" dirty="0" smtClean="0">
                <a:latin typeface="Arial"/>
                <a:cs typeface="Arial"/>
              </a:rPr>
              <a:t>.</a:t>
            </a:r>
            <a:endParaRPr lang="en-US" dirty="0" smtClean="0">
              <a:latin typeface="Arial"/>
              <a:cs typeface="Arial"/>
            </a:endParaRPr>
          </a:p>
          <a:p>
            <a:pPr marL="527685" indent="-515620">
              <a:lnSpc>
                <a:spcPct val="100000"/>
              </a:lnSpc>
              <a:spcBef>
                <a:spcPts val="575"/>
              </a:spcBef>
              <a:buClr>
                <a:srgbClr val="ACC2C8"/>
              </a:buClr>
              <a:buAutoNum type="romanUcPeriod"/>
              <a:tabLst>
                <a:tab pos="527685" algn="l"/>
                <a:tab pos="528320" algn="l"/>
              </a:tabLst>
            </a:pPr>
            <a:r>
              <a:rPr lang="en-US" spc="-5" dirty="0" smtClean="0">
                <a:latin typeface="Arial"/>
                <a:cs typeface="Arial"/>
              </a:rPr>
              <a:t>The neurotransmitters </a:t>
            </a:r>
            <a:r>
              <a:rPr lang="en-US" spc="-10" dirty="0" smtClean="0">
                <a:latin typeface="Arial"/>
                <a:cs typeface="Arial"/>
              </a:rPr>
              <a:t>diffuse </a:t>
            </a:r>
            <a:r>
              <a:rPr lang="en-US" spc="-5" dirty="0" smtClean="0">
                <a:latin typeface="Arial"/>
                <a:cs typeface="Arial"/>
              </a:rPr>
              <a:t>across </a:t>
            </a:r>
            <a:r>
              <a:rPr lang="en-US" dirty="0" smtClean="0">
                <a:latin typeface="Arial"/>
                <a:cs typeface="Arial"/>
              </a:rPr>
              <a:t>the </a:t>
            </a:r>
            <a:r>
              <a:rPr lang="en-US" spc="-5" dirty="0" smtClean="0">
                <a:latin typeface="Arial"/>
                <a:cs typeface="Arial"/>
              </a:rPr>
              <a:t>synaptic</a:t>
            </a:r>
            <a:r>
              <a:rPr lang="en-US" spc="70" dirty="0" smtClean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cleft.</a:t>
            </a:r>
          </a:p>
          <a:p>
            <a:pPr marL="527685" marR="34925" indent="-515620">
              <a:lnSpc>
                <a:spcPct val="100000"/>
              </a:lnSpc>
              <a:spcBef>
                <a:spcPts val="575"/>
              </a:spcBef>
              <a:buClr>
                <a:srgbClr val="ACC2C8"/>
              </a:buClr>
              <a:buAutoNum type="romanUcPeriod"/>
              <a:tabLst>
                <a:tab pos="527685" algn="l"/>
                <a:tab pos="528320" algn="l"/>
              </a:tabLst>
            </a:pPr>
            <a:r>
              <a:rPr lang="en-US" dirty="0" smtClean="0">
                <a:latin typeface="Arial"/>
                <a:cs typeface="Arial"/>
              </a:rPr>
              <a:t>The neurotransmitter </a:t>
            </a:r>
            <a:r>
              <a:rPr lang="en-US" spc="-5" dirty="0" smtClean="0">
                <a:latin typeface="Arial"/>
                <a:cs typeface="Arial"/>
              </a:rPr>
              <a:t>binds </a:t>
            </a:r>
            <a:r>
              <a:rPr lang="en-US" dirty="0" smtClean="0">
                <a:latin typeface="Arial"/>
                <a:cs typeface="Arial"/>
              </a:rPr>
              <a:t>to the </a:t>
            </a:r>
            <a:r>
              <a:rPr lang="en-US" spc="-5" dirty="0" err="1" smtClean="0">
                <a:latin typeface="Arial"/>
                <a:cs typeface="Arial"/>
              </a:rPr>
              <a:t>neuroreceptors</a:t>
            </a:r>
            <a:r>
              <a:rPr lang="en-US" spc="-5" dirty="0" smtClean="0">
                <a:latin typeface="Arial"/>
                <a:cs typeface="Arial"/>
              </a:rPr>
              <a:t> in </a:t>
            </a:r>
            <a:r>
              <a:rPr lang="en-US" dirty="0" smtClean="0">
                <a:latin typeface="Arial"/>
                <a:cs typeface="Arial"/>
              </a:rPr>
              <a:t>the  </a:t>
            </a:r>
            <a:r>
              <a:rPr lang="en-US" spc="-5" dirty="0" smtClean="0">
                <a:latin typeface="Arial"/>
                <a:cs typeface="Arial"/>
              </a:rPr>
              <a:t>post-synaptic </a:t>
            </a:r>
            <a:r>
              <a:rPr lang="en-US" dirty="0" smtClean="0">
                <a:latin typeface="Arial"/>
                <a:cs typeface="Arial"/>
              </a:rPr>
              <a:t>membrane, </a:t>
            </a:r>
            <a:r>
              <a:rPr lang="en-US" spc="-5" dirty="0" smtClean="0">
                <a:latin typeface="Arial"/>
                <a:cs typeface="Arial"/>
              </a:rPr>
              <a:t>causing </a:t>
            </a:r>
            <a:r>
              <a:rPr lang="en-US" dirty="0" smtClean="0">
                <a:latin typeface="Arial"/>
                <a:cs typeface="Arial"/>
              </a:rPr>
              <a:t>the </a:t>
            </a:r>
            <a:r>
              <a:rPr lang="en-US" spc="-5" dirty="0" smtClean="0">
                <a:latin typeface="Arial"/>
                <a:cs typeface="Arial"/>
              </a:rPr>
              <a:t>channels </a:t>
            </a:r>
            <a:r>
              <a:rPr lang="en-US" dirty="0" smtClean="0">
                <a:latin typeface="Arial"/>
                <a:cs typeface="Arial"/>
              </a:rPr>
              <a:t>to  </a:t>
            </a:r>
            <a:r>
              <a:rPr lang="en-US" spc="-10" dirty="0" smtClean="0">
                <a:latin typeface="Arial"/>
                <a:cs typeface="Arial"/>
              </a:rPr>
              <a:t>open.</a:t>
            </a:r>
            <a:endParaRPr lang="en-US" dirty="0" smtClean="0">
              <a:latin typeface="Arial"/>
              <a:cs typeface="Arial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arah\Desktop\SS\..........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800105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spc="-5" dirty="0" smtClean="0">
                <a:latin typeface="Arial"/>
                <a:cs typeface="Arial"/>
              </a:rPr>
              <a:t>7</a:t>
            </a:r>
            <a:r>
              <a:rPr lang="en-US" sz="2400" b="1" spc="-5" dirty="0" smtClean="0">
                <a:latin typeface="Arial"/>
                <a:cs typeface="Arial"/>
              </a:rPr>
              <a:t>. Excitatory </a:t>
            </a:r>
            <a:r>
              <a:rPr lang="en-US" sz="2400" b="1" dirty="0" smtClean="0">
                <a:latin typeface="Arial"/>
                <a:cs typeface="Arial"/>
              </a:rPr>
              <a:t>&amp; Inhibitory</a:t>
            </a:r>
            <a:r>
              <a:rPr lang="en-US" sz="2400" b="1" spc="-65" dirty="0" smtClean="0">
                <a:latin typeface="Arial"/>
                <a:cs typeface="Arial"/>
              </a:rPr>
              <a:t> </a:t>
            </a:r>
            <a:r>
              <a:rPr lang="en-US" sz="2400" b="1" dirty="0" smtClean="0">
                <a:latin typeface="Arial"/>
                <a:cs typeface="Arial"/>
              </a:rPr>
              <a:t>Neurotransmitters</a:t>
            </a:r>
          </a:p>
          <a:p>
            <a:pPr marL="286385" marR="5080" indent="-274320">
              <a:lnSpc>
                <a:spcPct val="90000"/>
              </a:lnSpc>
              <a:spcBef>
                <a:spcPts val="385"/>
              </a:spcBef>
              <a:buClr>
                <a:srgbClr val="ACC2C8"/>
              </a:buClr>
              <a:tabLst>
                <a:tab pos="286385" algn="l"/>
                <a:tab pos="287020" algn="l"/>
              </a:tabLst>
            </a:pPr>
            <a:r>
              <a:rPr lang="en-US" sz="2400" spc="-5" dirty="0" smtClean="0">
                <a:latin typeface="Arial"/>
                <a:cs typeface="Arial"/>
              </a:rPr>
              <a:t>Inhibitory neurotransmitters produce a depolarization </a:t>
            </a:r>
            <a:r>
              <a:rPr lang="en-US" sz="2400" dirty="0" smtClean="0">
                <a:latin typeface="Arial"/>
                <a:cs typeface="Arial"/>
              </a:rPr>
              <a:t>of  the </a:t>
            </a:r>
            <a:r>
              <a:rPr lang="en-US" sz="2400" spc="-5" dirty="0" smtClean="0">
                <a:latin typeface="Arial"/>
                <a:cs typeface="Arial"/>
              </a:rPr>
              <a:t>postsynaptic </a:t>
            </a:r>
            <a:r>
              <a:rPr lang="en-US" sz="2400" dirty="0" smtClean="0">
                <a:latin typeface="Arial"/>
                <a:cs typeface="Arial"/>
              </a:rPr>
              <a:t>membrane </a:t>
            </a:r>
            <a:r>
              <a:rPr lang="en-US" sz="2400" spc="-5" dirty="0" smtClean="0">
                <a:latin typeface="Arial"/>
                <a:cs typeface="Arial"/>
              </a:rPr>
              <a:t>called </a:t>
            </a:r>
            <a:r>
              <a:rPr lang="en-US" sz="2400" dirty="0" smtClean="0">
                <a:latin typeface="Arial"/>
                <a:cs typeface="Arial"/>
              </a:rPr>
              <a:t>the </a:t>
            </a:r>
            <a:r>
              <a:rPr lang="en-US" sz="2400" spc="-5" dirty="0" smtClean="0">
                <a:latin typeface="Arial"/>
                <a:cs typeface="Arial"/>
              </a:rPr>
              <a:t>inhibitory  postsynaptic potential </a:t>
            </a:r>
            <a:r>
              <a:rPr lang="en-US" sz="2400" dirty="0" smtClean="0">
                <a:latin typeface="Arial"/>
                <a:cs typeface="Arial"/>
              </a:rPr>
              <a:t>(IPSP). </a:t>
            </a:r>
            <a:r>
              <a:rPr lang="en-US" sz="2400" spc="-5" dirty="0" smtClean="0">
                <a:latin typeface="Arial"/>
                <a:cs typeface="Arial"/>
              </a:rPr>
              <a:t>They reduce chances </a:t>
            </a:r>
            <a:r>
              <a:rPr lang="en-US" sz="2400" dirty="0" smtClean="0">
                <a:latin typeface="Arial"/>
                <a:cs typeface="Arial"/>
              </a:rPr>
              <a:t>of </a:t>
            </a:r>
            <a:r>
              <a:rPr lang="en-US" sz="2400" spc="-5" dirty="0" smtClean="0">
                <a:latin typeface="Arial"/>
                <a:cs typeface="Arial"/>
              </a:rPr>
              <a:t>a  new</a:t>
            </a:r>
            <a:r>
              <a:rPr lang="en-US" sz="2400" dirty="0" smtClean="0">
                <a:latin typeface="Arial"/>
                <a:cs typeface="Arial"/>
              </a:rPr>
              <a:t> </a:t>
            </a:r>
            <a:r>
              <a:rPr lang="en-US" sz="2400" spc="-5" dirty="0" smtClean="0">
                <a:latin typeface="Arial"/>
                <a:cs typeface="Arial"/>
              </a:rPr>
              <a:t>impulse.</a:t>
            </a:r>
          </a:p>
          <a:p>
            <a:pPr marL="286385" marR="5080" indent="-274320">
              <a:lnSpc>
                <a:spcPct val="90000"/>
              </a:lnSpc>
              <a:spcBef>
                <a:spcPts val="385"/>
              </a:spcBef>
              <a:buClr>
                <a:srgbClr val="ACC2C8"/>
              </a:buClr>
              <a:tabLst>
                <a:tab pos="286385" algn="l"/>
                <a:tab pos="287020" algn="l"/>
              </a:tabLst>
            </a:pPr>
            <a:r>
              <a:rPr lang="en-US" sz="2400" spc="-5" dirty="0" smtClean="0">
                <a:latin typeface="Arial"/>
                <a:cs typeface="Arial"/>
              </a:rPr>
              <a:t>Excitatory neurotransmitters can cause </a:t>
            </a:r>
            <a:r>
              <a:rPr lang="en-US" sz="2400" dirty="0" smtClean="0">
                <a:latin typeface="Arial"/>
                <a:cs typeface="Arial"/>
              </a:rPr>
              <a:t>the </a:t>
            </a:r>
            <a:r>
              <a:rPr lang="en-US" sz="2400" spc="-10" dirty="0" smtClean="0">
                <a:latin typeface="Arial"/>
                <a:cs typeface="Arial"/>
              </a:rPr>
              <a:t>next </a:t>
            </a:r>
            <a:r>
              <a:rPr lang="en-US" sz="2400" spc="-5" dirty="0" smtClean="0">
                <a:latin typeface="Arial"/>
                <a:cs typeface="Arial"/>
              </a:rPr>
              <a:t>cell </a:t>
            </a:r>
            <a:r>
              <a:rPr lang="en-US" sz="2400" dirty="0" smtClean="0">
                <a:latin typeface="Arial"/>
                <a:cs typeface="Arial"/>
              </a:rPr>
              <a:t>to  </a:t>
            </a:r>
            <a:r>
              <a:rPr lang="en-US" sz="2400" spc="-5" dirty="0" smtClean="0">
                <a:latin typeface="Arial"/>
                <a:cs typeface="Arial"/>
              </a:rPr>
              <a:t>initiate </a:t>
            </a:r>
            <a:r>
              <a:rPr lang="en-US" sz="2400" dirty="0" smtClean="0">
                <a:latin typeface="Arial"/>
                <a:cs typeface="Arial"/>
              </a:rPr>
              <a:t>a new</a:t>
            </a:r>
            <a:r>
              <a:rPr lang="en-US" sz="2400" spc="20" dirty="0" smtClean="0">
                <a:latin typeface="Arial"/>
                <a:cs typeface="Arial"/>
              </a:rPr>
              <a:t> </a:t>
            </a:r>
            <a:r>
              <a:rPr lang="en-US" sz="2400" spc="-5" dirty="0" smtClean="0">
                <a:latin typeface="Arial"/>
                <a:cs typeface="Arial"/>
              </a:rPr>
              <a:t>impulse.</a:t>
            </a:r>
          </a:p>
          <a:p>
            <a:pPr>
              <a:buSzPct val="85000"/>
              <a:buNone/>
            </a:pPr>
            <a:r>
              <a:rPr lang="en-US" sz="2400" dirty="0" smtClean="0"/>
              <a:t>	Information must be transmitted across the synapse to other neurons via the </a:t>
            </a:r>
            <a:r>
              <a:rPr lang="en-US" sz="2400" i="1" dirty="0" smtClean="0"/>
              <a:t>neurotransmitters</a:t>
            </a:r>
            <a:r>
              <a:rPr lang="en-US" sz="2400" dirty="0" smtClean="0"/>
              <a:t>.</a:t>
            </a:r>
          </a:p>
          <a:p>
            <a:pPr marL="286385" marR="5080" indent="-274320">
              <a:lnSpc>
                <a:spcPct val="90000"/>
              </a:lnSpc>
              <a:spcBef>
                <a:spcPts val="385"/>
              </a:spcBef>
              <a:buClr>
                <a:srgbClr val="ACC2C8"/>
              </a:buClr>
              <a:tabLst>
                <a:tab pos="286385" algn="l"/>
                <a:tab pos="287020" algn="l"/>
              </a:tabLst>
            </a:pPr>
            <a:endParaRPr lang="en-US" sz="2400" dirty="0" smtClean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Neurotransmitters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1676400" y="1143000"/>
            <a:ext cx="7391400" cy="5257800"/>
          </a:xfrm>
        </p:spPr>
        <p:txBody>
          <a:bodyPr/>
          <a:lstStyle/>
          <a:p>
            <a:r>
              <a:rPr lang="en-US" smtClean="0"/>
              <a:t>At least 50 different types of neurotransmitters have been identified</a:t>
            </a:r>
          </a:p>
          <a:p>
            <a:endParaRPr lang="en-US" smtClean="0"/>
          </a:p>
          <a:p>
            <a:pPr lvl="1"/>
            <a:r>
              <a:rPr lang="en-US" smtClean="0"/>
              <a:t>Acetylcholine</a:t>
            </a:r>
          </a:p>
          <a:p>
            <a:pPr lvl="1"/>
            <a:r>
              <a:rPr lang="en-US" smtClean="0"/>
              <a:t>GABA</a:t>
            </a:r>
          </a:p>
          <a:p>
            <a:pPr lvl="1"/>
            <a:r>
              <a:rPr lang="en-US" smtClean="0"/>
              <a:t>Serotonin</a:t>
            </a:r>
          </a:p>
          <a:p>
            <a:pPr lvl="1"/>
            <a:r>
              <a:rPr lang="en-US" smtClean="0"/>
              <a:t>Dopamine</a:t>
            </a:r>
          </a:p>
          <a:p>
            <a:pPr lvl="1"/>
            <a:r>
              <a:rPr lang="en-US" smtClean="0"/>
              <a:t>Norepinephrine</a:t>
            </a:r>
          </a:p>
          <a:p>
            <a:pPr lvl="1"/>
            <a:r>
              <a:rPr lang="en-US" smtClean="0"/>
              <a:t>Endorphins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AU" b="1" dirty="0" smtClean="0"/>
              <a:t>Acetylcholine (</a:t>
            </a:r>
            <a:r>
              <a:rPr lang="en-AU" b="1" dirty="0" err="1" smtClean="0"/>
              <a:t>ACh</a:t>
            </a:r>
            <a:r>
              <a:rPr lang="en-AU" dirty="0" smtClean="0"/>
              <a:t>)</a:t>
            </a:r>
            <a:br>
              <a:rPr lang="en-AU" dirty="0" smtClean="0"/>
            </a:br>
            <a:endParaRPr lang="en-AU" dirty="0" smtClean="0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57224" y="1714488"/>
            <a:ext cx="7720042" cy="4114800"/>
          </a:xfrm>
        </p:spPr>
        <p:txBody>
          <a:bodyPr/>
          <a:lstStyle/>
          <a:p>
            <a:pPr>
              <a:lnSpc>
                <a:spcPct val="150000"/>
              </a:lnSpc>
              <a:buNone/>
              <a:defRPr/>
            </a:pPr>
            <a:r>
              <a:rPr lang="en-AU" sz="2000" b="1" dirty="0" smtClean="0"/>
              <a:t>Acetylcholine (</a:t>
            </a:r>
            <a:r>
              <a:rPr lang="en-AU" sz="2000" b="1" dirty="0" err="1" smtClean="0"/>
              <a:t>ACh</a:t>
            </a:r>
            <a:r>
              <a:rPr lang="en-AU" sz="2000" dirty="0" smtClean="0"/>
              <a:t>) Release through the brain via cholinergic pathways. Plays role in: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- cognition (memory)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- sleep/wake cycle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- parasympathetic nervous system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- regulation of heart rate, digestion, production of 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 saliva, bladder function.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AU" sz="2000" dirty="0" smtClean="0"/>
              <a:t>		- smooth muscle contraction</a:t>
            </a: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AU" sz="2000" dirty="0" smtClean="0"/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6804025" y="5734050"/>
            <a:ext cx="1644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AU"/>
              <a:t>( Boyd, 2002 )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785794"/>
            <a:ext cx="8869680" cy="6583680"/>
          </a:xfrm>
          <a:custGeom>
            <a:avLst/>
            <a:gdLst/>
            <a:ahLst/>
            <a:cxnLst/>
            <a:rect l="l" t="t" r="r" b="b"/>
            <a:pathLst>
              <a:path w="8869680" h="6583680">
                <a:moveTo>
                  <a:pt x="0" y="6583680"/>
                </a:moveTo>
                <a:lnTo>
                  <a:pt x="8869680" y="6583680"/>
                </a:lnTo>
                <a:lnTo>
                  <a:pt x="8869680" y="0"/>
                </a:lnTo>
                <a:lnTo>
                  <a:pt x="0" y="0"/>
                </a:lnTo>
                <a:lnTo>
                  <a:pt x="0" y="6583680"/>
                </a:lnTo>
                <a:close/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63435" y="928624"/>
            <a:ext cx="1993582" cy="3520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5940" y="1583182"/>
            <a:ext cx="3896360" cy="24724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0"/>
              </a:spcBef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dirty="0">
                <a:latin typeface="Arial"/>
                <a:cs typeface="Arial"/>
              </a:rPr>
              <a:t>Definition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dirty="0">
                <a:latin typeface="Arial"/>
                <a:cs typeface="Arial"/>
              </a:rPr>
              <a:t>Structure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spc="-5" dirty="0">
                <a:latin typeface="Arial"/>
                <a:cs typeface="Arial"/>
              </a:rPr>
              <a:t>Function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spc="-25" dirty="0">
                <a:latin typeface="Arial"/>
                <a:cs typeface="Arial"/>
              </a:rPr>
              <a:t>Types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ts val="18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spc="-5" dirty="0">
                <a:latin typeface="Arial"/>
                <a:cs typeface="Arial"/>
              </a:rPr>
              <a:t>Synaptic</a:t>
            </a:r>
            <a:r>
              <a:rPr sz="1500" spc="-35" dirty="0">
                <a:latin typeface="Arial"/>
                <a:cs typeface="Arial"/>
              </a:rPr>
              <a:t> </a:t>
            </a:r>
            <a:r>
              <a:rPr sz="1500" spc="-5" dirty="0">
                <a:latin typeface="Arial"/>
                <a:cs typeface="Arial"/>
              </a:rPr>
              <a:t>Transmission</a:t>
            </a:r>
            <a:endParaRPr sz="1500">
              <a:latin typeface="Arial"/>
              <a:cs typeface="Arial"/>
            </a:endParaRPr>
          </a:p>
          <a:p>
            <a:pPr marL="744220" lvl="1" indent="-458470">
              <a:lnSpc>
                <a:spcPts val="1560"/>
              </a:lnSpc>
              <a:buClr>
                <a:srgbClr val="ACC2C8"/>
              </a:buClr>
              <a:buAutoNum type="alphaUcPeriod"/>
              <a:tabLst>
                <a:tab pos="744220" algn="l"/>
                <a:tab pos="744855" algn="l"/>
              </a:tabLst>
            </a:pPr>
            <a:r>
              <a:rPr sz="1300" spc="-10" dirty="0">
                <a:latin typeface="Arial"/>
                <a:cs typeface="Arial"/>
              </a:rPr>
              <a:t>Electrical</a:t>
            </a:r>
            <a:endParaRPr sz="1300">
              <a:latin typeface="Arial"/>
              <a:cs typeface="Arial"/>
            </a:endParaRPr>
          </a:p>
          <a:p>
            <a:pPr marL="744220" lvl="1" indent="-458470">
              <a:lnSpc>
                <a:spcPct val="100000"/>
              </a:lnSpc>
              <a:buClr>
                <a:srgbClr val="ACC2C8"/>
              </a:buClr>
              <a:buAutoNum type="alphaUcPeriod"/>
              <a:tabLst>
                <a:tab pos="744220" algn="l"/>
                <a:tab pos="744855" algn="l"/>
              </a:tabLst>
            </a:pPr>
            <a:r>
              <a:rPr sz="1300" spc="-5" dirty="0">
                <a:latin typeface="Arial"/>
                <a:cs typeface="Arial"/>
              </a:rPr>
              <a:t>Chemical</a:t>
            </a:r>
            <a:endParaRPr sz="13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10"/>
              </a:spcBef>
              <a:buClr>
                <a:srgbClr val="ACC2C8"/>
              </a:buClr>
              <a:buFont typeface="Arial"/>
              <a:buAutoNum type="alphaUcPeriod"/>
            </a:pPr>
            <a:endParaRPr sz="1350">
              <a:latin typeface="Times New Roman"/>
              <a:cs typeface="Times New Roman"/>
            </a:endParaRPr>
          </a:p>
          <a:p>
            <a:pPr marL="469900" indent="-457834">
              <a:lnSpc>
                <a:spcPct val="100000"/>
              </a:lnSpc>
              <a:spcBef>
                <a:spcPts val="5"/>
              </a:spcBef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spc="-5" dirty="0">
                <a:latin typeface="Arial"/>
                <a:cs typeface="Arial"/>
              </a:rPr>
              <a:t>Transmission </a:t>
            </a:r>
            <a:r>
              <a:rPr sz="1500" dirty="0">
                <a:latin typeface="Arial"/>
                <a:cs typeface="Arial"/>
              </a:rPr>
              <a:t>of</a:t>
            </a:r>
            <a:r>
              <a:rPr sz="1500" spc="-50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Neurotransmitters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1500" spc="-5" dirty="0">
                <a:latin typeface="Arial"/>
                <a:cs typeface="Arial"/>
              </a:rPr>
              <a:t>Excitatory </a:t>
            </a:r>
            <a:r>
              <a:rPr sz="1500" dirty="0">
                <a:latin typeface="Arial"/>
                <a:cs typeface="Arial"/>
              </a:rPr>
              <a:t>&amp; Inhibitory</a:t>
            </a:r>
            <a:r>
              <a:rPr sz="1500" spc="-65" dirty="0">
                <a:latin typeface="Arial"/>
                <a:cs typeface="Arial"/>
              </a:rPr>
              <a:t> </a:t>
            </a:r>
            <a:r>
              <a:rPr sz="1500" dirty="0">
                <a:latin typeface="Arial"/>
                <a:cs typeface="Arial"/>
              </a:rPr>
              <a:t>Neurotransmitters</a:t>
            </a:r>
            <a:endParaRPr sz="1500">
              <a:latin typeface="Arial"/>
              <a:cs typeface="Arial"/>
            </a:endParaRPr>
          </a:p>
          <a:p>
            <a:pPr marL="469900" indent="-457834">
              <a:lnSpc>
                <a:spcPct val="100000"/>
              </a:lnSpc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Gamma-</a:t>
            </a:r>
            <a:r>
              <a:rPr lang="en-US" dirty="0" err="1" smtClean="0"/>
              <a:t>aminobutyric</a:t>
            </a:r>
            <a:r>
              <a:rPr lang="en-US" dirty="0" smtClean="0"/>
              <a:t> acid (GABA)</a:t>
            </a:r>
            <a:endParaRPr lang="en-AU" dirty="0" smtClean="0"/>
          </a:p>
        </p:txBody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484313"/>
            <a:ext cx="7854950" cy="5040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AU" sz="2800" b="1" u="sng" dirty="0" smtClean="0"/>
              <a:t>GABA</a:t>
            </a:r>
            <a:r>
              <a:rPr lang="en-AU" sz="2800" dirty="0" smtClean="0"/>
              <a:t>( Gamma-</a:t>
            </a:r>
            <a:r>
              <a:rPr lang="en-AU" sz="2800" dirty="0" err="1" smtClean="0"/>
              <a:t>aminobutyric</a:t>
            </a:r>
            <a:r>
              <a:rPr lang="en-AU" sz="2800" dirty="0" smtClean="0"/>
              <a:t> acid)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AU" sz="2800" dirty="0" smtClean="0"/>
              <a:t>		- Only found in CNS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AU" sz="2800" dirty="0" smtClean="0"/>
              <a:t>		- Inhibitory neurotransmitter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AU" sz="2800" dirty="0" smtClean="0"/>
              <a:t>		- controls excitatory neurotransmitters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AU" sz="2800" dirty="0" smtClean="0"/>
              <a:t>		- Implicated in anxiety disorders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AU" sz="2800" dirty="0" smtClean="0"/>
              <a:t>		_</a:t>
            </a:r>
            <a:r>
              <a:rPr lang="en-US" sz="2800" dirty="0" smtClean="0"/>
              <a:t>Involved in experiences of anxiety, alcohol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		abuse, seizure disorders, and sleep disorders</a:t>
            </a:r>
          </a:p>
          <a:p>
            <a:pPr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AU" sz="2800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71472" y="1142984"/>
            <a:ext cx="7461273" cy="4378337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7200" dirty="0" smtClean="0"/>
              <a:t>	Serotonin believed to be one of the great influences on behaviour. Complex neurotransmitter.  Surprisingly only 2% of serotonin is found in CNS. Roles include</a:t>
            </a:r>
            <a:endParaRPr lang="en-US" sz="7200" dirty="0" smtClean="0"/>
          </a:p>
          <a:p>
            <a:pPr>
              <a:lnSpc>
                <a:spcPct val="150000"/>
              </a:lnSpc>
              <a:buNone/>
              <a:defRPr/>
            </a:pPr>
            <a:r>
              <a:rPr lang="en-US" sz="7200" dirty="0" smtClean="0"/>
              <a:t>		_involved in mood regulation and appetite (appetite for 	carbohydrates)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sz="7200" dirty="0" smtClean="0"/>
              <a:t>		</a:t>
            </a:r>
            <a:r>
              <a:rPr lang="en-AU" sz="7200" dirty="0" smtClean="0"/>
              <a:t>- Vasoconstriction, gastrointestinal regulation.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7200" dirty="0" smtClean="0"/>
              <a:t>		- Low serotonin associated with aggression, suicide, impulsive 	eating, anxiety and low mood. 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7200" dirty="0" smtClean="0"/>
              <a:t>		- regulates general activity of the CNS, particularly sleep.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7200" dirty="0" smtClean="0"/>
              <a:t>		- Delusions, hallucinations and some of the negative symptoms of 	  schizophrenia.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AU" sz="7200" dirty="0" smtClean="0"/>
          </a:p>
        </p:txBody>
      </p:sp>
      <p:sp>
        <p:nvSpPr>
          <p:cNvPr id="28676" name="Rectangle 7"/>
          <p:cNvSpPr>
            <a:spLocks noChangeArrowheads="1"/>
          </p:cNvSpPr>
          <p:nvPr/>
        </p:nvSpPr>
        <p:spPr bwMode="auto">
          <a:xfrm>
            <a:off x="5643570" y="6072206"/>
            <a:ext cx="2943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AU" dirty="0"/>
              <a:t>(Barlow and Durand ,2005)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/>
              <a:t>Serotonin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142984"/>
            <a:ext cx="8177240" cy="523876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en-US" sz="2400" dirty="0" smtClean="0"/>
              <a:t>			_thought processes</a:t>
            </a:r>
            <a:endParaRPr lang="en-AU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AU" sz="2400" dirty="0" smtClean="0"/>
              <a:t>			- complex movement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AU" sz="2400" dirty="0" smtClean="0"/>
              <a:t>			-cognition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AU" sz="2400" dirty="0" smtClean="0"/>
              <a:t>			- motor control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AU" sz="2400" dirty="0" smtClean="0"/>
              <a:t>			- emotional responses such as euphoria or 			   pleasure.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400" dirty="0" smtClean="0"/>
              <a:t>Implicated in schizophrenia, attention deficit disorder, and drug abuse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AU" sz="2400" dirty="0" smtClean="0"/>
              <a:t>Newer antipsychotic medication focus on particular </a:t>
            </a:r>
            <a:r>
              <a:rPr lang="en-AU" sz="2400" dirty="0" err="1" smtClean="0"/>
              <a:t>dopaminergic</a:t>
            </a:r>
            <a:r>
              <a:rPr lang="en-AU" sz="2400" dirty="0" smtClean="0"/>
              <a:t> pathways in the brain. Lessening EPSE’s. </a:t>
            </a:r>
          </a:p>
        </p:txBody>
      </p:sp>
      <p:sp>
        <p:nvSpPr>
          <p:cNvPr id="27652" name="Rectangle 7"/>
          <p:cNvSpPr>
            <a:spLocks noChangeArrowheads="1"/>
          </p:cNvSpPr>
          <p:nvPr/>
        </p:nvSpPr>
        <p:spPr bwMode="auto">
          <a:xfrm>
            <a:off x="5795963" y="5589588"/>
            <a:ext cx="29432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AU"/>
              <a:t>(Barlow and Durand ,2005)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35732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Dopamine</a:t>
            </a:r>
            <a:r>
              <a:rPr lang="en-AU" b="1" dirty="0" smtClean="0"/>
              <a:t> (DA)</a:t>
            </a:r>
            <a:r>
              <a:rPr lang="en-AU" b="1" u="sng" dirty="0" smtClean="0"/>
              <a:t/>
            </a:r>
            <a:br>
              <a:rPr lang="en-AU" b="1" u="sng" dirty="0" smtClean="0"/>
            </a:br>
            <a:r>
              <a:rPr lang="en-AU" b="1" u="sng" dirty="0" smtClean="0"/>
              <a:t> </a:t>
            </a:r>
            <a:r>
              <a:rPr lang="en-AU" sz="2700" dirty="0" smtClean="0"/>
              <a:t>million nerve cells in the brain contain dopamine. Role in ;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5786" y="1357298"/>
            <a:ext cx="8077200" cy="4114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None/>
              <a:defRPr/>
            </a:pPr>
            <a:r>
              <a:rPr lang="en-AU" sz="2000" b="1" dirty="0" err="1" smtClean="0"/>
              <a:t>Norepinephrine</a:t>
            </a:r>
            <a:r>
              <a:rPr lang="en-AU" sz="2000" dirty="0" smtClean="0"/>
              <a:t> (NE)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2000" dirty="0" smtClean="0"/>
              <a:t>	Found mainly in 3 areas of the brain; the locus </a:t>
            </a:r>
            <a:r>
              <a:rPr lang="en-AU" sz="2000" dirty="0" err="1" smtClean="0"/>
              <a:t>coeruleous</a:t>
            </a:r>
            <a:r>
              <a:rPr lang="en-AU" sz="2000" dirty="0" smtClean="0"/>
              <a:t>, the </a:t>
            </a:r>
            <a:r>
              <a:rPr lang="en-AU" sz="2000" dirty="0" err="1" smtClean="0"/>
              <a:t>pons</a:t>
            </a:r>
            <a:r>
              <a:rPr lang="en-AU" sz="2000" dirty="0" smtClean="0"/>
              <a:t> and reticular formation. Main role;</a:t>
            </a: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	_Involved in</a:t>
            </a:r>
            <a:r>
              <a:rPr lang="en-AU" sz="2000" dirty="0" smtClean="0"/>
              <a:t> attention, alertness, </a:t>
            </a:r>
            <a:r>
              <a:rPr lang="en-US" sz="2000" dirty="0" smtClean="0"/>
              <a:t>arousal reactions (increasing 	heart rate, respiration, sweating, and dilation of pupils)</a:t>
            </a: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	_May also be involved in hunger, eating, and sexual activity</a:t>
            </a:r>
            <a:endParaRPr lang="en-AU" sz="2000" dirty="0" smtClean="0"/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2000" dirty="0" smtClean="0"/>
              <a:t>		-sleep/wake cycle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en-AU" sz="2000" dirty="0" smtClean="0"/>
              <a:t>		- regulating mood/anxiety</a:t>
            </a:r>
          </a:p>
        </p:txBody>
      </p:sp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5857884" y="5572140"/>
            <a:ext cx="2943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AU" dirty="0"/>
              <a:t>(Barlow and Durand ,2005)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err="1" smtClean="0"/>
              <a:t>Norepinephrine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Endorphins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	</a:t>
            </a:r>
          </a:p>
          <a:p>
            <a:pPr>
              <a:buNone/>
            </a:pPr>
            <a:r>
              <a:rPr lang="en-US" sz="2400" b="1" dirty="0" smtClean="0"/>
              <a:t>	_Endorphins</a:t>
            </a:r>
            <a:r>
              <a:rPr lang="en-US" sz="2400" dirty="0" smtClean="0"/>
              <a:t> are chemicals the body releases when it is under stress or in pain. Endorphins can help relieve pain, reduce </a:t>
            </a:r>
            <a:r>
              <a:rPr lang="en-US" sz="2400" u="sng" dirty="0" smtClean="0">
                <a:hlinkClick r:id="rId3"/>
              </a:rPr>
              <a:t>emotional stress</a:t>
            </a:r>
            <a:r>
              <a:rPr lang="en-US" sz="2400" dirty="0" smtClean="0"/>
              <a:t>, and offer a sense of well-being. Research suggests endorphin levels may be a factor in depression, fibromyalgia and other issues.</a:t>
            </a:r>
          </a:p>
          <a:p>
            <a:pPr>
              <a:buNone/>
            </a:pPr>
            <a:r>
              <a:rPr lang="en-US" sz="2400" dirty="0" smtClean="0"/>
              <a:t>	</a:t>
            </a:r>
            <a:r>
              <a:rPr lang="en-US" sz="1600" dirty="0" smtClean="0"/>
              <a:t>They are produced by the central nervous system and the pituitary gland.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0113" y="137921"/>
            <a:ext cx="8869680" cy="6583680"/>
          </a:xfrm>
          <a:custGeom>
            <a:avLst/>
            <a:gdLst/>
            <a:ahLst/>
            <a:cxnLst/>
            <a:rect l="l" t="t" r="r" b="b"/>
            <a:pathLst>
              <a:path w="8869680" h="6583680">
                <a:moveTo>
                  <a:pt x="0" y="6583680"/>
                </a:moveTo>
                <a:lnTo>
                  <a:pt x="8869680" y="6583680"/>
                </a:lnTo>
                <a:lnTo>
                  <a:pt x="8869680" y="0"/>
                </a:lnTo>
                <a:lnTo>
                  <a:pt x="0" y="0"/>
                </a:lnTo>
                <a:lnTo>
                  <a:pt x="0" y="6583680"/>
                </a:lnTo>
                <a:close/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84809" y="939672"/>
            <a:ext cx="320040" cy="328930"/>
          </a:xfrm>
          <a:custGeom>
            <a:avLst/>
            <a:gdLst/>
            <a:ahLst/>
            <a:cxnLst/>
            <a:rect l="l" t="t" r="r" b="b"/>
            <a:pathLst>
              <a:path w="320040" h="328930">
                <a:moveTo>
                  <a:pt x="319976" y="265938"/>
                </a:moveTo>
                <a:lnTo>
                  <a:pt x="257251" y="265938"/>
                </a:lnTo>
                <a:lnTo>
                  <a:pt x="257251" y="328675"/>
                </a:lnTo>
                <a:lnTo>
                  <a:pt x="319976" y="328675"/>
                </a:lnTo>
                <a:lnTo>
                  <a:pt x="319976" y="265938"/>
                </a:lnTo>
                <a:close/>
              </a:path>
              <a:path w="320040" h="328930">
                <a:moveTo>
                  <a:pt x="143764" y="92201"/>
                </a:moveTo>
                <a:lnTo>
                  <a:pt x="81038" y="92201"/>
                </a:lnTo>
                <a:lnTo>
                  <a:pt x="81038" y="328675"/>
                </a:lnTo>
                <a:lnTo>
                  <a:pt x="143764" y="328675"/>
                </a:lnTo>
                <a:lnTo>
                  <a:pt x="143764" y="92201"/>
                </a:lnTo>
                <a:close/>
              </a:path>
              <a:path w="320040" h="328930">
                <a:moveTo>
                  <a:pt x="143764" y="0"/>
                </a:moveTo>
                <a:lnTo>
                  <a:pt x="92862" y="0"/>
                </a:lnTo>
                <a:lnTo>
                  <a:pt x="86378" y="14479"/>
                </a:lnTo>
                <a:lnTo>
                  <a:pt x="77631" y="28019"/>
                </a:lnTo>
                <a:lnTo>
                  <a:pt x="39217" y="62658"/>
                </a:lnTo>
                <a:lnTo>
                  <a:pt x="0" y="82803"/>
                </a:lnTo>
                <a:lnTo>
                  <a:pt x="0" y="139700"/>
                </a:lnTo>
                <a:lnTo>
                  <a:pt x="22559" y="131010"/>
                </a:lnTo>
                <a:lnTo>
                  <a:pt x="43586" y="120189"/>
                </a:lnTo>
                <a:lnTo>
                  <a:pt x="63079" y="107249"/>
                </a:lnTo>
                <a:lnTo>
                  <a:pt x="81038" y="92201"/>
                </a:lnTo>
                <a:lnTo>
                  <a:pt x="143764" y="92201"/>
                </a:lnTo>
                <a:lnTo>
                  <a:pt x="143764" y="0"/>
                </a:lnTo>
                <a:close/>
              </a:path>
            </a:pathLst>
          </a:custGeom>
          <a:solidFill>
            <a:srgbClr val="FDFDF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42060" y="1205611"/>
            <a:ext cx="62865" cy="62865"/>
          </a:xfrm>
          <a:custGeom>
            <a:avLst/>
            <a:gdLst/>
            <a:ahLst/>
            <a:cxnLst/>
            <a:rect l="l" t="t" r="r" b="b"/>
            <a:pathLst>
              <a:path w="62865" h="62865">
                <a:moveTo>
                  <a:pt x="0" y="0"/>
                </a:moveTo>
                <a:lnTo>
                  <a:pt x="62725" y="0"/>
                </a:lnTo>
                <a:lnTo>
                  <a:pt x="62725" y="62737"/>
                </a:lnTo>
                <a:lnTo>
                  <a:pt x="0" y="62737"/>
                </a:lnTo>
                <a:lnTo>
                  <a:pt x="0" y="0"/>
                </a:lnTo>
                <a:close/>
              </a:path>
            </a:pathLst>
          </a:custGeom>
          <a:ln w="13716">
            <a:solidFill>
              <a:srgbClr val="384F5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84809" y="939672"/>
            <a:ext cx="144145" cy="328930"/>
          </a:xfrm>
          <a:custGeom>
            <a:avLst/>
            <a:gdLst/>
            <a:ahLst/>
            <a:cxnLst/>
            <a:rect l="l" t="t" r="r" b="b"/>
            <a:pathLst>
              <a:path w="144145" h="328930">
                <a:moveTo>
                  <a:pt x="92862" y="0"/>
                </a:moveTo>
                <a:lnTo>
                  <a:pt x="143764" y="0"/>
                </a:lnTo>
                <a:lnTo>
                  <a:pt x="143764" y="328675"/>
                </a:lnTo>
                <a:lnTo>
                  <a:pt x="81038" y="328675"/>
                </a:lnTo>
                <a:lnTo>
                  <a:pt x="81038" y="92201"/>
                </a:lnTo>
                <a:lnTo>
                  <a:pt x="63079" y="107249"/>
                </a:lnTo>
                <a:lnTo>
                  <a:pt x="43586" y="120189"/>
                </a:lnTo>
                <a:lnTo>
                  <a:pt x="22559" y="131010"/>
                </a:lnTo>
                <a:lnTo>
                  <a:pt x="0" y="139700"/>
                </a:lnTo>
                <a:lnTo>
                  <a:pt x="0" y="82803"/>
                </a:lnTo>
                <a:lnTo>
                  <a:pt x="12542" y="77898"/>
                </a:lnTo>
                <a:lnTo>
                  <a:pt x="25614" y="71183"/>
                </a:lnTo>
                <a:lnTo>
                  <a:pt x="66623" y="40630"/>
                </a:lnTo>
                <a:lnTo>
                  <a:pt x="86378" y="14479"/>
                </a:lnTo>
                <a:lnTo>
                  <a:pt x="92862" y="0"/>
                </a:lnTo>
                <a:close/>
              </a:path>
            </a:pathLst>
          </a:custGeom>
          <a:ln w="13716">
            <a:solidFill>
              <a:srgbClr val="384F5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18513" y="928624"/>
            <a:ext cx="2111248" cy="3519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35940" y="1552320"/>
            <a:ext cx="7691120" cy="1640834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75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r>
              <a:rPr sz="2400" dirty="0">
                <a:latin typeface="Arial"/>
                <a:cs typeface="Arial"/>
              </a:rPr>
              <a:t>The </a:t>
            </a:r>
            <a:r>
              <a:rPr sz="2400" spc="-5" dirty="0">
                <a:latin typeface="Arial"/>
                <a:cs typeface="Arial"/>
              </a:rPr>
              <a:t>junction between </a:t>
            </a:r>
            <a:r>
              <a:rPr sz="2400" dirty="0">
                <a:latin typeface="Arial"/>
                <a:cs typeface="Arial"/>
              </a:rPr>
              <a:t>two </a:t>
            </a:r>
            <a:r>
              <a:rPr sz="2400" spc="-5" dirty="0">
                <a:latin typeface="Arial"/>
                <a:cs typeface="Arial"/>
              </a:rPr>
              <a:t>neurons is called a</a:t>
            </a:r>
            <a:r>
              <a:rPr sz="2400" spc="12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synapse.</a:t>
            </a:r>
            <a:endParaRPr sz="2400">
              <a:latin typeface="Arial"/>
              <a:cs typeface="Arial"/>
            </a:endParaRPr>
          </a:p>
          <a:p>
            <a:pPr marL="286385" marR="650240" indent="-274320">
              <a:lnSpc>
                <a:spcPct val="100000"/>
              </a:lnSpc>
              <a:spcBef>
                <a:spcPts val="580"/>
              </a:spcBef>
              <a:buClr>
                <a:srgbClr val="ACC2C8"/>
              </a:buClr>
              <a:buChar char="•"/>
              <a:tabLst>
                <a:tab pos="286385" algn="l"/>
                <a:tab pos="287020" algn="l"/>
              </a:tabLst>
            </a:pPr>
            <a:r>
              <a:rPr sz="2400" dirty="0">
                <a:latin typeface="Arial"/>
                <a:cs typeface="Arial"/>
              </a:rPr>
              <a:t>It </a:t>
            </a:r>
            <a:r>
              <a:rPr sz="2400" spc="-5" dirty="0">
                <a:latin typeface="Arial"/>
                <a:cs typeface="Arial"/>
              </a:rPr>
              <a:t>is a specialized junction where transmission </a:t>
            </a:r>
            <a:r>
              <a:rPr sz="2400" dirty="0">
                <a:latin typeface="Arial"/>
                <a:cs typeface="Arial"/>
              </a:rPr>
              <a:t>of  </a:t>
            </a:r>
            <a:r>
              <a:rPr sz="2400" spc="-5" dirty="0">
                <a:latin typeface="Arial"/>
                <a:cs typeface="Arial"/>
              </a:rPr>
              <a:t>information </a:t>
            </a:r>
            <a:r>
              <a:rPr sz="2400" dirty="0">
                <a:latin typeface="Arial"/>
                <a:cs typeface="Arial"/>
              </a:rPr>
              <a:t>takes </a:t>
            </a:r>
            <a:r>
              <a:rPr sz="2400" spc="-5" dirty="0">
                <a:latin typeface="Arial"/>
                <a:cs typeface="Arial"/>
              </a:rPr>
              <a:t>place between a nerve fibre and  another nerve, muscle or gland</a:t>
            </a:r>
            <a:r>
              <a:rPr sz="2400" spc="45" dirty="0">
                <a:latin typeface="Arial"/>
                <a:cs typeface="Arial"/>
              </a:rPr>
              <a:t> </a:t>
            </a:r>
            <a:r>
              <a:rPr sz="2400" spc="-5">
                <a:latin typeface="Arial"/>
                <a:cs typeface="Arial"/>
              </a:rPr>
              <a:t>cell</a:t>
            </a:r>
            <a:r>
              <a:rPr sz="2400" spc="-5" smtClean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484120" y="4293108"/>
            <a:ext cx="4032504" cy="2171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28604"/>
            <a:ext cx="8929718" cy="6429396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en-US" sz="4400" b="1" dirty="0" smtClean="0"/>
              <a:t>2</a:t>
            </a:r>
            <a:r>
              <a:rPr lang="en-US" sz="4300" b="1" dirty="0" smtClean="0"/>
              <a:t>. Synapse Structure</a:t>
            </a:r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Figure 5.1 is a diagram of a synapse. </a:t>
            </a:r>
          </a:p>
          <a:p>
            <a:pPr>
              <a:lnSpc>
                <a:spcPct val="170000"/>
              </a:lnSpc>
              <a:buNone/>
            </a:pPr>
            <a:r>
              <a:rPr lang="en-US" sz="4300" b="1" dirty="0" smtClean="0"/>
              <a:t>	</a:t>
            </a:r>
            <a:r>
              <a:rPr lang="en-US" sz="4300" dirty="0" smtClean="0"/>
              <a:t>_The membrane surrounding the terminal is called the </a:t>
            </a:r>
            <a:r>
              <a:rPr lang="en-US" sz="4300" b="1" dirty="0" err="1" smtClean="0"/>
              <a:t>Presynaptic</a:t>
            </a:r>
            <a:r>
              <a:rPr lang="en-US" sz="4300" b="1" dirty="0" smtClean="0"/>
              <a:t> membrane. </a:t>
            </a:r>
            <a:r>
              <a:rPr lang="en-US" sz="4300" dirty="0" smtClean="0"/>
              <a:t>The membrane of a terminal button that lies adjacent to the postsynaptic membrane and through which the neurotransmitter is released.  </a:t>
            </a:r>
          </a:p>
          <a:p>
            <a:pPr>
              <a:lnSpc>
                <a:spcPct val="170000"/>
              </a:lnSpc>
              <a:buNone/>
            </a:pPr>
            <a:r>
              <a:rPr lang="en-US" sz="4300" b="1" dirty="0" smtClean="0"/>
              <a:t>	_Postsynaptic membrane: </a:t>
            </a:r>
            <a:r>
              <a:rPr lang="en-US" sz="4300" dirty="0" smtClean="0"/>
              <a:t>The cell membrane opposite the terminal button in a synapse; the membrane of the cell that receives the message. The postsynaptic membrane contains specialized proteins that act as </a:t>
            </a:r>
            <a:r>
              <a:rPr lang="en-US" sz="4300" b="1" dirty="0" smtClean="0"/>
              <a:t>receptors </a:t>
            </a:r>
            <a:r>
              <a:rPr lang="en-US" sz="4300" dirty="0" smtClean="0"/>
              <a:t>for the    	neurotransmitter.</a:t>
            </a:r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_Penetrating the terminal from the axon are </a:t>
            </a:r>
            <a:r>
              <a:rPr lang="en-US" sz="4300" b="1" dirty="0" smtClean="0"/>
              <a:t>microtubules,</a:t>
            </a:r>
            <a:r>
              <a:rPr lang="en-US" sz="4300" dirty="0" smtClean="0"/>
              <a:t> which may transport precursor chemicals for the manufacture of neurotransmitters into the terminal. </a:t>
            </a:r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_There are </a:t>
            </a:r>
            <a:r>
              <a:rPr lang="en-US" sz="4300" b="1" dirty="0" smtClean="0"/>
              <a:t>mitochondria</a:t>
            </a:r>
            <a:r>
              <a:rPr lang="en-US" sz="4300" dirty="0" smtClean="0"/>
              <a:t> in the terminal that provide energy for its metabolic processes.</a:t>
            </a:r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 _In addition there can be two types of vesicles in the terminal:</a:t>
            </a:r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 	</a:t>
            </a:r>
            <a:r>
              <a:rPr lang="en-US" sz="4300" b="1" dirty="0" smtClean="0"/>
              <a:t>storage granules</a:t>
            </a:r>
            <a:r>
              <a:rPr lang="en-US" sz="4300" dirty="0" smtClean="0"/>
              <a:t>, which are presumed to be long-term  storage sites for neurotransmitters</a:t>
            </a:r>
          </a:p>
          <a:p>
            <a:pPr>
              <a:lnSpc>
                <a:spcPct val="170000"/>
              </a:lnSpc>
              <a:buNone/>
            </a:pPr>
            <a:r>
              <a:rPr lang="en-US" sz="4300" b="1" dirty="0" smtClean="0"/>
              <a:t>		synaptic vesicles</a:t>
            </a:r>
            <a:r>
              <a:rPr lang="en-US" sz="4300" dirty="0" smtClean="0"/>
              <a:t>, which hold neurotransmitters for immediate use</a:t>
            </a:r>
            <a:endParaRPr lang="en-US" sz="4300" b="1" dirty="0" smtClean="0"/>
          </a:p>
          <a:p>
            <a:pPr>
              <a:lnSpc>
                <a:spcPct val="170000"/>
              </a:lnSpc>
              <a:buNone/>
            </a:pPr>
            <a:r>
              <a:rPr lang="en-US" sz="4300" dirty="0" smtClean="0"/>
              <a:t>	 _The terminal is separated from the postsynaptic membrane of the neuron with which it synapses by a very small space called the synaptic cleft. </a:t>
            </a:r>
            <a:r>
              <a:rPr lang="en-US" sz="4300" dirty="0" smtClean="0">
                <a:latin typeface="Arial"/>
                <a:cs typeface="Arial"/>
              </a:rPr>
              <a:t>A </a:t>
            </a:r>
            <a:r>
              <a:rPr lang="en-US" sz="4300" b="1" spc="-5" dirty="0" smtClean="0">
                <a:latin typeface="Arial"/>
                <a:cs typeface="Arial"/>
              </a:rPr>
              <a:t>synaptic cleft </a:t>
            </a:r>
            <a:r>
              <a:rPr lang="en-US" sz="4300" spc="-5" dirty="0" smtClean="0">
                <a:latin typeface="Arial"/>
                <a:cs typeface="Arial"/>
              </a:rPr>
              <a:t>or space between </a:t>
            </a:r>
            <a:r>
              <a:rPr lang="en-US" sz="4300" dirty="0" smtClean="0">
                <a:latin typeface="Arial"/>
                <a:cs typeface="Arial"/>
              </a:rPr>
              <a:t>the </a:t>
            </a:r>
            <a:r>
              <a:rPr lang="en-US" sz="4300" spc="-5" dirty="0" err="1" smtClean="0">
                <a:latin typeface="Arial"/>
                <a:cs typeface="Arial"/>
              </a:rPr>
              <a:t>presynaptic</a:t>
            </a:r>
            <a:r>
              <a:rPr lang="en-US" sz="4300" spc="-5" dirty="0" smtClean="0">
                <a:latin typeface="Arial"/>
                <a:cs typeface="Arial"/>
              </a:rPr>
              <a:t> and  postsynaptic</a:t>
            </a:r>
            <a:r>
              <a:rPr lang="en-US" sz="4300" spc="65" dirty="0" smtClean="0">
                <a:latin typeface="Arial"/>
                <a:cs typeface="Arial"/>
              </a:rPr>
              <a:t> </a:t>
            </a:r>
            <a:r>
              <a:rPr lang="en-US" sz="4300" spc="-5" dirty="0" smtClean="0">
                <a:latin typeface="Arial"/>
                <a:cs typeface="Arial"/>
              </a:rPr>
              <a:t>endings. </a:t>
            </a:r>
            <a:r>
              <a:rPr lang="en-US" sz="4300" dirty="0" smtClean="0">
                <a:latin typeface="Arial"/>
                <a:cs typeface="Arial"/>
              </a:rPr>
              <a:t>It </a:t>
            </a:r>
            <a:r>
              <a:rPr lang="en-US" sz="4300" spc="-5" dirty="0" smtClean="0">
                <a:latin typeface="Arial"/>
                <a:cs typeface="Arial"/>
              </a:rPr>
              <a:t>is about 20nm</a:t>
            </a:r>
            <a:r>
              <a:rPr lang="en-US" sz="4300" spc="5" dirty="0" smtClean="0">
                <a:latin typeface="Arial"/>
                <a:cs typeface="Arial"/>
              </a:rPr>
              <a:t> </a:t>
            </a:r>
            <a:r>
              <a:rPr lang="en-US" sz="4300" spc="-5" dirty="0" smtClean="0">
                <a:latin typeface="Arial"/>
                <a:cs typeface="Arial"/>
              </a:rPr>
              <a:t>wide.</a:t>
            </a:r>
          </a:p>
          <a:p>
            <a:pPr>
              <a:lnSpc>
                <a:spcPct val="170000"/>
              </a:lnSpc>
              <a:buNone/>
            </a:pPr>
            <a:endParaRPr lang="en-US" sz="4300" dirty="0" smtClean="0"/>
          </a:p>
          <a:p>
            <a:pPr>
              <a:buNone/>
            </a:pPr>
            <a:endParaRPr lang="en-US" sz="4300" dirty="0" smtClean="0"/>
          </a:p>
          <a:p>
            <a:endParaRPr lang="en-US" sz="4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00042"/>
            <a:ext cx="6858047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>
            <a:normAutofit/>
          </a:bodyPr>
          <a:lstStyle/>
          <a:p>
            <a:pPr marL="286385" marR="5080" indent="-274320">
              <a:spcBef>
                <a:spcPts val="100"/>
              </a:spcBef>
              <a:buClr>
                <a:srgbClr val="ACC2C8"/>
              </a:buClr>
              <a:buNone/>
              <a:tabLst>
                <a:tab pos="286385" algn="l"/>
                <a:tab pos="287020" algn="l"/>
              </a:tabLst>
            </a:pPr>
            <a:r>
              <a:rPr lang="en-US" sz="2400" dirty="0" smtClean="0">
                <a:latin typeface="Arial"/>
                <a:cs typeface="Arial"/>
              </a:rPr>
              <a:t>3. Function</a:t>
            </a:r>
          </a:p>
          <a:p>
            <a:pPr marL="286385" marR="5080" indent="-274320">
              <a:spcBef>
                <a:spcPts val="100"/>
              </a:spcBef>
              <a:buClr>
                <a:srgbClr val="ACC2C8"/>
              </a:buClr>
              <a:buNone/>
              <a:tabLst>
                <a:tab pos="286385" algn="l"/>
                <a:tab pos="287020" algn="l"/>
              </a:tabLst>
            </a:pPr>
            <a:endParaRPr lang="en-US" sz="2400" dirty="0" smtClean="0">
              <a:latin typeface="Arial"/>
              <a:cs typeface="Arial"/>
            </a:endParaRPr>
          </a:p>
          <a:p>
            <a:pPr marL="286385" marR="5080" indent="-274320">
              <a:spcBef>
                <a:spcPts val="100"/>
              </a:spcBef>
              <a:buClr>
                <a:srgbClr val="ACC2C8"/>
              </a:buClr>
              <a:tabLst>
                <a:tab pos="286385" algn="l"/>
                <a:tab pos="287020" algn="l"/>
              </a:tabLst>
            </a:pPr>
            <a:r>
              <a:rPr lang="en-US" sz="2400" dirty="0" smtClean="0">
                <a:latin typeface="Arial"/>
                <a:cs typeface="Arial"/>
              </a:rPr>
              <a:t>The </a:t>
            </a:r>
            <a:r>
              <a:rPr lang="en-US" sz="2400" spc="-5" dirty="0" smtClean="0">
                <a:latin typeface="Arial"/>
                <a:cs typeface="Arial"/>
              </a:rPr>
              <a:t>main function </a:t>
            </a:r>
            <a:r>
              <a:rPr lang="en-US" sz="2400" dirty="0" smtClean="0">
                <a:latin typeface="Arial"/>
                <a:cs typeface="Arial"/>
              </a:rPr>
              <a:t>of the </a:t>
            </a:r>
            <a:r>
              <a:rPr lang="en-US" sz="2400" spc="-5" dirty="0" smtClean="0">
                <a:latin typeface="Arial"/>
                <a:cs typeface="Arial"/>
              </a:rPr>
              <a:t>synapse is </a:t>
            </a:r>
            <a:r>
              <a:rPr lang="en-US" sz="2400" dirty="0" smtClean="0">
                <a:latin typeface="Arial"/>
                <a:cs typeface="Arial"/>
              </a:rPr>
              <a:t>to transmit the  </a:t>
            </a:r>
            <a:r>
              <a:rPr lang="en-US" sz="2400" spc="-5" dirty="0" smtClean="0">
                <a:latin typeface="Arial"/>
                <a:cs typeface="Arial"/>
              </a:rPr>
              <a:t>impulses, </a:t>
            </a:r>
            <a:r>
              <a:rPr lang="en-US" sz="2400" dirty="0" smtClean="0">
                <a:latin typeface="Arial"/>
                <a:cs typeface="Arial"/>
              </a:rPr>
              <a:t>i.e. </a:t>
            </a:r>
            <a:r>
              <a:rPr lang="en-US" sz="2400" spc="-5" dirty="0" smtClean="0">
                <a:latin typeface="Arial"/>
                <a:cs typeface="Arial"/>
              </a:rPr>
              <a:t>action potential </a:t>
            </a:r>
            <a:r>
              <a:rPr lang="en-US" sz="2400" dirty="0" smtClean="0">
                <a:latin typeface="Arial"/>
                <a:cs typeface="Arial"/>
              </a:rPr>
              <a:t>from </a:t>
            </a:r>
            <a:r>
              <a:rPr lang="en-US" sz="2400" spc="-5" dirty="0" smtClean="0">
                <a:latin typeface="Arial"/>
                <a:cs typeface="Arial"/>
              </a:rPr>
              <a:t>one neuron </a:t>
            </a:r>
            <a:r>
              <a:rPr lang="en-US" sz="2400" dirty="0" smtClean="0">
                <a:latin typeface="Arial"/>
                <a:cs typeface="Arial"/>
              </a:rPr>
              <a:t>to</a:t>
            </a:r>
            <a:r>
              <a:rPr lang="en-US" sz="2400" spc="105" dirty="0" smtClean="0">
                <a:latin typeface="Arial"/>
                <a:cs typeface="Arial"/>
              </a:rPr>
              <a:t> </a:t>
            </a:r>
            <a:r>
              <a:rPr lang="en-US" sz="2400" spc="-20" dirty="0" smtClean="0">
                <a:latin typeface="Arial"/>
                <a:cs typeface="Arial"/>
              </a:rPr>
              <a:t>another.</a:t>
            </a:r>
            <a:endParaRPr lang="en-US" sz="2400" dirty="0" smtClean="0">
              <a:latin typeface="Arial"/>
              <a:cs typeface="Arial"/>
            </a:endParaRPr>
          </a:p>
          <a:p>
            <a:pPr marL="286385" marR="189230" indent="-274320">
              <a:spcBef>
                <a:spcPts val="580"/>
              </a:spcBef>
              <a:buClr>
                <a:srgbClr val="ACC2C8"/>
              </a:buClr>
              <a:tabLst>
                <a:tab pos="286385" algn="l"/>
                <a:tab pos="287020" algn="l"/>
                <a:tab pos="4655185" algn="l"/>
                <a:tab pos="6955155" algn="l"/>
              </a:tabLst>
            </a:pPr>
            <a:r>
              <a:rPr lang="en-US" sz="2400" spc="-5" dirty="0" smtClean="0">
                <a:latin typeface="Arial"/>
                <a:cs typeface="Arial"/>
              </a:rPr>
              <a:t>They allow integration, </a:t>
            </a:r>
            <a:r>
              <a:rPr lang="en-US" sz="2400" dirty="0" smtClean="0">
                <a:latin typeface="Arial"/>
                <a:cs typeface="Arial"/>
              </a:rPr>
              <a:t>e.g. </a:t>
            </a:r>
            <a:r>
              <a:rPr lang="en-US" sz="2400" spc="-5" dirty="0" smtClean="0">
                <a:latin typeface="Arial"/>
                <a:cs typeface="Arial"/>
              </a:rPr>
              <a:t>an impulse travelling down a  neuron </a:t>
            </a:r>
            <a:r>
              <a:rPr lang="en-US" sz="2400" dirty="0" smtClean="0">
                <a:latin typeface="Arial"/>
                <a:cs typeface="Arial"/>
              </a:rPr>
              <a:t>may </a:t>
            </a:r>
            <a:r>
              <a:rPr lang="en-US" sz="2400" spc="-5" dirty="0" smtClean="0">
                <a:latin typeface="Arial"/>
                <a:cs typeface="Arial"/>
              </a:rPr>
              <a:t>reach a synapse which has several </a:t>
            </a:r>
            <a:r>
              <a:rPr lang="en-US" sz="2400" dirty="0" smtClean="0">
                <a:latin typeface="Arial"/>
                <a:cs typeface="Arial"/>
              </a:rPr>
              <a:t>post  </a:t>
            </a:r>
            <a:r>
              <a:rPr lang="en-US" sz="2400" spc="-5" dirty="0" smtClean="0">
                <a:latin typeface="Arial"/>
                <a:cs typeface="Arial"/>
              </a:rPr>
              <a:t>synaptic neurons, all going </a:t>
            </a:r>
            <a:r>
              <a:rPr lang="en-US" sz="2400" dirty="0" smtClean="0">
                <a:latin typeface="Arial"/>
                <a:cs typeface="Arial"/>
              </a:rPr>
              <a:t>to</a:t>
            </a:r>
            <a:r>
              <a:rPr lang="en-US" sz="2400" spc="155" dirty="0" smtClean="0">
                <a:latin typeface="Arial"/>
                <a:cs typeface="Arial"/>
              </a:rPr>
              <a:t> </a:t>
            </a:r>
            <a:r>
              <a:rPr lang="en-US" sz="2400" spc="-10" dirty="0" smtClean="0">
                <a:latin typeface="Arial"/>
                <a:cs typeface="Arial"/>
              </a:rPr>
              <a:t>different</a:t>
            </a:r>
            <a:r>
              <a:rPr lang="en-US" sz="2400" spc="10" dirty="0" smtClean="0">
                <a:latin typeface="Arial"/>
                <a:cs typeface="Arial"/>
              </a:rPr>
              <a:t> </a:t>
            </a:r>
            <a:r>
              <a:rPr lang="en-US" sz="2400" spc="-5" dirty="0" smtClean="0">
                <a:latin typeface="Arial"/>
                <a:cs typeface="Arial"/>
              </a:rPr>
              <a:t>locations. </a:t>
            </a:r>
            <a:r>
              <a:rPr lang="en-US" sz="2400" spc="-10" dirty="0" smtClean="0">
                <a:latin typeface="Arial"/>
                <a:cs typeface="Arial"/>
              </a:rPr>
              <a:t>The  </a:t>
            </a:r>
            <a:r>
              <a:rPr lang="en-US" sz="2400" spc="-5" dirty="0" smtClean="0">
                <a:latin typeface="Arial"/>
                <a:cs typeface="Arial"/>
              </a:rPr>
              <a:t>impulse can </a:t>
            </a:r>
            <a:r>
              <a:rPr lang="en-US" sz="2400" dirty="0" smtClean="0">
                <a:latin typeface="Arial"/>
                <a:cs typeface="Arial"/>
              </a:rPr>
              <a:t>thus</a:t>
            </a:r>
            <a:r>
              <a:rPr lang="en-US" sz="2400" spc="85" dirty="0" smtClean="0">
                <a:latin typeface="Arial"/>
                <a:cs typeface="Arial"/>
              </a:rPr>
              <a:t> </a:t>
            </a:r>
            <a:r>
              <a:rPr lang="en-US" sz="2400" spc="-10" dirty="0" smtClean="0">
                <a:latin typeface="Arial"/>
                <a:cs typeface="Arial"/>
              </a:rPr>
              <a:t>be</a:t>
            </a:r>
            <a:r>
              <a:rPr lang="en-US" sz="2400" spc="20" dirty="0" smtClean="0">
                <a:latin typeface="Arial"/>
                <a:cs typeface="Arial"/>
              </a:rPr>
              <a:t> </a:t>
            </a:r>
            <a:r>
              <a:rPr lang="en-US" sz="2400" spc="-5" dirty="0" smtClean="0">
                <a:latin typeface="Arial"/>
                <a:cs typeface="Arial"/>
              </a:rPr>
              <a:t>dispersed. This can also work in  reverse, where several</a:t>
            </a:r>
            <a:r>
              <a:rPr lang="en-US" sz="2400" spc="30" dirty="0" smtClean="0">
                <a:latin typeface="Arial"/>
                <a:cs typeface="Arial"/>
              </a:rPr>
              <a:t> </a:t>
            </a:r>
            <a:r>
              <a:rPr lang="en-US" sz="2400" spc="-5" dirty="0" smtClean="0">
                <a:latin typeface="Arial"/>
                <a:cs typeface="Arial"/>
              </a:rPr>
              <a:t>impulses can converge at a synapse</a:t>
            </a:r>
            <a:endParaRPr lang="en-US" sz="2400" dirty="0" smtClean="0">
              <a:latin typeface="Arial"/>
              <a:cs typeface="Arial"/>
            </a:endParaRPr>
          </a:p>
          <a:p>
            <a:pPr>
              <a:buNone/>
            </a:pPr>
            <a:endParaRPr lang="en-US" sz="2400" dirty="0"/>
          </a:p>
        </p:txBody>
      </p:sp>
      <p:sp>
        <p:nvSpPr>
          <p:cNvPr id="5" name="object 10"/>
          <p:cNvSpPr/>
          <p:nvPr/>
        </p:nvSpPr>
        <p:spPr>
          <a:xfrm>
            <a:off x="5286380" y="4143380"/>
            <a:ext cx="3572256" cy="23759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0113" y="137921"/>
            <a:ext cx="8869680" cy="6583680"/>
          </a:xfrm>
          <a:custGeom>
            <a:avLst/>
            <a:gdLst/>
            <a:ahLst/>
            <a:cxnLst/>
            <a:rect l="l" t="t" r="r" b="b"/>
            <a:pathLst>
              <a:path w="8869680" h="6583680">
                <a:moveTo>
                  <a:pt x="0" y="6583680"/>
                </a:moveTo>
                <a:lnTo>
                  <a:pt x="8869680" y="6583680"/>
                </a:lnTo>
                <a:lnTo>
                  <a:pt x="8869680" y="0"/>
                </a:lnTo>
                <a:lnTo>
                  <a:pt x="0" y="0"/>
                </a:lnTo>
                <a:lnTo>
                  <a:pt x="0" y="6583680"/>
                </a:lnTo>
                <a:close/>
              </a:path>
            </a:pathLst>
          </a:custGeom>
          <a:ln w="19812">
            <a:solidFill>
              <a:srgbClr val="CFC50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00034" y="1552320"/>
            <a:ext cx="8215370" cy="407226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469900" indent="-457834">
              <a:spcBef>
                <a:spcPts val="675"/>
              </a:spcBef>
              <a:buClr>
                <a:srgbClr val="ACC2C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2000" spc="-5" dirty="0">
                <a:latin typeface="Arial"/>
                <a:cs typeface="Arial"/>
              </a:rPr>
              <a:t>Synapse with another</a:t>
            </a:r>
            <a:r>
              <a:rPr sz="2000" spc="3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neuron</a:t>
            </a:r>
            <a:endParaRPr sz="2000">
              <a:latin typeface="Arial"/>
              <a:cs typeface="Arial"/>
            </a:endParaRPr>
          </a:p>
          <a:p>
            <a:pPr marL="12700" marR="180975">
              <a:spcBef>
                <a:spcPts val="580"/>
              </a:spcBef>
            </a:pPr>
            <a:r>
              <a:rPr sz="2000" dirty="0">
                <a:latin typeface="Arial"/>
                <a:cs typeface="Arial"/>
              </a:rPr>
              <a:t>It </a:t>
            </a:r>
            <a:r>
              <a:rPr sz="2000" spc="-5" dirty="0">
                <a:latin typeface="Arial"/>
                <a:cs typeface="Arial"/>
              </a:rPr>
              <a:t>is </a:t>
            </a:r>
            <a:r>
              <a:rPr sz="2000" dirty="0">
                <a:latin typeface="Arial"/>
                <a:cs typeface="Arial"/>
              </a:rPr>
              <a:t>the </a:t>
            </a:r>
            <a:r>
              <a:rPr sz="2000" spc="-5" dirty="0">
                <a:latin typeface="Arial"/>
                <a:cs typeface="Arial"/>
              </a:rPr>
              <a:t>junction between </a:t>
            </a:r>
            <a:r>
              <a:rPr sz="2000" dirty="0">
                <a:latin typeface="Arial"/>
                <a:cs typeface="Arial"/>
              </a:rPr>
              <a:t>two </a:t>
            </a:r>
            <a:r>
              <a:rPr sz="2000" spc="-5" dirty="0">
                <a:latin typeface="Arial"/>
                <a:cs typeface="Arial"/>
              </a:rPr>
              <a:t>nerve cells. They are </a:t>
            </a:r>
            <a:r>
              <a:rPr sz="2000" dirty="0">
                <a:latin typeface="Arial"/>
                <a:cs typeface="Arial"/>
              </a:rPr>
              <a:t>of </a:t>
            </a:r>
            <a:r>
              <a:rPr sz="2000" spc="-5" dirty="0">
                <a:latin typeface="Arial"/>
                <a:cs typeface="Arial"/>
              </a:rPr>
              <a:t>3  </a:t>
            </a:r>
            <a:r>
              <a:rPr sz="2000" dirty="0">
                <a:latin typeface="Arial"/>
                <a:cs typeface="Arial"/>
              </a:rPr>
              <a:t>types</a:t>
            </a:r>
            <a:r>
              <a:rPr sz="2000">
                <a:latin typeface="Arial"/>
                <a:cs typeface="Arial"/>
              </a:rPr>
              <a:t>; </a:t>
            </a:r>
            <a:endParaRPr lang="en-US" sz="2000" spc="-5" dirty="0" smtClean="0">
              <a:latin typeface="Arial"/>
              <a:cs typeface="Arial"/>
            </a:endParaRPr>
          </a:p>
          <a:p>
            <a:r>
              <a:rPr lang="en-US" sz="2000" b="1" dirty="0" err="1" smtClean="0"/>
              <a:t>axoaxonic</a:t>
            </a:r>
            <a:r>
              <a:rPr lang="en-US" sz="2000" b="1" dirty="0" smtClean="0"/>
              <a:t> synapse</a:t>
            </a:r>
            <a:r>
              <a:rPr lang="en-US" sz="2000" dirty="0" smtClean="0"/>
              <a:t> one between the axon of one neuron and the axon of </a:t>
            </a:r>
          </a:p>
          <a:p>
            <a:r>
              <a:rPr lang="en-US" sz="2000" dirty="0" smtClean="0"/>
              <a:t>another neuron.</a:t>
            </a:r>
          </a:p>
          <a:p>
            <a:r>
              <a:rPr lang="en-US" sz="2000" b="1" dirty="0" err="1" smtClean="0"/>
              <a:t>axodendritic</a:t>
            </a:r>
            <a:r>
              <a:rPr lang="en-US" sz="2000" b="1" dirty="0" smtClean="0"/>
              <a:t> synapse</a:t>
            </a:r>
            <a:r>
              <a:rPr lang="en-US" sz="2000" dirty="0" smtClean="0"/>
              <a:t> one between the axon of one neuron and the dendrites </a:t>
            </a:r>
          </a:p>
          <a:p>
            <a:r>
              <a:rPr lang="en-US" sz="2000" dirty="0" smtClean="0"/>
              <a:t>of another.</a:t>
            </a:r>
          </a:p>
          <a:p>
            <a:r>
              <a:rPr lang="en-US" sz="2000" b="1" dirty="0" err="1" smtClean="0"/>
              <a:t>axosomatic</a:t>
            </a:r>
            <a:r>
              <a:rPr lang="en-US" sz="2000" b="1" dirty="0" smtClean="0"/>
              <a:t> synapse</a:t>
            </a:r>
            <a:r>
              <a:rPr lang="en-US" sz="2000" dirty="0" smtClean="0"/>
              <a:t> one between the axon of one neuron and the body of </a:t>
            </a:r>
          </a:p>
          <a:p>
            <a:r>
              <a:rPr lang="en-US" sz="2000" dirty="0" smtClean="0"/>
              <a:t>another.</a:t>
            </a:r>
            <a:endParaRPr sz="2000">
              <a:latin typeface="Times New Roman"/>
              <a:cs typeface="Times New Roman"/>
            </a:endParaRPr>
          </a:p>
          <a:p>
            <a:pPr marL="469900" indent="-457834">
              <a:buClr>
                <a:srgbClr val="ACC2C8"/>
              </a:buClr>
              <a:buAutoNum type="arabicPeriod" startAt="2"/>
              <a:tabLst>
                <a:tab pos="469900" algn="l"/>
                <a:tab pos="470534" algn="l"/>
              </a:tabLst>
            </a:pPr>
            <a:r>
              <a:rPr sz="2000" spc="-5" dirty="0">
                <a:latin typeface="Arial"/>
                <a:cs typeface="Arial"/>
              </a:rPr>
              <a:t>Neuromuscular</a:t>
            </a:r>
            <a:endParaRPr sz="2000">
              <a:latin typeface="Arial"/>
              <a:cs typeface="Arial"/>
            </a:endParaRPr>
          </a:p>
          <a:p>
            <a:pPr marL="12700">
              <a:spcBef>
                <a:spcPts val="575"/>
              </a:spcBef>
            </a:pPr>
            <a:r>
              <a:rPr sz="2000" dirty="0">
                <a:latin typeface="Arial"/>
                <a:cs typeface="Arial"/>
              </a:rPr>
              <a:t>It </a:t>
            </a:r>
            <a:r>
              <a:rPr sz="2000" spc="-5" dirty="0">
                <a:latin typeface="Arial"/>
                <a:cs typeface="Arial"/>
              </a:rPr>
              <a:t>is </a:t>
            </a:r>
            <a:r>
              <a:rPr sz="2000" dirty="0">
                <a:latin typeface="Arial"/>
                <a:cs typeface="Arial"/>
              </a:rPr>
              <a:t>the </a:t>
            </a:r>
            <a:r>
              <a:rPr sz="2000" spc="-5">
                <a:latin typeface="Arial"/>
                <a:cs typeface="Arial"/>
              </a:rPr>
              <a:t>synapse </a:t>
            </a:r>
            <a:r>
              <a:rPr lang="en-US" sz="2000" spc="-5" dirty="0" smtClean="0">
                <a:latin typeface="Arial"/>
                <a:cs typeface="Arial"/>
              </a:rPr>
              <a:t>o</a:t>
            </a:r>
            <a:r>
              <a:rPr sz="2000" smtClean="0">
                <a:latin typeface="Arial"/>
                <a:cs typeface="Arial"/>
              </a:rPr>
              <a:t>f </a:t>
            </a:r>
            <a:r>
              <a:rPr sz="2000" spc="-5" dirty="0">
                <a:latin typeface="Arial"/>
                <a:cs typeface="Arial"/>
              </a:rPr>
              <a:t>a </a:t>
            </a:r>
            <a:r>
              <a:rPr sz="2000" dirty="0">
                <a:latin typeface="Arial"/>
                <a:cs typeface="Arial"/>
              </a:rPr>
              <a:t>motor </a:t>
            </a:r>
            <a:r>
              <a:rPr sz="2000" spc="-5" dirty="0">
                <a:latin typeface="Arial"/>
                <a:cs typeface="Arial"/>
              </a:rPr>
              <a:t>neuron and </a:t>
            </a:r>
            <a:r>
              <a:rPr sz="2000" spc="-5">
                <a:latin typeface="Arial"/>
                <a:cs typeface="Arial"/>
              </a:rPr>
              <a:t>a</a:t>
            </a:r>
            <a:r>
              <a:rPr sz="2000" spc="5">
                <a:latin typeface="Arial"/>
                <a:cs typeface="Arial"/>
              </a:rPr>
              <a:t> </a:t>
            </a:r>
            <a:r>
              <a:rPr sz="2000" spc="-5" smtClean="0">
                <a:latin typeface="Arial"/>
                <a:cs typeface="Arial"/>
              </a:rPr>
              <a:t>muscle</a:t>
            </a:r>
            <a:endParaRPr sz="2000">
              <a:latin typeface="Times New Roman"/>
              <a:cs typeface="Times New Roman"/>
            </a:endParaRPr>
          </a:p>
          <a:p>
            <a:pPr marL="469900" indent="-457834">
              <a:buClr>
                <a:srgbClr val="ACC2C8"/>
              </a:buClr>
              <a:buAutoNum type="arabicPeriod" startAt="3"/>
              <a:tabLst>
                <a:tab pos="469900" algn="l"/>
                <a:tab pos="470534" algn="l"/>
              </a:tabLst>
            </a:pPr>
            <a:r>
              <a:rPr sz="2000" spc="-5" dirty="0">
                <a:latin typeface="Arial"/>
                <a:cs typeface="Arial"/>
              </a:rPr>
              <a:t>Neuroglandular</a:t>
            </a:r>
            <a:endParaRPr sz="2000">
              <a:latin typeface="Arial"/>
              <a:cs typeface="Arial"/>
            </a:endParaRPr>
          </a:p>
          <a:p>
            <a:pPr marL="12700">
              <a:spcBef>
                <a:spcPts val="575"/>
              </a:spcBef>
            </a:pPr>
            <a:r>
              <a:rPr sz="2000" dirty="0">
                <a:latin typeface="Arial"/>
                <a:cs typeface="Arial"/>
              </a:rPr>
              <a:t>It is the </a:t>
            </a:r>
            <a:r>
              <a:rPr sz="2000" spc="-5" dirty="0">
                <a:latin typeface="Arial"/>
                <a:cs typeface="Arial"/>
              </a:rPr>
              <a:t>synapse </a:t>
            </a:r>
            <a:r>
              <a:rPr sz="2000" dirty="0">
                <a:latin typeface="Arial"/>
                <a:cs typeface="Arial"/>
              </a:rPr>
              <a:t>of a </a:t>
            </a:r>
            <a:r>
              <a:rPr sz="2000" spc="-5" dirty="0">
                <a:latin typeface="Arial"/>
                <a:cs typeface="Arial"/>
              </a:rPr>
              <a:t>neuron and </a:t>
            </a:r>
            <a:r>
              <a:rPr sz="2000" dirty="0">
                <a:latin typeface="Arial"/>
                <a:cs typeface="Arial"/>
              </a:rPr>
              <a:t>a </a:t>
            </a:r>
            <a:r>
              <a:rPr sz="2000" spc="-5" dirty="0">
                <a:latin typeface="Arial"/>
                <a:cs typeface="Arial"/>
              </a:rPr>
              <a:t>endo/exocrine</a:t>
            </a:r>
            <a:r>
              <a:rPr sz="2000" spc="7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gland</a:t>
            </a:r>
            <a:r>
              <a:rPr sz="2400" spc="-5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1643106" y="428604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4. Types of synapses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rah\Desktop\SS\,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86808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rah\Desktop\SS\,.,,,,,....,.......,.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225" y="1571612"/>
            <a:ext cx="6597675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