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3" r:id="rId4"/>
    <p:sldId id="274" r:id="rId5"/>
    <p:sldId id="288" r:id="rId6"/>
    <p:sldId id="273" r:id="rId7"/>
    <p:sldId id="264" r:id="rId8"/>
    <p:sldId id="265" r:id="rId9"/>
    <p:sldId id="266" r:id="rId10"/>
    <p:sldId id="267" r:id="rId11"/>
    <p:sldId id="276" r:id="rId12"/>
    <p:sldId id="280" r:id="rId13"/>
    <p:sldId id="277" r:id="rId14"/>
    <p:sldId id="281" r:id="rId15"/>
    <p:sldId id="283" r:id="rId16"/>
    <p:sldId id="284" r:id="rId17"/>
    <p:sldId id="285" r:id="rId18"/>
    <p:sldId id="286" r:id="rId19"/>
    <p:sldId id="287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B76D6-4C10-4E68-9DAB-01AD6114FBF6}" type="datetimeFigureOut">
              <a:rPr lang="en-US" smtClean="0"/>
              <a:pPr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71340-A734-46A8-9AB6-FD2CF7F071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d animated Islamic phrase Arabic calligra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11450">
            <a:off x="3177192" y="2651505"/>
            <a:ext cx="3321844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90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590800" y="4191000"/>
          <a:ext cx="3573463" cy="992188"/>
        </p:xfrm>
        <a:graphic>
          <a:graphicData uri="http://schemas.openxmlformats.org/presentationml/2006/ole">
            <p:oleObj spid="_x0000_s3074" name="Equation" r:id="rId3" imgW="825480" imgH="228600" progId="Equation.3">
              <p:embed/>
            </p:oleObj>
          </a:graphicData>
        </a:graphic>
      </p:graphicFrame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143000" y="1600200"/>
            <a:ext cx="7086600" cy="8350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/>
              <a:t>The sample regression line provides an </a:t>
            </a:r>
            <a:r>
              <a:rPr lang="en-US" sz="2400">
                <a:solidFill>
                  <a:schemeClr val="folHlink"/>
                </a:solidFill>
              </a:rPr>
              <a:t>estimate</a:t>
            </a:r>
            <a:r>
              <a:rPr lang="en-US" sz="2400"/>
              <a:t> of the population regression line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Estimated Regression Model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429000" y="2819400"/>
            <a:ext cx="1828800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Estimate of the regression </a:t>
            </a:r>
            <a:br>
              <a:rPr lang="en-US" sz="2000"/>
            </a:br>
            <a:r>
              <a:rPr lang="en-US" sz="2000"/>
              <a:t>intercept</a:t>
            </a:r>
            <a:endParaRPr lang="en-US" sz="2000" baseline="-2500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410200" y="2895600"/>
            <a:ext cx="2057400" cy="896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Estimate of the regression slope</a:t>
            </a:r>
            <a:br>
              <a:rPr lang="en-US" sz="2000"/>
            </a:br>
            <a:endParaRPr lang="en-US" sz="2000" baseline="-25000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3810000" y="3810000"/>
            <a:ext cx="762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5410200" y="3581400"/>
            <a:ext cx="22860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219200" y="2819400"/>
            <a:ext cx="1752600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Estimated  (or predicted) y value</a:t>
            </a:r>
            <a:endParaRPr lang="en-US" sz="2000" baseline="-25000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2133600" y="3810000"/>
            <a:ext cx="5334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629400" y="3962400"/>
            <a:ext cx="1604963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Independent variable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6096000" y="4343400"/>
            <a:ext cx="5334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1447800" y="5638800"/>
            <a:ext cx="67818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>
                <a:solidFill>
                  <a:schemeClr val="folHlink"/>
                </a:solidFill>
              </a:rPr>
              <a:t>The individual random error terms  e</a:t>
            </a:r>
            <a:r>
              <a:rPr lang="en-US" sz="2000" baseline="-25000">
                <a:solidFill>
                  <a:schemeClr val="folHlink"/>
                </a:solidFill>
              </a:rPr>
              <a:t>i</a:t>
            </a:r>
            <a:r>
              <a:rPr lang="en-US" sz="2000">
                <a:solidFill>
                  <a:schemeClr val="folHlink"/>
                </a:solidFill>
              </a:rPr>
              <a:t>  have a mean of zero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66700"/>
            <a:ext cx="7772400" cy="1104900"/>
          </a:xfrm>
          <a:noFill/>
        </p:spPr>
        <p:txBody>
          <a:bodyPr/>
          <a:lstStyle/>
          <a:p>
            <a:pPr algn="ctr"/>
            <a:r>
              <a:rPr lang="en-US" sz="5400" b="1" smtClean="0"/>
              <a:t>Multiple Regression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7848600" cy="411480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en-US" sz="3900" dirty="0" smtClean="0"/>
              <a:t>	</a:t>
            </a:r>
            <a:r>
              <a:rPr lang="en-US" sz="3800" b="1" dirty="0" smtClean="0">
                <a:solidFill>
                  <a:schemeClr val="tx2"/>
                </a:solidFill>
              </a:rPr>
              <a:t>A statistical model that utilizes </a:t>
            </a:r>
            <a:r>
              <a:rPr lang="en-US" sz="3800" b="1" u="sng" dirty="0" smtClean="0"/>
              <a:t>two or more</a:t>
            </a:r>
            <a:r>
              <a:rPr lang="en-US" sz="3800" b="1" dirty="0" smtClean="0">
                <a:solidFill>
                  <a:srgbClr val="F35B1B"/>
                </a:solidFill>
              </a:rPr>
              <a:t> </a:t>
            </a:r>
            <a:r>
              <a:rPr lang="en-US" sz="3800" b="1" dirty="0" smtClean="0">
                <a:solidFill>
                  <a:schemeClr val="tx2"/>
                </a:solidFill>
              </a:rPr>
              <a:t> </a:t>
            </a:r>
            <a:r>
              <a:rPr lang="en-US" sz="3800" b="1" i="1" dirty="0" smtClean="0">
                <a:solidFill>
                  <a:schemeClr val="tx2"/>
                </a:solidFill>
              </a:rPr>
              <a:t>quantitative</a:t>
            </a:r>
            <a:r>
              <a:rPr lang="en-US" sz="3800" b="1" dirty="0" smtClean="0">
                <a:solidFill>
                  <a:schemeClr val="tx2"/>
                </a:solidFill>
              </a:rPr>
              <a:t> and </a:t>
            </a:r>
            <a:r>
              <a:rPr lang="en-US" sz="3800" b="1" i="1" dirty="0" smtClean="0">
                <a:solidFill>
                  <a:schemeClr val="tx2"/>
                </a:solidFill>
              </a:rPr>
              <a:t>qualitative</a:t>
            </a:r>
            <a:r>
              <a:rPr lang="en-US" sz="3800" b="1" dirty="0" smtClean="0">
                <a:solidFill>
                  <a:schemeClr val="tx2"/>
                </a:solidFill>
              </a:rPr>
              <a:t> explanatory variables (x</a:t>
            </a:r>
            <a:r>
              <a:rPr lang="en-US" sz="3800" b="1" baseline="-25000" dirty="0" smtClean="0">
                <a:solidFill>
                  <a:schemeClr val="tx2"/>
                </a:solidFill>
              </a:rPr>
              <a:t>1</a:t>
            </a:r>
            <a:r>
              <a:rPr lang="en-US" sz="3800" b="1" dirty="0" smtClean="0">
                <a:solidFill>
                  <a:schemeClr val="tx2"/>
                </a:solidFill>
              </a:rPr>
              <a:t>,..., </a:t>
            </a:r>
            <a:r>
              <a:rPr lang="en-US" sz="3800" b="1" dirty="0" err="1" smtClean="0">
                <a:solidFill>
                  <a:schemeClr val="tx2"/>
                </a:solidFill>
              </a:rPr>
              <a:t>x</a:t>
            </a:r>
            <a:r>
              <a:rPr lang="en-US" sz="3800" b="1" baseline="-25000" dirty="0" err="1" smtClean="0">
                <a:solidFill>
                  <a:schemeClr val="tx2"/>
                </a:solidFill>
              </a:rPr>
              <a:t>p</a:t>
            </a:r>
            <a:r>
              <a:rPr lang="en-US" sz="3800" b="1" dirty="0" smtClean="0">
                <a:solidFill>
                  <a:schemeClr val="tx2"/>
                </a:solidFill>
              </a:rPr>
              <a:t>) to predict a </a:t>
            </a:r>
            <a:r>
              <a:rPr lang="en-US" sz="38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quantitative</a:t>
            </a:r>
            <a:r>
              <a:rPr lang="en-US" sz="3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800" b="1" dirty="0" smtClean="0">
                <a:solidFill>
                  <a:schemeClr val="tx2"/>
                </a:solidFill>
              </a:rPr>
              <a:t>dependent variable Y.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2600" b="1" i="1" dirty="0" smtClean="0">
                <a:solidFill>
                  <a:schemeClr val="tx2"/>
                </a:solidFill>
              </a:rPr>
              <a:t>         </a:t>
            </a:r>
            <a:endParaRPr lang="en-US" sz="38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15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3C72C3-214E-48B3-97DE-3F5664E72325}" type="slidenum">
              <a:rPr lang="en-US" altLang="en-US" smtClean="0"/>
              <a:pPr/>
              <a:t>12</a:t>
            </a:fld>
            <a:endParaRPr lang="en-US" alt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7772400" cy="594360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en-US" altLang="en-US" sz="2000" b="1" dirty="0" smtClean="0">
                <a:solidFill>
                  <a:srgbClr val="FF0000"/>
                </a:solidFill>
              </a:rPr>
              <a:t>REGRESSION MODEL</a:t>
            </a:r>
          </a:p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en-US" altLang="en-US" sz="2000" dirty="0" smtClean="0"/>
              <a:t>Multiple Linear Regression Model is:</a:t>
            </a:r>
          </a:p>
          <a:p>
            <a:pPr algn="just" eaLnBrk="1" hangingPunct="1">
              <a:lnSpc>
                <a:spcPct val="150000"/>
              </a:lnSpc>
              <a:buFontTx/>
              <a:buNone/>
            </a:pPr>
            <a:endParaRPr lang="en-US" altLang="en-US" sz="2000" dirty="0" smtClean="0"/>
          </a:p>
          <a:p>
            <a:pPr algn="just" eaLnBrk="1" hangingPunct="1">
              <a:lnSpc>
                <a:spcPct val="150000"/>
              </a:lnSpc>
              <a:buFontTx/>
              <a:buNone/>
            </a:pPr>
            <a:endParaRPr lang="en-US" altLang="en-US" sz="2000" dirty="0" smtClean="0"/>
          </a:p>
          <a:p>
            <a:pPr algn="just" eaLnBrk="1" hangingPunct="1">
              <a:lnSpc>
                <a:spcPct val="150000"/>
              </a:lnSpc>
              <a:buFontTx/>
              <a:buNone/>
            </a:pPr>
            <a:endParaRPr lang="en-US" altLang="en-US" sz="2000" dirty="0" smtClean="0"/>
          </a:p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en-US" altLang="en-US" sz="2000" dirty="0" smtClean="0"/>
              <a:t> 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55625" y="1828800"/>
          <a:ext cx="6454775" cy="992188"/>
        </p:xfrm>
        <a:graphic>
          <a:graphicData uri="http://schemas.openxmlformats.org/presentationml/2006/ole">
            <p:oleObj spid="_x0000_s29698" name="Equation" r:id="rId3" imgW="6455198" imgH="991714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en-US" b="1" dirty="0" smtClean="0"/>
              <a:t>Hypotheses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en-US" sz="4000" smtClean="0"/>
              <a:t>	</a:t>
            </a:r>
          </a:p>
          <a:p>
            <a:pPr lvl="1">
              <a:buFontTx/>
              <a:buNone/>
              <a:defRPr/>
            </a:pPr>
            <a:r>
              <a:rPr lang="en-US" sz="3600" b="1" smtClean="0">
                <a:solidFill>
                  <a:schemeClr val="tx2"/>
                </a:solidFill>
              </a:rPr>
              <a:t>				</a:t>
            </a:r>
            <a:r>
              <a:rPr lang="en-US" sz="4000" b="1" smtClean="0">
                <a:solidFill>
                  <a:schemeClr val="tx2"/>
                </a:solidFill>
              </a:rPr>
              <a:t>H</a:t>
            </a:r>
            <a:r>
              <a:rPr lang="en-US" sz="4000" b="1" baseline="-25000" smtClean="0">
                <a:solidFill>
                  <a:schemeClr val="tx2"/>
                </a:solidFill>
              </a:rPr>
              <a:t>0</a:t>
            </a:r>
            <a:r>
              <a:rPr lang="en-US" sz="4000" b="1" smtClean="0">
                <a:solidFill>
                  <a:schemeClr val="tx2"/>
                </a:solidFill>
              </a:rPr>
              <a:t>:  </a:t>
            </a:r>
            <a:r>
              <a:rPr lang="en-US" sz="4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ibbon131 Bd BT" pitchFamily="66" charset="0"/>
                <a:sym typeface="Symbol" pitchFamily="18" charset="2"/>
              </a:rPr>
              <a:t></a:t>
            </a:r>
            <a:r>
              <a:rPr lang="en-US" sz="4000" b="1" baseline="-250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ibbon131 Bd BT" pitchFamily="66" charset="0"/>
              </a:rPr>
              <a:t>i</a:t>
            </a:r>
            <a:r>
              <a:rPr lang="en-US" sz="4000" b="1" smtClean="0">
                <a:solidFill>
                  <a:schemeClr val="tx2"/>
                </a:solidFill>
              </a:rPr>
              <a:t> = 0</a:t>
            </a:r>
            <a:endParaRPr lang="en-US" sz="3600" b="1" smtClean="0">
              <a:solidFill>
                <a:schemeClr val="tx2"/>
              </a:solidFill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en-US" sz="4000" b="1" smtClean="0">
                <a:solidFill>
                  <a:schemeClr val="tx2"/>
                </a:solidFill>
              </a:rPr>
              <a:t>	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000" b="1" smtClean="0">
                <a:solidFill>
                  <a:schemeClr val="tx2"/>
                </a:solidFill>
              </a:rPr>
              <a:t>				H</a:t>
            </a:r>
            <a:r>
              <a:rPr lang="en-US" sz="4000" b="1" baseline="-25000" smtClean="0">
                <a:solidFill>
                  <a:schemeClr val="tx2"/>
                </a:solidFill>
              </a:rPr>
              <a:t>1</a:t>
            </a:r>
            <a:r>
              <a:rPr lang="en-US" sz="4000" b="1" smtClean="0">
                <a:solidFill>
                  <a:schemeClr val="tx2"/>
                </a:solidFill>
              </a:rPr>
              <a:t>:  </a:t>
            </a:r>
            <a:r>
              <a:rPr lang="en-US" sz="4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ibbon131 Bd BT" pitchFamily="66" charset="0"/>
                <a:sym typeface="Symbol" pitchFamily="18" charset="2"/>
              </a:rPr>
              <a:t></a:t>
            </a:r>
            <a:r>
              <a:rPr lang="en-US" sz="4000" b="1" baseline="-250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ibbon131 Bd BT" pitchFamily="66" charset="0"/>
              </a:rPr>
              <a:t>i</a:t>
            </a:r>
            <a:r>
              <a:rPr lang="en-US" sz="4000" b="1" smtClean="0">
                <a:solidFill>
                  <a:schemeClr val="tx2"/>
                </a:solidFill>
              </a:rPr>
              <a:t> </a:t>
            </a:r>
            <a:r>
              <a:rPr lang="en-US" sz="4000" b="1" smtClean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sz="4000" b="1" smtClean="0">
                <a:solidFill>
                  <a:schemeClr val="tx2"/>
                </a:solidFill>
              </a:rPr>
              <a:t> 0</a:t>
            </a:r>
          </a:p>
          <a:p>
            <a:pPr>
              <a:buFont typeface="Monotype Sorts" pitchFamily="2" charset="2"/>
              <a:buNone/>
              <a:defRPr/>
            </a:pPr>
            <a:endParaRPr lang="en-US" sz="4000" b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Assumptions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Linearity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Normality </a:t>
            </a:r>
          </a:p>
          <a:p>
            <a:pPr lvl="0"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Multicolinearity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No-Autocorrelation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err="1" smtClean="0"/>
              <a:t>Homoskedasticity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Linearity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1143000" y="4724400"/>
            <a:ext cx="0" cy="1447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Oval 4"/>
          <p:cNvSpPr>
            <a:spLocks noChangeArrowheads="1"/>
          </p:cNvSpPr>
          <p:nvPr/>
        </p:nvSpPr>
        <p:spPr bwMode="auto">
          <a:xfrm rot="-7282380">
            <a:off x="2667000" y="5867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7" name="Oval 5"/>
          <p:cNvSpPr>
            <a:spLocks noChangeArrowheads="1"/>
          </p:cNvSpPr>
          <p:nvPr/>
        </p:nvSpPr>
        <p:spPr bwMode="auto">
          <a:xfrm rot="-7282380">
            <a:off x="1371600" y="4953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auto">
          <a:xfrm rot="-7282380">
            <a:off x="3124200" y="5791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9" name="Oval 7"/>
          <p:cNvSpPr>
            <a:spLocks noChangeArrowheads="1"/>
          </p:cNvSpPr>
          <p:nvPr/>
        </p:nvSpPr>
        <p:spPr bwMode="auto">
          <a:xfrm rot="-7282380">
            <a:off x="1752600" y="4800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0" name="Oval 8"/>
          <p:cNvSpPr>
            <a:spLocks noChangeArrowheads="1"/>
          </p:cNvSpPr>
          <p:nvPr/>
        </p:nvSpPr>
        <p:spPr bwMode="auto">
          <a:xfrm rot="-7282380">
            <a:off x="2514600" y="5486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1" name="Oval 9"/>
          <p:cNvSpPr>
            <a:spLocks noChangeArrowheads="1"/>
          </p:cNvSpPr>
          <p:nvPr/>
        </p:nvSpPr>
        <p:spPr bwMode="auto">
          <a:xfrm rot="-7282380">
            <a:off x="2819400" y="5638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2" name="Oval 10"/>
          <p:cNvSpPr>
            <a:spLocks noChangeArrowheads="1"/>
          </p:cNvSpPr>
          <p:nvPr/>
        </p:nvSpPr>
        <p:spPr bwMode="auto">
          <a:xfrm rot="-7282380">
            <a:off x="2057400" y="5029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3" name="Oval 11"/>
          <p:cNvSpPr>
            <a:spLocks noChangeArrowheads="1"/>
          </p:cNvSpPr>
          <p:nvPr/>
        </p:nvSpPr>
        <p:spPr bwMode="auto">
          <a:xfrm rot="-7282380">
            <a:off x="1295400" y="4724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4" name="Oval 12"/>
          <p:cNvSpPr>
            <a:spLocks noChangeArrowheads="1"/>
          </p:cNvSpPr>
          <p:nvPr/>
        </p:nvSpPr>
        <p:spPr bwMode="auto">
          <a:xfrm rot="-7282380">
            <a:off x="1600200" y="5105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5" name="Oval 13"/>
          <p:cNvSpPr>
            <a:spLocks noChangeArrowheads="1"/>
          </p:cNvSpPr>
          <p:nvPr/>
        </p:nvSpPr>
        <p:spPr bwMode="auto">
          <a:xfrm rot="-7282380">
            <a:off x="1828800" y="5334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4046" name="Oval 14"/>
          <p:cNvSpPr>
            <a:spLocks noChangeArrowheads="1"/>
          </p:cNvSpPr>
          <p:nvPr/>
        </p:nvSpPr>
        <p:spPr bwMode="auto">
          <a:xfrm rot="-7282380">
            <a:off x="2438400" y="5715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7" name="Oval 15"/>
          <p:cNvSpPr>
            <a:spLocks noChangeArrowheads="1"/>
          </p:cNvSpPr>
          <p:nvPr/>
        </p:nvSpPr>
        <p:spPr bwMode="auto">
          <a:xfrm rot="-7282380">
            <a:off x="2362200" y="5257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8" name="Oval 16"/>
          <p:cNvSpPr>
            <a:spLocks noChangeArrowheads="1"/>
          </p:cNvSpPr>
          <p:nvPr/>
        </p:nvSpPr>
        <p:spPr bwMode="auto">
          <a:xfrm rot="-7282380">
            <a:off x="2133600" y="5410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685800" y="446563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y</a:t>
            </a:r>
          </a:p>
        </p:txBody>
      </p:sp>
      <p:sp>
        <p:nvSpPr>
          <p:cNvPr id="44050" name="Line 18"/>
          <p:cNvSpPr>
            <a:spLocks noChangeShapeType="1"/>
          </p:cNvSpPr>
          <p:nvPr/>
        </p:nvSpPr>
        <p:spPr bwMode="auto">
          <a:xfrm>
            <a:off x="1143000" y="6172200"/>
            <a:ext cx="2286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3405188" y="6065838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x</a:t>
            </a:r>
          </a:p>
        </p:txBody>
      </p:sp>
      <p:sp>
        <p:nvSpPr>
          <p:cNvPr id="44052" name="Line 20"/>
          <p:cNvSpPr>
            <a:spLocks noChangeShapeType="1"/>
          </p:cNvSpPr>
          <p:nvPr/>
        </p:nvSpPr>
        <p:spPr bwMode="auto">
          <a:xfrm flipH="1">
            <a:off x="1143000" y="2438400"/>
            <a:ext cx="0" cy="152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3" name="Oval 21"/>
          <p:cNvSpPr>
            <a:spLocks noChangeArrowheads="1"/>
          </p:cNvSpPr>
          <p:nvPr/>
        </p:nvSpPr>
        <p:spPr bwMode="auto">
          <a:xfrm rot="-7282380">
            <a:off x="1219200" y="3657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4" name="Oval 22"/>
          <p:cNvSpPr>
            <a:spLocks noChangeArrowheads="1"/>
          </p:cNvSpPr>
          <p:nvPr/>
        </p:nvSpPr>
        <p:spPr bwMode="auto">
          <a:xfrm rot="-7282380">
            <a:off x="1447800" y="3352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5" name="Oval 23"/>
          <p:cNvSpPr>
            <a:spLocks noChangeArrowheads="1"/>
          </p:cNvSpPr>
          <p:nvPr/>
        </p:nvSpPr>
        <p:spPr bwMode="auto">
          <a:xfrm rot="-7282380">
            <a:off x="3124200" y="2286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6" name="Oval 24"/>
          <p:cNvSpPr>
            <a:spLocks noChangeArrowheads="1"/>
          </p:cNvSpPr>
          <p:nvPr/>
        </p:nvSpPr>
        <p:spPr bwMode="auto">
          <a:xfrm rot="-7282380">
            <a:off x="3276600" y="2667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7" name="Oval 25"/>
          <p:cNvSpPr>
            <a:spLocks noChangeArrowheads="1"/>
          </p:cNvSpPr>
          <p:nvPr/>
        </p:nvSpPr>
        <p:spPr bwMode="auto">
          <a:xfrm rot="-7282380">
            <a:off x="1676400" y="3505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8" name="Oval 26"/>
          <p:cNvSpPr>
            <a:spLocks noChangeArrowheads="1"/>
          </p:cNvSpPr>
          <p:nvPr/>
        </p:nvSpPr>
        <p:spPr bwMode="auto">
          <a:xfrm rot="-7282380">
            <a:off x="2895600" y="2667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9" name="Oval 27"/>
          <p:cNvSpPr>
            <a:spLocks noChangeArrowheads="1"/>
          </p:cNvSpPr>
          <p:nvPr/>
        </p:nvSpPr>
        <p:spPr bwMode="auto">
          <a:xfrm rot="-7282380">
            <a:off x="2514600" y="3276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0" name="Oval 28"/>
          <p:cNvSpPr>
            <a:spLocks noChangeArrowheads="1"/>
          </p:cNvSpPr>
          <p:nvPr/>
        </p:nvSpPr>
        <p:spPr bwMode="auto">
          <a:xfrm rot="-7282380">
            <a:off x="2590800" y="2667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1" name="Oval 29"/>
          <p:cNvSpPr>
            <a:spLocks noChangeArrowheads="1"/>
          </p:cNvSpPr>
          <p:nvPr/>
        </p:nvSpPr>
        <p:spPr bwMode="auto">
          <a:xfrm rot="-7282380">
            <a:off x="2209800" y="2514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2" name="Oval 30"/>
          <p:cNvSpPr>
            <a:spLocks noChangeArrowheads="1"/>
          </p:cNvSpPr>
          <p:nvPr/>
        </p:nvSpPr>
        <p:spPr bwMode="auto">
          <a:xfrm rot="-7282380">
            <a:off x="1295400" y="3048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3" name="Oval 31"/>
          <p:cNvSpPr>
            <a:spLocks noChangeArrowheads="1"/>
          </p:cNvSpPr>
          <p:nvPr/>
        </p:nvSpPr>
        <p:spPr bwMode="auto">
          <a:xfrm rot="-7282380">
            <a:off x="1600200" y="2895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4" name="Oval 32"/>
          <p:cNvSpPr>
            <a:spLocks noChangeArrowheads="1"/>
          </p:cNvSpPr>
          <p:nvPr/>
        </p:nvSpPr>
        <p:spPr bwMode="auto">
          <a:xfrm rot="-7282380">
            <a:off x="1905000" y="3082925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4065" name="Oval 33"/>
          <p:cNvSpPr>
            <a:spLocks noChangeArrowheads="1"/>
          </p:cNvSpPr>
          <p:nvPr/>
        </p:nvSpPr>
        <p:spPr bwMode="auto">
          <a:xfrm rot="-7282380">
            <a:off x="2819400" y="2971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6" name="Oval 34"/>
          <p:cNvSpPr>
            <a:spLocks noChangeArrowheads="1"/>
          </p:cNvSpPr>
          <p:nvPr/>
        </p:nvSpPr>
        <p:spPr bwMode="auto">
          <a:xfrm rot="-7282380">
            <a:off x="2286000" y="3048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7" name="Oval 35"/>
          <p:cNvSpPr>
            <a:spLocks noChangeArrowheads="1"/>
          </p:cNvSpPr>
          <p:nvPr/>
        </p:nvSpPr>
        <p:spPr bwMode="auto">
          <a:xfrm rot="-7282380">
            <a:off x="2057400" y="3352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8" name="Text Box 36"/>
          <p:cNvSpPr txBox="1">
            <a:spLocks noChangeArrowheads="1"/>
          </p:cNvSpPr>
          <p:nvPr/>
        </p:nvSpPr>
        <p:spPr bwMode="auto">
          <a:xfrm>
            <a:off x="685800" y="225583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y</a:t>
            </a:r>
          </a:p>
        </p:txBody>
      </p:sp>
      <p:sp>
        <p:nvSpPr>
          <p:cNvPr id="44069" name="Line 37"/>
          <p:cNvSpPr>
            <a:spLocks noChangeShapeType="1"/>
          </p:cNvSpPr>
          <p:nvPr/>
        </p:nvSpPr>
        <p:spPr bwMode="auto">
          <a:xfrm>
            <a:off x="1143000" y="3962400"/>
            <a:ext cx="2286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0" name="Oval 38"/>
          <p:cNvSpPr>
            <a:spLocks noChangeArrowheads="1"/>
          </p:cNvSpPr>
          <p:nvPr/>
        </p:nvSpPr>
        <p:spPr bwMode="auto">
          <a:xfrm rot="-7282380">
            <a:off x="3124200" y="2971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1" name="Text Box 39"/>
          <p:cNvSpPr txBox="1">
            <a:spLocks noChangeArrowheads="1"/>
          </p:cNvSpPr>
          <p:nvPr/>
        </p:nvSpPr>
        <p:spPr bwMode="auto">
          <a:xfrm>
            <a:off x="3405188" y="3856038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x</a:t>
            </a:r>
          </a:p>
        </p:txBody>
      </p:sp>
      <p:sp>
        <p:nvSpPr>
          <p:cNvPr id="44072" name="Rectangle 40"/>
          <p:cNvSpPr>
            <a:spLocks noChangeArrowheads="1"/>
          </p:cNvSpPr>
          <p:nvPr/>
        </p:nvSpPr>
        <p:spPr bwMode="auto">
          <a:xfrm>
            <a:off x="4343400" y="1371600"/>
            <a:ext cx="8077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5342" tIns="42672" rIns="85342" bIns="42672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/>
          </a:p>
        </p:txBody>
      </p:sp>
      <p:sp>
        <p:nvSpPr>
          <p:cNvPr id="44073" name="Line 41"/>
          <p:cNvSpPr>
            <a:spLocks noChangeShapeType="1"/>
          </p:cNvSpPr>
          <p:nvPr/>
        </p:nvSpPr>
        <p:spPr bwMode="auto">
          <a:xfrm>
            <a:off x="5943600" y="4724400"/>
            <a:ext cx="0" cy="1447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4" name="Oval 42"/>
          <p:cNvSpPr>
            <a:spLocks noChangeArrowheads="1"/>
          </p:cNvSpPr>
          <p:nvPr/>
        </p:nvSpPr>
        <p:spPr bwMode="auto">
          <a:xfrm rot="-7282380">
            <a:off x="6019800" y="5715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5" name="Oval 43"/>
          <p:cNvSpPr>
            <a:spLocks noChangeArrowheads="1"/>
          </p:cNvSpPr>
          <p:nvPr/>
        </p:nvSpPr>
        <p:spPr bwMode="auto">
          <a:xfrm rot="-7282380">
            <a:off x="6324600" y="5562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6" name="Oval 44"/>
          <p:cNvSpPr>
            <a:spLocks noChangeArrowheads="1"/>
          </p:cNvSpPr>
          <p:nvPr/>
        </p:nvSpPr>
        <p:spPr bwMode="auto">
          <a:xfrm rot="-7282380">
            <a:off x="7848600" y="4495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7" name="Oval 45"/>
          <p:cNvSpPr>
            <a:spLocks noChangeArrowheads="1"/>
          </p:cNvSpPr>
          <p:nvPr/>
        </p:nvSpPr>
        <p:spPr bwMode="auto">
          <a:xfrm rot="-7282380">
            <a:off x="7772400" y="4800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8" name="Oval 46"/>
          <p:cNvSpPr>
            <a:spLocks noChangeArrowheads="1"/>
          </p:cNvSpPr>
          <p:nvPr/>
        </p:nvSpPr>
        <p:spPr bwMode="auto">
          <a:xfrm rot="-7282380">
            <a:off x="6400800" y="5791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79" name="Oval 47"/>
          <p:cNvSpPr>
            <a:spLocks noChangeArrowheads="1"/>
          </p:cNvSpPr>
          <p:nvPr/>
        </p:nvSpPr>
        <p:spPr bwMode="auto">
          <a:xfrm rot="-7282380">
            <a:off x="7467600" y="4648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0" name="Oval 48"/>
          <p:cNvSpPr>
            <a:spLocks noChangeArrowheads="1"/>
          </p:cNvSpPr>
          <p:nvPr/>
        </p:nvSpPr>
        <p:spPr bwMode="auto">
          <a:xfrm rot="-7282380">
            <a:off x="7391400" y="5410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1" name="Oval 49"/>
          <p:cNvSpPr>
            <a:spLocks noChangeArrowheads="1"/>
          </p:cNvSpPr>
          <p:nvPr/>
        </p:nvSpPr>
        <p:spPr bwMode="auto">
          <a:xfrm rot="-7282380">
            <a:off x="7315200" y="5105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2" name="Oval 50"/>
          <p:cNvSpPr>
            <a:spLocks noChangeArrowheads="1"/>
          </p:cNvSpPr>
          <p:nvPr/>
        </p:nvSpPr>
        <p:spPr bwMode="auto">
          <a:xfrm rot="-7282380">
            <a:off x="7620000" y="4343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3" name="Oval 51"/>
          <p:cNvSpPr>
            <a:spLocks noChangeArrowheads="1"/>
          </p:cNvSpPr>
          <p:nvPr/>
        </p:nvSpPr>
        <p:spPr bwMode="auto">
          <a:xfrm rot="-7282380">
            <a:off x="6629400" y="5486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4084" name="Oval 52"/>
          <p:cNvSpPr>
            <a:spLocks noChangeArrowheads="1"/>
          </p:cNvSpPr>
          <p:nvPr/>
        </p:nvSpPr>
        <p:spPr bwMode="auto">
          <a:xfrm rot="-7282380">
            <a:off x="7620000" y="5105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5" name="Oval 53"/>
          <p:cNvSpPr>
            <a:spLocks noChangeArrowheads="1"/>
          </p:cNvSpPr>
          <p:nvPr/>
        </p:nvSpPr>
        <p:spPr bwMode="auto">
          <a:xfrm rot="-7282380">
            <a:off x="7010400" y="5334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6" name="Oval 54"/>
          <p:cNvSpPr>
            <a:spLocks noChangeArrowheads="1"/>
          </p:cNvSpPr>
          <p:nvPr/>
        </p:nvSpPr>
        <p:spPr bwMode="auto">
          <a:xfrm rot="-7282380">
            <a:off x="6858000" y="5638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7" name="Text Box 55"/>
          <p:cNvSpPr txBox="1">
            <a:spLocks noChangeArrowheads="1"/>
          </p:cNvSpPr>
          <p:nvPr/>
        </p:nvSpPr>
        <p:spPr bwMode="auto">
          <a:xfrm>
            <a:off x="5486400" y="446563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y</a:t>
            </a:r>
          </a:p>
        </p:txBody>
      </p:sp>
      <p:sp>
        <p:nvSpPr>
          <p:cNvPr id="44088" name="Line 56"/>
          <p:cNvSpPr>
            <a:spLocks noChangeShapeType="1"/>
          </p:cNvSpPr>
          <p:nvPr/>
        </p:nvSpPr>
        <p:spPr bwMode="auto">
          <a:xfrm>
            <a:off x="5943600" y="6172200"/>
            <a:ext cx="2286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89" name="Line 57"/>
          <p:cNvSpPr>
            <a:spLocks noChangeShapeType="1"/>
          </p:cNvSpPr>
          <p:nvPr/>
        </p:nvSpPr>
        <p:spPr bwMode="auto">
          <a:xfrm flipH="1">
            <a:off x="5943600" y="2438400"/>
            <a:ext cx="0" cy="152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0" name="Oval 58"/>
          <p:cNvSpPr>
            <a:spLocks noChangeArrowheads="1"/>
          </p:cNvSpPr>
          <p:nvPr/>
        </p:nvSpPr>
        <p:spPr bwMode="auto">
          <a:xfrm rot="-7282380">
            <a:off x="6019800" y="3657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1" name="Oval 59"/>
          <p:cNvSpPr>
            <a:spLocks noChangeArrowheads="1"/>
          </p:cNvSpPr>
          <p:nvPr/>
        </p:nvSpPr>
        <p:spPr bwMode="auto">
          <a:xfrm rot="-7282380">
            <a:off x="6248400" y="3352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2" name="Oval 60"/>
          <p:cNvSpPr>
            <a:spLocks noChangeArrowheads="1"/>
          </p:cNvSpPr>
          <p:nvPr/>
        </p:nvSpPr>
        <p:spPr bwMode="auto">
          <a:xfrm rot="-7282380">
            <a:off x="8153400" y="3200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3" name="Oval 61"/>
          <p:cNvSpPr>
            <a:spLocks noChangeArrowheads="1"/>
          </p:cNvSpPr>
          <p:nvPr/>
        </p:nvSpPr>
        <p:spPr bwMode="auto">
          <a:xfrm rot="-7282380">
            <a:off x="7696200" y="2590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4" name="Oval 62"/>
          <p:cNvSpPr>
            <a:spLocks noChangeArrowheads="1"/>
          </p:cNvSpPr>
          <p:nvPr/>
        </p:nvSpPr>
        <p:spPr bwMode="auto">
          <a:xfrm rot="-7282380">
            <a:off x="6629400" y="2667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5" name="Oval 63"/>
          <p:cNvSpPr>
            <a:spLocks noChangeArrowheads="1"/>
          </p:cNvSpPr>
          <p:nvPr/>
        </p:nvSpPr>
        <p:spPr bwMode="auto">
          <a:xfrm rot="-7282380">
            <a:off x="8153400" y="3505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6" name="Oval 64"/>
          <p:cNvSpPr>
            <a:spLocks noChangeArrowheads="1"/>
          </p:cNvSpPr>
          <p:nvPr/>
        </p:nvSpPr>
        <p:spPr bwMode="auto">
          <a:xfrm rot="-7282380">
            <a:off x="7848600" y="3276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7" name="Oval 65"/>
          <p:cNvSpPr>
            <a:spLocks noChangeArrowheads="1"/>
          </p:cNvSpPr>
          <p:nvPr/>
        </p:nvSpPr>
        <p:spPr bwMode="auto">
          <a:xfrm rot="-7282380">
            <a:off x="7391400" y="27432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8" name="Oval 66"/>
          <p:cNvSpPr>
            <a:spLocks noChangeArrowheads="1"/>
          </p:cNvSpPr>
          <p:nvPr/>
        </p:nvSpPr>
        <p:spPr bwMode="auto">
          <a:xfrm rot="-7282380">
            <a:off x="7010400" y="2590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9" name="Oval 67"/>
          <p:cNvSpPr>
            <a:spLocks noChangeArrowheads="1"/>
          </p:cNvSpPr>
          <p:nvPr/>
        </p:nvSpPr>
        <p:spPr bwMode="auto">
          <a:xfrm rot="-7282380">
            <a:off x="6172200" y="30480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0" name="Oval 68"/>
          <p:cNvSpPr>
            <a:spLocks noChangeArrowheads="1"/>
          </p:cNvSpPr>
          <p:nvPr/>
        </p:nvSpPr>
        <p:spPr bwMode="auto">
          <a:xfrm rot="-7282380">
            <a:off x="6400800" y="2895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1" name="Oval 69"/>
          <p:cNvSpPr>
            <a:spLocks noChangeArrowheads="1"/>
          </p:cNvSpPr>
          <p:nvPr/>
        </p:nvSpPr>
        <p:spPr bwMode="auto">
          <a:xfrm rot="-7282380">
            <a:off x="6705600" y="3082925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44102" name="Oval 70"/>
          <p:cNvSpPr>
            <a:spLocks noChangeArrowheads="1"/>
          </p:cNvSpPr>
          <p:nvPr/>
        </p:nvSpPr>
        <p:spPr bwMode="auto">
          <a:xfrm rot="-7282380">
            <a:off x="7620000" y="2971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3" name="Oval 71"/>
          <p:cNvSpPr>
            <a:spLocks noChangeArrowheads="1"/>
          </p:cNvSpPr>
          <p:nvPr/>
        </p:nvSpPr>
        <p:spPr bwMode="auto">
          <a:xfrm rot="-7282380">
            <a:off x="7086600" y="28956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4" name="Oval 72"/>
          <p:cNvSpPr>
            <a:spLocks noChangeArrowheads="1"/>
          </p:cNvSpPr>
          <p:nvPr/>
        </p:nvSpPr>
        <p:spPr bwMode="auto">
          <a:xfrm rot="-7282380">
            <a:off x="7315200" y="24384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5" name="Text Box 73"/>
          <p:cNvSpPr txBox="1">
            <a:spLocks noChangeArrowheads="1"/>
          </p:cNvSpPr>
          <p:nvPr/>
        </p:nvSpPr>
        <p:spPr bwMode="auto">
          <a:xfrm>
            <a:off x="5486400" y="225583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y</a:t>
            </a:r>
          </a:p>
        </p:txBody>
      </p:sp>
      <p:sp>
        <p:nvSpPr>
          <p:cNvPr id="44106" name="Line 74"/>
          <p:cNvSpPr>
            <a:spLocks noChangeShapeType="1"/>
          </p:cNvSpPr>
          <p:nvPr/>
        </p:nvSpPr>
        <p:spPr bwMode="auto">
          <a:xfrm>
            <a:off x="5943600" y="3962400"/>
            <a:ext cx="2286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7" name="Oval 75"/>
          <p:cNvSpPr>
            <a:spLocks noChangeArrowheads="1"/>
          </p:cNvSpPr>
          <p:nvPr/>
        </p:nvSpPr>
        <p:spPr bwMode="auto">
          <a:xfrm rot="-7282380">
            <a:off x="7924800" y="2971800"/>
            <a:ext cx="228600" cy="228600"/>
          </a:xfrm>
          <a:prstGeom prst="ellipse">
            <a:avLst/>
          </a:pr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8" name="Text Box 76"/>
          <p:cNvSpPr txBox="1">
            <a:spLocks noChangeArrowheads="1"/>
          </p:cNvSpPr>
          <p:nvPr/>
        </p:nvSpPr>
        <p:spPr bwMode="auto">
          <a:xfrm>
            <a:off x="8205788" y="3856038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x</a:t>
            </a:r>
          </a:p>
        </p:txBody>
      </p:sp>
      <p:sp>
        <p:nvSpPr>
          <p:cNvPr id="44109" name="Text Box 77"/>
          <p:cNvSpPr txBox="1">
            <a:spLocks noChangeArrowheads="1"/>
          </p:cNvSpPr>
          <p:nvPr/>
        </p:nvSpPr>
        <p:spPr bwMode="auto">
          <a:xfrm>
            <a:off x="8229600" y="606583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/>
              <a:t>x</a:t>
            </a:r>
          </a:p>
        </p:txBody>
      </p:sp>
      <p:sp>
        <p:nvSpPr>
          <p:cNvPr id="44110" name="Text Box 78"/>
          <p:cNvSpPr txBox="1">
            <a:spLocks noChangeArrowheads="1"/>
          </p:cNvSpPr>
          <p:nvPr/>
        </p:nvSpPr>
        <p:spPr bwMode="auto">
          <a:xfrm>
            <a:off x="1143000" y="1676400"/>
            <a:ext cx="2667000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b="1"/>
              <a:t>Linear relationships</a:t>
            </a:r>
          </a:p>
        </p:txBody>
      </p:sp>
      <p:sp>
        <p:nvSpPr>
          <p:cNvPr id="44111" name="Text Box 79"/>
          <p:cNvSpPr txBox="1">
            <a:spLocks noChangeArrowheads="1"/>
          </p:cNvSpPr>
          <p:nvPr/>
        </p:nvSpPr>
        <p:spPr bwMode="auto">
          <a:xfrm>
            <a:off x="5715000" y="1676400"/>
            <a:ext cx="3200400" cy="4095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b="1"/>
              <a:t>Curvilinear relationships</a:t>
            </a:r>
          </a:p>
        </p:txBody>
      </p:sp>
      <p:sp>
        <p:nvSpPr>
          <p:cNvPr id="44112" name="Line 80"/>
          <p:cNvSpPr>
            <a:spLocks noChangeShapeType="1"/>
          </p:cNvSpPr>
          <p:nvPr/>
        </p:nvSpPr>
        <p:spPr bwMode="auto">
          <a:xfrm>
            <a:off x="4648200" y="1676400"/>
            <a:ext cx="0" cy="4724400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Normality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Dependent or Response variable should be normal.</a:t>
            </a:r>
          </a:p>
          <a:p>
            <a:r>
              <a:rPr lang="en-US" dirty="0" smtClean="0"/>
              <a:t>the </a:t>
            </a:r>
            <a:r>
              <a:rPr lang="en-US" b="1" dirty="0" smtClean="0"/>
              <a:t>residuals (errors)</a:t>
            </a:r>
            <a:r>
              <a:rPr lang="en-US" dirty="0" smtClean="0"/>
              <a:t> of the regression line are </a:t>
            </a:r>
            <a:r>
              <a:rPr lang="en-US" b="1" dirty="0" smtClean="0"/>
              <a:t>approximately normally distributed</a:t>
            </a:r>
          </a:p>
          <a:p>
            <a:r>
              <a:rPr lang="en-US" dirty="0" smtClean="0"/>
              <a:t>Two common methods to check this assumption include using either a histogram or a Normal P-P Plot.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Multicolinearity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Your data must not show 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multicollinearity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which occurs when you have two or more independent variables that are highly correlated with each other.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leads to problems with understanding which independent variable contributes to the variance explained in the dependent variable, as well as technical issues in calculating a multiple regression model.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No-Autocorrelation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You should have independence of observations (i.e., independence of residuals), which you can easily check using the Durbin-Watson statistic, which is a simple test to run using SPSS Statistics.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Homoskedasticity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data needs to show </a:t>
            </a:r>
            <a:r>
              <a:rPr lang="en-US" b="1" dirty="0" err="1" smtClean="0"/>
              <a:t>homoscedasticity</a:t>
            </a:r>
            <a:r>
              <a:rPr lang="en-US" dirty="0" smtClean="0"/>
              <a:t>, which is where the variances along the line of best fit remain similar as you move along the line.</a:t>
            </a:r>
            <a:endParaRPr lang="en-US" dirty="0"/>
          </a:p>
        </p:txBody>
      </p:sp>
      <p:pic>
        <p:nvPicPr>
          <p:cNvPr id="4" name="Picture 3" descr="Homoscedasticity in linear regression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09600" y="4114800"/>
            <a:ext cx="815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Regression </a:t>
            </a:r>
            <a:r>
              <a:rPr lang="en-US" dirty="0"/>
              <a:t>analysis is the method to discover the relationship between one or more response variables (also called dependent variables, explained </a:t>
            </a:r>
            <a:r>
              <a:rPr lang="en-US" dirty="0" err="1"/>
              <a:t>vari</a:t>
            </a:r>
            <a:r>
              <a:rPr lang="en-US" dirty="0"/>
              <a:t>- </a:t>
            </a:r>
            <a:r>
              <a:rPr lang="en-US" dirty="0" err="1"/>
              <a:t>ables</a:t>
            </a:r>
            <a:r>
              <a:rPr lang="en-US" dirty="0"/>
              <a:t>, predicted variables, or </a:t>
            </a:r>
            <a:r>
              <a:rPr lang="en-US" dirty="0" err="1"/>
              <a:t>regressands</a:t>
            </a:r>
            <a:r>
              <a:rPr lang="en-US" dirty="0"/>
              <a:t>, usually denoted by y) and the predictors (also called independent variables, explanatory variables, con- </a:t>
            </a:r>
            <a:r>
              <a:rPr lang="en-US" dirty="0" err="1"/>
              <a:t>trol</a:t>
            </a:r>
            <a:r>
              <a:rPr lang="en-US" dirty="0"/>
              <a:t> variables, or </a:t>
            </a:r>
            <a:r>
              <a:rPr lang="en-US" dirty="0" err="1"/>
              <a:t>regressors</a:t>
            </a:r>
            <a:r>
              <a:rPr lang="en-US" dirty="0"/>
              <a:t>, usually denoted by x1; </a:t>
            </a:r>
            <a:r>
              <a:rPr lang="en-US" dirty="0" smtClean="0"/>
              <a:t>x2).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793038" cy="106680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Residual Analysis for </a:t>
            </a:r>
            <a:br>
              <a:rPr lang="en-US" smtClean="0"/>
            </a:br>
            <a:r>
              <a:rPr lang="en-US" smtClean="0"/>
              <a:t>Constant Variance </a:t>
            </a:r>
          </a:p>
        </p:txBody>
      </p:sp>
      <p:graphicFrame>
        <p:nvGraphicFramePr>
          <p:cNvPr id="36866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452438" y="5715000"/>
          <a:ext cx="576262" cy="533400"/>
        </p:xfrm>
        <a:graphic>
          <a:graphicData uri="http://schemas.openxmlformats.org/presentationml/2006/ole">
            <p:oleObj spid="_x0000_s5122" name="Clip" r:id="rId3" imgW="1031760" imgH="988920" progId="">
              <p:embed/>
            </p:oleObj>
          </a:graphicData>
        </a:graphic>
      </p:graphicFrame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138238" y="5791200"/>
            <a:ext cx="3357562" cy="4667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/>
              <a:t>Non-constant variance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329238" y="5486400"/>
            <a:ext cx="914400" cy="911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5400">
                <a:solidFill>
                  <a:srgbClr val="FF0000"/>
                </a:solidFill>
                <a:latin typeface="Wingdings" pitchFamily="2" charset="2"/>
              </a:rPr>
              <a:t>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5864225" y="5732463"/>
            <a:ext cx="2974975" cy="4667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/>
              <a:t>Constant variance</a:t>
            </a: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909638" y="4424363"/>
            <a:ext cx="0" cy="13668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914400" y="5029200"/>
            <a:ext cx="3276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 flipV="1">
            <a:off x="1219200" y="4114800"/>
            <a:ext cx="2738438" cy="757238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1219200" y="5257800"/>
            <a:ext cx="2662238" cy="452438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290638" y="49149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6" name="Oval 12"/>
          <p:cNvSpPr>
            <a:spLocks noChangeArrowheads="1"/>
          </p:cNvSpPr>
          <p:nvPr/>
        </p:nvSpPr>
        <p:spPr bwMode="auto">
          <a:xfrm>
            <a:off x="2509838" y="46101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519238" y="50673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Oval 14"/>
          <p:cNvSpPr>
            <a:spLocks noChangeArrowheads="1"/>
          </p:cNvSpPr>
          <p:nvPr/>
        </p:nvSpPr>
        <p:spPr bwMode="auto">
          <a:xfrm>
            <a:off x="1671638" y="47625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9" name="Oval 15"/>
          <p:cNvSpPr>
            <a:spLocks noChangeArrowheads="1"/>
          </p:cNvSpPr>
          <p:nvPr/>
        </p:nvSpPr>
        <p:spPr bwMode="auto">
          <a:xfrm>
            <a:off x="2052638" y="47625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Oval 16"/>
          <p:cNvSpPr>
            <a:spLocks noChangeArrowheads="1"/>
          </p:cNvSpPr>
          <p:nvPr/>
        </p:nvSpPr>
        <p:spPr bwMode="auto">
          <a:xfrm>
            <a:off x="2128838" y="51435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1" name="Oval 17"/>
          <p:cNvSpPr>
            <a:spLocks noChangeArrowheads="1"/>
          </p:cNvSpPr>
          <p:nvPr/>
        </p:nvSpPr>
        <p:spPr bwMode="auto">
          <a:xfrm>
            <a:off x="2433638" y="49149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2" name="Oval 18"/>
          <p:cNvSpPr>
            <a:spLocks noChangeArrowheads="1"/>
          </p:cNvSpPr>
          <p:nvPr/>
        </p:nvSpPr>
        <p:spPr bwMode="auto">
          <a:xfrm>
            <a:off x="1824038" y="50673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3" name="Oval 19"/>
          <p:cNvSpPr>
            <a:spLocks noChangeArrowheads="1"/>
          </p:cNvSpPr>
          <p:nvPr/>
        </p:nvSpPr>
        <p:spPr bwMode="auto">
          <a:xfrm>
            <a:off x="3729038" y="51435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3043238" y="53721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195638" y="47625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2967038" y="44577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2814638" y="48387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2738438" y="50673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9" name="Oval 25"/>
          <p:cNvSpPr>
            <a:spLocks noChangeArrowheads="1"/>
          </p:cNvSpPr>
          <p:nvPr/>
        </p:nvSpPr>
        <p:spPr bwMode="auto">
          <a:xfrm>
            <a:off x="2509838" y="52197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0" name="Oval 26"/>
          <p:cNvSpPr>
            <a:spLocks noChangeArrowheads="1"/>
          </p:cNvSpPr>
          <p:nvPr/>
        </p:nvSpPr>
        <p:spPr bwMode="auto">
          <a:xfrm>
            <a:off x="3429000" y="4572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1" name="Oval 27"/>
          <p:cNvSpPr>
            <a:spLocks noChangeArrowheads="1"/>
          </p:cNvSpPr>
          <p:nvPr/>
        </p:nvSpPr>
        <p:spPr bwMode="auto">
          <a:xfrm>
            <a:off x="3652838" y="48387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2" name="Oval 28"/>
          <p:cNvSpPr>
            <a:spLocks noChangeArrowheads="1"/>
          </p:cNvSpPr>
          <p:nvPr/>
        </p:nvSpPr>
        <p:spPr bwMode="auto">
          <a:xfrm>
            <a:off x="3581400" y="4267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3" name="Oval 29"/>
          <p:cNvSpPr>
            <a:spLocks noChangeArrowheads="1"/>
          </p:cNvSpPr>
          <p:nvPr/>
        </p:nvSpPr>
        <p:spPr bwMode="auto">
          <a:xfrm>
            <a:off x="3576638" y="54483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4" name="Oval 30"/>
          <p:cNvSpPr>
            <a:spLocks noChangeArrowheads="1"/>
          </p:cNvSpPr>
          <p:nvPr/>
        </p:nvSpPr>
        <p:spPr bwMode="auto">
          <a:xfrm>
            <a:off x="3271838" y="51435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5" name="Rectangle 31"/>
          <p:cNvSpPr>
            <a:spLocks noChangeArrowheads="1"/>
          </p:cNvSpPr>
          <p:nvPr/>
        </p:nvSpPr>
        <p:spPr bwMode="auto">
          <a:xfrm>
            <a:off x="4114800" y="4800600"/>
            <a:ext cx="4667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/>
              <a:t>x</a:t>
            </a:r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5253038" y="5029200"/>
            <a:ext cx="32718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7" name="Line 33"/>
          <p:cNvSpPr>
            <a:spLocks noChangeShapeType="1"/>
          </p:cNvSpPr>
          <p:nvPr/>
        </p:nvSpPr>
        <p:spPr bwMode="auto">
          <a:xfrm>
            <a:off x="5253038" y="4391025"/>
            <a:ext cx="0" cy="13668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8" name="Rectangle 34"/>
          <p:cNvSpPr>
            <a:spLocks noChangeArrowheads="1"/>
          </p:cNvSpPr>
          <p:nvPr/>
        </p:nvSpPr>
        <p:spPr bwMode="auto">
          <a:xfrm>
            <a:off x="8458200" y="4800600"/>
            <a:ext cx="4667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/>
              <a:t>x</a:t>
            </a: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5524500" y="4572000"/>
            <a:ext cx="2967038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0" name="Line 36"/>
          <p:cNvSpPr>
            <a:spLocks noChangeShapeType="1"/>
          </p:cNvSpPr>
          <p:nvPr/>
        </p:nvSpPr>
        <p:spPr bwMode="auto">
          <a:xfrm>
            <a:off x="5524500" y="5410200"/>
            <a:ext cx="2967038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1" name="Oval 37"/>
          <p:cNvSpPr>
            <a:spLocks noChangeArrowheads="1"/>
          </p:cNvSpPr>
          <p:nvPr/>
        </p:nvSpPr>
        <p:spPr bwMode="auto">
          <a:xfrm>
            <a:off x="5481638" y="4648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2" name="Oval 38"/>
          <p:cNvSpPr>
            <a:spLocks noChangeArrowheads="1"/>
          </p:cNvSpPr>
          <p:nvPr/>
        </p:nvSpPr>
        <p:spPr bwMode="auto">
          <a:xfrm>
            <a:off x="6091238" y="5029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3" name="Oval 39"/>
          <p:cNvSpPr>
            <a:spLocks noChangeArrowheads="1"/>
          </p:cNvSpPr>
          <p:nvPr/>
        </p:nvSpPr>
        <p:spPr bwMode="auto">
          <a:xfrm>
            <a:off x="5710238" y="4953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4" name="Oval 40"/>
          <p:cNvSpPr>
            <a:spLocks noChangeArrowheads="1"/>
          </p:cNvSpPr>
          <p:nvPr/>
        </p:nvSpPr>
        <p:spPr bwMode="auto">
          <a:xfrm>
            <a:off x="5862638" y="4648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5" name="Oval 41"/>
          <p:cNvSpPr>
            <a:spLocks noChangeArrowheads="1"/>
          </p:cNvSpPr>
          <p:nvPr/>
        </p:nvSpPr>
        <p:spPr bwMode="auto">
          <a:xfrm>
            <a:off x="5329238" y="4876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6" name="Oval 42"/>
          <p:cNvSpPr>
            <a:spLocks noChangeArrowheads="1"/>
          </p:cNvSpPr>
          <p:nvPr/>
        </p:nvSpPr>
        <p:spPr bwMode="auto">
          <a:xfrm>
            <a:off x="5481638" y="5105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7" name="Oval 43"/>
          <p:cNvSpPr>
            <a:spLocks noChangeArrowheads="1"/>
          </p:cNvSpPr>
          <p:nvPr/>
        </p:nvSpPr>
        <p:spPr bwMode="auto">
          <a:xfrm>
            <a:off x="7310438" y="4572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8" name="Oval 44"/>
          <p:cNvSpPr>
            <a:spLocks noChangeArrowheads="1"/>
          </p:cNvSpPr>
          <p:nvPr/>
        </p:nvSpPr>
        <p:spPr bwMode="auto">
          <a:xfrm>
            <a:off x="6319838" y="4800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9" name="Oval 45"/>
          <p:cNvSpPr>
            <a:spLocks noChangeArrowheads="1"/>
          </p:cNvSpPr>
          <p:nvPr/>
        </p:nvSpPr>
        <p:spPr bwMode="auto">
          <a:xfrm>
            <a:off x="6472238" y="4572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0" name="Oval 46"/>
          <p:cNvSpPr>
            <a:spLocks noChangeArrowheads="1"/>
          </p:cNvSpPr>
          <p:nvPr/>
        </p:nvSpPr>
        <p:spPr bwMode="auto">
          <a:xfrm>
            <a:off x="6700838" y="4800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1" name="Oval 47"/>
          <p:cNvSpPr>
            <a:spLocks noChangeArrowheads="1"/>
          </p:cNvSpPr>
          <p:nvPr/>
        </p:nvSpPr>
        <p:spPr bwMode="auto">
          <a:xfrm>
            <a:off x="6929438" y="5105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2" name="Oval 48"/>
          <p:cNvSpPr>
            <a:spLocks noChangeArrowheads="1"/>
          </p:cNvSpPr>
          <p:nvPr/>
        </p:nvSpPr>
        <p:spPr bwMode="auto">
          <a:xfrm>
            <a:off x="6624638" y="5029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3" name="Oval 49"/>
          <p:cNvSpPr>
            <a:spLocks noChangeArrowheads="1"/>
          </p:cNvSpPr>
          <p:nvPr/>
        </p:nvSpPr>
        <p:spPr bwMode="auto">
          <a:xfrm>
            <a:off x="7767638" y="4648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4" name="Oval 50"/>
          <p:cNvSpPr>
            <a:spLocks noChangeArrowheads="1"/>
          </p:cNvSpPr>
          <p:nvPr/>
        </p:nvSpPr>
        <p:spPr bwMode="auto">
          <a:xfrm>
            <a:off x="7005638" y="4800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5" name="Oval 51"/>
          <p:cNvSpPr>
            <a:spLocks noChangeArrowheads="1"/>
          </p:cNvSpPr>
          <p:nvPr/>
        </p:nvSpPr>
        <p:spPr bwMode="auto">
          <a:xfrm>
            <a:off x="7234238" y="5105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6" name="Oval 52"/>
          <p:cNvSpPr>
            <a:spLocks noChangeArrowheads="1"/>
          </p:cNvSpPr>
          <p:nvPr/>
        </p:nvSpPr>
        <p:spPr bwMode="auto">
          <a:xfrm>
            <a:off x="7767638" y="5105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7" name="Oval 53"/>
          <p:cNvSpPr>
            <a:spLocks noChangeArrowheads="1"/>
          </p:cNvSpPr>
          <p:nvPr/>
        </p:nvSpPr>
        <p:spPr bwMode="auto">
          <a:xfrm>
            <a:off x="7539038" y="4876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8" name="Oval 54"/>
          <p:cNvSpPr>
            <a:spLocks noChangeArrowheads="1"/>
          </p:cNvSpPr>
          <p:nvPr/>
        </p:nvSpPr>
        <p:spPr bwMode="auto">
          <a:xfrm>
            <a:off x="8224838" y="4648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19" name="Oval 55"/>
          <p:cNvSpPr>
            <a:spLocks noChangeArrowheads="1"/>
          </p:cNvSpPr>
          <p:nvPr/>
        </p:nvSpPr>
        <p:spPr bwMode="auto">
          <a:xfrm>
            <a:off x="7996238" y="4953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0" name="Oval 56"/>
          <p:cNvSpPr>
            <a:spLocks noChangeArrowheads="1"/>
          </p:cNvSpPr>
          <p:nvPr/>
        </p:nvSpPr>
        <p:spPr bwMode="auto">
          <a:xfrm>
            <a:off x="8377238" y="5105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1" name="Line 57"/>
          <p:cNvSpPr>
            <a:spLocks noChangeShapeType="1"/>
          </p:cNvSpPr>
          <p:nvPr/>
        </p:nvSpPr>
        <p:spPr bwMode="auto">
          <a:xfrm>
            <a:off x="909638" y="2519363"/>
            <a:ext cx="0" cy="15192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2" name="Line 58"/>
          <p:cNvSpPr>
            <a:spLocks noChangeShapeType="1"/>
          </p:cNvSpPr>
          <p:nvPr/>
        </p:nvSpPr>
        <p:spPr bwMode="auto">
          <a:xfrm>
            <a:off x="909638" y="4038600"/>
            <a:ext cx="3352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3" name="Line 59"/>
          <p:cNvSpPr>
            <a:spLocks noChangeShapeType="1"/>
          </p:cNvSpPr>
          <p:nvPr/>
        </p:nvSpPr>
        <p:spPr bwMode="auto">
          <a:xfrm flipV="1">
            <a:off x="909638" y="2438400"/>
            <a:ext cx="34290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4" name="Oval 60"/>
          <p:cNvSpPr>
            <a:spLocks noChangeArrowheads="1"/>
          </p:cNvSpPr>
          <p:nvPr/>
        </p:nvSpPr>
        <p:spPr bwMode="auto">
          <a:xfrm rot="-7282380">
            <a:off x="1214438" y="3352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5" name="Oval 61"/>
          <p:cNvSpPr>
            <a:spLocks noChangeArrowheads="1"/>
          </p:cNvSpPr>
          <p:nvPr/>
        </p:nvSpPr>
        <p:spPr bwMode="auto">
          <a:xfrm rot="-7282380">
            <a:off x="1595438" y="2971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6" name="Oval 62"/>
          <p:cNvSpPr>
            <a:spLocks noChangeArrowheads="1"/>
          </p:cNvSpPr>
          <p:nvPr/>
        </p:nvSpPr>
        <p:spPr bwMode="auto">
          <a:xfrm rot="-7282380">
            <a:off x="2814638" y="1981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7" name="Oval 63"/>
          <p:cNvSpPr>
            <a:spLocks noChangeArrowheads="1"/>
          </p:cNvSpPr>
          <p:nvPr/>
        </p:nvSpPr>
        <p:spPr bwMode="auto">
          <a:xfrm rot="-7282380">
            <a:off x="3119438" y="3124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8" name="Oval 64"/>
          <p:cNvSpPr>
            <a:spLocks noChangeArrowheads="1"/>
          </p:cNvSpPr>
          <p:nvPr/>
        </p:nvSpPr>
        <p:spPr bwMode="auto">
          <a:xfrm rot="-7282380">
            <a:off x="3424238" y="2057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29" name="Oval 65"/>
          <p:cNvSpPr>
            <a:spLocks noChangeArrowheads="1"/>
          </p:cNvSpPr>
          <p:nvPr/>
        </p:nvSpPr>
        <p:spPr bwMode="auto">
          <a:xfrm rot="-7282380">
            <a:off x="1976438" y="2895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0" name="Oval 66"/>
          <p:cNvSpPr>
            <a:spLocks noChangeArrowheads="1"/>
          </p:cNvSpPr>
          <p:nvPr/>
        </p:nvSpPr>
        <p:spPr bwMode="auto">
          <a:xfrm rot="-7282380">
            <a:off x="3348038" y="2819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1" name="Oval 67"/>
          <p:cNvSpPr>
            <a:spLocks noChangeArrowheads="1"/>
          </p:cNvSpPr>
          <p:nvPr/>
        </p:nvSpPr>
        <p:spPr bwMode="auto">
          <a:xfrm rot="-7282380">
            <a:off x="3652838" y="3276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2" name="Oval 68"/>
          <p:cNvSpPr>
            <a:spLocks noChangeArrowheads="1"/>
          </p:cNvSpPr>
          <p:nvPr/>
        </p:nvSpPr>
        <p:spPr bwMode="auto">
          <a:xfrm rot="-7282380">
            <a:off x="3500438" y="1676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3" name="Oval 69"/>
          <p:cNvSpPr>
            <a:spLocks noChangeArrowheads="1"/>
          </p:cNvSpPr>
          <p:nvPr/>
        </p:nvSpPr>
        <p:spPr bwMode="auto">
          <a:xfrm rot="-7282380">
            <a:off x="3652838" y="2286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4" name="Oval 70"/>
          <p:cNvSpPr>
            <a:spLocks noChangeArrowheads="1"/>
          </p:cNvSpPr>
          <p:nvPr/>
        </p:nvSpPr>
        <p:spPr bwMode="auto">
          <a:xfrm rot="-7282380">
            <a:off x="3195638" y="2362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5" name="Oval 71"/>
          <p:cNvSpPr>
            <a:spLocks noChangeArrowheads="1"/>
          </p:cNvSpPr>
          <p:nvPr/>
        </p:nvSpPr>
        <p:spPr bwMode="auto">
          <a:xfrm rot="-7282380">
            <a:off x="2509838" y="3276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6" name="Oval 72"/>
          <p:cNvSpPr>
            <a:spLocks noChangeArrowheads="1"/>
          </p:cNvSpPr>
          <p:nvPr/>
        </p:nvSpPr>
        <p:spPr bwMode="auto">
          <a:xfrm rot="-7282380">
            <a:off x="2814638" y="2667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7" name="Oval 73"/>
          <p:cNvSpPr>
            <a:spLocks noChangeArrowheads="1"/>
          </p:cNvSpPr>
          <p:nvPr/>
        </p:nvSpPr>
        <p:spPr bwMode="auto">
          <a:xfrm rot="-7282380">
            <a:off x="2433638" y="2438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8" name="Oval 74"/>
          <p:cNvSpPr>
            <a:spLocks noChangeArrowheads="1"/>
          </p:cNvSpPr>
          <p:nvPr/>
        </p:nvSpPr>
        <p:spPr bwMode="auto">
          <a:xfrm rot="-7282380">
            <a:off x="1443038" y="3352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39" name="Oval 75"/>
          <p:cNvSpPr>
            <a:spLocks noChangeArrowheads="1"/>
          </p:cNvSpPr>
          <p:nvPr/>
        </p:nvSpPr>
        <p:spPr bwMode="auto">
          <a:xfrm rot="-7282380">
            <a:off x="1747838" y="3200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0" name="Oval 76"/>
          <p:cNvSpPr>
            <a:spLocks noChangeArrowheads="1"/>
          </p:cNvSpPr>
          <p:nvPr/>
        </p:nvSpPr>
        <p:spPr bwMode="auto">
          <a:xfrm rot="-7282380">
            <a:off x="2128838" y="3276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1" name="Oval 77"/>
          <p:cNvSpPr>
            <a:spLocks noChangeArrowheads="1"/>
          </p:cNvSpPr>
          <p:nvPr/>
        </p:nvSpPr>
        <p:spPr bwMode="auto">
          <a:xfrm rot="-7282380">
            <a:off x="2738438" y="2971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2" name="Oval 78"/>
          <p:cNvSpPr>
            <a:spLocks noChangeArrowheads="1"/>
          </p:cNvSpPr>
          <p:nvPr/>
        </p:nvSpPr>
        <p:spPr bwMode="auto">
          <a:xfrm rot="-7282380">
            <a:off x="3805238" y="2743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3" name="Oval 79"/>
          <p:cNvSpPr>
            <a:spLocks noChangeArrowheads="1"/>
          </p:cNvSpPr>
          <p:nvPr/>
        </p:nvSpPr>
        <p:spPr bwMode="auto">
          <a:xfrm rot="-7282380">
            <a:off x="2357438" y="2971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4" name="Text Box 80"/>
          <p:cNvSpPr txBox="1">
            <a:spLocks noChangeArrowheads="1"/>
          </p:cNvSpPr>
          <p:nvPr/>
        </p:nvSpPr>
        <p:spPr bwMode="auto">
          <a:xfrm>
            <a:off x="685800" y="2057400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/>
              <a:t>y</a:t>
            </a:r>
          </a:p>
        </p:txBody>
      </p:sp>
      <p:sp>
        <p:nvSpPr>
          <p:cNvPr id="36945" name="Line 81"/>
          <p:cNvSpPr>
            <a:spLocks noChangeShapeType="1"/>
          </p:cNvSpPr>
          <p:nvPr/>
        </p:nvSpPr>
        <p:spPr bwMode="auto">
          <a:xfrm flipV="1">
            <a:off x="1214438" y="1752600"/>
            <a:ext cx="1905000" cy="152400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6" name="Line 82"/>
          <p:cNvSpPr>
            <a:spLocks noChangeShapeType="1"/>
          </p:cNvSpPr>
          <p:nvPr/>
        </p:nvSpPr>
        <p:spPr bwMode="auto">
          <a:xfrm flipV="1">
            <a:off x="1214438" y="3657600"/>
            <a:ext cx="2743200" cy="4763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47" name="Rectangle 83"/>
          <p:cNvSpPr>
            <a:spLocks noChangeArrowheads="1"/>
          </p:cNvSpPr>
          <p:nvPr/>
        </p:nvSpPr>
        <p:spPr bwMode="auto">
          <a:xfrm>
            <a:off x="4191000" y="3810000"/>
            <a:ext cx="4667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/>
              <a:t>x</a:t>
            </a:r>
          </a:p>
        </p:txBody>
      </p:sp>
      <p:sp>
        <p:nvSpPr>
          <p:cNvPr id="36948" name="Rectangle 84"/>
          <p:cNvSpPr>
            <a:spLocks noChangeArrowheads="1"/>
          </p:cNvSpPr>
          <p:nvPr/>
        </p:nvSpPr>
        <p:spPr bwMode="auto">
          <a:xfrm>
            <a:off x="8534400" y="3733800"/>
            <a:ext cx="4667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/>
              <a:t>x</a:t>
            </a:r>
          </a:p>
        </p:txBody>
      </p:sp>
      <p:sp>
        <p:nvSpPr>
          <p:cNvPr id="36949" name="Line 85"/>
          <p:cNvSpPr>
            <a:spLocks noChangeShapeType="1"/>
          </p:cNvSpPr>
          <p:nvPr/>
        </p:nvSpPr>
        <p:spPr bwMode="auto">
          <a:xfrm flipH="1">
            <a:off x="5181600" y="2325688"/>
            <a:ext cx="11113" cy="16367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0" name="Line 86"/>
          <p:cNvSpPr>
            <a:spLocks noChangeShapeType="1"/>
          </p:cNvSpPr>
          <p:nvPr/>
        </p:nvSpPr>
        <p:spPr bwMode="auto">
          <a:xfrm flipV="1">
            <a:off x="5181600" y="3962400"/>
            <a:ext cx="3429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1" name="Line 87"/>
          <p:cNvSpPr>
            <a:spLocks noChangeShapeType="1"/>
          </p:cNvSpPr>
          <p:nvPr/>
        </p:nvSpPr>
        <p:spPr bwMode="auto">
          <a:xfrm flipV="1">
            <a:off x="5192713" y="2320925"/>
            <a:ext cx="34290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2" name="Oval 88"/>
          <p:cNvSpPr>
            <a:spLocks noChangeArrowheads="1"/>
          </p:cNvSpPr>
          <p:nvPr/>
        </p:nvSpPr>
        <p:spPr bwMode="auto">
          <a:xfrm rot="-7282380">
            <a:off x="5329238" y="3235325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3" name="Oval 89"/>
          <p:cNvSpPr>
            <a:spLocks noChangeArrowheads="1"/>
          </p:cNvSpPr>
          <p:nvPr/>
        </p:nvSpPr>
        <p:spPr bwMode="auto">
          <a:xfrm rot="-7282380">
            <a:off x="5481638" y="2895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4" name="Oval 90"/>
          <p:cNvSpPr>
            <a:spLocks noChangeArrowheads="1"/>
          </p:cNvSpPr>
          <p:nvPr/>
        </p:nvSpPr>
        <p:spPr bwMode="auto">
          <a:xfrm rot="-7282380">
            <a:off x="7086600" y="2667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5" name="Oval 91"/>
          <p:cNvSpPr>
            <a:spLocks noChangeArrowheads="1"/>
          </p:cNvSpPr>
          <p:nvPr/>
        </p:nvSpPr>
        <p:spPr bwMode="auto">
          <a:xfrm rot="-7282380">
            <a:off x="7767638" y="2209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6" name="Oval 92"/>
          <p:cNvSpPr>
            <a:spLocks noChangeArrowheads="1"/>
          </p:cNvSpPr>
          <p:nvPr/>
        </p:nvSpPr>
        <p:spPr bwMode="auto">
          <a:xfrm rot="-7282380">
            <a:off x="5862638" y="2819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7" name="Oval 93"/>
          <p:cNvSpPr>
            <a:spLocks noChangeArrowheads="1"/>
          </p:cNvSpPr>
          <p:nvPr/>
        </p:nvSpPr>
        <p:spPr bwMode="auto">
          <a:xfrm rot="-7282380">
            <a:off x="7539038" y="2590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58" name="Oval 94"/>
          <p:cNvSpPr>
            <a:spLocks noChangeArrowheads="1"/>
          </p:cNvSpPr>
          <p:nvPr/>
        </p:nvSpPr>
        <p:spPr bwMode="auto">
          <a:xfrm rot="-7282380">
            <a:off x="7767638" y="2819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36959" name="Oval 95"/>
          <p:cNvSpPr>
            <a:spLocks noChangeArrowheads="1"/>
          </p:cNvSpPr>
          <p:nvPr/>
        </p:nvSpPr>
        <p:spPr bwMode="auto">
          <a:xfrm rot="-7282380">
            <a:off x="7935913" y="2438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0" name="Oval 96"/>
          <p:cNvSpPr>
            <a:spLocks noChangeArrowheads="1"/>
          </p:cNvSpPr>
          <p:nvPr/>
        </p:nvSpPr>
        <p:spPr bwMode="auto">
          <a:xfrm rot="-7282380">
            <a:off x="7310438" y="2209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1" name="Oval 97"/>
          <p:cNvSpPr>
            <a:spLocks noChangeArrowheads="1"/>
          </p:cNvSpPr>
          <p:nvPr/>
        </p:nvSpPr>
        <p:spPr bwMode="auto">
          <a:xfrm rot="-7282380">
            <a:off x="6624638" y="2971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2" name="Oval 98"/>
          <p:cNvSpPr>
            <a:spLocks noChangeArrowheads="1"/>
          </p:cNvSpPr>
          <p:nvPr/>
        </p:nvSpPr>
        <p:spPr bwMode="auto">
          <a:xfrm rot="-7282380">
            <a:off x="6700838" y="26670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3" name="Oval 99"/>
          <p:cNvSpPr>
            <a:spLocks noChangeArrowheads="1"/>
          </p:cNvSpPr>
          <p:nvPr/>
        </p:nvSpPr>
        <p:spPr bwMode="auto">
          <a:xfrm rot="-7282380">
            <a:off x="6396038" y="2590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4" name="Oval 100"/>
          <p:cNvSpPr>
            <a:spLocks noChangeArrowheads="1"/>
          </p:cNvSpPr>
          <p:nvPr/>
        </p:nvSpPr>
        <p:spPr bwMode="auto">
          <a:xfrm rot="-7282380">
            <a:off x="5557838" y="3352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5" name="Oval 101"/>
          <p:cNvSpPr>
            <a:spLocks noChangeArrowheads="1"/>
          </p:cNvSpPr>
          <p:nvPr/>
        </p:nvSpPr>
        <p:spPr bwMode="auto">
          <a:xfrm rot="-7282380">
            <a:off x="5710238" y="3082925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6" name="Oval 102"/>
          <p:cNvSpPr>
            <a:spLocks noChangeArrowheads="1"/>
          </p:cNvSpPr>
          <p:nvPr/>
        </p:nvSpPr>
        <p:spPr bwMode="auto">
          <a:xfrm rot="-7282380">
            <a:off x="6091238" y="32004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7" name="Oval 103"/>
          <p:cNvSpPr>
            <a:spLocks noChangeArrowheads="1"/>
          </p:cNvSpPr>
          <p:nvPr/>
        </p:nvSpPr>
        <p:spPr bwMode="auto">
          <a:xfrm rot="-7282380">
            <a:off x="6929438" y="29718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8" name="Oval 104"/>
          <p:cNvSpPr>
            <a:spLocks noChangeArrowheads="1"/>
          </p:cNvSpPr>
          <p:nvPr/>
        </p:nvSpPr>
        <p:spPr bwMode="auto">
          <a:xfrm rot="-7282380">
            <a:off x="8224838" y="2625725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69" name="Oval 105"/>
          <p:cNvSpPr>
            <a:spLocks noChangeArrowheads="1"/>
          </p:cNvSpPr>
          <p:nvPr/>
        </p:nvSpPr>
        <p:spPr bwMode="auto">
          <a:xfrm rot="-7282380">
            <a:off x="6243638" y="28956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70" name="Text Box 106"/>
          <p:cNvSpPr txBox="1">
            <a:spLocks noChangeArrowheads="1"/>
          </p:cNvSpPr>
          <p:nvPr/>
        </p:nvSpPr>
        <p:spPr bwMode="auto">
          <a:xfrm>
            <a:off x="4968875" y="1939925"/>
            <a:ext cx="354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/>
              <a:t>y</a:t>
            </a:r>
          </a:p>
        </p:txBody>
      </p:sp>
      <p:sp>
        <p:nvSpPr>
          <p:cNvPr id="36971" name="Oval 107"/>
          <p:cNvSpPr>
            <a:spLocks noChangeArrowheads="1"/>
          </p:cNvSpPr>
          <p:nvPr/>
        </p:nvSpPr>
        <p:spPr bwMode="auto">
          <a:xfrm rot="-7282380">
            <a:off x="8072438" y="1981200"/>
            <a:ext cx="228600" cy="228600"/>
          </a:xfrm>
          <a:prstGeom prst="ellipse">
            <a:avLst/>
          </a:prstGeom>
          <a:solidFill>
            <a:schemeClr val="tx2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72" name="Line 108"/>
          <p:cNvSpPr>
            <a:spLocks noChangeShapeType="1"/>
          </p:cNvSpPr>
          <p:nvPr/>
        </p:nvSpPr>
        <p:spPr bwMode="auto">
          <a:xfrm flipV="1">
            <a:off x="5481638" y="1905000"/>
            <a:ext cx="2667000" cy="91440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73" name="Line 109"/>
          <p:cNvSpPr>
            <a:spLocks noChangeShapeType="1"/>
          </p:cNvSpPr>
          <p:nvPr/>
        </p:nvSpPr>
        <p:spPr bwMode="auto">
          <a:xfrm flipV="1">
            <a:off x="5634038" y="2971800"/>
            <a:ext cx="2667000" cy="83820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74" name="Rectangle 110"/>
          <p:cNvSpPr>
            <a:spLocks noChangeArrowheads="1"/>
          </p:cNvSpPr>
          <p:nvPr/>
        </p:nvSpPr>
        <p:spPr bwMode="auto">
          <a:xfrm rot="-5400000">
            <a:off x="-74613" y="4875213"/>
            <a:ext cx="13049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residuals</a:t>
            </a:r>
          </a:p>
        </p:txBody>
      </p:sp>
      <p:sp>
        <p:nvSpPr>
          <p:cNvPr id="36975" name="Rectangle 111"/>
          <p:cNvSpPr>
            <a:spLocks noChangeArrowheads="1"/>
          </p:cNvSpPr>
          <p:nvPr/>
        </p:nvSpPr>
        <p:spPr bwMode="auto">
          <a:xfrm rot="-5400000">
            <a:off x="4344987" y="4875213"/>
            <a:ext cx="13049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residuals</a:t>
            </a:r>
          </a:p>
        </p:txBody>
      </p:sp>
      <p:sp>
        <p:nvSpPr>
          <p:cNvPr id="36976" name="Line 112"/>
          <p:cNvSpPr>
            <a:spLocks noChangeShapeType="1"/>
          </p:cNvSpPr>
          <p:nvPr/>
        </p:nvSpPr>
        <p:spPr bwMode="auto">
          <a:xfrm>
            <a:off x="4648200" y="1676400"/>
            <a:ext cx="0" cy="4724400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 Linear Regression Model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1275" y="1768475"/>
            <a:ext cx="7064375" cy="3817938"/>
          </a:xfrm>
        </p:spPr>
        <p:txBody>
          <a:bodyPr/>
          <a:lstStyle/>
          <a:p>
            <a:pPr marL="320675" indent="-320675" defTabSz="852488" eaLnBrk="1" hangingPunct="1">
              <a:spcBef>
                <a:spcPct val="45000"/>
              </a:spcBef>
            </a:pPr>
            <a:r>
              <a:rPr lang="en-US" smtClean="0"/>
              <a:t>Only </a:t>
            </a:r>
            <a:r>
              <a:rPr lang="en-US" b="1" smtClean="0">
                <a:solidFill>
                  <a:schemeClr val="folHlink"/>
                </a:solidFill>
              </a:rPr>
              <a:t>one</a:t>
            </a:r>
            <a:r>
              <a:rPr lang="en-US" smtClean="0">
                <a:solidFill>
                  <a:schemeClr val="folHlink"/>
                </a:solidFill>
              </a:rPr>
              <a:t> independent variable</a:t>
            </a:r>
            <a:r>
              <a:rPr lang="en-US" smtClean="0"/>
              <a:t>, x</a:t>
            </a:r>
          </a:p>
          <a:p>
            <a:pPr marL="320675" indent="-320675" defTabSz="852488" eaLnBrk="1" hangingPunct="1">
              <a:spcBef>
                <a:spcPct val="45000"/>
              </a:spcBef>
            </a:pPr>
            <a:r>
              <a:rPr lang="en-US" smtClean="0"/>
              <a:t>Relationship between  x  and  y  is described by a linear function</a:t>
            </a:r>
          </a:p>
          <a:p>
            <a:pPr marL="320675" indent="-320675" defTabSz="852488" eaLnBrk="1" hangingPunct="1">
              <a:spcBef>
                <a:spcPct val="45000"/>
              </a:spcBef>
            </a:pPr>
            <a:r>
              <a:rPr lang="en-US" smtClean="0"/>
              <a:t>Changes in  y  are assumed to be caused by changes in  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20675" indent="-320675" defTabSz="852488">
              <a:spcBef>
                <a:spcPct val="30000"/>
              </a:spcBef>
              <a:buNone/>
            </a:pPr>
            <a:r>
              <a:rPr lang="en-US" dirty="0" smtClean="0">
                <a:solidFill>
                  <a:schemeClr val="folHlink"/>
                </a:solidFill>
              </a:rPr>
              <a:t>Dependent variable:</a:t>
            </a:r>
            <a:r>
              <a:rPr lang="en-US" dirty="0" smtClean="0"/>
              <a:t>  the variable we wish to explain</a:t>
            </a:r>
          </a:p>
          <a:p>
            <a:pPr marL="320675" indent="-320675" defTabSz="852488">
              <a:spcBef>
                <a:spcPct val="30000"/>
              </a:spcBef>
              <a:buNone/>
            </a:pPr>
            <a:r>
              <a:rPr lang="en-US" dirty="0" smtClean="0">
                <a:solidFill>
                  <a:schemeClr val="folHlink"/>
                </a:solidFill>
              </a:rPr>
              <a:t>Independent variable:</a:t>
            </a:r>
            <a:r>
              <a:rPr lang="en-US" dirty="0" smtClean="0"/>
              <a:t>  the variable used to explain the dependent variable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226425" cy="1143000"/>
          </a:xfrm>
          <a:noFill/>
          <a:ln/>
        </p:spPr>
        <p:txBody>
          <a:bodyPr/>
          <a:lstStyle/>
          <a:p>
            <a:r>
              <a:rPr lang="en-US" b="1" dirty="0"/>
              <a:t>Types of Variables</a:t>
            </a: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381000" y="1981200"/>
            <a:ext cx="8226425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Categorical – Possible values define group or categories, not necessarily in an apparent ordering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Ex.	Color of M&amp;M’s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	Gender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	Stat 200 Section</a:t>
            </a:r>
          </a:p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Ordinal – Categorical variable where values or categories </a:t>
            </a:r>
            <a:r>
              <a:rPr lang="en-US" sz="20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have</a:t>
            </a: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a natural ordering 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Ex.	Rate the roller coaster on a scale of 1-5  (1 is terrible and 5 is excellent)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	Age groups  (child, teen, adult, senior citizen)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	Shirt sizes   (S, M, L, XL)</a:t>
            </a:r>
          </a:p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Quantitative – Measurements or counts, recorded as numerical values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Ex.	Height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	Temperature</a:t>
            </a:r>
          </a:p>
          <a:p>
            <a:pPr marL="1371600" lvl="2" indent="-4572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	# of Red M&amp;M’s</a:t>
            </a:r>
          </a:p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en-US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3 - </a:t>
            </a:r>
            <a:fld id="{87693867-A7CF-4B1B-9484-D1FFA13B850E}" type="slidenum">
              <a:rPr lang="en-US"/>
              <a:pPr/>
              <a:t>6</a:t>
            </a:fld>
            <a:endParaRPr 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09575" y="257175"/>
            <a:ext cx="845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b="1">
                <a:solidFill>
                  <a:schemeClr val="tx2"/>
                </a:solidFill>
                <a:cs typeface="Times New Roman" pitchFamily="18" charset="0"/>
              </a:rPr>
              <a:t>Types of Numerical variables</a:t>
            </a:r>
            <a:endParaRPr lang="en-US" sz="4000" b="1">
              <a:solidFill>
                <a:schemeClr val="tx2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81000" y="1371600"/>
            <a:ext cx="838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Discrete: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Reflects a number obtained by counting—no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decimal.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Examples: No of Person,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Continuous: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Reflects a measurement; the number of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decimal places depends on the precision of the measuring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device.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Ratio scale: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Order and distance implied.  Differences can be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compared; has a true zero. Ratios can be  compared.                 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     Examples: Height, weight, blood pressure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Interval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scale: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Order and distance implied.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Difference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can be compared; no true zero. Ratios cannot be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compared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     Example:  Temperature in Celsius. </a:t>
            </a:r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361950" y="1085850"/>
            <a:ext cx="853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Regression Models</a:t>
            </a:r>
          </a:p>
        </p:txBody>
      </p:sp>
      <p:pic>
        <p:nvPicPr>
          <p:cNvPr id="53251" name="Picture 3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2024063"/>
            <a:ext cx="4191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38138" y="2019300"/>
            <a:ext cx="4202112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3253" name="Picture 5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0275" y="2100263"/>
            <a:ext cx="4267200" cy="198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735513" y="2095500"/>
            <a:ext cx="4278312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8" y="4419600"/>
            <a:ext cx="411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295275" y="4414838"/>
            <a:ext cx="4125913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5838" y="4495800"/>
            <a:ext cx="4267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4791075" y="4491038"/>
            <a:ext cx="4278313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528638" y="1676400"/>
            <a:ext cx="3895725" cy="3937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/>
              <a:t>Positive Linear Relationship</a:t>
            </a: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371475" y="4110038"/>
            <a:ext cx="4048125" cy="3937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/>
              <a:t>Negative Linear Relationship</a:t>
            </a:r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5100638" y="1676400"/>
            <a:ext cx="3590925" cy="3937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/>
              <a:t>Relationship NOT Linear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5934075" y="4110038"/>
            <a:ext cx="2447925" cy="3937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/>
              <a:t>No Relationship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981200" y="3429000"/>
          <a:ext cx="5410200" cy="1217613"/>
        </p:xfrm>
        <a:graphic>
          <a:graphicData uri="http://schemas.openxmlformats.org/presentationml/2006/ole">
            <p:oleObj spid="_x0000_s1026" name="Equation" r:id="rId3" imgW="1015920" imgH="228600" progId="Equation.3">
              <p:embed/>
            </p:oleObj>
          </a:graphicData>
        </a:graphic>
      </p:graphicFrame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581400" y="4800600"/>
            <a:ext cx="22161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Linear component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 Linear Regression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33400" y="1711325"/>
            <a:ext cx="4724400" cy="4667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/>
              <a:t>The population regression model: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133600" y="2514600"/>
            <a:ext cx="152400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Population </a:t>
            </a:r>
            <a:br>
              <a:rPr lang="en-US" sz="2000"/>
            </a:br>
            <a:r>
              <a:rPr lang="en-US" sz="2000"/>
              <a:t>y  intercept 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3886200" y="2362200"/>
            <a:ext cx="1447800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Population Slope</a:t>
            </a:r>
            <a:br>
              <a:rPr lang="en-US" sz="2000"/>
            </a:br>
            <a:r>
              <a:rPr lang="en-US" sz="2000"/>
              <a:t>Coefficient 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7772400" y="2286000"/>
            <a:ext cx="1147763" cy="1308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Random Error term, or residual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52400" y="3124200"/>
            <a:ext cx="1838325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Dependent Variable</a:t>
            </a: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2971800" y="3200400"/>
            <a:ext cx="461963" cy="590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1524000" y="3505200"/>
            <a:ext cx="6096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H="1">
            <a:off x="5943600" y="32004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rot="20940815" flipH="1">
            <a:off x="7162800" y="3444875"/>
            <a:ext cx="617538" cy="298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5638800" y="2514600"/>
            <a:ext cx="1604963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Independent Variable</a:t>
            </a:r>
          </a:p>
        </p:txBody>
      </p:sp>
      <p:sp>
        <p:nvSpPr>
          <p:cNvPr id="7183" name="AutoShape 15"/>
          <p:cNvSpPr>
            <a:spLocks/>
          </p:cNvSpPr>
          <p:nvPr/>
        </p:nvSpPr>
        <p:spPr bwMode="auto">
          <a:xfrm rot="16200000" flipV="1">
            <a:off x="4569619" y="3431381"/>
            <a:ext cx="228600" cy="2662238"/>
          </a:xfrm>
          <a:prstGeom prst="leftBrace">
            <a:avLst>
              <a:gd name="adj1" fmla="val 97049"/>
              <a:gd name="adj2" fmla="val 50000"/>
            </a:avLst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 rot="-659185">
            <a:off x="4792663" y="3292475"/>
            <a:ext cx="227012" cy="396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5" name="AutoShape 17"/>
          <p:cNvSpPr>
            <a:spLocks/>
          </p:cNvSpPr>
          <p:nvPr/>
        </p:nvSpPr>
        <p:spPr bwMode="auto">
          <a:xfrm rot="16200000" flipV="1">
            <a:off x="6896100" y="4289425"/>
            <a:ext cx="228600" cy="9144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6248400" y="4860925"/>
            <a:ext cx="17780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Random Error</a:t>
            </a:r>
          </a:p>
          <a:p>
            <a:pPr eaLnBrk="0" hangingPunct="0"/>
            <a:r>
              <a:rPr lang="en-US" sz="2000"/>
              <a:t> component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 flipH="1" flipV="1">
            <a:off x="2362200" y="4038600"/>
            <a:ext cx="1752600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lg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196" name="Line 3"/>
          <p:cNvSpPr>
            <a:spLocks noChangeShapeType="1"/>
          </p:cNvSpPr>
          <p:nvPr/>
        </p:nvSpPr>
        <p:spPr bwMode="auto">
          <a:xfrm flipH="1" flipV="1">
            <a:off x="2362200" y="2743200"/>
            <a:ext cx="1752600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lg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 Linear Regression</a:t>
            </a:r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7467600" y="1219200"/>
            <a:ext cx="1474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chemeClr val="tx2"/>
                </a:solidFill>
                <a:latin typeface="Tahoma" pitchFamily="34" charset="0"/>
              </a:rPr>
              <a:t>(continued)</a:t>
            </a:r>
          </a:p>
        </p:txBody>
      </p:sp>
      <p:sp>
        <p:nvSpPr>
          <p:cNvPr id="8199" name="Line 6"/>
          <p:cNvSpPr>
            <a:spLocks noChangeShapeType="1"/>
          </p:cNvSpPr>
          <p:nvPr/>
        </p:nvSpPr>
        <p:spPr bwMode="auto">
          <a:xfrm flipH="1">
            <a:off x="4097338" y="2865438"/>
            <a:ext cx="6350" cy="27924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 flipV="1">
            <a:off x="2198688" y="2762250"/>
            <a:ext cx="6470650" cy="1830388"/>
          </a:xfrm>
          <a:prstGeom prst="line">
            <a:avLst/>
          </a:prstGeom>
          <a:noFill/>
          <a:ln w="508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Freeform 8"/>
          <p:cNvSpPr>
            <a:spLocks/>
          </p:cNvSpPr>
          <p:nvPr/>
        </p:nvSpPr>
        <p:spPr bwMode="auto">
          <a:xfrm>
            <a:off x="5087938" y="4514850"/>
            <a:ext cx="454025" cy="454025"/>
          </a:xfrm>
          <a:custGeom>
            <a:avLst/>
            <a:gdLst>
              <a:gd name="T0" fmla="*/ 0 w 286"/>
              <a:gd name="T1" fmla="*/ 145 h 286"/>
              <a:gd name="T2" fmla="*/ 7 w 286"/>
              <a:gd name="T3" fmla="*/ 99 h 286"/>
              <a:gd name="T4" fmla="*/ 26 w 286"/>
              <a:gd name="T5" fmla="*/ 61 h 286"/>
              <a:gd name="T6" fmla="*/ 61 w 286"/>
              <a:gd name="T7" fmla="*/ 30 h 286"/>
              <a:gd name="T8" fmla="*/ 99 w 286"/>
              <a:gd name="T9" fmla="*/ 8 h 286"/>
              <a:gd name="T10" fmla="*/ 144 w 286"/>
              <a:gd name="T11" fmla="*/ 0 h 286"/>
              <a:gd name="T12" fmla="*/ 186 w 286"/>
              <a:gd name="T13" fmla="*/ 8 h 286"/>
              <a:gd name="T14" fmla="*/ 228 w 286"/>
              <a:gd name="T15" fmla="*/ 30 h 286"/>
              <a:gd name="T16" fmla="*/ 259 w 286"/>
              <a:gd name="T17" fmla="*/ 61 h 286"/>
              <a:gd name="T18" fmla="*/ 278 w 286"/>
              <a:gd name="T19" fmla="*/ 99 h 286"/>
              <a:gd name="T20" fmla="*/ 285 w 286"/>
              <a:gd name="T21" fmla="*/ 145 h 286"/>
              <a:gd name="T22" fmla="*/ 278 w 286"/>
              <a:gd name="T23" fmla="*/ 190 h 286"/>
              <a:gd name="T24" fmla="*/ 259 w 286"/>
              <a:gd name="T25" fmla="*/ 228 h 286"/>
              <a:gd name="T26" fmla="*/ 228 w 286"/>
              <a:gd name="T27" fmla="*/ 259 h 286"/>
              <a:gd name="T28" fmla="*/ 186 w 286"/>
              <a:gd name="T29" fmla="*/ 281 h 286"/>
              <a:gd name="T30" fmla="*/ 144 w 286"/>
              <a:gd name="T31" fmla="*/ 285 h 286"/>
              <a:gd name="T32" fmla="*/ 99 w 286"/>
              <a:gd name="T33" fmla="*/ 281 h 286"/>
              <a:gd name="T34" fmla="*/ 61 w 286"/>
              <a:gd name="T35" fmla="*/ 259 h 286"/>
              <a:gd name="T36" fmla="*/ 26 w 286"/>
              <a:gd name="T37" fmla="*/ 228 h 286"/>
              <a:gd name="T38" fmla="*/ 7 w 286"/>
              <a:gd name="T39" fmla="*/ 190 h 286"/>
              <a:gd name="T40" fmla="*/ 0 w 286"/>
              <a:gd name="T41" fmla="*/ 145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6"/>
              <a:gd name="T64" fmla="*/ 0 h 286"/>
              <a:gd name="T65" fmla="*/ 286 w 286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6" h="286">
                <a:moveTo>
                  <a:pt x="0" y="145"/>
                </a:moveTo>
                <a:lnTo>
                  <a:pt x="7" y="99"/>
                </a:lnTo>
                <a:lnTo>
                  <a:pt x="26" y="61"/>
                </a:lnTo>
                <a:lnTo>
                  <a:pt x="61" y="30"/>
                </a:lnTo>
                <a:lnTo>
                  <a:pt x="99" y="8"/>
                </a:lnTo>
                <a:lnTo>
                  <a:pt x="144" y="0"/>
                </a:lnTo>
                <a:lnTo>
                  <a:pt x="186" y="8"/>
                </a:lnTo>
                <a:lnTo>
                  <a:pt x="228" y="30"/>
                </a:lnTo>
                <a:lnTo>
                  <a:pt x="259" y="61"/>
                </a:lnTo>
                <a:lnTo>
                  <a:pt x="278" y="99"/>
                </a:lnTo>
                <a:lnTo>
                  <a:pt x="285" y="145"/>
                </a:lnTo>
                <a:lnTo>
                  <a:pt x="278" y="190"/>
                </a:lnTo>
                <a:lnTo>
                  <a:pt x="259" y="228"/>
                </a:lnTo>
                <a:lnTo>
                  <a:pt x="228" y="259"/>
                </a:lnTo>
                <a:lnTo>
                  <a:pt x="186" y="281"/>
                </a:lnTo>
                <a:lnTo>
                  <a:pt x="144" y="285"/>
                </a:lnTo>
                <a:lnTo>
                  <a:pt x="99" y="281"/>
                </a:lnTo>
                <a:lnTo>
                  <a:pt x="61" y="259"/>
                </a:lnTo>
                <a:lnTo>
                  <a:pt x="26" y="228"/>
                </a:lnTo>
                <a:lnTo>
                  <a:pt x="7" y="190"/>
                </a:lnTo>
                <a:lnTo>
                  <a:pt x="0" y="145"/>
                </a:lnTo>
              </a:path>
            </a:pathLst>
          </a:custGeom>
          <a:solidFill>
            <a:schemeClr val="fol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4973638" y="5108575"/>
            <a:ext cx="184150" cy="9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Rectangle 10"/>
          <p:cNvSpPr>
            <a:spLocks noChangeArrowheads="1"/>
          </p:cNvSpPr>
          <p:nvPr/>
        </p:nvSpPr>
        <p:spPr bwMode="auto">
          <a:xfrm>
            <a:off x="5029200" y="3733800"/>
            <a:ext cx="243840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400"/>
              <a:t>Random Error for this x value</a:t>
            </a:r>
            <a:endParaRPr lang="en-US" sz="2400" baseline="-25000"/>
          </a:p>
        </p:txBody>
      </p:sp>
      <p:sp>
        <p:nvSpPr>
          <p:cNvPr id="8204" name="Rectangle 11"/>
          <p:cNvSpPr>
            <a:spLocks noChangeArrowheads="1"/>
          </p:cNvSpPr>
          <p:nvPr/>
        </p:nvSpPr>
        <p:spPr bwMode="auto">
          <a:xfrm>
            <a:off x="1887538" y="1695450"/>
            <a:ext cx="409575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3600"/>
              <a:t>y</a:t>
            </a:r>
          </a:p>
        </p:txBody>
      </p:sp>
      <p:sp>
        <p:nvSpPr>
          <p:cNvPr id="8205" name="Rectangle 12"/>
          <p:cNvSpPr>
            <a:spLocks noChangeArrowheads="1"/>
          </p:cNvSpPr>
          <p:nvPr/>
        </p:nvSpPr>
        <p:spPr bwMode="auto">
          <a:xfrm>
            <a:off x="8288338" y="5562600"/>
            <a:ext cx="409575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3600"/>
              <a:t>x</a:t>
            </a:r>
          </a:p>
        </p:txBody>
      </p:sp>
      <p:sp>
        <p:nvSpPr>
          <p:cNvPr id="8206" name="Freeform 13"/>
          <p:cNvSpPr>
            <a:spLocks/>
          </p:cNvSpPr>
          <p:nvPr/>
        </p:nvSpPr>
        <p:spPr bwMode="auto">
          <a:xfrm>
            <a:off x="7831138" y="2457450"/>
            <a:ext cx="455612" cy="454025"/>
          </a:xfrm>
          <a:custGeom>
            <a:avLst/>
            <a:gdLst>
              <a:gd name="T0" fmla="*/ 0 w 287"/>
              <a:gd name="T1" fmla="*/ 141 h 286"/>
              <a:gd name="T2" fmla="*/ 8 w 287"/>
              <a:gd name="T3" fmla="*/ 99 h 286"/>
              <a:gd name="T4" fmla="*/ 26 w 287"/>
              <a:gd name="T5" fmla="*/ 57 h 286"/>
              <a:gd name="T6" fmla="*/ 57 w 287"/>
              <a:gd name="T7" fmla="*/ 26 h 286"/>
              <a:gd name="T8" fmla="*/ 99 w 287"/>
              <a:gd name="T9" fmla="*/ 8 h 286"/>
              <a:gd name="T10" fmla="*/ 141 w 287"/>
              <a:gd name="T11" fmla="*/ 0 h 286"/>
              <a:gd name="T12" fmla="*/ 187 w 287"/>
              <a:gd name="T13" fmla="*/ 8 h 286"/>
              <a:gd name="T14" fmla="*/ 224 w 287"/>
              <a:gd name="T15" fmla="*/ 26 h 286"/>
              <a:gd name="T16" fmla="*/ 259 w 287"/>
              <a:gd name="T17" fmla="*/ 57 h 286"/>
              <a:gd name="T18" fmla="*/ 278 w 287"/>
              <a:gd name="T19" fmla="*/ 99 h 286"/>
              <a:gd name="T20" fmla="*/ 286 w 287"/>
              <a:gd name="T21" fmla="*/ 141 h 286"/>
              <a:gd name="T22" fmla="*/ 278 w 287"/>
              <a:gd name="T23" fmla="*/ 186 h 286"/>
              <a:gd name="T24" fmla="*/ 259 w 287"/>
              <a:gd name="T25" fmla="*/ 224 h 286"/>
              <a:gd name="T26" fmla="*/ 224 w 287"/>
              <a:gd name="T27" fmla="*/ 259 h 286"/>
              <a:gd name="T28" fmla="*/ 187 w 287"/>
              <a:gd name="T29" fmla="*/ 278 h 286"/>
              <a:gd name="T30" fmla="*/ 141 w 287"/>
              <a:gd name="T31" fmla="*/ 285 h 286"/>
              <a:gd name="T32" fmla="*/ 99 w 287"/>
              <a:gd name="T33" fmla="*/ 278 h 286"/>
              <a:gd name="T34" fmla="*/ 57 w 287"/>
              <a:gd name="T35" fmla="*/ 259 h 286"/>
              <a:gd name="T36" fmla="*/ 26 w 287"/>
              <a:gd name="T37" fmla="*/ 224 h 286"/>
              <a:gd name="T38" fmla="*/ 8 w 287"/>
              <a:gd name="T39" fmla="*/ 186 h 286"/>
              <a:gd name="T40" fmla="*/ 0 w 287"/>
              <a:gd name="T41" fmla="*/ 141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7"/>
              <a:gd name="T64" fmla="*/ 0 h 286"/>
              <a:gd name="T65" fmla="*/ 287 w 287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7" h="286">
                <a:moveTo>
                  <a:pt x="0" y="141"/>
                </a:moveTo>
                <a:lnTo>
                  <a:pt x="8" y="99"/>
                </a:lnTo>
                <a:lnTo>
                  <a:pt x="26" y="57"/>
                </a:lnTo>
                <a:lnTo>
                  <a:pt x="57" y="26"/>
                </a:lnTo>
                <a:lnTo>
                  <a:pt x="99" y="8"/>
                </a:lnTo>
                <a:lnTo>
                  <a:pt x="141" y="0"/>
                </a:lnTo>
                <a:lnTo>
                  <a:pt x="187" y="8"/>
                </a:lnTo>
                <a:lnTo>
                  <a:pt x="224" y="26"/>
                </a:lnTo>
                <a:lnTo>
                  <a:pt x="259" y="57"/>
                </a:lnTo>
                <a:lnTo>
                  <a:pt x="278" y="99"/>
                </a:lnTo>
                <a:lnTo>
                  <a:pt x="286" y="141"/>
                </a:lnTo>
                <a:lnTo>
                  <a:pt x="278" y="186"/>
                </a:lnTo>
                <a:lnTo>
                  <a:pt x="259" y="224"/>
                </a:lnTo>
                <a:lnTo>
                  <a:pt x="224" y="259"/>
                </a:lnTo>
                <a:lnTo>
                  <a:pt x="187" y="278"/>
                </a:lnTo>
                <a:lnTo>
                  <a:pt x="141" y="285"/>
                </a:lnTo>
                <a:lnTo>
                  <a:pt x="99" y="278"/>
                </a:lnTo>
                <a:lnTo>
                  <a:pt x="57" y="259"/>
                </a:lnTo>
                <a:lnTo>
                  <a:pt x="26" y="224"/>
                </a:lnTo>
                <a:lnTo>
                  <a:pt x="8" y="186"/>
                </a:lnTo>
                <a:lnTo>
                  <a:pt x="0" y="141"/>
                </a:lnTo>
              </a:path>
            </a:pathLst>
          </a:custGeom>
          <a:solidFill>
            <a:schemeClr val="fol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7" name="Freeform 14"/>
          <p:cNvSpPr>
            <a:spLocks/>
          </p:cNvSpPr>
          <p:nvPr/>
        </p:nvSpPr>
        <p:spPr bwMode="auto">
          <a:xfrm>
            <a:off x="2578100" y="4445000"/>
            <a:ext cx="455613" cy="455613"/>
          </a:xfrm>
          <a:custGeom>
            <a:avLst/>
            <a:gdLst>
              <a:gd name="T0" fmla="*/ 0 w 287"/>
              <a:gd name="T1" fmla="*/ 145 h 287"/>
              <a:gd name="T2" fmla="*/ 8 w 287"/>
              <a:gd name="T3" fmla="*/ 99 h 287"/>
              <a:gd name="T4" fmla="*/ 27 w 287"/>
              <a:gd name="T5" fmla="*/ 62 h 287"/>
              <a:gd name="T6" fmla="*/ 58 w 287"/>
              <a:gd name="T7" fmla="*/ 27 h 287"/>
              <a:gd name="T8" fmla="*/ 99 w 287"/>
              <a:gd name="T9" fmla="*/ 8 h 287"/>
              <a:gd name="T10" fmla="*/ 141 w 287"/>
              <a:gd name="T11" fmla="*/ 0 h 287"/>
              <a:gd name="T12" fmla="*/ 187 w 287"/>
              <a:gd name="T13" fmla="*/ 8 h 287"/>
              <a:gd name="T14" fmla="*/ 225 w 287"/>
              <a:gd name="T15" fmla="*/ 27 h 287"/>
              <a:gd name="T16" fmla="*/ 260 w 287"/>
              <a:gd name="T17" fmla="*/ 62 h 287"/>
              <a:gd name="T18" fmla="*/ 278 w 287"/>
              <a:gd name="T19" fmla="*/ 99 h 287"/>
              <a:gd name="T20" fmla="*/ 286 w 287"/>
              <a:gd name="T21" fmla="*/ 145 h 287"/>
              <a:gd name="T22" fmla="*/ 278 w 287"/>
              <a:gd name="T23" fmla="*/ 187 h 287"/>
              <a:gd name="T24" fmla="*/ 260 w 287"/>
              <a:gd name="T25" fmla="*/ 228 h 287"/>
              <a:gd name="T26" fmla="*/ 225 w 287"/>
              <a:gd name="T27" fmla="*/ 260 h 287"/>
              <a:gd name="T28" fmla="*/ 187 w 287"/>
              <a:gd name="T29" fmla="*/ 278 h 287"/>
              <a:gd name="T30" fmla="*/ 141 w 287"/>
              <a:gd name="T31" fmla="*/ 286 h 287"/>
              <a:gd name="T32" fmla="*/ 99 w 287"/>
              <a:gd name="T33" fmla="*/ 278 h 287"/>
              <a:gd name="T34" fmla="*/ 58 w 287"/>
              <a:gd name="T35" fmla="*/ 260 h 287"/>
              <a:gd name="T36" fmla="*/ 27 w 287"/>
              <a:gd name="T37" fmla="*/ 228 h 287"/>
              <a:gd name="T38" fmla="*/ 8 w 287"/>
              <a:gd name="T39" fmla="*/ 187 h 287"/>
              <a:gd name="T40" fmla="*/ 0 w 287"/>
              <a:gd name="T41" fmla="*/ 145 h 28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7"/>
              <a:gd name="T64" fmla="*/ 0 h 287"/>
              <a:gd name="T65" fmla="*/ 287 w 287"/>
              <a:gd name="T66" fmla="*/ 287 h 28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7" h="287">
                <a:moveTo>
                  <a:pt x="0" y="145"/>
                </a:moveTo>
                <a:lnTo>
                  <a:pt x="8" y="99"/>
                </a:lnTo>
                <a:lnTo>
                  <a:pt x="27" y="62"/>
                </a:lnTo>
                <a:lnTo>
                  <a:pt x="58" y="27"/>
                </a:lnTo>
                <a:lnTo>
                  <a:pt x="99" y="8"/>
                </a:lnTo>
                <a:lnTo>
                  <a:pt x="141" y="0"/>
                </a:lnTo>
                <a:lnTo>
                  <a:pt x="187" y="8"/>
                </a:lnTo>
                <a:lnTo>
                  <a:pt x="225" y="27"/>
                </a:lnTo>
                <a:lnTo>
                  <a:pt x="260" y="62"/>
                </a:lnTo>
                <a:lnTo>
                  <a:pt x="278" y="99"/>
                </a:lnTo>
                <a:lnTo>
                  <a:pt x="286" y="145"/>
                </a:lnTo>
                <a:lnTo>
                  <a:pt x="278" y="187"/>
                </a:lnTo>
                <a:lnTo>
                  <a:pt x="260" y="228"/>
                </a:lnTo>
                <a:lnTo>
                  <a:pt x="225" y="260"/>
                </a:lnTo>
                <a:lnTo>
                  <a:pt x="187" y="278"/>
                </a:lnTo>
                <a:lnTo>
                  <a:pt x="141" y="286"/>
                </a:lnTo>
                <a:lnTo>
                  <a:pt x="99" y="278"/>
                </a:lnTo>
                <a:lnTo>
                  <a:pt x="58" y="260"/>
                </a:lnTo>
                <a:lnTo>
                  <a:pt x="27" y="228"/>
                </a:lnTo>
                <a:lnTo>
                  <a:pt x="8" y="187"/>
                </a:lnTo>
                <a:lnTo>
                  <a:pt x="0" y="145"/>
                </a:lnTo>
              </a:path>
            </a:pathLst>
          </a:custGeom>
          <a:solidFill>
            <a:schemeClr val="fol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8" name="Rectangle 15"/>
          <p:cNvSpPr>
            <a:spLocks noChangeArrowheads="1"/>
          </p:cNvSpPr>
          <p:nvPr/>
        </p:nvSpPr>
        <p:spPr bwMode="auto">
          <a:xfrm>
            <a:off x="3214688" y="4708525"/>
            <a:ext cx="184150" cy="9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9" name="Freeform 16"/>
          <p:cNvSpPr>
            <a:spLocks/>
          </p:cNvSpPr>
          <p:nvPr/>
        </p:nvSpPr>
        <p:spPr bwMode="auto">
          <a:xfrm>
            <a:off x="7086600" y="3581400"/>
            <a:ext cx="455613" cy="454025"/>
          </a:xfrm>
          <a:custGeom>
            <a:avLst/>
            <a:gdLst>
              <a:gd name="T0" fmla="*/ 0 w 287"/>
              <a:gd name="T1" fmla="*/ 144 h 286"/>
              <a:gd name="T2" fmla="*/ 8 w 287"/>
              <a:gd name="T3" fmla="*/ 99 h 286"/>
              <a:gd name="T4" fmla="*/ 26 w 287"/>
              <a:gd name="T5" fmla="*/ 61 h 286"/>
              <a:gd name="T6" fmla="*/ 58 w 287"/>
              <a:gd name="T7" fmla="*/ 26 h 286"/>
              <a:gd name="T8" fmla="*/ 99 w 287"/>
              <a:gd name="T9" fmla="*/ 7 h 286"/>
              <a:gd name="T10" fmla="*/ 141 w 287"/>
              <a:gd name="T11" fmla="*/ 0 h 286"/>
              <a:gd name="T12" fmla="*/ 187 w 287"/>
              <a:gd name="T13" fmla="*/ 7 h 286"/>
              <a:gd name="T14" fmla="*/ 225 w 287"/>
              <a:gd name="T15" fmla="*/ 26 h 286"/>
              <a:gd name="T16" fmla="*/ 260 w 287"/>
              <a:gd name="T17" fmla="*/ 61 h 286"/>
              <a:gd name="T18" fmla="*/ 278 w 287"/>
              <a:gd name="T19" fmla="*/ 99 h 286"/>
              <a:gd name="T20" fmla="*/ 286 w 287"/>
              <a:gd name="T21" fmla="*/ 144 h 286"/>
              <a:gd name="T22" fmla="*/ 278 w 287"/>
              <a:gd name="T23" fmla="*/ 186 h 286"/>
              <a:gd name="T24" fmla="*/ 260 w 287"/>
              <a:gd name="T25" fmla="*/ 228 h 286"/>
              <a:gd name="T26" fmla="*/ 225 w 287"/>
              <a:gd name="T27" fmla="*/ 259 h 286"/>
              <a:gd name="T28" fmla="*/ 187 w 287"/>
              <a:gd name="T29" fmla="*/ 277 h 286"/>
              <a:gd name="T30" fmla="*/ 141 w 287"/>
              <a:gd name="T31" fmla="*/ 285 h 286"/>
              <a:gd name="T32" fmla="*/ 99 w 287"/>
              <a:gd name="T33" fmla="*/ 277 h 286"/>
              <a:gd name="T34" fmla="*/ 58 w 287"/>
              <a:gd name="T35" fmla="*/ 259 h 286"/>
              <a:gd name="T36" fmla="*/ 26 w 287"/>
              <a:gd name="T37" fmla="*/ 228 h 286"/>
              <a:gd name="T38" fmla="*/ 8 w 287"/>
              <a:gd name="T39" fmla="*/ 186 h 286"/>
              <a:gd name="T40" fmla="*/ 0 w 287"/>
              <a:gd name="T41" fmla="*/ 144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7"/>
              <a:gd name="T64" fmla="*/ 0 h 286"/>
              <a:gd name="T65" fmla="*/ 287 w 287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7" h="286">
                <a:moveTo>
                  <a:pt x="0" y="144"/>
                </a:moveTo>
                <a:lnTo>
                  <a:pt x="8" y="99"/>
                </a:lnTo>
                <a:lnTo>
                  <a:pt x="26" y="61"/>
                </a:lnTo>
                <a:lnTo>
                  <a:pt x="58" y="26"/>
                </a:lnTo>
                <a:lnTo>
                  <a:pt x="99" y="7"/>
                </a:lnTo>
                <a:lnTo>
                  <a:pt x="141" y="0"/>
                </a:lnTo>
                <a:lnTo>
                  <a:pt x="187" y="7"/>
                </a:lnTo>
                <a:lnTo>
                  <a:pt x="225" y="26"/>
                </a:lnTo>
                <a:lnTo>
                  <a:pt x="260" y="61"/>
                </a:lnTo>
                <a:lnTo>
                  <a:pt x="278" y="99"/>
                </a:lnTo>
                <a:lnTo>
                  <a:pt x="286" y="144"/>
                </a:lnTo>
                <a:lnTo>
                  <a:pt x="278" y="186"/>
                </a:lnTo>
                <a:lnTo>
                  <a:pt x="260" y="228"/>
                </a:lnTo>
                <a:lnTo>
                  <a:pt x="225" y="259"/>
                </a:lnTo>
                <a:lnTo>
                  <a:pt x="187" y="277"/>
                </a:lnTo>
                <a:lnTo>
                  <a:pt x="141" y="285"/>
                </a:lnTo>
                <a:lnTo>
                  <a:pt x="99" y="277"/>
                </a:lnTo>
                <a:lnTo>
                  <a:pt x="58" y="259"/>
                </a:lnTo>
                <a:lnTo>
                  <a:pt x="26" y="228"/>
                </a:lnTo>
                <a:lnTo>
                  <a:pt x="8" y="186"/>
                </a:lnTo>
                <a:lnTo>
                  <a:pt x="0" y="144"/>
                </a:lnTo>
              </a:path>
            </a:pathLst>
          </a:custGeom>
          <a:solidFill>
            <a:schemeClr val="fol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0" name="Freeform 17"/>
          <p:cNvSpPr>
            <a:spLocks/>
          </p:cNvSpPr>
          <p:nvPr/>
        </p:nvSpPr>
        <p:spPr bwMode="auto">
          <a:xfrm>
            <a:off x="5621338" y="2914650"/>
            <a:ext cx="455612" cy="454025"/>
          </a:xfrm>
          <a:custGeom>
            <a:avLst/>
            <a:gdLst>
              <a:gd name="T0" fmla="*/ 0 w 287"/>
              <a:gd name="T1" fmla="*/ 140 h 286"/>
              <a:gd name="T2" fmla="*/ 8 w 287"/>
              <a:gd name="T3" fmla="*/ 99 h 286"/>
              <a:gd name="T4" fmla="*/ 26 w 287"/>
              <a:gd name="T5" fmla="*/ 57 h 286"/>
              <a:gd name="T6" fmla="*/ 61 w 287"/>
              <a:gd name="T7" fmla="*/ 26 h 286"/>
              <a:gd name="T8" fmla="*/ 99 w 287"/>
              <a:gd name="T9" fmla="*/ 7 h 286"/>
              <a:gd name="T10" fmla="*/ 145 w 287"/>
              <a:gd name="T11" fmla="*/ 0 h 286"/>
              <a:gd name="T12" fmla="*/ 187 w 287"/>
              <a:gd name="T13" fmla="*/ 7 h 286"/>
              <a:gd name="T14" fmla="*/ 228 w 287"/>
              <a:gd name="T15" fmla="*/ 26 h 286"/>
              <a:gd name="T16" fmla="*/ 259 w 287"/>
              <a:gd name="T17" fmla="*/ 57 h 286"/>
              <a:gd name="T18" fmla="*/ 278 w 287"/>
              <a:gd name="T19" fmla="*/ 99 h 286"/>
              <a:gd name="T20" fmla="*/ 286 w 287"/>
              <a:gd name="T21" fmla="*/ 140 h 286"/>
              <a:gd name="T22" fmla="*/ 278 w 287"/>
              <a:gd name="T23" fmla="*/ 186 h 286"/>
              <a:gd name="T24" fmla="*/ 259 w 287"/>
              <a:gd name="T25" fmla="*/ 224 h 286"/>
              <a:gd name="T26" fmla="*/ 228 w 287"/>
              <a:gd name="T27" fmla="*/ 259 h 286"/>
              <a:gd name="T28" fmla="*/ 187 w 287"/>
              <a:gd name="T29" fmla="*/ 277 h 286"/>
              <a:gd name="T30" fmla="*/ 145 w 287"/>
              <a:gd name="T31" fmla="*/ 285 h 286"/>
              <a:gd name="T32" fmla="*/ 99 w 287"/>
              <a:gd name="T33" fmla="*/ 277 h 286"/>
              <a:gd name="T34" fmla="*/ 61 w 287"/>
              <a:gd name="T35" fmla="*/ 259 h 286"/>
              <a:gd name="T36" fmla="*/ 26 w 287"/>
              <a:gd name="T37" fmla="*/ 224 h 286"/>
              <a:gd name="T38" fmla="*/ 8 w 287"/>
              <a:gd name="T39" fmla="*/ 186 h 286"/>
              <a:gd name="T40" fmla="*/ 0 w 287"/>
              <a:gd name="T41" fmla="*/ 140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7"/>
              <a:gd name="T64" fmla="*/ 0 h 286"/>
              <a:gd name="T65" fmla="*/ 287 w 287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7" h="286">
                <a:moveTo>
                  <a:pt x="0" y="140"/>
                </a:moveTo>
                <a:lnTo>
                  <a:pt x="8" y="99"/>
                </a:lnTo>
                <a:lnTo>
                  <a:pt x="26" y="57"/>
                </a:lnTo>
                <a:lnTo>
                  <a:pt x="61" y="26"/>
                </a:lnTo>
                <a:lnTo>
                  <a:pt x="99" y="7"/>
                </a:lnTo>
                <a:lnTo>
                  <a:pt x="145" y="0"/>
                </a:lnTo>
                <a:lnTo>
                  <a:pt x="187" y="7"/>
                </a:lnTo>
                <a:lnTo>
                  <a:pt x="228" y="26"/>
                </a:lnTo>
                <a:lnTo>
                  <a:pt x="259" y="57"/>
                </a:lnTo>
                <a:lnTo>
                  <a:pt x="278" y="99"/>
                </a:lnTo>
                <a:lnTo>
                  <a:pt x="286" y="140"/>
                </a:lnTo>
                <a:lnTo>
                  <a:pt x="278" y="186"/>
                </a:lnTo>
                <a:lnTo>
                  <a:pt x="259" y="224"/>
                </a:lnTo>
                <a:lnTo>
                  <a:pt x="228" y="259"/>
                </a:lnTo>
                <a:lnTo>
                  <a:pt x="187" y="277"/>
                </a:lnTo>
                <a:lnTo>
                  <a:pt x="145" y="285"/>
                </a:lnTo>
                <a:lnTo>
                  <a:pt x="99" y="277"/>
                </a:lnTo>
                <a:lnTo>
                  <a:pt x="61" y="259"/>
                </a:lnTo>
                <a:lnTo>
                  <a:pt x="26" y="224"/>
                </a:lnTo>
                <a:lnTo>
                  <a:pt x="8" y="186"/>
                </a:lnTo>
                <a:lnTo>
                  <a:pt x="0" y="140"/>
                </a:lnTo>
              </a:path>
            </a:pathLst>
          </a:custGeom>
          <a:solidFill>
            <a:schemeClr val="fol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1" name="Rectangle 18"/>
          <p:cNvSpPr>
            <a:spLocks noChangeArrowheads="1"/>
          </p:cNvSpPr>
          <p:nvPr/>
        </p:nvSpPr>
        <p:spPr bwMode="auto">
          <a:xfrm>
            <a:off x="2851150" y="3881438"/>
            <a:ext cx="184150" cy="9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2" name="Rectangle 19"/>
          <p:cNvSpPr>
            <a:spLocks noChangeArrowheads="1"/>
          </p:cNvSpPr>
          <p:nvPr/>
        </p:nvSpPr>
        <p:spPr bwMode="auto">
          <a:xfrm>
            <a:off x="4011613" y="2765425"/>
            <a:ext cx="184150" cy="9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3" name="Rectangle 20"/>
          <p:cNvSpPr>
            <a:spLocks noChangeArrowheads="1"/>
          </p:cNvSpPr>
          <p:nvPr/>
        </p:nvSpPr>
        <p:spPr bwMode="auto">
          <a:xfrm>
            <a:off x="4011613" y="2825750"/>
            <a:ext cx="184150" cy="92075"/>
          </a:xfrm>
          <a:prstGeom prst="rect">
            <a:avLst/>
          </a:prstGeom>
          <a:solidFill>
            <a:schemeClr val="folHlink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4" name="Rectangle 21"/>
          <p:cNvSpPr>
            <a:spLocks noChangeArrowheads="1"/>
          </p:cNvSpPr>
          <p:nvPr/>
        </p:nvSpPr>
        <p:spPr bwMode="auto">
          <a:xfrm>
            <a:off x="4511675" y="2795588"/>
            <a:ext cx="184150" cy="9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5" name="Freeform 22"/>
          <p:cNvSpPr>
            <a:spLocks/>
          </p:cNvSpPr>
          <p:nvPr/>
        </p:nvSpPr>
        <p:spPr bwMode="auto">
          <a:xfrm>
            <a:off x="2362200" y="2209800"/>
            <a:ext cx="6323013" cy="3452813"/>
          </a:xfrm>
          <a:custGeom>
            <a:avLst/>
            <a:gdLst>
              <a:gd name="T0" fmla="*/ 1 w 3983"/>
              <a:gd name="T1" fmla="*/ 0 h 2175"/>
              <a:gd name="T2" fmla="*/ 0 w 3983"/>
              <a:gd name="T3" fmla="*/ 2175 h 2175"/>
              <a:gd name="T4" fmla="*/ 3983 w 3983"/>
              <a:gd name="T5" fmla="*/ 2175 h 2175"/>
              <a:gd name="T6" fmla="*/ 0 60000 65536"/>
              <a:gd name="T7" fmla="*/ 0 60000 65536"/>
              <a:gd name="T8" fmla="*/ 0 60000 65536"/>
              <a:gd name="T9" fmla="*/ 0 w 3983"/>
              <a:gd name="T10" fmla="*/ 0 h 2175"/>
              <a:gd name="T11" fmla="*/ 3983 w 3983"/>
              <a:gd name="T12" fmla="*/ 2175 h 21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83" h="2175">
                <a:moveTo>
                  <a:pt x="1" y="0"/>
                </a:moveTo>
                <a:lnTo>
                  <a:pt x="0" y="2175"/>
                </a:lnTo>
                <a:lnTo>
                  <a:pt x="3983" y="2175"/>
                </a:lnTo>
              </a:path>
            </a:pathLst>
          </a:custGeom>
          <a:noFill/>
          <a:ln w="762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6" name="Line 23"/>
          <p:cNvSpPr>
            <a:spLocks noChangeShapeType="1"/>
          </p:cNvSpPr>
          <p:nvPr/>
        </p:nvSpPr>
        <p:spPr bwMode="auto">
          <a:xfrm>
            <a:off x="1976438" y="2287588"/>
            <a:ext cx="1587" cy="1587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7" name="Line 24"/>
          <p:cNvSpPr>
            <a:spLocks noChangeShapeType="1"/>
          </p:cNvSpPr>
          <p:nvPr/>
        </p:nvSpPr>
        <p:spPr bwMode="auto">
          <a:xfrm>
            <a:off x="1976438" y="2847975"/>
            <a:ext cx="1587" cy="1588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8" name="Line 25"/>
          <p:cNvSpPr>
            <a:spLocks noChangeShapeType="1"/>
          </p:cNvSpPr>
          <p:nvPr/>
        </p:nvSpPr>
        <p:spPr bwMode="auto">
          <a:xfrm>
            <a:off x="1976438" y="3162300"/>
            <a:ext cx="1587" cy="1588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9" name="Line 26"/>
          <p:cNvSpPr>
            <a:spLocks noChangeShapeType="1"/>
          </p:cNvSpPr>
          <p:nvPr/>
        </p:nvSpPr>
        <p:spPr bwMode="auto">
          <a:xfrm>
            <a:off x="1976438" y="3470275"/>
            <a:ext cx="1587" cy="1588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0" name="Line 27"/>
          <p:cNvSpPr>
            <a:spLocks noChangeShapeType="1"/>
          </p:cNvSpPr>
          <p:nvPr/>
        </p:nvSpPr>
        <p:spPr bwMode="auto">
          <a:xfrm>
            <a:off x="1976438" y="3786188"/>
            <a:ext cx="1587" cy="1587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1" name="Line 28"/>
          <p:cNvSpPr>
            <a:spLocks noChangeShapeType="1"/>
          </p:cNvSpPr>
          <p:nvPr/>
        </p:nvSpPr>
        <p:spPr bwMode="auto">
          <a:xfrm>
            <a:off x="1976438" y="4100513"/>
            <a:ext cx="1587" cy="1587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2" name="Line 29"/>
          <p:cNvSpPr>
            <a:spLocks noChangeShapeType="1"/>
          </p:cNvSpPr>
          <p:nvPr/>
        </p:nvSpPr>
        <p:spPr bwMode="auto">
          <a:xfrm>
            <a:off x="1976438" y="4408488"/>
            <a:ext cx="1587" cy="1587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3" name="Line 30"/>
          <p:cNvSpPr>
            <a:spLocks noChangeShapeType="1"/>
          </p:cNvSpPr>
          <p:nvPr/>
        </p:nvSpPr>
        <p:spPr bwMode="auto">
          <a:xfrm>
            <a:off x="1976438" y="4722813"/>
            <a:ext cx="1587" cy="1587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4" name="Line 31"/>
          <p:cNvSpPr>
            <a:spLocks noChangeShapeType="1"/>
          </p:cNvSpPr>
          <p:nvPr/>
        </p:nvSpPr>
        <p:spPr bwMode="auto">
          <a:xfrm>
            <a:off x="1976438" y="5030788"/>
            <a:ext cx="1587" cy="1587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5" name="Line 32"/>
          <p:cNvSpPr>
            <a:spLocks noChangeShapeType="1"/>
          </p:cNvSpPr>
          <p:nvPr/>
        </p:nvSpPr>
        <p:spPr bwMode="auto">
          <a:xfrm>
            <a:off x="1976438" y="5346700"/>
            <a:ext cx="1587" cy="1588"/>
          </a:xfrm>
          <a:prstGeom prst="line">
            <a:avLst/>
          </a:prstGeom>
          <a:noFill/>
          <a:ln w="76200">
            <a:solidFill>
              <a:srgbClr val="CDCDC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6" name="Rectangle 33"/>
          <p:cNvSpPr>
            <a:spLocks noChangeArrowheads="1"/>
          </p:cNvSpPr>
          <p:nvPr/>
        </p:nvSpPr>
        <p:spPr bwMode="auto">
          <a:xfrm>
            <a:off x="1835150" y="4008438"/>
            <a:ext cx="920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7" name="Rectangle 34"/>
          <p:cNvSpPr>
            <a:spLocks noChangeArrowheads="1"/>
          </p:cNvSpPr>
          <p:nvPr/>
        </p:nvSpPr>
        <p:spPr bwMode="auto">
          <a:xfrm>
            <a:off x="5400675" y="5935663"/>
            <a:ext cx="184150" cy="9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8" name="Rectangle 35"/>
          <p:cNvSpPr>
            <a:spLocks noChangeArrowheads="1"/>
          </p:cNvSpPr>
          <p:nvPr/>
        </p:nvSpPr>
        <p:spPr bwMode="auto">
          <a:xfrm>
            <a:off x="228600" y="2438400"/>
            <a:ext cx="205740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Observed Value of y for x</a:t>
            </a:r>
            <a:r>
              <a:rPr lang="en-US" sz="2000" baseline="-25000"/>
              <a:t>i</a:t>
            </a:r>
            <a:endParaRPr lang="en-US" sz="2400" b="1" baseline="-25000"/>
          </a:p>
        </p:txBody>
      </p:sp>
      <p:sp>
        <p:nvSpPr>
          <p:cNvPr id="8229" name="AutoShape 36"/>
          <p:cNvSpPr>
            <a:spLocks/>
          </p:cNvSpPr>
          <p:nvPr/>
        </p:nvSpPr>
        <p:spPr bwMode="auto">
          <a:xfrm>
            <a:off x="2039938" y="466725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30" name="Line 37"/>
          <p:cNvSpPr>
            <a:spLocks noChangeShapeType="1"/>
          </p:cNvSpPr>
          <p:nvPr/>
        </p:nvSpPr>
        <p:spPr bwMode="auto">
          <a:xfrm>
            <a:off x="6781800" y="3276600"/>
            <a:ext cx="1676400" cy="1588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31" name="Line 38"/>
          <p:cNvSpPr>
            <a:spLocks noChangeShapeType="1"/>
          </p:cNvSpPr>
          <p:nvPr/>
        </p:nvSpPr>
        <p:spPr bwMode="auto">
          <a:xfrm>
            <a:off x="8458200" y="2819400"/>
            <a:ext cx="1588" cy="4572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32" name="AutoShape 39"/>
          <p:cNvSpPr>
            <a:spLocks/>
          </p:cNvSpPr>
          <p:nvPr/>
        </p:nvSpPr>
        <p:spPr bwMode="auto">
          <a:xfrm flipH="1">
            <a:off x="4173538" y="2990850"/>
            <a:ext cx="152400" cy="990600"/>
          </a:xfrm>
          <a:prstGeom prst="leftBrace">
            <a:avLst>
              <a:gd name="adj1" fmla="val 54167"/>
              <a:gd name="adj2" fmla="val 48958"/>
            </a:avLst>
          </a:prstGeom>
          <a:noFill/>
          <a:ln w="2857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33" name="Freeform 40"/>
          <p:cNvSpPr>
            <a:spLocks/>
          </p:cNvSpPr>
          <p:nvPr/>
        </p:nvSpPr>
        <p:spPr bwMode="auto">
          <a:xfrm>
            <a:off x="4021138" y="3981450"/>
            <a:ext cx="152400" cy="152400"/>
          </a:xfrm>
          <a:custGeom>
            <a:avLst/>
            <a:gdLst>
              <a:gd name="T0" fmla="*/ 0 w 286"/>
              <a:gd name="T1" fmla="*/ 145 h 286"/>
              <a:gd name="T2" fmla="*/ 7 w 286"/>
              <a:gd name="T3" fmla="*/ 99 h 286"/>
              <a:gd name="T4" fmla="*/ 26 w 286"/>
              <a:gd name="T5" fmla="*/ 61 h 286"/>
              <a:gd name="T6" fmla="*/ 61 w 286"/>
              <a:gd name="T7" fmla="*/ 30 h 286"/>
              <a:gd name="T8" fmla="*/ 99 w 286"/>
              <a:gd name="T9" fmla="*/ 8 h 286"/>
              <a:gd name="T10" fmla="*/ 144 w 286"/>
              <a:gd name="T11" fmla="*/ 0 h 286"/>
              <a:gd name="T12" fmla="*/ 186 w 286"/>
              <a:gd name="T13" fmla="*/ 8 h 286"/>
              <a:gd name="T14" fmla="*/ 228 w 286"/>
              <a:gd name="T15" fmla="*/ 30 h 286"/>
              <a:gd name="T16" fmla="*/ 259 w 286"/>
              <a:gd name="T17" fmla="*/ 61 h 286"/>
              <a:gd name="T18" fmla="*/ 278 w 286"/>
              <a:gd name="T19" fmla="*/ 99 h 286"/>
              <a:gd name="T20" fmla="*/ 285 w 286"/>
              <a:gd name="T21" fmla="*/ 145 h 286"/>
              <a:gd name="T22" fmla="*/ 278 w 286"/>
              <a:gd name="T23" fmla="*/ 190 h 286"/>
              <a:gd name="T24" fmla="*/ 259 w 286"/>
              <a:gd name="T25" fmla="*/ 228 h 286"/>
              <a:gd name="T26" fmla="*/ 228 w 286"/>
              <a:gd name="T27" fmla="*/ 259 h 286"/>
              <a:gd name="T28" fmla="*/ 186 w 286"/>
              <a:gd name="T29" fmla="*/ 281 h 286"/>
              <a:gd name="T30" fmla="*/ 144 w 286"/>
              <a:gd name="T31" fmla="*/ 285 h 286"/>
              <a:gd name="T32" fmla="*/ 99 w 286"/>
              <a:gd name="T33" fmla="*/ 281 h 286"/>
              <a:gd name="T34" fmla="*/ 61 w 286"/>
              <a:gd name="T35" fmla="*/ 259 h 286"/>
              <a:gd name="T36" fmla="*/ 26 w 286"/>
              <a:gd name="T37" fmla="*/ 228 h 286"/>
              <a:gd name="T38" fmla="*/ 7 w 286"/>
              <a:gd name="T39" fmla="*/ 190 h 286"/>
              <a:gd name="T40" fmla="*/ 0 w 286"/>
              <a:gd name="T41" fmla="*/ 145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6"/>
              <a:gd name="T64" fmla="*/ 0 h 286"/>
              <a:gd name="T65" fmla="*/ 286 w 286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6" h="286">
                <a:moveTo>
                  <a:pt x="0" y="145"/>
                </a:moveTo>
                <a:lnTo>
                  <a:pt x="7" y="99"/>
                </a:lnTo>
                <a:lnTo>
                  <a:pt x="26" y="61"/>
                </a:lnTo>
                <a:lnTo>
                  <a:pt x="61" y="30"/>
                </a:lnTo>
                <a:lnTo>
                  <a:pt x="99" y="8"/>
                </a:lnTo>
                <a:lnTo>
                  <a:pt x="144" y="0"/>
                </a:lnTo>
                <a:lnTo>
                  <a:pt x="186" y="8"/>
                </a:lnTo>
                <a:lnTo>
                  <a:pt x="228" y="30"/>
                </a:lnTo>
                <a:lnTo>
                  <a:pt x="259" y="61"/>
                </a:lnTo>
                <a:lnTo>
                  <a:pt x="278" y="99"/>
                </a:lnTo>
                <a:lnTo>
                  <a:pt x="285" y="145"/>
                </a:lnTo>
                <a:lnTo>
                  <a:pt x="278" y="190"/>
                </a:lnTo>
                <a:lnTo>
                  <a:pt x="259" y="228"/>
                </a:lnTo>
                <a:lnTo>
                  <a:pt x="228" y="259"/>
                </a:lnTo>
                <a:lnTo>
                  <a:pt x="186" y="281"/>
                </a:lnTo>
                <a:lnTo>
                  <a:pt x="144" y="285"/>
                </a:lnTo>
                <a:lnTo>
                  <a:pt x="99" y="281"/>
                </a:lnTo>
                <a:lnTo>
                  <a:pt x="61" y="259"/>
                </a:lnTo>
                <a:lnTo>
                  <a:pt x="26" y="228"/>
                </a:lnTo>
                <a:lnTo>
                  <a:pt x="7" y="190"/>
                </a:lnTo>
                <a:lnTo>
                  <a:pt x="0" y="145"/>
                </a:lnTo>
              </a:path>
            </a:pathLst>
          </a:custGeom>
          <a:solidFill>
            <a:schemeClr val="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4" name="Rectangle 41"/>
          <p:cNvSpPr>
            <a:spLocks noChangeArrowheads="1"/>
          </p:cNvSpPr>
          <p:nvPr/>
        </p:nvSpPr>
        <p:spPr bwMode="auto">
          <a:xfrm>
            <a:off x="304800" y="3657600"/>
            <a:ext cx="198120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Predicted Value of y for x</a:t>
            </a:r>
            <a:r>
              <a:rPr lang="en-US" sz="2000" baseline="-25000"/>
              <a:t>i</a:t>
            </a:r>
            <a:r>
              <a:rPr lang="en-US" sz="2000"/>
              <a:t> </a:t>
            </a:r>
          </a:p>
        </p:txBody>
      </p:sp>
      <p:graphicFrame>
        <p:nvGraphicFramePr>
          <p:cNvPr id="8194" name="Object 42"/>
          <p:cNvGraphicFramePr>
            <a:graphicFrameLocks noChangeAspect="1"/>
          </p:cNvGraphicFramePr>
          <p:nvPr/>
        </p:nvGraphicFramePr>
        <p:xfrm>
          <a:off x="3919538" y="1524000"/>
          <a:ext cx="3448050" cy="776288"/>
        </p:xfrm>
        <a:graphic>
          <a:graphicData uri="http://schemas.openxmlformats.org/presentationml/2006/ole">
            <p:oleObj spid="_x0000_s2050" name="Equation" r:id="rId3" imgW="1015920" imgH="228600" progId="Equation.3">
              <p:embed/>
            </p:oleObj>
          </a:graphicData>
        </a:graphic>
      </p:graphicFrame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3944938" y="558165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x</a:t>
            </a:r>
            <a:r>
              <a:rPr lang="en-US" sz="2400" baseline="-25000"/>
              <a:t>i</a:t>
            </a:r>
          </a:p>
        </p:txBody>
      </p:sp>
      <p:sp>
        <p:nvSpPr>
          <p:cNvPr id="8236" name="Freeform 44"/>
          <p:cNvSpPr>
            <a:spLocks/>
          </p:cNvSpPr>
          <p:nvPr/>
        </p:nvSpPr>
        <p:spPr bwMode="auto">
          <a:xfrm>
            <a:off x="3868738" y="2533650"/>
            <a:ext cx="455612" cy="454025"/>
          </a:xfrm>
          <a:custGeom>
            <a:avLst/>
            <a:gdLst>
              <a:gd name="T0" fmla="*/ 0 w 287"/>
              <a:gd name="T1" fmla="*/ 144 h 286"/>
              <a:gd name="T2" fmla="*/ 8 w 287"/>
              <a:gd name="T3" fmla="*/ 99 h 286"/>
              <a:gd name="T4" fmla="*/ 26 w 287"/>
              <a:gd name="T5" fmla="*/ 61 h 286"/>
              <a:gd name="T6" fmla="*/ 61 w 287"/>
              <a:gd name="T7" fmla="*/ 30 h 286"/>
              <a:gd name="T8" fmla="*/ 99 w 287"/>
              <a:gd name="T9" fmla="*/ 8 h 286"/>
              <a:gd name="T10" fmla="*/ 145 w 287"/>
              <a:gd name="T11" fmla="*/ 0 h 286"/>
              <a:gd name="T12" fmla="*/ 187 w 287"/>
              <a:gd name="T13" fmla="*/ 8 h 286"/>
              <a:gd name="T14" fmla="*/ 228 w 287"/>
              <a:gd name="T15" fmla="*/ 30 h 286"/>
              <a:gd name="T16" fmla="*/ 259 w 287"/>
              <a:gd name="T17" fmla="*/ 61 h 286"/>
              <a:gd name="T18" fmla="*/ 278 w 287"/>
              <a:gd name="T19" fmla="*/ 99 h 286"/>
              <a:gd name="T20" fmla="*/ 286 w 287"/>
              <a:gd name="T21" fmla="*/ 144 h 286"/>
              <a:gd name="T22" fmla="*/ 278 w 287"/>
              <a:gd name="T23" fmla="*/ 190 h 286"/>
              <a:gd name="T24" fmla="*/ 259 w 287"/>
              <a:gd name="T25" fmla="*/ 228 h 286"/>
              <a:gd name="T26" fmla="*/ 228 w 287"/>
              <a:gd name="T27" fmla="*/ 259 h 286"/>
              <a:gd name="T28" fmla="*/ 187 w 287"/>
              <a:gd name="T29" fmla="*/ 281 h 286"/>
              <a:gd name="T30" fmla="*/ 145 w 287"/>
              <a:gd name="T31" fmla="*/ 285 h 286"/>
              <a:gd name="T32" fmla="*/ 99 w 287"/>
              <a:gd name="T33" fmla="*/ 281 h 286"/>
              <a:gd name="T34" fmla="*/ 61 w 287"/>
              <a:gd name="T35" fmla="*/ 259 h 286"/>
              <a:gd name="T36" fmla="*/ 26 w 287"/>
              <a:gd name="T37" fmla="*/ 228 h 286"/>
              <a:gd name="T38" fmla="*/ 8 w 287"/>
              <a:gd name="T39" fmla="*/ 190 h 286"/>
              <a:gd name="T40" fmla="*/ 0 w 287"/>
              <a:gd name="T41" fmla="*/ 144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7"/>
              <a:gd name="T64" fmla="*/ 0 h 286"/>
              <a:gd name="T65" fmla="*/ 287 w 287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7" h="286">
                <a:moveTo>
                  <a:pt x="0" y="144"/>
                </a:moveTo>
                <a:lnTo>
                  <a:pt x="8" y="99"/>
                </a:lnTo>
                <a:lnTo>
                  <a:pt x="26" y="61"/>
                </a:lnTo>
                <a:lnTo>
                  <a:pt x="61" y="30"/>
                </a:lnTo>
                <a:lnTo>
                  <a:pt x="99" y="8"/>
                </a:lnTo>
                <a:lnTo>
                  <a:pt x="145" y="0"/>
                </a:lnTo>
                <a:lnTo>
                  <a:pt x="187" y="8"/>
                </a:lnTo>
                <a:lnTo>
                  <a:pt x="228" y="30"/>
                </a:lnTo>
                <a:lnTo>
                  <a:pt x="259" y="61"/>
                </a:lnTo>
                <a:lnTo>
                  <a:pt x="278" y="99"/>
                </a:lnTo>
                <a:lnTo>
                  <a:pt x="286" y="144"/>
                </a:lnTo>
                <a:lnTo>
                  <a:pt x="278" y="190"/>
                </a:lnTo>
                <a:lnTo>
                  <a:pt x="259" y="228"/>
                </a:lnTo>
                <a:lnTo>
                  <a:pt x="228" y="259"/>
                </a:lnTo>
                <a:lnTo>
                  <a:pt x="187" y="281"/>
                </a:lnTo>
                <a:lnTo>
                  <a:pt x="145" y="285"/>
                </a:lnTo>
                <a:lnTo>
                  <a:pt x="99" y="281"/>
                </a:lnTo>
                <a:lnTo>
                  <a:pt x="61" y="259"/>
                </a:lnTo>
                <a:lnTo>
                  <a:pt x="26" y="228"/>
                </a:lnTo>
                <a:lnTo>
                  <a:pt x="8" y="190"/>
                </a:lnTo>
                <a:lnTo>
                  <a:pt x="0" y="144"/>
                </a:lnTo>
              </a:path>
            </a:pathLst>
          </a:custGeom>
          <a:solidFill>
            <a:schemeClr val="folHlink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7" name="Line 45"/>
          <p:cNvSpPr>
            <a:spLocks noChangeShapeType="1"/>
          </p:cNvSpPr>
          <p:nvPr/>
        </p:nvSpPr>
        <p:spPr bwMode="auto">
          <a:xfrm flipH="1" flipV="1">
            <a:off x="4800600" y="36576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238" name="Line 46"/>
          <p:cNvSpPr>
            <a:spLocks noChangeShapeType="1"/>
          </p:cNvSpPr>
          <p:nvPr/>
        </p:nvSpPr>
        <p:spPr bwMode="auto">
          <a:xfrm>
            <a:off x="6629400" y="2286000"/>
            <a:ext cx="838200" cy="762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239" name="Rectangle 47"/>
          <p:cNvSpPr>
            <a:spLocks noChangeArrowheads="1"/>
          </p:cNvSpPr>
          <p:nvPr/>
        </p:nvSpPr>
        <p:spPr bwMode="auto">
          <a:xfrm>
            <a:off x="7010400" y="3200400"/>
            <a:ext cx="16764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400"/>
              <a:t>Slope = </a:t>
            </a:r>
            <a:r>
              <a:rPr lang="el-GR" sz="2400">
                <a:cs typeface="Arial" charset="0"/>
              </a:rPr>
              <a:t>β</a:t>
            </a:r>
            <a:r>
              <a:rPr lang="en-US" sz="2400" baseline="-25000">
                <a:cs typeface="Arial" charset="0"/>
              </a:rPr>
              <a:t>1</a:t>
            </a:r>
            <a:endParaRPr lang="el-GR" sz="2400" baseline="-25000">
              <a:cs typeface="Arial" charset="0"/>
            </a:endParaRPr>
          </a:p>
        </p:txBody>
      </p: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152400" y="4876800"/>
            <a:ext cx="18288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Intercept = </a:t>
            </a:r>
            <a:r>
              <a:rPr lang="el-GR" sz="2000">
                <a:cs typeface="Arial" charset="0"/>
              </a:rPr>
              <a:t>β</a:t>
            </a:r>
            <a:r>
              <a:rPr lang="en-US" sz="2000" baseline="-25000">
                <a:cs typeface="Arial" charset="0"/>
              </a:rPr>
              <a:t>0</a:t>
            </a:r>
            <a:r>
              <a:rPr lang="en-US" sz="2000"/>
              <a:t>  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4267200" y="3124200"/>
            <a:ext cx="533400" cy="57943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l-GR" sz="3200">
                <a:cs typeface="Arial" charset="0"/>
              </a:rPr>
              <a:t>ε</a:t>
            </a:r>
            <a:r>
              <a:rPr lang="en-US" sz="3200" baseline="-25000">
                <a:cs typeface="Arial" charset="0"/>
              </a:rPr>
              <a:t>i</a:t>
            </a:r>
            <a:endParaRPr lang="el-GR" sz="3200" baseline="-250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292</Words>
  <Application>Microsoft Office PowerPoint</Application>
  <PresentationFormat>On-screen Show (4:3)</PresentationFormat>
  <Paragraphs>119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Equation</vt:lpstr>
      <vt:lpstr>Clip</vt:lpstr>
      <vt:lpstr>Slide 1</vt:lpstr>
      <vt:lpstr>Introduction Regression</vt:lpstr>
      <vt:lpstr>Simple Linear Regression Model</vt:lpstr>
      <vt:lpstr>Types of Variables</vt:lpstr>
      <vt:lpstr>Types of Variables</vt:lpstr>
      <vt:lpstr>Slide 6</vt:lpstr>
      <vt:lpstr>Types of Regression Models</vt:lpstr>
      <vt:lpstr>Population Linear Regression</vt:lpstr>
      <vt:lpstr>Population Linear Regression</vt:lpstr>
      <vt:lpstr>Estimated Regression Model</vt:lpstr>
      <vt:lpstr>Multiple Regression</vt:lpstr>
      <vt:lpstr>Slide 12</vt:lpstr>
      <vt:lpstr>Hypotheses </vt:lpstr>
      <vt:lpstr>Assumptions </vt:lpstr>
      <vt:lpstr>Linearity</vt:lpstr>
      <vt:lpstr>Normality  </vt:lpstr>
      <vt:lpstr>No-Multicolinearity </vt:lpstr>
      <vt:lpstr>No-Autocorrelation</vt:lpstr>
      <vt:lpstr>Homoskedasticity </vt:lpstr>
      <vt:lpstr>Residual Analysis for  Constant Variance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Muhammad Farooq</dc:creator>
  <cp:lastModifiedBy>Farooq PU</cp:lastModifiedBy>
  <cp:revision>24</cp:revision>
  <dcterms:created xsi:type="dcterms:W3CDTF">2016-04-18T16:59:21Z</dcterms:created>
  <dcterms:modified xsi:type="dcterms:W3CDTF">2016-04-28T09:03:18Z</dcterms:modified>
</cp:coreProperties>
</file>