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98" r:id="rId11"/>
    <p:sldId id="299" r:id="rId12"/>
    <p:sldId id="267" r:id="rId13"/>
    <p:sldId id="268" r:id="rId14"/>
    <p:sldId id="269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272" r:id="rId28"/>
    <p:sldId id="273" r:id="rId29"/>
    <p:sldId id="274" r:id="rId30"/>
    <p:sldId id="275" r:id="rId31"/>
    <p:sldId id="300" r:id="rId32"/>
    <p:sldId id="301" r:id="rId33"/>
    <p:sldId id="283" r:id="rId34"/>
    <p:sldId id="302" r:id="rId35"/>
    <p:sldId id="309" r:id="rId36"/>
    <p:sldId id="310" r:id="rId37"/>
    <p:sldId id="311" r:id="rId38"/>
    <p:sldId id="303" r:id="rId39"/>
    <p:sldId id="308" r:id="rId40"/>
    <p:sldId id="307" r:id="rId41"/>
    <p:sldId id="276" r:id="rId42"/>
    <p:sldId id="277" r:id="rId43"/>
    <p:sldId id="278" r:id="rId44"/>
    <p:sldId id="279" r:id="rId45"/>
    <p:sldId id="280" r:id="rId46"/>
    <p:sldId id="281" r:id="rId47"/>
    <p:sldId id="282" r:id="rId48"/>
    <p:sldId id="284" r:id="rId49"/>
    <p:sldId id="285" r:id="rId50"/>
    <p:sldId id="286" r:id="rId51"/>
    <p:sldId id="287" r:id="rId52"/>
    <p:sldId id="288" r:id="rId53"/>
    <p:sldId id="289" r:id="rId54"/>
    <p:sldId id="290" r:id="rId55"/>
    <p:sldId id="291" r:id="rId56"/>
    <p:sldId id="292" r:id="rId57"/>
    <p:sldId id="293" r:id="rId58"/>
    <p:sldId id="294" r:id="rId59"/>
    <p:sldId id="295" r:id="rId60"/>
    <p:sldId id="296" r:id="rId61"/>
    <p:sldId id="297" r:id="rId62"/>
  </p:sldIdLst>
  <p:sldSz cx="9144000" cy="6858000" type="screen4x3"/>
  <p:notesSz cx="9296400" cy="688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057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10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CEB8A36-0527-483E-87D4-B72B5B48F31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10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85D0872-0D8B-410A-B942-8BEEABAB4D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10" y="0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FE381ECF-3FCE-45E0-AA16-177E779297F7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7350" y="515938"/>
            <a:ext cx="3443288" cy="2581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1" y="3268861"/>
            <a:ext cx="7437119" cy="3096816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10" y="6536528"/>
            <a:ext cx="4028440" cy="344091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5C95916-201D-457D-97A6-207AF7178C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95916-201D-457D-97A6-207AF7178C8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95916-201D-457D-97A6-207AF7178C8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95916-201D-457D-97A6-207AF7178C8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6BA23-4512-4C5A-9122-8790CFB56F9E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987E-B716-4B3E-80DD-9DF62A51DB30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9F5C2-7213-4613-BA32-C12F7B2C1895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C768-8732-4C68-AB73-8BB7B55D2FD7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AE512-3989-4697-ABE6-C5B30278E09C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FD6-E02D-4B0A-948A-9E3C16D6824C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589B6-1DF3-455E-83BA-367A51B51CDA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A38-C2DF-4A7C-A5EA-B65AA55C3E81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130E-3F1D-48D1-9289-500708DE26C9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1E1EA-E1A8-4722-813A-A5A1B4A0845E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F2778-6758-4375-86C4-D333FD54422F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8DE88-FA5E-4101-B15C-8CB6E3655709}" type="datetime1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3694A-19C6-4AFA-BD64-396D228339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 P S S&#10;Statistical Package for Social Science&#10;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19800" y="57912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Presented by: </a:t>
            </a:r>
            <a:r>
              <a:rPr lang="en-US" b="1" dirty="0" err="1" smtClean="0"/>
              <a:t>M.Riaz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3810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SPSS Data Editor</a:t>
            </a:r>
            <a:endParaRPr lang="en-US" sz="36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447800"/>
            <a:ext cx="7924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The data editor offers a simple and efficient spreadsheet like </a:t>
            </a:r>
          </a:p>
          <a:p>
            <a:r>
              <a:rPr lang="en-US" sz="2400" dirty="0" smtClean="0"/>
              <a:t>    facility for entering data and browsing the working data file.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window displays the content of the data file.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One can create new data files or modify existing ones.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One can have only one data file open at a time.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This editor provide two views of the data</a:t>
            </a:r>
          </a:p>
          <a:p>
            <a:r>
              <a:rPr lang="en-US" sz="2400" dirty="0" smtClean="0"/>
              <a:t>     Data view and variable view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Content Placeholder 3" descr="spss window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600" y="1371600"/>
            <a:ext cx="8686800" cy="52578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514600" y="2362200"/>
            <a:ext cx="2286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Columns: variables</a:t>
            </a:r>
          </a:p>
        </p:txBody>
      </p:sp>
      <p:sp>
        <p:nvSpPr>
          <p:cNvPr id="7" name="Oval 6"/>
          <p:cNvSpPr/>
          <p:nvPr/>
        </p:nvSpPr>
        <p:spPr>
          <a:xfrm>
            <a:off x="1828800" y="3962400"/>
            <a:ext cx="2133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Rows: cases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0800000">
            <a:off x="1219200" y="2057400"/>
            <a:ext cx="1524000" cy="457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685800" y="4343400"/>
            <a:ext cx="1143000" cy="15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SPSS Data Editor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Opening SPSS </a:t>
            </a:r>
            <a:endParaRPr lang="en-US" sz="3600" b="1" u="sng" dirty="0"/>
          </a:p>
        </p:txBody>
      </p:sp>
      <p:sp>
        <p:nvSpPr>
          <p:cNvPr id="32770" name="AutoShape 2" descr="Variable View window&#10;This sheet contains information about the data set that is stored&#10;with the dataset&#10;Name&#10; The first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4800" y="12192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The default window will have the data editor.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There are two sheets in the window.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 Data view		2. Variable view</a:t>
            </a:r>
            <a:endParaRPr lang="en-US" sz="2400" dirty="0"/>
          </a:p>
        </p:txBody>
      </p:sp>
      <p:pic>
        <p:nvPicPr>
          <p:cNvPr id="32774" name="Picture 6" descr="http://publish.illinois.edu/commonsknowledge/files/2012/06/SPSS_Data_Edi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895600"/>
            <a:ext cx="7073882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4572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Data View</a:t>
            </a:r>
            <a:endParaRPr lang="en-US" sz="3600" b="1" u="sng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533400" y="1524000"/>
            <a:ext cx="8229600" cy="1676400"/>
          </a:xfrm>
          <a:prstGeom prst="rect">
            <a:avLst/>
          </a:prstGeom>
        </p:spPr>
        <p:txBody>
          <a:bodyPr/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place to enter data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Columns: variables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Rows: records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32766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View</a:t>
            </a:r>
            <a:endParaRPr lang="en-US" sz="3600" b="1" u="sng" dirty="0"/>
          </a:p>
        </p:txBody>
      </p:sp>
      <p:sp>
        <p:nvSpPr>
          <p:cNvPr id="10" name="Rectangle 9"/>
          <p:cNvSpPr/>
          <p:nvPr/>
        </p:nvSpPr>
        <p:spPr>
          <a:xfrm>
            <a:off x="609600" y="4343400"/>
            <a:ext cx="6324600" cy="161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3200" dirty="0" smtClean="0"/>
              <a:t> </a:t>
            </a:r>
            <a:r>
              <a:rPr lang="en-US" sz="2800" dirty="0" smtClean="0"/>
              <a:t>The place to enter variables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800" dirty="0" smtClean="0"/>
              <a:t> List of all variables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800" dirty="0" smtClean="0"/>
              <a:t> Characteristics of all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Content Placeholder 3" descr="spss window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600" y="1828800"/>
            <a:ext cx="8686800" cy="4800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914400" y="4191000"/>
            <a:ext cx="1905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 </a:t>
            </a:r>
            <a:r>
              <a:rPr lang="en-US" sz="2000" b="1" dirty="0"/>
              <a:t>Data View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228600" y="5410200"/>
            <a:ext cx="1219200" cy="7620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124200" y="4724400"/>
            <a:ext cx="23622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Variable </a:t>
            </a:r>
            <a:r>
              <a:rPr lang="en-US" sz="2000" b="1" dirty="0"/>
              <a:t>View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838200" y="5562600"/>
            <a:ext cx="2590800" cy="838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SPSS Data Editor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8914" name="Picture 2" descr=" The view menu allow usto activate/deactivate theStatus bar and othertoolbars. We can change fonts,gridlines, value labe..."/>
          <p:cNvPicPr>
            <a:picLocks noChangeAspect="1" noChangeArrowheads="1"/>
          </p:cNvPicPr>
          <p:nvPr/>
        </p:nvPicPr>
        <p:blipFill>
          <a:blip r:embed="rId3"/>
          <a:srcRect t="23382" b="56576"/>
          <a:stretch>
            <a:fillRect/>
          </a:stretch>
        </p:blipFill>
        <p:spPr bwMode="auto">
          <a:xfrm>
            <a:off x="228600" y="1371600"/>
            <a:ext cx="8229600" cy="914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Menu Bar In Data Editor Of SPSS</a:t>
            </a:r>
            <a:endParaRPr lang="en-US" sz="3600" b="1" u="sng" dirty="0"/>
          </a:p>
        </p:txBody>
      </p:sp>
      <p:pic>
        <p:nvPicPr>
          <p:cNvPr id="38916" name="Picture 4" descr=" The data menuallows us to definevariable properties,dates, sorting cases,sorting variables. We can merge files,split a ...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l="5016" r="7210" b="19833"/>
          <a:stretch>
            <a:fillRect/>
          </a:stretch>
        </p:blipFill>
        <p:spPr bwMode="auto">
          <a:xfrm>
            <a:off x="228600" y="2667000"/>
            <a:ext cx="5334000" cy="3657600"/>
          </a:xfrm>
          <a:prstGeom prst="rect">
            <a:avLst/>
          </a:prstGeom>
          <a:noFill/>
        </p:spPr>
      </p:pic>
      <p:pic>
        <p:nvPicPr>
          <p:cNvPr id="7" name="Picture 2" descr=" The transform menuallows creating newvariables usingcompute variable. Helps in changingvariables in the datafile throug..."/>
          <p:cNvPicPr>
            <a:picLocks noChangeAspect="1" noChangeArrowheads="1"/>
          </p:cNvPicPr>
          <p:nvPr/>
        </p:nvPicPr>
        <p:blipFill>
          <a:blip r:embed="rId5"/>
          <a:srcRect l="6270" t="20042" r="7210" b="11482"/>
          <a:stretch>
            <a:fillRect/>
          </a:stretch>
        </p:blipFill>
        <p:spPr bwMode="auto">
          <a:xfrm>
            <a:off x="5553307" y="2438400"/>
            <a:ext cx="3590693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Edit Menu</a:t>
            </a:r>
            <a:endParaRPr lang="en-US" sz="3600" b="1" u="sng" dirty="0"/>
          </a:p>
        </p:txBody>
      </p:sp>
      <p:pic>
        <p:nvPicPr>
          <p:cNvPr id="37892" name="Picture 4" descr="The analyzemenu allowsthe analysis ofdata with helpof variousstatisticaltools &amp;techniques. 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6270" t="21712" r="12226" b="14823"/>
          <a:stretch>
            <a:fillRect/>
          </a:stretch>
        </p:blipFill>
        <p:spPr bwMode="auto">
          <a:xfrm>
            <a:off x="0" y="1447800"/>
            <a:ext cx="5791200" cy="4343400"/>
          </a:xfrm>
          <a:prstGeom prst="rect">
            <a:avLst/>
          </a:prstGeom>
          <a:noFill/>
        </p:spPr>
      </p:pic>
      <p:pic>
        <p:nvPicPr>
          <p:cNvPr id="37894" name="Picture 6" descr=" The graphs menuallows us to createbar chart, line chart,area chart, pie chart,histogram, scatterplots along withmany oth..."/>
          <p:cNvPicPr>
            <a:picLocks noChangeAspect="1" noChangeArrowheads="1"/>
          </p:cNvPicPr>
          <p:nvPr/>
        </p:nvPicPr>
        <p:blipFill>
          <a:blip r:embed="rId4"/>
          <a:srcRect t="15000" r="53659"/>
          <a:stretch>
            <a:fillRect/>
          </a:stretch>
        </p:blipFill>
        <p:spPr bwMode="auto">
          <a:xfrm>
            <a:off x="6096000" y="1676400"/>
            <a:ext cx="28956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View Menu</a:t>
            </a:r>
            <a:endParaRPr lang="en-US" sz="3600" b="1" u="sng" dirty="0"/>
          </a:p>
        </p:txBody>
      </p:sp>
      <p:pic>
        <p:nvPicPr>
          <p:cNvPr id="71682" name="Picture 2" descr="The utilities menuhelps in usingvarious otherutilities, which maybe not required innormal usage. 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t="15031" b="16493"/>
          <a:stretch>
            <a:fillRect/>
          </a:stretch>
        </p:blipFill>
        <p:spPr bwMode="auto">
          <a:xfrm>
            <a:off x="609600" y="1600200"/>
            <a:ext cx="65532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457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Data Menu</a:t>
            </a:r>
            <a:endParaRPr lang="en-US" sz="3600" b="1" u="sng" dirty="0"/>
          </a:p>
        </p:txBody>
      </p:sp>
      <p:pic>
        <p:nvPicPr>
          <p:cNvPr id="75778" name="Picture 2" descr=" Add-ons are programs that can beadded to the base SPSS package whichprovides a list of various featuresrequisite for spe...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t="3340" b="14999"/>
          <a:stretch>
            <a:fillRect/>
          </a:stretch>
        </p:blipFill>
        <p:spPr bwMode="auto">
          <a:xfrm>
            <a:off x="762000" y="1752600"/>
            <a:ext cx="7239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4754" name="Picture 2" descr=" Window can be used to selectwhich window you want to view(i.e., Data Editor, Output Viewer, orSyntax). Since we have a d...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838200" y="762000"/>
            <a:ext cx="7315200" cy="5553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609600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u="sng" dirty="0" smtClean="0"/>
              <a:t>What Is SPSS?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1676400"/>
            <a:ext cx="8382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sz="2400" dirty="0" smtClean="0"/>
              <a:t>SPSS is stands for statistical package for the social science.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</a:t>
            </a:r>
            <a:r>
              <a:rPr lang="en-US" sz="2400" dirty="0"/>
              <a:t>is a Windows based program that can be used to perform </a:t>
            </a:r>
            <a:endParaRPr lang="en-US" sz="2400" dirty="0" smtClean="0"/>
          </a:p>
          <a:p>
            <a:r>
              <a:rPr lang="en-US" sz="2400" dirty="0" smtClean="0"/>
              <a:t>    data </a:t>
            </a:r>
            <a:r>
              <a:rPr lang="en-US" sz="2400" dirty="0"/>
              <a:t>entry and analysis and to create tables and graphs. 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</a:t>
            </a:r>
            <a:r>
              <a:rPr lang="en-US" sz="2400" dirty="0"/>
              <a:t>is capable of handling large amounts of data and can </a:t>
            </a:r>
            <a:endParaRPr lang="en-US" sz="2400" dirty="0" smtClean="0"/>
          </a:p>
          <a:p>
            <a:r>
              <a:rPr lang="en-US" sz="2400" dirty="0" smtClean="0"/>
              <a:t>    perform </a:t>
            </a:r>
            <a:r>
              <a:rPr lang="en-US" sz="2400" dirty="0"/>
              <a:t>all of the analyses covered in the text and much more. </a:t>
            </a:r>
            <a:endParaRPr lang="en-US" sz="2400" dirty="0" smtClean="0"/>
          </a:p>
          <a:p>
            <a:r>
              <a:rPr lang="en-US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SPSS </a:t>
            </a:r>
            <a:r>
              <a:rPr lang="en-US" sz="2400" dirty="0"/>
              <a:t>is updated often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is a comprehensive and flexible statistical analysis and data </a:t>
            </a:r>
          </a:p>
          <a:p>
            <a:r>
              <a:rPr lang="en-US" sz="2400" dirty="0" smtClean="0"/>
              <a:t>    management solution.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3730" name="Picture 2" descr=" Help has many useful options including alink to the SPSS homepage, a statisticscoach, and a syntax guide. Using topics,y...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685800" y="533400"/>
            <a:ext cx="77724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2706" name="Picture 2" descr=" Before you can analyze data, you need somedata to analyze.To open a data file:Step 1: From the menus choose: FileOpenDat...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62000" y="609600"/>
            <a:ext cx="72390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0898" name="Picture 2" descr="Now in next step it opens theOPEN FILE DIALOG BOX 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304800" y="685800"/>
            <a:ext cx="82296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9874" name="Picture 2" descr="Open File Dialog BoxBy default, SPSS-formatdata files (.sav extension)are displayed 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 b="13636"/>
          <a:stretch>
            <a:fillRect/>
          </a:stretch>
        </p:blipFill>
        <p:spPr bwMode="auto">
          <a:xfrm>
            <a:off x="1143000" y="762000"/>
            <a:ext cx="607695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8850" name="Picture 2" descr="Now we select the Employee data file to open from theOpen File Dialog Box 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b="18163"/>
          <a:stretch>
            <a:fillRect/>
          </a:stretch>
        </p:blipFill>
        <p:spPr bwMode="auto">
          <a:xfrm>
            <a:off x="1295400" y="1143000"/>
            <a:ext cx="607695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7826" name="Picture 2" descr=" Alternatively, you can use the Open File button onthe toolbar.Open File toolbar buttonThis opens the Open File dialog box. 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 b="14823"/>
          <a:stretch>
            <a:fillRect/>
          </a:stretch>
        </p:blipFill>
        <p:spPr bwMode="auto">
          <a:xfrm>
            <a:off x="990600" y="990600"/>
            <a:ext cx="70104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6802" name="Picture 2" descr=" The Analyze menu contains a list of generalreporting and statistical analysis categories.Most of the categories are foll...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 b="14823"/>
          <a:stretch>
            <a:fillRect/>
          </a:stretch>
        </p:blipFill>
        <p:spPr bwMode="auto">
          <a:xfrm>
            <a:off x="1676400" y="1143000"/>
            <a:ext cx="607695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85800" y="1905000"/>
            <a:ext cx="784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Click Variable View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Type variable name under Name column (e.g. Q.1).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i="1" dirty="0" smtClean="0"/>
              <a:t>NOTE:</a:t>
            </a:r>
            <a:r>
              <a:rPr lang="en-US" sz="2400" dirty="0" smtClean="0"/>
              <a:t> Variable name can be 64 bytes long, and the first character must be a letter or one of the characters @, #, or $.</a:t>
            </a:r>
            <a:endParaRPr lang="en-US" sz="24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Type: Numeric, string, </a:t>
            </a:r>
            <a:r>
              <a:rPr lang="en-US" sz="2400" smtClean="0"/>
              <a:t>etc.</a:t>
            </a: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Label: description of variables.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View: represent the categories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Measurement: select the scales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6858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Enter variable in variable view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90600" y="6858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Enter variable in variable view</a:t>
            </a:r>
            <a:endParaRPr lang="en-US" sz="3600" b="1" u="sng" dirty="0"/>
          </a:p>
        </p:txBody>
      </p:sp>
      <p:pic>
        <p:nvPicPr>
          <p:cNvPr id="26626" name="Picture 2" descr="https://bizlib247.files.wordpress.com/2014/04/data-editor-variabl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752600"/>
            <a:ext cx="8153400" cy="4810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9144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Variables</a:t>
            </a:r>
            <a:endParaRPr lang="en-US" sz="36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2438400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Variable is a user defined name of particular type of </a:t>
            </a:r>
          </a:p>
          <a:p>
            <a:r>
              <a:rPr lang="en-US" sz="2400" dirty="0" smtClean="0"/>
              <a:t>    data to hold information Such as income , gender or   </a:t>
            </a:r>
          </a:p>
          <a:p>
            <a:r>
              <a:rPr lang="en-US" sz="2400" dirty="0" smtClean="0"/>
              <a:t>    temperature.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Array of variable is a collection values of similar data </a:t>
            </a:r>
          </a:p>
          <a:p>
            <a:r>
              <a:rPr lang="en-US" sz="2400" dirty="0" smtClean="0"/>
              <a:t>    types.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828800"/>
            <a:ext cx="82296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is computer program used for survey authoring and </a:t>
            </a:r>
          </a:p>
          <a:p>
            <a:r>
              <a:rPr lang="en-US" sz="2400" dirty="0" smtClean="0"/>
              <a:t>    development  data mining , text , analytics , statistical analysis,   </a:t>
            </a:r>
          </a:p>
          <a:p>
            <a:r>
              <a:rPr lang="en-US" sz="2400" dirty="0" smtClean="0"/>
              <a:t>   and collaboration and development. 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SPSS can take data from almost any type of file and use them  </a:t>
            </a:r>
          </a:p>
          <a:p>
            <a:r>
              <a:rPr lang="en-US" sz="2400" dirty="0" smtClean="0"/>
              <a:t>     to generate tabulated reports, charts, and plots of </a:t>
            </a:r>
          </a:p>
          <a:p>
            <a:r>
              <a:rPr lang="en-US" sz="2400" dirty="0" smtClean="0"/>
              <a:t>     distributions and trends descriptive statistics and conduct </a:t>
            </a:r>
          </a:p>
          <a:p>
            <a:r>
              <a:rPr lang="en-US" sz="2400" dirty="0" smtClean="0"/>
              <a:t>     complex statistical analysis.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SPSS is among the most widely used programs for statistical </a:t>
            </a:r>
          </a:p>
          <a:p>
            <a:r>
              <a:rPr lang="en-US" sz="2400" dirty="0" smtClean="0"/>
              <a:t>     analysis in social science and the business world. 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5800" y="609600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u="sng" dirty="0" smtClean="0"/>
              <a:t>What Is SPSS?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62000" y="1524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Rules for Variable Names </a:t>
            </a:r>
            <a:endParaRPr lang="en-US" sz="3600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8382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Names must begin with the letter.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Names must not end with a period.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Names must be no longer then eight characters.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Names cannot contain blanks or special characters.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Names must be unique.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 Spaces are not allowed.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</p:txBody>
      </p:sp>
      <p:pic>
        <p:nvPicPr>
          <p:cNvPr id="26628" name="Picture 4" descr="http://www1.american.edu/ssrl/archive3/tutorials/SPSS/images/spss_figure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76600"/>
            <a:ext cx="792480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85800" y="838200"/>
            <a:ext cx="3657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Numeric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Comma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Dot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Scientific Notation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Date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Custom Currency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String	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752600" y="1524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Types</a:t>
            </a:r>
            <a:endParaRPr lang="en-US" sz="3600" b="1" u="sng" dirty="0"/>
          </a:p>
        </p:txBody>
      </p:sp>
      <p:pic>
        <p:nvPicPr>
          <p:cNvPr id="58370" name="Picture 2" descr="Image result for spss statistics images of variable typ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762000"/>
            <a:ext cx="3352800" cy="3124200"/>
          </a:xfrm>
          <a:prstGeom prst="rect">
            <a:avLst/>
          </a:prstGeom>
          <a:noFill/>
        </p:spPr>
      </p:pic>
      <p:pic>
        <p:nvPicPr>
          <p:cNvPr id="58372" name="Picture 4" descr="http://www.ppsw.rug.nl/~bve/stat/module2/Image3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581400"/>
            <a:ext cx="52197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800" y="1524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Width</a:t>
            </a:r>
            <a:endParaRPr lang="en-US" sz="36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8382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Width allows you to determine the no of character in SPSS will allow to be entered for the variable.</a:t>
            </a:r>
            <a:endParaRPr lang="en-US" sz="2400" dirty="0"/>
          </a:p>
        </p:txBody>
      </p:sp>
      <p:pic>
        <p:nvPicPr>
          <p:cNvPr id="59396" name="Picture 4" descr="Variable View window:&#10;Label&#10;Label&#10;You can specify the details of the variable&#10;You can write characters with spaces up t..."/>
          <p:cNvPicPr>
            <a:picLocks noChangeAspect="1" noChangeArrowheads="1"/>
          </p:cNvPicPr>
          <p:nvPr/>
        </p:nvPicPr>
        <p:blipFill>
          <a:blip r:embed="rId3"/>
          <a:srcRect l="3421" t="45094" r="4361" b="4802"/>
          <a:stretch>
            <a:fillRect/>
          </a:stretch>
        </p:blipFill>
        <p:spPr bwMode="auto">
          <a:xfrm>
            <a:off x="4114800" y="1600200"/>
            <a:ext cx="4800600" cy="1905000"/>
          </a:xfrm>
          <a:prstGeom prst="rect">
            <a:avLst/>
          </a:prstGeom>
          <a:noFill/>
        </p:spPr>
      </p:pic>
      <p:pic>
        <p:nvPicPr>
          <p:cNvPr id="59398" name="Picture 6" descr="Variable View window: Values&#10;Values&#10;This is used and to suggest which numbers&#10;represent which categories when the&#10;variab..."/>
          <p:cNvPicPr>
            <a:picLocks noChangeAspect="1" noChangeArrowheads="1"/>
          </p:cNvPicPr>
          <p:nvPr/>
        </p:nvPicPr>
        <p:blipFill>
          <a:blip r:embed="rId4"/>
          <a:srcRect l="5016" t="41754" r="4702" b="4802"/>
          <a:stretch>
            <a:fillRect/>
          </a:stretch>
        </p:blipFill>
        <p:spPr bwMode="auto">
          <a:xfrm>
            <a:off x="1905000" y="4419600"/>
            <a:ext cx="5486400" cy="24384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8600" y="28956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Decimal</a:t>
            </a:r>
            <a:endParaRPr lang="en-US" sz="3600" b="1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35814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Numbers of decimals.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It has to be less than or equal to 16.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6386" name="AutoShape 2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0" name="AutoShape 6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2" name="AutoShape 8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4" name="AutoShape 10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6" name="AutoShape 12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8" name="AutoShape 14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00" name="AutoShape 16" descr="Defining the value labels&#10;Click the cell in the values column as shown below&#10;For the value, and the label, you can put u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828800" y="4572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Label</a:t>
            </a:r>
            <a:endParaRPr lang="en-US" sz="3600" b="1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175260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You can specify the detail of the variable.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You can write character with spaces up to 256 characters.</a:t>
            </a:r>
            <a:endParaRPr lang="en-US" sz="2400" dirty="0"/>
          </a:p>
        </p:txBody>
      </p:sp>
      <p:pic>
        <p:nvPicPr>
          <p:cNvPr id="15" name="Picture 14" descr="spss-lecture-notes-17-638.jpg"/>
          <p:cNvPicPr>
            <a:picLocks noChangeAspect="1"/>
          </p:cNvPicPr>
          <p:nvPr/>
        </p:nvPicPr>
        <p:blipFill>
          <a:blip r:embed="rId3"/>
          <a:srcRect l="3605" t="48330" r="4859" b="4906"/>
          <a:stretch>
            <a:fillRect/>
          </a:stretch>
        </p:blipFill>
        <p:spPr>
          <a:xfrm>
            <a:off x="1143000" y="3200400"/>
            <a:ext cx="68580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457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Variable Values</a:t>
            </a:r>
            <a:endParaRPr lang="en-US" sz="36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4478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This is used and to suggest which numbers represent which </a:t>
            </a:r>
          </a:p>
          <a:p>
            <a:r>
              <a:rPr lang="en-US" sz="2400" dirty="0" smtClean="0"/>
              <a:t>     categories when the variable represents a category.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Click the cell in the values column as shown below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For the value , and the label , you can put up to 60 characters.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After the defining the values click add and then click ok.</a:t>
            </a:r>
            <a:endParaRPr lang="en-US" sz="2400" dirty="0"/>
          </a:p>
        </p:txBody>
      </p:sp>
      <p:pic>
        <p:nvPicPr>
          <p:cNvPr id="7" name="Picture 6" descr="spss-lecture-notes-19-638.jpg"/>
          <p:cNvPicPr>
            <a:picLocks noChangeAspect="1"/>
          </p:cNvPicPr>
          <p:nvPr/>
        </p:nvPicPr>
        <p:blipFill>
          <a:blip r:embed="rId3"/>
          <a:srcRect l="6270" t="43424" r="49843" b="3132"/>
          <a:stretch>
            <a:fillRect/>
          </a:stretch>
        </p:blipFill>
        <p:spPr>
          <a:xfrm>
            <a:off x="609600" y="3810000"/>
            <a:ext cx="2667000" cy="2438400"/>
          </a:xfrm>
          <a:prstGeom prst="rect">
            <a:avLst/>
          </a:prstGeom>
        </p:spPr>
      </p:pic>
      <p:pic>
        <p:nvPicPr>
          <p:cNvPr id="28674" name="Picture 2" descr="http://www.unt.edu/rss/class/Jon/SPSS_SC/Module4/SPSS_M4_s_00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3657600"/>
            <a:ext cx="5181600" cy="2975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4600" y="381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Example</a:t>
            </a:r>
            <a:endParaRPr lang="en-US" sz="3600" b="1" u="sn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22098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Height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Hina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Saad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05000" y="4800600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Value 1 = Male</a:t>
            </a:r>
          </a:p>
          <a:p>
            <a:pPr algn="ctr"/>
            <a:r>
              <a:rPr lang="en-US" sz="2400" dirty="0" smtClean="0"/>
              <a:t>Value 2 = Female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1752600"/>
            <a:ext cx="6781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Two variables in the data set.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They are: Code and Q.1.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Code is an ID variable, used to identify individual case (NOT people’s real IDs).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Q.1 is about participants’ ages: 1 = 12 years or younger, 2 = 13 years, 3 = 14 years…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810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Enter data in data view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3810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Enter data in data view</a:t>
            </a:r>
            <a:endParaRPr lang="en-US" sz="3600" b="1" u="sng" dirty="0"/>
          </a:p>
        </p:txBody>
      </p:sp>
      <p:pic>
        <p:nvPicPr>
          <p:cNvPr id="29698" name="Picture 2" descr="http://www.ssc.wisc.edu/sscc/pubs/screenshots/spss_students1/SPSS06Data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295400"/>
            <a:ext cx="83058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6" name="AutoShape 2" descr="Sorting the data (cont’d)&#10;Double Click ‘Name of the students.’ Then click&#10;ok.&#10;Click&#10;Click&#10;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3048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Saving the Data</a:t>
            </a:r>
            <a:endParaRPr lang="en-US" sz="36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2192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To save the data file you created simple click File menu </a:t>
            </a:r>
          </a:p>
          <a:p>
            <a:r>
              <a:rPr lang="en-US" sz="2400" dirty="0" smtClean="0"/>
              <a:t>     and click save as . You can save the file in deferent forms by </a:t>
            </a:r>
          </a:p>
          <a:p>
            <a:r>
              <a:rPr lang="en-US" sz="2400" dirty="0" smtClean="0"/>
              <a:t>     clicking save as type.</a:t>
            </a:r>
            <a:endParaRPr lang="en-US" sz="2400" dirty="0"/>
          </a:p>
        </p:txBody>
      </p:sp>
      <p:pic>
        <p:nvPicPr>
          <p:cNvPr id="26628" name="Picture 4" descr="https://grok.lsu.edu/image/126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667000"/>
            <a:ext cx="7086600" cy="4019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3600" y="2286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Sorting the Data</a:t>
            </a:r>
            <a:endParaRPr lang="en-US" sz="36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Click Data and then click sort cases.</a:t>
            </a:r>
            <a:endParaRPr lang="en-US" sz="2400" dirty="0"/>
          </a:p>
        </p:txBody>
      </p:sp>
      <p:pic>
        <p:nvPicPr>
          <p:cNvPr id="25602" name="Picture 2" descr="https://upload.wikimedia.org/wikibooks/en/thumb/2/2d/12sort02.png/400px-12sort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981200"/>
            <a:ext cx="3810000" cy="4552951"/>
          </a:xfrm>
          <a:prstGeom prst="rect">
            <a:avLst/>
          </a:prstGeom>
          <a:noFill/>
        </p:spPr>
      </p:pic>
      <p:pic>
        <p:nvPicPr>
          <p:cNvPr id="25604" name="Picture 4" descr="http://s3.amazonaws.com/libapps/accounts/2515/images/spss_sort-cases_examp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2438400"/>
            <a:ext cx="4676775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3810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History Of The SPSS</a:t>
            </a:r>
            <a:endParaRPr lang="en-US" sz="36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1524000"/>
            <a:ext cx="8305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Its developed by Norman H . Nie and C.</a:t>
            </a:r>
          </a:p>
          <a:p>
            <a:r>
              <a:rPr lang="en-US" sz="2400" dirty="0" smtClean="0"/>
              <a:t>    Hadlai Hull of IBM corporation in the year 1968.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It is compatible with Windows, Linux, Unix &amp; Mac </a:t>
            </a:r>
          </a:p>
          <a:p>
            <a:r>
              <a:rPr lang="en-US" sz="2400" dirty="0" smtClean="0"/>
              <a:t>    operating system.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is among the most widely used programs for </a:t>
            </a:r>
          </a:p>
          <a:p>
            <a:r>
              <a:rPr lang="en-US" sz="2400" dirty="0" smtClean="0"/>
              <a:t>    statistical analysis in social science.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Early version designed to run on mainframe </a:t>
            </a:r>
          </a:p>
          <a:p>
            <a:r>
              <a:rPr lang="en-US" sz="2400" dirty="0" smtClean="0"/>
              <a:t>    computers.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On July 28,2009 IBM announced it was acquiring </a:t>
            </a:r>
          </a:p>
          <a:p>
            <a:r>
              <a:rPr lang="en-US" sz="2400" dirty="0" smtClean="0"/>
              <a:t>     SPSS For $ 1.2 billion in each.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The current version 2015 are officially named </a:t>
            </a:r>
          </a:p>
          <a:p>
            <a:r>
              <a:rPr lang="en-US" sz="2400" dirty="0" smtClean="0"/>
              <a:t>     IBM SPSS statistics.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1524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Transforming Data</a:t>
            </a:r>
            <a:endParaRPr lang="en-US" sz="36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143000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Click transform and then click compute variable.</a:t>
            </a:r>
          </a:p>
        </p:txBody>
      </p:sp>
      <p:pic>
        <p:nvPicPr>
          <p:cNvPr id="24578" name="Picture 2" descr="http://i.ytimg.com/vi/UROF87XZqKg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209800"/>
            <a:ext cx="5664200" cy="4248150"/>
          </a:xfrm>
          <a:prstGeom prst="rect">
            <a:avLst/>
          </a:prstGeom>
          <a:noFill/>
        </p:spPr>
      </p:pic>
      <p:pic>
        <p:nvPicPr>
          <p:cNvPr id="24580" name="Picture 4" descr="https://statistics.laerd.com/spss-tutorials/img/t/transforming-data-in-spss-2.png"/>
          <p:cNvPicPr>
            <a:picLocks noChangeAspect="1" noChangeArrowheads="1"/>
          </p:cNvPicPr>
          <p:nvPr/>
        </p:nvPicPr>
        <p:blipFill>
          <a:blip r:embed="rId4"/>
          <a:srcRect l="10567" r="9125"/>
          <a:stretch>
            <a:fillRect/>
          </a:stretch>
        </p:blipFill>
        <p:spPr bwMode="auto">
          <a:xfrm>
            <a:off x="152400" y="2057400"/>
            <a:ext cx="28956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457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Basic Steps in Data Analysis</a:t>
            </a:r>
            <a:endParaRPr lang="en-US" sz="36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600200"/>
            <a:ext cx="8610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We can open a previously saved SPSS data files, read a </a:t>
            </a:r>
          </a:p>
          <a:p>
            <a:r>
              <a:rPr lang="en-US" sz="2400" dirty="0" smtClean="0"/>
              <a:t>     spreadsheet, database, or text data file, or enter directly in the </a:t>
            </a:r>
          </a:p>
          <a:p>
            <a:r>
              <a:rPr lang="en-US" sz="2400" dirty="0" smtClean="0"/>
              <a:t>     data editor.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Select a procedure from the menus to calculate statistics or to </a:t>
            </a:r>
          </a:p>
          <a:p>
            <a:r>
              <a:rPr lang="en-US" sz="2400" dirty="0" smtClean="0"/>
              <a:t>     create a chart.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Variables in the data files are displayed in a dialog box for the </a:t>
            </a:r>
          </a:p>
          <a:p>
            <a:r>
              <a:rPr lang="en-US" sz="2400" dirty="0" smtClean="0"/>
              <a:t>     procedure.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Results are displayed in the viewer.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5334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Statistical Procedure</a:t>
            </a:r>
            <a:endParaRPr lang="en-US" sz="3600" b="1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16002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After entering the data set in data set in data editor or reading an ASCII data file, we are now ready to analyze it.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9600" y="2895600"/>
            <a:ext cx="777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/>
              <a:t>Procedures Available are</a:t>
            </a:r>
          </a:p>
          <a:p>
            <a:endParaRPr lang="en-US" sz="2800" b="1" u="sng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sz="2400" dirty="0" smtClean="0"/>
              <a:t>Reports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Descriptive Statistics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Custom Tables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Compare Means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General Linear Modal (GLM)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Correlate </a:t>
            </a:r>
          </a:p>
          <a:p>
            <a:endParaRPr lang="en-US" sz="2400" dirty="0"/>
          </a:p>
        </p:txBody>
      </p:sp>
      <p:sp>
        <p:nvSpPr>
          <p:cNvPr id="22544" name="AutoShape 16" descr="REPORTS    Report is a textual work made with the specific intention of relaying information or recounting certain event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09600" y="1295400"/>
            <a:ext cx="78486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/>
              <a:t>Procedures Available are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Regression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Log linear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Classify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Data Reduction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Scale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Non Parametric Test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Time Series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Survival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Multiple Reason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228600"/>
            <a:ext cx="777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Reports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Reports is a textual work made with the specific intention of relaying information or recounting certain events in a widely presentable form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905000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Descriptive Statistics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This provides technique for summarizing data with statistics ,charts and reports.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3429000"/>
            <a:ext cx="762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Custom Tables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It provide attractive ,flexible, displays of frequency counts, percentages and other statistics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4953000"/>
            <a:ext cx="746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Compare Means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 techniques for testing differences among two or more means on their values for other variables.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304800"/>
            <a:ext cx="7924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General Linear Modal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technique for testing univariate and multivariate analysis of variance models including repeated measures.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2057400"/>
            <a:ext cx="784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Correlate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measures of association for two or more variables measured at the interval level.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3352800"/>
            <a:ext cx="845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Regression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a variety of regression techniques, including linear, logistics, </a:t>
            </a:r>
            <a:r>
              <a:rPr lang="en-US" sz="2400" dirty="0" err="1" smtClean="0"/>
              <a:t>nonlinear,weighted</a:t>
            </a:r>
            <a:r>
              <a:rPr lang="en-US" sz="2400" dirty="0" smtClean="0"/>
              <a:t> and two stage least squares regression.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51816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Log Linear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general and hierchical log linear analysis and logic analysis.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533400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Classify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cluster and discriminate analysis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8288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Data Reduction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factor analysis, correspondence analysis, and optional scaling.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429000"/>
            <a:ext cx="838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Scale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reliability analysis and multidimensional scaling.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4800600"/>
            <a:ext cx="830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Non Parametric Tests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non parametric tests for one sample, or for two and paired or independent sample.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6096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Time Series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Provides exponential smoothing, auto correlated regression, seasonal decomposition and related technique.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74320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Survival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provides technique for analyzing the time for some terminal event to occur.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480060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Multiple Response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This provide facility to define and analyze multiple response.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 descr="https://upload.wikimedia.org/wikipedia/en/6/6c/SPSS_Modeler_Sample_Strea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877800" y="-10515600"/>
            <a:ext cx="13716000" cy="8001001"/>
          </a:xfrm>
          <a:prstGeom prst="rect">
            <a:avLst/>
          </a:prstGeom>
          <a:noFill/>
        </p:spPr>
      </p:pic>
      <p:pic>
        <p:nvPicPr>
          <p:cNvPr id="7" name="Picture 6" descr="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057400"/>
            <a:ext cx="8839200" cy="457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05000" y="6096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SPSS IBM Modeler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14400" y="8382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Features Of SPSS</a:t>
            </a:r>
            <a:endParaRPr lang="en-US" sz="36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2286000"/>
            <a:ext cx="6629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It is easy to learn.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It includes a full range of data management </a:t>
            </a:r>
          </a:p>
          <a:p>
            <a:r>
              <a:rPr lang="en-US" sz="2400" dirty="0" smtClean="0"/>
              <a:t>     system and editing tools.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It provides in–depth statistical capabilities.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It offer complete plotting , reporting and </a:t>
            </a:r>
          </a:p>
          <a:p>
            <a:r>
              <a:rPr lang="en-US" sz="2400" dirty="0" smtClean="0"/>
              <a:t>     presentation features.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76400" y="9144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Advantages Of SPSS</a:t>
            </a:r>
            <a:endParaRPr lang="en-US" sz="36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2286000"/>
            <a:ext cx="73914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SPSS offers a user friendliness that most packages are </a:t>
            </a:r>
          </a:p>
          <a:p>
            <a:r>
              <a:rPr lang="en-US" sz="2400" dirty="0" smtClean="0"/>
              <a:t>    only now catching up to.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It is popular and though that is certainly not a reason </a:t>
            </a:r>
          </a:p>
          <a:p>
            <a:r>
              <a:rPr lang="en-US" sz="2400" dirty="0" smtClean="0"/>
              <a:t>     for choosing a statistical package, many data sets easily </a:t>
            </a:r>
          </a:p>
          <a:p>
            <a:r>
              <a:rPr lang="en-US" sz="2400" dirty="0" smtClean="0"/>
              <a:t>     loaded into it and other programs can easily import </a:t>
            </a:r>
          </a:p>
          <a:p>
            <a:r>
              <a:rPr lang="en-US" sz="2400" dirty="0" smtClean="0"/>
              <a:t>     SPSS files.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76400" y="6858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Disadvantages Of SPSS</a:t>
            </a:r>
            <a:endParaRPr lang="en-US" sz="36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2057400"/>
            <a:ext cx="845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sz="2400" dirty="0" smtClean="0"/>
              <a:t>For academic use SPSS lags notably behind SAS,R and </a:t>
            </a:r>
          </a:p>
          <a:p>
            <a:r>
              <a:rPr lang="en-US" sz="2400" dirty="0" smtClean="0"/>
              <a:t>   even perhaps other that are on the more mathematical rather         </a:t>
            </a:r>
          </a:p>
          <a:p>
            <a:r>
              <a:rPr lang="en-US" sz="2400" dirty="0" smtClean="0"/>
              <a:t>   than statistical side for modern data analysis.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Its menu offerings are typically the most basic of an analysis   </a:t>
            </a:r>
          </a:p>
          <a:p>
            <a:r>
              <a:rPr lang="en-US" sz="2400" dirty="0" smtClean="0"/>
              <a:t>    and sometimes lacking even then, and it makes doing an </a:t>
            </a:r>
          </a:p>
          <a:p>
            <a:r>
              <a:rPr lang="en-US" sz="2400" dirty="0" smtClean="0"/>
              <a:t>    inappropriate analysis very easy.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It is expensive sometime ridiculously so, and even when you do </a:t>
            </a:r>
          </a:p>
          <a:p>
            <a:r>
              <a:rPr lang="en-US" sz="2400" dirty="0" smtClean="0"/>
              <a:t>    buy you are really only leasing and its license is definitely not  </a:t>
            </a:r>
          </a:p>
          <a:p>
            <a:r>
              <a:rPr lang="en-US" sz="2400" dirty="0" smtClean="0"/>
              <a:t>    user friendly.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There are often compatibility issues with prior.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oc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3694A-19C6-4AFA-BD64-396D228339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4572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 smtClean="0"/>
              <a:t>SPSS used in……</a:t>
            </a:r>
            <a:endParaRPr lang="en-US" sz="36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1828800"/>
            <a:ext cx="5257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Telecommunications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Banking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Finance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Insurance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Healthcare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Manufacturing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Retail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Consumer packaged goods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Higher education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Government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Market research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19484</TotalTime>
  <Words>1588</Words>
  <Application>Microsoft Office PowerPoint</Application>
  <PresentationFormat>On-screen Show (4:3)</PresentationFormat>
  <Paragraphs>368</Paragraphs>
  <Slides>61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Microsoft</dc:creator>
  <cp:lastModifiedBy>Riaz</cp:lastModifiedBy>
  <cp:revision>202</cp:revision>
  <dcterms:created xsi:type="dcterms:W3CDTF">2015-09-04T06:53:31Z</dcterms:created>
  <dcterms:modified xsi:type="dcterms:W3CDTF">2020-04-01T12:59:04Z</dcterms:modified>
</cp:coreProperties>
</file>