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8" r:id="rId3"/>
    <p:sldId id="257" r:id="rId4"/>
    <p:sldId id="268" r:id="rId5"/>
    <p:sldId id="259" r:id="rId6"/>
    <p:sldId id="269" r:id="rId7"/>
    <p:sldId id="278" r:id="rId8"/>
    <p:sldId id="299" r:id="rId9"/>
    <p:sldId id="279" r:id="rId10"/>
    <p:sldId id="280" r:id="rId11"/>
    <p:sldId id="282" r:id="rId12"/>
    <p:sldId id="283" r:id="rId13"/>
    <p:sldId id="281" r:id="rId14"/>
    <p:sldId id="285" r:id="rId15"/>
    <p:sldId id="286" r:id="rId16"/>
    <p:sldId id="287" r:id="rId17"/>
    <p:sldId id="288" r:id="rId18"/>
    <p:sldId id="289" r:id="rId19"/>
    <p:sldId id="290" r:id="rId20"/>
    <p:sldId id="302" r:id="rId21"/>
    <p:sldId id="303" r:id="rId22"/>
    <p:sldId id="291" r:id="rId23"/>
    <p:sldId id="292" r:id="rId24"/>
    <p:sldId id="293" r:id="rId25"/>
    <p:sldId id="294" r:id="rId26"/>
    <p:sldId id="295" r:id="rId27"/>
    <p:sldId id="304" r:id="rId28"/>
    <p:sldId id="296" r:id="rId29"/>
    <p:sldId id="322" r:id="rId30"/>
    <p:sldId id="321" r:id="rId31"/>
    <p:sldId id="323" r:id="rId32"/>
    <p:sldId id="297" r:id="rId33"/>
    <p:sldId id="319" r:id="rId34"/>
    <p:sldId id="320" r:id="rId35"/>
    <p:sldId id="300" r:id="rId36"/>
    <p:sldId id="317" r:id="rId37"/>
    <p:sldId id="318" r:id="rId38"/>
    <p:sldId id="301" r:id="rId39"/>
    <p:sldId id="314" r:id="rId40"/>
    <p:sldId id="315" r:id="rId41"/>
    <p:sldId id="316" r:id="rId42"/>
    <p:sldId id="305" r:id="rId43"/>
    <p:sldId id="313" r:id="rId44"/>
    <p:sldId id="306" r:id="rId45"/>
    <p:sldId id="312" r:id="rId46"/>
    <p:sldId id="307" r:id="rId47"/>
    <p:sldId id="311" r:id="rId48"/>
    <p:sldId id="309" r:id="rId49"/>
    <p:sldId id="310" r:id="rId50"/>
    <p:sldId id="308"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22" d="100"/>
          <a:sy n="122" d="100"/>
        </p:scale>
        <p:origin x="-1278"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1D8BD707-D9CF-40AE-B4C6-C98DA3205C09}" type="datetimeFigureOut">
              <a:rPr lang="en-US" smtClean="0"/>
              <a:pPr/>
              <a:t>9/15/2017</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9/15/2017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1D8BD707-D9CF-40AE-B4C6-C98DA3205C09}" type="datetimeFigureOut">
              <a:rPr lang="en-US" smtClean="0"/>
              <a:pPr/>
              <a:t>9/15/2017</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9/15/2017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1D8BD707-D9CF-40AE-B4C6-C98DA3205C09}" type="datetimeFigureOut">
              <a:rPr lang="en-US" smtClean="0"/>
              <a:pPr/>
              <a:t>9/15/2017</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B6F15528-21DE-4FAA-801E-634DDDAF4B2B}"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D8BD707-D9CF-40AE-B4C6-C98DA3205C09}" type="datetimeFigureOut">
              <a:rPr lang="en-US" smtClean="0"/>
              <a:pPr/>
              <a:t>9/15/2017</a:t>
            </a:fld>
            <a:endParaRPr lang="en-US"/>
          </a:p>
        </p:txBody>
      </p:sp>
      <p:sp>
        <p:nvSpPr>
          <p:cNvPr id="10" name="Slide Number Placeholder 9"/>
          <p:cNvSpPr>
            <a:spLocks noGrp="1"/>
          </p:cNvSpPr>
          <p:nvPr>
            <p:ph type="sldNum" sz="quarter" idx="16"/>
          </p:nvPr>
        </p:nvSpPr>
        <p:spPr/>
        <p:txBody>
          <a:bodyPr rtlCol="0"/>
          <a:lstStyle/>
          <a:p>
            <a:fld id="{B6F15528-21DE-4FAA-801E-634DDDAF4B2B}"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1D8BD707-D9CF-40AE-B4C6-C98DA3205C09}" type="datetimeFigureOut">
              <a:rPr lang="en-US" smtClean="0"/>
              <a:pPr/>
              <a:t>9/15/2017</a:t>
            </a:fld>
            <a:endParaRPr lang="en-US"/>
          </a:p>
        </p:txBody>
      </p:sp>
      <p:sp>
        <p:nvSpPr>
          <p:cNvPr id="12" name="Slide Number Placeholder 11"/>
          <p:cNvSpPr>
            <a:spLocks noGrp="1"/>
          </p:cNvSpPr>
          <p:nvPr>
            <p:ph type="sldNum" sz="quarter" idx="16"/>
          </p:nvPr>
        </p:nvSpPr>
        <p:spPr/>
        <p:txBody>
          <a:bodyPr rtlCol="0"/>
          <a:lstStyle/>
          <a:p>
            <a:fld id="{B6F15528-21DE-4FAA-801E-634DDDAF4B2B}"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9/15/2017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9/15/2017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9/15/2017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B6F15528-21DE-4FAA-801E-634DDDAF4B2B}"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1D8BD707-D9CF-40AE-B4C6-C98DA3205C09}" type="datetimeFigureOut">
              <a:rPr lang="en-US" smtClean="0"/>
              <a:pPr/>
              <a:t>9/15/2017</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B6F15528-21DE-4FAA-801E-634DDDAF4B2B}"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1D8BD707-D9CF-40AE-B4C6-C98DA3205C09}" type="datetimeFigureOut">
              <a:rPr lang="en-US" smtClean="0"/>
              <a:pPr/>
              <a:t>9/15/2017</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ocuments and Settings\java\Desktop\SPSSlogo.png"/>
          <p:cNvPicPr>
            <a:picLocks noChangeAspect="1" noChangeArrowheads="1"/>
          </p:cNvPicPr>
          <p:nvPr/>
        </p:nvPicPr>
        <p:blipFill>
          <a:blip r:embed="rId2"/>
          <a:srcRect/>
          <a:stretch>
            <a:fillRect/>
          </a:stretch>
        </p:blipFill>
        <p:spPr bwMode="auto">
          <a:xfrm>
            <a:off x="0" y="0"/>
            <a:ext cx="9144000" cy="3657600"/>
          </a:xfrm>
          <a:prstGeom prst="rect">
            <a:avLst/>
          </a:prstGeom>
          <a:noFill/>
        </p:spPr>
      </p:pic>
      <p:sp>
        <p:nvSpPr>
          <p:cNvPr id="4" name="Subtitle 3"/>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Cont..</a:t>
            </a:r>
            <a:endParaRPr lang="en-US" dirty="0"/>
          </a:p>
        </p:txBody>
      </p:sp>
      <p:sp>
        <p:nvSpPr>
          <p:cNvPr id="3" name="Content Placeholder 2"/>
          <p:cNvSpPr>
            <a:spLocks noGrp="1"/>
          </p:cNvSpPr>
          <p:nvPr>
            <p:ph sz="quarter" idx="1"/>
          </p:nvPr>
        </p:nvSpPr>
        <p:spPr/>
        <p:txBody>
          <a:bodyPr/>
          <a:lstStyle/>
          <a:p>
            <a:r>
              <a:rPr lang="en-US" dirty="0" smtClean="0"/>
              <a:t>This editor provides two views of the data,</a:t>
            </a:r>
          </a:p>
          <a:p>
            <a:pPr>
              <a:buNone/>
            </a:pPr>
            <a:r>
              <a:rPr lang="en-US" sz="2200" b="1" dirty="0" smtClean="0">
                <a:solidFill>
                  <a:srgbClr val="FF0000"/>
                </a:solidFill>
              </a:rPr>
              <a:t>DATA VIEW</a:t>
            </a:r>
          </a:p>
          <a:p>
            <a:r>
              <a:rPr lang="en-US" dirty="0" smtClean="0"/>
              <a:t>	Displays the actual data values or defined value labels.</a:t>
            </a:r>
          </a:p>
          <a:p>
            <a:pPr>
              <a:buNone/>
            </a:pPr>
            <a:r>
              <a:rPr lang="en-US" sz="2200" b="1" dirty="0" smtClean="0">
                <a:solidFill>
                  <a:srgbClr val="FF0000"/>
                </a:solidFill>
              </a:rPr>
              <a:t>VARIABLE VIEW</a:t>
            </a:r>
          </a:p>
          <a:p>
            <a:r>
              <a:rPr lang="en-US" dirty="0" smtClean="0"/>
              <a:t>	Displays variable definition information, including defined variable and value labels, data type, etc..,</a:t>
            </a:r>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Editing Data</a:t>
            </a:r>
            <a:endParaRPr lang="en-US" dirty="0"/>
          </a:p>
        </p:txBody>
      </p:sp>
      <p:sp>
        <p:nvSpPr>
          <p:cNvPr id="3" name="Content Placeholder 2"/>
          <p:cNvSpPr>
            <a:spLocks noGrp="1"/>
          </p:cNvSpPr>
          <p:nvPr>
            <p:ph sz="quarter" idx="1"/>
          </p:nvPr>
        </p:nvSpPr>
        <p:spPr/>
        <p:txBody>
          <a:bodyPr>
            <a:normAutofit/>
          </a:bodyPr>
          <a:lstStyle/>
          <a:p>
            <a:pPr>
              <a:buNone/>
            </a:pPr>
            <a:r>
              <a:rPr lang="en-US" sz="2200" b="1" dirty="0" smtClean="0">
                <a:solidFill>
                  <a:srgbClr val="FF0000"/>
                </a:solidFill>
              </a:rPr>
              <a:t>PIVOT TABLE EDITOR</a:t>
            </a:r>
          </a:p>
          <a:p>
            <a:pPr>
              <a:buNone/>
            </a:pPr>
            <a:endParaRPr lang="en-US" dirty="0" smtClean="0"/>
          </a:p>
          <a:p>
            <a:r>
              <a:rPr lang="en-US" dirty="0" smtClean="0"/>
              <a:t>	Output can be modified in many ways with is editor, and can create multidimensional tables.</a:t>
            </a:r>
          </a:p>
          <a:p>
            <a:pPr>
              <a:buNone/>
            </a:pPr>
            <a:r>
              <a:rPr lang="en-US" dirty="0" smtClean="0"/>
              <a:t>Ex:</a:t>
            </a:r>
          </a:p>
          <a:p>
            <a:r>
              <a:rPr lang="en-US" dirty="0" smtClean="0"/>
              <a:t>		We can edit text, swap data in rows and columns</a:t>
            </a: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Cont..</a:t>
            </a:r>
            <a:endParaRPr lang="en-US" dirty="0"/>
          </a:p>
        </p:txBody>
      </p:sp>
      <p:sp>
        <p:nvSpPr>
          <p:cNvPr id="3" name="Content Placeholder 2"/>
          <p:cNvSpPr>
            <a:spLocks noGrp="1"/>
          </p:cNvSpPr>
          <p:nvPr>
            <p:ph sz="quarter" idx="1"/>
          </p:nvPr>
        </p:nvSpPr>
        <p:spPr/>
        <p:txBody>
          <a:bodyPr>
            <a:normAutofit/>
          </a:bodyPr>
          <a:lstStyle/>
          <a:p>
            <a:pPr>
              <a:buNone/>
            </a:pPr>
            <a:r>
              <a:rPr lang="en-US" sz="2200" b="1" dirty="0" smtClean="0">
                <a:solidFill>
                  <a:srgbClr val="FF0000"/>
                </a:solidFill>
              </a:rPr>
              <a:t>TEXT OUTPUT EDITOR</a:t>
            </a:r>
          </a:p>
          <a:p>
            <a:r>
              <a:rPr lang="en-US" dirty="0" smtClean="0"/>
              <a:t>	Text output not displayed in pivot tables can be modified with the text output editor.</a:t>
            </a:r>
          </a:p>
          <a:p>
            <a:pPr>
              <a:buNone/>
            </a:pPr>
            <a:r>
              <a:rPr lang="en-US" dirty="0" smtClean="0"/>
              <a:t> </a:t>
            </a:r>
          </a:p>
          <a:p>
            <a:pPr>
              <a:buNone/>
            </a:pPr>
            <a:r>
              <a:rPr lang="en-US" sz="2200" b="1" dirty="0" smtClean="0">
                <a:solidFill>
                  <a:srgbClr val="FF0000"/>
                </a:solidFill>
              </a:rPr>
              <a:t>CHART EDITOR</a:t>
            </a:r>
          </a:p>
          <a:p>
            <a:r>
              <a:rPr lang="en-US" dirty="0" smtClean="0"/>
              <a:t>	High-resolution charts and plots can be modified in chart windows.</a:t>
            </a:r>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Saving Data</a:t>
            </a:r>
            <a:endParaRPr lang="en-US" dirty="0"/>
          </a:p>
        </p:txBody>
      </p:sp>
      <p:sp>
        <p:nvSpPr>
          <p:cNvPr id="3" name="Content Placeholder 2"/>
          <p:cNvSpPr>
            <a:spLocks noGrp="1"/>
          </p:cNvSpPr>
          <p:nvPr>
            <p:ph sz="quarter" idx="1"/>
          </p:nvPr>
        </p:nvSpPr>
        <p:spPr/>
        <p:txBody>
          <a:bodyPr/>
          <a:lstStyle/>
          <a:p>
            <a:r>
              <a:rPr lang="en-US" dirty="0" smtClean="0"/>
              <a:t>We need to save it and give it a name. The default extension name for saving files is ‘.</a:t>
            </a:r>
            <a:r>
              <a:rPr lang="en-US" dirty="0" err="1" smtClean="0"/>
              <a:t>sav</a:t>
            </a:r>
            <a:r>
              <a:rPr lang="en-US" dirty="0" smtClean="0"/>
              <a:t>’ .</a:t>
            </a:r>
          </a:p>
          <a:p>
            <a:r>
              <a:rPr lang="en-US" dirty="0" smtClean="0"/>
              <a:t>Ex. SSPS.sav</a:t>
            </a:r>
          </a:p>
          <a:p>
            <a:r>
              <a:rPr lang="en-US" dirty="0" smtClean="0"/>
              <a:t>Also we can able to retrieving already saved file</a:t>
            </a:r>
          </a:p>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Variables</a:t>
            </a:r>
            <a:endParaRPr lang="en-US" dirty="0"/>
          </a:p>
        </p:txBody>
      </p:sp>
      <p:sp>
        <p:nvSpPr>
          <p:cNvPr id="3" name="Content Placeholder 2"/>
          <p:cNvSpPr>
            <a:spLocks noGrp="1"/>
          </p:cNvSpPr>
          <p:nvPr>
            <p:ph sz="quarter" idx="1"/>
          </p:nvPr>
        </p:nvSpPr>
        <p:spPr/>
        <p:txBody>
          <a:bodyPr/>
          <a:lstStyle/>
          <a:p>
            <a:endParaRPr lang="en-US" dirty="0" smtClean="0"/>
          </a:p>
          <a:p>
            <a:r>
              <a:rPr lang="en-US" dirty="0" smtClean="0"/>
              <a:t>Variable is a user defined name of Particular type of data to hold information (such as income or gender or temperature or dosage). Array of variable is a collection values of similar data types. </a:t>
            </a:r>
            <a:endParaRPr lang="en-US" dirty="0"/>
          </a:p>
        </p:txBody>
      </p:sp>
    </p:spTree>
  </p:cSld>
  <p:clrMapOvr>
    <a:masterClrMapping/>
  </p:clrMapOvr>
  <p:transition>
    <p:pull dir="l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Variables types</a:t>
            </a:r>
            <a:endParaRPr lang="en-US" dirty="0"/>
          </a:p>
        </p:txBody>
      </p:sp>
      <p:sp>
        <p:nvSpPr>
          <p:cNvPr id="3" name="Content Placeholder 2"/>
          <p:cNvSpPr>
            <a:spLocks noGrp="1"/>
          </p:cNvSpPr>
          <p:nvPr>
            <p:ph sz="quarter" idx="1"/>
          </p:nvPr>
        </p:nvSpPr>
        <p:spPr/>
        <p:txBody>
          <a:bodyPr/>
          <a:lstStyle/>
          <a:p>
            <a:pPr marL="971550" lvl="1" indent="-514350">
              <a:buFont typeface="+mj-lt"/>
              <a:buAutoNum type="arabicPeriod"/>
            </a:pPr>
            <a:r>
              <a:rPr lang="en-US" dirty="0" smtClean="0"/>
              <a:t>Numeric</a:t>
            </a:r>
            <a:endParaRPr lang="en-US" sz="3600" dirty="0" smtClean="0"/>
          </a:p>
          <a:p>
            <a:pPr marL="971550" lvl="1" indent="-514350">
              <a:buFont typeface="+mj-lt"/>
              <a:buAutoNum type="arabicPeriod"/>
            </a:pPr>
            <a:r>
              <a:rPr lang="en-US" dirty="0" smtClean="0"/>
              <a:t>Comma</a:t>
            </a:r>
            <a:endParaRPr lang="en-US" sz="3600" dirty="0" smtClean="0"/>
          </a:p>
          <a:p>
            <a:pPr marL="971550" lvl="1" indent="-514350">
              <a:buFont typeface="+mj-lt"/>
              <a:buAutoNum type="arabicPeriod"/>
            </a:pPr>
            <a:r>
              <a:rPr lang="en-US" dirty="0" smtClean="0"/>
              <a:t>Dot</a:t>
            </a:r>
            <a:endParaRPr lang="en-US" sz="3600" dirty="0" smtClean="0"/>
          </a:p>
          <a:p>
            <a:pPr marL="971550" lvl="1" indent="-514350">
              <a:buFont typeface="+mj-lt"/>
              <a:buAutoNum type="arabicPeriod"/>
            </a:pPr>
            <a:r>
              <a:rPr lang="en-US" dirty="0" smtClean="0"/>
              <a:t>Scientific notation</a:t>
            </a:r>
            <a:endParaRPr lang="en-US" sz="3600" dirty="0" smtClean="0"/>
          </a:p>
          <a:p>
            <a:pPr marL="971550" lvl="1" indent="-514350">
              <a:buFont typeface="+mj-lt"/>
              <a:buAutoNum type="arabicPeriod"/>
            </a:pPr>
            <a:r>
              <a:rPr lang="en-US" dirty="0" smtClean="0"/>
              <a:t>Date</a:t>
            </a:r>
            <a:endParaRPr lang="en-US" sz="3600" dirty="0" smtClean="0"/>
          </a:p>
          <a:p>
            <a:pPr marL="971550" lvl="1" indent="-514350">
              <a:buFont typeface="+mj-lt"/>
              <a:buAutoNum type="arabicPeriod"/>
            </a:pPr>
            <a:r>
              <a:rPr lang="en-US" dirty="0" smtClean="0"/>
              <a:t>Custom currency</a:t>
            </a:r>
            <a:endParaRPr lang="en-US" sz="3600" dirty="0" smtClean="0"/>
          </a:p>
          <a:p>
            <a:pPr marL="971550" lvl="1" indent="-514350">
              <a:buFont typeface="+mj-lt"/>
              <a:buAutoNum type="arabicPeriod"/>
            </a:pPr>
            <a:r>
              <a:rPr lang="en-US" dirty="0" smtClean="0"/>
              <a:t>String</a:t>
            </a:r>
            <a:endParaRPr lang="en-US" sz="3600" dirty="0" smtClean="0"/>
          </a:p>
          <a:p>
            <a:endParaRPr lang="en-US" dirty="0"/>
          </a:p>
        </p:txBody>
      </p:sp>
    </p:spTree>
  </p:cSld>
  <p:clrMapOvr>
    <a:masterClrMapping/>
  </p:clrMapOvr>
  <p:transition>
    <p:wheel spokes="8"/>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Rules for Variable Names</a:t>
            </a:r>
            <a:endParaRPr lang="en-US" dirty="0"/>
          </a:p>
        </p:txBody>
      </p:sp>
      <p:sp>
        <p:nvSpPr>
          <p:cNvPr id="3" name="Content Placeholder 2"/>
          <p:cNvSpPr>
            <a:spLocks noGrp="1"/>
          </p:cNvSpPr>
          <p:nvPr>
            <p:ph sz="quarter" idx="1"/>
          </p:nvPr>
        </p:nvSpPr>
        <p:spPr>
          <a:xfrm>
            <a:off x="762000" y="1600200"/>
            <a:ext cx="8153400" cy="4648200"/>
          </a:xfrm>
        </p:spPr>
        <p:txBody>
          <a:bodyPr>
            <a:normAutofit/>
          </a:bodyPr>
          <a:lstStyle/>
          <a:p>
            <a:r>
              <a:rPr lang="en-US" sz="2800" dirty="0" smtClean="0"/>
              <a:t> Names must begin with a letter.</a:t>
            </a:r>
          </a:p>
          <a:p>
            <a:r>
              <a:rPr lang="en-US" sz="2800" dirty="0" smtClean="0"/>
              <a:t> Names must not end with a period.</a:t>
            </a:r>
          </a:p>
          <a:p>
            <a:r>
              <a:rPr lang="en-US" sz="2800" dirty="0" smtClean="0"/>
              <a:t> Names must be no longer than eight characters.</a:t>
            </a:r>
          </a:p>
          <a:p>
            <a:r>
              <a:rPr lang="en-US" sz="2800" dirty="0" smtClean="0"/>
              <a:t> Names cannot contain blanks or special characters.       </a:t>
            </a:r>
          </a:p>
          <a:p>
            <a:r>
              <a:rPr lang="en-US" sz="2800" dirty="0" smtClean="0"/>
              <a:t> Names must be unique.</a:t>
            </a:r>
          </a:p>
          <a:p>
            <a:r>
              <a:rPr lang="en-US" sz="2800" dirty="0" smtClean="0"/>
              <a:t> Names are not case sensitive. It doesn’t matter if you call your variable CLIENT, client, or CliENt. It’s all </a:t>
            </a:r>
            <a:r>
              <a:rPr lang="en-US" sz="2800" i="1" dirty="0" smtClean="0"/>
              <a:t>client to SPSS.</a:t>
            </a:r>
            <a:endParaRPr lang="en-US" sz="2800" dirty="0"/>
          </a:p>
        </p:txBody>
      </p:sp>
    </p:spTree>
  </p:cSld>
  <p:clrMapOvr>
    <a:masterClrMapping/>
  </p:clrMapOvr>
  <p:transition>
    <p:strips/>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BASIC STEPS IN DATA ANALYSIS</a:t>
            </a:r>
            <a:endParaRPr lang="en-US" dirty="0"/>
          </a:p>
        </p:txBody>
      </p:sp>
      <p:sp>
        <p:nvSpPr>
          <p:cNvPr id="3" name="Content Placeholder 2"/>
          <p:cNvSpPr>
            <a:spLocks noGrp="1"/>
          </p:cNvSpPr>
          <p:nvPr>
            <p:ph sz="quarter" idx="1"/>
          </p:nvPr>
        </p:nvSpPr>
        <p:spPr/>
        <p:txBody>
          <a:bodyPr>
            <a:normAutofit/>
          </a:bodyPr>
          <a:lstStyle/>
          <a:p>
            <a:pPr lvl="0"/>
            <a:r>
              <a:rPr lang="en-US" dirty="0" smtClean="0">
                <a:solidFill>
                  <a:srgbClr val="FF0000"/>
                </a:solidFill>
              </a:rPr>
              <a:t>Get Your Data Into SPSS: </a:t>
            </a:r>
          </a:p>
          <a:p>
            <a:pPr lvl="0">
              <a:buNone/>
            </a:pPr>
            <a:r>
              <a:rPr lang="en-US" dirty="0" smtClean="0">
                <a:solidFill>
                  <a:srgbClr val="FF0000"/>
                </a:solidFill>
              </a:rPr>
              <a:t>		</a:t>
            </a:r>
            <a:r>
              <a:rPr lang="en-US" dirty="0" smtClean="0"/>
              <a:t>We can open a previously saved SPSS data file, read a spreadsheet, database ,or  text  data  file, or  enter directly in the data editor.</a:t>
            </a:r>
          </a:p>
          <a:p>
            <a:pPr lvl="0"/>
            <a:r>
              <a:rPr lang="en-US" dirty="0" smtClean="0">
                <a:solidFill>
                  <a:srgbClr val="FF0000"/>
                </a:solidFill>
              </a:rPr>
              <a:t>Select a Procedure:  </a:t>
            </a:r>
          </a:p>
          <a:p>
            <a:pPr lvl="0">
              <a:buNone/>
            </a:pPr>
            <a:r>
              <a:rPr lang="en-US" dirty="0" smtClean="0">
                <a:solidFill>
                  <a:srgbClr val="FF0000"/>
                </a:solidFill>
              </a:rPr>
              <a:t>		</a:t>
            </a:r>
            <a:r>
              <a:rPr lang="en-US" dirty="0" smtClean="0"/>
              <a:t>Select a procedure from the menus to calculate statistics or to  create a chart.</a:t>
            </a:r>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Cont..</a:t>
            </a:r>
            <a:endParaRPr lang="en-US" dirty="0"/>
          </a:p>
        </p:txBody>
      </p:sp>
      <p:sp>
        <p:nvSpPr>
          <p:cNvPr id="3" name="Content Placeholder 2"/>
          <p:cNvSpPr>
            <a:spLocks noGrp="1"/>
          </p:cNvSpPr>
          <p:nvPr>
            <p:ph sz="quarter" idx="1"/>
          </p:nvPr>
        </p:nvSpPr>
        <p:spPr/>
        <p:txBody>
          <a:bodyPr/>
          <a:lstStyle/>
          <a:p>
            <a:pPr lvl="0"/>
            <a:r>
              <a:rPr lang="en-US" dirty="0" smtClean="0"/>
              <a:t> </a:t>
            </a:r>
            <a:r>
              <a:rPr lang="en-US" dirty="0" smtClean="0">
                <a:solidFill>
                  <a:srgbClr val="FF0000"/>
                </a:solidFill>
              </a:rPr>
              <a:t>Select The Variable For The Analysis: </a:t>
            </a:r>
          </a:p>
          <a:p>
            <a:pPr lvl="0">
              <a:buNone/>
            </a:pPr>
            <a:r>
              <a:rPr lang="en-US" dirty="0" smtClean="0">
                <a:solidFill>
                  <a:srgbClr val="FF0000"/>
                </a:solidFill>
              </a:rPr>
              <a:t>		</a:t>
            </a:r>
            <a:r>
              <a:rPr lang="en-US" dirty="0" smtClean="0"/>
              <a:t>Variables in the data file are displayed in a dialog box for the procedure.</a:t>
            </a:r>
          </a:p>
          <a:p>
            <a:pPr lvl="0">
              <a:buNone/>
            </a:pPr>
            <a:endParaRPr lang="en-US" dirty="0" smtClean="0"/>
          </a:p>
          <a:p>
            <a:pPr lvl="0"/>
            <a:r>
              <a:rPr lang="en-US" dirty="0" smtClean="0">
                <a:solidFill>
                  <a:srgbClr val="FF0000"/>
                </a:solidFill>
              </a:rPr>
              <a:t>Run The Procedure:  </a:t>
            </a:r>
          </a:p>
          <a:p>
            <a:pPr lvl="0">
              <a:buNone/>
            </a:pPr>
            <a:r>
              <a:rPr lang="en-US" dirty="0" smtClean="0">
                <a:solidFill>
                  <a:srgbClr val="FF0000"/>
                </a:solidFill>
              </a:rPr>
              <a:t>		</a:t>
            </a:r>
            <a:r>
              <a:rPr lang="en-US" dirty="0" smtClean="0"/>
              <a:t>Results are displayed in the viewer.</a:t>
            </a:r>
          </a:p>
          <a:p>
            <a:pPr>
              <a:buNone/>
            </a:pP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STATISTICAL PROCEDURES</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After entering the data set in data editor or reading an ASCII data file, we are now ready to analyze it. </a:t>
            </a:r>
          </a:p>
          <a:p>
            <a:pPr>
              <a:buNone/>
            </a:pPr>
            <a:r>
              <a:rPr lang="en-US" b="1" dirty="0" smtClean="0">
                <a:solidFill>
                  <a:schemeClr val="accent5">
                    <a:lumMod val="60000"/>
                    <a:lumOff val="40000"/>
                  </a:schemeClr>
                </a:solidFill>
              </a:rPr>
              <a:t>The Procedures Available are</a:t>
            </a:r>
          </a:p>
          <a:p>
            <a:r>
              <a:rPr lang="en-IN" dirty="0" smtClean="0"/>
              <a:t>Reports</a:t>
            </a:r>
            <a:endParaRPr lang="en-IN" sz="2800" dirty="0" smtClean="0"/>
          </a:p>
          <a:p>
            <a:r>
              <a:rPr lang="en-IN" dirty="0" smtClean="0"/>
              <a:t>Descriptive Statistics</a:t>
            </a:r>
            <a:endParaRPr lang="en-IN" sz="2800" dirty="0" smtClean="0"/>
          </a:p>
          <a:p>
            <a:r>
              <a:rPr lang="en-IN" dirty="0" smtClean="0"/>
              <a:t>Custom Tables</a:t>
            </a:r>
            <a:endParaRPr lang="en-IN" sz="2800" dirty="0" smtClean="0"/>
          </a:p>
          <a:p>
            <a:r>
              <a:rPr lang="en-IN" dirty="0" smtClean="0"/>
              <a:t>Compare means</a:t>
            </a:r>
            <a:endParaRPr lang="en-IN" sz="2800" dirty="0" smtClean="0"/>
          </a:p>
          <a:p>
            <a:r>
              <a:rPr lang="en-IN" dirty="0" smtClean="0"/>
              <a:t>General Linear model (GLM)</a:t>
            </a:r>
            <a:endParaRPr lang="en-IN" sz="2800" dirty="0" smtClean="0"/>
          </a:p>
          <a:p>
            <a:endParaRPr lang="en-US" dirty="0"/>
          </a:p>
        </p:txBody>
      </p:sp>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linds(horizontal)">
                                      <p:cBhvr>
                                        <p:cTn id="16" dur="500"/>
                                        <p:tgtEl>
                                          <p:spTgt spid="3">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blinds(horizontal)">
                                      <p:cBhvr>
                                        <p:cTn id="19" dur="500"/>
                                        <p:tgtEl>
                                          <p:spTgt spid="3">
                                            <p:txEl>
                                              <p:pRg st="5" end="5"/>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linds(horizontal)">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mph" presetSubtype="0" fill="hold" nodeType="clickEffect">
                                  <p:stCondLst>
                                    <p:cond delay="0"/>
                                  </p:stCondLst>
                                  <p:childTnLst>
                                    <p:animRot by="21600000">
                                      <p:cBhvr>
                                        <p:cTn id="26" dur="2000" fill="hold"/>
                                        <p:tgtEl>
                                          <p:spTgt spid="3">
                                            <p:txEl>
                                              <p:pRg st="1" end="1"/>
                                            </p:txEl>
                                          </p:spTgt>
                                        </p:tgtEl>
                                        <p:attrNameLst>
                                          <p:attrName>r</p:attrName>
                                        </p:attrNameLst>
                                      </p:cBhvr>
                                    </p:animRot>
                                  </p:childTnLst>
                                </p:cTn>
                              </p:par>
                              <p:par>
                                <p:cTn id="27" presetID="8" presetClass="emph" presetSubtype="0" fill="hold" nodeType="withEffect">
                                  <p:stCondLst>
                                    <p:cond delay="0"/>
                                  </p:stCondLst>
                                  <p:childTnLst>
                                    <p:animRot by="21600000">
                                      <p:cBhvr>
                                        <p:cTn id="28" dur="2000" fill="hold"/>
                                        <p:tgtEl>
                                          <p:spTgt spid="3">
                                            <p:txEl>
                                              <p:pRg st="2" end="2"/>
                                            </p:txEl>
                                          </p:spTgt>
                                        </p:tgtEl>
                                        <p:attrNameLst>
                                          <p:attrName>r</p:attrName>
                                        </p:attrNameLst>
                                      </p:cBhvr>
                                    </p:animRot>
                                  </p:childTnLst>
                                </p:cTn>
                              </p:par>
                              <p:par>
                                <p:cTn id="29" presetID="8" presetClass="emph" presetSubtype="0" fill="hold" nodeType="withEffect">
                                  <p:stCondLst>
                                    <p:cond delay="0"/>
                                  </p:stCondLst>
                                  <p:childTnLst>
                                    <p:animRot by="21600000">
                                      <p:cBhvr>
                                        <p:cTn id="30" dur="2000" fill="hold"/>
                                        <p:tgtEl>
                                          <p:spTgt spid="3">
                                            <p:txEl>
                                              <p:pRg st="3" end="3"/>
                                            </p:txEl>
                                          </p:spTgt>
                                        </p:tgtEl>
                                        <p:attrNameLst>
                                          <p:attrName>r</p:attrName>
                                        </p:attrNameLst>
                                      </p:cBhvr>
                                    </p:animRot>
                                  </p:childTnLst>
                                </p:cTn>
                              </p:par>
                              <p:par>
                                <p:cTn id="31" presetID="8" presetClass="emph" presetSubtype="0" fill="hold" nodeType="withEffect">
                                  <p:stCondLst>
                                    <p:cond delay="0"/>
                                  </p:stCondLst>
                                  <p:childTnLst>
                                    <p:animRot by="21600000">
                                      <p:cBhvr>
                                        <p:cTn id="32" dur="2000" fill="hold"/>
                                        <p:tgtEl>
                                          <p:spTgt spid="3">
                                            <p:txEl>
                                              <p:pRg st="4" end="4"/>
                                            </p:txEl>
                                          </p:spTgt>
                                        </p:tgtEl>
                                        <p:attrNameLst>
                                          <p:attrName>r</p:attrName>
                                        </p:attrNameLst>
                                      </p:cBhvr>
                                    </p:animRot>
                                  </p:childTnLst>
                                </p:cTn>
                              </p:par>
                              <p:par>
                                <p:cTn id="33" presetID="8" presetClass="emph" presetSubtype="0" fill="hold" nodeType="withEffect">
                                  <p:stCondLst>
                                    <p:cond delay="0"/>
                                  </p:stCondLst>
                                  <p:childTnLst>
                                    <p:animRot by="21600000">
                                      <p:cBhvr>
                                        <p:cTn id="34" dur="2000" fill="hold"/>
                                        <p:tgtEl>
                                          <p:spTgt spid="3">
                                            <p:txEl>
                                              <p:pRg st="5" end="5"/>
                                            </p:txEl>
                                          </p:spTgt>
                                        </p:tgtEl>
                                        <p:attrNameLst>
                                          <p:attrName>r</p:attrName>
                                        </p:attrNameLst>
                                      </p:cBhvr>
                                    </p:animRot>
                                  </p:childTnLst>
                                </p:cTn>
                              </p:par>
                              <p:par>
                                <p:cTn id="35" presetID="8" presetClass="emph" presetSubtype="0" fill="hold" nodeType="withEffect">
                                  <p:stCondLst>
                                    <p:cond delay="0"/>
                                  </p:stCondLst>
                                  <p:childTnLst>
                                    <p:animRot by="21600000">
                                      <p:cBhvr>
                                        <p:cTn id="36" dur="2000" fill="hold"/>
                                        <p:tgtEl>
                                          <p:spTgt spid="3">
                                            <p:txEl>
                                              <p:pRg st="6" end="6"/>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SPSS?</a:t>
            </a:r>
            <a:endParaRPr lang="en-US" dirty="0"/>
          </a:p>
        </p:txBody>
      </p:sp>
      <p:sp>
        <p:nvSpPr>
          <p:cNvPr id="3" name="Content Placeholder 2"/>
          <p:cNvSpPr>
            <a:spLocks noGrp="1"/>
          </p:cNvSpPr>
          <p:nvPr>
            <p:ph sz="quarter" idx="1"/>
          </p:nvPr>
        </p:nvSpPr>
        <p:spPr>
          <a:noFill/>
        </p:spPr>
        <p:txBody>
          <a:bodyPr/>
          <a:lstStyle/>
          <a:p>
            <a:endParaRPr lang="en-US" dirty="0" smtClean="0"/>
          </a:p>
          <a:p>
            <a:pPr>
              <a:buNone/>
            </a:pPr>
            <a:endParaRPr lang="en-US" dirty="0" smtClean="0"/>
          </a:p>
          <a:p>
            <a:pPr>
              <a:buNone/>
            </a:pPr>
            <a:r>
              <a:rPr lang="en-US" sz="4000" dirty="0" smtClean="0">
                <a:solidFill>
                  <a:schemeClr val="accent4">
                    <a:lumMod val="75000"/>
                  </a:schemeClr>
                </a:solidFill>
              </a:rPr>
              <a:t>SPSS  -  </a:t>
            </a:r>
            <a:r>
              <a:rPr lang="en-US" sz="4000" dirty="0" smtClean="0">
                <a:solidFill>
                  <a:srgbClr val="7030A0"/>
                </a:solidFill>
              </a:rPr>
              <a:t>Statistical</a:t>
            </a:r>
            <a:r>
              <a:rPr lang="en-US" sz="4000" dirty="0" smtClean="0">
                <a:solidFill>
                  <a:schemeClr val="accent4">
                    <a:lumMod val="75000"/>
                  </a:schemeClr>
                </a:solidFill>
              </a:rPr>
              <a:t> </a:t>
            </a:r>
            <a:r>
              <a:rPr lang="en-US" sz="4000" dirty="0" smtClean="0">
                <a:solidFill>
                  <a:srgbClr val="7030A0"/>
                </a:solidFill>
              </a:rPr>
              <a:t>Package</a:t>
            </a:r>
            <a:r>
              <a:rPr lang="en-US" sz="4000" dirty="0" smtClean="0">
                <a:solidFill>
                  <a:schemeClr val="accent4">
                    <a:lumMod val="75000"/>
                  </a:schemeClr>
                </a:solidFill>
              </a:rPr>
              <a:t> for the 		      Social Sciences </a:t>
            </a:r>
            <a:endParaRPr lang="en-US" sz="4000" dirty="0">
              <a:solidFill>
                <a:schemeClr val="accent4">
                  <a:lumMod val="75000"/>
                </a:schemeClr>
              </a:solidFill>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3000"/>
                                        <p:tgtEl>
                                          <p:spTgt spid="3">
                                            <p:txEl>
                                              <p:pRg st="2" end="2"/>
                                            </p:txEl>
                                          </p:spTgt>
                                        </p:tgtEl>
                                      </p:cBhvr>
                                    </p:animEffect>
                                    <p:anim calcmode="lin" valueType="num">
                                      <p:cBhvr>
                                        <p:cTn id="8" dur="3000" fill="hold"/>
                                        <p:tgtEl>
                                          <p:spTgt spid="3">
                                            <p:txEl>
                                              <p:pRg st="2" end="2"/>
                                            </p:txEl>
                                          </p:spTgt>
                                        </p:tgtEl>
                                        <p:attrNameLst>
                                          <p:attrName>style.rotation</p:attrName>
                                        </p:attrNameLst>
                                      </p:cBhvr>
                                      <p:tavLst>
                                        <p:tav tm="0">
                                          <p:val>
                                            <p:fltVal val="720"/>
                                          </p:val>
                                        </p:tav>
                                        <p:tav tm="100000">
                                          <p:val>
                                            <p:fltVal val="0"/>
                                          </p:val>
                                        </p:tav>
                                      </p:tavLst>
                                    </p:anim>
                                    <p:anim calcmode="lin" valueType="num">
                                      <p:cBhvr>
                                        <p:cTn id="9" dur="3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0" dur="3000" fill="hold"/>
                                        <p:tgtEl>
                                          <p:spTgt spid="3">
                                            <p:txEl>
                                              <p:pRg st="2" end="2"/>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sz="quarter" idx="1"/>
          </p:nvPr>
        </p:nvSpPr>
        <p:spPr/>
        <p:txBody>
          <a:bodyPr>
            <a:normAutofit fontScale="92500" lnSpcReduction="20000"/>
          </a:bodyPr>
          <a:lstStyle/>
          <a:p>
            <a:r>
              <a:rPr lang="en-IN" dirty="0" smtClean="0"/>
              <a:t>Correlate</a:t>
            </a:r>
            <a:endParaRPr lang="en-IN" sz="2800" dirty="0" smtClean="0"/>
          </a:p>
          <a:p>
            <a:r>
              <a:rPr lang="en-IN" dirty="0" smtClean="0"/>
              <a:t>Regression</a:t>
            </a:r>
            <a:endParaRPr lang="en-IN" sz="2800" dirty="0" smtClean="0"/>
          </a:p>
          <a:p>
            <a:r>
              <a:rPr lang="en-IN" dirty="0" err="1" smtClean="0"/>
              <a:t>Loglinear</a:t>
            </a:r>
            <a:endParaRPr lang="en-IN" sz="2800" dirty="0" smtClean="0"/>
          </a:p>
          <a:p>
            <a:r>
              <a:rPr lang="en-IN" dirty="0" smtClean="0"/>
              <a:t>Classify</a:t>
            </a:r>
            <a:endParaRPr lang="en-IN" sz="2800" dirty="0" smtClean="0"/>
          </a:p>
          <a:p>
            <a:r>
              <a:rPr lang="en-IN" dirty="0" smtClean="0"/>
              <a:t>Data Reduction</a:t>
            </a:r>
            <a:endParaRPr lang="en-IN" sz="2800" dirty="0" smtClean="0"/>
          </a:p>
          <a:p>
            <a:r>
              <a:rPr lang="en-IN" dirty="0" smtClean="0"/>
              <a:t>Scale</a:t>
            </a:r>
            <a:endParaRPr lang="en-IN" sz="2800" dirty="0" smtClean="0"/>
          </a:p>
          <a:p>
            <a:r>
              <a:rPr lang="en-IN" dirty="0" smtClean="0"/>
              <a:t>Non parametric tests</a:t>
            </a:r>
            <a:endParaRPr lang="en-IN" sz="2800" dirty="0" smtClean="0"/>
          </a:p>
          <a:p>
            <a:r>
              <a:rPr lang="en-IN" dirty="0" smtClean="0"/>
              <a:t>Time Series</a:t>
            </a:r>
            <a:endParaRPr lang="en-IN" sz="2800" dirty="0" smtClean="0"/>
          </a:p>
          <a:p>
            <a:r>
              <a:rPr lang="en-IN" dirty="0" smtClean="0"/>
              <a:t>Survival</a:t>
            </a:r>
            <a:endParaRPr lang="en-IN" sz="2800" dirty="0" smtClean="0"/>
          </a:p>
          <a:p>
            <a:r>
              <a:rPr lang="en-IN" dirty="0" smtClean="0"/>
              <a:t>Multiple response.</a:t>
            </a:r>
            <a:endParaRPr lang="en-IN" sz="2800" dirty="0" smtClean="0"/>
          </a:p>
          <a:p>
            <a:pPr lvl="1"/>
            <a:endParaRPr lang="en-US" dirty="0" smtClean="0"/>
          </a:p>
          <a:p>
            <a:endParaRPr lang="en-IN"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dirty="0"/>
          </a:p>
        </p:txBody>
      </p:sp>
      <p:sp>
        <p:nvSpPr>
          <p:cNvPr id="3" name="Content Placeholder 2"/>
          <p:cNvSpPr>
            <a:spLocks noGrp="1"/>
          </p:cNvSpPr>
          <p:nvPr>
            <p:ph sz="quarter" idx="1"/>
          </p:nvPr>
        </p:nvSpPr>
        <p:spPr/>
        <p:txBody>
          <a:bodyPr>
            <a:normAutofit/>
          </a:bodyPr>
          <a:lstStyle/>
          <a:p>
            <a:pPr lvl="0">
              <a:buNone/>
            </a:pPr>
            <a:r>
              <a:rPr lang="en-US" sz="2200" b="1" dirty="0" smtClean="0">
                <a:solidFill>
                  <a:srgbClr val="FF0000"/>
                </a:solidFill>
              </a:rPr>
              <a:t>REPORTS </a:t>
            </a:r>
          </a:p>
          <a:p>
            <a:pPr lvl="0">
              <a:buNone/>
            </a:pPr>
            <a:r>
              <a:rPr lang="en-IN" dirty="0" smtClean="0"/>
              <a:t>		Report is a textual work made with the specific intention of relaying information or recounting certain events in a widely presentable form</a:t>
            </a:r>
            <a:endParaRPr lang="en-US" dirty="0" smtClean="0">
              <a:solidFill>
                <a:srgbClr val="FF0000"/>
              </a:solidFill>
            </a:endParaRPr>
          </a:p>
          <a:p>
            <a:pPr lvl="0">
              <a:buNone/>
            </a:pPr>
            <a:r>
              <a:rPr lang="en-US" sz="2200" b="1" dirty="0" smtClean="0">
                <a:solidFill>
                  <a:srgbClr val="FF0000"/>
                </a:solidFill>
              </a:rPr>
              <a:t>DESCRIPTIVE STATISTICS</a:t>
            </a:r>
            <a:endParaRPr lang="en-US" sz="2200" b="1" dirty="0" smtClean="0"/>
          </a:p>
          <a:p>
            <a:pPr lvl="0">
              <a:buNone/>
            </a:pPr>
            <a:r>
              <a:rPr lang="en-US" dirty="0" smtClean="0"/>
              <a:t>	    This provides techniques for summarizing Data with statistics, charts, and reports. </a:t>
            </a:r>
          </a:p>
          <a:p>
            <a:endParaRPr lang="en-IN"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Cont..</a:t>
            </a:r>
            <a:endParaRPr lang="en-US" dirty="0"/>
          </a:p>
        </p:txBody>
      </p:sp>
      <p:sp>
        <p:nvSpPr>
          <p:cNvPr id="3" name="Content Placeholder 2"/>
          <p:cNvSpPr>
            <a:spLocks noGrp="1"/>
          </p:cNvSpPr>
          <p:nvPr>
            <p:ph sz="quarter" idx="1"/>
          </p:nvPr>
        </p:nvSpPr>
        <p:spPr/>
        <p:txBody>
          <a:bodyPr>
            <a:normAutofit/>
          </a:bodyPr>
          <a:lstStyle/>
          <a:p>
            <a:pPr lvl="0">
              <a:buNone/>
            </a:pPr>
            <a:r>
              <a:rPr lang="en-US" sz="2200" b="1" dirty="0" smtClean="0">
                <a:solidFill>
                  <a:srgbClr val="FF0000"/>
                </a:solidFill>
              </a:rPr>
              <a:t>CUSTOM TABLES</a:t>
            </a:r>
          </a:p>
          <a:p>
            <a:r>
              <a:rPr lang="en-US" dirty="0" smtClean="0"/>
              <a:t>      It provides attractive, flexible, displays of frequency counts, percentages and other statistics.</a:t>
            </a:r>
          </a:p>
          <a:p>
            <a:pPr lvl="0">
              <a:buNone/>
            </a:pPr>
            <a:r>
              <a:rPr lang="en-US" sz="2200" b="1" dirty="0" smtClean="0">
                <a:solidFill>
                  <a:srgbClr val="FF0000"/>
                </a:solidFill>
              </a:rPr>
              <a:t>COMPARE MEANS</a:t>
            </a:r>
          </a:p>
          <a:p>
            <a:r>
              <a:rPr lang="en-US" dirty="0" smtClean="0"/>
              <a:t>	This provides techniques for testing differences among two or more means on their values for other variable.</a:t>
            </a:r>
          </a:p>
          <a:p>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Cont..</a:t>
            </a:r>
            <a:endParaRPr lang="en-US" dirty="0"/>
          </a:p>
        </p:txBody>
      </p:sp>
      <p:sp>
        <p:nvSpPr>
          <p:cNvPr id="3" name="Content Placeholder 2"/>
          <p:cNvSpPr>
            <a:spLocks noGrp="1"/>
          </p:cNvSpPr>
          <p:nvPr>
            <p:ph sz="quarter" idx="1"/>
          </p:nvPr>
        </p:nvSpPr>
        <p:spPr/>
        <p:txBody>
          <a:bodyPr/>
          <a:lstStyle/>
          <a:p>
            <a:pPr lvl="0">
              <a:buNone/>
            </a:pPr>
            <a:r>
              <a:rPr lang="en-US" sz="2200" b="1" dirty="0" smtClean="0">
                <a:solidFill>
                  <a:srgbClr val="FF0000"/>
                </a:solidFill>
              </a:rPr>
              <a:t>GENERAL  LINEAR MODEL(GLM)</a:t>
            </a:r>
          </a:p>
          <a:p>
            <a:r>
              <a:rPr lang="en-US" dirty="0" smtClean="0"/>
              <a:t>         This provides technique for testing univariate and multivariate analysis-of-variance models   including repeated measures.</a:t>
            </a:r>
          </a:p>
          <a:p>
            <a:pPr lvl="0">
              <a:buNone/>
            </a:pPr>
            <a:r>
              <a:rPr lang="en-US" sz="2200" b="1" dirty="0" smtClean="0">
                <a:solidFill>
                  <a:srgbClr val="FF0000"/>
                </a:solidFill>
              </a:rPr>
              <a:t>CORRELATE</a:t>
            </a:r>
          </a:p>
          <a:p>
            <a:r>
              <a:rPr lang="en-US" dirty="0" smtClean="0"/>
              <a:t>This provides measures of association for two or more Variable measured at the interval  level.</a:t>
            </a:r>
          </a:p>
          <a:p>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Cont..</a:t>
            </a:r>
            <a:endParaRPr lang="en-US" dirty="0"/>
          </a:p>
        </p:txBody>
      </p:sp>
      <p:sp>
        <p:nvSpPr>
          <p:cNvPr id="3" name="Content Placeholder 2"/>
          <p:cNvSpPr>
            <a:spLocks noGrp="1"/>
          </p:cNvSpPr>
          <p:nvPr>
            <p:ph sz="quarter" idx="1"/>
          </p:nvPr>
        </p:nvSpPr>
        <p:spPr/>
        <p:txBody>
          <a:bodyPr/>
          <a:lstStyle/>
          <a:p>
            <a:pPr lvl="0">
              <a:buNone/>
            </a:pPr>
            <a:r>
              <a:rPr lang="en-US" sz="2200" b="1" dirty="0" smtClean="0">
                <a:solidFill>
                  <a:srgbClr val="FF0000"/>
                </a:solidFill>
              </a:rPr>
              <a:t>REGRESSION</a:t>
            </a:r>
          </a:p>
          <a:p>
            <a:r>
              <a:rPr lang="en-US" dirty="0" smtClean="0"/>
              <a:t>This provides a  variety of regression techniques , including Linear, logistic, nonlinear, weighted, and two-stage least-squares regression.</a:t>
            </a:r>
          </a:p>
          <a:p>
            <a:pPr lvl="0">
              <a:buNone/>
            </a:pPr>
            <a:r>
              <a:rPr lang="en-US" sz="2200" b="1" dirty="0" smtClean="0">
                <a:solidFill>
                  <a:srgbClr val="FF0000"/>
                </a:solidFill>
              </a:rPr>
              <a:t>LOGLINEAR</a:t>
            </a:r>
          </a:p>
          <a:p>
            <a:r>
              <a:rPr lang="en-US" dirty="0" smtClean="0"/>
              <a:t>This provides general and hierarchical log-linear </a:t>
            </a:r>
            <a:r>
              <a:rPr lang="en-US" dirty="0" err="1" smtClean="0"/>
              <a:t>analsis</a:t>
            </a:r>
            <a:r>
              <a:rPr lang="en-US" dirty="0" smtClean="0"/>
              <a:t> and </a:t>
            </a:r>
            <a:r>
              <a:rPr lang="en-US" dirty="0" err="1" smtClean="0"/>
              <a:t>logit</a:t>
            </a:r>
            <a:r>
              <a:rPr lang="en-US" dirty="0" smtClean="0"/>
              <a:t> analysis.</a:t>
            </a:r>
          </a:p>
          <a:p>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Cont..</a:t>
            </a:r>
            <a:endParaRPr lang="en-US" dirty="0"/>
          </a:p>
        </p:txBody>
      </p:sp>
      <p:sp>
        <p:nvSpPr>
          <p:cNvPr id="3" name="Content Placeholder 2"/>
          <p:cNvSpPr>
            <a:spLocks noGrp="1"/>
          </p:cNvSpPr>
          <p:nvPr>
            <p:ph sz="quarter" idx="1"/>
          </p:nvPr>
        </p:nvSpPr>
        <p:spPr/>
        <p:txBody>
          <a:bodyPr/>
          <a:lstStyle/>
          <a:p>
            <a:pPr lvl="0">
              <a:buNone/>
            </a:pPr>
            <a:r>
              <a:rPr lang="en-US" sz="2200" b="1" dirty="0" smtClean="0">
                <a:solidFill>
                  <a:srgbClr val="FF0000"/>
                </a:solidFill>
              </a:rPr>
              <a:t>CLASSIFY</a:t>
            </a:r>
          </a:p>
          <a:p>
            <a:r>
              <a:rPr lang="en-US" dirty="0" smtClean="0"/>
              <a:t>This provides cluster and </a:t>
            </a:r>
            <a:r>
              <a:rPr lang="en-US" dirty="0" err="1" smtClean="0"/>
              <a:t>discriminant</a:t>
            </a:r>
            <a:r>
              <a:rPr lang="en-US" dirty="0" smtClean="0"/>
              <a:t> analysis</a:t>
            </a:r>
          </a:p>
          <a:p>
            <a:pPr lvl="0">
              <a:buNone/>
            </a:pPr>
            <a:r>
              <a:rPr lang="en-US" sz="2200" b="1" dirty="0" smtClean="0">
                <a:solidFill>
                  <a:srgbClr val="FF0000"/>
                </a:solidFill>
              </a:rPr>
              <a:t>DATA REDUCTION</a:t>
            </a:r>
          </a:p>
          <a:p>
            <a:r>
              <a:rPr lang="en-US" dirty="0" smtClean="0"/>
              <a:t>This provides  factor analysis, correspondence analysis,  and optional scaling.</a:t>
            </a:r>
          </a:p>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Cont..</a:t>
            </a:r>
            <a:endParaRPr lang="en-US" dirty="0"/>
          </a:p>
        </p:txBody>
      </p:sp>
      <p:sp>
        <p:nvSpPr>
          <p:cNvPr id="3" name="Content Placeholder 2"/>
          <p:cNvSpPr>
            <a:spLocks noGrp="1"/>
          </p:cNvSpPr>
          <p:nvPr>
            <p:ph sz="quarter" idx="1"/>
          </p:nvPr>
        </p:nvSpPr>
        <p:spPr/>
        <p:txBody>
          <a:bodyPr/>
          <a:lstStyle/>
          <a:p>
            <a:pPr lvl="0">
              <a:buNone/>
            </a:pPr>
            <a:r>
              <a:rPr lang="en-US" sz="2200" b="1" dirty="0" smtClean="0">
                <a:solidFill>
                  <a:srgbClr val="FF0000"/>
                </a:solidFill>
              </a:rPr>
              <a:t>SCALE</a:t>
            </a:r>
          </a:p>
          <a:p>
            <a:r>
              <a:rPr lang="en-US" dirty="0" smtClean="0"/>
              <a:t>This provides reliability analysis and multidimensional scaling. </a:t>
            </a:r>
          </a:p>
          <a:p>
            <a:pPr lvl="0">
              <a:buNone/>
            </a:pPr>
            <a:r>
              <a:rPr lang="en-US" sz="2200" b="1" dirty="0" smtClean="0">
                <a:solidFill>
                  <a:srgbClr val="FF0000"/>
                </a:solidFill>
              </a:rPr>
              <a:t>NON PARAMETRIC TESTS</a:t>
            </a:r>
          </a:p>
          <a:p>
            <a:r>
              <a:rPr lang="en-US" dirty="0" smtClean="0"/>
              <a:t>This provides non-parametric tests for one sample, or for two and paired or Independent sample.</a:t>
            </a:r>
          </a:p>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Cont..</a:t>
            </a:r>
            <a:endParaRPr lang="en-IN" dirty="0"/>
          </a:p>
        </p:txBody>
      </p:sp>
      <p:sp>
        <p:nvSpPr>
          <p:cNvPr id="3" name="Content Placeholder 2"/>
          <p:cNvSpPr>
            <a:spLocks noGrp="1"/>
          </p:cNvSpPr>
          <p:nvPr>
            <p:ph sz="quarter" idx="1"/>
          </p:nvPr>
        </p:nvSpPr>
        <p:spPr/>
        <p:txBody>
          <a:bodyPr>
            <a:normAutofit fontScale="77500" lnSpcReduction="20000"/>
          </a:bodyPr>
          <a:lstStyle/>
          <a:p>
            <a:pPr>
              <a:buNone/>
            </a:pPr>
            <a:r>
              <a:rPr lang="en-IN" sz="2800" b="1" dirty="0" smtClean="0">
                <a:solidFill>
                  <a:srgbClr val="FF0000"/>
                </a:solidFill>
                <a:latin typeface="Gill Sans MT (Body)"/>
              </a:rPr>
              <a:t>TIME SERIES </a:t>
            </a:r>
          </a:p>
          <a:p>
            <a:pPr>
              <a:buNone/>
            </a:pPr>
            <a:r>
              <a:rPr lang="en-IN" dirty="0" smtClean="0"/>
              <a:t>		Provides exponential smoothing, </a:t>
            </a:r>
            <a:r>
              <a:rPr lang="en-IN" dirty="0" err="1" smtClean="0"/>
              <a:t>autocorrelated</a:t>
            </a:r>
            <a:r>
              <a:rPr lang="en-IN" dirty="0" smtClean="0"/>
              <a:t> regression, ARIMA, X11 ARIMA, seasonal decomposition, spectral analysis, and related techniques.</a:t>
            </a:r>
          </a:p>
          <a:p>
            <a:pPr>
              <a:buNone/>
            </a:pPr>
            <a:endParaRPr lang="en-IN" dirty="0" smtClean="0"/>
          </a:p>
          <a:p>
            <a:pPr>
              <a:buNone/>
            </a:pPr>
            <a:r>
              <a:rPr lang="en-IN" sz="2800" b="1" dirty="0" smtClean="0">
                <a:solidFill>
                  <a:srgbClr val="FF0000"/>
                </a:solidFill>
                <a:latin typeface="Gill Sans MT (Body)"/>
              </a:rPr>
              <a:t>SURVIVAL </a:t>
            </a:r>
          </a:p>
          <a:p>
            <a:pPr>
              <a:buNone/>
            </a:pPr>
            <a:r>
              <a:rPr lang="en-IN" dirty="0" smtClean="0"/>
              <a:t>		This provides techniques for analyzing the time for some terminal event to occur, including Kaplan-Meier analysis and Cox regression.</a:t>
            </a:r>
          </a:p>
          <a:p>
            <a:pPr>
              <a:buNone/>
            </a:pPr>
            <a:endParaRPr lang="en-IN" dirty="0" smtClean="0"/>
          </a:p>
          <a:p>
            <a:pPr>
              <a:buNone/>
            </a:pPr>
            <a:r>
              <a:rPr lang="en-IN" sz="2800" b="1" dirty="0" smtClean="0">
                <a:solidFill>
                  <a:srgbClr val="FF0000"/>
                </a:solidFill>
                <a:latin typeface="Gill Sans MT (Body)"/>
              </a:rPr>
              <a:t>MULTIPLE RESPONSE:</a:t>
            </a:r>
          </a:p>
          <a:p>
            <a:pPr>
              <a:buNone/>
            </a:pPr>
            <a:r>
              <a:rPr lang="en-IN" b="1" dirty="0" smtClean="0"/>
              <a:t>	</a:t>
            </a:r>
            <a:r>
              <a:rPr lang="en-IN" dirty="0" smtClean="0"/>
              <a:t>	This provides facilities to define and analyze multiple-</a:t>
            </a:r>
          </a:p>
          <a:p>
            <a:pPr>
              <a:buNone/>
            </a:pPr>
            <a:r>
              <a:rPr lang="en-IN" dirty="0" smtClean="0"/>
              <a:t>	response .</a:t>
            </a:r>
          </a:p>
          <a:p>
            <a:endParaRPr lang="en-IN"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GRAPHS</a:t>
            </a:r>
            <a:endParaRPr lang="en-US" dirty="0"/>
          </a:p>
        </p:txBody>
      </p:sp>
      <p:sp>
        <p:nvSpPr>
          <p:cNvPr id="3" name="Content Placeholder 2"/>
          <p:cNvSpPr>
            <a:spLocks noGrp="1"/>
          </p:cNvSpPr>
          <p:nvPr>
            <p:ph sz="quarter" idx="1"/>
          </p:nvPr>
        </p:nvSpPr>
        <p:spPr/>
        <p:txBody>
          <a:bodyPr>
            <a:normAutofit/>
          </a:bodyPr>
          <a:lstStyle/>
          <a:p>
            <a:pPr>
              <a:buNone/>
            </a:pPr>
            <a:r>
              <a:rPr lang="en-US" sz="2200" b="1" dirty="0" smtClean="0">
                <a:solidFill>
                  <a:srgbClr val="FF0000"/>
                </a:solidFill>
              </a:rPr>
              <a:t>BAR</a:t>
            </a:r>
          </a:p>
          <a:p>
            <a:r>
              <a:rPr lang="en-US" dirty="0" smtClean="0"/>
              <a:t>	Generate a simple , clustered , or stacked bar chart of the data.</a:t>
            </a:r>
          </a:p>
          <a:p>
            <a:pPr>
              <a:buNone/>
            </a:pPr>
            <a:r>
              <a:rPr lang="en-US" sz="2200" b="1" dirty="0" smtClean="0">
                <a:solidFill>
                  <a:srgbClr val="FF0000"/>
                </a:solidFill>
              </a:rPr>
              <a:t>LINE</a:t>
            </a:r>
          </a:p>
          <a:p>
            <a:r>
              <a:rPr lang="en-US" dirty="0" smtClean="0"/>
              <a:t>	Generate a simple or multiple line chart of the data.</a:t>
            </a:r>
          </a:p>
          <a:p>
            <a:pPr>
              <a:buNone/>
            </a:pPr>
            <a:r>
              <a:rPr lang="en-US" sz="2200" b="1" dirty="0" smtClean="0">
                <a:solidFill>
                  <a:srgbClr val="FF0000"/>
                </a:solidFill>
              </a:rPr>
              <a:t>AREA</a:t>
            </a:r>
          </a:p>
          <a:p>
            <a:r>
              <a:rPr lang="en-US" dirty="0" smtClean="0"/>
              <a:t>	Generate a simple or stacked area chart of the data.</a:t>
            </a:r>
          </a:p>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pic>
        <p:nvPicPr>
          <p:cNvPr id="11266" name="Picture 2"/>
          <p:cNvPicPr>
            <a:picLocks noChangeAspect="1" noChangeArrowheads="1"/>
          </p:cNvPicPr>
          <p:nvPr/>
        </p:nvPicPr>
        <p:blipFill>
          <a:blip r:embed="rId2"/>
          <a:srcRect/>
          <a:stretch>
            <a:fillRect/>
          </a:stretch>
        </p:blipFill>
        <p:spPr bwMode="auto">
          <a:xfrm>
            <a:off x="2209800" y="1676400"/>
            <a:ext cx="5105400" cy="3982212"/>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SPSS?</a:t>
            </a:r>
            <a:endParaRPr lang="en-US" dirty="0"/>
          </a:p>
        </p:txBody>
      </p:sp>
      <p:sp>
        <p:nvSpPr>
          <p:cNvPr id="3" name="Content Placeholder 2"/>
          <p:cNvSpPr>
            <a:spLocks noGrp="1"/>
          </p:cNvSpPr>
          <p:nvPr>
            <p:ph sz="quarter" idx="1"/>
          </p:nvPr>
        </p:nvSpPr>
        <p:spPr/>
        <p:txBody>
          <a:bodyPr>
            <a:normAutofit/>
          </a:bodyPr>
          <a:lstStyle/>
          <a:p>
            <a:endParaRPr lang="en-US" dirty="0" smtClean="0"/>
          </a:p>
          <a:p>
            <a:r>
              <a:rPr lang="en-US" dirty="0" smtClean="0"/>
              <a:t>SPSS is a comprehensive and flexible statistical analysis and data management solution. </a:t>
            </a:r>
          </a:p>
          <a:p>
            <a:r>
              <a:rPr lang="en-IN" dirty="0" smtClean="0"/>
              <a:t>SPSS is a computer program used for survey authoring and deployment, data mining, text analytics, statistical analysis, and collaboration and deployment </a:t>
            </a:r>
            <a:endParaRPr lang="en-US" dirty="0" smtClean="0"/>
          </a:p>
          <a:p>
            <a:endParaRPr lang="en-US" dirty="0"/>
          </a:p>
        </p:txBody>
      </p:sp>
    </p:spTree>
  </p:cSld>
  <p:clrMapOvr>
    <a:masterClrMapping/>
  </p:clrMapOvr>
  <p:transition>
    <p:wheel spokes="2"/>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pic>
        <p:nvPicPr>
          <p:cNvPr id="10243" name="Picture 3"/>
          <p:cNvPicPr>
            <a:picLocks noChangeAspect="1" noChangeArrowheads="1"/>
          </p:cNvPicPr>
          <p:nvPr/>
        </p:nvPicPr>
        <p:blipFill>
          <a:blip r:embed="rId2"/>
          <a:srcRect/>
          <a:stretch>
            <a:fillRect/>
          </a:stretch>
        </p:blipFill>
        <p:spPr bwMode="auto">
          <a:xfrm>
            <a:off x="2052638" y="1223963"/>
            <a:ext cx="5038725" cy="4410075"/>
          </a:xfrm>
          <a:prstGeom prst="rect">
            <a:avLst/>
          </a:prstGeom>
          <a:no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dirty="0"/>
          </a:p>
        </p:txBody>
      </p:sp>
      <p:pic>
        <p:nvPicPr>
          <p:cNvPr id="12290" name="Picture 2"/>
          <p:cNvPicPr>
            <a:picLocks noChangeAspect="1" noChangeArrowheads="1"/>
          </p:cNvPicPr>
          <p:nvPr/>
        </p:nvPicPr>
        <p:blipFill>
          <a:blip r:embed="rId2"/>
          <a:srcRect/>
          <a:stretch>
            <a:fillRect/>
          </a:stretch>
        </p:blipFill>
        <p:spPr bwMode="auto">
          <a:xfrm>
            <a:off x="1447800" y="762000"/>
            <a:ext cx="6629400" cy="5303520"/>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Cont..</a:t>
            </a:r>
            <a:endParaRPr lang="en-US" dirty="0"/>
          </a:p>
        </p:txBody>
      </p:sp>
      <p:sp>
        <p:nvSpPr>
          <p:cNvPr id="3" name="Content Placeholder 2"/>
          <p:cNvSpPr>
            <a:spLocks noGrp="1"/>
          </p:cNvSpPr>
          <p:nvPr>
            <p:ph sz="quarter" idx="1"/>
          </p:nvPr>
        </p:nvSpPr>
        <p:spPr/>
        <p:txBody>
          <a:bodyPr/>
          <a:lstStyle/>
          <a:p>
            <a:pPr>
              <a:buNone/>
            </a:pPr>
            <a:r>
              <a:rPr lang="en-US" sz="2200" b="1" dirty="0" smtClean="0">
                <a:solidFill>
                  <a:srgbClr val="FF0000"/>
                </a:solidFill>
              </a:rPr>
              <a:t>PIE</a:t>
            </a:r>
          </a:p>
          <a:p>
            <a:r>
              <a:rPr lang="en-US" dirty="0" smtClean="0"/>
              <a:t>	Generates a simple pie chart or a composite bar chart from the data.</a:t>
            </a:r>
          </a:p>
          <a:p>
            <a:pPr>
              <a:buNone/>
            </a:pPr>
            <a:r>
              <a:rPr lang="en-US" sz="2200" b="1" dirty="0" smtClean="0">
                <a:solidFill>
                  <a:srgbClr val="FF0000"/>
                </a:solidFill>
              </a:rPr>
              <a:t>BOXPLOT</a:t>
            </a:r>
          </a:p>
          <a:p>
            <a:r>
              <a:rPr lang="en-US" dirty="0" smtClean="0"/>
              <a:t>Generates  box plot showing the median, outline, and extreme cases of individual variables.</a:t>
            </a:r>
          </a:p>
          <a:p>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pic>
        <p:nvPicPr>
          <p:cNvPr id="8194" name="Picture 2"/>
          <p:cNvPicPr>
            <a:picLocks noChangeAspect="1" noChangeArrowheads="1"/>
          </p:cNvPicPr>
          <p:nvPr/>
        </p:nvPicPr>
        <p:blipFill>
          <a:blip r:embed="rId2"/>
          <a:srcRect/>
          <a:stretch>
            <a:fillRect/>
          </a:stretch>
        </p:blipFill>
        <p:spPr bwMode="auto">
          <a:xfrm>
            <a:off x="2362200" y="2209800"/>
            <a:ext cx="4900784" cy="2786062"/>
          </a:xfrm>
          <a:prstGeom prst="rect">
            <a:avLst/>
          </a:prstGeom>
          <a:noFill/>
          <a:ln w="9525">
            <a:noFill/>
            <a:miter lim="800000"/>
            <a:headEnd/>
            <a:tailEnd/>
          </a:ln>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dirty="0"/>
          </a:p>
        </p:txBody>
      </p:sp>
      <p:pic>
        <p:nvPicPr>
          <p:cNvPr id="9218" name="Picture 2"/>
          <p:cNvPicPr>
            <a:picLocks noChangeAspect="1" noChangeArrowheads="1"/>
          </p:cNvPicPr>
          <p:nvPr/>
        </p:nvPicPr>
        <p:blipFill>
          <a:blip r:embed="rId2"/>
          <a:srcRect/>
          <a:stretch>
            <a:fillRect/>
          </a:stretch>
        </p:blipFill>
        <p:spPr bwMode="auto">
          <a:xfrm>
            <a:off x="1904999" y="1828800"/>
            <a:ext cx="5602439" cy="3581400"/>
          </a:xfrm>
          <a:prstGeom prst="rect">
            <a:avLst/>
          </a:prstGeom>
          <a:noFill/>
          <a:ln w="9525">
            <a:noFill/>
            <a:miter lim="800000"/>
            <a:headEnd/>
            <a:tailEnd/>
          </a:ln>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Cont..</a:t>
            </a:r>
            <a:endParaRPr lang="en-IN" dirty="0"/>
          </a:p>
        </p:txBody>
      </p:sp>
      <p:sp>
        <p:nvSpPr>
          <p:cNvPr id="3" name="Content Placeholder 2"/>
          <p:cNvSpPr>
            <a:spLocks noGrp="1"/>
          </p:cNvSpPr>
          <p:nvPr>
            <p:ph sz="quarter" idx="1"/>
          </p:nvPr>
        </p:nvSpPr>
        <p:spPr/>
        <p:txBody>
          <a:bodyPr>
            <a:normAutofit/>
          </a:bodyPr>
          <a:lstStyle/>
          <a:p>
            <a:pPr>
              <a:buNone/>
            </a:pPr>
            <a:r>
              <a:rPr lang="en-IN" sz="2200" b="1" dirty="0" smtClean="0">
                <a:solidFill>
                  <a:srgbClr val="FF0000"/>
                </a:solidFill>
                <a:latin typeface="Gill Sans MT (Body)"/>
              </a:rPr>
              <a:t>PARETO</a:t>
            </a:r>
            <a:r>
              <a:rPr lang="en-IN" sz="2200" dirty="0" smtClean="0">
                <a:solidFill>
                  <a:srgbClr val="FF0000"/>
                </a:solidFill>
                <a:latin typeface="Gill Sans MT (Body)"/>
              </a:rPr>
              <a:t> </a:t>
            </a:r>
          </a:p>
          <a:p>
            <a:pPr>
              <a:buNone/>
            </a:pPr>
            <a:r>
              <a:rPr lang="en-IN" dirty="0" smtClean="0"/>
              <a:t>	Generates Pareto charts, bar charts with a line superimposed showing the cumulative sum. </a:t>
            </a:r>
          </a:p>
          <a:p>
            <a:pPr>
              <a:buNone/>
            </a:pPr>
            <a:endParaRPr lang="en-IN" dirty="0" smtClean="0"/>
          </a:p>
          <a:p>
            <a:pPr>
              <a:buNone/>
            </a:pPr>
            <a:r>
              <a:rPr lang="en-IN" sz="2200" b="1" dirty="0" smtClean="0">
                <a:solidFill>
                  <a:srgbClr val="FF0000"/>
                </a:solidFill>
                <a:latin typeface="Gill Sans MT (Body)"/>
              </a:rPr>
              <a:t>CONTROL</a:t>
            </a:r>
            <a:r>
              <a:rPr lang="en-IN" sz="2200" dirty="0" smtClean="0">
                <a:solidFill>
                  <a:srgbClr val="FF0000"/>
                </a:solidFill>
                <a:latin typeface="Gill Sans MT (Body)"/>
              </a:rPr>
              <a:t> </a:t>
            </a:r>
          </a:p>
          <a:p>
            <a:pPr>
              <a:buNone/>
            </a:pPr>
            <a:r>
              <a:rPr lang="en-IN" dirty="0" smtClean="0"/>
              <a:t>	Produces the most commonly-used process-control charts.</a:t>
            </a:r>
          </a:p>
          <a:p>
            <a:endParaRPr lang="en-IN"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dirty="0"/>
          </a:p>
        </p:txBody>
      </p:sp>
      <p:pic>
        <p:nvPicPr>
          <p:cNvPr id="6147" name="Picture 3"/>
          <p:cNvPicPr>
            <a:picLocks noChangeAspect="1" noChangeArrowheads="1"/>
          </p:cNvPicPr>
          <p:nvPr/>
        </p:nvPicPr>
        <p:blipFill>
          <a:blip r:embed="rId2"/>
          <a:srcRect/>
          <a:stretch>
            <a:fillRect/>
          </a:stretch>
        </p:blipFill>
        <p:spPr bwMode="auto">
          <a:xfrm>
            <a:off x="1752600" y="1600200"/>
            <a:ext cx="5867400" cy="3984038"/>
          </a:xfrm>
          <a:prstGeom prst="rect">
            <a:avLst/>
          </a:prstGeom>
          <a:noFill/>
          <a:ln w="9525">
            <a:noFill/>
            <a:miter lim="800000"/>
            <a:headEnd/>
            <a:tailEnd/>
          </a:ln>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171" name="Picture 3"/>
          <p:cNvPicPr>
            <a:picLocks noGrp="1" noChangeAspect="1" noChangeArrowheads="1"/>
          </p:cNvPicPr>
          <p:nvPr>
            <p:ph sz="quarter" idx="1"/>
          </p:nvPr>
        </p:nvPicPr>
        <p:blipFill>
          <a:blip r:embed="rId2"/>
          <a:srcRect/>
          <a:stretch>
            <a:fillRect/>
          </a:stretch>
        </p:blipFill>
        <p:spPr bwMode="auto">
          <a:xfrm>
            <a:off x="838200" y="1828800"/>
            <a:ext cx="7581900" cy="3743325"/>
          </a:xfrm>
          <a:prstGeom prst="rect">
            <a:avLst/>
          </a:prstGeom>
          <a:noFill/>
          <a:ln w="9525">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Cont..</a:t>
            </a:r>
            <a:endParaRPr lang="en-IN" dirty="0"/>
          </a:p>
        </p:txBody>
      </p:sp>
      <p:sp>
        <p:nvSpPr>
          <p:cNvPr id="3" name="Content Placeholder 2"/>
          <p:cNvSpPr>
            <a:spLocks noGrp="1"/>
          </p:cNvSpPr>
          <p:nvPr>
            <p:ph sz="quarter" idx="1"/>
          </p:nvPr>
        </p:nvSpPr>
        <p:spPr/>
        <p:txBody>
          <a:bodyPr>
            <a:normAutofit fontScale="85000" lnSpcReduction="20000"/>
          </a:bodyPr>
          <a:lstStyle/>
          <a:p>
            <a:pPr>
              <a:buNone/>
            </a:pPr>
            <a:r>
              <a:rPr lang="en-IN" sz="2600" b="1" dirty="0" smtClean="0">
                <a:solidFill>
                  <a:srgbClr val="FF0000"/>
                </a:solidFill>
                <a:latin typeface="Gill Sans MT (Body)"/>
              </a:rPr>
              <a:t>NORMAL P-P PLOTS</a:t>
            </a:r>
            <a:r>
              <a:rPr lang="en-IN" sz="2600" dirty="0" smtClean="0">
                <a:latin typeface="Gill Sans MT (Body)"/>
              </a:rPr>
              <a:t>	</a:t>
            </a:r>
          </a:p>
          <a:p>
            <a:pPr>
              <a:buNone/>
            </a:pPr>
            <a:r>
              <a:rPr lang="en-IN" dirty="0" smtClean="0"/>
              <a:t>		The cumulative proportions of a variable's distribution against the	cumulative proportions of the normal distribution.</a:t>
            </a:r>
          </a:p>
          <a:p>
            <a:pPr>
              <a:buNone/>
            </a:pPr>
            <a:r>
              <a:rPr lang="en-IN" dirty="0" smtClean="0"/>
              <a:t> </a:t>
            </a:r>
          </a:p>
          <a:p>
            <a:pPr>
              <a:buNone/>
            </a:pPr>
            <a:r>
              <a:rPr lang="en-IN" sz="2600" b="1" dirty="0" smtClean="0">
                <a:solidFill>
                  <a:srgbClr val="FF0000"/>
                </a:solidFill>
                <a:latin typeface="Gill Sans MT (Body)"/>
              </a:rPr>
              <a:t>NORMAL Q-Q PLOTS</a:t>
            </a:r>
            <a:r>
              <a:rPr lang="en-IN" sz="2600" dirty="0" smtClean="0">
                <a:latin typeface="Gill Sans MT (Body)"/>
              </a:rPr>
              <a:t> </a:t>
            </a:r>
          </a:p>
          <a:p>
            <a:pPr>
              <a:buNone/>
            </a:pPr>
            <a:r>
              <a:rPr lang="en-IN" dirty="0" smtClean="0"/>
              <a:t>		The </a:t>
            </a:r>
            <a:r>
              <a:rPr lang="en-IN" dirty="0" err="1" smtClean="0"/>
              <a:t>quantiles</a:t>
            </a:r>
            <a:r>
              <a:rPr lang="en-IN" dirty="0" smtClean="0"/>
              <a:t> of a variable's distribution against the </a:t>
            </a:r>
            <a:r>
              <a:rPr lang="en-IN" dirty="0" err="1" smtClean="0"/>
              <a:t>quantiles</a:t>
            </a:r>
            <a:r>
              <a:rPr lang="en-IN" dirty="0" smtClean="0"/>
              <a:t> of the normal distribution.</a:t>
            </a:r>
          </a:p>
          <a:p>
            <a:pPr>
              <a:buNone/>
            </a:pPr>
            <a:r>
              <a:rPr lang="en-IN" dirty="0" smtClean="0"/>
              <a:t> </a:t>
            </a:r>
          </a:p>
          <a:p>
            <a:pPr>
              <a:buNone/>
            </a:pPr>
            <a:r>
              <a:rPr lang="en-IN" sz="2600" b="1" dirty="0" smtClean="0">
                <a:solidFill>
                  <a:srgbClr val="FF0000"/>
                </a:solidFill>
                <a:latin typeface="Gill Sans MT (Body)"/>
              </a:rPr>
              <a:t>SEQUENCE</a:t>
            </a:r>
            <a:r>
              <a:rPr lang="en-IN" dirty="0" smtClean="0">
                <a:latin typeface="Gill Sans MT (Body)"/>
              </a:rPr>
              <a:t>	</a:t>
            </a:r>
          </a:p>
          <a:p>
            <a:pPr>
              <a:buNone/>
            </a:pPr>
            <a:r>
              <a:rPr lang="en-IN" dirty="0" smtClean="0"/>
              <a:t>		Produces a plot of one or more variables by order in the file, suitable for examining time-series data.</a:t>
            </a:r>
          </a:p>
          <a:p>
            <a:endParaRPr lang="en-IN"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pic>
        <p:nvPicPr>
          <p:cNvPr id="4098" name="Picture 2"/>
          <p:cNvPicPr>
            <a:picLocks noChangeAspect="1" noChangeArrowheads="1"/>
          </p:cNvPicPr>
          <p:nvPr/>
        </p:nvPicPr>
        <p:blipFill>
          <a:blip r:embed="rId2"/>
          <a:srcRect/>
          <a:stretch>
            <a:fillRect/>
          </a:stretch>
        </p:blipFill>
        <p:spPr bwMode="auto">
          <a:xfrm>
            <a:off x="1428750" y="1019175"/>
            <a:ext cx="6286500" cy="481965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Cont..</a:t>
            </a:r>
            <a:endParaRPr lang="en-IN" dirty="0"/>
          </a:p>
        </p:txBody>
      </p:sp>
      <p:sp>
        <p:nvSpPr>
          <p:cNvPr id="3" name="Content Placeholder 2"/>
          <p:cNvSpPr>
            <a:spLocks noGrp="1"/>
          </p:cNvSpPr>
          <p:nvPr>
            <p:ph sz="quarter" idx="1"/>
          </p:nvPr>
        </p:nvSpPr>
        <p:spPr/>
        <p:txBody>
          <a:bodyPr/>
          <a:lstStyle/>
          <a:p>
            <a:r>
              <a:rPr lang="en-US" dirty="0" smtClean="0"/>
              <a:t>SPSS can take data from almost any type of file and use them to generate tabulated reports, charts, and plots of distributions and trends, descriptive statistics, and conduct complex statistical analyses.</a:t>
            </a:r>
            <a:endParaRPr lang="en-IN" dirty="0" smtClean="0"/>
          </a:p>
          <a:p>
            <a:r>
              <a:rPr lang="en-IN" dirty="0" smtClean="0"/>
              <a:t>SPSS is among the most widely used programs for statistical analysis in social science.</a:t>
            </a:r>
            <a:endParaRPr lang="en-IN"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pic>
        <p:nvPicPr>
          <p:cNvPr id="5122" name="Picture 2"/>
          <p:cNvPicPr>
            <a:picLocks noChangeAspect="1" noChangeArrowheads="1"/>
          </p:cNvPicPr>
          <p:nvPr/>
        </p:nvPicPr>
        <p:blipFill>
          <a:blip r:embed="rId2"/>
          <a:srcRect/>
          <a:stretch>
            <a:fillRect/>
          </a:stretch>
        </p:blipFill>
        <p:spPr bwMode="auto">
          <a:xfrm>
            <a:off x="1676400" y="1143000"/>
            <a:ext cx="5748338" cy="4723157"/>
          </a:xfrm>
          <a:prstGeom prst="rect">
            <a:avLst/>
          </a:prstGeom>
          <a:noFill/>
          <a:ln w="9525">
            <a:noFill/>
            <a:miter lim="800000"/>
            <a:headEnd/>
            <a:tailEnd/>
          </a:ln>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dirty="0"/>
          </a:p>
        </p:txBody>
      </p:sp>
      <p:pic>
        <p:nvPicPr>
          <p:cNvPr id="13315" name="Picture 3"/>
          <p:cNvPicPr>
            <a:picLocks noChangeAspect="1" noChangeArrowheads="1"/>
          </p:cNvPicPr>
          <p:nvPr/>
        </p:nvPicPr>
        <p:blipFill>
          <a:blip r:embed="rId2"/>
          <a:srcRect/>
          <a:stretch>
            <a:fillRect/>
          </a:stretch>
        </p:blipFill>
        <p:spPr bwMode="auto">
          <a:xfrm>
            <a:off x="909638" y="571500"/>
            <a:ext cx="7324725" cy="5715000"/>
          </a:xfrm>
          <a:prstGeom prst="rect">
            <a:avLst/>
          </a:prstGeom>
          <a:noFill/>
          <a:ln w="9525">
            <a:noFill/>
            <a:miter lim="800000"/>
            <a:headEnd/>
            <a:tailEnd/>
          </a:ln>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sz="quarter" idx="1"/>
          </p:nvPr>
        </p:nvSpPr>
        <p:spPr/>
        <p:txBody>
          <a:bodyPr>
            <a:normAutofit/>
          </a:bodyPr>
          <a:lstStyle/>
          <a:p>
            <a:pPr>
              <a:buNone/>
            </a:pPr>
            <a:r>
              <a:rPr lang="en-IN" sz="2200" b="1" dirty="0" smtClean="0">
                <a:solidFill>
                  <a:srgbClr val="FF0000"/>
                </a:solidFill>
              </a:rPr>
              <a:t>TIME SERIES: AUTOCORRELATIONS </a:t>
            </a:r>
            <a:r>
              <a:rPr lang="en-IN" dirty="0" smtClean="0"/>
              <a:t>	</a:t>
            </a:r>
          </a:p>
          <a:p>
            <a:pPr>
              <a:buNone/>
            </a:pPr>
            <a:r>
              <a:rPr lang="en-IN" dirty="0" smtClean="0"/>
              <a:t>		Calculates and plots the autocorrelation function (ACF) and partial autocorrelation function of one or more series to any specified number of lags, displaying the Box-</a:t>
            </a:r>
            <a:r>
              <a:rPr lang="en-IN" dirty="0" err="1" smtClean="0"/>
              <a:t>Ljung</a:t>
            </a:r>
            <a:r>
              <a:rPr lang="en-IN" dirty="0" smtClean="0"/>
              <a:t> statistic at each lag to test the overall hypothesis that the ACF is zero at all lags.</a:t>
            </a:r>
          </a:p>
          <a:p>
            <a:pPr>
              <a:buNone/>
            </a:pPr>
            <a:endParaRPr lang="en-IN"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pic>
        <p:nvPicPr>
          <p:cNvPr id="3074" name="Picture 2"/>
          <p:cNvPicPr>
            <a:picLocks noChangeAspect="1" noChangeArrowheads="1"/>
          </p:cNvPicPr>
          <p:nvPr/>
        </p:nvPicPr>
        <p:blipFill>
          <a:blip r:embed="rId2"/>
          <a:srcRect/>
          <a:stretch>
            <a:fillRect/>
          </a:stretch>
        </p:blipFill>
        <p:spPr bwMode="auto">
          <a:xfrm>
            <a:off x="990600" y="1752600"/>
            <a:ext cx="7524750" cy="3876675"/>
          </a:xfrm>
          <a:prstGeom prst="rect">
            <a:avLst/>
          </a:prstGeom>
          <a:noFill/>
          <a:ln w="9525">
            <a:noFill/>
            <a:miter lim="800000"/>
            <a:headEnd/>
            <a:tailEnd/>
          </a:ln>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sz="quarter" idx="1"/>
          </p:nvPr>
        </p:nvSpPr>
        <p:spPr/>
        <p:txBody>
          <a:bodyPr/>
          <a:lstStyle/>
          <a:p>
            <a:pPr>
              <a:buNone/>
            </a:pPr>
            <a:r>
              <a:rPr lang="en-IN" sz="2200" b="1" dirty="0" smtClean="0">
                <a:solidFill>
                  <a:srgbClr val="FF0000"/>
                </a:solidFill>
              </a:rPr>
              <a:t>TIME SERIES: CROSS-CORRELATIONS</a:t>
            </a:r>
          </a:p>
          <a:p>
            <a:pPr>
              <a:buNone/>
            </a:pPr>
            <a:r>
              <a:rPr lang="en-IN" dirty="0" smtClean="0"/>
              <a:t>		Calculates and plots the cross-correlation function of two or more series for positive, negative, and zero lags.</a:t>
            </a:r>
          </a:p>
          <a:p>
            <a:pPr>
              <a:buNone/>
            </a:pPr>
            <a:endParaRPr lang="en-IN"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2" name="Picture 4"/>
          <p:cNvPicPr>
            <a:picLocks noGrp="1" noChangeAspect="1" noChangeArrowheads="1"/>
          </p:cNvPicPr>
          <p:nvPr>
            <p:ph sz="quarter" idx="1"/>
          </p:nvPr>
        </p:nvPicPr>
        <p:blipFill>
          <a:blip r:embed="rId2" cstate="print"/>
          <a:srcRect/>
          <a:stretch>
            <a:fillRect/>
          </a:stretch>
        </p:blipFill>
        <p:spPr bwMode="auto">
          <a:xfrm>
            <a:off x="1518456" y="1600200"/>
            <a:ext cx="6342038" cy="4495800"/>
          </a:xfrm>
          <a:prstGeom prst="rect">
            <a:avLst/>
          </a:prstGeom>
          <a:noFill/>
          <a:ln w="9525">
            <a:noFill/>
            <a:miter lim="800000"/>
            <a:headEnd/>
            <a:tailEnd/>
          </a:ln>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sz="quarter" idx="1"/>
          </p:nvPr>
        </p:nvSpPr>
        <p:spPr/>
        <p:txBody>
          <a:bodyPr>
            <a:normAutofit/>
          </a:bodyPr>
          <a:lstStyle/>
          <a:p>
            <a:pPr>
              <a:buNone/>
            </a:pPr>
            <a:r>
              <a:rPr lang="en-US" sz="2200" b="1" dirty="0" smtClean="0">
                <a:solidFill>
                  <a:srgbClr val="FF0000"/>
                </a:solidFill>
              </a:rPr>
              <a:t>TIME SERIES: SPECTRAL</a:t>
            </a:r>
            <a:r>
              <a:rPr lang="en-US" dirty="0" smtClean="0">
                <a:solidFill>
                  <a:srgbClr val="FF0000"/>
                </a:solidFill>
              </a:rPr>
              <a:t>	</a:t>
            </a:r>
          </a:p>
          <a:p>
            <a:pPr>
              <a:buNone/>
            </a:pPr>
            <a:r>
              <a:rPr lang="en-US" dirty="0" smtClean="0"/>
              <a:t>		Calculates and plots univariate or bivariate periodograms and spectral density functions, which express variation in a time series as the sum of a series of sinusoidal components. It can optionally save various components of the frequency analysis as new series.</a:t>
            </a:r>
          </a:p>
          <a:p>
            <a:endParaRPr lang="en-IN"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dirty="0"/>
          </a:p>
        </p:txBody>
      </p:sp>
      <p:pic>
        <p:nvPicPr>
          <p:cNvPr id="1026" name="Picture 2"/>
          <p:cNvPicPr>
            <a:picLocks noChangeAspect="1" noChangeArrowheads="1"/>
          </p:cNvPicPr>
          <p:nvPr/>
        </p:nvPicPr>
        <p:blipFill>
          <a:blip r:embed="rId2"/>
          <a:srcRect/>
          <a:stretch>
            <a:fillRect/>
          </a:stretch>
        </p:blipFill>
        <p:spPr bwMode="auto">
          <a:xfrm>
            <a:off x="1600200" y="1600200"/>
            <a:ext cx="6248400" cy="5010150"/>
          </a:xfrm>
          <a:prstGeom prst="rect">
            <a:avLst/>
          </a:prstGeom>
          <a:noFill/>
          <a:ln w="9525">
            <a:noFill/>
            <a:miter lim="800000"/>
            <a:headEnd/>
            <a:tailEnd/>
          </a:ln>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Advantages</a:t>
            </a:r>
            <a:endParaRPr lang="en-IN" dirty="0"/>
          </a:p>
        </p:txBody>
      </p:sp>
      <p:sp>
        <p:nvSpPr>
          <p:cNvPr id="3" name="Content Placeholder 2"/>
          <p:cNvSpPr>
            <a:spLocks noGrp="1"/>
          </p:cNvSpPr>
          <p:nvPr>
            <p:ph sz="quarter" idx="1"/>
          </p:nvPr>
        </p:nvSpPr>
        <p:spPr/>
        <p:txBody>
          <a:bodyPr>
            <a:normAutofit/>
          </a:bodyPr>
          <a:lstStyle/>
          <a:p>
            <a:r>
              <a:rPr lang="en-IN" dirty="0" smtClean="0"/>
              <a:t> SPSS offers a user friendliness that most packages are only now catching up to.  It is popular, and though that is certainly not a reason for choosing a statistical package, many data sets are easily loaded into it and other programs can easily import SPSS files. </a:t>
            </a:r>
            <a:endParaRPr lang="en-IN"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Disadvantages</a:t>
            </a:r>
            <a:endParaRPr lang="en-IN" dirty="0"/>
          </a:p>
        </p:txBody>
      </p:sp>
      <p:sp>
        <p:nvSpPr>
          <p:cNvPr id="3" name="Content Placeholder 2"/>
          <p:cNvSpPr>
            <a:spLocks noGrp="1"/>
          </p:cNvSpPr>
          <p:nvPr>
            <p:ph sz="quarter" idx="1"/>
          </p:nvPr>
        </p:nvSpPr>
        <p:spPr/>
        <p:txBody>
          <a:bodyPr>
            <a:normAutofit fontScale="92500"/>
          </a:bodyPr>
          <a:lstStyle/>
          <a:p>
            <a:r>
              <a:rPr lang="en-IN" dirty="0" smtClean="0"/>
              <a:t>For academic use SPSS lags notably behind SAS, R and even perhaps others that are on the more mathematical rather than statistical side for modern data analysis.  </a:t>
            </a:r>
          </a:p>
          <a:p>
            <a:r>
              <a:rPr lang="en-IN" dirty="0" smtClean="0"/>
              <a:t>Its menu offerings are typically the most basic of an analysis and sometimes lacking even then, and it makes doing an inappropriate analysis very easy.  </a:t>
            </a:r>
          </a:p>
          <a:p>
            <a:r>
              <a:rPr lang="en-IN" dirty="0" smtClean="0"/>
              <a:t>It is expensive, sometimes ridiculously so, and even when you do buy you're really only leasing, and its license is definitely not user friendly. </a:t>
            </a:r>
          </a:p>
          <a:p>
            <a:r>
              <a:rPr lang="en-IN" dirty="0" smtClean="0"/>
              <a:t>There are often compatibility issues with prior versions.</a:t>
            </a:r>
            <a:endParaRPr lang="en-IN"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a:t>
            </a:r>
            <a:endParaRPr lang="en-US" dirty="0"/>
          </a:p>
        </p:txBody>
      </p:sp>
      <p:sp>
        <p:nvSpPr>
          <p:cNvPr id="3" name="Content Placeholder 2"/>
          <p:cNvSpPr>
            <a:spLocks noGrp="1"/>
          </p:cNvSpPr>
          <p:nvPr>
            <p:ph sz="quarter" idx="1"/>
          </p:nvPr>
        </p:nvSpPr>
        <p:spPr/>
        <p:txBody>
          <a:bodyPr/>
          <a:lstStyle/>
          <a:p>
            <a:r>
              <a:rPr lang="en-US" dirty="0" smtClean="0"/>
              <a:t>Its is developed by Norman H. </a:t>
            </a:r>
            <a:r>
              <a:rPr lang="en-US" dirty="0" err="1" smtClean="0"/>
              <a:t>Nie</a:t>
            </a:r>
            <a:r>
              <a:rPr lang="en-US" dirty="0" smtClean="0"/>
              <a:t> and C. </a:t>
            </a:r>
            <a:r>
              <a:rPr lang="en-US" dirty="0" err="1" smtClean="0"/>
              <a:t>Hadlai</a:t>
            </a:r>
            <a:r>
              <a:rPr lang="en-US" dirty="0" smtClean="0"/>
              <a:t> Hull of IBM Corporation in the year 1968. It is compatible with Windows, Linux, UNIX &amp; Mac operating systems. </a:t>
            </a:r>
            <a:r>
              <a:rPr lang="en-IN" dirty="0" smtClean="0"/>
              <a:t> SPSS is among the most widely used programs for statistical analysis in social science.</a:t>
            </a:r>
          </a:p>
          <a:p>
            <a:endParaRPr lang="en-US" dirty="0" smtClean="0"/>
          </a:p>
          <a:p>
            <a:pPr>
              <a:buNone/>
            </a:pPr>
            <a:endParaRPr lang="en-US" dirty="0" smtClean="0"/>
          </a:p>
          <a:p>
            <a:endParaRPr lang="en-US" dirty="0" smtClean="0"/>
          </a:p>
          <a:p>
            <a:endParaRPr lang="en-US" dirty="0"/>
          </a:p>
        </p:txBody>
      </p:sp>
    </p:spTree>
  </p:cSld>
  <p:clrMapOvr>
    <a:masterClrMapping/>
  </p:clrMapOvr>
  <p:transition>
    <p:split orient="vert"/>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667000"/>
            <a:ext cx="7498080" cy="1143000"/>
          </a:xfrm>
        </p:spPr>
        <p:txBody>
          <a:bodyPr>
            <a:normAutofit/>
          </a:bodyPr>
          <a:lstStyle/>
          <a:p>
            <a:pPr algn="ctr"/>
            <a:r>
              <a:rPr lang="en-US" sz="6000" b="1" dirty="0" smtClean="0">
                <a:effectLst>
                  <a:outerShdw dist="1193800" dir="5940000" sx="67000" sy="67000" algn="ctr" rotWithShape="0">
                    <a:srgbClr val="000000">
                      <a:alpha val="43137"/>
                    </a:srgbClr>
                  </a:outerShdw>
                </a:effectLst>
                <a:latin typeface="Bradley Hand ITC" pitchFamily="66" charset="0"/>
              </a:rPr>
              <a:t>Thank You</a:t>
            </a:r>
            <a:r>
              <a:rPr lang="en-US" sz="6000" b="1" dirty="0" smtClean="0">
                <a:solidFill>
                  <a:schemeClr val="accent4"/>
                </a:solidFill>
                <a:effectLst>
                  <a:outerShdw dist="1193800" dir="5940000" sx="67000" sy="67000" algn="ctr" rotWithShape="0">
                    <a:srgbClr val="000000">
                      <a:alpha val="43137"/>
                    </a:srgbClr>
                  </a:outerShdw>
                </a:effectLst>
                <a:latin typeface="Bradley Hand ITC" pitchFamily="66" charset="0"/>
              </a:rPr>
              <a:t>. . .</a:t>
            </a:r>
            <a:endParaRPr lang="en-US" sz="6000" b="1" dirty="0">
              <a:solidFill>
                <a:schemeClr val="accent4"/>
              </a:solidFill>
              <a:effectLst>
                <a:outerShdw dist="1193800" dir="5940000" sx="67000" sy="67000" algn="ctr" rotWithShape="0">
                  <a:srgbClr val="000000">
                    <a:alpha val="43137"/>
                  </a:srgbClr>
                </a:outerShdw>
              </a:effectLst>
              <a:latin typeface="Bradley Hand ITC" pitchFamily="66"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Used in…</a:t>
            </a:r>
            <a:endParaRPr lang="en-IN" dirty="0"/>
          </a:p>
        </p:txBody>
      </p:sp>
      <p:sp>
        <p:nvSpPr>
          <p:cNvPr id="3" name="Content Placeholder 2"/>
          <p:cNvSpPr>
            <a:spLocks noGrp="1"/>
          </p:cNvSpPr>
          <p:nvPr>
            <p:ph sz="quarter" idx="1"/>
          </p:nvPr>
        </p:nvSpPr>
        <p:spPr/>
        <p:txBody>
          <a:bodyPr>
            <a:normAutofit fontScale="85000" lnSpcReduction="20000"/>
          </a:bodyPr>
          <a:lstStyle/>
          <a:p>
            <a:r>
              <a:rPr lang="en-IN" dirty="0" smtClean="0"/>
              <a:t>Telecommunications, </a:t>
            </a:r>
          </a:p>
          <a:p>
            <a:r>
              <a:rPr lang="en-IN" dirty="0" smtClean="0"/>
              <a:t>Banking, </a:t>
            </a:r>
          </a:p>
          <a:p>
            <a:r>
              <a:rPr lang="en-IN" dirty="0" smtClean="0"/>
              <a:t>Finance,</a:t>
            </a:r>
          </a:p>
          <a:p>
            <a:r>
              <a:rPr lang="en-IN" dirty="0" smtClean="0"/>
              <a:t>Insurance, </a:t>
            </a:r>
          </a:p>
          <a:p>
            <a:r>
              <a:rPr lang="en-IN" dirty="0" smtClean="0"/>
              <a:t>Healthcare, </a:t>
            </a:r>
          </a:p>
          <a:p>
            <a:r>
              <a:rPr lang="en-IN" dirty="0" smtClean="0"/>
              <a:t>Manufacturing, </a:t>
            </a:r>
          </a:p>
          <a:p>
            <a:r>
              <a:rPr lang="en-IN" dirty="0" smtClean="0"/>
              <a:t>Retail, </a:t>
            </a:r>
          </a:p>
          <a:p>
            <a:r>
              <a:rPr lang="en-IN" dirty="0" smtClean="0"/>
              <a:t>Consumer packaged goods, </a:t>
            </a:r>
          </a:p>
          <a:p>
            <a:r>
              <a:rPr lang="en-IN" dirty="0" smtClean="0"/>
              <a:t>Higher education, </a:t>
            </a:r>
          </a:p>
          <a:p>
            <a:r>
              <a:rPr lang="en-IN" dirty="0" smtClean="0"/>
              <a:t>Government, </a:t>
            </a:r>
          </a:p>
          <a:p>
            <a:r>
              <a:rPr lang="en-IN" dirty="0" smtClean="0"/>
              <a:t>and Market research.</a:t>
            </a:r>
            <a:endParaRPr lang="en-IN"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normAutofit fontScale="90000"/>
          </a:bodyPr>
          <a:lstStyle/>
          <a:p>
            <a:pPr algn="ctr"/>
            <a:r>
              <a:rPr lang="en-US" dirty="0" smtClean="0"/>
              <a:t>Features of SPSS</a:t>
            </a:r>
            <a:br>
              <a:rPr lang="en-US" dirty="0" smtClean="0"/>
            </a:br>
            <a:endParaRPr lang="en-US" dirty="0"/>
          </a:p>
        </p:txBody>
      </p:sp>
      <p:sp>
        <p:nvSpPr>
          <p:cNvPr id="3" name="Content Placeholder 2"/>
          <p:cNvSpPr>
            <a:spLocks noGrp="1"/>
          </p:cNvSpPr>
          <p:nvPr>
            <p:ph sz="quarter" idx="1"/>
          </p:nvPr>
        </p:nvSpPr>
        <p:spPr/>
        <p:txBody>
          <a:bodyPr/>
          <a:lstStyle/>
          <a:p>
            <a:r>
              <a:rPr lang="en-US" dirty="0" smtClean="0"/>
              <a:t>It is easy to learn and use.</a:t>
            </a:r>
          </a:p>
          <a:p>
            <a:r>
              <a:rPr lang="en-US" dirty="0" smtClean="0"/>
              <a:t>It includes a full range of data. management system and editing tools.</a:t>
            </a:r>
          </a:p>
          <a:p>
            <a:r>
              <a:rPr lang="en-US" dirty="0" smtClean="0"/>
              <a:t>It provides in-depth statistical capabilities.</a:t>
            </a:r>
          </a:p>
          <a:p>
            <a:r>
              <a:rPr lang="en-US" dirty="0" smtClean="0"/>
              <a:t>It offers complete plotting, reporting and presentation features.</a:t>
            </a:r>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t> Getting data into SPSS</a:t>
            </a:r>
            <a:endParaRPr lang="en-IN" dirty="0"/>
          </a:p>
        </p:txBody>
      </p:sp>
      <p:sp>
        <p:nvSpPr>
          <p:cNvPr id="3" name="Content Placeholder 2"/>
          <p:cNvSpPr>
            <a:spLocks noGrp="1"/>
          </p:cNvSpPr>
          <p:nvPr>
            <p:ph sz="quarter" idx="1"/>
          </p:nvPr>
        </p:nvSpPr>
        <p:spPr/>
        <p:txBody>
          <a:bodyPr/>
          <a:lstStyle/>
          <a:p>
            <a:r>
              <a:rPr lang="en-IN" dirty="0" smtClean="0"/>
              <a:t>Creating new SPSS data files</a:t>
            </a:r>
          </a:p>
          <a:p>
            <a:r>
              <a:rPr lang="en-IN" dirty="0" smtClean="0"/>
              <a:t>Opening existing SPSS system files</a:t>
            </a:r>
          </a:p>
          <a:p>
            <a:r>
              <a:rPr lang="en-IN" dirty="0" smtClean="0"/>
              <a:t>Importing data from an ASCII file</a:t>
            </a:r>
          </a:p>
          <a:p>
            <a:r>
              <a:rPr lang="en-IN" dirty="0" smtClean="0"/>
              <a:t>Importing data from other file formats</a:t>
            </a:r>
            <a:endParaRPr lang="en-IN"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Entering Data</a:t>
            </a:r>
            <a:endParaRPr lang="en-US" dirty="0"/>
          </a:p>
        </p:txBody>
      </p:sp>
      <p:sp>
        <p:nvSpPr>
          <p:cNvPr id="3" name="Content Placeholder 2"/>
          <p:cNvSpPr>
            <a:spLocks noGrp="1"/>
          </p:cNvSpPr>
          <p:nvPr>
            <p:ph sz="quarter" idx="1"/>
          </p:nvPr>
        </p:nvSpPr>
        <p:spPr/>
        <p:txBody>
          <a:bodyPr>
            <a:normAutofit/>
          </a:bodyPr>
          <a:lstStyle/>
          <a:p>
            <a:pPr>
              <a:buNone/>
            </a:pPr>
            <a:r>
              <a:rPr lang="en-US" sz="2200" b="1" dirty="0" smtClean="0">
                <a:solidFill>
                  <a:srgbClr val="FF0000"/>
                </a:solidFill>
              </a:rPr>
              <a:t>DATA EDITOR</a:t>
            </a:r>
          </a:p>
          <a:p>
            <a:r>
              <a:rPr lang="en-US" sz="3000" dirty="0" smtClean="0"/>
              <a:t>The data editor offers a simple and efficient spreadsheet like facility for entering data and browsing the working data file.</a:t>
            </a:r>
          </a:p>
          <a:p>
            <a:r>
              <a:rPr lang="en-US" sz="3000" dirty="0" smtClean="0"/>
              <a:t>This window displays the content of the data file.</a:t>
            </a:r>
          </a:p>
          <a:p>
            <a:r>
              <a:rPr lang="en-US" sz="3000" dirty="0" smtClean="0"/>
              <a:t>One can create new data files or modify existing ones.</a:t>
            </a:r>
          </a:p>
          <a:p>
            <a:r>
              <a:rPr lang="en-US" sz="3000" dirty="0" smtClean="0"/>
              <a:t>One can have only one data file open at a time. </a:t>
            </a:r>
          </a:p>
          <a:p>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528</TotalTime>
  <Words>741</Words>
  <Application>Microsoft Office PowerPoint</Application>
  <PresentationFormat>On-screen Show (4:3)</PresentationFormat>
  <Paragraphs>192</Paragraphs>
  <Slides>50</Slides>
  <Notes>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Median</vt:lpstr>
      <vt:lpstr>Slide 1</vt:lpstr>
      <vt:lpstr>SPSS?</vt:lpstr>
      <vt:lpstr>What is SPSS?</vt:lpstr>
      <vt:lpstr>Cont..</vt:lpstr>
      <vt:lpstr>About</vt:lpstr>
      <vt:lpstr>Used in…</vt:lpstr>
      <vt:lpstr>Features of SPSS </vt:lpstr>
      <vt:lpstr> Getting data into SPSS</vt:lpstr>
      <vt:lpstr>Entering Data</vt:lpstr>
      <vt:lpstr>Cont..</vt:lpstr>
      <vt:lpstr>Editing Data</vt:lpstr>
      <vt:lpstr>Cont..</vt:lpstr>
      <vt:lpstr>Saving Data</vt:lpstr>
      <vt:lpstr>Variables</vt:lpstr>
      <vt:lpstr>Variables types</vt:lpstr>
      <vt:lpstr>Rules for Variable Names</vt:lpstr>
      <vt:lpstr> BASIC STEPS IN DATA ANALYSIS</vt:lpstr>
      <vt:lpstr>Cont..</vt:lpstr>
      <vt:lpstr>STATISTICAL PROCEDURES</vt:lpstr>
      <vt:lpstr>Slide 20</vt:lpstr>
      <vt:lpstr>Slide 21</vt:lpstr>
      <vt:lpstr>Cont..</vt:lpstr>
      <vt:lpstr>Cont..</vt:lpstr>
      <vt:lpstr>Cont..</vt:lpstr>
      <vt:lpstr>Cont..</vt:lpstr>
      <vt:lpstr>Cont..</vt:lpstr>
      <vt:lpstr>Cont..</vt:lpstr>
      <vt:lpstr>GRAPHS</vt:lpstr>
      <vt:lpstr>Slide 29</vt:lpstr>
      <vt:lpstr>Slide 30</vt:lpstr>
      <vt:lpstr>Slide 31</vt:lpstr>
      <vt:lpstr>Cont..</vt:lpstr>
      <vt:lpstr>Slide 33</vt:lpstr>
      <vt:lpstr>Slide 34</vt:lpstr>
      <vt:lpstr>Cont..</vt:lpstr>
      <vt:lpstr>Slide 36</vt:lpstr>
      <vt:lpstr>Slide 37</vt:lpstr>
      <vt:lpstr>Cont..</vt:lpstr>
      <vt:lpstr>Slide 39</vt:lpstr>
      <vt:lpstr>Slide 40</vt:lpstr>
      <vt:lpstr>Slide 41</vt:lpstr>
      <vt:lpstr>Slide 42</vt:lpstr>
      <vt:lpstr>Slide 43</vt:lpstr>
      <vt:lpstr>Slide 44</vt:lpstr>
      <vt:lpstr>Slide 45</vt:lpstr>
      <vt:lpstr>Slide 46</vt:lpstr>
      <vt:lpstr>Slide 47</vt:lpstr>
      <vt:lpstr>Advantages</vt:lpstr>
      <vt:lpstr>Disadvantages</vt:lpstr>
      <vt:lpstr>Thank You. .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SPSS Software</dc:title>
  <dc:creator>Farooq</dc:creator>
  <cp:lastModifiedBy>Windows User</cp:lastModifiedBy>
  <cp:revision>90</cp:revision>
  <dcterms:created xsi:type="dcterms:W3CDTF">2006-08-16T00:00:00Z</dcterms:created>
  <dcterms:modified xsi:type="dcterms:W3CDTF">2017-09-15T06:58:50Z</dcterms:modified>
</cp:coreProperties>
</file>