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88"/>
  </p:notesMasterIdLst>
  <p:handoutMasterIdLst>
    <p:handoutMasterId r:id="rId189"/>
  </p:handoutMasterIdLst>
  <p:sldIdLst>
    <p:sldId id="256" r:id="rId2"/>
    <p:sldId id="357" r:id="rId3"/>
    <p:sldId id="411" r:id="rId4"/>
    <p:sldId id="359" r:id="rId5"/>
    <p:sldId id="358" r:id="rId6"/>
    <p:sldId id="360" r:id="rId7"/>
    <p:sldId id="361" r:id="rId8"/>
    <p:sldId id="259" r:id="rId9"/>
    <p:sldId id="269" r:id="rId10"/>
    <p:sldId id="368" r:id="rId11"/>
    <p:sldId id="271" r:id="rId12"/>
    <p:sldId id="412" r:id="rId13"/>
    <p:sldId id="367" r:id="rId14"/>
    <p:sldId id="270" r:id="rId15"/>
    <p:sldId id="260" r:id="rId16"/>
    <p:sldId id="414" r:id="rId17"/>
    <p:sldId id="415" r:id="rId18"/>
    <p:sldId id="416" r:id="rId19"/>
    <p:sldId id="417" r:id="rId20"/>
    <p:sldId id="362" r:id="rId21"/>
    <p:sldId id="258" r:id="rId22"/>
    <p:sldId id="264" r:id="rId23"/>
    <p:sldId id="364" r:id="rId24"/>
    <p:sldId id="266" r:id="rId25"/>
    <p:sldId id="365" r:id="rId26"/>
    <p:sldId id="268" r:id="rId27"/>
    <p:sldId id="366" r:id="rId28"/>
    <p:sldId id="276" r:id="rId29"/>
    <p:sldId id="369" r:id="rId30"/>
    <p:sldId id="363" r:id="rId31"/>
    <p:sldId id="413" r:id="rId32"/>
    <p:sldId id="370" r:id="rId33"/>
    <p:sldId id="273" r:id="rId34"/>
    <p:sldId id="418" r:id="rId35"/>
    <p:sldId id="274" r:id="rId36"/>
    <p:sldId id="419" r:id="rId37"/>
    <p:sldId id="277" r:id="rId38"/>
    <p:sldId id="371" r:id="rId39"/>
    <p:sldId id="279" r:id="rId40"/>
    <p:sldId id="372" r:id="rId41"/>
    <p:sldId id="384" r:id="rId42"/>
    <p:sldId id="373" r:id="rId43"/>
    <p:sldId id="280" r:id="rId44"/>
    <p:sldId id="374" r:id="rId45"/>
    <p:sldId id="282" r:id="rId46"/>
    <p:sldId id="386" r:id="rId47"/>
    <p:sldId id="375" r:id="rId48"/>
    <p:sldId id="284" r:id="rId49"/>
    <p:sldId id="376" r:id="rId50"/>
    <p:sldId id="286" r:id="rId51"/>
    <p:sldId id="472" r:id="rId52"/>
    <p:sldId id="288" r:id="rId53"/>
    <p:sldId id="385" r:id="rId54"/>
    <p:sldId id="471" r:id="rId55"/>
    <p:sldId id="473" r:id="rId56"/>
    <p:sldId id="474" r:id="rId57"/>
    <p:sldId id="470" r:id="rId58"/>
    <p:sldId id="387" r:id="rId59"/>
    <p:sldId id="388" r:id="rId60"/>
    <p:sldId id="389" r:id="rId61"/>
    <p:sldId id="390" r:id="rId62"/>
    <p:sldId id="289" r:id="rId63"/>
    <p:sldId id="377" r:id="rId64"/>
    <p:sldId id="378" r:id="rId65"/>
    <p:sldId id="379" r:id="rId66"/>
    <p:sldId id="380" r:id="rId67"/>
    <p:sldId id="381" r:id="rId68"/>
    <p:sldId id="382" r:id="rId69"/>
    <p:sldId id="391" r:id="rId70"/>
    <p:sldId id="383" r:id="rId71"/>
    <p:sldId id="392" r:id="rId72"/>
    <p:sldId id="400" r:id="rId73"/>
    <p:sldId id="401" r:id="rId74"/>
    <p:sldId id="420" r:id="rId75"/>
    <p:sldId id="421" r:id="rId76"/>
    <p:sldId id="422" r:id="rId77"/>
    <p:sldId id="403" r:id="rId78"/>
    <p:sldId id="408" r:id="rId79"/>
    <p:sldId id="404" r:id="rId80"/>
    <p:sldId id="405" r:id="rId81"/>
    <p:sldId id="406" r:id="rId82"/>
    <p:sldId id="407" r:id="rId83"/>
    <p:sldId id="303" r:id="rId84"/>
    <p:sldId id="304" r:id="rId85"/>
    <p:sldId id="423" r:id="rId86"/>
    <p:sldId id="409" r:id="rId87"/>
    <p:sldId id="293" r:id="rId88"/>
    <p:sldId id="410" r:id="rId89"/>
    <p:sldId id="295" r:id="rId90"/>
    <p:sldId id="424" r:id="rId91"/>
    <p:sldId id="425" r:id="rId92"/>
    <p:sldId id="426" r:id="rId93"/>
    <p:sldId id="427" r:id="rId94"/>
    <p:sldId id="428" r:id="rId95"/>
    <p:sldId id="429" r:id="rId96"/>
    <p:sldId id="298" r:id="rId97"/>
    <p:sldId id="302" r:id="rId98"/>
    <p:sldId id="296" r:id="rId99"/>
    <p:sldId id="301" r:id="rId100"/>
    <p:sldId id="430" r:id="rId101"/>
    <p:sldId id="431" r:id="rId102"/>
    <p:sldId id="306" r:id="rId103"/>
    <p:sldId id="307" r:id="rId104"/>
    <p:sldId id="432" r:id="rId105"/>
    <p:sldId id="393" r:id="rId106"/>
    <p:sldId id="394" r:id="rId107"/>
    <p:sldId id="395" r:id="rId108"/>
    <p:sldId id="396" r:id="rId109"/>
    <p:sldId id="397" r:id="rId110"/>
    <p:sldId id="398" r:id="rId111"/>
    <p:sldId id="309" r:id="rId112"/>
    <p:sldId id="312" r:id="rId113"/>
    <p:sldId id="433" r:id="rId114"/>
    <p:sldId id="313" r:id="rId115"/>
    <p:sldId id="451" r:id="rId116"/>
    <p:sldId id="434" r:id="rId117"/>
    <p:sldId id="314" r:id="rId118"/>
    <p:sldId id="315" r:id="rId119"/>
    <p:sldId id="435" r:id="rId120"/>
    <p:sldId id="436" r:id="rId121"/>
    <p:sldId id="316" r:id="rId122"/>
    <p:sldId id="437" r:id="rId123"/>
    <p:sldId id="317" r:id="rId124"/>
    <p:sldId id="318" r:id="rId125"/>
    <p:sldId id="438" r:id="rId126"/>
    <p:sldId id="452" r:id="rId127"/>
    <p:sldId id="319" r:id="rId128"/>
    <p:sldId id="439" r:id="rId129"/>
    <p:sldId id="320" r:id="rId130"/>
    <p:sldId id="440" r:id="rId131"/>
    <p:sldId id="321" r:id="rId132"/>
    <p:sldId id="442" r:id="rId133"/>
    <p:sldId id="322" r:id="rId134"/>
    <p:sldId id="444" r:id="rId135"/>
    <p:sldId id="323" r:id="rId136"/>
    <p:sldId id="343" r:id="rId137"/>
    <p:sldId id="344" r:id="rId138"/>
    <p:sldId id="345" r:id="rId139"/>
    <p:sldId id="346" r:id="rId140"/>
    <p:sldId id="445" r:id="rId141"/>
    <p:sldId id="347" r:id="rId142"/>
    <p:sldId id="348" r:id="rId143"/>
    <p:sldId id="349" r:id="rId144"/>
    <p:sldId id="350" r:id="rId145"/>
    <p:sldId id="446" r:id="rId146"/>
    <p:sldId id="352" r:id="rId147"/>
    <p:sldId id="450" r:id="rId148"/>
    <p:sldId id="353" r:id="rId149"/>
    <p:sldId id="354" r:id="rId150"/>
    <p:sldId id="447" r:id="rId151"/>
    <p:sldId id="355" r:id="rId152"/>
    <p:sldId id="448" r:id="rId153"/>
    <p:sldId id="356" r:id="rId154"/>
    <p:sldId id="449" r:id="rId155"/>
    <p:sldId id="324" r:id="rId156"/>
    <p:sldId id="325" r:id="rId157"/>
    <p:sldId id="326" r:id="rId158"/>
    <p:sldId id="327" r:id="rId159"/>
    <p:sldId id="328" r:id="rId160"/>
    <p:sldId id="329" r:id="rId161"/>
    <p:sldId id="457" r:id="rId162"/>
    <p:sldId id="330" r:id="rId163"/>
    <p:sldId id="331" r:id="rId164"/>
    <p:sldId id="465" r:id="rId165"/>
    <p:sldId id="332" r:id="rId166"/>
    <p:sldId id="333" r:id="rId167"/>
    <p:sldId id="334" r:id="rId168"/>
    <p:sldId id="335" r:id="rId169"/>
    <p:sldId id="337" r:id="rId170"/>
    <p:sldId id="340" r:id="rId171"/>
    <p:sldId id="453" r:id="rId172"/>
    <p:sldId id="454" r:id="rId173"/>
    <p:sldId id="455" r:id="rId174"/>
    <p:sldId id="456" r:id="rId175"/>
    <p:sldId id="458" r:id="rId176"/>
    <p:sldId id="459" r:id="rId177"/>
    <p:sldId id="460" r:id="rId178"/>
    <p:sldId id="461" r:id="rId179"/>
    <p:sldId id="462" r:id="rId180"/>
    <p:sldId id="463" r:id="rId181"/>
    <p:sldId id="464" r:id="rId182"/>
    <p:sldId id="466" r:id="rId183"/>
    <p:sldId id="467" r:id="rId184"/>
    <p:sldId id="468" r:id="rId185"/>
    <p:sldId id="469" r:id="rId186"/>
    <p:sldId id="342" r:id="rId187"/>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31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09" autoAdjust="0"/>
    <p:restoredTop sz="95161" autoAdjust="0"/>
  </p:normalViewPr>
  <p:slideViewPr>
    <p:cSldViewPr>
      <p:cViewPr varScale="1">
        <p:scale>
          <a:sx n="74" d="100"/>
          <a:sy n="74" d="100"/>
        </p:scale>
        <p:origin x="125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93"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handoutMaster" Target="handoutMasters/handout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FB7DBB2D-7F28-4DEB-BCB1-350E01E9ED92}" type="datetimeFigureOut">
              <a:rPr lang="en-US" smtClean="0"/>
              <a:pPr/>
              <a:t>4/10/2020</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340024B9-4E4F-4CF6-BD19-1D9098C9E72C}" type="slidenum">
              <a:rPr lang="en-US" smtClean="0"/>
              <a:pPr/>
              <a:t>‹#›</a:t>
            </a:fld>
            <a:endParaRPr lang="en-US"/>
          </a:p>
        </p:txBody>
      </p:sp>
    </p:spTree>
    <p:extLst>
      <p:ext uri="{BB962C8B-B14F-4D97-AF65-F5344CB8AC3E}">
        <p14:creationId xmlns:p14="http://schemas.microsoft.com/office/powerpoint/2010/main" val="21542457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BEEF966-98B6-457F-B1E7-75D1ED019F7D}" type="datetimeFigureOut">
              <a:rPr lang="en-US" smtClean="0"/>
              <a:pPr/>
              <a:t>4/10/2020</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82F93D98-E223-47C2-8974-841D13CDA24B}" type="slidenum">
              <a:rPr lang="en-US" smtClean="0"/>
              <a:pPr/>
              <a:t>‹#›</a:t>
            </a:fld>
            <a:endParaRPr lang="en-US"/>
          </a:p>
        </p:txBody>
      </p:sp>
    </p:spTree>
    <p:extLst>
      <p:ext uri="{BB962C8B-B14F-4D97-AF65-F5344CB8AC3E}">
        <p14:creationId xmlns:p14="http://schemas.microsoft.com/office/powerpoint/2010/main" val="396883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2F93D98-E223-47C2-8974-841D13CDA24B}" type="slidenum">
              <a:rPr lang="en-US" smtClean="0"/>
              <a:pPr/>
              <a:t>1</a:t>
            </a:fld>
            <a:endParaRPr lang="en-US"/>
          </a:p>
        </p:txBody>
      </p:sp>
    </p:spTree>
    <p:extLst>
      <p:ext uri="{BB962C8B-B14F-4D97-AF65-F5344CB8AC3E}">
        <p14:creationId xmlns:p14="http://schemas.microsoft.com/office/powerpoint/2010/main" val="1891454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1 – Rocking arm;  2 – Micrometer screw;  3 – Operation lever;  4 –Knife holder;  5 – Sample holder base (the holder absent);  6 – Knife holder tightening screw;  7 – Sample holder screw;  8 – The safety lock mechanism.</a:t>
            </a:r>
            <a:endParaRPr lang="en-US" dirty="0"/>
          </a:p>
        </p:txBody>
      </p:sp>
      <p:sp>
        <p:nvSpPr>
          <p:cNvPr id="4" name="Slide Number Placeholder 3"/>
          <p:cNvSpPr>
            <a:spLocks noGrp="1"/>
          </p:cNvSpPr>
          <p:nvPr>
            <p:ph type="sldNum" sz="quarter" idx="10"/>
          </p:nvPr>
        </p:nvSpPr>
        <p:spPr/>
        <p:txBody>
          <a:bodyPr/>
          <a:lstStyle/>
          <a:p>
            <a:fld id="{82F93D98-E223-47C2-8974-841D13CDA24B}" type="slidenum">
              <a:rPr lang="en-US" smtClean="0"/>
              <a:pPr/>
              <a:t>11</a:t>
            </a:fld>
            <a:endParaRPr lang="en-US"/>
          </a:p>
        </p:txBody>
      </p:sp>
    </p:spTree>
    <p:extLst>
      <p:ext uri="{BB962C8B-B14F-4D97-AF65-F5344CB8AC3E}">
        <p14:creationId xmlns:p14="http://schemas.microsoft.com/office/powerpoint/2010/main" val="1564542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F93D98-E223-47C2-8974-841D13CDA24B}" type="slidenum">
              <a:rPr lang="en-US" smtClean="0"/>
              <a:pPr/>
              <a:t>37</a:t>
            </a:fld>
            <a:endParaRPr lang="en-US"/>
          </a:p>
        </p:txBody>
      </p:sp>
    </p:spTree>
    <p:extLst>
      <p:ext uri="{BB962C8B-B14F-4D97-AF65-F5344CB8AC3E}">
        <p14:creationId xmlns:p14="http://schemas.microsoft.com/office/powerpoint/2010/main" val="2047816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F93D98-E223-47C2-8974-841D13CDA24B}" type="slidenum">
              <a:rPr lang="en-US" smtClean="0"/>
              <a:pPr/>
              <a:t>74</a:t>
            </a:fld>
            <a:endParaRPr lang="en-US"/>
          </a:p>
        </p:txBody>
      </p:sp>
    </p:spTree>
    <p:extLst>
      <p:ext uri="{BB962C8B-B14F-4D97-AF65-F5344CB8AC3E}">
        <p14:creationId xmlns:p14="http://schemas.microsoft.com/office/powerpoint/2010/main" val="396489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F93D98-E223-47C2-8974-841D13CDA24B}" type="slidenum">
              <a:rPr lang="en-US" smtClean="0"/>
              <a:pPr/>
              <a:t>127</a:t>
            </a:fld>
            <a:endParaRPr lang="en-US"/>
          </a:p>
        </p:txBody>
      </p:sp>
    </p:spTree>
    <p:extLst>
      <p:ext uri="{BB962C8B-B14F-4D97-AF65-F5344CB8AC3E}">
        <p14:creationId xmlns:p14="http://schemas.microsoft.com/office/powerpoint/2010/main" val="38230716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F93D98-E223-47C2-8974-841D13CDA24B}" type="slidenum">
              <a:rPr lang="en-US" smtClean="0"/>
              <a:pPr/>
              <a:t>131</a:t>
            </a:fld>
            <a:endParaRPr lang="en-US"/>
          </a:p>
        </p:txBody>
      </p:sp>
    </p:spTree>
    <p:extLst>
      <p:ext uri="{BB962C8B-B14F-4D97-AF65-F5344CB8AC3E}">
        <p14:creationId xmlns:p14="http://schemas.microsoft.com/office/powerpoint/2010/main" val="17586117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F93D98-E223-47C2-8974-841D13CDA24B}" type="slidenum">
              <a:rPr lang="en-US" smtClean="0"/>
              <a:pPr/>
              <a:t>146</a:t>
            </a:fld>
            <a:endParaRPr lang="en-US"/>
          </a:p>
        </p:txBody>
      </p:sp>
    </p:spTree>
    <p:extLst>
      <p:ext uri="{BB962C8B-B14F-4D97-AF65-F5344CB8AC3E}">
        <p14:creationId xmlns:p14="http://schemas.microsoft.com/office/powerpoint/2010/main" val="80714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F93D98-E223-47C2-8974-841D13CDA24B}" type="slidenum">
              <a:rPr lang="en-US" smtClean="0"/>
              <a:pPr/>
              <a:t>163</a:t>
            </a:fld>
            <a:endParaRPr lang="en-US"/>
          </a:p>
        </p:txBody>
      </p:sp>
    </p:spTree>
    <p:extLst>
      <p:ext uri="{BB962C8B-B14F-4D97-AF65-F5344CB8AC3E}">
        <p14:creationId xmlns:p14="http://schemas.microsoft.com/office/powerpoint/2010/main" val="472328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D1FF4C2D-CDE1-4CB6-B106-45641289382E}" type="datetimeFigureOut">
              <a:rPr lang="en-US" smtClean="0"/>
              <a:pPr/>
              <a:t>4/10/2020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35BB172D-5846-49D7-96FF-0DFB6E35A621}"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1FF4C2D-CDE1-4CB6-B106-45641289382E}" type="datetimeFigureOut">
              <a:rPr lang="en-US" smtClean="0"/>
              <a:pPr/>
              <a:t>4/10/2020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BB172D-5846-49D7-96FF-0DFB6E35A62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1FF4C2D-CDE1-4CB6-B106-45641289382E}" type="datetimeFigureOut">
              <a:rPr lang="en-US" smtClean="0"/>
              <a:pPr/>
              <a:t>4/10/2020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BB172D-5846-49D7-96FF-0DFB6E35A62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1FF4C2D-CDE1-4CB6-B106-45641289382E}" type="datetimeFigureOut">
              <a:rPr lang="en-US" smtClean="0"/>
              <a:pPr/>
              <a:t>4/10/2020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BB172D-5846-49D7-96FF-0DFB6E35A62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1FF4C2D-CDE1-4CB6-B106-45641289382E}" type="datetimeFigureOut">
              <a:rPr lang="en-US" smtClean="0"/>
              <a:pPr/>
              <a:t>4/10/2020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BB172D-5846-49D7-96FF-0DFB6E35A621}"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1FF4C2D-CDE1-4CB6-B106-45641289382E}" type="datetimeFigureOut">
              <a:rPr lang="en-US" smtClean="0"/>
              <a:pPr/>
              <a:t>4/10/2020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BB172D-5846-49D7-96FF-0DFB6E35A62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1FF4C2D-CDE1-4CB6-B106-45641289382E}" type="datetimeFigureOut">
              <a:rPr lang="en-US" smtClean="0"/>
              <a:pPr/>
              <a:t>4/10/2020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BB172D-5846-49D7-96FF-0DFB6E35A62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1FF4C2D-CDE1-4CB6-B106-45641289382E}" type="datetimeFigureOut">
              <a:rPr lang="en-US" smtClean="0"/>
              <a:pPr/>
              <a:t>4/10/2020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BB172D-5846-49D7-96FF-0DFB6E35A62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FF4C2D-CDE1-4CB6-B106-45641289382E}" type="datetimeFigureOut">
              <a:rPr lang="en-US" smtClean="0"/>
              <a:pPr/>
              <a:t>4/10/2020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BB172D-5846-49D7-96FF-0DFB6E35A62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1FF4C2D-CDE1-4CB6-B106-45641289382E}" type="datetimeFigureOut">
              <a:rPr lang="en-US" smtClean="0"/>
              <a:pPr/>
              <a:t>4/10/2020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BB172D-5846-49D7-96FF-0DFB6E35A62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1FF4C2D-CDE1-4CB6-B106-45641289382E}" type="datetimeFigureOut">
              <a:rPr lang="en-US" smtClean="0"/>
              <a:pPr/>
              <a:t>4/10/2020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35BB172D-5846-49D7-96FF-0DFB6E35A621}"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1FF4C2D-CDE1-4CB6-B106-45641289382E}" type="datetimeFigureOut">
              <a:rPr lang="en-US" smtClean="0"/>
              <a:pPr/>
              <a:t>4/10/2020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5BB172D-5846-49D7-96FF-0DFB6E35A621}"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6.gif"/></Relationships>
</file>

<file path=ppt/slides/_rels/slide12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98.gif"/><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19.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20.gif"/><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7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87552" y="76200"/>
            <a:ext cx="7851648" cy="1828800"/>
          </a:xfrm>
          <a:noFill/>
        </p:spPr>
        <p:txBody>
          <a:bodyPr>
            <a:normAutofit/>
          </a:bodyPr>
          <a:lstStyle/>
          <a:p>
            <a:r>
              <a:rPr lang="en-US" dirty="0" smtClean="0">
                <a:solidFill>
                  <a:schemeClr val="accent3">
                    <a:lumMod val="60000"/>
                    <a:lumOff val="40000"/>
                  </a:schemeClr>
                </a:solidFill>
              </a:rPr>
              <a:t>MICROTOMY</a:t>
            </a:r>
            <a:endParaRPr lang="en-US" dirty="0">
              <a:solidFill>
                <a:schemeClr val="accent3">
                  <a:lumMod val="60000"/>
                  <a:lumOff val="40000"/>
                </a:schemeClr>
              </a:solidFill>
            </a:endParaRPr>
          </a:p>
        </p:txBody>
      </p:sp>
      <p:sp>
        <p:nvSpPr>
          <p:cNvPr id="3" name="Subtitle 2"/>
          <p:cNvSpPr>
            <a:spLocks noGrp="1"/>
          </p:cNvSpPr>
          <p:nvPr>
            <p:ph type="subTitle" idx="1"/>
          </p:nvPr>
        </p:nvSpPr>
        <p:spPr>
          <a:xfrm>
            <a:off x="0" y="5467082"/>
            <a:ext cx="7854696" cy="1295400"/>
          </a:xfrm>
        </p:spPr>
        <p:txBody>
          <a:bodyPr>
            <a:normAutofit/>
          </a:bodyPr>
          <a:lstStyle/>
          <a:p>
            <a:pPr algn="l"/>
            <a:r>
              <a:rPr lang="en-US" sz="3200" b="1" dirty="0" smtClean="0">
                <a:solidFill>
                  <a:schemeClr val="accent2">
                    <a:lumMod val="50000"/>
                  </a:schemeClr>
                </a:solidFill>
              </a:rPr>
              <a:t>Dr. </a:t>
            </a:r>
            <a:r>
              <a:rPr lang="en-US" sz="3200" b="1" dirty="0" smtClean="0">
                <a:solidFill>
                  <a:schemeClr val="accent2">
                    <a:lumMod val="50000"/>
                  </a:schemeClr>
                </a:solidFill>
              </a:rPr>
              <a:t>Ahmad Ali</a:t>
            </a:r>
          </a:p>
          <a:p>
            <a:pPr algn="l"/>
            <a:r>
              <a:rPr lang="en-US" sz="3200" b="1" dirty="0" smtClean="0">
                <a:solidFill>
                  <a:schemeClr val="accent2">
                    <a:lumMod val="50000"/>
                  </a:schemeClr>
                </a:solidFill>
              </a:rPr>
              <a:t>Lecturer in Zoology, IUB, Bahawalpur</a:t>
            </a:r>
            <a:endParaRPr lang="en-US" sz="3200" b="1" dirty="0">
              <a:solidFill>
                <a:schemeClr val="accent2">
                  <a:lumMod val="50000"/>
                </a:schemeClr>
              </a:solidFill>
            </a:endParaRPr>
          </a:p>
        </p:txBody>
      </p:sp>
      <p:pic>
        <p:nvPicPr>
          <p:cNvPr id="1026" name="Picture 2" descr="C:\Users\RUCHI SHARMA\Desktop\MICROTOMY\PICS\Leica-2235-microtome.jpg"/>
          <p:cNvPicPr>
            <a:picLocks noChangeAspect="1" noChangeArrowheads="1"/>
          </p:cNvPicPr>
          <p:nvPr/>
        </p:nvPicPr>
        <p:blipFill>
          <a:blip r:embed="rId3" cstate="print"/>
          <a:srcRect/>
          <a:stretch>
            <a:fillRect/>
          </a:stretch>
        </p:blipFill>
        <p:spPr bwMode="auto">
          <a:xfrm>
            <a:off x="0" y="2286000"/>
            <a:ext cx="4267200" cy="3124200"/>
          </a:xfrm>
          <a:prstGeom prst="rect">
            <a:avLst/>
          </a:prstGeom>
          <a:noFill/>
        </p:spPr>
      </p:pic>
      <p:pic>
        <p:nvPicPr>
          <p:cNvPr id="1027" name="Picture 3" descr="C:\Users\RUCHI SHARMA\Desktop\MICROTOMY\PICS\cryostat-nx-70-507.jpg"/>
          <p:cNvPicPr>
            <a:picLocks noChangeAspect="1" noChangeArrowheads="1"/>
          </p:cNvPicPr>
          <p:nvPr/>
        </p:nvPicPr>
        <p:blipFill>
          <a:blip r:embed="rId4"/>
          <a:srcRect/>
          <a:stretch>
            <a:fillRect/>
          </a:stretch>
        </p:blipFill>
        <p:spPr bwMode="auto">
          <a:xfrm>
            <a:off x="4298324" y="2282780"/>
            <a:ext cx="4267200" cy="31242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p:txBody>
          <a:bodyPr>
            <a:normAutofit/>
          </a:bodyPr>
          <a:lstStyle/>
          <a:p>
            <a:pPr>
              <a:buFontTx/>
              <a:buChar char="•"/>
            </a:pPr>
            <a:r>
              <a:rPr lang="en-US" dirty="0" smtClean="0"/>
              <a:t>Name derived from the rocking action of the cross arm.</a:t>
            </a:r>
          </a:p>
          <a:p>
            <a:pPr>
              <a:buFontTx/>
              <a:buChar char="•"/>
            </a:pPr>
            <a:r>
              <a:rPr lang="en-US" dirty="0" smtClean="0"/>
              <a:t>Oldest in design, cheap, simple to use, extremely reliable, minimum maintenance.</a:t>
            </a:r>
          </a:p>
          <a:p>
            <a:pPr>
              <a:buFontTx/>
              <a:buChar char="•"/>
            </a:pPr>
            <a:r>
              <a:rPr lang="en-US" dirty="0" smtClean="0"/>
              <a:t>The Cambridge rocking microtome was the most popular microtome.</a:t>
            </a:r>
          </a:p>
          <a:p>
            <a:pPr>
              <a:buNone/>
            </a:pPr>
            <a:endParaRPr lang="en-US" b="1"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173480"/>
            <a:ext cx="8229600" cy="4389120"/>
          </a:xfrm>
        </p:spPr>
        <p:txBody>
          <a:bodyPr>
            <a:normAutofit/>
          </a:bodyPr>
          <a:lstStyle/>
          <a:p>
            <a:r>
              <a:rPr lang="en-US" dirty="0" smtClean="0"/>
              <a:t>The </a:t>
            </a:r>
            <a:r>
              <a:rPr lang="en-US" u="sng" dirty="0" smtClean="0"/>
              <a:t>rigid type </a:t>
            </a:r>
            <a:r>
              <a:rPr lang="en-US" dirty="0" smtClean="0"/>
              <a:t>is a single leather strop stretched over  a  wooden frame of about 12×2×2 inches.</a:t>
            </a:r>
          </a:p>
          <a:p>
            <a:endParaRPr lang="en-US" dirty="0"/>
          </a:p>
        </p:txBody>
      </p:sp>
      <p:pic>
        <p:nvPicPr>
          <p:cNvPr id="179202" name="Picture 2" descr="C:\Users\RUCHI SHARMA\Desktop\MICROTOMY\PICS\STROP12x3-z.jpg"/>
          <p:cNvPicPr>
            <a:picLocks noChangeAspect="1" noChangeArrowheads="1"/>
          </p:cNvPicPr>
          <p:nvPr/>
        </p:nvPicPr>
        <p:blipFill>
          <a:blip r:embed="rId2"/>
          <a:srcRect/>
          <a:stretch>
            <a:fillRect/>
          </a:stretch>
        </p:blipFill>
        <p:spPr bwMode="auto">
          <a:xfrm>
            <a:off x="1371600" y="2438400"/>
            <a:ext cx="6477000" cy="3813334"/>
          </a:xfrm>
          <a:prstGeom prst="rect">
            <a:avLst/>
          </a:prstGeom>
          <a:noFill/>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066800"/>
            <a:ext cx="8229600" cy="4389120"/>
          </a:xfrm>
        </p:spPr>
        <p:txBody>
          <a:bodyPr>
            <a:normAutofit/>
          </a:bodyPr>
          <a:lstStyle/>
          <a:p>
            <a:r>
              <a:rPr lang="en-US" b="1" dirty="0" smtClean="0"/>
              <a:t>Technique</a:t>
            </a:r>
            <a:r>
              <a:rPr lang="en-US" dirty="0" smtClean="0"/>
              <a:t>-Knife is laid on the near end of the strop with cutting edge towards the operator(opposite to honing).Knife held with forefinger and thumb.</a:t>
            </a:r>
          </a:p>
          <a:p>
            <a:r>
              <a:rPr lang="en-US" dirty="0" smtClean="0"/>
              <a:t>Action is exact opposite to that of honing.</a:t>
            </a:r>
          </a:p>
          <a:p>
            <a:endParaRPr lang="en-US" dirty="0"/>
          </a:p>
        </p:txBody>
      </p:sp>
      <p:pic>
        <p:nvPicPr>
          <p:cNvPr id="180226" name="Picture 2" descr="C:\Users\RUCHI SHARMA\Desktop\MICROTOMY\PICS\Stropping Technique.jpg"/>
          <p:cNvPicPr>
            <a:picLocks noChangeAspect="1" noChangeArrowheads="1"/>
          </p:cNvPicPr>
          <p:nvPr/>
        </p:nvPicPr>
        <p:blipFill>
          <a:blip r:embed="rId2"/>
          <a:srcRect/>
          <a:stretch>
            <a:fillRect/>
          </a:stretch>
        </p:blipFill>
        <p:spPr bwMode="auto">
          <a:xfrm>
            <a:off x="1752600" y="3048000"/>
            <a:ext cx="5308249" cy="3810000"/>
          </a:xfrm>
          <a:prstGeom prst="rect">
            <a:avLst/>
          </a:prstGeom>
          <a:noFill/>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676400"/>
          </a:xfrm>
        </p:spPr>
        <p:txBody>
          <a:bodyPr>
            <a:normAutofit/>
          </a:bodyPr>
          <a:lstStyle/>
          <a:p>
            <a:r>
              <a:rPr lang="en-US" sz="4900" b="1" dirty="0" smtClean="0">
                <a:solidFill>
                  <a:srgbClr val="0070C0"/>
                </a:solidFill>
              </a:rPr>
              <a:t>Knife sharpening machines</a:t>
            </a:r>
            <a:r>
              <a:rPr lang="en-US" dirty="0" smtClean="0"/>
              <a:t/>
            </a:r>
            <a:br>
              <a:rPr lang="en-US" dirty="0" smtClean="0"/>
            </a:br>
            <a:endParaRPr lang="en-US" dirty="0"/>
          </a:p>
        </p:txBody>
      </p:sp>
      <p:pic>
        <p:nvPicPr>
          <p:cNvPr id="4" name="Content Placeholder 3" descr="IMG_20131113_100549078.jpg"/>
          <p:cNvPicPr>
            <a:picLocks noGrp="1" noChangeAspect="1"/>
          </p:cNvPicPr>
          <p:nvPr>
            <p:ph idx="1"/>
          </p:nvPr>
        </p:nvPicPr>
        <p:blipFill>
          <a:blip r:embed="rId2" cstate="print"/>
          <a:stretch>
            <a:fillRect/>
          </a:stretch>
        </p:blipFill>
        <p:spPr>
          <a:xfrm>
            <a:off x="1524000" y="1903413"/>
            <a:ext cx="6123517" cy="4954587"/>
          </a:xfrm>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295400"/>
            <a:ext cx="8458200" cy="6019800"/>
          </a:xfrm>
        </p:spPr>
        <p:txBody>
          <a:bodyPr>
            <a:normAutofit/>
          </a:bodyPr>
          <a:lstStyle/>
          <a:p>
            <a:r>
              <a:rPr lang="en-US" dirty="0" smtClean="0"/>
              <a:t>Despite high cost these machines are popular because less time consuming.</a:t>
            </a:r>
          </a:p>
          <a:p>
            <a:pPr>
              <a:buNone/>
            </a:pPr>
            <a:endParaRPr lang="en-US" dirty="0" smtClean="0"/>
          </a:p>
          <a:p>
            <a:pPr>
              <a:buNone/>
            </a:pPr>
            <a:r>
              <a:rPr lang="en-US" b="1" dirty="0" smtClean="0">
                <a:solidFill>
                  <a:srgbClr val="0070C0"/>
                </a:solidFill>
              </a:rPr>
              <a:t>Mechanism</a:t>
            </a:r>
            <a:r>
              <a:rPr lang="en-US" dirty="0" smtClean="0">
                <a:solidFill>
                  <a:srgbClr val="0070C0"/>
                </a:solidFill>
              </a:rPr>
              <a:t>:</a:t>
            </a:r>
          </a:p>
          <a:p>
            <a:r>
              <a:rPr lang="en-US" dirty="0" smtClean="0"/>
              <a:t>Knife is held in the feeding mechanism and is sharpened by revolving cast iron wheels with both edges sharpened alternatingly.</a:t>
            </a:r>
          </a:p>
          <a:p>
            <a:r>
              <a:rPr lang="en-US" dirty="0" smtClean="0"/>
              <a:t>Labolene is used as lubricant.</a:t>
            </a: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295400"/>
            <a:ext cx="8229600" cy="4389120"/>
          </a:xfrm>
        </p:spPr>
        <p:txBody>
          <a:bodyPr>
            <a:normAutofit/>
          </a:bodyPr>
          <a:lstStyle/>
          <a:p>
            <a:r>
              <a:rPr lang="en-US" dirty="0" smtClean="0"/>
              <a:t>Coarse lapping compound consisting of  alumina suspension fluid and water is used first , followed by a compound containing a finer grade of alumina.</a:t>
            </a:r>
          </a:p>
          <a:p>
            <a:r>
              <a:rPr lang="en-US" dirty="0" smtClean="0"/>
              <a:t>Lastly the suspension fluid is used alone to polish the edge</a:t>
            </a:r>
          </a:p>
          <a:p>
            <a:r>
              <a:rPr lang="en-US" dirty="0" smtClean="0"/>
              <a:t>The time taken to traverse the whole of the cutting edge of knife should be about 25 seconds.</a:t>
            </a:r>
          </a:p>
          <a:p>
            <a:r>
              <a:rPr lang="en-US" dirty="0" smtClean="0"/>
              <a:t>30 stroke in each direction should suffice with each grade of lapping compound.</a:t>
            </a:r>
          </a:p>
          <a:p>
            <a:endParaRPr lang="en-US" dirty="0" smtClean="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Glass knives</a:t>
            </a:r>
            <a:endParaRPr lang="en-IN" sz="4400" b="1" dirty="0">
              <a:solidFill>
                <a:schemeClr val="accent2">
                  <a:lumMod val="60000"/>
                  <a:lumOff val="40000"/>
                </a:schemeClr>
              </a:solidFill>
            </a:endParaRPr>
          </a:p>
        </p:txBody>
      </p:sp>
      <p:pic>
        <p:nvPicPr>
          <p:cNvPr id="9219" name="Picture 3" descr="C:\Users\RUCHI SHARMA\Desktop\MICROTOMY\PICS\Glass-Knives-1600pix.jpg"/>
          <p:cNvPicPr>
            <a:picLocks noChangeAspect="1" noChangeArrowheads="1"/>
          </p:cNvPicPr>
          <p:nvPr/>
        </p:nvPicPr>
        <p:blipFill>
          <a:blip r:embed="rId2"/>
          <a:srcRect l="12676" t="17631"/>
          <a:stretch>
            <a:fillRect/>
          </a:stretch>
        </p:blipFill>
        <p:spPr bwMode="auto">
          <a:xfrm>
            <a:off x="1143000" y="2544095"/>
            <a:ext cx="6858000" cy="4313905"/>
          </a:xfrm>
          <a:prstGeom prst="rect">
            <a:avLst/>
          </a:prstGeom>
          <a:noFill/>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Hard but brittle </a:t>
            </a:r>
          </a:p>
          <a:p>
            <a:r>
              <a:rPr lang="en-US" dirty="0" smtClean="0"/>
              <a:t>Care is required while handling</a:t>
            </a:r>
          </a:p>
          <a:p>
            <a:r>
              <a:rPr lang="en-US" dirty="0" smtClean="0"/>
              <a:t>These knives deteriorate with storage due to changes in the 'flow' or 'strain' of the glass after fracture and from oxidation impurities remaining in the hardened glass after manufacture. </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RUCHI SHARMA\Desktop\MICROTOMY\PICS\RalphKnifeMaker.jpg"/>
          <p:cNvPicPr>
            <a:picLocks noGrp="1" noChangeAspect="1" noChangeArrowheads="1"/>
          </p:cNvPicPr>
          <p:nvPr>
            <p:ph idx="1"/>
          </p:nvPr>
        </p:nvPicPr>
        <p:blipFill>
          <a:blip r:embed="rId2"/>
          <a:srcRect/>
          <a:stretch>
            <a:fillRect/>
          </a:stretch>
        </p:blipFill>
        <p:spPr bwMode="auto">
          <a:xfrm>
            <a:off x="4114800" y="2971801"/>
            <a:ext cx="5029200" cy="3201432"/>
          </a:xfrm>
          <a:prstGeom prst="rect">
            <a:avLst/>
          </a:prstGeom>
          <a:noFill/>
        </p:spPr>
      </p:pic>
      <p:pic>
        <p:nvPicPr>
          <p:cNvPr id="5" name="Picture 2" descr="C:\Users\RUCHI SHARMA\Desktop\MICROTOMY\PICS\easycut.gif"/>
          <p:cNvPicPr>
            <a:picLocks noChangeAspect="1" noChangeArrowheads="1"/>
          </p:cNvPicPr>
          <p:nvPr/>
        </p:nvPicPr>
        <p:blipFill>
          <a:blip r:embed="rId3"/>
          <a:srcRect/>
          <a:stretch>
            <a:fillRect/>
          </a:stretch>
        </p:blipFill>
        <p:spPr bwMode="auto">
          <a:xfrm>
            <a:off x="0" y="2971800"/>
            <a:ext cx="4038600" cy="3209342"/>
          </a:xfrm>
          <a:prstGeom prst="rect">
            <a:avLst/>
          </a:prstGeom>
          <a:noFill/>
        </p:spPr>
      </p:pic>
      <p:sp>
        <p:nvSpPr>
          <p:cNvPr id="7" name="Content Placeholder 2"/>
          <p:cNvSpPr txBox="1">
            <a:spLocks/>
          </p:cNvSpPr>
          <p:nvPr/>
        </p:nvSpPr>
        <p:spPr>
          <a:xfrm>
            <a:off x="457200" y="1752600"/>
            <a:ext cx="8229600" cy="438912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Knives should thus be prepared immediately before use.</a:t>
            </a:r>
            <a:endParaRPr kumimoji="0" lang="en-IN"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Diamond knives</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r>
              <a:rPr lang="en-US" dirty="0" smtClean="0"/>
              <a:t>Manufactured from gem quality diamonds. </a:t>
            </a:r>
          </a:p>
          <a:p>
            <a:r>
              <a:rPr lang="en-US" dirty="0" smtClean="0"/>
              <a:t>Very expensive the knives are extremely durable, because of the hardness factor of the diamond, and are used primarily for cutting ultrathin, resin sections.</a:t>
            </a:r>
            <a:endParaRPr lang="en-IN" dirty="0" smtClean="0"/>
          </a:p>
          <a:p>
            <a:endParaRPr lang="en-IN" dirty="0"/>
          </a:p>
        </p:txBody>
      </p:sp>
      <p:pic>
        <p:nvPicPr>
          <p:cNvPr id="11266" name="Picture 2" descr="C:\Users\RUCHI SHARMA\Desktop\MICROTOMY\PICS\histology.jpg"/>
          <p:cNvPicPr>
            <a:picLocks noChangeAspect="1" noChangeArrowheads="1"/>
          </p:cNvPicPr>
          <p:nvPr/>
        </p:nvPicPr>
        <p:blipFill>
          <a:blip r:embed="rId2"/>
          <a:srcRect/>
          <a:stretch>
            <a:fillRect/>
          </a:stretch>
        </p:blipFill>
        <p:spPr bwMode="auto">
          <a:xfrm>
            <a:off x="1752600" y="4495800"/>
            <a:ext cx="5588000" cy="1879600"/>
          </a:xfrm>
          <a:prstGeom prst="rect">
            <a:avLst/>
          </a:prstGeom>
          <a:noFill/>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Sapphire knives</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r>
              <a:rPr lang="en-US" dirty="0" smtClean="0"/>
              <a:t>Manufactured from one piece of solid sapphire artificially produced from an alumina </a:t>
            </a:r>
            <a:r>
              <a:rPr lang="en-US" dirty="0" err="1" smtClean="0"/>
              <a:t>monocrystal</a:t>
            </a:r>
            <a:r>
              <a:rPr lang="en-US" dirty="0" smtClean="0"/>
              <a:t> under computer controlled thermal conditions. </a:t>
            </a:r>
          </a:p>
        </p:txBody>
      </p:sp>
      <p:pic>
        <p:nvPicPr>
          <p:cNvPr id="64513" name="Picture 1" descr="C:\Users\RUCHI SHARMA\Desktop\MICROTOMY\PICS\121-18.jpg"/>
          <p:cNvPicPr>
            <a:picLocks noChangeAspect="1" noChangeArrowheads="1"/>
          </p:cNvPicPr>
          <p:nvPr/>
        </p:nvPicPr>
        <p:blipFill>
          <a:blip r:embed="rId2"/>
          <a:srcRect/>
          <a:stretch>
            <a:fillRect/>
          </a:stretch>
        </p:blipFill>
        <p:spPr bwMode="auto">
          <a:xfrm>
            <a:off x="2209800" y="4038600"/>
            <a:ext cx="4591878" cy="19558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UCHI SHARMA\Desktop\MICROTOMY\PICS\Figure-3A-small.jpg"/>
          <p:cNvPicPr>
            <a:picLocks noGrp="1" noChangeAspect="1" noChangeArrowheads="1"/>
          </p:cNvPicPr>
          <p:nvPr>
            <p:ph idx="1"/>
          </p:nvPr>
        </p:nvPicPr>
        <p:blipFill>
          <a:blip r:embed="rId3"/>
          <a:srcRect/>
          <a:stretch>
            <a:fillRect/>
          </a:stretch>
        </p:blipFill>
        <p:spPr bwMode="auto">
          <a:xfrm>
            <a:off x="1295400" y="2133601"/>
            <a:ext cx="6583892" cy="4724400"/>
          </a:xfrm>
          <a:prstGeom prst="rect">
            <a:avLst/>
          </a:prstGeom>
          <a:noFill/>
        </p:spPr>
      </p:pic>
      <p:sp>
        <p:nvSpPr>
          <p:cNvPr id="3" name="Content Placeholder 2"/>
          <p:cNvSpPr txBox="1">
            <a:spLocks/>
          </p:cNvSpPr>
          <p:nvPr/>
        </p:nvSpPr>
        <p:spPr>
          <a:xfrm>
            <a:off x="457200" y="914400"/>
            <a:ext cx="8229600" cy="438912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sz="3200" b="1" i="0" u="none" strike="noStrike" kern="1200" cap="none" spc="0" normalizeH="0" baseline="0" noProof="0" dirty="0" smtClean="0">
                <a:ln>
                  <a:noFill/>
                </a:ln>
                <a:solidFill>
                  <a:schemeClr val="accent2">
                    <a:lumMod val="60000"/>
                    <a:lumOff val="40000"/>
                  </a:schemeClr>
                </a:solidFill>
                <a:effectLst/>
                <a:uLnTx/>
                <a:uFillTx/>
                <a:latin typeface="+mn-lt"/>
                <a:ea typeface="+mn-ea"/>
                <a:cs typeface="+mn-cs"/>
              </a:rPr>
              <a:t>Parts of a Rocking</a:t>
            </a:r>
            <a:r>
              <a:rPr kumimoji="0" lang="en-US" sz="3200" b="1" i="0" u="none" strike="noStrike" kern="1200" cap="none" spc="0" normalizeH="0" noProof="0" dirty="0" smtClean="0">
                <a:ln>
                  <a:noFill/>
                </a:ln>
                <a:solidFill>
                  <a:schemeClr val="accent2">
                    <a:lumMod val="60000"/>
                    <a:lumOff val="40000"/>
                  </a:schemeClr>
                </a:solidFill>
                <a:effectLst/>
                <a:uLnTx/>
                <a:uFillTx/>
                <a:latin typeface="+mn-lt"/>
                <a:ea typeface="+mn-ea"/>
                <a:cs typeface="+mn-cs"/>
              </a:rPr>
              <a:t> Microtome</a:t>
            </a:r>
            <a:endParaRPr kumimoji="0" lang="en-US" sz="3200" b="0" i="0" u="none" strike="noStrike" kern="1200" cap="none" spc="0" normalizeH="0" baseline="0" noProof="0" dirty="0" smtClean="0">
              <a:ln>
                <a:noFill/>
              </a:ln>
              <a:solidFill>
                <a:schemeClr val="accent2">
                  <a:lumMod val="60000"/>
                  <a:lumOff val="40000"/>
                </a:schemeClr>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endParaRPr kumimoji="0" lang="en-US" sz="2600" b="1"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Sapphire is harder than tungsten carbide or glass which ensures high durability of the cutting edge for all types of material. </a:t>
            </a:r>
          </a:p>
          <a:p>
            <a:r>
              <a:rPr lang="en-US" b="1" dirty="0" smtClean="0"/>
              <a:t>The only restriction when using a sapphire knife is block size as the knife edge is limited to 11 mm</a:t>
            </a:r>
            <a:r>
              <a:rPr lang="en-US" dirty="0" smtClean="0"/>
              <a:t>. A special knife holder is required.</a:t>
            </a:r>
            <a:endParaRPr lang="en-IN" dirty="0" smtClean="0"/>
          </a:p>
          <a:p>
            <a:endParaRPr lang="en-IN"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85800"/>
          </a:xfrm>
        </p:spPr>
        <p:txBody>
          <a:bodyPr>
            <a:normAutofit fontScale="90000"/>
          </a:bodyPr>
          <a:lstStyle/>
          <a:p>
            <a:r>
              <a:rPr lang="en-US" sz="4900" b="1" dirty="0" smtClean="0">
                <a:solidFill>
                  <a:srgbClr val="0070C0"/>
                </a:solidFill>
              </a:rPr>
              <a:t>Paraffin section cutting</a:t>
            </a:r>
            <a:endParaRPr lang="en-US" sz="4900" dirty="0">
              <a:solidFill>
                <a:srgbClr val="0070C0"/>
              </a:solidFill>
            </a:endParaRPr>
          </a:p>
        </p:txBody>
      </p:sp>
      <p:sp>
        <p:nvSpPr>
          <p:cNvPr id="3" name="Content Placeholder 2"/>
          <p:cNvSpPr>
            <a:spLocks noGrp="1"/>
          </p:cNvSpPr>
          <p:nvPr>
            <p:ph idx="1"/>
          </p:nvPr>
        </p:nvSpPr>
        <p:spPr>
          <a:xfrm>
            <a:off x="228600" y="1752600"/>
            <a:ext cx="8686800" cy="5638800"/>
          </a:xfrm>
        </p:spPr>
        <p:txBody>
          <a:bodyPr/>
          <a:lstStyle/>
          <a:p>
            <a:pPr>
              <a:buNone/>
            </a:pPr>
            <a:r>
              <a:rPr lang="en-US" b="1" dirty="0" smtClean="0">
                <a:solidFill>
                  <a:schemeClr val="accent1"/>
                </a:solidFill>
              </a:rPr>
              <a:t>Equipment required </a:t>
            </a:r>
          </a:p>
          <a:p>
            <a:pPr lvl="1"/>
            <a:r>
              <a:rPr lang="en-US" sz="2600" dirty="0" smtClean="0"/>
              <a:t>Water bath </a:t>
            </a:r>
          </a:p>
          <a:p>
            <a:pPr lvl="1"/>
            <a:r>
              <a:rPr lang="en-US" sz="2600" dirty="0" smtClean="0"/>
              <a:t>Drying oven or hot plate</a:t>
            </a:r>
          </a:p>
          <a:p>
            <a:pPr lvl="1"/>
            <a:r>
              <a:rPr lang="en-US" sz="2600" dirty="0" smtClean="0"/>
              <a:t>Fine pointed or curved forceps (130 cm in length)</a:t>
            </a:r>
          </a:p>
          <a:p>
            <a:pPr lvl="1"/>
            <a:r>
              <a:rPr lang="en-US" sz="2600" dirty="0" smtClean="0"/>
              <a:t>Small squirrel hair brush </a:t>
            </a:r>
          </a:p>
          <a:p>
            <a:pPr lvl="1"/>
            <a:r>
              <a:rPr lang="en-US" sz="2600" dirty="0" smtClean="0"/>
              <a:t>Clean slides</a:t>
            </a:r>
          </a:p>
          <a:p>
            <a:pPr lvl="1"/>
            <a:r>
              <a:rPr lang="en-US" sz="2600" dirty="0" smtClean="0"/>
              <a:t>Ice tray </a:t>
            </a:r>
          </a:p>
          <a:p>
            <a:pPr lvl="1"/>
            <a:r>
              <a:rPr lang="en-US" sz="2600" dirty="0" smtClean="0"/>
              <a:t>Pencil</a:t>
            </a:r>
          </a:p>
          <a:p>
            <a:pPr lvl="1"/>
            <a:r>
              <a:rPr lang="en-US" sz="2600" dirty="0" smtClean="0"/>
              <a:t>Teasing needle</a:t>
            </a:r>
          </a:p>
          <a:p>
            <a:pPr lvl="2"/>
            <a:endParaRPr lang="en-US" b="1" dirty="0" smtClean="0"/>
          </a:p>
          <a:p>
            <a:pPr lvl="1"/>
            <a:endParaRPr lang="en-US" b="1"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610600" cy="5181600"/>
          </a:xfrm>
        </p:spPr>
        <p:txBody>
          <a:bodyPr>
            <a:normAutofit/>
          </a:bodyPr>
          <a:lstStyle/>
          <a:p>
            <a:pPr>
              <a:buNone/>
            </a:pPr>
            <a:r>
              <a:rPr lang="en-US" sz="3200" b="1" dirty="0" smtClean="0">
                <a:solidFill>
                  <a:schemeClr val="accent2">
                    <a:lumMod val="60000"/>
                    <a:lumOff val="40000"/>
                  </a:schemeClr>
                </a:solidFill>
              </a:rPr>
              <a:t>WATER BATH </a:t>
            </a:r>
          </a:p>
          <a:p>
            <a:pPr algn="just"/>
            <a:r>
              <a:rPr lang="en-US" sz="2800" dirty="0" smtClean="0"/>
              <a:t>The thermostatically controlled type is preferable. but if this is unavailable water from a hot water tap can be used, although this can give rise to air bubbles which may be trapped under cut sections.</a:t>
            </a:r>
          </a:p>
          <a:p>
            <a:endParaRPr lang="en-US" dirty="0"/>
          </a:p>
        </p:txBody>
      </p:sp>
      <p:pic>
        <p:nvPicPr>
          <p:cNvPr id="61442" name="Picture 2" descr="http://www.camlab.co.uk/images/thumbs/0015495.jpg"/>
          <p:cNvPicPr>
            <a:picLocks noChangeAspect="1" noChangeArrowheads="1"/>
          </p:cNvPicPr>
          <p:nvPr/>
        </p:nvPicPr>
        <p:blipFill>
          <a:blip r:embed="rId2"/>
          <a:srcRect t="18791" b="12095"/>
          <a:stretch>
            <a:fillRect/>
          </a:stretch>
        </p:blipFill>
        <p:spPr bwMode="auto">
          <a:xfrm>
            <a:off x="1600200" y="3810000"/>
            <a:ext cx="5715000" cy="3048000"/>
          </a:xfrm>
          <a:prstGeom prst="rect">
            <a:avLst/>
          </a:prstGeom>
          <a:noFill/>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935480"/>
            <a:ext cx="7848600" cy="4389120"/>
          </a:xfrm>
        </p:spPr>
        <p:txBody>
          <a:bodyPr>
            <a:normAutofit/>
          </a:bodyPr>
          <a:lstStyle/>
          <a:p>
            <a:pPr algn="just"/>
            <a:r>
              <a:rPr lang="en-US" sz="2800" dirty="0" smtClean="0"/>
              <a:t>The temperature of the water should be about 5-6°C below the melting point of the paraffin wax. </a:t>
            </a:r>
          </a:p>
          <a:p>
            <a:pPr algn="just"/>
            <a:r>
              <a:rPr lang="en-US" sz="2800" dirty="0" smtClean="0"/>
              <a:t>Alcohol or small quantities of detergent may be added for reducing surface tension and allowing the section to flatten out with greater ease.</a:t>
            </a:r>
          </a:p>
          <a:p>
            <a:endParaRPr lang="en-US"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4389120"/>
          </a:xfrm>
        </p:spPr>
        <p:txBody>
          <a:bodyPr>
            <a:normAutofit/>
          </a:bodyPr>
          <a:lstStyle/>
          <a:p>
            <a:pPr>
              <a:buNone/>
            </a:pPr>
            <a:r>
              <a:rPr lang="en-US" sz="3000" b="1" dirty="0" smtClean="0">
                <a:solidFill>
                  <a:schemeClr val="accent2">
                    <a:lumMod val="60000"/>
                    <a:lumOff val="40000"/>
                  </a:schemeClr>
                </a:solidFill>
              </a:rPr>
              <a:t>HOT AIR OVEN</a:t>
            </a:r>
          </a:p>
          <a:p>
            <a:r>
              <a:rPr lang="en-US" dirty="0" smtClean="0"/>
              <a:t>With a temperature setting at the melting point of the wax no obvious damage is done to the sections and drying is complete in 30 minutes.</a:t>
            </a:r>
          </a:p>
          <a:p>
            <a:endParaRPr lang="en-US" dirty="0" smtClean="0"/>
          </a:p>
          <a:p>
            <a:endParaRPr lang="en-US" b="1" dirty="0" smtClean="0"/>
          </a:p>
          <a:p>
            <a:endParaRPr lang="en-US" dirty="0"/>
          </a:p>
        </p:txBody>
      </p:sp>
      <p:pic>
        <p:nvPicPr>
          <p:cNvPr id="58369" name="Picture 1" descr="C:\Users\RUCHI SHARMA\Desktop\MICROTOMY\PICS\hot-air-oven-1220271.jpg"/>
          <p:cNvPicPr>
            <a:picLocks noChangeAspect="1" noChangeArrowheads="1"/>
          </p:cNvPicPr>
          <p:nvPr/>
        </p:nvPicPr>
        <p:blipFill>
          <a:blip r:embed="rId2"/>
          <a:srcRect b="3587"/>
          <a:stretch>
            <a:fillRect/>
          </a:stretch>
        </p:blipFill>
        <p:spPr bwMode="auto">
          <a:xfrm>
            <a:off x="2819400" y="2743200"/>
            <a:ext cx="3276600" cy="4111576"/>
          </a:xfrm>
          <a:prstGeom prst="rect">
            <a:avLst/>
          </a:prstGeom>
          <a:noFill/>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IN" dirty="0" smtClean="0"/>
              <a:t>Too hot temperatures may cause:-</a:t>
            </a:r>
          </a:p>
          <a:p>
            <a:pPr>
              <a:buNone/>
            </a:pPr>
            <a:endParaRPr lang="en-IN" dirty="0" smtClean="0"/>
          </a:p>
          <a:p>
            <a:r>
              <a:rPr lang="en-IN" dirty="0" smtClean="0"/>
              <a:t>Dark pyknotic nuclei or nuclear bubbling</a:t>
            </a:r>
          </a:p>
          <a:p>
            <a:r>
              <a:rPr lang="en-IN" dirty="0" smtClean="0"/>
              <a:t>Cells that are completely devoid of nuclear detail</a:t>
            </a:r>
          </a:p>
          <a:p>
            <a:pPr lvl="1"/>
            <a:endParaRPr lang="en-IN"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143000"/>
            <a:ext cx="8229600" cy="5181600"/>
          </a:xfrm>
        </p:spPr>
        <p:txBody>
          <a:bodyPr>
            <a:normAutofit/>
          </a:bodyPr>
          <a:lstStyle/>
          <a:p>
            <a:pPr>
              <a:buNone/>
            </a:pPr>
            <a:r>
              <a:rPr lang="en-US" sz="2800" b="1" dirty="0" smtClean="0">
                <a:solidFill>
                  <a:schemeClr val="accent2">
                    <a:lumMod val="60000"/>
                    <a:lumOff val="40000"/>
                  </a:schemeClr>
                </a:solidFill>
              </a:rPr>
              <a:t>HOT PLATE</a:t>
            </a:r>
          </a:p>
          <a:p>
            <a:r>
              <a:rPr lang="en-US" dirty="0" smtClean="0"/>
              <a:t>For delicate tissues a lower temperature is desired for drying  so as to avoid splitting and cracking of the section due to excess heat: 37</a:t>
            </a:r>
            <a:r>
              <a:rPr lang="en-US" baseline="30000" dirty="0" smtClean="0"/>
              <a:t>0</a:t>
            </a:r>
            <a:r>
              <a:rPr lang="en-US" dirty="0" smtClean="0"/>
              <a:t>C for 24 hours or longer is recommended  </a:t>
            </a:r>
          </a:p>
          <a:p>
            <a:r>
              <a:rPr lang="en-US" dirty="0" smtClean="0"/>
              <a:t>On Hot Stage which temperature is maintained at 45-50 degree 30 minute is sufficient. </a:t>
            </a:r>
          </a:p>
          <a:p>
            <a:endParaRPr lang="en-US" dirty="0" smtClean="0"/>
          </a:p>
          <a:p>
            <a:endParaRPr lang="en-US" b="1" dirty="0" smtClean="0"/>
          </a:p>
          <a:p>
            <a:endParaRPr lang="en-US" dirty="0"/>
          </a:p>
        </p:txBody>
      </p:sp>
      <p:pic>
        <p:nvPicPr>
          <p:cNvPr id="181250" name="Picture 2" descr="C:\Users\RUCHI SHARMA\Desktop\MICROTOMY\PICS\L4384-slide-drying-hotplate.jpg"/>
          <p:cNvPicPr>
            <a:picLocks noChangeAspect="1" noChangeArrowheads="1"/>
          </p:cNvPicPr>
          <p:nvPr/>
        </p:nvPicPr>
        <p:blipFill>
          <a:blip r:embed="rId2"/>
          <a:srcRect t="13333" b="14286"/>
          <a:stretch>
            <a:fillRect/>
          </a:stretch>
        </p:blipFill>
        <p:spPr bwMode="auto">
          <a:xfrm>
            <a:off x="2895600" y="4348480"/>
            <a:ext cx="3467100" cy="2509520"/>
          </a:xfrm>
          <a:prstGeom prst="rect">
            <a:avLst/>
          </a:prstGeom>
          <a:noFill/>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257800"/>
          </a:xfrm>
        </p:spPr>
        <p:txBody>
          <a:bodyPr/>
          <a:lstStyle/>
          <a:p>
            <a:pPr>
              <a:buNone/>
            </a:pPr>
            <a:r>
              <a:rPr lang="en-US" b="1" dirty="0" smtClean="0">
                <a:solidFill>
                  <a:schemeClr val="accent2">
                    <a:lumMod val="60000"/>
                    <a:lumOff val="40000"/>
                  </a:schemeClr>
                </a:solidFill>
              </a:rPr>
              <a:t>BRUSH AND FORCEPS</a:t>
            </a:r>
            <a:r>
              <a:rPr lang="en-US" b="1" i="1" dirty="0" smtClean="0">
                <a:solidFill>
                  <a:schemeClr val="accent2">
                    <a:lumMod val="60000"/>
                    <a:lumOff val="40000"/>
                  </a:schemeClr>
                </a:solidFill>
              </a:rPr>
              <a:t> </a:t>
            </a:r>
          </a:p>
          <a:p>
            <a:r>
              <a:rPr lang="en-US" dirty="0" smtClean="0"/>
              <a:t>These instruments are necessary for the handling of sections during cutting and for the removal of folds and creases formed in the sections during floating out. </a:t>
            </a:r>
          </a:p>
          <a:p>
            <a:endParaRPr lang="en-US" dirty="0" smtClean="0"/>
          </a:p>
          <a:p>
            <a:endParaRPr lang="en-US" dirty="0"/>
          </a:p>
        </p:txBody>
      </p:sp>
      <p:pic>
        <p:nvPicPr>
          <p:cNvPr id="54273" name="Picture 1" descr="C:\Users\RUCHI SHARMA\Desktop\MICROTOMY\PICS\Microtome-Ribbon-on-Leica-Microtome-Medical-Equipment-Source3.jpg"/>
          <p:cNvPicPr>
            <a:picLocks noChangeAspect="1" noChangeArrowheads="1"/>
          </p:cNvPicPr>
          <p:nvPr/>
        </p:nvPicPr>
        <p:blipFill>
          <a:blip r:embed="rId2" cstate="print"/>
          <a:srcRect l="9079" r="16021"/>
          <a:stretch>
            <a:fillRect/>
          </a:stretch>
        </p:blipFill>
        <p:spPr bwMode="auto">
          <a:xfrm>
            <a:off x="0" y="3429000"/>
            <a:ext cx="5029200" cy="3429000"/>
          </a:xfrm>
          <a:prstGeom prst="rect">
            <a:avLst/>
          </a:prstGeom>
          <a:noFill/>
        </p:spPr>
      </p:pic>
      <p:pic>
        <p:nvPicPr>
          <p:cNvPr id="1026" name="Picture 2" descr="C:\Users\RUCHI SHARMA\Desktop\MICROTOMY\PICS\Microt_new_mian_04_99b999e6f8.jpg"/>
          <p:cNvPicPr>
            <a:picLocks noChangeAspect="1" noChangeArrowheads="1"/>
          </p:cNvPicPr>
          <p:nvPr/>
        </p:nvPicPr>
        <p:blipFill>
          <a:blip r:embed="rId3"/>
          <a:srcRect/>
          <a:stretch>
            <a:fillRect/>
          </a:stretch>
        </p:blipFill>
        <p:spPr bwMode="auto">
          <a:xfrm>
            <a:off x="4955557" y="3429000"/>
            <a:ext cx="4188443" cy="3429000"/>
          </a:xfrm>
          <a:prstGeom prst="rect">
            <a:avLst/>
          </a:prstGeom>
          <a:noFill/>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6248400"/>
          </a:xfrm>
        </p:spPr>
        <p:txBody>
          <a:bodyPr>
            <a:normAutofit/>
          </a:bodyPr>
          <a:lstStyle/>
          <a:p>
            <a:pPr>
              <a:buNone/>
            </a:pPr>
            <a:r>
              <a:rPr lang="en-US" b="1" dirty="0" smtClean="0">
                <a:solidFill>
                  <a:schemeClr val="accent2">
                    <a:lumMod val="60000"/>
                    <a:lumOff val="40000"/>
                  </a:schemeClr>
                </a:solidFill>
              </a:rPr>
              <a:t>SLIDES</a:t>
            </a:r>
          </a:p>
          <a:p>
            <a:r>
              <a:rPr lang="en-US" dirty="0" smtClean="0"/>
              <a:t>For normal routine work 76 x 25 mm slides are universally used. </a:t>
            </a:r>
          </a:p>
          <a:p>
            <a:r>
              <a:rPr lang="en-US" dirty="0" smtClean="0"/>
              <a:t>1.0-1.2 mm thick slides are preferred because they do not break easily. </a:t>
            </a:r>
          </a:p>
          <a:p>
            <a:endParaRPr lang="en-US" dirty="0" smtClean="0"/>
          </a:p>
          <a:p>
            <a:pPr>
              <a:buNone/>
            </a:pPr>
            <a:endParaRPr lang="en-US" dirty="0"/>
          </a:p>
        </p:txBody>
      </p:sp>
      <p:pic>
        <p:nvPicPr>
          <p:cNvPr id="56321" name="Picture 1" descr="C:\Users\RUCHI SHARMA\Desktop\MICROTOMY\PICS\glass-slides.jpg"/>
          <p:cNvPicPr>
            <a:picLocks noChangeAspect="1" noChangeArrowheads="1"/>
          </p:cNvPicPr>
          <p:nvPr/>
        </p:nvPicPr>
        <p:blipFill>
          <a:blip r:embed="rId2"/>
          <a:srcRect/>
          <a:stretch>
            <a:fillRect/>
          </a:stretch>
        </p:blipFill>
        <p:spPr bwMode="auto">
          <a:xfrm>
            <a:off x="3227660" y="3657601"/>
            <a:ext cx="5203902" cy="3200400"/>
          </a:xfrm>
          <a:prstGeom prst="rect">
            <a:avLst/>
          </a:prstGeom>
          <a:noFill/>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066800"/>
            <a:ext cx="8229600" cy="4389120"/>
          </a:xfrm>
        </p:spPr>
        <p:txBody>
          <a:bodyPr>
            <a:normAutofit/>
          </a:bodyPr>
          <a:lstStyle/>
          <a:p>
            <a:r>
              <a:rPr lang="en-US" dirty="0" smtClean="0"/>
              <a:t>Larger  size of slides are used for sections of eyes or CNS tissues when these will not fit on the regular size.</a:t>
            </a:r>
          </a:p>
          <a:p>
            <a:r>
              <a:rPr lang="en-US" dirty="0" smtClean="0"/>
              <a:t>Identification details such as name or serial number have been traditionally inscribed on the slide by a </a:t>
            </a:r>
            <a:r>
              <a:rPr lang="en-US" u="sng" dirty="0" smtClean="0"/>
              <a:t>diamond marker</a:t>
            </a:r>
            <a:r>
              <a:rPr lang="en-US" dirty="0" smtClean="0"/>
              <a:t>. </a:t>
            </a:r>
          </a:p>
          <a:p>
            <a:endParaRPr lang="en-US" dirty="0" smtClean="0"/>
          </a:p>
          <a:p>
            <a:endParaRPr lang="en-US" dirty="0" smtClean="0"/>
          </a:p>
          <a:p>
            <a:pPr>
              <a:buNone/>
            </a:pPr>
            <a:endParaRPr lang="en-US" dirty="0"/>
          </a:p>
        </p:txBody>
      </p:sp>
      <p:pic>
        <p:nvPicPr>
          <p:cNvPr id="183298" name="Picture 2" descr="Image result for diamond marker glass slides"/>
          <p:cNvPicPr>
            <a:picLocks noChangeAspect="1" noChangeArrowheads="1"/>
          </p:cNvPicPr>
          <p:nvPr/>
        </p:nvPicPr>
        <p:blipFill>
          <a:blip r:embed="rId2"/>
          <a:srcRect/>
          <a:stretch>
            <a:fillRect/>
          </a:stretch>
        </p:blipFill>
        <p:spPr bwMode="auto">
          <a:xfrm>
            <a:off x="3962400" y="3428998"/>
            <a:ext cx="3429000" cy="342900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Mechanism of action</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pPr>
              <a:defRPr/>
            </a:pPr>
            <a:r>
              <a:rPr lang="en-US" dirty="0" smtClean="0"/>
              <a:t>Knife is fixed, the block of the tissue moves through an arc to strike the knife.</a:t>
            </a:r>
          </a:p>
          <a:p>
            <a:pPr>
              <a:defRPr/>
            </a:pPr>
            <a:r>
              <a:rPr lang="en-US" dirty="0" smtClean="0"/>
              <a:t>Between strokes the block is moved towards the knife for the required thickness of sections  by means of a ratchet operated micrometer thread.</a:t>
            </a:r>
          </a:p>
          <a:p>
            <a:pPr>
              <a:defRPr/>
            </a:pPr>
            <a:r>
              <a:rPr lang="en-US" dirty="0" smtClean="0"/>
              <a:t>Steady backward and forward movement of the handle gives ribbons of good sections.</a:t>
            </a:r>
          </a:p>
          <a:p>
            <a:endParaRPr lang="en-IN"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066800"/>
            <a:ext cx="8229600" cy="4389120"/>
          </a:xfrm>
        </p:spPr>
        <p:txBody>
          <a:bodyPr>
            <a:normAutofit/>
          </a:bodyPr>
          <a:lstStyle/>
          <a:p>
            <a:r>
              <a:rPr lang="en-US" dirty="0" smtClean="0"/>
              <a:t>Automatic slide labeling machines are now available and the increasing use of bar coding will reduce the number of transcription errors. </a:t>
            </a:r>
          </a:p>
          <a:p>
            <a:endParaRPr lang="en-US" dirty="0" smtClean="0"/>
          </a:p>
          <a:p>
            <a:endParaRPr lang="en-US" dirty="0" smtClean="0"/>
          </a:p>
          <a:p>
            <a:pPr>
              <a:buNone/>
            </a:pPr>
            <a:endParaRPr lang="en-US" dirty="0"/>
          </a:p>
        </p:txBody>
      </p:sp>
      <p:pic>
        <p:nvPicPr>
          <p:cNvPr id="182273" name="Picture 1" descr="C:\Users\RUCHI SHARMA\Desktop\MICROTOMY\PICS\Slide_printer-1-800.jpg"/>
          <p:cNvPicPr>
            <a:picLocks noChangeAspect="1" noChangeArrowheads="1"/>
          </p:cNvPicPr>
          <p:nvPr/>
        </p:nvPicPr>
        <p:blipFill>
          <a:blip r:embed="rId2"/>
          <a:srcRect/>
          <a:stretch>
            <a:fillRect/>
          </a:stretch>
        </p:blipFill>
        <p:spPr bwMode="auto">
          <a:xfrm>
            <a:off x="2438400" y="2743200"/>
            <a:ext cx="4114800" cy="4114800"/>
          </a:xfrm>
          <a:prstGeom prst="rect">
            <a:avLst/>
          </a:prstGeom>
          <a:noFill/>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normAutofit fontScale="90000"/>
          </a:bodyPr>
          <a:lstStyle/>
          <a:p>
            <a:r>
              <a:rPr lang="en-US" sz="4900" b="1" dirty="0" smtClean="0">
                <a:solidFill>
                  <a:srgbClr val="0070C0"/>
                </a:solidFill>
              </a:rPr>
              <a:t>Section adhesives </a:t>
            </a:r>
            <a:r>
              <a:rPr lang="en-US" dirty="0" smtClean="0"/>
              <a:t/>
            </a:r>
            <a:br>
              <a:rPr lang="en-US" dirty="0" smtClean="0"/>
            </a:br>
            <a:endParaRPr lang="en-US" dirty="0"/>
          </a:p>
        </p:txBody>
      </p:sp>
      <p:sp>
        <p:nvSpPr>
          <p:cNvPr id="3" name="Content Placeholder 2"/>
          <p:cNvSpPr>
            <a:spLocks noGrp="1"/>
          </p:cNvSpPr>
          <p:nvPr>
            <p:ph idx="1"/>
          </p:nvPr>
        </p:nvSpPr>
        <p:spPr>
          <a:xfrm>
            <a:off x="381000" y="1828800"/>
            <a:ext cx="8382000" cy="5562600"/>
          </a:xfrm>
        </p:spPr>
        <p:txBody>
          <a:bodyPr>
            <a:normAutofit/>
          </a:bodyPr>
          <a:lstStyle/>
          <a:p>
            <a:r>
              <a:rPr lang="en-US" dirty="0" smtClean="0"/>
              <a:t>Most commonly used adhesive is Albumin.</a:t>
            </a:r>
          </a:p>
          <a:p>
            <a:r>
              <a:rPr lang="en-US" dirty="0" smtClean="0"/>
              <a:t>Others are Starch paste and Chrome gelatin.</a:t>
            </a:r>
          </a:p>
          <a:p>
            <a:r>
              <a:rPr lang="en-US" dirty="0" smtClean="0"/>
              <a:t>Albumin solution is prepared by mixing equal parts of glycerin, distilled water  and white of eggs, then filtered through coarse filter paper and a crystal of </a:t>
            </a:r>
            <a:r>
              <a:rPr lang="en-US" dirty="0" err="1" smtClean="0"/>
              <a:t>Thymol</a:t>
            </a:r>
            <a:r>
              <a:rPr lang="en-US" dirty="0" smtClean="0"/>
              <a:t> is added .</a:t>
            </a:r>
          </a:p>
          <a:p>
            <a:endParaRPr lang="en-US" dirty="0" smtClean="0"/>
          </a:p>
          <a:p>
            <a:endParaRPr lang="en-US" dirty="0" smtClean="0"/>
          </a:p>
          <a:p>
            <a:endParaRPr lang="en-US" dirty="0" smtClean="0"/>
          </a:p>
          <a:p>
            <a:endParaRPr lang="en-US" dirty="0"/>
          </a:p>
        </p:txBody>
      </p:sp>
      <p:pic>
        <p:nvPicPr>
          <p:cNvPr id="53249" name="Picture 1"/>
          <p:cNvPicPr>
            <a:picLocks noChangeAspect="1" noChangeArrowheads="1"/>
          </p:cNvPicPr>
          <p:nvPr/>
        </p:nvPicPr>
        <p:blipFill>
          <a:blip r:embed="rId2" cstate="print"/>
          <a:srcRect l="3036" t="866" r="2846"/>
          <a:stretch>
            <a:fillRect/>
          </a:stretch>
        </p:blipFill>
        <p:spPr bwMode="auto">
          <a:xfrm>
            <a:off x="4495800" y="4648200"/>
            <a:ext cx="2362200" cy="2209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105400"/>
          </a:xfrm>
        </p:spPr>
        <p:txBody>
          <a:bodyPr>
            <a:normAutofit fontScale="92500"/>
          </a:bodyPr>
          <a:lstStyle/>
          <a:p>
            <a:r>
              <a:rPr lang="en-US" sz="2800" dirty="0" smtClean="0"/>
              <a:t>There are occasions when sections may tend to float from the slide and these are: </a:t>
            </a:r>
          </a:p>
          <a:p>
            <a:pPr>
              <a:buNone/>
            </a:pPr>
            <a:endParaRPr lang="en-US" sz="2800" dirty="0" smtClean="0"/>
          </a:p>
          <a:p>
            <a:pPr marL="514350" indent="-514350">
              <a:buFont typeface="+mj-lt"/>
              <a:buAutoNum type="arabicPeriod"/>
              <a:defRPr/>
            </a:pPr>
            <a:r>
              <a:rPr lang="en-US" sz="2800" dirty="0" smtClean="0"/>
              <a:t>When sections are submitted to strong alkali solutions during staining. </a:t>
            </a:r>
          </a:p>
          <a:p>
            <a:pPr marL="514350" indent="-514350">
              <a:buFont typeface="+mj-lt"/>
              <a:buAutoNum type="arabicPeriod"/>
              <a:defRPr/>
            </a:pPr>
            <a:r>
              <a:rPr lang="en-US" sz="2800" dirty="0" smtClean="0"/>
              <a:t>Cryostat sections for </a:t>
            </a:r>
            <a:r>
              <a:rPr lang="en-US" sz="2800" dirty="0" err="1" smtClean="0"/>
              <a:t>immunofluorescence</a:t>
            </a:r>
            <a:r>
              <a:rPr lang="en-US" sz="2800" dirty="0" smtClean="0"/>
              <a:t>, </a:t>
            </a:r>
            <a:r>
              <a:rPr lang="en-US" sz="2800" dirty="0" err="1" smtClean="0"/>
              <a:t>immunocytochemistry</a:t>
            </a:r>
            <a:r>
              <a:rPr lang="en-US" sz="2800" dirty="0" smtClean="0"/>
              <a:t> and urgent diagnosis.  </a:t>
            </a:r>
          </a:p>
          <a:p>
            <a:pPr marL="514350" indent="-514350">
              <a:buFont typeface="+mj-lt"/>
              <a:buAutoNum type="arabicPeriod" startAt="3"/>
              <a:defRPr/>
            </a:pPr>
            <a:r>
              <a:rPr lang="en-US" sz="2800" dirty="0" smtClean="0"/>
              <a:t>Tissues from the CNS. </a:t>
            </a:r>
          </a:p>
          <a:p>
            <a:pPr marL="514350" indent="-514350">
              <a:buFont typeface="+mj-lt"/>
              <a:buAutoNum type="arabicPeriod" startAt="3"/>
              <a:tabLst>
                <a:tab pos="5832475" algn="l"/>
              </a:tabLst>
              <a:defRPr/>
            </a:pPr>
            <a:r>
              <a:rPr lang="en-US" sz="2800" dirty="0" smtClean="0"/>
              <a:t>When sections are submitted to high temperatures. </a:t>
            </a:r>
          </a:p>
          <a:p>
            <a:pPr marL="514350" indent="-514350">
              <a:buFont typeface="+mj-lt"/>
              <a:buAutoNum type="arabicPeriod" startAt="3"/>
              <a:defRPr/>
            </a:pPr>
            <a:r>
              <a:rPr lang="en-US" sz="2800" dirty="0" smtClean="0"/>
              <a:t>Tissues containing blood clot.</a:t>
            </a:r>
          </a:p>
          <a:p>
            <a:pPr marL="514350" indent="-514350">
              <a:buFont typeface="+mj-lt"/>
              <a:buAutoNum type="arabicPeriod" startAt="3"/>
              <a:defRPr/>
            </a:pPr>
            <a:r>
              <a:rPr lang="en-US" sz="2800" dirty="0" smtClean="0"/>
              <a:t>Tissues which have been decalcified. </a:t>
            </a:r>
          </a:p>
          <a:p>
            <a:endParaRPr lang="en-IN"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334000"/>
          </a:xfrm>
        </p:spPr>
        <p:txBody>
          <a:bodyPr>
            <a:normAutofit/>
          </a:bodyPr>
          <a:lstStyle/>
          <a:p>
            <a:pPr>
              <a:buNone/>
            </a:pPr>
            <a:r>
              <a:rPr lang="en-US" b="1" dirty="0" smtClean="0">
                <a:solidFill>
                  <a:schemeClr val="accent2">
                    <a:lumMod val="60000"/>
                    <a:lumOff val="40000"/>
                  </a:schemeClr>
                </a:solidFill>
              </a:rPr>
              <a:t>Disadvantages</a:t>
            </a:r>
          </a:p>
          <a:p>
            <a:r>
              <a:rPr lang="en-US" dirty="0" smtClean="0"/>
              <a:t>Albumin retains some of the stain and gives a dirty background.</a:t>
            </a:r>
          </a:p>
          <a:p>
            <a:r>
              <a:rPr lang="en-US" dirty="0" err="1" smtClean="0"/>
              <a:t>Thymol</a:t>
            </a:r>
            <a:r>
              <a:rPr lang="en-US" dirty="0" smtClean="0"/>
              <a:t> resistant organisms growing in the adhesive have been known to cause confusion in a gram-stained section.</a:t>
            </a:r>
          </a:p>
          <a:p>
            <a:endParaRPr lang="en-US" dirty="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066800"/>
            <a:ext cx="6172200" cy="6858000"/>
          </a:xfrm>
        </p:spPr>
        <p:txBody>
          <a:bodyPr>
            <a:normAutofit/>
          </a:bodyPr>
          <a:lstStyle/>
          <a:p>
            <a:r>
              <a:rPr lang="en-US" dirty="0" smtClean="0"/>
              <a:t>Two adhesives are favored:</a:t>
            </a:r>
          </a:p>
          <a:p>
            <a:pPr>
              <a:buNone/>
            </a:pPr>
            <a:r>
              <a:rPr lang="en-US" b="1" dirty="0" smtClean="0">
                <a:solidFill>
                  <a:schemeClr val="accent5">
                    <a:lumMod val="60000"/>
                    <a:lumOff val="40000"/>
                  </a:schemeClr>
                </a:solidFill>
              </a:rPr>
              <a:t>Poly-L-lysine</a:t>
            </a:r>
          </a:p>
          <a:p>
            <a:pPr algn="just"/>
            <a:r>
              <a:rPr lang="en-US" dirty="0" smtClean="0"/>
              <a:t>This is bought as a 0.1 % solution which is further diluted for use(1 in 10 with distilled water). Sections are coated with this dilute poly-L-lysine and allowed to dry.</a:t>
            </a:r>
          </a:p>
          <a:p>
            <a:pPr algn="just"/>
            <a:r>
              <a:rPr lang="en-US" dirty="0" smtClean="0"/>
              <a:t>The ability of this substance to stick the section to the slide slowly loses its effectiveness. Therefore the coated slides should be used within a few days.</a:t>
            </a:r>
          </a:p>
          <a:p>
            <a:endParaRPr lang="en-US" dirty="0" smtClean="0"/>
          </a:p>
          <a:p>
            <a:endParaRPr lang="en-US" dirty="0" smtClean="0"/>
          </a:p>
          <a:p>
            <a:endParaRPr lang="en-US" dirty="0"/>
          </a:p>
        </p:txBody>
      </p:sp>
      <p:pic>
        <p:nvPicPr>
          <p:cNvPr id="48130" name="Picture 2" descr="https://www.advancedbiomatrix.com/wp-content/uploads/2012/03/prod_5048.jpg"/>
          <p:cNvPicPr>
            <a:picLocks noChangeAspect="1" noChangeArrowheads="1"/>
          </p:cNvPicPr>
          <p:nvPr/>
        </p:nvPicPr>
        <p:blipFill>
          <a:blip r:embed="rId2"/>
          <a:srcRect/>
          <a:stretch>
            <a:fillRect/>
          </a:stretch>
        </p:blipFill>
        <p:spPr bwMode="auto">
          <a:xfrm>
            <a:off x="7065611" y="3352800"/>
            <a:ext cx="1773589" cy="3505200"/>
          </a:xfrm>
          <a:prstGeom prst="rect">
            <a:avLst/>
          </a:prstGeom>
          <a:noFill/>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173480"/>
            <a:ext cx="8153400" cy="4389120"/>
          </a:xfrm>
        </p:spPr>
        <p:txBody>
          <a:bodyPr>
            <a:normAutofit/>
          </a:bodyPr>
          <a:lstStyle/>
          <a:p>
            <a:pPr>
              <a:buNone/>
            </a:pPr>
            <a:r>
              <a:rPr lang="en-US" b="1" dirty="0" smtClean="0">
                <a:solidFill>
                  <a:schemeClr val="accent5">
                    <a:lumMod val="60000"/>
                    <a:lumOff val="40000"/>
                  </a:schemeClr>
                </a:solidFill>
              </a:rPr>
              <a:t>3-aminopropyltriethoxysilane (APES)</a:t>
            </a:r>
          </a:p>
          <a:p>
            <a:r>
              <a:rPr lang="en-US" dirty="0" smtClean="0"/>
              <a:t>This is by far the best section adhesive available and coated slides can be stored for a long time. Slides are dipped in </a:t>
            </a:r>
            <a:r>
              <a:rPr lang="en-US" u="sng" dirty="0" smtClean="0">
                <a:solidFill>
                  <a:schemeClr val="accent1">
                    <a:lumMod val="75000"/>
                  </a:schemeClr>
                </a:solidFill>
              </a:rPr>
              <a:t>2% APES in acetone</a:t>
            </a:r>
            <a:r>
              <a:rPr lang="en-US" dirty="0" smtClean="0">
                <a:solidFill>
                  <a:schemeClr val="accent1">
                    <a:lumMod val="75000"/>
                  </a:schemeClr>
                </a:solidFill>
              </a:rPr>
              <a:t> </a:t>
            </a:r>
            <a:r>
              <a:rPr lang="en-US" dirty="0" smtClean="0"/>
              <a:t>drained then dipped in acetone, drained again and finally dipped in distilled water.</a:t>
            </a:r>
          </a:p>
          <a:p>
            <a:r>
              <a:rPr lang="en-US" dirty="0" smtClean="0"/>
              <a:t>Invaluable in cytology particularly for cytosine preparation of proteinaceous  or bloody material.</a:t>
            </a:r>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000" dirty="0" smtClean="0">
                <a:solidFill>
                  <a:schemeClr val="accent3">
                    <a:lumMod val="60000"/>
                    <a:lumOff val="40000"/>
                  </a:schemeClr>
                </a:solidFill>
              </a:rPr>
              <a:t>Charged or plus slides</a:t>
            </a:r>
            <a:endParaRPr lang="en-IN" sz="4000" dirty="0">
              <a:solidFill>
                <a:schemeClr val="accent3">
                  <a:lumMod val="60000"/>
                  <a:lumOff val="40000"/>
                </a:schemeClr>
              </a:solidFill>
            </a:endParaRPr>
          </a:p>
        </p:txBody>
      </p:sp>
      <p:sp>
        <p:nvSpPr>
          <p:cNvPr id="3" name="Content Placeholder 2"/>
          <p:cNvSpPr>
            <a:spLocks noGrp="1"/>
          </p:cNvSpPr>
          <p:nvPr>
            <p:ph idx="1"/>
          </p:nvPr>
        </p:nvSpPr>
        <p:spPr/>
        <p:txBody>
          <a:bodyPr/>
          <a:lstStyle/>
          <a:p>
            <a:r>
              <a:rPr lang="en-IN" dirty="0" smtClean="0"/>
              <a:t>Permanent positive charge by coating the slide with a basic polymer in which a chemical reaction occurs, leaving the amino groups linked by covalent bonds to the silicon atoms of the glass.</a:t>
            </a:r>
          </a:p>
          <a:p>
            <a:endParaRPr lang="en-IN" dirty="0" smtClean="0"/>
          </a:p>
          <a:p>
            <a:r>
              <a:rPr lang="en-IN" b="1" dirty="0" smtClean="0">
                <a:solidFill>
                  <a:srgbClr val="00B050"/>
                </a:solidFill>
              </a:rPr>
              <a:t>ADVANTAGE: </a:t>
            </a:r>
            <a:r>
              <a:rPr lang="en-IN" dirty="0" smtClean="0"/>
              <a:t>Superior resistance to cell and tissue loss during staining or pre-treatments such as enzyme and antigen retrieval.</a:t>
            </a:r>
            <a:endParaRPr lang="en-IN"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371600"/>
          </a:xfrm>
        </p:spPr>
        <p:txBody>
          <a:bodyPr>
            <a:normAutofit fontScale="90000"/>
          </a:bodyPr>
          <a:lstStyle/>
          <a:p>
            <a:r>
              <a:rPr lang="en-US" sz="4900" b="1" dirty="0" smtClean="0">
                <a:solidFill>
                  <a:schemeClr val="accent2">
                    <a:lumMod val="60000"/>
                    <a:lumOff val="40000"/>
                  </a:schemeClr>
                </a:solidFill>
              </a:rPr>
              <a:t>Practical section cutting</a:t>
            </a:r>
            <a:r>
              <a:rPr lang="en-US" b="1" dirty="0" smtClean="0"/>
              <a:t> </a:t>
            </a:r>
            <a:r>
              <a:rPr lang="en-US" dirty="0" smtClean="0"/>
              <a:t/>
            </a:r>
            <a:br>
              <a:rPr lang="en-US" dirty="0" smtClean="0"/>
            </a:br>
            <a:endParaRPr lang="en-US" dirty="0"/>
          </a:p>
        </p:txBody>
      </p:sp>
      <p:sp>
        <p:nvSpPr>
          <p:cNvPr id="3" name="Content Placeholder 2"/>
          <p:cNvSpPr>
            <a:spLocks noGrp="1"/>
          </p:cNvSpPr>
          <p:nvPr>
            <p:ph idx="1"/>
          </p:nvPr>
        </p:nvSpPr>
        <p:spPr>
          <a:xfrm>
            <a:off x="228600" y="2057400"/>
            <a:ext cx="8534400" cy="5791200"/>
          </a:xfrm>
        </p:spPr>
        <p:txBody>
          <a:bodyPr>
            <a:normAutofit/>
          </a:bodyPr>
          <a:lstStyle/>
          <a:p>
            <a:pPr>
              <a:buNone/>
            </a:pPr>
            <a:r>
              <a:rPr lang="en-US" b="1" dirty="0" smtClean="0">
                <a:solidFill>
                  <a:srgbClr val="0070C0"/>
                </a:solidFill>
              </a:rPr>
              <a:t>BLOCK TRIMMING</a:t>
            </a:r>
          </a:p>
          <a:p>
            <a:r>
              <a:rPr lang="en-US" dirty="0" smtClean="0"/>
              <a:t>Wax is removed with a sharp knife until 1/8</a:t>
            </a:r>
            <a:r>
              <a:rPr lang="en-US" baseline="30000" dirty="0" smtClean="0"/>
              <a:t>th</a:t>
            </a:r>
            <a:r>
              <a:rPr lang="en-US" dirty="0" smtClean="0"/>
              <a:t> inch remains on all sides of the tissue.</a:t>
            </a:r>
          </a:p>
          <a:p>
            <a:r>
              <a:rPr lang="en-US" dirty="0" smtClean="0"/>
              <a:t>Only small flakes of wax should be trimmed at a time </a:t>
            </a:r>
          </a:p>
          <a:p>
            <a:r>
              <a:rPr lang="en-US" dirty="0" smtClean="0"/>
              <a:t>Attempts to trim large pieces can lead to splitting and exposure of tissue. </a:t>
            </a:r>
          </a:p>
          <a:p>
            <a:endParaRPr lang="en-US" dirty="0" smtClean="0"/>
          </a:p>
          <a:p>
            <a:endParaRPr lang="en-US" dirty="0" smtClean="0"/>
          </a:p>
          <a:p>
            <a:endParaRPr lang="en-US" dirty="0" smtClean="0"/>
          </a:p>
          <a:p>
            <a:endParaRPr lang="en-US" dirty="0"/>
          </a:p>
        </p:txBody>
      </p:sp>
      <p:pic>
        <p:nvPicPr>
          <p:cNvPr id="46082" name="Picture 2" descr="http://www.mediteservice.ch/images/unitma_paraffin_block_trimmer_before_after.jpg"/>
          <p:cNvPicPr>
            <a:picLocks noChangeAspect="1" noChangeArrowheads="1"/>
          </p:cNvPicPr>
          <p:nvPr/>
        </p:nvPicPr>
        <p:blipFill>
          <a:blip r:embed="rId3"/>
          <a:srcRect/>
          <a:stretch>
            <a:fillRect/>
          </a:stretch>
        </p:blipFill>
        <p:spPr bwMode="auto">
          <a:xfrm>
            <a:off x="5638800" y="5600699"/>
            <a:ext cx="2667000" cy="1257301"/>
          </a:xfrm>
          <a:prstGeom prst="rect">
            <a:avLst/>
          </a:prstGeom>
          <a:noFill/>
        </p:spPr>
      </p:pic>
      <p:pic>
        <p:nvPicPr>
          <p:cNvPr id="46084" name="Picture 4" descr="https://www.emsdiasum.com/microscopy/products/diamond/images/block.gif"/>
          <p:cNvPicPr>
            <a:picLocks noChangeAspect="1" noChangeArrowheads="1"/>
          </p:cNvPicPr>
          <p:nvPr/>
        </p:nvPicPr>
        <p:blipFill>
          <a:blip r:embed="rId4"/>
          <a:srcRect/>
          <a:stretch>
            <a:fillRect/>
          </a:stretch>
        </p:blipFill>
        <p:spPr bwMode="auto">
          <a:xfrm>
            <a:off x="317597" y="5257800"/>
            <a:ext cx="4483003" cy="1600200"/>
          </a:xfrm>
          <a:prstGeom prst="rect">
            <a:avLst/>
          </a:prstGeom>
          <a:noFill/>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4389120"/>
          </a:xfrm>
        </p:spPr>
        <p:txBody>
          <a:bodyPr/>
          <a:lstStyle/>
          <a:p>
            <a:pPr>
              <a:buNone/>
            </a:pPr>
            <a:r>
              <a:rPr lang="en-US" b="1" dirty="0" smtClean="0">
                <a:solidFill>
                  <a:srgbClr val="0070C0"/>
                </a:solidFill>
              </a:rPr>
              <a:t>TECHNIQUE OF CUTTING</a:t>
            </a:r>
          </a:p>
          <a:p>
            <a:r>
              <a:rPr lang="en-US" dirty="0" smtClean="0"/>
              <a:t>Insert the knife in the knife-holder &amp; screw tightly</a:t>
            </a:r>
          </a:p>
          <a:p>
            <a:r>
              <a:rPr lang="en-US" dirty="0" smtClean="0"/>
              <a:t>Fix the block in the block holder &amp; ensure it is secure.</a:t>
            </a:r>
          </a:p>
          <a:p>
            <a:r>
              <a:rPr lang="en-US" dirty="0" smtClean="0"/>
              <a:t>Feed mechanism is adjusted until the wax block is almost touching the knife. Ensure that the whole surface of the block will move parallel to the knife so that  straight ribbon of sections is obtained.</a:t>
            </a:r>
          </a:p>
          <a:p>
            <a:endParaRPr lang="en-IN" dirty="0"/>
          </a:p>
        </p:txBody>
      </p:sp>
      <p:pic>
        <p:nvPicPr>
          <p:cNvPr id="2050" name="Picture 2" descr="C:\Users\RUCHI SHARMA\Desktop\MICROTOMY\PICS\prem.jpg"/>
          <p:cNvPicPr>
            <a:picLocks noChangeAspect="1" noChangeArrowheads="1"/>
          </p:cNvPicPr>
          <p:nvPr/>
        </p:nvPicPr>
        <p:blipFill>
          <a:blip r:embed="rId2"/>
          <a:srcRect b="36713"/>
          <a:stretch>
            <a:fillRect/>
          </a:stretch>
        </p:blipFill>
        <p:spPr bwMode="auto">
          <a:xfrm>
            <a:off x="1905000" y="4585146"/>
            <a:ext cx="5105401" cy="2272854"/>
          </a:xfrm>
          <a:prstGeom prst="rect">
            <a:avLst/>
          </a:prstGeom>
          <a:noFill/>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47800"/>
            <a:ext cx="8458200" cy="5105400"/>
          </a:xfrm>
        </p:spPr>
        <p:txBody>
          <a:bodyPr>
            <a:normAutofit/>
          </a:bodyPr>
          <a:lstStyle/>
          <a:p>
            <a:r>
              <a:rPr lang="en-US" dirty="0" smtClean="0"/>
              <a:t>All screws should be tight to avoid faulty sectioning.</a:t>
            </a:r>
          </a:p>
          <a:p>
            <a:r>
              <a:rPr lang="en-US" dirty="0" smtClean="0"/>
              <a:t>For  block trimming section thickness of 15µ with a rough knife is taken.</a:t>
            </a:r>
          </a:p>
          <a:p>
            <a:r>
              <a:rPr lang="en-US" dirty="0" smtClean="0"/>
              <a:t>Sharp knife is used for sectioning.</a:t>
            </a:r>
          </a:p>
          <a:p>
            <a:r>
              <a:rPr lang="en-US" dirty="0" smtClean="0"/>
              <a:t>Reset the thickness gauge to required thickness. 4-5 μ recommended for routine work.</a:t>
            </a:r>
          </a:p>
          <a:p>
            <a:endParaRPr lang="en-US" sz="3000" dirty="0" smtClean="0"/>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4389120"/>
          </a:xfrm>
        </p:spPr>
        <p:txBody>
          <a:bodyPr/>
          <a:lstStyle/>
          <a:p>
            <a:pPr>
              <a:buNone/>
            </a:pPr>
            <a:r>
              <a:rPr lang="en-US" sz="3200" b="1" dirty="0" smtClean="0">
                <a:solidFill>
                  <a:srgbClr val="0070C0"/>
                </a:solidFill>
              </a:rPr>
              <a:t>Advantages </a:t>
            </a:r>
            <a:r>
              <a:rPr lang="en-US" b="1" dirty="0" smtClean="0"/>
              <a:t>  </a:t>
            </a:r>
          </a:p>
          <a:p>
            <a:pPr>
              <a:buNone/>
            </a:pPr>
            <a:r>
              <a:rPr lang="en-US" dirty="0" smtClean="0"/>
              <a:t>  1.Can cut sections from small blocks of any tissue type.</a:t>
            </a:r>
          </a:p>
          <a:p>
            <a:pPr>
              <a:buNone/>
            </a:pPr>
            <a:r>
              <a:rPr lang="en-US" dirty="0" smtClean="0"/>
              <a:t>  2.The mechanism is simple.</a:t>
            </a:r>
          </a:p>
          <a:p>
            <a:pPr>
              <a:buNone/>
            </a:pPr>
            <a:r>
              <a:rPr lang="en-US" dirty="0" smtClean="0"/>
              <a:t>  3.The machines literally last lifetime.</a:t>
            </a:r>
          </a:p>
          <a:p>
            <a:pPr>
              <a:buNone/>
            </a:pPr>
            <a:r>
              <a:rPr lang="en-US" dirty="0" smtClean="0"/>
              <a:t>  4.In emergency can be adapted for frozen sections by freezing the tissue with ethyl chloride spray</a:t>
            </a:r>
          </a:p>
          <a:p>
            <a:pPr>
              <a:buNone/>
            </a:pPr>
            <a:endParaRPr lang="en-US" b="1" dirty="0" smtClean="0"/>
          </a:p>
          <a:p>
            <a:endParaRPr lang="en-US" dirty="0"/>
          </a:p>
        </p:txBody>
      </p:sp>
      <p:pic>
        <p:nvPicPr>
          <p:cNvPr id="5122" name="Picture 2" descr="F:\MICROTOMY\PICS\Figure-1-small.jpg"/>
          <p:cNvPicPr>
            <a:picLocks noChangeAspect="1" noChangeArrowheads="1"/>
          </p:cNvPicPr>
          <p:nvPr/>
        </p:nvPicPr>
        <p:blipFill>
          <a:blip r:embed="rId2"/>
          <a:srcRect/>
          <a:stretch>
            <a:fillRect/>
          </a:stretch>
        </p:blipFill>
        <p:spPr bwMode="auto">
          <a:xfrm>
            <a:off x="1981200" y="4184880"/>
            <a:ext cx="5181600" cy="2673119"/>
          </a:xfrm>
          <a:prstGeom prst="rect">
            <a:avLst/>
          </a:prstGeom>
          <a:noFill/>
        </p:spPr>
      </p:pic>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389120"/>
          </a:xfrm>
        </p:spPr>
        <p:txBody>
          <a:bodyPr/>
          <a:lstStyle/>
          <a:p>
            <a:r>
              <a:rPr lang="en-US" dirty="0" smtClean="0"/>
              <a:t>Apply ice to the block surface to make the wax hard which would have become soft by frictional heat. </a:t>
            </a:r>
          </a:p>
          <a:p>
            <a:r>
              <a:rPr lang="en-US" dirty="0" smtClean="0"/>
              <a:t>There should be a smooth continuous plastic flow of the sections in the form of a ribbon</a:t>
            </a:r>
          </a:p>
          <a:p>
            <a:endParaRPr lang="en-IN" dirty="0"/>
          </a:p>
        </p:txBody>
      </p:sp>
      <p:pic>
        <p:nvPicPr>
          <p:cNvPr id="3074" name="Picture 2" descr="C:\Users\RUCHI SHARMA\Desktop\MICROTOMY\PICS\RM2125_RTS_0061_grip_04 (1).jpg"/>
          <p:cNvPicPr>
            <a:picLocks noChangeAspect="1" noChangeArrowheads="1"/>
          </p:cNvPicPr>
          <p:nvPr/>
        </p:nvPicPr>
        <p:blipFill>
          <a:blip r:embed="rId2"/>
          <a:srcRect/>
          <a:stretch>
            <a:fillRect/>
          </a:stretch>
        </p:blipFill>
        <p:spPr bwMode="auto">
          <a:xfrm>
            <a:off x="1743075" y="3191894"/>
            <a:ext cx="5495925" cy="3666105"/>
          </a:xfrm>
          <a:prstGeom prst="rect">
            <a:avLst/>
          </a:prstGeom>
          <a:noFill/>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105400"/>
          </a:xfrm>
        </p:spPr>
        <p:txBody>
          <a:bodyPr>
            <a:normAutofit/>
          </a:bodyPr>
          <a:lstStyle/>
          <a:p>
            <a:r>
              <a:rPr lang="en-US" dirty="0" smtClean="0"/>
              <a:t>When the ribbon comes off it is held gently with a fine moistened brush or forceps and then transferred to </a:t>
            </a:r>
            <a:r>
              <a:rPr lang="en-US" dirty="0" err="1" smtClean="0"/>
              <a:t>waterbath</a:t>
            </a:r>
            <a:r>
              <a:rPr lang="en-US" dirty="0" smtClean="0"/>
              <a:t>.</a:t>
            </a:r>
          </a:p>
          <a:p>
            <a:r>
              <a:rPr lang="en-US" dirty="0" smtClean="0"/>
              <a:t>Section is then floated on water bath (temp 5-6° below melting pt. of wax) to remove creases</a:t>
            </a:r>
          </a:p>
          <a:p>
            <a:endParaRPr lang="en-US" dirty="0"/>
          </a:p>
        </p:txBody>
      </p:sp>
      <p:pic>
        <p:nvPicPr>
          <p:cNvPr id="4098" name="Picture 2" descr="C:\Users\RUCHI SHARMA\Desktop\MICROTOMY\PICS\HI1210_Application_10.jpg"/>
          <p:cNvPicPr>
            <a:picLocks noChangeAspect="1" noChangeArrowheads="1"/>
          </p:cNvPicPr>
          <p:nvPr/>
        </p:nvPicPr>
        <p:blipFill>
          <a:blip r:embed="rId3"/>
          <a:srcRect/>
          <a:stretch>
            <a:fillRect/>
          </a:stretch>
        </p:blipFill>
        <p:spPr bwMode="auto">
          <a:xfrm>
            <a:off x="2438400" y="3634460"/>
            <a:ext cx="4114800" cy="3223539"/>
          </a:xfrm>
          <a:prstGeom prst="rect">
            <a:avLst/>
          </a:prstGeom>
          <a:noFill/>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389120"/>
          </a:xfrm>
        </p:spPr>
        <p:txBody>
          <a:bodyPr/>
          <a:lstStyle/>
          <a:p>
            <a:r>
              <a:rPr lang="en-US" dirty="0" smtClean="0"/>
              <a:t>Clean or albuminised slide is half submerged in water and section is picked up using a dissecting needle.</a:t>
            </a:r>
          </a:p>
          <a:p>
            <a:r>
              <a:rPr lang="en-US" dirty="0" smtClean="0"/>
              <a:t>The slide is then set in an upright position to drain</a:t>
            </a:r>
          </a:p>
          <a:p>
            <a:r>
              <a:rPr lang="en-US" dirty="0" smtClean="0"/>
              <a:t>Slides are kept in incubator (37° overnight for plain slides and 60° for 2 hours for albuminised ones).</a:t>
            </a:r>
          </a:p>
          <a:p>
            <a:endParaRPr lang="en-IN" dirty="0"/>
          </a:p>
        </p:txBody>
      </p:sp>
      <p:pic>
        <p:nvPicPr>
          <p:cNvPr id="1027" name="Picture 3"/>
          <p:cNvPicPr>
            <a:picLocks noChangeAspect="1" noChangeArrowheads="1"/>
          </p:cNvPicPr>
          <p:nvPr/>
        </p:nvPicPr>
        <p:blipFill>
          <a:blip r:embed="rId2" cstate="print"/>
          <a:srcRect/>
          <a:stretch>
            <a:fillRect/>
          </a:stretch>
        </p:blipFill>
        <p:spPr bwMode="auto">
          <a:xfrm>
            <a:off x="533400" y="4128259"/>
            <a:ext cx="3657600" cy="2729741"/>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l="17251" t="4599" r="12573" b="3033"/>
          <a:stretch>
            <a:fillRect/>
          </a:stretch>
        </p:blipFill>
        <p:spPr bwMode="auto">
          <a:xfrm>
            <a:off x="5715000" y="4085590"/>
            <a:ext cx="2819400" cy="2772410"/>
          </a:xfrm>
          <a:prstGeom prst="rect">
            <a:avLst/>
          </a:prstGeom>
          <a:noFill/>
          <a:ln w="9525">
            <a:noFill/>
            <a:miter lim="800000"/>
            <a:headEnd/>
            <a:tailEnd/>
          </a:ln>
          <a:effectLst/>
        </p:spPr>
      </p:pic>
      <p:sp>
        <p:nvSpPr>
          <p:cNvPr id="6" name="Right Arrow 5"/>
          <p:cNvSpPr/>
          <p:nvPr/>
        </p:nvSpPr>
        <p:spPr>
          <a:xfrm>
            <a:off x="4495800" y="5410200"/>
            <a:ext cx="9906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447800"/>
          </a:xfrm>
        </p:spPr>
        <p:txBody>
          <a:bodyPr>
            <a:normAutofit fontScale="90000"/>
          </a:bodyPr>
          <a:lstStyle/>
          <a:p>
            <a:r>
              <a:rPr lang="en-US" sz="4900" b="1" dirty="0" smtClean="0">
                <a:solidFill>
                  <a:srgbClr val="0070C0"/>
                </a:solidFill>
              </a:rPr>
              <a:t>Cutting hard tissues </a:t>
            </a:r>
            <a:r>
              <a:rPr lang="en-US" dirty="0" smtClean="0"/>
              <a:t/>
            </a:r>
            <a:br>
              <a:rPr lang="en-US" dirty="0" smtClean="0"/>
            </a:br>
            <a:endParaRPr lang="en-US" dirty="0"/>
          </a:p>
        </p:txBody>
      </p:sp>
      <p:sp>
        <p:nvSpPr>
          <p:cNvPr id="3" name="Content Placeholder 2"/>
          <p:cNvSpPr>
            <a:spLocks noGrp="1"/>
          </p:cNvSpPr>
          <p:nvPr>
            <p:ph idx="1"/>
          </p:nvPr>
        </p:nvSpPr>
        <p:spPr>
          <a:xfrm>
            <a:off x="228600" y="1600200"/>
            <a:ext cx="8458200" cy="5486400"/>
          </a:xfrm>
        </p:spPr>
        <p:txBody>
          <a:bodyPr>
            <a:normAutofit/>
          </a:bodyPr>
          <a:lstStyle/>
          <a:p>
            <a:r>
              <a:rPr lang="en-US" dirty="0" smtClean="0"/>
              <a:t>Since the introduction of disposable blades cutting hard tissues is now less difficult and the main reason for cutting difficulties is more likely to be poor fixation or processing. </a:t>
            </a:r>
          </a:p>
          <a:p>
            <a:r>
              <a:rPr lang="en-US" dirty="0" smtClean="0"/>
              <a:t>Prolonged melting ice treatment of the block, or exposing the block surface to running tap water for 30 minutes, will often overcome almost every hard tissue. </a:t>
            </a:r>
          </a:p>
          <a:p>
            <a:endParaRPr lang="en-US" dirty="0" smtClean="0"/>
          </a:p>
          <a:p>
            <a:endParaRPr lang="en-US" dirty="0"/>
          </a:p>
        </p:txBody>
      </p:sp>
      <p:pic>
        <p:nvPicPr>
          <p:cNvPr id="39938" name="Picture 2"/>
          <p:cNvPicPr>
            <a:picLocks noChangeAspect="1" noChangeArrowheads="1"/>
          </p:cNvPicPr>
          <p:nvPr/>
        </p:nvPicPr>
        <p:blipFill>
          <a:blip r:embed="rId2"/>
          <a:srcRect l="6130" t="13973" r="15709" b="34086"/>
          <a:stretch>
            <a:fillRect/>
          </a:stretch>
        </p:blipFill>
        <p:spPr bwMode="auto">
          <a:xfrm>
            <a:off x="5410200" y="4706471"/>
            <a:ext cx="3048000" cy="215152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21080"/>
            <a:ext cx="8229600" cy="4389120"/>
          </a:xfrm>
        </p:spPr>
        <p:txBody>
          <a:bodyPr/>
          <a:lstStyle/>
          <a:p>
            <a:r>
              <a:rPr lang="en-US" dirty="0" smtClean="0"/>
              <a:t>A slight reduction in the knife slant may also yield results.</a:t>
            </a:r>
          </a:p>
          <a:p>
            <a:r>
              <a:rPr lang="en-US" dirty="0" smtClean="0"/>
              <a:t>If these remedies fail, softening fluids such as </a:t>
            </a:r>
            <a:r>
              <a:rPr lang="en-US" dirty="0" err="1" smtClean="0"/>
              <a:t>Mollifex</a:t>
            </a:r>
            <a:r>
              <a:rPr lang="en-US" dirty="0" smtClean="0"/>
              <a:t> (saturated into cotton, wool) can be used on the block surface. This will penetrate the block by some 15-20 µm and therefore it is essential to retrieve the immediate section.</a:t>
            </a:r>
          </a:p>
          <a:p>
            <a:endParaRPr lang="en-US" dirty="0"/>
          </a:p>
        </p:txBody>
      </p:sp>
      <p:pic>
        <p:nvPicPr>
          <p:cNvPr id="188418" name="Picture 2" descr="http://grale.com.au/img/products/MerckDPXnew300p.png"/>
          <p:cNvPicPr>
            <a:picLocks noChangeAspect="1" noChangeArrowheads="1"/>
          </p:cNvPicPr>
          <p:nvPr/>
        </p:nvPicPr>
        <p:blipFill>
          <a:blip r:embed="rId2"/>
          <a:srcRect/>
          <a:stretch>
            <a:fillRect/>
          </a:stretch>
        </p:blipFill>
        <p:spPr bwMode="auto">
          <a:xfrm>
            <a:off x="5562600" y="4000500"/>
            <a:ext cx="1666875" cy="2857500"/>
          </a:xfrm>
          <a:prstGeom prst="rect">
            <a:avLst/>
          </a:prstGeom>
          <a:noFill/>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685800"/>
          </a:xfrm>
        </p:spPr>
        <p:txBody>
          <a:bodyPr>
            <a:noAutofit/>
          </a:bodyPr>
          <a:lstStyle/>
          <a:p>
            <a:r>
              <a:rPr lang="en-US" sz="4400" b="1" dirty="0" smtClean="0">
                <a:solidFill>
                  <a:srgbClr val="0070C0"/>
                </a:solidFill>
              </a:rPr>
              <a:t>Surface decalcification</a:t>
            </a:r>
            <a:endParaRPr lang="en-US" sz="4400" dirty="0">
              <a:solidFill>
                <a:srgbClr val="0070C0"/>
              </a:solidFill>
            </a:endParaRPr>
          </a:p>
        </p:txBody>
      </p:sp>
      <p:sp>
        <p:nvSpPr>
          <p:cNvPr id="3" name="Content Placeholder 2"/>
          <p:cNvSpPr>
            <a:spLocks noGrp="1"/>
          </p:cNvSpPr>
          <p:nvPr>
            <p:ph idx="1"/>
          </p:nvPr>
        </p:nvSpPr>
        <p:spPr>
          <a:xfrm>
            <a:off x="304800" y="1905000"/>
            <a:ext cx="8610600" cy="4953000"/>
          </a:xfrm>
        </p:spPr>
        <p:txBody>
          <a:bodyPr>
            <a:normAutofit/>
          </a:bodyPr>
          <a:lstStyle/>
          <a:p>
            <a:r>
              <a:rPr lang="en-US" dirty="0" smtClean="0"/>
              <a:t>When a block has been trimmed to reveal the tissue surface, small foci of calcium may occasionally be removed. </a:t>
            </a:r>
          </a:p>
          <a:p>
            <a:r>
              <a:rPr lang="en-US" dirty="0" smtClean="0"/>
              <a:t>The block can be removed from the chuck and placed face down on a pad of cotton wool saturated with 10% HCL. After treatment for approximately 1 hour, the block is relocated in the microtome and the first few sections can be cut before calcified tissue is re-encountered within the tissue.</a:t>
            </a:r>
          </a:p>
          <a:p>
            <a:endParaRPr lang="en-US" sz="3200" dirty="0" smtClean="0"/>
          </a:p>
          <a:p>
            <a:endParaRPr lang="en-US"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43712"/>
            <a:ext cx="7848600" cy="1618488"/>
          </a:xfrm>
        </p:spPr>
        <p:txBody>
          <a:bodyPr>
            <a:normAutofit/>
          </a:bodyPr>
          <a:lstStyle/>
          <a:p>
            <a:r>
              <a:rPr lang="en-US" sz="4000" b="1" dirty="0" smtClean="0">
                <a:solidFill>
                  <a:srgbClr val="FF0000"/>
                </a:solidFill>
              </a:rPr>
              <a:t>Precautions to be taken before section cutting</a:t>
            </a:r>
            <a:endParaRPr lang="en-US" sz="4000" b="1" dirty="0">
              <a:solidFill>
                <a:srgbClr val="FF0000"/>
              </a:solidFill>
            </a:endParaRPr>
          </a:p>
        </p:txBody>
      </p:sp>
      <p:sp>
        <p:nvSpPr>
          <p:cNvPr id="3" name="Content Placeholder 2"/>
          <p:cNvSpPr>
            <a:spLocks noGrp="1"/>
          </p:cNvSpPr>
          <p:nvPr>
            <p:ph idx="1"/>
          </p:nvPr>
        </p:nvSpPr>
        <p:spPr>
          <a:xfrm>
            <a:off x="457200" y="2621280"/>
            <a:ext cx="8229600" cy="4389120"/>
          </a:xfrm>
        </p:spPr>
        <p:txBody>
          <a:bodyPr/>
          <a:lstStyle/>
          <a:p>
            <a:pPr>
              <a:buNone/>
            </a:pPr>
            <a:r>
              <a:rPr lang="en-US" b="1" dirty="0" smtClean="0">
                <a:solidFill>
                  <a:srgbClr val="7030A0"/>
                </a:solidFill>
              </a:rPr>
              <a:t>Fix Specimens Properly</a:t>
            </a:r>
          </a:p>
          <a:p>
            <a:r>
              <a:rPr lang="en-US" dirty="0" smtClean="0"/>
              <a:t>No matter how much care is taken in processing and sectioning tissue specimens, essential morphologic detail will only be demonstrated if the tissue is promptly and adequately fixed.</a:t>
            </a:r>
          </a:p>
          <a:p>
            <a:r>
              <a:rPr lang="en-US" dirty="0" smtClean="0"/>
              <a:t>Poorly fixed tissue will always produce inferior morphology even if optimally processed and carefully sectioned</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382000" cy="5638800"/>
          </a:xfrm>
        </p:spPr>
        <p:txBody>
          <a:bodyPr/>
          <a:lstStyle/>
          <a:p>
            <a:pPr>
              <a:buNone/>
            </a:pPr>
            <a:r>
              <a:rPr lang="en-US" b="1" dirty="0" smtClean="0">
                <a:solidFill>
                  <a:srgbClr val="7030A0"/>
                </a:solidFill>
              </a:rPr>
              <a:t>Process Tissue Properly</a:t>
            </a:r>
          </a:p>
          <a:p>
            <a:r>
              <a:rPr lang="en-US" dirty="0" smtClean="0"/>
              <a:t>Specimens may be under-processed (specimen too large, schedule too short) or over-processed (schedule too long for size and nature of specimen). In both cases, they may be difficult or impossible to cut.</a:t>
            </a:r>
          </a:p>
          <a:p>
            <a:pPr>
              <a:buNone/>
            </a:pPr>
            <a:endParaRPr lang="en-US" b="1" dirty="0"/>
          </a:p>
        </p:txBody>
      </p:sp>
      <p:pic>
        <p:nvPicPr>
          <p:cNvPr id="6" name="Picture 2"/>
          <p:cNvPicPr>
            <a:picLocks noChangeAspect="1" noChangeArrowheads="1"/>
          </p:cNvPicPr>
          <p:nvPr/>
        </p:nvPicPr>
        <p:blipFill>
          <a:blip r:embed="rId2" cstate="print"/>
          <a:srcRect/>
          <a:stretch>
            <a:fillRect/>
          </a:stretch>
        </p:blipFill>
        <p:spPr bwMode="auto">
          <a:xfrm>
            <a:off x="228600" y="3505200"/>
            <a:ext cx="3124200" cy="3048000"/>
          </a:xfrm>
          <a:prstGeom prst="rect">
            <a:avLst/>
          </a:prstGeom>
          <a:noFill/>
          <a:ln w="9525">
            <a:noFill/>
            <a:miter lim="800000"/>
            <a:headEnd/>
            <a:tailEnd/>
          </a:ln>
          <a:effectLst/>
        </p:spPr>
      </p:pic>
      <p:sp>
        <p:nvSpPr>
          <p:cNvPr id="7" name="Rectangle 6"/>
          <p:cNvSpPr/>
          <p:nvPr/>
        </p:nvSpPr>
        <p:spPr>
          <a:xfrm>
            <a:off x="3581400" y="3429000"/>
            <a:ext cx="4572000" cy="2492990"/>
          </a:xfrm>
          <a:prstGeom prst="rect">
            <a:avLst/>
          </a:prstGeom>
        </p:spPr>
        <p:txBody>
          <a:bodyPr wrap="square">
            <a:spAutoFit/>
          </a:bodyPr>
          <a:lstStyle/>
          <a:p>
            <a:pPr marL="179388" indent="-179388">
              <a:buFont typeface="Arial" pitchFamily="34" charset="0"/>
              <a:buChar char="•"/>
            </a:pPr>
            <a:r>
              <a:rPr lang="en-US" sz="2600" dirty="0" smtClean="0"/>
              <a:t>Considerable shrinkage of the specimen within the surrounding wax. </a:t>
            </a:r>
          </a:p>
          <a:p>
            <a:pPr marL="179388" indent="-179388">
              <a:buFont typeface="Arial" pitchFamily="34" charset="0"/>
              <a:buChar char="•"/>
            </a:pPr>
            <a:r>
              <a:rPr lang="en-US" sz="2600" dirty="0" smtClean="0"/>
              <a:t>The tissue is soft and mushy  and impossible to section. </a:t>
            </a:r>
          </a:p>
          <a:p>
            <a:pPr marL="179388" indent="-179388">
              <a:buFont typeface="Arial" pitchFamily="34" charset="0"/>
              <a:buChar char="•"/>
            </a:pPr>
            <a:r>
              <a:rPr lang="en-US" sz="2600" dirty="0" smtClean="0"/>
              <a:t>Requires reprocessing</a:t>
            </a:r>
            <a:endParaRPr lang="en-US" sz="2600"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943600"/>
          </a:xfrm>
        </p:spPr>
        <p:txBody>
          <a:bodyPr/>
          <a:lstStyle/>
          <a:p>
            <a:pPr>
              <a:buNone/>
            </a:pPr>
            <a:r>
              <a:rPr lang="en-US" b="1" dirty="0" smtClean="0">
                <a:solidFill>
                  <a:srgbClr val="7030A0"/>
                </a:solidFill>
              </a:rPr>
              <a:t>Embed Specimens Carefully</a:t>
            </a:r>
          </a:p>
          <a:p>
            <a:r>
              <a:rPr lang="en-US" dirty="0" smtClean="0"/>
              <a:t>Avoid under-filling the cassette as this can allow unstable clamping in the microtome and lead to cutting “thick then thin” sections and other problems.</a:t>
            </a:r>
          </a:p>
          <a:p>
            <a:r>
              <a:rPr lang="en-US" dirty="0" smtClean="0"/>
              <a:t>Avoid over-filling cassettes as this can interfere with the correct alignment of the block face for sectioning.</a:t>
            </a:r>
          </a:p>
          <a:p>
            <a:r>
              <a:rPr lang="en-US" dirty="0" smtClean="0"/>
              <a:t>Any excess wax on the outside of a cassette should be removed before clamping to ensure the block is firmly held during sectioning.</a:t>
            </a:r>
          </a:p>
          <a:p>
            <a:endParaRPr lang="en-US" b="1" dirty="0"/>
          </a:p>
        </p:txBody>
      </p:sp>
      <p:pic>
        <p:nvPicPr>
          <p:cNvPr id="2053" name="Picture 5"/>
          <p:cNvPicPr>
            <a:picLocks noChangeAspect="1" noChangeArrowheads="1"/>
          </p:cNvPicPr>
          <p:nvPr/>
        </p:nvPicPr>
        <p:blipFill>
          <a:blip r:embed="rId2" cstate="print"/>
          <a:srcRect/>
          <a:stretch>
            <a:fillRect/>
          </a:stretch>
        </p:blipFill>
        <p:spPr bwMode="auto">
          <a:xfrm>
            <a:off x="5105400" y="4566138"/>
            <a:ext cx="3505200" cy="22918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943600"/>
          </a:xfrm>
        </p:spPr>
        <p:txBody>
          <a:bodyPr>
            <a:normAutofit/>
          </a:bodyPr>
          <a:lstStyle/>
          <a:p>
            <a:pPr>
              <a:buNone/>
            </a:pPr>
            <a:r>
              <a:rPr lang="en-US" sz="2800" b="1" dirty="0" smtClean="0">
                <a:solidFill>
                  <a:srgbClr val="7030A0"/>
                </a:solidFill>
              </a:rPr>
              <a:t>Locate Microtome Appropriately</a:t>
            </a:r>
          </a:p>
          <a:p>
            <a:r>
              <a:rPr lang="en-US" dirty="0" smtClean="0"/>
              <a:t>Position the microtome on a stable bench, away from air drafts, doorways and passing staff. Any air movement from air conditioners or other causes can make section handling very difficult.</a:t>
            </a:r>
          </a:p>
        </p:txBody>
      </p:sp>
      <p:pic>
        <p:nvPicPr>
          <p:cNvPr id="34818" name="Picture 2" descr="http://bmercl.uh.edu/_images/equipment/mainpage/histology.jpg"/>
          <p:cNvPicPr>
            <a:picLocks noChangeAspect="1" noChangeArrowheads="1"/>
          </p:cNvPicPr>
          <p:nvPr/>
        </p:nvPicPr>
        <p:blipFill>
          <a:blip r:embed="rId2"/>
          <a:srcRect/>
          <a:stretch>
            <a:fillRect/>
          </a:stretch>
        </p:blipFill>
        <p:spPr bwMode="auto">
          <a:xfrm>
            <a:off x="2438400" y="3638549"/>
            <a:ext cx="4286250" cy="3219451"/>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44880"/>
            <a:ext cx="8229600" cy="4389120"/>
          </a:xfrm>
        </p:spPr>
        <p:txBody>
          <a:bodyPr>
            <a:noAutofit/>
          </a:bodyPr>
          <a:lstStyle/>
          <a:p>
            <a:pPr>
              <a:buNone/>
            </a:pPr>
            <a:r>
              <a:rPr lang="en-US" sz="3200" b="1" dirty="0" smtClean="0">
                <a:solidFill>
                  <a:srgbClr val="0070C0"/>
                </a:solidFill>
              </a:rPr>
              <a:t>Disadvantages </a:t>
            </a:r>
          </a:p>
          <a:p>
            <a:pPr>
              <a:buNone/>
            </a:pPr>
            <a:r>
              <a:rPr lang="en-US" dirty="0" smtClean="0"/>
              <a:t>1.Size of block that can be cut is limited.</a:t>
            </a:r>
          </a:p>
          <a:p>
            <a:pPr>
              <a:buNone/>
            </a:pPr>
            <a:r>
              <a:rPr lang="en-US" dirty="0" smtClean="0"/>
              <a:t>2.Sections are cut in a curved Plane.</a:t>
            </a:r>
          </a:p>
          <a:p>
            <a:pPr>
              <a:buNone/>
            </a:pPr>
            <a:r>
              <a:rPr lang="en-US" dirty="0" smtClean="0"/>
              <a:t>3. Light instrument : advisable  to fit it into a tray which is screwed to the bench , or to place it on a damp cloth to avoid movement during cutting.</a:t>
            </a:r>
          </a:p>
          <a:p>
            <a:pPr>
              <a:buNone/>
            </a:pPr>
            <a:r>
              <a:rPr lang="en-US" dirty="0" smtClean="0"/>
              <a:t>4. The cutting angle of the knife cannot be adjusted</a:t>
            </a:r>
          </a:p>
          <a:p>
            <a:pPr>
              <a:buNone/>
              <a:defRPr/>
            </a:pPr>
            <a:r>
              <a:rPr lang="en-US" dirty="0" smtClean="0"/>
              <a:t>5. No serial section is possible.</a:t>
            </a:r>
            <a:r>
              <a:rPr lang="en-US" sz="2800" dirty="0" smtClean="0"/>
              <a:t> </a:t>
            </a:r>
            <a:endParaRPr lang="en-US" dirty="0" smtClean="0"/>
          </a:p>
          <a:p>
            <a:endParaRPr lang="en-US" sz="3200"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It is very important that staff are not distracted when using the microtome because of the risks of injury from extremely sharp blades.</a:t>
            </a:r>
          </a:p>
          <a:p>
            <a:r>
              <a:rPr lang="en-US" dirty="0" smtClean="0"/>
              <a:t>It is preferable to have non-slip flooring in the vicinity of microtomes because inevitably, wax fragments will find their way onto the floor where they can produce a slippery surface. </a:t>
            </a:r>
          </a:p>
          <a:p>
            <a:endParaRPr lang="en-US" dirty="0"/>
          </a:p>
        </p:txBody>
      </p:sp>
      <p:sp>
        <p:nvSpPr>
          <p:cNvPr id="190466" name="AutoShape 2" descr="data:image/jpeg;base64,/9j/4AAQSkZJRgABAQAAAQABAAD/2wCEAAkGBxITEhUSEhMVFhUXFxcYFxcXGBcaGBcXFxgYGBgVFhgYHSggGB0lGxcVITEhJSkrLi4uFx8zODMtNygtLisBCgoKDg0OGxAQGy8lHyU2Ky0tLi8tLS0tLS0tLS0tLS0tLS0tLS8tLS0rLy0tLS0tLS0tLS0tLS0tLS8tLS0tLf/AABEIAPsAyQMBIgACEQEDEQH/xAAcAAABBQEBAQAAAAAAAAAAAAADAQIEBQYHAAj/xABIEAACAQIEAgcEBwQHBwUBAAABAhEAAwQSITEFQQYTIlFhcYEykaGxBxRCUsHR8CNicpIWJENTstLhFTNUc4Ki8ReTo8LTCP/EABkBAAMBAQEAAAAAAAAAAAAAAAABAgMEBf/EACgRAAICAgIBBAICAwEAAAAAAAABAhEDIRIxQQQiUXET8DKxI4HRBf/aAAwDAQACEQMRAD8A27MbRhtbZ2b7vg3h40ZkqY6AggiQeVVGNt3LakW9V97KO4d4qHoiKt0OxF5F9tlXzIHzqs4mna9K5xxt5L2TdN1J3PtAiZUsPbgxrHLWaicP4pisPAtXOttj+zumYHcrbj5eFEdo0ljaejopWmFapuF9K7F0hH/ZXPuvsT+62x9Yq9ak4tdk2Cy0JV7I8qOaGg7K+VSMHloTJUXjfGbWGSXMsfZQe035Dxrn2N45evPnLFYPZCkgL5fnVxx8hN0dJy0PE4NmCXbUC7bErOgYEdq23gfgQDyrPcB6RmMt8g9zf5vzrY4MggEdw+VTKDg9hFphcFeFxA4nXcHcEbqfEGi2hLE93ZHzb/6+6oeKHUk3lEr/AGijnH2x4j9eE3Bt2FjWRM8iW1JHqTUtFoOFpQtKppwpANCUuSnAUsUgGZaoemeHzWAfuuD8DWiiqvpLbmwR+8vzqX0a4f5oyFvAzhw08jpHdOlVnDsP+0Hjp5Sd60Flh9XcSN25+FU3CiM6GRuvOsk3TO1dsucRgSA3anwrPXcP7Xr+Na3FMDmgjlz74rNsuh9flSi9Dhs9cwbfVww27XwOtZSGre3F/qfpd/GsbFa4pdjUFLs+k2FYPp50q6ucNYP7Q6XHH2AfsqfvHv5ee29NY/i/QDD3CWtFrTmT95CTqSQxnXwPpXWzxoNXs5QwPKmG7yIg+NaXi/Q7F2JOTrE+9bltPFYzD3R41nmQc6k6U76AsqnRgPI8/I86mcO4niLGlq5Kj+zuSy+SndfQ1FNruPvpRPMU02uhOKfZsOHdLbLwt4Gy3exm2fJxt6xUrjXGUw9lW0Z2HYWd/wB4x9msjw3hT4h8iDT7THZR4+PhUvG9AsRlHVXLRHccyR5QCN/nTXFvZjNNaRkOIYx7rm45lj+oHcPCgK0GrPiPRzF2JNyw+X7y9tfMlJj1iqoGtLFXgsLL6VYcN4tdsNNttOanUH0qlsvFSwa3VSWznl7WdM4F0ltX1AYhHOmUkQTrt31ZG/aw6rbJIGuXSYAO2nISAPCuQHTUGI51sujd/GKn7UHqPvXM2YbnsaEkeYjxrmzYeKtM3w5eTpo2FvjVg6Zj/K35VZxUK2gInKNjOnP3VYCuU3deAGGJKyaKFoeD9kVIigkZFVHH0LYe8O6CPIFT+dXUVAxqjq78/db/AACk+i8bqSMMLI+rkwJ1qu4LaBcAgez3eAq8uWSLLgCd5jl+pqHwTDHrAI3Xb3Vhy9rPVpWyTiMKonQfZqjCaHyPyrXYuy0GVI2+RrPCxp6H5UoydBGMbFxuFAwhbb2u/mYrJQfGt3xZD9RbQ7nXl7X+lYzqDWuJ6ZPGJ9KkU3LRstIVrss8KgRFUuM6NYXFXGF20JyTnXsvMjXMN/WRV41U+O4g1p5QLJABzTAE6nTWh9AtMxPF/o6vIz/Vm6xVjsvCvqJ0Pst8KzmC6P37l022QplPbLAjL4QdzXVl4w+pz2ZO8hhttymgI5udsjck/HlPKsHJo6VIruG8PW0gRFgD3k8yTzNaHg/Dbb2s1wkaqo8zEfEgVGt2oqy4biFVApZF2btED1EkbRSTJKDENluuo2V2UehiofSnoPg8RY64W+rvZFYPbABYwPbXZ/M6+IqQrh7lxwZBuOQR5mjY3itw2LgCrlRSpOswoAn8aFJ3oKOSX+ixt51zh3VmHZ9lgDGkiQdPLl403hvArl0rAKKSBmYEbmNAdTWnx2Fe2/aHZYZl7iDzH6+dOwWKysubYMD5a16MX7dHFOPuLLhHRexYhsud/vvBg/ujZfn41N4tg+sAUzEg6Ce/f31PLDLmnSJnlVdxPizWmCraLGJ7UqN43ymR+R7q4LlNnbFqG0SLVnLB1JCxsdfGrELUfB4sNAOjkA5dTodRrHdU4LUhdkXCL2BR4pMInZHlUnq6LADFV+NH7O746e/KKt+rqm46Sti6w+8vzWlJ6NMSua+0UjGbdz+H8SKDwZf21v0+RqPi7z9XcIIHZ7vXnXuD3GN4Q0Qs7DcTXG46PWd70afiS6H0+TVmraeHI1bYu5dytLzoPsDubuNUaYltdvZ7vGpjHXYsSaXRZ8aWOHgfxf4mrJ9UO6r7j9+4MIASCO1pH8XOapOtbuX41pjTSKhpbR3gltBKyQTEHlHj409FMa7+FC+sJmXtrqrRqNdV1HfUpYO1d/I8HiCZKpeIYQO3jFXziqfHLJiJ+FO9CrZWnhQ+98Kl2PZEiPSNtNuXlQb911ZQqkgzMn0GuvefcKj3b9wKnZmW1iZI1020O1ZvZSLGaqOK4cuqECYFWNs67N6z+NDgFY1IjkSD6EbVKeygXD7GVBIqLj8JnDZSQSGGhOsGNRzqp6X9JfqSoqzncMRnkhQunMydT8PCDmej/TK498JcuO63CBJABVjtkA2nb1q1B1yCyY+KUA27pPYkDWSkcgDuum/viq/E3UVSS48I1nx8KndNuFXHuqbQYsQc0gcvECTp31g8W2rLJ5gzyjSPfNXCbSpFSxxe2ajC9KyEyLqN4J98Hur3FOkTErcUSdiT7MfdjurGXSwAy7RB9P8AWTSYHGEMVOqncfjScLdscWlo6z0U4qt9bjAAOigldJITIdIA0OT41tAlcB4fxV8Lem0xGhBAnUHkY8hW0udLrzBENzIAokpGYmIifLyqJRoFG+jotkZbYYgQAOfhynepotVn+h2NtX1LovaWAcxLEHXUM0kAiK0ruqiWIA03PfoJqAaGdXVF0lT+q3f4x/iFWb8bwwJBvJI03/KqjjfE7D2XRbikl5gHlM1nKWjTCmppmUey1xGRFLMywANySNhVnwrgb27me89tNIyznff7qT86bYwhuK4tuoJVVBNxVJMajQyeXhT+FoVvdS0hQWzIdpmJPurK1Wz0JzlK1FoNxHjOBtEowuXWgSJFte/zGhrGXeImSLSbj7RJOhmQMoHz3ra8U4PZGa9kXNCzMxyEwCKg4Xo/isQha31gTYZFt2wdNYaAW95q4PG1pHLearvX2YTFdJL5L2mt5hb9oMVAE9+aO+gf0hf+6T+e1+ddk6N/R1hmBOKW7caE0uMdNDK6bwayH9H8P/dL7hXRGEGro53mmtWROheLtMr3sVddVBCAKxjMZI0PgG1nkNO7d8K6W8PsKVW4xkySY/OuW9FsCL9i7aYwM6N7g4/GrD+htsEDM5BmSCNPeKeSKvuv9GaZ05un2B26z/D+dFfidonMx0rlWO6LWLdssC5IjdtD2hMxU3h+Ki3k5BoHgAABRD7smRvcVx7DDf51BPSbDgyF1HjWMxWFnUVCNlqtxXgSOjW+kSXNAses/h4ij4bGoMufYDXvrD8CBDHyq1xRm2w/d/CsumUUP0vqjm1ftmVVerYSNDJIPkZI9B31ibHZyup1kEHuIMjz2q76QXItHMScxj8fwrMjEKsKDudtfhXZCNoi6OwXuKBgGCk5+vlhGhDLpryClP5TXJOIvDMRzNdObhDW+HshvoMQAtxtyED7WiQYzQNxzJXkJ5hiMNcKs0SoJ13jzrnikpM6XbgiFZvEHWac10CI9/62oFtjPwpMWADoTtz5GtjHwTnuLJIGpj4c6mWsVo3eIHONfAb7VW2bvZDd3zolnFZSZgzuDUtFqVG56DdKLWGZzfYpay5ZhiS7EQCFE7K3lr31ucDxrDYgOy9tFZFcFXBe1cMKcrRqpI7Q5LM93LejDR1zASq2y2v3hqJ+NdPwtlbmKLDS2bCDv3jLr3wB76xa2bY1bsHivo8wV09ZNwQHEdjSDrMrMyu9Y3HdF8PasuwSWJVROoEhpPfsOWtdDOPuf7Rt2VzdUbLs2hylytw6naYUaeNZni4JUDlJJnQABSJJ5b/Glszpc2UuGx9pLa21UzCKDlPZjSSSK3vR/hLXm+ttcGXMVIgliw31O++/nWQxXA8QgBe0ygkakETqNpGtXljpX1Vi2oBJGZCp+z2tTPcTrr3+FT+FPTHkzyStG8s8Psruub+JZGngRFWa39PDyrnOG+kTUq1oCNMxJAjv2k+lExH0kWeSnyg/HStI4uPRxvJJ92dLwTAyfEVynLW46DdIExiXGQQEZV58xOs1jurqnpFx6MH0AfS56VrCRIPMbetYvoK2lz0rVm5WWX+RcRvFX/ZN6fMVS4ImD5mrLiT/ALJ/L8areHHfzp4+gkXNpNBNAv2u7apCvoKRjWiJHcKETU1jK+gqNhVipC+yPKpltjRk+O8PN22yqO0JKjvI5etc9wKlronkZPpXX3twTWU6R8EVXbE29ND1i95P2h67++t8btpMl9BrHFEuWWRLRW4LapcfM5FzK2cZgeyJCtHkag8NuZCQe0j6NPjpNROifF3XNbLhLTXM5OWSSFHZJ3ynKojvM1HxV4gtk0BJgd2vLupPHbdI6I5UkivZALjDcD4wSPkBXmwb3JKLooj/AMnmabYtMzBdSSdvzrT27htILaxOxI3nuFawwZJq4oweXHF1JmasYRw/VFSGiT3CdRPp86tk4Ii3E+sM4DKHHVoTKtMEM5URII0B591a3g3Q+6ydbf8A6tY3a7dkM3/LQ9p2PLl41B6QY1bt8G2pW0iJbtKdSLaCBmPMk5ifFjXZH0cXVv7rr6ON+qdul9fP2T8NxXBphThrFt1OpZ2C9olWGpBJ3I8AK0vQfii3LSo2jqiqfELt7tvQVzbJDsB3f6g/Aip+AxFy2Q9toYaa+yw7m8fGs83/AJ9x/wAfZrg9coy9/TOicH4bjTxF71y5bGHzPkWJdk6l1BkbQSu+pg7c870rxwtYcnLmLQoBBK8iQ0ciJ7q1vRTpGl9ATo4kMp3B1UxWa6Z4VlsFW+8uvIjXUV5LtPaPQ4W9PTM7w/HgWcyYSyGWI5BJ3JNxiQduyNfKqvGcRuG62R1KyxEZTpqdd6vOC2F+r3GIBAnloCRlHroxrP4i2FZtt/hlmrbdWxcFYQX7mXMbhH/Svzg1Du46+JOcR/CCfXSpNy4vVjUe+hACBrvHPvpRkyuEWjr30CX3fD4lnM/tlA0A0yDupYp30EgdRioj/fjb+GkqpHOc76IYEhAwIh53YDUEiIPKANfGtBi7ZtI1xyoVRJIIbT/pms/guCMQA920ot6GHkjMSw7Hf4mB40Hi+EtO62LfWCFzG4WkOJjKRsOWgHvqWlKXYdBsd0hw7W3Fu5mbKYGVh8wKg8FxJdMzGDOwJjzqYeDIAYUbUlnh8DaqikkJlnaSR7b++iLZP3399QlwPhSjCU7EXGHwbf3lz31IfCTAFxgQNgfiRVJbw7ct+XdPKa5/exN4XSWJFxSQTsQZ1FCjYzpt/CkH2399Q8ThM6MpdoYEanvqo4Pi+vST7Q9ofiKnfVKOhGJ4aMmZWGoJkVc8E6P38UGcFbdpT27txgltOcEn2mjXKJND47gDbcXB7LaHwb/X8DQ8LiQIDtFsGYJ0JgbD0Hwr0MNTijDI+JrbeHwGGUMoOJcxBJa3bPiSAHcfy+tAbpbilkYcYfDbwbNi2D4Es4Zj5zVHi+JJcjXTv/0maGg1BmQdvxH4+hrucYS0t/vwcUXNe56/fkkjjeIxBIxN13uLvmYnTvFDumPQgHyOnziouJTLdRxzlT+FSbokEd4P6+VVBtRcH4/URNJyU15/WPJ7QPgQfmKab0afrcD8aRWn4GofEbsEnuQfFxVTycYtoIY+UlFk/huOZXDoSCM5H/bGnrW3bji38HbGLtGLjXUOU6q1kqOsSeXbH8p32rAcGQ3WVbYlmMakAAbs7E7KNWJ5AVo+K420xt2LJzWrKdWjRHWMSWuXY5Z7jMQO6K5vwY87TkvtnT+fJgTUSU6rhMLka4GtXmm3cCmHgnskfZcd3nWTxt4PnK6iBGncIrr2C4El3CfVb0FCkEc0fcOhPMNrXHeKcIu2Lr2nWShynkD3EazBBBHmK8aTTbS6X9HsL2xt9sfwnBi8wtFsmhMwN+6DVld6NYhCGQLcCnacpMeDafGqLE8Nt9SsHJcuNoGOYQu47Ika8yNfiZ/D7mIDW8PaZ7qsyghjo2uqqpJhY8dY2G1PjRjzZ1v6B0YYfEhhBF5QdQdkE16nfQc02sYeX1nTyyLQpqZknNlwbvdDZzlyww7yJg/H5VcWsEo5a99ewmEcH2TViuHPOk7FZCaxS28P4mrHqKYyRtQgIjIRzofWH9CpDWjTTYNAIW3dPcPdWQ6aYOLq3gNHgN/EvP1H+GtjbsmqXplbf6vCjQuuY6aLrqPXKPWnC+QGZ4HxLqbpaJQyPQnQ/AVt0xAYAiCCJBHMVzphyq66McQysLLeyx7P7rd3kfn51vlxatERkafGWluoyMNCPceRHiDrWJew6XRbOhG58JOo8xFdDw6qsErnOvZaQu2hJUgnnpptzrLY1esxFzUDXXkFAgR4CeXjWnok5S4mfqJKMbZGLTvTQkTGx5eO8+tEviCRypizXsPs86/aCuMG2+yyn0ohOo/Xj+FQcI/bb3e6pbHbzFZRny2auFaHxqKk8AvWRij165kK5QO9iCw+ANRmOoqV0bw+d7rxMMAPOCKx9XKsb/fBp6de4t8fgOHMCEF2yTv1baH+JWBBHgIqowyrh7qvnFxVMiQFIPKRJmK01rDydhULGYFQCMoivJjmnFVejv4Ru6NJwbpRaYjMYqs+kzF2S1h0IzFWDcyVUqVJ9Wb9CqBcGqjsiPKot/DZiS2p7zqamlejeWTkqKG5IhhA1kQomYIEmJOhO/fVpw3iRSy/sFjILuyq1sfeUH25BIAEmfOiNgxG1HtYNMpBFaKWzBo0P/8APl1/rl22WOX6szFZMZuttdojv1Ovia7L/RrC/wB2f53/AM1ct+hTDhcbdj/h2H/yWq7TUvYHJLNipH1apCWBRxbptEkA4UUNsIO6rIrTGWigsrDhab9WqwK0MilQyEMPVL0ysxhWP7yf4hWmiqzpLh8+FvKNTkJHmva/CnHUkJ9HJGQUwSCCCQQQQRuCNQaWR36UM3V5a13yqjJWdA6PcZW8gDsoubHUCe4geIqDxTCG3fcmctzVYMeLDzzfhWMzjbn3DX/xWy6NrYNktjbl4gMOqtIRmiNWLsDlWREAcjR6WHHJyRn6ncKZV3k10MnubePA7/Olsv4EeBrQ3eL4Nf8Ad4FG/wCbcuv8AwApiccwpMPw6xH7r30Pv6w16DbUrr+v+nGkuNWY7BDtP5n51OJ091exvVdfdNlWS2SCFZsxUkAsM2mYZpgxMEUwNXPjVKjeTt2FY6itD0TshcOGP22Zvw/A1mn2Puq54Xi0Ci3cUFRsd48xzFZ+pxyyRqJWKcYP3Gmw19CwUMpYmAARJPdULH31BMmpOHRBDIF7wVA94IqJjEU7gV5DVaPQTBWbZeAgzFiFAG5JMAAeJp+M4U1tsl1kRt8pJJE7SEDRQ8NiDaZLi7oysvdKmRI5iRW/w13C8YtEFeqxKDtLpmX95D9tCf8AWDBod+BmBXhYInrbY8xd/wDzrx4Yo/trfuu/5KdxjgmJsXDbaw79zIrMrD0Gh8DrUT6hif8Ahrv8lz/LS38gbf6KMIExdwh1b9gwgBh/aW9dQK6tXJ/omwd5MXca5ZuIOoYAsrgT1lvSWUDYH3V1aTVohnOwaeGqLNL1laMhEhmobPQTdoTOaQwzGmFqEzU0vQMIWqFd4koMMPfRzcqq44BGaNaSA5b0pwnU3jaX2D2lPeh2HpqPMVXWkkkLoo0J5n8q2HSDh3XqIMOvsnlrup8Ky2HtMjMjCCCDHn5elbxdvZL0ifwzCrqWgIurflNOs4p1VnAD52JBmIAgAajw+FQ+LFkHV8uyT/EZmf8AtHpTsE82hDGfZy11xnxfFaqzmcOS5Pd0bHoLw9MWLpvTKEAKpgQec9+lab+imGJgB/5vzFB+jPhmTDuWYZ3eSmmZFAhcw3UtBOvKK1OIKiQp1Bg+Y3rzsnqMqm6kz08Xp8TirijkHHcH1GIu2wSQCsE7wVB198elReQq36eADFNrJyJm89RH8oX31S5tv1yr08Um4Js8zLFRm0vAVd6NaBzkd8R8R+AqOr66VLw+rDzFbKVK/gxavRrsJbCIFXYD395od6iYVVCAgk+H/mgXUNeI227Z6aSWkMRATB2oLJcw9wXbTFSDKsu6n9aRsaeEIO9S7ZzCDrSGy6xn0iq6It+3aBKsLjMcqswK5ShnQxmMcoEGoS9IbA+yn/uNWQ6ScGLqFDQJke4jUetDw/DHFtV00AE61MoRewTOgcO6brZJa2trUQZZyN576nf+ptz7tj/v/wA1c0HB2IOqyPCon+zrncnupKFeQbOrZ6aXoLmmk1uzIKblNL0EvTQ1IoMXpC1BL0wtUgHLVEx9nOsc+VOL0hegDLYm2VJBqtxGHViGIGYRBjXQ6Ce6a2eJtK24msfxmw4P7MQP3p18iK3wyippyIyJuLS7KnHWraoQdSxEzuYM8thReieGFzGWVVQAGDwNux2vmAPWqzFWLpJLD3VvOhfR65Yw9zHyDcNi4baZWzKcjOmWD2iSLZ1GmgG5qs+VS6VBgxNd7OmcLh1zgaNqPEQAD6gCs90u4omDt3G3Yt+zB5uygz5DUnyrRcFypYVQRCKqjuhVAB+Fc36W8RXK+Ia2Gv3S9uwG7Qs2tVe9A7OZgQBM/ZPJq48aXLZ3Sk1HRg7l9mJZyWZjJJ3JPM0jXJryYZuelGTDDmTXf+XVHn/jt2NtN3amrHCK2u/67qHYQDbSr3huFBg++lPO+NII4knYDhbkFt9vhIq3S730X6uigmI0Mnw51UXronsnT5+lch0FoDT1NQcOWYhRqSY8+6peHvggyuo5gx79D8Kmx1Yt8ZqGLfjT3buFKtAEjDWaX6qKJhjpT81AiwutTGuVGd6UPWlmdBS9JmprEcqYWqRji1J1lDLU0tSAIXppahzRLeHdvZRj5AmgAdy4QNBNVGLxjbdXr41cGxczhMpDHQA6fOo4vL1dwNbuZkdJuKpZUBOVlfkumYidyKaY6M7hsM96/bQ2yczeyNJ33J5aanuBro+GDhmw9xUC5FYlHbN2ydIAUoBkKhgSSF5VHwuARbme2zh1VNYX/dEARDA5cxV5MAzmqA/FRhsURdZXN8guRM2La6Jpz0JJWJ0J56qT5dG8VwVvyW/FC9i2bgYdSFi5IM5tMtwHYkiQdsxYc9+V8UxzXrhcgAQFVRsqjZR8T5k1uPpHbO2HtAiAjXJGxLkKD6BD/NWWtcOFVDSsnK90ilymnKh7qv14eKKmBA5VfNGVFHZsMTtWl4Vh8g13p1i0ByqQtRKVjoVhQHtCZIFFJpjVA0NVQNtPKvW7ajQCvGkJoGPK0q0ItT0NAE2ydKWR3/r30JW0putAiS1DZtKPdOlAYU2QNzUoehE00mkOiTnmkJqMGp2c0WOgpqfhscqKCXusw+zJCKBsBr+Ea7c6rM9eXFMklDGkGO79CgqEuLsuLXEnfM+J6hEMBUPaYjk0kTO1TuCKGe9Yd8xXK2YDKHt3QSNt2zC4Cd+fOsZiLvWAgHzMz6Vq+AYcYc2rl03LlzIVg+yltlJKMBofZMTuVp6N+d7+CJxjCof6tovVtbRbkEMlslGa6rWwApALDu1O8QA3VFgXsTcti492EUsub2WKLOWAEa0lttDJYnbQAnFeIpZZ2gv1ojQc+7rM0gEcspqLxnijHDlEykXGAYK85MsQgtuouJtrIidj3syckN4vYutZW4WTKqoCqgAKNQgVtSQMx0mNSaqRc1kKF20EwNP3iTrvvzoNvENlNsu2SZyjUZgDBifH4zrR7Vr3RzGuwn40EuvAVKfNFN7s5QEA0JIUTp+8dQPAGKEaVkjkNEmhBqcTSGKTTGpTTJosYk0hNemkJqQPRT0MUxTSigCUG0pufwoYavVSFRaMaA1Pu0AimyBpphNK1DakyjxNJTSaSakY2/eI295/KoTXn08fjUx1mgtb7U923hTTGNs3Qhllg9++/nTOK8Se5d6wkBtIyiAANoomIUsABtzrwsoQBlFNMPFALPFMSPYu3o7hceJ7zrRMDdP7Rrq6lGKmSDm0gabzrT1w6jUCPfXiJ0P5zT5WCDIWdVzySqhVn7KiSBA5STv30VMRchlOXKzBjoAZXNGWNh2zoPCg2ZE66cvCnoeX+tAqHilpk0oNIKHAc68TSZqQigZ4tSE0k02akBS1JFemkmgD1EQ0KnrQAWaSmZq9m8TTsC0egOKMzUBmqmQhhoZpTTKQz000GkNempGhCaaxpWplAz00hNeJptADpppWkr00APBpytQgaUNQAYNTs1AmvZqdgFpZ0oWelzUgHE02a8TSTQAs16mivUAKTTgaYDXpoAfNJmpCaSKALZ299BNEbnQnNWyUMY0MmlZjTTSAQ02a829IKko8TXqQ0hoAQ02aU0kUANpYprUhNADjXvWm0k0APmvTTRXjQA/1pQaHTgdDQA6a9moYNONACzXppBXqAFNKDTBvTmoAdNNpgNPoA//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90468" name="AutoShape 4" descr="data:image/jpeg;base64,/9j/4AAQSkZJRgABAQAAAQABAAD/2wCEAAkGBxITEhUSEhMVFhUXFxcYFxcXGBcaGBcXFxgYGBgVFhgYHSggGB0lGxcVITEhJSkrLi4uFx8zODMtNygtLisBCgoKDg0OGxAQGy8lHyU2Ky0tLi8tLS0tLS0tLS0tLS0tLS0tLS8tLS0rLy0tLS0tLS0tLS0tLS0tLS8tLS0tLf/AABEIAPsAyQMBIgACEQEDEQH/xAAcAAABBQEBAQAAAAAAAAAAAAADAQIEBQYHAAj/xABIEAACAQIEAgcEBwQHBwUBAAABAhEAAwQSITEFQQYTIlFhcYEykaGxBxRCUsHR8CNicpIWJENTstLhFTNUc4Ki8ReTo8LTCP/EABkBAAMBAQEAAAAAAAAAAAAAAAABAgMEBf/EACgRAAICAgIBBAICAwEAAAAAAAABAhEDIRIxQQQiUXET8DKxI4HRBf/aAAwDAQACEQMRAD8A27MbRhtbZ2b7vg3h40ZkqY6AggiQeVVGNt3LakW9V97KO4d4qHoiKt0OxF5F9tlXzIHzqs4mna9K5xxt5L2TdN1J3PtAiZUsPbgxrHLWaicP4pisPAtXOttj+zumYHcrbj5eFEdo0ljaejopWmFapuF9K7F0hH/ZXPuvsT+62x9Yq9ak4tdk2Cy0JV7I8qOaGg7K+VSMHloTJUXjfGbWGSXMsfZQe035Dxrn2N45evPnLFYPZCkgL5fnVxx8hN0dJy0PE4NmCXbUC7bErOgYEdq23gfgQDyrPcB6RmMt8g9zf5vzrY4MggEdw+VTKDg9hFphcFeFxA4nXcHcEbqfEGi2hLE93ZHzb/6+6oeKHUk3lEr/AGijnH2x4j9eE3Bt2FjWRM8iW1JHqTUtFoOFpQtKppwpANCUuSnAUsUgGZaoemeHzWAfuuD8DWiiqvpLbmwR+8vzqX0a4f5oyFvAzhw08jpHdOlVnDsP+0Hjp5Sd60Flh9XcSN25+FU3CiM6GRuvOsk3TO1dsucRgSA3anwrPXcP7Xr+Na3FMDmgjlz74rNsuh9flSi9Dhs9cwbfVww27XwOtZSGre3F/qfpd/GsbFa4pdjUFLs+k2FYPp50q6ucNYP7Q6XHH2AfsqfvHv5ee29NY/i/QDD3CWtFrTmT95CTqSQxnXwPpXWzxoNXs5QwPKmG7yIg+NaXi/Q7F2JOTrE+9bltPFYzD3R41nmQc6k6U76AsqnRgPI8/I86mcO4niLGlq5Kj+zuSy+SndfQ1FNruPvpRPMU02uhOKfZsOHdLbLwt4Gy3exm2fJxt6xUrjXGUw9lW0Z2HYWd/wB4x9msjw3hT4h8iDT7THZR4+PhUvG9AsRlHVXLRHccyR5QCN/nTXFvZjNNaRkOIYx7rm45lj+oHcPCgK0GrPiPRzF2JNyw+X7y9tfMlJj1iqoGtLFXgsLL6VYcN4tdsNNttOanUH0qlsvFSwa3VSWznl7WdM4F0ltX1AYhHOmUkQTrt31ZG/aw6rbJIGuXSYAO2nISAPCuQHTUGI51sujd/GKn7UHqPvXM2YbnsaEkeYjxrmzYeKtM3w5eTpo2FvjVg6Zj/K35VZxUK2gInKNjOnP3VYCuU3deAGGJKyaKFoeD9kVIigkZFVHH0LYe8O6CPIFT+dXUVAxqjq78/db/AACk+i8bqSMMLI+rkwJ1qu4LaBcAgez3eAq8uWSLLgCd5jl+pqHwTDHrAI3Xb3Vhy9rPVpWyTiMKonQfZqjCaHyPyrXYuy0GVI2+RrPCxp6H5UoydBGMbFxuFAwhbb2u/mYrJQfGt3xZD9RbQ7nXl7X+lYzqDWuJ6ZPGJ9KkU3LRstIVrss8KgRFUuM6NYXFXGF20JyTnXsvMjXMN/WRV41U+O4g1p5QLJABzTAE6nTWh9AtMxPF/o6vIz/Vm6xVjsvCvqJ0Pst8KzmC6P37l022QplPbLAjL4QdzXVl4w+pz2ZO8hhttymgI5udsjck/HlPKsHJo6VIruG8PW0gRFgD3k8yTzNaHg/Dbb2s1wkaqo8zEfEgVGt2oqy4biFVApZF2btED1EkbRSTJKDENluuo2V2UehiofSnoPg8RY64W+rvZFYPbABYwPbXZ/M6+IqQrh7lxwZBuOQR5mjY3itw2LgCrlRSpOswoAn8aFJ3oKOSX+ixt51zh3VmHZ9lgDGkiQdPLl403hvArl0rAKKSBmYEbmNAdTWnx2Fe2/aHZYZl7iDzH6+dOwWKysubYMD5a16MX7dHFOPuLLhHRexYhsud/vvBg/ujZfn41N4tg+sAUzEg6Ce/f31PLDLmnSJnlVdxPizWmCraLGJ7UqN43ymR+R7q4LlNnbFqG0SLVnLB1JCxsdfGrELUfB4sNAOjkA5dTodRrHdU4LUhdkXCL2BR4pMInZHlUnq6LADFV+NH7O746e/KKt+rqm46Sti6w+8vzWlJ6NMSua+0UjGbdz+H8SKDwZf21v0+RqPi7z9XcIIHZ7vXnXuD3GN4Q0Qs7DcTXG46PWd70afiS6H0+TVmraeHI1bYu5dytLzoPsDubuNUaYltdvZ7vGpjHXYsSaXRZ8aWOHgfxf4mrJ9UO6r7j9+4MIASCO1pH8XOapOtbuX41pjTSKhpbR3gltBKyQTEHlHj409FMa7+FC+sJmXtrqrRqNdV1HfUpYO1d/I8HiCZKpeIYQO3jFXziqfHLJiJ+FO9CrZWnhQ+98Kl2PZEiPSNtNuXlQb911ZQqkgzMn0GuvefcKj3b9wKnZmW1iZI1020O1ZvZSLGaqOK4cuqECYFWNs67N6z+NDgFY1IjkSD6EbVKeygXD7GVBIqLj8JnDZSQSGGhOsGNRzqp6X9JfqSoqzncMRnkhQunMydT8PCDmej/TK498JcuO63CBJABVjtkA2nb1q1B1yCyY+KUA27pPYkDWSkcgDuum/viq/E3UVSS48I1nx8KndNuFXHuqbQYsQc0gcvECTp31g8W2rLJ5gzyjSPfNXCbSpFSxxe2ajC9KyEyLqN4J98Hur3FOkTErcUSdiT7MfdjurGXSwAy7RB9P8AWTSYHGEMVOqncfjScLdscWlo6z0U4qt9bjAAOigldJITIdIA0OT41tAlcB4fxV8Lem0xGhBAnUHkY8hW0udLrzBENzIAokpGYmIifLyqJRoFG+jotkZbYYgQAOfhynepotVn+h2NtX1LovaWAcxLEHXUM0kAiK0ruqiWIA03PfoJqAaGdXVF0lT+q3f4x/iFWb8bwwJBvJI03/KqjjfE7D2XRbikl5gHlM1nKWjTCmppmUey1xGRFLMywANySNhVnwrgb27me89tNIyznff7qT86bYwhuK4tuoJVVBNxVJMajQyeXhT+FoVvdS0hQWzIdpmJPurK1Wz0JzlK1FoNxHjOBtEowuXWgSJFte/zGhrGXeImSLSbj7RJOhmQMoHz3ra8U4PZGa9kXNCzMxyEwCKg4Xo/isQha31gTYZFt2wdNYaAW95q4PG1pHLearvX2YTFdJL5L2mt5hb9oMVAE9+aO+gf0hf+6T+e1+ddk6N/R1hmBOKW7caE0uMdNDK6bwayH9H8P/dL7hXRGEGro53mmtWROheLtMr3sVddVBCAKxjMZI0PgG1nkNO7d8K6W8PsKVW4xkySY/OuW9FsCL9i7aYwM6N7g4/GrD+htsEDM5BmSCNPeKeSKvuv9GaZ05un2B26z/D+dFfidonMx0rlWO6LWLdssC5IjdtD2hMxU3h+Ki3k5BoHgAABRD7smRvcVx7DDf51BPSbDgyF1HjWMxWFnUVCNlqtxXgSOjW+kSXNAses/h4ij4bGoMufYDXvrD8CBDHyq1xRm2w/d/CsumUUP0vqjm1ftmVVerYSNDJIPkZI9B31ibHZyup1kEHuIMjz2q76QXItHMScxj8fwrMjEKsKDudtfhXZCNoi6OwXuKBgGCk5+vlhGhDLpryClP5TXJOIvDMRzNdObhDW+HshvoMQAtxtyED7WiQYzQNxzJXkJ5hiMNcKs0SoJ13jzrnikpM6XbgiFZvEHWac10CI9/62oFtjPwpMWADoTtz5GtjHwTnuLJIGpj4c6mWsVo3eIHONfAb7VW2bvZDd3zolnFZSZgzuDUtFqVG56DdKLWGZzfYpay5ZhiS7EQCFE7K3lr31ucDxrDYgOy9tFZFcFXBe1cMKcrRqpI7Q5LM93LejDR1zASq2y2v3hqJ+NdPwtlbmKLDS2bCDv3jLr3wB76xa2bY1bsHivo8wV09ZNwQHEdjSDrMrMyu9Y3HdF8PasuwSWJVROoEhpPfsOWtdDOPuf7Rt2VzdUbLs2hylytw6naYUaeNZni4JUDlJJnQABSJJ5b/Glszpc2UuGx9pLa21UzCKDlPZjSSSK3vR/hLXm+ttcGXMVIgliw31O++/nWQxXA8QgBe0ygkakETqNpGtXljpX1Vi2oBJGZCp+z2tTPcTrr3+FT+FPTHkzyStG8s8Psruub+JZGngRFWa39PDyrnOG+kTUq1oCNMxJAjv2k+lExH0kWeSnyg/HStI4uPRxvJJ92dLwTAyfEVynLW46DdIExiXGQQEZV58xOs1jurqnpFx6MH0AfS56VrCRIPMbetYvoK2lz0rVm5WWX+RcRvFX/ZN6fMVS4ImD5mrLiT/ALJ/L8areHHfzp4+gkXNpNBNAv2u7apCvoKRjWiJHcKETU1jK+gqNhVipC+yPKpltjRk+O8PN22yqO0JKjvI5etc9wKlronkZPpXX3twTWU6R8EVXbE29ND1i95P2h67++t8btpMl9BrHFEuWWRLRW4LapcfM5FzK2cZgeyJCtHkag8NuZCQe0j6NPjpNROifF3XNbLhLTXM5OWSSFHZJ3ynKojvM1HxV4gtk0BJgd2vLupPHbdI6I5UkivZALjDcD4wSPkBXmwb3JKLooj/AMnmabYtMzBdSSdvzrT27htILaxOxI3nuFawwZJq4oweXHF1JmasYRw/VFSGiT3CdRPp86tk4Ii3E+sM4DKHHVoTKtMEM5URII0B591a3g3Q+6ydbf8A6tY3a7dkM3/LQ9p2PLl41B6QY1bt8G2pW0iJbtKdSLaCBmPMk5ifFjXZH0cXVv7rr6ON+qdul9fP2T8NxXBphThrFt1OpZ2C9olWGpBJ3I8AK0vQfii3LSo2jqiqfELt7tvQVzbJDsB3f6g/Aip+AxFy2Q9toYaa+yw7m8fGs83/AJ9x/wAfZrg9coy9/TOicH4bjTxF71y5bGHzPkWJdk6l1BkbQSu+pg7c870rxwtYcnLmLQoBBK8iQ0ciJ7q1vRTpGl9ATo4kMp3B1UxWa6Z4VlsFW+8uvIjXUV5LtPaPQ4W9PTM7w/HgWcyYSyGWI5BJ3JNxiQduyNfKqvGcRuG62R1KyxEZTpqdd6vOC2F+r3GIBAnloCRlHroxrP4i2FZtt/hlmrbdWxcFYQX7mXMbhH/Svzg1Du46+JOcR/CCfXSpNy4vVjUe+hACBrvHPvpRkyuEWjr30CX3fD4lnM/tlA0A0yDupYp30EgdRioj/fjb+GkqpHOc76IYEhAwIh53YDUEiIPKANfGtBi7ZtI1xyoVRJIIbT/pms/guCMQA920ot6GHkjMSw7Hf4mB40Hi+EtO62LfWCFzG4WkOJjKRsOWgHvqWlKXYdBsd0hw7W3Fu5mbKYGVh8wKg8FxJdMzGDOwJjzqYeDIAYUbUlnh8DaqikkJlnaSR7b++iLZP3399QlwPhSjCU7EXGHwbf3lz31IfCTAFxgQNgfiRVJbw7ct+XdPKa5/exN4XSWJFxSQTsQZ1FCjYzpt/CkH2399Q8ThM6MpdoYEanvqo4Pi+vST7Q9ofiKnfVKOhGJ4aMmZWGoJkVc8E6P38UGcFbdpT27txgltOcEn2mjXKJND47gDbcXB7LaHwb/X8DQ8LiQIDtFsGYJ0JgbD0Hwr0MNTijDI+JrbeHwGGUMoOJcxBJa3bPiSAHcfy+tAbpbilkYcYfDbwbNi2D4Es4Zj5zVHi+JJcjXTv/0maGg1BmQdvxH4+hrucYS0t/vwcUXNe56/fkkjjeIxBIxN13uLvmYnTvFDumPQgHyOnziouJTLdRxzlT+FSbokEd4P6+VVBtRcH4/URNJyU15/WPJ7QPgQfmKab0afrcD8aRWn4GofEbsEnuQfFxVTycYtoIY+UlFk/huOZXDoSCM5H/bGnrW3bji38HbGLtGLjXUOU6q1kqOsSeXbH8p32rAcGQ3WVbYlmMakAAbs7E7KNWJ5AVo+K420xt2LJzWrKdWjRHWMSWuXY5Z7jMQO6K5vwY87TkvtnT+fJgTUSU6rhMLka4GtXmm3cCmHgnskfZcd3nWTxt4PnK6iBGncIrr2C4El3CfVb0FCkEc0fcOhPMNrXHeKcIu2Lr2nWShynkD3EazBBBHmK8aTTbS6X9HsL2xt9sfwnBi8wtFsmhMwN+6DVld6NYhCGQLcCnacpMeDafGqLE8Nt9SsHJcuNoGOYQu47Ika8yNfiZ/D7mIDW8PaZ7qsyghjo2uqqpJhY8dY2G1PjRjzZ1v6B0YYfEhhBF5QdQdkE16nfQc02sYeX1nTyyLQpqZknNlwbvdDZzlyww7yJg/H5VcWsEo5a99ewmEcH2TViuHPOk7FZCaxS28P4mrHqKYyRtQgIjIRzofWH9CpDWjTTYNAIW3dPcPdWQ6aYOLq3gNHgN/EvP1H+GtjbsmqXplbf6vCjQuuY6aLrqPXKPWnC+QGZ4HxLqbpaJQyPQnQ/AVt0xAYAiCCJBHMVzphyq66McQysLLeyx7P7rd3kfn51vlxatERkafGWluoyMNCPceRHiDrWJew6XRbOhG58JOo8xFdDw6qsErnOvZaQu2hJUgnnpptzrLY1esxFzUDXXkFAgR4CeXjWnok5S4mfqJKMbZGLTvTQkTGx5eO8+tEviCRypizXsPs86/aCuMG2+yyn0ohOo/Xj+FQcI/bb3e6pbHbzFZRny2auFaHxqKk8AvWRij165kK5QO9iCw+ANRmOoqV0bw+d7rxMMAPOCKx9XKsb/fBp6de4t8fgOHMCEF2yTv1baH+JWBBHgIqowyrh7qvnFxVMiQFIPKRJmK01rDydhULGYFQCMoivJjmnFVejv4Ru6NJwbpRaYjMYqs+kzF2S1h0IzFWDcyVUqVJ9Wb9CqBcGqjsiPKot/DZiS2p7zqamlejeWTkqKG5IhhA1kQomYIEmJOhO/fVpw3iRSy/sFjILuyq1sfeUH25BIAEmfOiNgxG1HtYNMpBFaKWzBo0P/8APl1/rl22WOX6szFZMZuttdojv1Ovia7L/RrC/wB2f53/AM1ct+hTDhcbdj/h2H/yWq7TUvYHJLNipH1apCWBRxbptEkA4UUNsIO6rIrTGWigsrDhab9WqwK0MilQyEMPVL0ysxhWP7yf4hWmiqzpLh8+FvKNTkJHmva/CnHUkJ9HJGQUwSCCCQQQQRuCNQaWR36UM3V5a13yqjJWdA6PcZW8gDsoubHUCe4geIqDxTCG3fcmctzVYMeLDzzfhWMzjbn3DX/xWy6NrYNktjbl4gMOqtIRmiNWLsDlWREAcjR6WHHJyRn6ncKZV3k10MnubePA7/Olsv4EeBrQ3eL4Nf8Ad4FG/wCbcuv8AwApiccwpMPw6xH7r30Pv6w16DbUrr+v+nGkuNWY7BDtP5n51OJ091exvVdfdNlWS2SCFZsxUkAsM2mYZpgxMEUwNXPjVKjeTt2FY6itD0TshcOGP22Zvw/A1mn2Puq54Xi0Ci3cUFRsd48xzFZ+pxyyRqJWKcYP3Gmw19CwUMpYmAARJPdULH31BMmpOHRBDIF7wVA94IqJjEU7gV5DVaPQTBWbZeAgzFiFAG5JMAAeJp+M4U1tsl1kRt8pJJE7SEDRQ8NiDaZLi7oysvdKmRI5iRW/w13C8YtEFeqxKDtLpmX95D9tCf8AWDBod+BmBXhYInrbY8xd/wDzrx4Yo/trfuu/5KdxjgmJsXDbaw79zIrMrD0Gh8DrUT6hif8Ahrv8lz/LS38gbf6KMIExdwh1b9gwgBh/aW9dQK6tXJ/omwd5MXca5ZuIOoYAsrgT1lvSWUDYH3V1aTVohnOwaeGqLNL1laMhEhmobPQTdoTOaQwzGmFqEzU0vQMIWqFd4koMMPfRzcqq44BGaNaSA5b0pwnU3jaX2D2lPeh2HpqPMVXWkkkLoo0J5n8q2HSDh3XqIMOvsnlrup8Ky2HtMjMjCCCDHn5elbxdvZL0ifwzCrqWgIurflNOs4p1VnAD52JBmIAgAajw+FQ+LFkHV8uyT/EZmf8AtHpTsE82hDGfZy11xnxfFaqzmcOS5Pd0bHoLw9MWLpvTKEAKpgQec9+lab+imGJgB/5vzFB+jPhmTDuWYZ3eSmmZFAhcw3UtBOvKK1OIKiQp1Bg+Y3rzsnqMqm6kz08Xp8TirijkHHcH1GIu2wSQCsE7wVB198elReQq36eADFNrJyJm89RH8oX31S5tv1yr08Um4Js8zLFRm0vAVd6NaBzkd8R8R+AqOr66VLw+rDzFbKVK/gxavRrsJbCIFXYD395od6iYVVCAgk+H/mgXUNeI227Z6aSWkMRATB2oLJcw9wXbTFSDKsu6n9aRsaeEIO9S7ZzCDrSGy6xn0iq6It+3aBKsLjMcqswK5ShnQxmMcoEGoS9IbA+yn/uNWQ6ScGLqFDQJke4jUetDw/DHFtV00AE61MoRewTOgcO6brZJa2trUQZZyN576nf+ptz7tj/v/wA1c0HB2IOqyPCon+zrncnupKFeQbOrZ6aXoLmmk1uzIKblNL0EvTQ1IoMXpC1BL0wtUgHLVEx9nOsc+VOL0hegDLYm2VJBqtxGHViGIGYRBjXQ6Ce6a2eJtK24msfxmw4P7MQP3p18iK3wyippyIyJuLS7KnHWraoQdSxEzuYM8thReieGFzGWVVQAGDwNux2vmAPWqzFWLpJLD3VvOhfR65Yw9zHyDcNi4baZWzKcjOmWD2iSLZ1GmgG5qs+VS6VBgxNd7OmcLh1zgaNqPEQAD6gCs90u4omDt3G3Yt+zB5uygz5DUnyrRcFypYVQRCKqjuhVAB+Fc36W8RXK+Ia2Gv3S9uwG7Qs2tVe9A7OZgQBM/ZPJq48aXLZ3Sk1HRg7l9mJZyWZjJJ3JPM0jXJryYZuelGTDDmTXf+XVHn/jt2NtN3amrHCK2u/67qHYQDbSr3huFBg++lPO+NII4knYDhbkFt9vhIq3S730X6uigmI0Mnw51UXronsnT5+lch0FoDT1NQcOWYhRqSY8+6peHvggyuo5gx79D8Kmx1Yt8ZqGLfjT3buFKtAEjDWaX6qKJhjpT81AiwutTGuVGd6UPWlmdBS9JmprEcqYWqRji1J1lDLU0tSAIXppahzRLeHdvZRj5AmgAdy4QNBNVGLxjbdXr41cGxczhMpDHQA6fOo4vL1dwNbuZkdJuKpZUBOVlfkumYidyKaY6M7hsM96/bQ2yczeyNJ33J5aanuBro+GDhmw9xUC5FYlHbN2ydIAUoBkKhgSSF5VHwuARbme2zh1VNYX/dEARDA5cxV5MAzmqA/FRhsURdZXN8guRM2La6Jpz0JJWJ0J56qT5dG8VwVvyW/FC9i2bgYdSFi5IM5tMtwHYkiQdsxYc9+V8UxzXrhcgAQFVRsqjZR8T5k1uPpHbO2HtAiAjXJGxLkKD6BD/NWWtcOFVDSsnK90ilymnKh7qv14eKKmBA5VfNGVFHZsMTtWl4Vh8g13p1i0ByqQtRKVjoVhQHtCZIFFJpjVA0NVQNtPKvW7ajQCvGkJoGPK0q0ItT0NAE2ydKWR3/r30JW0putAiS1DZtKPdOlAYU2QNzUoehE00mkOiTnmkJqMGp2c0WOgpqfhscqKCXusw+zJCKBsBr+Ea7c6rM9eXFMklDGkGO79CgqEuLsuLXEnfM+J6hEMBUPaYjk0kTO1TuCKGe9Yd8xXK2YDKHt3QSNt2zC4Cd+fOsZiLvWAgHzMz6Vq+AYcYc2rl03LlzIVg+yltlJKMBofZMTuVp6N+d7+CJxjCof6tovVtbRbkEMlslGa6rWwApALDu1O8QA3VFgXsTcti492EUsub2WKLOWAEa0lttDJYnbQAnFeIpZZ2gv1ojQc+7rM0gEcspqLxnijHDlEykXGAYK85MsQgtuouJtrIidj3syckN4vYutZW4WTKqoCqgAKNQgVtSQMx0mNSaqRc1kKF20EwNP3iTrvvzoNvENlNsu2SZyjUZgDBifH4zrR7Vr3RzGuwn40EuvAVKfNFN7s5QEA0JIUTp+8dQPAGKEaVkjkNEmhBqcTSGKTTGpTTJosYk0hNemkJqQPRT0MUxTSigCUG0pufwoYavVSFRaMaA1Pu0AimyBpphNK1DakyjxNJTSaSakY2/eI295/KoTXn08fjUx1mgtb7U923hTTGNs3Qhllg9++/nTOK8Se5d6wkBtIyiAANoomIUsABtzrwsoQBlFNMPFALPFMSPYu3o7hceJ7zrRMDdP7Rrq6lGKmSDm0gabzrT1w6jUCPfXiJ0P5zT5WCDIWdVzySqhVn7KiSBA5STv30VMRchlOXKzBjoAZXNGWNh2zoPCg2ZE66cvCnoeX+tAqHilpk0oNIKHAc68TSZqQigZ4tSE0k02akBS1JFemkmgD1EQ0KnrQAWaSmZq9m8TTsC0egOKMzUBmqmQhhoZpTTKQz000GkNempGhCaaxpWplAz00hNeJptADpppWkr00APBpytQgaUNQAYNTs1AmvZqdgFpZ0oWelzUgHE02a8TSTQAs16mivUAKTTgaYDXpoAfNJmpCaSKALZ299BNEbnQnNWyUMY0MmlZjTTSAQ02a829IKko8TXqQ0hoAQ02aU0kUANpYprUhNADjXvWm0k0APmvTTRXjQA/1pQaHTgdDQA6a9moYNONACzXppBXqAFNKDTBvTmoAdNNpgNPoA//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90470" name="AutoShape 6" descr="https://encrypted-tbn1.gstatic.com/images?q=tbn:ANd9GcTD2vZrwCmZxRLxeqfXI9UURZ_46cGd0RN0nQYwt4SWznJdkdD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90472" name="AutoShape 8" descr="https://encrypted-tbn1.gstatic.com/images?q=tbn:ANd9GcTD2vZrwCmZxRLxeqfXI9UURZ_46cGd0RN0nQYwt4SWznJdkdD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90474" name="AutoShape 10" descr="https://encrypted-tbn1.gstatic.com/images?q=tbn:ANd9GcTD2vZrwCmZxRLxeqfXI9UURZ_46cGd0RN0nQYwt4SWznJdkdD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90600"/>
            <a:ext cx="8458200" cy="6400800"/>
          </a:xfrm>
        </p:spPr>
        <p:txBody>
          <a:bodyPr/>
          <a:lstStyle/>
          <a:p>
            <a:pPr>
              <a:buNone/>
            </a:pPr>
            <a:r>
              <a:rPr lang="en-US" sz="2800" b="1" dirty="0" smtClean="0">
                <a:solidFill>
                  <a:srgbClr val="7030A0"/>
                </a:solidFill>
              </a:rPr>
              <a:t>Utilize Safety Features Properly</a:t>
            </a:r>
          </a:p>
          <a:p>
            <a:r>
              <a:rPr lang="en-US" dirty="0" smtClean="0"/>
              <a:t>Use forceps or brush instead of fingers to pick up sections or wax fragments from blade or block face.</a:t>
            </a:r>
          </a:p>
          <a:p>
            <a:r>
              <a:rPr lang="en-US" dirty="0" smtClean="0"/>
              <a:t>Use handwheel lock when changing blocks.</a:t>
            </a:r>
          </a:p>
          <a:p>
            <a:r>
              <a:rPr lang="en-US" dirty="0" smtClean="0"/>
              <a:t>The knife or blade should be removed from the microtome when the instrument is left unattended or when cleaning the instrument.</a:t>
            </a:r>
          </a:p>
          <a:p>
            <a:pPr>
              <a:buNone/>
            </a:pPr>
            <a:endParaRPr lang="en-US" dirty="0" smtClean="0"/>
          </a:p>
          <a:p>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2590800" y="4419600"/>
            <a:ext cx="3810000" cy="244078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066800"/>
            <a:ext cx="8534400" cy="6400800"/>
          </a:xfrm>
        </p:spPr>
        <p:txBody>
          <a:bodyPr/>
          <a:lstStyle/>
          <a:p>
            <a:pPr>
              <a:buNone/>
            </a:pPr>
            <a:r>
              <a:rPr lang="en-US" sz="2800" b="1" dirty="0" smtClean="0">
                <a:solidFill>
                  <a:srgbClr val="7030A0"/>
                </a:solidFill>
              </a:rPr>
              <a:t>Set Blade Clearance Angle Optimally</a:t>
            </a:r>
          </a:p>
          <a:p>
            <a:r>
              <a:rPr lang="en-US" dirty="0" smtClean="0"/>
              <a:t>Blade clearance angle is adjustable and must be set for optimum performance</a:t>
            </a:r>
          </a:p>
          <a:p>
            <a:r>
              <a:rPr lang="en-US" dirty="0" smtClean="0"/>
              <a:t>The clearance angle prevents contact between the knife facet and the face of the block.</a:t>
            </a:r>
          </a:p>
          <a:p>
            <a:pPr>
              <a:buNone/>
            </a:pPr>
            <a:endParaRPr lang="en-US" dirty="0"/>
          </a:p>
        </p:txBody>
      </p:sp>
      <p:pic>
        <p:nvPicPr>
          <p:cNvPr id="4" name="Picture 3" descr="angle2.png"/>
          <p:cNvPicPr>
            <a:picLocks noChangeAspect="1"/>
          </p:cNvPicPr>
          <p:nvPr/>
        </p:nvPicPr>
        <p:blipFill>
          <a:blip r:embed="rId2" cstate="print"/>
          <a:stretch>
            <a:fillRect/>
          </a:stretch>
        </p:blipFill>
        <p:spPr>
          <a:xfrm>
            <a:off x="2514600" y="3581400"/>
            <a:ext cx="4036291" cy="2895600"/>
          </a:xfrm>
          <a:prstGeom prst="rect">
            <a:avLst/>
          </a:prstGeom>
        </p:spPr>
      </p:pic>
      <p:sp>
        <p:nvSpPr>
          <p:cNvPr id="32770" name="AutoShape 2" descr="https://encrypted-tbn1.gstatic.com/images?q=tbn:ANd9GcTD2vZrwCmZxRLxeqfXI9UURZ_46cGd0RN0nQYwt4SWznJdkdD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descr="F:\MICROTOMY\PICS\Knife-angle-in-microtomy_Fig1_2dc778fb70.gif"/>
          <p:cNvPicPr>
            <a:picLocks noGrp="1" noChangeAspect="1" noChangeArrowheads="1"/>
          </p:cNvPicPr>
          <p:nvPr>
            <p:ph idx="1"/>
          </p:nvPr>
        </p:nvPicPr>
        <p:blipFill>
          <a:blip r:embed="rId2"/>
          <a:srcRect/>
          <a:stretch>
            <a:fillRect/>
          </a:stretch>
        </p:blipFill>
        <p:spPr bwMode="auto">
          <a:xfrm>
            <a:off x="391863" y="2014887"/>
            <a:ext cx="8371137" cy="3776313"/>
          </a:xfrm>
          <a:prstGeom prst="rect">
            <a:avLst/>
          </a:prstGeom>
          <a:noFill/>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219200"/>
            <a:ext cx="8534400" cy="6019800"/>
          </a:xfrm>
        </p:spPr>
        <p:txBody>
          <a:bodyPr>
            <a:normAutofit/>
          </a:bodyPr>
          <a:lstStyle/>
          <a:p>
            <a:pPr>
              <a:buNone/>
            </a:pPr>
            <a:r>
              <a:rPr lang="en-US" sz="2800" b="1" dirty="0" smtClean="0">
                <a:solidFill>
                  <a:srgbClr val="7030A0"/>
                </a:solidFill>
              </a:rPr>
              <a:t>Maximize Blade Life</a:t>
            </a:r>
          </a:p>
          <a:p>
            <a:r>
              <a:rPr lang="en-US" dirty="0" smtClean="0"/>
              <a:t>When cleaning the blade avoid dragging anything along the cutting edge. Even cellulose fibres can cause damage to the blade.</a:t>
            </a:r>
          </a:p>
          <a:p>
            <a:r>
              <a:rPr lang="en-US" dirty="0" smtClean="0"/>
              <a:t>Avoid touching the edge with any hard objects such as forceps or brush.</a:t>
            </a:r>
          </a:p>
          <a:p>
            <a:pPr>
              <a:buNone/>
            </a:pPr>
            <a:endParaRPr lang="en-US"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143000"/>
            <a:ext cx="8229600" cy="4389120"/>
          </a:xfrm>
        </p:spPr>
        <p:txBody>
          <a:bodyPr/>
          <a:lstStyle/>
          <a:p>
            <a:pPr>
              <a:buNone/>
            </a:pPr>
            <a:r>
              <a:rPr lang="en-US" sz="2800" b="1" dirty="0" smtClean="0">
                <a:solidFill>
                  <a:srgbClr val="7030A0"/>
                </a:solidFill>
              </a:rPr>
              <a:t>Orientate Specimen Appropriately</a:t>
            </a:r>
          </a:p>
          <a:p>
            <a:r>
              <a:rPr lang="en-US" u="sng" dirty="0" smtClean="0"/>
              <a:t>Intestine</a:t>
            </a:r>
            <a:r>
              <a:rPr lang="en-US" dirty="0" smtClean="0"/>
              <a:t>: blade passes through the mucosa last</a:t>
            </a:r>
          </a:p>
          <a:p>
            <a:r>
              <a:rPr lang="en-US" u="sng" dirty="0" smtClean="0"/>
              <a:t>Skin</a:t>
            </a:r>
            <a:r>
              <a:rPr lang="en-US" dirty="0" smtClean="0"/>
              <a:t>: blade passes through the epidermis last.</a:t>
            </a:r>
          </a:p>
          <a:p>
            <a:r>
              <a:rPr lang="en-US" u="sng" dirty="0" smtClean="0"/>
              <a:t>Cervix</a:t>
            </a:r>
            <a:r>
              <a:rPr lang="en-US" dirty="0" smtClean="0"/>
              <a:t>: it is better to present a point of dense tissue to the blade rather than a straight edge.</a:t>
            </a:r>
          </a:p>
          <a:p>
            <a:endParaRPr lang="en-US" dirty="0"/>
          </a:p>
        </p:txBody>
      </p:sp>
      <p:pic>
        <p:nvPicPr>
          <p:cNvPr id="4" name="Picture 2"/>
          <p:cNvPicPr>
            <a:picLocks noChangeAspect="1" noChangeArrowheads="1"/>
          </p:cNvPicPr>
          <p:nvPr/>
        </p:nvPicPr>
        <p:blipFill>
          <a:blip r:embed="rId2" cstate="print"/>
          <a:srcRect/>
          <a:stretch>
            <a:fillRect/>
          </a:stretch>
        </p:blipFill>
        <p:spPr bwMode="auto">
          <a:xfrm>
            <a:off x="2209800" y="3654015"/>
            <a:ext cx="4648200" cy="2745182"/>
          </a:xfrm>
          <a:prstGeom prst="rect">
            <a:avLst/>
          </a:prstGeom>
          <a:noFill/>
          <a:ln w="9525">
            <a:noFill/>
            <a:miter lim="800000"/>
            <a:headEnd/>
            <a:tailEnd/>
          </a:ln>
          <a:effectLst/>
        </p:spPr>
      </p:pic>
      <p:pic>
        <p:nvPicPr>
          <p:cNvPr id="5" name="Content Placeholder 4" descr="blade.png"/>
          <p:cNvPicPr>
            <a:picLocks noChangeAspect="1"/>
          </p:cNvPicPr>
          <p:nvPr/>
        </p:nvPicPr>
        <p:blipFill>
          <a:blip r:embed="rId3" cstate="print"/>
          <a:stretch>
            <a:fillRect/>
          </a:stretch>
        </p:blipFill>
        <p:spPr>
          <a:xfrm>
            <a:off x="457200" y="6297918"/>
            <a:ext cx="8229600" cy="560082"/>
          </a:xfrm>
          <a:prstGeom prst="rect">
            <a:avLst/>
          </a:prstGeom>
        </p:spPr>
      </p:pic>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14400"/>
            <a:ext cx="8915400" cy="6096000"/>
          </a:xfrm>
        </p:spPr>
        <p:txBody>
          <a:bodyPr>
            <a:normAutofit/>
          </a:bodyPr>
          <a:lstStyle/>
          <a:p>
            <a:pPr>
              <a:buNone/>
            </a:pPr>
            <a:r>
              <a:rPr lang="en-US" sz="2800" b="1" dirty="0" smtClean="0">
                <a:solidFill>
                  <a:srgbClr val="7030A0"/>
                </a:solidFill>
              </a:rPr>
              <a:t>Ensure Blocks are Cold</a:t>
            </a:r>
          </a:p>
          <a:p>
            <a:r>
              <a:rPr lang="en-US" dirty="0" smtClean="0"/>
              <a:t>Sectioning is generally improved when the specimen and the wax are well matched in hardness.</a:t>
            </a:r>
          </a:p>
          <a:p>
            <a:r>
              <a:rPr lang="en-US" dirty="0" smtClean="0"/>
              <a:t>Cold wax provides better support for the harder elements in a specimen allowing thinner sections to be obtained.</a:t>
            </a:r>
          </a:p>
          <a:p>
            <a:endParaRPr lang="en-US" dirty="0"/>
          </a:p>
        </p:txBody>
      </p:sp>
      <p:pic>
        <p:nvPicPr>
          <p:cNvPr id="1026" name="Picture 2" descr="C:\Users\RUCHI SHARMA\Desktop\20160317_103126.jpg"/>
          <p:cNvPicPr>
            <a:picLocks noChangeAspect="1" noChangeArrowheads="1"/>
          </p:cNvPicPr>
          <p:nvPr/>
        </p:nvPicPr>
        <p:blipFill>
          <a:blip r:embed="rId3" cstate="print"/>
          <a:srcRect l="8750" t="11111" r="7500" b="11111"/>
          <a:stretch>
            <a:fillRect/>
          </a:stretch>
        </p:blipFill>
        <p:spPr bwMode="auto">
          <a:xfrm>
            <a:off x="1480457" y="3650776"/>
            <a:ext cx="6139543" cy="3207224"/>
          </a:xfrm>
          <a:prstGeom prst="rect">
            <a:avLst/>
          </a:prstGeom>
          <a:noFill/>
        </p:spPr>
      </p:pic>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Water penetrates a small distance into the block face, swelling tissues and making them more amenable to cutting. This is particularly important to over-dehydrated, dry or crumbly tissues.</a:t>
            </a:r>
          </a:p>
          <a:p>
            <a:r>
              <a:rPr lang="en-US" dirty="0" smtClean="0"/>
              <a:t>Placing blocks in a freezer can cause surface cracking, where tissue separates from the surrounding wax.</a:t>
            </a:r>
          </a:p>
          <a:p>
            <a:endParaRPr lang="en-IN" dirty="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7162800" cy="838200"/>
          </a:xfrm>
        </p:spPr>
        <p:txBody>
          <a:bodyPr>
            <a:noAutofit/>
          </a:bodyPr>
          <a:lstStyle/>
          <a:p>
            <a:r>
              <a:rPr lang="en-US" sz="4400" dirty="0" smtClean="0">
                <a:solidFill>
                  <a:schemeClr val="accent2">
                    <a:lumMod val="60000"/>
                    <a:lumOff val="40000"/>
                  </a:schemeClr>
                </a:solidFill>
              </a:rPr>
              <a:t>Precautions to ensure </a:t>
            </a:r>
            <a:br>
              <a:rPr lang="en-US" sz="4400" dirty="0" smtClean="0">
                <a:solidFill>
                  <a:schemeClr val="accent2">
                    <a:lumMod val="60000"/>
                    <a:lumOff val="40000"/>
                  </a:schemeClr>
                </a:solidFill>
              </a:rPr>
            </a:br>
            <a:r>
              <a:rPr lang="en-US" sz="4400" dirty="0" smtClean="0">
                <a:solidFill>
                  <a:schemeClr val="accent2">
                    <a:lumMod val="60000"/>
                    <a:lumOff val="40000"/>
                  </a:schemeClr>
                </a:solidFill>
              </a:rPr>
              <a:t>high quality thin section</a:t>
            </a:r>
            <a:endParaRPr lang="en-US" sz="4400" dirty="0">
              <a:solidFill>
                <a:schemeClr val="accent2">
                  <a:lumMod val="60000"/>
                  <a:lumOff val="40000"/>
                </a:schemeClr>
              </a:solidFill>
            </a:endParaRPr>
          </a:p>
        </p:txBody>
      </p:sp>
      <p:sp>
        <p:nvSpPr>
          <p:cNvPr id="3" name="Content Placeholder 2"/>
          <p:cNvSpPr>
            <a:spLocks noGrp="1"/>
          </p:cNvSpPr>
          <p:nvPr>
            <p:ph idx="1"/>
          </p:nvPr>
        </p:nvSpPr>
        <p:spPr>
          <a:xfrm>
            <a:off x="152400" y="2286000"/>
            <a:ext cx="8763000" cy="4419600"/>
          </a:xfrm>
        </p:spPr>
        <p:txBody>
          <a:bodyPr/>
          <a:lstStyle/>
          <a:p>
            <a:r>
              <a:rPr lang="en-US" u="sng" dirty="0" smtClean="0"/>
              <a:t>Do not stop and restart during a cutting stroke </a:t>
            </a:r>
            <a:r>
              <a:rPr lang="en-US" dirty="0" smtClean="0"/>
              <a:t>as this will produce bands of different thickness across the section.</a:t>
            </a:r>
          </a:p>
          <a:p>
            <a:r>
              <a:rPr lang="en-US" dirty="0" smtClean="0"/>
              <a:t>Use a section of blade that has not been used for rough trimming.</a:t>
            </a:r>
          </a:p>
          <a:p>
            <a:r>
              <a:rPr lang="en-US" dirty="0" smtClean="0"/>
              <a:t>Re-chilling of the block may be required if the block face becomes warm or if deeper levels are required.</a:t>
            </a:r>
          </a:p>
          <a:p>
            <a:r>
              <a:rPr lang="en-US" dirty="0" smtClean="0"/>
              <a:t>The application of warm, moist breath tends to make sections more cohesive, but it also causes thermal expansion thus making the section thicker.</a:t>
            </a:r>
            <a:endParaRPr lang="en-US" dirty="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066800"/>
            <a:ext cx="8458200" cy="6553200"/>
          </a:xfrm>
        </p:spPr>
        <p:txBody>
          <a:bodyPr>
            <a:normAutofit/>
          </a:bodyPr>
          <a:lstStyle/>
          <a:p>
            <a:pPr>
              <a:buNone/>
            </a:pPr>
            <a:r>
              <a:rPr lang="en-US" b="1" dirty="0" smtClean="0">
                <a:solidFill>
                  <a:srgbClr val="7030A0"/>
                </a:solidFill>
              </a:rPr>
              <a:t>Float Out Sections Carefully</a:t>
            </a:r>
          </a:p>
          <a:p>
            <a:r>
              <a:rPr lang="en-US" dirty="0" smtClean="0"/>
              <a:t>Flotation should expand the section to its original dimensions and ensure it is completely flat.</a:t>
            </a:r>
          </a:p>
          <a:p>
            <a:r>
              <a:rPr lang="en-US" dirty="0" smtClean="0"/>
              <a:t>The temperature will need to be 5 - 9 ˚C below the melting point of the wax.</a:t>
            </a:r>
          </a:p>
        </p:txBody>
      </p:sp>
      <p:pic>
        <p:nvPicPr>
          <p:cNvPr id="6146" name="Picture 2"/>
          <p:cNvPicPr>
            <a:picLocks noChangeAspect="1" noChangeArrowheads="1"/>
          </p:cNvPicPr>
          <p:nvPr/>
        </p:nvPicPr>
        <p:blipFill>
          <a:blip r:embed="rId2" cstate="print"/>
          <a:srcRect/>
          <a:stretch>
            <a:fillRect/>
          </a:stretch>
        </p:blipFill>
        <p:spPr bwMode="auto">
          <a:xfrm>
            <a:off x="4114800" y="4343400"/>
            <a:ext cx="3886200" cy="2514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685800"/>
          </a:xfrm>
        </p:spPr>
        <p:txBody>
          <a:bodyPr>
            <a:noAutofit/>
          </a:bodyPr>
          <a:lstStyle/>
          <a:p>
            <a:r>
              <a:rPr lang="en-US" sz="4400" b="1" dirty="0" smtClean="0">
                <a:solidFill>
                  <a:schemeClr val="accent2">
                    <a:lumMod val="60000"/>
                    <a:lumOff val="40000"/>
                  </a:schemeClr>
                </a:solidFill>
              </a:rPr>
              <a:t>Rotary microtome</a:t>
            </a:r>
            <a:endParaRPr lang="en-US" sz="4400" b="1" dirty="0">
              <a:solidFill>
                <a:schemeClr val="accent2">
                  <a:lumMod val="60000"/>
                  <a:lumOff val="40000"/>
                </a:schemeClr>
              </a:solidFill>
            </a:endParaRPr>
          </a:p>
        </p:txBody>
      </p:sp>
      <p:sp>
        <p:nvSpPr>
          <p:cNvPr id="5" name="Content Placeholder 2"/>
          <p:cNvSpPr>
            <a:spLocks noGrp="1"/>
          </p:cNvSpPr>
          <p:nvPr>
            <p:ph idx="1"/>
          </p:nvPr>
        </p:nvSpPr>
        <p:spPr/>
        <p:txBody>
          <a:bodyPr>
            <a:normAutofit/>
          </a:bodyPr>
          <a:lstStyle/>
          <a:p>
            <a:endParaRPr lang="en-US" dirty="0" smtClean="0"/>
          </a:p>
          <a:p>
            <a:pPr>
              <a:buNone/>
            </a:pPr>
            <a:endParaRPr lang="en-US" dirty="0"/>
          </a:p>
        </p:txBody>
      </p:sp>
      <p:pic>
        <p:nvPicPr>
          <p:cNvPr id="9219" name="Picture 3" descr="C:\Users\RUCHI SHARMA\Desktop\MICROTOMY\PICS\Leica-2235-microtome.jpg"/>
          <p:cNvPicPr>
            <a:picLocks noChangeAspect="1" noChangeArrowheads="1"/>
          </p:cNvPicPr>
          <p:nvPr/>
        </p:nvPicPr>
        <p:blipFill>
          <a:blip r:embed="rId2" cstate="print"/>
          <a:srcRect/>
          <a:stretch>
            <a:fillRect/>
          </a:stretch>
        </p:blipFill>
        <p:spPr bwMode="auto">
          <a:xfrm>
            <a:off x="1295400" y="2000500"/>
            <a:ext cx="6477000" cy="4857500"/>
          </a:xfrm>
          <a:prstGeom prst="rect">
            <a:avLst/>
          </a:prstGeom>
          <a:noFill/>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Make sure the water is clean and free of bubbles and section waste (to avoid cross-contamination).</a:t>
            </a:r>
          </a:p>
          <a:p>
            <a:r>
              <a:rPr lang="en-US" dirty="0" smtClean="0"/>
              <a:t>Place sections with the smooth (shiny) side down.</a:t>
            </a:r>
          </a:p>
          <a:p>
            <a:r>
              <a:rPr lang="en-US" dirty="0" smtClean="0"/>
              <a:t>Place the sections onto the water surface with a gentle sweeping action.</a:t>
            </a:r>
          </a:p>
          <a:p>
            <a:endParaRPr lang="en-IN" dirty="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143000"/>
            <a:ext cx="8382000" cy="6858000"/>
          </a:xfrm>
        </p:spPr>
        <p:txBody>
          <a:bodyPr/>
          <a:lstStyle/>
          <a:p>
            <a:r>
              <a:rPr lang="en-US" dirty="0" smtClean="0"/>
              <a:t>Sections are very easily damaged when dislodging wrinkles or bubbles with brush or forceps.</a:t>
            </a:r>
          </a:p>
          <a:p>
            <a:r>
              <a:rPr lang="en-US" dirty="0" smtClean="0"/>
              <a:t>Leave the section on the water surface just long enough for it to flatten. Overexpansion can spoil the morphology in susceptible sections.</a:t>
            </a:r>
          </a:p>
          <a:p>
            <a:r>
              <a:rPr lang="en-US" dirty="0" smtClean="0"/>
              <a:t>Skim the water surface with tissue paper between blocks to avoid the possibility of cross-contamination.</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To avoid any chance of a mix-up float out sections from one block at a time</a:t>
            </a:r>
          </a:p>
          <a:p>
            <a:endParaRPr lang="en-IN" dirty="0"/>
          </a:p>
        </p:txBody>
      </p:sp>
      <p:pic>
        <p:nvPicPr>
          <p:cNvPr id="4" name="Picture 2"/>
          <p:cNvPicPr>
            <a:picLocks noChangeAspect="1" noChangeArrowheads="1"/>
          </p:cNvPicPr>
          <p:nvPr/>
        </p:nvPicPr>
        <p:blipFill>
          <a:blip r:embed="rId2" cstate="print"/>
          <a:srcRect/>
          <a:stretch>
            <a:fillRect/>
          </a:stretch>
        </p:blipFill>
        <p:spPr bwMode="auto">
          <a:xfrm>
            <a:off x="0" y="3810000"/>
            <a:ext cx="4419600" cy="3048000"/>
          </a:xfrm>
          <a:prstGeom prst="rect">
            <a:avLst/>
          </a:prstGeom>
          <a:noFill/>
          <a:ln w="9525">
            <a:noFill/>
            <a:miter lim="800000"/>
            <a:headEnd/>
            <a:tailEnd/>
          </a:ln>
          <a:effectLst/>
        </p:spPr>
      </p:pic>
      <p:pic>
        <p:nvPicPr>
          <p:cNvPr id="5" name="Picture 3"/>
          <p:cNvPicPr>
            <a:picLocks noChangeAspect="1" noChangeArrowheads="1"/>
          </p:cNvPicPr>
          <p:nvPr/>
        </p:nvPicPr>
        <p:blipFill>
          <a:blip r:embed="rId3" cstate="print"/>
          <a:srcRect/>
          <a:stretch>
            <a:fillRect/>
          </a:stretch>
        </p:blipFill>
        <p:spPr bwMode="auto">
          <a:xfrm>
            <a:off x="4953000" y="3810000"/>
            <a:ext cx="4191000" cy="3048000"/>
          </a:xfrm>
          <a:prstGeom prst="rect">
            <a:avLst/>
          </a:prstGeom>
          <a:noFill/>
          <a:ln w="9525">
            <a:noFill/>
            <a:miter lim="800000"/>
            <a:headEnd/>
            <a:tailEnd/>
          </a:ln>
          <a:effectLst/>
        </p:spPr>
      </p:pic>
      <p:pic>
        <p:nvPicPr>
          <p:cNvPr id="6" name="Picture 5" descr="right.png"/>
          <p:cNvPicPr>
            <a:picLocks noChangeAspect="1"/>
          </p:cNvPicPr>
          <p:nvPr/>
        </p:nvPicPr>
        <p:blipFill>
          <a:blip r:embed="rId4" cstate="print"/>
          <a:stretch>
            <a:fillRect/>
          </a:stretch>
        </p:blipFill>
        <p:spPr>
          <a:xfrm>
            <a:off x="3486062" y="5981610"/>
            <a:ext cx="628738" cy="647790"/>
          </a:xfrm>
          <a:prstGeom prst="rect">
            <a:avLst/>
          </a:prstGeom>
        </p:spPr>
      </p:pic>
      <p:pic>
        <p:nvPicPr>
          <p:cNvPr id="7" name="Picture 6" descr="wrong.png"/>
          <p:cNvPicPr>
            <a:picLocks noChangeAspect="1"/>
          </p:cNvPicPr>
          <p:nvPr/>
        </p:nvPicPr>
        <p:blipFill>
          <a:blip r:embed="rId5" cstate="print"/>
          <a:stretch>
            <a:fillRect/>
          </a:stretch>
        </p:blipFill>
        <p:spPr>
          <a:xfrm>
            <a:off x="8667683" y="6400736"/>
            <a:ext cx="476317" cy="457264"/>
          </a:xfrm>
          <a:prstGeom prst="rect">
            <a:avLst/>
          </a:prstGeom>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66800"/>
            <a:ext cx="8458200" cy="5486400"/>
          </a:xfrm>
        </p:spPr>
        <p:txBody>
          <a:bodyPr>
            <a:normAutofit/>
          </a:bodyPr>
          <a:lstStyle/>
          <a:p>
            <a:pPr>
              <a:buNone/>
            </a:pPr>
            <a:r>
              <a:rPr lang="en-US" sz="2800" b="1" dirty="0" smtClean="0">
                <a:solidFill>
                  <a:srgbClr val="7030A0"/>
                </a:solidFill>
              </a:rPr>
              <a:t>Dry Slides Adequately</a:t>
            </a:r>
          </a:p>
          <a:p>
            <a:r>
              <a:rPr lang="en-US" dirty="0" smtClean="0"/>
              <a:t>Generally drying temperatures should not exceed </a:t>
            </a:r>
          </a:p>
          <a:p>
            <a:pPr marL="360363" indent="-96838">
              <a:buNone/>
            </a:pPr>
            <a:r>
              <a:rPr lang="en-US" dirty="0" smtClean="0"/>
              <a:t>65 ˚C.</a:t>
            </a:r>
          </a:p>
          <a:p>
            <a:r>
              <a:rPr lang="en-US" dirty="0" smtClean="0"/>
              <a:t>Excessive heat can cause droplets of water underneath a section to boil and this will cause damage.</a:t>
            </a:r>
          </a:p>
          <a:p>
            <a:r>
              <a:rPr lang="en-US" dirty="0" smtClean="0"/>
              <a:t>Some delicate specimens will produce best results when dried at 37˚C for a longer time(24 hours).</a:t>
            </a:r>
          </a:p>
          <a:p>
            <a:pPr>
              <a:buNone/>
            </a:pPr>
            <a:endParaRPr lang="en-US" dirty="0" smtClean="0"/>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389120"/>
          </a:xfrm>
        </p:spPr>
        <p:txBody>
          <a:bodyPr/>
          <a:lstStyle/>
          <a:p>
            <a:pPr>
              <a:buNone/>
            </a:pPr>
            <a:r>
              <a:rPr lang="en-US" sz="2800" b="1" dirty="0" smtClean="0">
                <a:solidFill>
                  <a:srgbClr val="7030A0"/>
                </a:solidFill>
              </a:rPr>
              <a:t>Clean and Maintain the Microtome Thoroughly</a:t>
            </a:r>
          </a:p>
          <a:p>
            <a:r>
              <a:rPr lang="en-US" dirty="0" smtClean="0"/>
              <a:t>Do not clean the outer surfaces with alcohol or xylene as they are not resistant to these solvents.</a:t>
            </a:r>
          </a:p>
          <a:p>
            <a:r>
              <a:rPr lang="en-US" dirty="0" smtClean="0"/>
              <a:t>No fluid must enter the inside of the instrument during cleaning.</a:t>
            </a:r>
          </a:p>
          <a:p>
            <a:endParaRPr lang="en-IN" dirty="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838200"/>
          </a:xfrm>
        </p:spPr>
        <p:txBody>
          <a:bodyPr>
            <a:normAutofit/>
          </a:bodyPr>
          <a:lstStyle/>
          <a:p>
            <a:r>
              <a:rPr lang="en-US" sz="4400" b="1" dirty="0" smtClean="0">
                <a:solidFill>
                  <a:schemeClr val="accent2">
                    <a:lumMod val="60000"/>
                    <a:lumOff val="40000"/>
                  </a:schemeClr>
                </a:solidFill>
              </a:rPr>
              <a:t>Faults</a:t>
            </a:r>
            <a:r>
              <a:rPr lang="en-US" sz="4400" b="1" dirty="0" smtClean="0">
                <a:solidFill>
                  <a:schemeClr val="accent1"/>
                </a:solidFill>
              </a:rPr>
              <a:t> </a:t>
            </a:r>
            <a:r>
              <a:rPr lang="en-US" b="1" dirty="0" smtClean="0"/>
              <a:t> </a:t>
            </a:r>
            <a:endParaRPr lang="en-US" dirty="0"/>
          </a:p>
        </p:txBody>
      </p:sp>
      <p:pic>
        <p:nvPicPr>
          <p:cNvPr id="30722" name="Picture 2"/>
          <p:cNvPicPr>
            <a:picLocks noGrp="1" noChangeAspect="1" noChangeArrowheads="1"/>
          </p:cNvPicPr>
          <p:nvPr>
            <p:ph idx="1"/>
          </p:nvPr>
        </p:nvPicPr>
        <p:blipFill>
          <a:blip r:embed="rId2" cstate="print">
            <a:lum bright="10000" contrast="20000"/>
          </a:blip>
          <a:srcRect/>
          <a:stretch>
            <a:fillRect/>
          </a:stretch>
        </p:blipFill>
        <p:spPr bwMode="auto">
          <a:xfrm>
            <a:off x="0" y="2362200"/>
            <a:ext cx="3886200" cy="2936675"/>
          </a:xfrm>
          <a:prstGeom prst="rect">
            <a:avLst/>
          </a:prstGeom>
          <a:noFill/>
          <a:ln w="9525">
            <a:noFill/>
            <a:miter lim="800000"/>
            <a:headEnd/>
            <a:tailEnd/>
          </a:ln>
          <a:effectLst/>
        </p:spPr>
      </p:pic>
      <p:sp>
        <p:nvSpPr>
          <p:cNvPr id="6" name="Rectangle 5"/>
          <p:cNvSpPr/>
          <p:nvPr/>
        </p:nvSpPr>
        <p:spPr>
          <a:xfrm>
            <a:off x="515794" y="5451157"/>
            <a:ext cx="2238113" cy="430887"/>
          </a:xfrm>
          <a:prstGeom prst="rect">
            <a:avLst/>
          </a:prstGeom>
        </p:spPr>
        <p:txBody>
          <a:bodyPr wrap="none">
            <a:spAutoFit/>
          </a:bodyPr>
          <a:lstStyle/>
          <a:p>
            <a:r>
              <a:rPr lang="en-US" sz="2200" b="1" dirty="0" smtClean="0"/>
              <a:t>Section too thick</a:t>
            </a:r>
            <a:endParaRPr lang="en-US" sz="2200" b="1" dirty="0"/>
          </a:p>
        </p:txBody>
      </p:sp>
      <p:sp>
        <p:nvSpPr>
          <p:cNvPr id="7" name="Rectangle 6"/>
          <p:cNvSpPr/>
          <p:nvPr/>
        </p:nvSpPr>
        <p:spPr>
          <a:xfrm>
            <a:off x="4038600" y="2490787"/>
            <a:ext cx="4953000" cy="2462213"/>
          </a:xfrm>
          <a:prstGeom prst="rect">
            <a:avLst/>
          </a:prstGeom>
        </p:spPr>
        <p:txBody>
          <a:bodyPr wrap="square">
            <a:spAutoFit/>
          </a:bodyPr>
          <a:lstStyle/>
          <a:p>
            <a:pPr marL="179388" indent="-179388">
              <a:buFont typeface="Arial" pitchFamily="34" charset="0"/>
              <a:buChar char="•"/>
            </a:pPr>
            <a:r>
              <a:rPr lang="en-US" sz="2200" dirty="0" smtClean="0"/>
              <a:t>Wrong micrometer setting</a:t>
            </a:r>
          </a:p>
          <a:p>
            <a:pPr marL="179388" indent="-179388">
              <a:buFont typeface="Arial" pitchFamily="34" charset="0"/>
              <a:buChar char="•"/>
            </a:pPr>
            <a:r>
              <a:rPr lang="en-US" sz="2200" dirty="0" smtClean="0"/>
              <a:t>Warm breath applied to cold block to facilitate sectioning</a:t>
            </a:r>
          </a:p>
          <a:p>
            <a:pPr marL="179388" indent="-179388">
              <a:buFont typeface="Arial" pitchFamily="34" charset="0"/>
              <a:buChar char="•"/>
            </a:pPr>
            <a:r>
              <a:rPr lang="en-US" sz="2200" dirty="0" smtClean="0"/>
              <a:t>First section in ribbon chosen</a:t>
            </a:r>
          </a:p>
          <a:p>
            <a:pPr marL="179388" indent="-179388">
              <a:buFont typeface="Arial" pitchFamily="34" charset="0"/>
              <a:buChar char="•"/>
            </a:pPr>
            <a:r>
              <a:rPr lang="en-US" sz="2200" dirty="0" smtClean="0"/>
              <a:t>Sectioning at too great a speed</a:t>
            </a:r>
          </a:p>
          <a:p>
            <a:pPr marL="179388" indent="-179388">
              <a:buFont typeface="Arial" pitchFamily="34" charset="0"/>
              <a:buChar char="•"/>
            </a:pPr>
            <a:r>
              <a:rPr lang="en-US" sz="2200" dirty="0" smtClean="0"/>
              <a:t>Poor processing</a:t>
            </a:r>
          </a:p>
          <a:p>
            <a:pPr marL="179388" indent="-179388">
              <a:buFont typeface="Arial" pitchFamily="34" charset="0"/>
              <a:buChar char="•"/>
            </a:pPr>
            <a:r>
              <a:rPr lang="en-US" sz="2200" dirty="0" smtClean="0"/>
              <a:t>Microtome needs recalibration</a:t>
            </a:r>
            <a:endParaRPr lang="en-US" sz="2200" dirty="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Grp="1" noChangeAspect="1" noChangeArrowheads="1"/>
          </p:cNvPicPr>
          <p:nvPr>
            <p:ph idx="1"/>
          </p:nvPr>
        </p:nvPicPr>
        <p:blipFill>
          <a:blip r:embed="rId2" cstate="print">
            <a:lum bright="-20000" contrast="30000"/>
          </a:blip>
          <a:srcRect/>
          <a:stretch>
            <a:fillRect/>
          </a:stretch>
        </p:blipFill>
        <p:spPr bwMode="auto">
          <a:xfrm>
            <a:off x="0" y="1981200"/>
            <a:ext cx="3657600" cy="2887579"/>
          </a:xfrm>
          <a:prstGeom prst="rect">
            <a:avLst/>
          </a:prstGeom>
          <a:noFill/>
          <a:ln w="9525">
            <a:noFill/>
            <a:miter lim="800000"/>
            <a:headEnd/>
            <a:tailEnd/>
          </a:ln>
          <a:effectLst/>
        </p:spPr>
      </p:pic>
      <p:sp>
        <p:nvSpPr>
          <p:cNvPr id="5" name="Rectangle 4"/>
          <p:cNvSpPr/>
          <p:nvPr/>
        </p:nvSpPr>
        <p:spPr>
          <a:xfrm>
            <a:off x="533400" y="5029200"/>
            <a:ext cx="3124200" cy="769441"/>
          </a:xfrm>
          <a:prstGeom prst="rect">
            <a:avLst/>
          </a:prstGeom>
        </p:spPr>
        <p:txBody>
          <a:bodyPr wrap="square">
            <a:spAutoFit/>
          </a:bodyPr>
          <a:lstStyle/>
          <a:p>
            <a:r>
              <a:rPr lang="en-US" sz="2200" b="1" dirty="0" smtClean="0"/>
              <a:t>Holes from rough</a:t>
            </a:r>
          </a:p>
          <a:p>
            <a:r>
              <a:rPr lang="en-US" sz="2200" b="1" dirty="0" smtClean="0"/>
              <a:t> trimming</a:t>
            </a:r>
            <a:endParaRPr lang="en-US" sz="2200" dirty="0"/>
          </a:p>
        </p:txBody>
      </p:sp>
      <p:sp>
        <p:nvSpPr>
          <p:cNvPr id="6" name="Rectangle 5"/>
          <p:cNvSpPr/>
          <p:nvPr/>
        </p:nvSpPr>
        <p:spPr>
          <a:xfrm>
            <a:off x="3810000" y="2033587"/>
            <a:ext cx="5181600" cy="2462213"/>
          </a:xfrm>
          <a:prstGeom prst="rect">
            <a:avLst/>
          </a:prstGeom>
        </p:spPr>
        <p:txBody>
          <a:bodyPr wrap="square">
            <a:spAutoFit/>
          </a:bodyPr>
          <a:lstStyle/>
          <a:p>
            <a:pPr marL="179388" indent="-179388">
              <a:buFont typeface="Arial" pitchFamily="34" charset="0"/>
              <a:buChar char="•"/>
            </a:pPr>
            <a:r>
              <a:rPr lang="en-US" sz="2200" dirty="0" smtClean="0"/>
              <a:t>Block trimmed too quickly</a:t>
            </a:r>
          </a:p>
          <a:p>
            <a:pPr marL="179388" indent="-179388">
              <a:buFont typeface="Arial" pitchFamily="34" charset="0"/>
              <a:buChar char="•"/>
            </a:pPr>
            <a:r>
              <a:rPr lang="en-US" sz="2200" dirty="0" smtClean="0"/>
              <a:t>Block surface not polished by cutting some thin sections after roughing</a:t>
            </a:r>
          </a:p>
          <a:p>
            <a:pPr marL="179388" indent="-179388">
              <a:buFont typeface="Arial" pitchFamily="34" charset="0"/>
              <a:buChar char="•"/>
            </a:pPr>
            <a:r>
              <a:rPr lang="en-US" sz="2200" dirty="0" smtClean="0"/>
              <a:t>Inappropriate section thickness used when trimming</a:t>
            </a:r>
          </a:p>
          <a:p>
            <a:pPr marL="179388" indent="-179388">
              <a:buFont typeface="Arial" pitchFamily="34" charset="0"/>
              <a:buChar char="•"/>
            </a:pPr>
            <a:r>
              <a:rPr lang="en-US" sz="2200" dirty="0" smtClean="0"/>
              <a:t>Block brittle (over-processed) or too cold when trimmed</a:t>
            </a:r>
            <a:endParaRPr lang="en-US" sz="2200" dirty="0"/>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Grp="1" noChangeAspect="1" noChangeArrowheads="1"/>
          </p:cNvPicPr>
          <p:nvPr>
            <p:ph idx="1"/>
          </p:nvPr>
        </p:nvPicPr>
        <p:blipFill>
          <a:blip r:embed="rId2" cstate="print">
            <a:lum bright="-10000" contrast="10000"/>
          </a:blip>
          <a:srcRect/>
          <a:stretch>
            <a:fillRect/>
          </a:stretch>
        </p:blipFill>
        <p:spPr bwMode="auto">
          <a:xfrm>
            <a:off x="0" y="2087880"/>
            <a:ext cx="3657600" cy="2865120"/>
          </a:xfrm>
          <a:prstGeom prst="rect">
            <a:avLst/>
          </a:prstGeom>
          <a:noFill/>
          <a:ln w="9525">
            <a:noFill/>
            <a:miter lim="800000"/>
            <a:headEnd/>
            <a:tailEnd/>
          </a:ln>
          <a:effectLst/>
        </p:spPr>
      </p:pic>
      <p:sp>
        <p:nvSpPr>
          <p:cNvPr id="5" name="Rectangle 4"/>
          <p:cNvSpPr/>
          <p:nvPr/>
        </p:nvSpPr>
        <p:spPr>
          <a:xfrm>
            <a:off x="-679969" y="5097959"/>
            <a:ext cx="4794769" cy="769441"/>
          </a:xfrm>
          <a:prstGeom prst="rect">
            <a:avLst/>
          </a:prstGeom>
        </p:spPr>
        <p:txBody>
          <a:bodyPr wrap="square">
            <a:spAutoFit/>
          </a:bodyPr>
          <a:lstStyle/>
          <a:p>
            <a:pPr algn="ctr"/>
            <a:r>
              <a:rPr lang="en-US" sz="2200" b="1" dirty="0" smtClean="0"/>
              <a:t>Knife lines </a:t>
            </a:r>
          </a:p>
          <a:p>
            <a:pPr algn="ctr"/>
            <a:r>
              <a:rPr lang="en-US" sz="2200" b="1" dirty="0" smtClean="0"/>
              <a:t>(vertical striations)</a:t>
            </a:r>
            <a:endParaRPr lang="en-US" sz="2200" dirty="0"/>
          </a:p>
        </p:txBody>
      </p:sp>
      <p:sp>
        <p:nvSpPr>
          <p:cNvPr id="6" name="Rectangle 5"/>
          <p:cNvSpPr/>
          <p:nvPr/>
        </p:nvSpPr>
        <p:spPr>
          <a:xfrm>
            <a:off x="3962400" y="2262187"/>
            <a:ext cx="4648200" cy="2462213"/>
          </a:xfrm>
          <a:prstGeom prst="rect">
            <a:avLst/>
          </a:prstGeom>
        </p:spPr>
        <p:txBody>
          <a:bodyPr wrap="square">
            <a:spAutoFit/>
          </a:bodyPr>
          <a:lstStyle/>
          <a:p>
            <a:r>
              <a:rPr lang="en-US" sz="2200" dirty="0" smtClean="0"/>
              <a:t>• Damaged knife or blade used</a:t>
            </a:r>
          </a:p>
          <a:p>
            <a:r>
              <a:rPr lang="en-US" sz="2200" dirty="0" smtClean="0"/>
              <a:t>• Poor processing</a:t>
            </a:r>
          </a:p>
          <a:p>
            <a:r>
              <a:rPr lang="en-US" sz="2200" dirty="0" smtClean="0"/>
              <a:t>• Hard material such as calcium in</a:t>
            </a:r>
          </a:p>
          <a:p>
            <a:pPr indent="263525"/>
            <a:r>
              <a:rPr lang="en-US" sz="2200" dirty="0" smtClean="0"/>
              <a:t>block</a:t>
            </a:r>
          </a:p>
          <a:p>
            <a:r>
              <a:rPr lang="en-US" sz="2200" dirty="0" smtClean="0"/>
              <a:t>• Debris in unfiltered wax</a:t>
            </a:r>
          </a:p>
          <a:p>
            <a:r>
              <a:rPr lang="en-US" sz="2200" dirty="0" smtClean="0"/>
              <a:t>• Buffer salts precipitated in</a:t>
            </a:r>
          </a:p>
          <a:p>
            <a:pPr indent="263525"/>
            <a:r>
              <a:rPr lang="en-US" sz="2200" dirty="0" smtClean="0"/>
              <a:t>specimens</a:t>
            </a:r>
            <a:endParaRPr lang="en-US" sz="2200" dirty="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Grp="1" noChangeAspect="1" noChangeArrowheads="1"/>
          </p:cNvPicPr>
          <p:nvPr>
            <p:ph idx="1"/>
          </p:nvPr>
        </p:nvPicPr>
        <p:blipFill>
          <a:blip r:embed="rId2" cstate="print"/>
          <a:srcRect/>
          <a:stretch>
            <a:fillRect/>
          </a:stretch>
        </p:blipFill>
        <p:spPr bwMode="auto">
          <a:xfrm>
            <a:off x="0" y="2306053"/>
            <a:ext cx="3657600" cy="2951747"/>
          </a:xfrm>
          <a:prstGeom prst="rect">
            <a:avLst/>
          </a:prstGeom>
          <a:noFill/>
          <a:ln w="9525">
            <a:noFill/>
            <a:miter lim="800000"/>
            <a:headEnd/>
            <a:tailEnd/>
          </a:ln>
          <a:effectLst/>
        </p:spPr>
      </p:pic>
      <p:sp>
        <p:nvSpPr>
          <p:cNvPr id="5" name="Rectangle 4"/>
          <p:cNvSpPr/>
          <p:nvPr/>
        </p:nvSpPr>
        <p:spPr>
          <a:xfrm>
            <a:off x="1066800" y="5436513"/>
            <a:ext cx="3276600" cy="430887"/>
          </a:xfrm>
          <a:prstGeom prst="rect">
            <a:avLst/>
          </a:prstGeom>
        </p:spPr>
        <p:txBody>
          <a:bodyPr wrap="square">
            <a:spAutoFit/>
          </a:bodyPr>
          <a:lstStyle/>
          <a:p>
            <a:r>
              <a:rPr lang="en-US" sz="2200" b="1" dirty="0" smtClean="0"/>
              <a:t>Disruption</a:t>
            </a:r>
            <a:endParaRPr lang="en-US" sz="2200" dirty="0"/>
          </a:p>
        </p:txBody>
      </p:sp>
      <p:sp>
        <p:nvSpPr>
          <p:cNvPr id="6" name="Rectangle 5"/>
          <p:cNvSpPr/>
          <p:nvPr/>
        </p:nvSpPr>
        <p:spPr>
          <a:xfrm>
            <a:off x="3962400" y="2209800"/>
            <a:ext cx="4800600" cy="3139321"/>
          </a:xfrm>
          <a:prstGeom prst="rect">
            <a:avLst/>
          </a:prstGeom>
        </p:spPr>
        <p:txBody>
          <a:bodyPr wrap="square">
            <a:spAutoFit/>
          </a:bodyPr>
          <a:lstStyle/>
          <a:p>
            <a:pPr marL="263525" indent="-263525">
              <a:buFont typeface="Arial" pitchFamily="34" charset="0"/>
              <a:buChar char="•"/>
            </a:pPr>
            <a:r>
              <a:rPr lang="en-US" sz="2200" dirty="0" smtClean="0"/>
              <a:t>Rough handling of specimen during grossing</a:t>
            </a:r>
          </a:p>
          <a:p>
            <a:pPr marL="263525" indent="-263525">
              <a:buFont typeface="Arial" pitchFamily="34" charset="0"/>
              <a:buChar char="•"/>
            </a:pPr>
            <a:r>
              <a:rPr lang="en-US" sz="2200" dirty="0" smtClean="0"/>
              <a:t>Poor processing (incomplete dehydration, clearing or infiltration)</a:t>
            </a:r>
          </a:p>
          <a:p>
            <a:pPr marL="263525" indent="-263525">
              <a:buFont typeface="Arial" pitchFamily="34" charset="0"/>
              <a:buChar char="•"/>
            </a:pPr>
            <a:r>
              <a:rPr lang="en-US" sz="2200" dirty="0" smtClean="0"/>
              <a:t>Vigorous treatment to dislodge wrinkles during flotation</a:t>
            </a:r>
          </a:p>
          <a:p>
            <a:pPr marL="263525" indent="-263525">
              <a:buFont typeface="Arial" pitchFamily="34" charset="0"/>
              <a:buChar char="•"/>
            </a:pPr>
            <a:r>
              <a:rPr lang="en-US" sz="2200" dirty="0" smtClean="0"/>
              <a:t>Floating out for too long or using water that is too hot</a:t>
            </a:r>
            <a:endParaRPr lang="en-US" sz="2200" dirty="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Grp="1" noChangeAspect="1" noChangeArrowheads="1"/>
          </p:cNvPicPr>
          <p:nvPr>
            <p:ph idx="1"/>
          </p:nvPr>
        </p:nvPicPr>
        <p:blipFill>
          <a:blip r:embed="rId2" cstate="print"/>
          <a:srcRect/>
          <a:stretch>
            <a:fillRect/>
          </a:stretch>
        </p:blipFill>
        <p:spPr bwMode="auto">
          <a:xfrm>
            <a:off x="0" y="1890032"/>
            <a:ext cx="3810000" cy="3061607"/>
          </a:xfrm>
          <a:prstGeom prst="rect">
            <a:avLst/>
          </a:prstGeom>
          <a:noFill/>
          <a:ln w="9525">
            <a:noFill/>
            <a:miter lim="800000"/>
            <a:headEnd/>
            <a:tailEnd/>
          </a:ln>
          <a:effectLst/>
        </p:spPr>
      </p:pic>
      <p:sp>
        <p:nvSpPr>
          <p:cNvPr id="5" name="Rectangle 4"/>
          <p:cNvSpPr/>
          <p:nvPr/>
        </p:nvSpPr>
        <p:spPr>
          <a:xfrm>
            <a:off x="76200" y="5105400"/>
            <a:ext cx="3567451" cy="430887"/>
          </a:xfrm>
          <a:prstGeom prst="rect">
            <a:avLst/>
          </a:prstGeom>
        </p:spPr>
        <p:txBody>
          <a:bodyPr wrap="none">
            <a:spAutoFit/>
          </a:bodyPr>
          <a:lstStyle/>
          <a:p>
            <a:r>
              <a:rPr lang="en-US" sz="2200" b="1" dirty="0" smtClean="0"/>
              <a:t>Fine cracks or micro-chatter</a:t>
            </a:r>
            <a:endParaRPr lang="en-US" sz="2200" dirty="0"/>
          </a:p>
        </p:txBody>
      </p:sp>
      <p:sp>
        <p:nvSpPr>
          <p:cNvPr id="6" name="Rectangle 5"/>
          <p:cNvSpPr/>
          <p:nvPr/>
        </p:nvSpPr>
        <p:spPr>
          <a:xfrm>
            <a:off x="4038600" y="2133600"/>
            <a:ext cx="5334000" cy="2123658"/>
          </a:xfrm>
          <a:prstGeom prst="rect">
            <a:avLst/>
          </a:prstGeom>
        </p:spPr>
        <p:txBody>
          <a:bodyPr wrap="square">
            <a:spAutoFit/>
          </a:bodyPr>
          <a:lstStyle/>
          <a:p>
            <a:pPr marL="263525" indent="-180975">
              <a:buFont typeface="Arial" pitchFamily="34" charset="0"/>
              <a:buChar char="•"/>
            </a:pPr>
            <a:r>
              <a:rPr lang="en-US" sz="2200" dirty="0" smtClean="0"/>
              <a:t>Tissue over-processed</a:t>
            </a:r>
          </a:p>
          <a:p>
            <a:pPr marL="263525" indent="-180975">
              <a:buFont typeface="Arial" pitchFamily="34" charset="0"/>
              <a:buChar char="•"/>
            </a:pPr>
            <a:r>
              <a:rPr lang="en-US" sz="2200" dirty="0" smtClean="0"/>
              <a:t>Block too cold</a:t>
            </a:r>
          </a:p>
          <a:p>
            <a:pPr marL="263525" indent="-180975">
              <a:buFont typeface="Arial" pitchFamily="34" charset="0"/>
              <a:buChar char="•"/>
            </a:pPr>
            <a:r>
              <a:rPr lang="en-US" sz="2200" dirty="0" smtClean="0"/>
              <a:t>Cutting too fast</a:t>
            </a:r>
          </a:p>
          <a:p>
            <a:pPr marL="263525" indent="-180975">
              <a:buFont typeface="Arial" pitchFamily="34" charset="0"/>
              <a:buChar char="•"/>
            </a:pPr>
            <a:r>
              <a:rPr lang="en-US" sz="2200" dirty="0" smtClean="0"/>
              <a:t>Clamping mechanism not securely locked</a:t>
            </a:r>
          </a:p>
          <a:p>
            <a:pPr marL="263525" indent="-180975">
              <a:buFont typeface="Arial" pitchFamily="34" charset="0"/>
              <a:buChar char="•"/>
            </a:pPr>
            <a:r>
              <a:rPr lang="en-US" sz="2200" dirty="0" smtClean="0"/>
              <a:t>Clearance angle needs adjustment</a:t>
            </a:r>
            <a:endParaRPr lang="en-US" sz="2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Types of rotary microtome</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normAutofit/>
          </a:bodyPr>
          <a:lstStyle/>
          <a:p>
            <a:pPr>
              <a:defRPr/>
            </a:pPr>
            <a:r>
              <a:rPr lang="en-US" dirty="0" smtClean="0"/>
              <a:t>Manual </a:t>
            </a:r>
          </a:p>
          <a:p>
            <a:pPr>
              <a:defRPr/>
            </a:pPr>
            <a:r>
              <a:rPr lang="en-US" dirty="0" smtClean="0"/>
              <a:t>Semi-automated </a:t>
            </a:r>
          </a:p>
          <a:p>
            <a:pPr>
              <a:defRPr/>
            </a:pPr>
            <a:r>
              <a:rPr lang="en-US" dirty="0" smtClean="0"/>
              <a:t>Fully automated </a:t>
            </a:r>
            <a:endParaRPr lang="en-IN"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Grp="1" noChangeAspect="1" noChangeArrowheads="1"/>
          </p:cNvPicPr>
          <p:nvPr>
            <p:ph idx="1"/>
          </p:nvPr>
        </p:nvPicPr>
        <p:blipFill>
          <a:blip r:embed="rId2" cstate="print"/>
          <a:srcRect/>
          <a:stretch>
            <a:fillRect/>
          </a:stretch>
        </p:blipFill>
        <p:spPr bwMode="auto">
          <a:xfrm>
            <a:off x="1" y="2057400"/>
            <a:ext cx="3733799" cy="2895599"/>
          </a:xfrm>
          <a:prstGeom prst="rect">
            <a:avLst/>
          </a:prstGeom>
          <a:noFill/>
          <a:ln w="9525">
            <a:noFill/>
            <a:miter lim="800000"/>
            <a:headEnd/>
            <a:tailEnd/>
          </a:ln>
          <a:effectLst/>
        </p:spPr>
      </p:pic>
      <p:sp>
        <p:nvSpPr>
          <p:cNvPr id="5" name="Rectangle 4"/>
          <p:cNvSpPr/>
          <p:nvPr/>
        </p:nvSpPr>
        <p:spPr>
          <a:xfrm>
            <a:off x="871431" y="5181600"/>
            <a:ext cx="1947969" cy="430887"/>
          </a:xfrm>
          <a:prstGeom prst="rect">
            <a:avLst/>
          </a:prstGeom>
        </p:spPr>
        <p:txBody>
          <a:bodyPr wrap="none">
            <a:spAutoFit/>
          </a:bodyPr>
          <a:lstStyle/>
          <a:p>
            <a:r>
              <a:rPr lang="en-US" sz="2200" b="1" dirty="0" smtClean="0"/>
              <a:t>Coarse chatter</a:t>
            </a:r>
            <a:endParaRPr lang="en-US" sz="2200" dirty="0"/>
          </a:p>
        </p:txBody>
      </p:sp>
      <p:sp>
        <p:nvSpPr>
          <p:cNvPr id="7" name="Rectangle 6"/>
          <p:cNvSpPr/>
          <p:nvPr/>
        </p:nvSpPr>
        <p:spPr>
          <a:xfrm>
            <a:off x="4191000" y="1981200"/>
            <a:ext cx="4419600" cy="3477875"/>
          </a:xfrm>
          <a:prstGeom prst="rect">
            <a:avLst/>
          </a:prstGeom>
        </p:spPr>
        <p:txBody>
          <a:bodyPr wrap="square">
            <a:spAutoFit/>
          </a:bodyPr>
          <a:lstStyle/>
          <a:p>
            <a:pPr marL="263525" indent="-263525"/>
            <a:r>
              <a:rPr lang="en-US" sz="2200" b="1" dirty="0" smtClean="0">
                <a:solidFill>
                  <a:schemeClr val="accent2">
                    <a:lumMod val="60000"/>
                    <a:lumOff val="40000"/>
                  </a:schemeClr>
                </a:solidFill>
              </a:rPr>
              <a:t>CAUSES –</a:t>
            </a:r>
          </a:p>
          <a:p>
            <a:pPr marL="263525" indent="-263525">
              <a:buFont typeface="Arial" pitchFamily="34" charset="0"/>
              <a:buChar char="•"/>
            </a:pPr>
            <a:r>
              <a:rPr lang="en-US" sz="2200" dirty="0" smtClean="0"/>
              <a:t>Clamping mechanism not securely locked</a:t>
            </a:r>
          </a:p>
          <a:p>
            <a:pPr marL="263525" indent="-263525">
              <a:buFont typeface="Arial" pitchFamily="34" charset="0"/>
              <a:buChar char="•"/>
            </a:pPr>
            <a:r>
              <a:rPr lang="en-US" sz="2200" dirty="0" smtClean="0"/>
              <a:t>Very hard or large specimen</a:t>
            </a:r>
          </a:p>
          <a:p>
            <a:pPr marL="263525" indent="-263525">
              <a:buFont typeface="Arial" pitchFamily="34" charset="0"/>
              <a:buChar char="•"/>
            </a:pPr>
            <a:r>
              <a:rPr lang="en-US" sz="2200" dirty="0" smtClean="0"/>
              <a:t>Poor processing</a:t>
            </a:r>
          </a:p>
          <a:p>
            <a:pPr marL="263525" indent="-263525">
              <a:buFont typeface="Arial" pitchFamily="34" charset="0"/>
              <a:buChar char="•"/>
            </a:pPr>
            <a:r>
              <a:rPr lang="en-US" sz="2200" dirty="0" smtClean="0"/>
              <a:t>Insufficient clearance angle</a:t>
            </a:r>
          </a:p>
          <a:p>
            <a:pPr marL="263525" indent="-263525">
              <a:buFont typeface="Arial" pitchFamily="34" charset="0"/>
              <a:buChar char="•"/>
            </a:pPr>
            <a:r>
              <a:rPr lang="en-US" sz="2200" dirty="0" smtClean="0"/>
              <a:t>Sectioning too rapidly</a:t>
            </a:r>
          </a:p>
          <a:p>
            <a:pPr marL="263525" indent="-263525">
              <a:buFont typeface="Arial" pitchFamily="34" charset="0"/>
              <a:buChar char="•"/>
            </a:pPr>
            <a:r>
              <a:rPr lang="en-US" sz="2200" dirty="0" smtClean="0"/>
              <a:t>Worn microtome</a:t>
            </a:r>
          </a:p>
          <a:p>
            <a:pPr marL="263525" indent="-263525">
              <a:buFont typeface="Arial" pitchFamily="34" charset="0"/>
              <a:buChar char="•"/>
            </a:pPr>
            <a:r>
              <a:rPr lang="en-US" sz="2200" dirty="0" smtClean="0"/>
              <a:t>Calcified areas in tissue</a:t>
            </a:r>
          </a:p>
          <a:p>
            <a:pPr marL="263525" indent="-263525">
              <a:buFont typeface="Arial" pitchFamily="34" charset="0"/>
              <a:buChar char="•"/>
            </a:pPr>
            <a:r>
              <a:rPr lang="en-US" sz="2200" dirty="0" smtClean="0"/>
              <a:t>Over dehydration of the tissue</a:t>
            </a:r>
            <a:endParaRPr lang="en-US" sz="2200" dirty="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49680"/>
            <a:ext cx="8229600" cy="4389120"/>
          </a:xfrm>
        </p:spPr>
        <p:txBody>
          <a:bodyPr/>
          <a:lstStyle/>
          <a:p>
            <a:pPr>
              <a:buNone/>
            </a:pPr>
            <a:r>
              <a:rPr lang="en-IN" b="1" dirty="0" smtClean="0">
                <a:solidFill>
                  <a:schemeClr val="accent3">
                    <a:lumMod val="60000"/>
                    <a:lumOff val="40000"/>
                  </a:schemeClr>
                </a:solidFill>
              </a:rPr>
              <a:t>SOLUTION –</a:t>
            </a:r>
          </a:p>
          <a:p>
            <a:pPr>
              <a:buNone/>
            </a:pPr>
            <a:endParaRPr lang="en-IN" dirty="0" smtClean="0"/>
          </a:p>
          <a:p>
            <a:r>
              <a:rPr lang="en-IN" sz="2200" dirty="0" smtClean="0"/>
              <a:t>Tighten blade and block holders</a:t>
            </a:r>
          </a:p>
          <a:p>
            <a:r>
              <a:rPr lang="en-IN" sz="2200" dirty="0" smtClean="0"/>
              <a:t>Reduce clearance angle</a:t>
            </a:r>
          </a:p>
          <a:p>
            <a:r>
              <a:rPr lang="en-IN" sz="2200" dirty="0" smtClean="0"/>
              <a:t>Use softening fluid</a:t>
            </a:r>
          </a:p>
          <a:p>
            <a:r>
              <a:rPr lang="en-IN" sz="2200" dirty="0" smtClean="0"/>
              <a:t>Rehydrate and surface decalcify</a:t>
            </a:r>
          </a:p>
          <a:p>
            <a:r>
              <a:rPr lang="en-IN" sz="2200" dirty="0" smtClean="0"/>
              <a:t>Re-embed in fresh paraffin</a:t>
            </a:r>
          </a:p>
          <a:p>
            <a:r>
              <a:rPr lang="en-IN" sz="2200" dirty="0" smtClean="0"/>
              <a:t>Replace or use new area of blade</a:t>
            </a:r>
          </a:p>
          <a:p>
            <a:r>
              <a:rPr lang="en-IN" sz="2200" dirty="0" smtClean="0"/>
              <a:t>Clean blade edge to clean excess paraffin</a:t>
            </a:r>
            <a:endParaRPr lang="en-IN" sz="2200"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Grp="1" noChangeAspect="1" noChangeArrowheads="1"/>
          </p:cNvPicPr>
          <p:nvPr>
            <p:ph idx="1"/>
          </p:nvPr>
        </p:nvPicPr>
        <p:blipFill>
          <a:blip r:embed="rId2" cstate="print"/>
          <a:srcRect r="35616"/>
          <a:stretch>
            <a:fillRect/>
          </a:stretch>
        </p:blipFill>
        <p:spPr bwMode="auto">
          <a:xfrm>
            <a:off x="0" y="2133600"/>
            <a:ext cx="3733800" cy="2862580"/>
          </a:xfrm>
          <a:prstGeom prst="rect">
            <a:avLst/>
          </a:prstGeom>
          <a:noFill/>
          <a:ln w="9525">
            <a:noFill/>
            <a:miter lim="800000"/>
            <a:headEnd/>
            <a:tailEnd/>
          </a:ln>
          <a:effectLst/>
        </p:spPr>
      </p:pic>
      <p:sp>
        <p:nvSpPr>
          <p:cNvPr id="6" name="Rectangle 5"/>
          <p:cNvSpPr/>
          <p:nvPr/>
        </p:nvSpPr>
        <p:spPr>
          <a:xfrm>
            <a:off x="1465967" y="5334000"/>
            <a:ext cx="820033" cy="430887"/>
          </a:xfrm>
          <a:prstGeom prst="rect">
            <a:avLst/>
          </a:prstGeom>
        </p:spPr>
        <p:txBody>
          <a:bodyPr wrap="none">
            <a:spAutoFit/>
          </a:bodyPr>
          <a:lstStyle/>
          <a:p>
            <a:r>
              <a:rPr lang="en-US" sz="2200" b="1" dirty="0" smtClean="0"/>
              <a:t>Folds</a:t>
            </a:r>
            <a:endParaRPr lang="en-US" sz="2200" dirty="0"/>
          </a:p>
        </p:txBody>
      </p:sp>
      <p:sp>
        <p:nvSpPr>
          <p:cNvPr id="7" name="Rectangle 6"/>
          <p:cNvSpPr/>
          <p:nvPr/>
        </p:nvSpPr>
        <p:spPr>
          <a:xfrm>
            <a:off x="3962400" y="2286000"/>
            <a:ext cx="4572000" cy="2462213"/>
          </a:xfrm>
          <a:prstGeom prst="rect">
            <a:avLst/>
          </a:prstGeom>
        </p:spPr>
        <p:txBody>
          <a:bodyPr>
            <a:spAutoFit/>
          </a:bodyPr>
          <a:lstStyle/>
          <a:p>
            <a:pPr indent="263525">
              <a:buFont typeface="Arial" pitchFamily="34" charset="0"/>
              <a:buChar char="•"/>
            </a:pPr>
            <a:r>
              <a:rPr lang="en-US" sz="2200" dirty="0" smtClean="0"/>
              <a:t>Poor floatation technique</a:t>
            </a:r>
          </a:p>
          <a:p>
            <a:pPr marL="263525" indent="-263525">
              <a:buFont typeface="Arial" pitchFamily="34" charset="0"/>
              <a:buChar char="•"/>
            </a:pPr>
            <a:r>
              <a:rPr lang="en-US" sz="2200" dirty="0" smtClean="0"/>
              <a:t>Poor fixation and/or processing (insufficient support)</a:t>
            </a:r>
          </a:p>
          <a:p>
            <a:pPr indent="263525">
              <a:buFont typeface="Arial" pitchFamily="34" charset="0"/>
              <a:buChar char="•"/>
            </a:pPr>
            <a:r>
              <a:rPr lang="en-US" sz="2200" dirty="0" smtClean="0"/>
              <a:t>Warm block</a:t>
            </a:r>
          </a:p>
          <a:p>
            <a:pPr indent="263525">
              <a:buFont typeface="Arial" pitchFamily="34" charset="0"/>
              <a:buChar char="•"/>
            </a:pPr>
            <a:r>
              <a:rPr lang="en-US" sz="2200" dirty="0" smtClean="0"/>
              <a:t>Section too thin</a:t>
            </a:r>
          </a:p>
          <a:p>
            <a:pPr indent="263525">
              <a:buFont typeface="Arial" pitchFamily="34" charset="0"/>
              <a:buChar char="•"/>
            </a:pPr>
            <a:r>
              <a:rPr lang="en-US" sz="2200" dirty="0" smtClean="0"/>
              <a:t>Clearance angle too great</a:t>
            </a:r>
          </a:p>
          <a:p>
            <a:pPr indent="263525">
              <a:buFont typeface="Arial" pitchFamily="34" charset="0"/>
              <a:buChar char="•"/>
            </a:pPr>
            <a:r>
              <a:rPr lang="en-US" sz="2200" dirty="0" smtClean="0"/>
              <a:t>Water bath too hot</a:t>
            </a:r>
            <a:endParaRPr lang="en-US" sz="2200" dirty="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Grp="1" noChangeAspect="1" noChangeArrowheads="1"/>
          </p:cNvPicPr>
          <p:nvPr>
            <p:ph idx="1"/>
          </p:nvPr>
        </p:nvPicPr>
        <p:blipFill>
          <a:blip r:embed="rId3" cstate="print"/>
          <a:srcRect/>
          <a:stretch>
            <a:fillRect/>
          </a:stretch>
        </p:blipFill>
        <p:spPr bwMode="auto">
          <a:xfrm>
            <a:off x="1" y="2209800"/>
            <a:ext cx="3809999" cy="3153103"/>
          </a:xfrm>
          <a:prstGeom prst="rect">
            <a:avLst/>
          </a:prstGeom>
          <a:noFill/>
          <a:ln w="9525">
            <a:noFill/>
            <a:miter lim="800000"/>
            <a:headEnd/>
            <a:tailEnd/>
          </a:ln>
          <a:effectLst/>
        </p:spPr>
      </p:pic>
      <p:sp>
        <p:nvSpPr>
          <p:cNvPr id="5" name="Rectangle 4"/>
          <p:cNvSpPr/>
          <p:nvPr/>
        </p:nvSpPr>
        <p:spPr>
          <a:xfrm>
            <a:off x="4114800" y="2152233"/>
            <a:ext cx="4648200" cy="2800767"/>
          </a:xfrm>
          <a:prstGeom prst="rect">
            <a:avLst/>
          </a:prstGeom>
        </p:spPr>
        <p:txBody>
          <a:bodyPr wrap="square">
            <a:spAutoFit/>
          </a:bodyPr>
          <a:lstStyle/>
          <a:p>
            <a:pPr marL="263525" indent="-263525"/>
            <a:r>
              <a:rPr lang="en-US" sz="2200" b="1" dirty="0" smtClean="0">
                <a:solidFill>
                  <a:schemeClr val="accent2">
                    <a:lumMod val="60000"/>
                    <a:lumOff val="40000"/>
                  </a:schemeClr>
                </a:solidFill>
              </a:rPr>
              <a:t>CAUSES – </a:t>
            </a:r>
          </a:p>
          <a:p>
            <a:pPr marL="263525" indent="-263525">
              <a:buFont typeface="Arial" pitchFamily="34" charset="0"/>
              <a:buChar char="•"/>
            </a:pPr>
            <a:r>
              <a:rPr lang="en-US" sz="2200" dirty="0" smtClean="0"/>
              <a:t>Poor processing (insufficient   support)</a:t>
            </a:r>
          </a:p>
          <a:p>
            <a:r>
              <a:rPr lang="en-US" sz="2200" dirty="0" smtClean="0"/>
              <a:t>• Warm block</a:t>
            </a:r>
          </a:p>
          <a:p>
            <a:r>
              <a:rPr lang="en-US" sz="2200" dirty="0" smtClean="0"/>
              <a:t>• Cutting too fast</a:t>
            </a:r>
          </a:p>
          <a:p>
            <a:r>
              <a:rPr lang="en-US" sz="2200" dirty="0" smtClean="0"/>
              <a:t>• Dull cutting edge</a:t>
            </a:r>
          </a:p>
          <a:p>
            <a:r>
              <a:rPr lang="en-US" sz="2200" dirty="0" smtClean="0"/>
              <a:t>• Clearance angle too great</a:t>
            </a:r>
          </a:p>
          <a:p>
            <a:r>
              <a:rPr lang="en-US" sz="2200" dirty="0" smtClean="0"/>
              <a:t>• Paraffin too soft for processing</a:t>
            </a:r>
            <a:endParaRPr lang="en-US" sz="2200" dirty="0"/>
          </a:p>
        </p:txBody>
      </p:sp>
      <p:sp>
        <p:nvSpPr>
          <p:cNvPr id="6" name="Rectangle 5"/>
          <p:cNvSpPr/>
          <p:nvPr/>
        </p:nvSpPr>
        <p:spPr>
          <a:xfrm>
            <a:off x="384590" y="5512713"/>
            <a:ext cx="2892010" cy="430887"/>
          </a:xfrm>
          <a:prstGeom prst="rect">
            <a:avLst/>
          </a:prstGeom>
        </p:spPr>
        <p:txBody>
          <a:bodyPr wrap="none">
            <a:spAutoFit/>
          </a:bodyPr>
          <a:lstStyle/>
          <a:p>
            <a:r>
              <a:rPr lang="en-US" sz="2200" b="1" dirty="0" smtClean="0"/>
              <a:t>Excessive compression</a:t>
            </a:r>
            <a:endParaRPr lang="en-US" sz="2200" dirty="0"/>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IN" sz="2400" b="1" dirty="0" smtClean="0">
                <a:solidFill>
                  <a:schemeClr val="accent3">
                    <a:lumMod val="60000"/>
                    <a:lumOff val="40000"/>
                  </a:schemeClr>
                </a:solidFill>
              </a:rPr>
              <a:t>SOLUTION –</a:t>
            </a:r>
          </a:p>
          <a:p>
            <a:pPr>
              <a:buNone/>
            </a:pPr>
            <a:endParaRPr lang="en-IN" dirty="0" smtClean="0"/>
          </a:p>
          <a:p>
            <a:r>
              <a:rPr lang="en-IN" sz="2200" dirty="0" smtClean="0"/>
              <a:t>Replace blade</a:t>
            </a:r>
          </a:p>
          <a:p>
            <a:r>
              <a:rPr lang="en-IN" sz="2200" dirty="0" smtClean="0"/>
              <a:t>Cool block face and </a:t>
            </a:r>
            <a:r>
              <a:rPr lang="en-IN" sz="2200" dirty="0" err="1" smtClean="0"/>
              <a:t>recut</a:t>
            </a:r>
            <a:r>
              <a:rPr lang="en-IN" sz="2200" dirty="0" smtClean="0"/>
              <a:t> </a:t>
            </a:r>
            <a:endParaRPr lang="en-IN" sz="2200" dirty="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Grp="1" noChangeAspect="1" noChangeArrowheads="1"/>
          </p:cNvPicPr>
          <p:nvPr>
            <p:ph idx="1"/>
          </p:nvPr>
        </p:nvPicPr>
        <p:blipFill>
          <a:blip r:embed="rId2" cstate="print"/>
          <a:srcRect l="5556" r="7407"/>
          <a:stretch>
            <a:fillRect/>
          </a:stretch>
        </p:blipFill>
        <p:spPr bwMode="auto">
          <a:xfrm>
            <a:off x="0" y="2175753"/>
            <a:ext cx="3733800" cy="2701047"/>
          </a:xfrm>
          <a:prstGeom prst="rect">
            <a:avLst/>
          </a:prstGeom>
          <a:noFill/>
          <a:ln w="9525">
            <a:noFill/>
            <a:miter lim="800000"/>
            <a:headEnd/>
            <a:tailEnd/>
          </a:ln>
          <a:effectLst/>
        </p:spPr>
      </p:pic>
      <p:sp>
        <p:nvSpPr>
          <p:cNvPr id="5" name="Rectangle 4"/>
          <p:cNvSpPr/>
          <p:nvPr/>
        </p:nvSpPr>
        <p:spPr>
          <a:xfrm>
            <a:off x="172236" y="5181600"/>
            <a:ext cx="3332964" cy="430887"/>
          </a:xfrm>
          <a:prstGeom prst="rect">
            <a:avLst/>
          </a:prstGeom>
        </p:spPr>
        <p:txBody>
          <a:bodyPr wrap="none">
            <a:spAutoFit/>
          </a:bodyPr>
          <a:lstStyle/>
          <a:p>
            <a:r>
              <a:rPr lang="en-US" sz="2200" b="1" dirty="0" smtClean="0"/>
              <a:t>Bubbles under the section</a:t>
            </a:r>
            <a:endParaRPr lang="en-US" sz="2200" dirty="0"/>
          </a:p>
        </p:txBody>
      </p:sp>
      <p:sp>
        <p:nvSpPr>
          <p:cNvPr id="6" name="Rectangle 5"/>
          <p:cNvSpPr/>
          <p:nvPr/>
        </p:nvSpPr>
        <p:spPr>
          <a:xfrm>
            <a:off x="3810000" y="2762071"/>
            <a:ext cx="4876800" cy="1446550"/>
          </a:xfrm>
          <a:prstGeom prst="rect">
            <a:avLst/>
          </a:prstGeom>
        </p:spPr>
        <p:txBody>
          <a:bodyPr wrap="square">
            <a:spAutoFit/>
          </a:bodyPr>
          <a:lstStyle/>
          <a:p>
            <a:pPr marL="360363" indent="-277813">
              <a:buFont typeface="Arial" pitchFamily="34" charset="0"/>
              <a:buChar char="•"/>
            </a:pPr>
            <a:r>
              <a:rPr lang="en-US" sz="2200" dirty="0" smtClean="0"/>
              <a:t>Bubbles adhering to base and sides of floatation bath</a:t>
            </a:r>
          </a:p>
          <a:p>
            <a:pPr marL="360363" indent="-277813">
              <a:buFont typeface="Arial" pitchFamily="34" charset="0"/>
              <a:buChar char="•"/>
            </a:pPr>
            <a:r>
              <a:rPr lang="en-US" sz="2200" dirty="0" smtClean="0"/>
              <a:t>Poor flotation technique trapping bubbles under section</a:t>
            </a:r>
            <a:endParaRPr lang="en-US" sz="2200" dirty="0"/>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Grp="1" noChangeAspect="1" noChangeArrowheads="1"/>
          </p:cNvPicPr>
          <p:nvPr>
            <p:ph idx="1"/>
          </p:nvPr>
        </p:nvPicPr>
        <p:blipFill>
          <a:blip r:embed="rId2" cstate="print"/>
          <a:srcRect r="20779"/>
          <a:stretch>
            <a:fillRect/>
          </a:stretch>
        </p:blipFill>
        <p:spPr bwMode="auto">
          <a:xfrm>
            <a:off x="0" y="2133600"/>
            <a:ext cx="3821852" cy="2819399"/>
          </a:xfrm>
          <a:prstGeom prst="rect">
            <a:avLst/>
          </a:prstGeom>
          <a:noFill/>
          <a:ln w="9525">
            <a:noFill/>
            <a:miter lim="800000"/>
            <a:headEnd/>
            <a:tailEnd/>
          </a:ln>
          <a:effectLst/>
        </p:spPr>
      </p:pic>
      <p:sp>
        <p:nvSpPr>
          <p:cNvPr id="5" name="Rectangle 4"/>
          <p:cNvSpPr/>
          <p:nvPr/>
        </p:nvSpPr>
        <p:spPr>
          <a:xfrm>
            <a:off x="761195" y="5257800"/>
            <a:ext cx="2210605" cy="769441"/>
          </a:xfrm>
          <a:prstGeom prst="rect">
            <a:avLst/>
          </a:prstGeom>
        </p:spPr>
        <p:txBody>
          <a:bodyPr wrap="none">
            <a:spAutoFit/>
          </a:bodyPr>
          <a:lstStyle/>
          <a:p>
            <a:r>
              <a:rPr lang="en-US" sz="2200" b="1" dirty="0" smtClean="0"/>
              <a:t>Over-expansion </a:t>
            </a:r>
          </a:p>
          <a:p>
            <a:r>
              <a:rPr lang="en-US" sz="2200" b="1" dirty="0" smtClean="0"/>
              <a:t>during flotation</a:t>
            </a:r>
            <a:endParaRPr lang="en-US" sz="2200" dirty="0"/>
          </a:p>
        </p:txBody>
      </p:sp>
      <p:sp>
        <p:nvSpPr>
          <p:cNvPr id="6" name="Rectangle 5"/>
          <p:cNvSpPr/>
          <p:nvPr/>
        </p:nvSpPr>
        <p:spPr>
          <a:xfrm>
            <a:off x="4038600" y="2668250"/>
            <a:ext cx="4876800" cy="1446550"/>
          </a:xfrm>
          <a:prstGeom prst="rect">
            <a:avLst/>
          </a:prstGeom>
        </p:spPr>
        <p:txBody>
          <a:bodyPr wrap="square">
            <a:spAutoFit/>
          </a:bodyPr>
          <a:lstStyle/>
          <a:p>
            <a:pPr marL="263525" indent="-263525">
              <a:buFont typeface="Arial" pitchFamily="34" charset="0"/>
              <a:buChar char="•"/>
            </a:pPr>
            <a:r>
              <a:rPr lang="en-US" sz="2200" dirty="0" smtClean="0"/>
              <a:t>Temperature of bath too high</a:t>
            </a:r>
          </a:p>
          <a:p>
            <a:pPr marL="263525" indent="-263525">
              <a:buFont typeface="Arial" pitchFamily="34" charset="0"/>
              <a:buChar char="•"/>
            </a:pPr>
            <a:r>
              <a:rPr lang="en-US" sz="2200" dirty="0" smtClean="0"/>
              <a:t>Section left for too long on water</a:t>
            </a:r>
          </a:p>
          <a:p>
            <a:pPr marL="263525" indent="-263525">
              <a:buFont typeface="Arial" pitchFamily="34" charset="0"/>
              <a:buChar char="•"/>
            </a:pPr>
            <a:r>
              <a:rPr lang="en-US" sz="2200" dirty="0" smtClean="0"/>
              <a:t>Poor fixation and/or processing</a:t>
            </a:r>
          </a:p>
          <a:p>
            <a:pPr marL="263525" indent="-263525">
              <a:buFont typeface="Arial" pitchFamily="34" charset="0"/>
              <a:buChar char="•"/>
            </a:pPr>
            <a:r>
              <a:rPr lang="en-US" sz="2200" dirty="0" smtClean="0"/>
              <a:t>(residual solvent)</a:t>
            </a:r>
            <a:endParaRPr lang="en-US" sz="2200" dirty="0"/>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Grp="1" noChangeAspect="1" noChangeArrowheads="1"/>
          </p:cNvPicPr>
          <p:nvPr>
            <p:ph idx="1"/>
          </p:nvPr>
        </p:nvPicPr>
        <p:blipFill>
          <a:blip r:embed="rId2" cstate="print">
            <a:lum contrast="10000"/>
          </a:blip>
          <a:srcRect/>
          <a:stretch>
            <a:fillRect/>
          </a:stretch>
        </p:blipFill>
        <p:spPr bwMode="auto">
          <a:xfrm>
            <a:off x="1" y="2057400"/>
            <a:ext cx="3889373" cy="2819399"/>
          </a:xfrm>
          <a:prstGeom prst="rect">
            <a:avLst/>
          </a:prstGeom>
          <a:noFill/>
          <a:ln w="9525">
            <a:noFill/>
            <a:miter lim="800000"/>
            <a:headEnd/>
            <a:tailEnd/>
          </a:ln>
          <a:effectLst/>
        </p:spPr>
      </p:pic>
      <p:sp>
        <p:nvSpPr>
          <p:cNvPr id="5" name="Rectangle 4"/>
          <p:cNvSpPr/>
          <p:nvPr/>
        </p:nvSpPr>
        <p:spPr>
          <a:xfrm>
            <a:off x="791510" y="5105400"/>
            <a:ext cx="2332690" cy="769441"/>
          </a:xfrm>
          <a:prstGeom prst="rect">
            <a:avLst/>
          </a:prstGeom>
        </p:spPr>
        <p:txBody>
          <a:bodyPr wrap="none">
            <a:spAutoFit/>
          </a:bodyPr>
          <a:lstStyle/>
          <a:p>
            <a:r>
              <a:rPr lang="en-US" sz="2200" b="1" dirty="0" smtClean="0"/>
              <a:t>Section not flat </a:t>
            </a:r>
          </a:p>
          <a:p>
            <a:r>
              <a:rPr lang="en-US" sz="2200" b="1" dirty="0" smtClean="0"/>
              <a:t>(poor adherence)</a:t>
            </a:r>
            <a:endParaRPr lang="en-US" sz="2200" dirty="0"/>
          </a:p>
        </p:txBody>
      </p:sp>
      <p:sp>
        <p:nvSpPr>
          <p:cNvPr id="6" name="Rectangle 5"/>
          <p:cNvSpPr/>
          <p:nvPr/>
        </p:nvSpPr>
        <p:spPr>
          <a:xfrm>
            <a:off x="4114800" y="2057400"/>
            <a:ext cx="4876800" cy="2800767"/>
          </a:xfrm>
          <a:prstGeom prst="rect">
            <a:avLst/>
          </a:prstGeom>
        </p:spPr>
        <p:txBody>
          <a:bodyPr wrap="square">
            <a:spAutoFit/>
          </a:bodyPr>
          <a:lstStyle/>
          <a:p>
            <a:pPr marL="360363" indent="-277813"/>
            <a:r>
              <a:rPr lang="en-US" sz="2200" dirty="0" smtClean="0"/>
              <a:t>• Poor quality section (wrinkles, bubbles)</a:t>
            </a:r>
          </a:p>
          <a:p>
            <a:pPr marL="263525" indent="-180975"/>
            <a:r>
              <a:rPr lang="en-US" sz="2200" dirty="0" smtClean="0"/>
              <a:t>• Flotation bath too cold</a:t>
            </a:r>
          </a:p>
          <a:p>
            <a:pPr marL="263525" indent="-180975"/>
            <a:r>
              <a:rPr lang="en-US" sz="2200" dirty="0" smtClean="0"/>
              <a:t>• Use of an uncoated slide</a:t>
            </a:r>
          </a:p>
          <a:p>
            <a:pPr marL="360363" indent="-277813"/>
            <a:r>
              <a:rPr lang="en-US" sz="2200" dirty="0" smtClean="0"/>
              <a:t>• Section not drained thoroughly after flotation</a:t>
            </a:r>
          </a:p>
          <a:p>
            <a:pPr marL="263525" indent="-180975"/>
            <a:r>
              <a:rPr lang="en-US" sz="2200" dirty="0" smtClean="0"/>
              <a:t>• Insufficient drying time</a:t>
            </a:r>
          </a:p>
          <a:p>
            <a:pPr marL="263525" indent="-180975"/>
            <a:r>
              <a:rPr lang="en-US" sz="2200" dirty="0" smtClean="0"/>
              <a:t>• Drying temperature too low</a:t>
            </a:r>
            <a:endParaRPr lang="en-US" sz="2200" dirty="0"/>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Grp="1" noChangeAspect="1" noChangeArrowheads="1"/>
          </p:cNvPicPr>
          <p:nvPr>
            <p:ph idx="1"/>
          </p:nvPr>
        </p:nvPicPr>
        <p:blipFill>
          <a:blip r:embed="rId2" cstate="print">
            <a:lum bright="10000"/>
          </a:blip>
          <a:srcRect r="16899"/>
          <a:stretch>
            <a:fillRect/>
          </a:stretch>
        </p:blipFill>
        <p:spPr bwMode="auto">
          <a:xfrm>
            <a:off x="0" y="2209800"/>
            <a:ext cx="3841595" cy="2971800"/>
          </a:xfrm>
          <a:prstGeom prst="rect">
            <a:avLst/>
          </a:prstGeom>
          <a:noFill/>
          <a:ln w="9525">
            <a:noFill/>
            <a:miter lim="800000"/>
            <a:headEnd/>
            <a:tailEnd/>
          </a:ln>
          <a:effectLst/>
        </p:spPr>
      </p:pic>
      <p:sp>
        <p:nvSpPr>
          <p:cNvPr id="5" name="Rectangle 4"/>
          <p:cNvSpPr/>
          <p:nvPr/>
        </p:nvSpPr>
        <p:spPr>
          <a:xfrm>
            <a:off x="1143000" y="5410200"/>
            <a:ext cx="1709122" cy="430887"/>
          </a:xfrm>
          <a:prstGeom prst="rect">
            <a:avLst/>
          </a:prstGeom>
        </p:spPr>
        <p:txBody>
          <a:bodyPr wrap="none">
            <a:spAutoFit/>
          </a:bodyPr>
          <a:lstStyle/>
          <a:p>
            <a:r>
              <a:rPr lang="en-US" sz="2200" b="1" dirty="0" smtClean="0"/>
              <a:t>Dust present</a:t>
            </a:r>
            <a:endParaRPr lang="en-US" sz="2200" dirty="0"/>
          </a:p>
        </p:txBody>
      </p:sp>
      <p:sp>
        <p:nvSpPr>
          <p:cNvPr id="6" name="Rectangle 5"/>
          <p:cNvSpPr/>
          <p:nvPr/>
        </p:nvSpPr>
        <p:spPr>
          <a:xfrm>
            <a:off x="4191000" y="2362200"/>
            <a:ext cx="5105400" cy="2462213"/>
          </a:xfrm>
          <a:prstGeom prst="rect">
            <a:avLst/>
          </a:prstGeom>
        </p:spPr>
        <p:txBody>
          <a:bodyPr wrap="square">
            <a:spAutoFit/>
          </a:bodyPr>
          <a:lstStyle/>
          <a:p>
            <a:pPr marL="360363" indent="-360363">
              <a:buFont typeface="Arial" pitchFamily="34" charset="0"/>
              <a:buChar char="•"/>
            </a:pPr>
            <a:r>
              <a:rPr lang="en-US" sz="2200" dirty="0" smtClean="0"/>
              <a:t>Dirty slide</a:t>
            </a:r>
          </a:p>
          <a:p>
            <a:pPr marL="360363" indent="-360363">
              <a:buFont typeface="Arial" pitchFamily="34" charset="0"/>
              <a:buChar char="•"/>
            </a:pPr>
            <a:r>
              <a:rPr lang="en-US" sz="2200" dirty="0" smtClean="0"/>
              <a:t>Floatation bath not skimmed or contaminated</a:t>
            </a:r>
          </a:p>
          <a:p>
            <a:pPr marL="360363" indent="-360363">
              <a:buFont typeface="Arial" pitchFamily="34" charset="0"/>
              <a:buChar char="•"/>
            </a:pPr>
            <a:r>
              <a:rPr lang="en-US" sz="2200" dirty="0" smtClean="0"/>
              <a:t>Slides drained, dried or stored in a dusty environment</a:t>
            </a:r>
          </a:p>
          <a:p>
            <a:pPr marL="360363" indent="-360363">
              <a:buFont typeface="Arial" pitchFamily="34" charset="0"/>
              <a:buChar char="•"/>
            </a:pPr>
            <a:r>
              <a:rPr lang="en-US" sz="2200" dirty="0" smtClean="0"/>
              <a:t>Fragments of pencil lead from labeling</a:t>
            </a:r>
            <a:endParaRPr lang="en-US" sz="2200" dirty="0"/>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114800" y="2057400"/>
            <a:ext cx="8229600" cy="4937760"/>
          </a:xfrm>
        </p:spPr>
        <p:txBody>
          <a:bodyPr/>
          <a:lstStyle/>
          <a:p>
            <a:pPr>
              <a:buNone/>
            </a:pPr>
            <a:endParaRPr lang="en-US" sz="2200" b="1" dirty="0" smtClean="0">
              <a:solidFill>
                <a:srgbClr val="00B050"/>
              </a:solidFill>
            </a:endParaRPr>
          </a:p>
          <a:p>
            <a:r>
              <a:rPr lang="en-US" sz="2200" dirty="0" smtClean="0"/>
              <a:t>Knife is blunt</a:t>
            </a:r>
          </a:p>
          <a:p>
            <a:r>
              <a:rPr lang="en-US" sz="2200" dirty="0" smtClean="0"/>
              <a:t>Tilt of knife is too great</a:t>
            </a:r>
            <a:endParaRPr lang="en-US" sz="2200" b="1" dirty="0" smtClean="0"/>
          </a:p>
          <a:p>
            <a:endParaRPr lang="en-US" sz="4000" dirty="0"/>
          </a:p>
        </p:txBody>
      </p:sp>
      <p:pic>
        <p:nvPicPr>
          <p:cNvPr id="3" name="Picture 2"/>
          <p:cNvPicPr/>
          <p:nvPr/>
        </p:nvPicPr>
        <p:blipFill>
          <a:blip r:embed="rId2">
            <a:lum bright="10000"/>
            <a:extLst>
              <a:ext uri="{28A0092B-C50C-407E-A947-70E740481C1C}">
                <a14:useLocalDpi xmlns:a14="http://schemas.microsoft.com/office/drawing/2010/main" val="0"/>
              </a:ext>
            </a:extLst>
          </a:blip>
          <a:srcRect t="5039" r="2083"/>
          <a:stretch>
            <a:fillRect/>
          </a:stretch>
        </p:blipFill>
        <p:spPr bwMode="auto">
          <a:xfrm>
            <a:off x="0" y="2233464"/>
            <a:ext cx="3733800" cy="2948136"/>
          </a:xfrm>
          <a:prstGeom prst="rect">
            <a:avLst/>
          </a:prstGeom>
          <a:noFill/>
          <a:ln>
            <a:solidFill>
              <a:schemeClr val="tx1"/>
            </a:solidFill>
          </a:ln>
        </p:spPr>
      </p:pic>
      <p:sp>
        <p:nvSpPr>
          <p:cNvPr id="5" name="Rectangle 4"/>
          <p:cNvSpPr/>
          <p:nvPr/>
        </p:nvSpPr>
        <p:spPr>
          <a:xfrm>
            <a:off x="228600" y="5405735"/>
            <a:ext cx="3180358" cy="461665"/>
          </a:xfrm>
          <a:prstGeom prst="rect">
            <a:avLst/>
          </a:prstGeom>
        </p:spPr>
        <p:txBody>
          <a:bodyPr wrap="none">
            <a:spAutoFit/>
          </a:bodyPr>
          <a:lstStyle/>
          <a:p>
            <a:pPr>
              <a:buNone/>
            </a:pPr>
            <a:r>
              <a:rPr lang="en-US" sz="2400" b="1" dirty="0" smtClean="0"/>
              <a:t>Sections curl or roll up</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Manual Rotary Microtome</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r>
              <a:rPr lang="en-US" sz="2400" dirty="0" smtClean="0"/>
              <a:t>Completely manipulated by the operator</a:t>
            </a:r>
            <a:endParaRPr lang="en-IN" dirty="0"/>
          </a:p>
        </p:txBody>
      </p:sp>
      <p:pic>
        <p:nvPicPr>
          <p:cNvPr id="3074" name="Picture 2" descr="C:\Users\RUCHI SHARMA\Desktop\20160213_153644.jpg"/>
          <p:cNvPicPr>
            <a:picLocks noChangeAspect="1" noChangeArrowheads="1"/>
          </p:cNvPicPr>
          <p:nvPr/>
        </p:nvPicPr>
        <p:blipFill>
          <a:blip r:embed="rId2" cstate="print"/>
          <a:srcRect r="23457"/>
          <a:stretch>
            <a:fillRect/>
          </a:stretch>
        </p:blipFill>
        <p:spPr bwMode="auto">
          <a:xfrm rot="10800000">
            <a:off x="1676401" y="2512352"/>
            <a:ext cx="5791199" cy="4345645"/>
          </a:xfrm>
          <a:prstGeom prst="rect">
            <a:avLst/>
          </a:prstGeom>
          <a:noFill/>
        </p:spPr>
      </p:pic>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24200" y="1783080"/>
            <a:ext cx="8229600" cy="4389120"/>
          </a:xfrm>
        </p:spPr>
        <p:txBody>
          <a:bodyPr/>
          <a:lstStyle/>
          <a:p>
            <a:pPr>
              <a:buNone/>
            </a:pPr>
            <a:endParaRPr lang="en-US" sz="2200" b="1" dirty="0" smtClean="0">
              <a:solidFill>
                <a:srgbClr val="FF0000"/>
              </a:solidFill>
            </a:endParaRPr>
          </a:p>
          <a:p>
            <a:pPr>
              <a:buNone/>
            </a:pPr>
            <a:r>
              <a:rPr lang="en-US" sz="2200" b="1" dirty="0" smtClean="0">
                <a:solidFill>
                  <a:schemeClr val="accent2">
                    <a:lumMod val="60000"/>
                    <a:lumOff val="40000"/>
                  </a:schemeClr>
                </a:solidFill>
              </a:rPr>
              <a:t>CAUSES :</a:t>
            </a:r>
          </a:p>
          <a:p>
            <a:r>
              <a:rPr lang="en-US" sz="2200" dirty="0" smtClean="0"/>
              <a:t>Block edges are not parallel to each other</a:t>
            </a:r>
          </a:p>
          <a:p>
            <a:r>
              <a:rPr lang="en-US" sz="2200" dirty="0" smtClean="0"/>
              <a:t>Block edges not parallel to the knife</a:t>
            </a:r>
          </a:p>
          <a:p>
            <a:r>
              <a:rPr lang="en-US" sz="2200" dirty="0" smtClean="0"/>
              <a:t>Dull blade edge</a:t>
            </a:r>
          </a:p>
          <a:p>
            <a:r>
              <a:rPr lang="en-US" sz="2200" dirty="0" smtClean="0"/>
              <a:t>Excessive paraffin</a:t>
            </a:r>
          </a:p>
          <a:p>
            <a:r>
              <a:rPr lang="en-US" sz="2200" dirty="0" smtClean="0"/>
              <a:t>Tissue varying in consistency</a:t>
            </a:r>
          </a:p>
          <a:p>
            <a:pPr>
              <a:buNone/>
            </a:pPr>
            <a:r>
              <a:rPr lang="en-US" sz="2800" dirty="0" smtClean="0"/>
              <a:t> </a:t>
            </a:r>
            <a:endParaRPr lang="en-US" sz="2000" b="1" dirty="0" smtClean="0">
              <a:solidFill>
                <a:srgbClr val="00B0F0"/>
              </a:solidFill>
            </a:endParaRPr>
          </a:p>
          <a:p>
            <a:endParaRPr lang="en-US" sz="2800" b="1" dirty="0" smtClean="0"/>
          </a:p>
          <a:p>
            <a:endParaRPr lang="en-US" dirty="0"/>
          </a:p>
        </p:txBody>
      </p:sp>
      <p:pic>
        <p:nvPicPr>
          <p:cNvPr id="2050" name="Picture 2" descr="http://www.microscopy-uk.org.uk/mag/imgfeb07/image010.gif"/>
          <p:cNvPicPr>
            <a:picLocks noChangeAspect="1" noChangeArrowheads="1"/>
          </p:cNvPicPr>
          <p:nvPr/>
        </p:nvPicPr>
        <p:blipFill>
          <a:blip r:embed="rId2"/>
          <a:srcRect t="4256" r="2439" b="6368"/>
          <a:stretch>
            <a:fillRect/>
          </a:stretch>
        </p:blipFill>
        <p:spPr bwMode="auto">
          <a:xfrm>
            <a:off x="0" y="2328672"/>
            <a:ext cx="3048000" cy="2624328"/>
          </a:xfrm>
          <a:prstGeom prst="rect">
            <a:avLst/>
          </a:prstGeom>
          <a:noFill/>
        </p:spPr>
      </p:pic>
      <p:sp>
        <p:nvSpPr>
          <p:cNvPr id="4" name="Rectangle 3"/>
          <p:cNvSpPr/>
          <p:nvPr/>
        </p:nvSpPr>
        <p:spPr>
          <a:xfrm>
            <a:off x="0" y="5207913"/>
            <a:ext cx="3368679" cy="430887"/>
          </a:xfrm>
          <a:prstGeom prst="rect">
            <a:avLst/>
          </a:prstGeom>
        </p:spPr>
        <p:txBody>
          <a:bodyPr wrap="none">
            <a:spAutoFit/>
          </a:bodyPr>
          <a:lstStyle/>
          <a:p>
            <a:r>
              <a:rPr lang="en-US" sz="2200" b="1" dirty="0" smtClean="0"/>
              <a:t>Ribbons of section curved</a:t>
            </a:r>
          </a:p>
        </p:txBody>
      </p:sp>
      <p:sp>
        <p:nvSpPr>
          <p:cNvPr id="5" name="TextBox 4"/>
          <p:cNvSpPr txBox="1"/>
          <p:nvPr/>
        </p:nvSpPr>
        <p:spPr>
          <a:xfrm>
            <a:off x="1905000" y="1143000"/>
            <a:ext cx="5867400" cy="523220"/>
          </a:xfrm>
          <a:prstGeom prst="rect">
            <a:avLst/>
          </a:prstGeom>
          <a:noFill/>
        </p:spPr>
        <p:txBody>
          <a:bodyPr wrap="square" rtlCol="0">
            <a:spAutoFit/>
          </a:bodyPr>
          <a:lstStyle/>
          <a:p>
            <a:r>
              <a:rPr lang="en-IN" sz="2800" b="1" dirty="0" smtClean="0">
                <a:solidFill>
                  <a:schemeClr val="accent5">
                    <a:lumMod val="60000"/>
                    <a:lumOff val="40000"/>
                  </a:schemeClr>
                </a:solidFill>
              </a:rPr>
              <a:t>PROBLEMS AND SOLUTIONS</a:t>
            </a:r>
            <a:endParaRPr lang="en-IN" sz="2800" b="1" dirty="0">
              <a:solidFill>
                <a:schemeClr val="accent5">
                  <a:lumMod val="60000"/>
                  <a:lumOff val="40000"/>
                </a:schemeClr>
              </a:solidFill>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IN" b="1" dirty="0" smtClean="0">
                <a:solidFill>
                  <a:srgbClr val="00B0F0"/>
                </a:solidFill>
              </a:rPr>
              <a:t>SOLUTION –</a:t>
            </a:r>
          </a:p>
          <a:p>
            <a:pPr>
              <a:buNone/>
            </a:pPr>
            <a:endParaRPr lang="en-IN" b="1" dirty="0" smtClean="0">
              <a:solidFill>
                <a:srgbClr val="00B0F0"/>
              </a:solidFill>
            </a:endParaRPr>
          </a:p>
          <a:p>
            <a:r>
              <a:rPr lang="en-IN" sz="2200" dirty="0" smtClean="0"/>
              <a:t>Trim block until parallel</a:t>
            </a:r>
          </a:p>
          <a:p>
            <a:r>
              <a:rPr lang="en-IN" sz="2200" dirty="0" smtClean="0"/>
              <a:t>Replace blade or move to a different area</a:t>
            </a:r>
          </a:p>
          <a:p>
            <a:r>
              <a:rPr lang="en-IN" sz="2200" dirty="0" smtClean="0"/>
              <a:t>Trim away excess paraffin</a:t>
            </a:r>
          </a:p>
          <a:p>
            <a:r>
              <a:rPr lang="en-IN" sz="2200" dirty="0" smtClean="0"/>
              <a:t>Re-orient block</a:t>
            </a:r>
          </a:p>
          <a:p>
            <a:pPr>
              <a:buNone/>
            </a:pPr>
            <a:endParaRPr lang="en-IN" b="1" dirty="0">
              <a:solidFill>
                <a:srgbClr val="00B0F0"/>
              </a:solidFill>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000" dirty="0" smtClean="0"/>
              <a:t>Thick and thin sections</a:t>
            </a:r>
            <a:endParaRPr lang="en-IN" sz="4000" dirty="0"/>
          </a:p>
        </p:txBody>
      </p:sp>
      <p:sp>
        <p:nvSpPr>
          <p:cNvPr id="3" name="Content Placeholder 2"/>
          <p:cNvSpPr>
            <a:spLocks noGrp="1"/>
          </p:cNvSpPr>
          <p:nvPr>
            <p:ph idx="1"/>
          </p:nvPr>
        </p:nvSpPr>
        <p:spPr/>
        <p:txBody>
          <a:bodyPr/>
          <a:lstStyle/>
          <a:p>
            <a:pPr>
              <a:buNone/>
            </a:pPr>
            <a:endParaRPr lang="en-IN" b="1" dirty="0" smtClean="0">
              <a:solidFill>
                <a:schemeClr val="accent2">
                  <a:lumMod val="60000"/>
                  <a:lumOff val="40000"/>
                </a:schemeClr>
              </a:solidFill>
            </a:endParaRPr>
          </a:p>
          <a:p>
            <a:pPr>
              <a:buNone/>
            </a:pPr>
            <a:r>
              <a:rPr lang="en-IN" b="1" dirty="0" smtClean="0">
                <a:solidFill>
                  <a:schemeClr val="accent2">
                    <a:lumMod val="60000"/>
                    <a:lumOff val="40000"/>
                  </a:schemeClr>
                </a:solidFill>
              </a:rPr>
              <a:t>CAUSES</a:t>
            </a:r>
          </a:p>
          <a:p>
            <a:r>
              <a:rPr lang="en-IN" sz="2200" dirty="0" smtClean="0"/>
              <a:t>Paraffin too soft for tissue or conditions</a:t>
            </a:r>
          </a:p>
          <a:p>
            <a:r>
              <a:rPr lang="en-IN" sz="2200" dirty="0" smtClean="0"/>
              <a:t>Insufficient clearance angle</a:t>
            </a:r>
          </a:p>
          <a:p>
            <a:r>
              <a:rPr lang="en-IN" sz="2200" dirty="0" smtClean="0"/>
              <a:t>Faulty microtome mechanisms</a:t>
            </a:r>
            <a:endParaRPr lang="en-IN" sz="2200" dirty="0"/>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IN" b="1" dirty="0" smtClean="0">
                <a:solidFill>
                  <a:srgbClr val="00B0F0"/>
                </a:solidFill>
              </a:rPr>
              <a:t>SOLUTION –</a:t>
            </a:r>
          </a:p>
          <a:p>
            <a:pPr>
              <a:buNone/>
            </a:pPr>
            <a:endParaRPr lang="en-IN" b="1" dirty="0" smtClean="0">
              <a:solidFill>
                <a:srgbClr val="00B0F0"/>
              </a:solidFill>
            </a:endParaRPr>
          </a:p>
          <a:p>
            <a:r>
              <a:rPr lang="en-IN" sz="2200" dirty="0" smtClean="0"/>
              <a:t>Cool block with ice or re-embed in higher melting point wax</a:t>
            </a:r>
          </a:p>
          <a:p>
            <a:r>
              <a:rPr lang="en-IN" sz="2200" dirty="0" smtClean="0"/>
              <a:t>Increase clearance angle</a:t>
            </a:r>
          </a:p>
          <a:p>
            <a:r>
              <a:rPr lang="en-IN" sz="2200" dirty="0" smtClean="0"/>
              <a:t>Maintain microtome – Lubricate and calibrate.</a:t>
            </a:r>
          </a:p>
          <a:p>
            <a:r>
              <a:rPr lang="en-IN" sz="2200" dirty="0" smtClean="0"/>
              <a:t>Tighten block and blade</a:t>
            </a:r>
            <a:endParaRPr lang="en-IN" sz="2200" dirty="0"/>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1143000"/>
          </a:xfrm>
        </p:spPr>
        <p:txBody>
          <a:bodyPr>
            <a:noAutofit/>
          </a:bodyPr>
          <a:lstStyle/>
          <a:p>
            <a:r>
              <a:rPr lang="en-IN" sz="4000" dirty="0" smtClean="0"/>
              <a:t>Splitting of sections at right angle to knife edge</a:t>
            </a:r>
            <a:endParaRPr lang="en-IN" sz="4000" dirty="0"/>
          </a:p>
        </p:txBody>
      </p:sp>
      <p:sp>
        <p:nvSpPr>
          <p:cNvPr id="3" name="Content Placeholder 2"/>
          <p:cNvSpPr>
            <a:spLocks noGrp="1"/>
          </p:cNvSpPr>
          <p:nvPr>
            <p:ph idx="1"/>
          </p:nvPr>
        </p:nvSpPr>
        <p:spPr>
          <a:xfrm>
            <a:off x="457200" y="2926080"/>
            <a:ext cx="8229600" cy="4389120"/>
          </a:xfrm>
        </p:spPr>
        <p:txBody>
          <a:bodyPr/>
          <a:lstStyle/>
          <a:p>
            <a:pPr>
              <a:buNone/>
            </a:pPr>
            <a:r>
              <a:rPr lang="en-IN" b="1" dirty="0" smtClean="0">
                <a:solidFill>
                  <a:schemeClr val="accent2">
                    <a:lumMod val="60000"/>
                    <a:lumOff val="40000"/>
                  </a:schemeClr>
                </a:solidFill>
              </a:rPr>
              <a:t>CAUSES – </a:t>
            </a:r>
          </a:p>
          <a:p>
            <a:r>
              <a:rPr lang="en-IN" sz="2200" dirty="0" smtClean="0"/>
              <a:t>Nicks in blade </a:t>
            </a:r>
          </a:p>
          <a:p>
            <a:r>
              <a:rPr lang="en-IN" sz="2200" dirty="0" smtClean="0"/>
              <a:t>Hard particles in tissue</a:t>
            </a:r>
          </a:p>
          <a:p>
            <a:r>
              <a:rPr lang="en-IN" sz="2200" dirty="0" smtClean="0"/>
              <a:t>Hard particles in paraffin</a:t>
            </a:r>
            <a:endParaRPr lang="en-IN" sz="2200" dirty="0"/>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IN" b="1" dirty="0" smtClean="0">
                <a:solidFill>
                  <a:schemeClr val="accent3">
                    <a:lumMod val="60000"/>
                    <a:lumOff val="40000"/>
                  </a:schemeClr>
                </a:solidFill>
              </a:rPr>
              <a:t>SOLUTION –</a:t>
            </a:r>
          </a:p>
          <a:p>
            <a:pPr>
              <a:buNone/>
            </a:pPr>
            <a:endParaRPr lang="en-IN" dirty="0" smtClean="0"/>
          </a:p>
          <a:p>
            <a:r>
              <a:rPr lang="en-IN" sz="2200" dirty="0" smtClean="0"/>
              <a:t>Use different part of blade or replace</a:t>
            </a:r>
          </a:p>
          <a:p>
            <a:r>
              <a:rPr lang="en-IN" sz="2200" dirty="0" smtClean="0"/>
              <a:t>If calcium deposit, surface decal</a:t>
            </a:r>
          </a:p>
          <a:p>
            <a:r>
              <a:rPr lang="en-IN" sz="2200" dirty="0" smtClean="0"/>
              <a:t>If mineral or other particle, remove with fine sharp pointed scalpel.</a:t>
            </a:r>
            <a:endParaRPr lang="en-IN" sz="2200" dirty="0"/>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000" dirty="0" smtClean="0"/>
              <a:t>Sections do not form ribbons</a:t>
            </a:r>
            <a:endParaRPr lang="en-IN" sz="4000" dirty="0"/>
          </a:p>
        </p:txBody>
      </p:sp>
      <p:sp>
        <p:nvSpPr>
          <p:cNvPr id="3" name="Content Placeholder 2"/>
          <p:cNvSpPr>
            <a:spLocks noGrp="1"/>
          </p:cNvSpPr>
          <p:nvPr>
            <p:ph idx="1"/>
          </p:nvPr>
        </p:nvSpPr>
        <p:spPr>
          <a:xfrm>
            <a:off x="457200" y="2240280"/>
            <a:ext cx="8229600" cy="4389120"/>
          </a:xfrm>
        </p:spPr>
        <p:txBody>
          <a:bodyPr/>
          <a:lstStyle/>
          <a:p>
            <a:pPr>
              <a:buNone/>
            </a:pPr>
            <a:r>
              <a:rPr lang="en-IN" b="1" dirty="0" smtClean="0">
                <a:solidFill>
                  <a:schemeClr val="accent2">
                    <a:lumMod val="60000"/>
                    <a:lumOff val="40000"/>
                  </a:schemeClr>
                </a:solidFill>
              </a:rPr>
              <a:t>CAUSES –</a:t>
            </a:r>
          </a:p>
          <a:p>
            <a:r>
              <a:rPr lang="en-IN" sz="2200" dirty="0" smtClean="0"/>
              <a:t>Paraffin too hard for sectioning conditions</a:t>
            </a:r>
          </a:p>
          <a:p>
            <a:r>
              <a:rPr lang="en-IN" sz="2200" dirty="0" smtClean="0"/>
              <a:t>Debris on knife edge</a:t>
            </a:r>
          </a:p>
          <a:p>
            <a:r>
              <a:rPr lang="en-IN" sz="2200" dirty="0" smtClean="0"/>
              <a:t>Incorrect clearance angle</a:t>
            </a:r>
            <a:endParaRPr lang="en-IN" sz="2200" dirty="0"/>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IN" sz="2800" b="1" dirty="0" smtClean="0">
                <a:solidFill>
                  <a:schemeClr val="accent3">
                    <a:lumMod val="60000"/>
                    <a:lumOff val="40000"/>
                  </a:schemeClr>
                </a:solidFill>
              </a:rPr>
              <a:t>SOLUTION –</a:t>
            </a:r>
          </a:p>
          <a:p>
            <a:pPr>
              <a:buNone/>
            </a:pPr>
            <a:endParaRPr lang="en-IN" dirty="0" smtClean="0"/>
          </a:p>
          <a:p>
            <a:r>
              <a:rPr lang="en-IN" sz="2200" dirty="0" smtClean="0"/>
              <a:t>Re-embed in lower melting point paraffin</a:t>
            </a:r>
          </a:p>
          <a:p>
            <a:r>
              <a:rPr lang="en-IN" sz="2200" dirty="0" smtClean="0"/>
              <a:t>Clean with xylene moist cloth</a:t>
            </a:r>
          </a:p>
          <a:p>
            <a:r>
              <a:rPr lang="en-IN" sz="2200" dirty="0" smtClean="0"/>
              <a:t>Adjust clearance angle to optimal</a:t>
            </a:r>
            <a:endParaRPr lang="en-IN" sz="2200" dirty="0"/>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71600"/>
            <a:ext cx="8229600" cy="1143000"/>
          </a:xfrm>
        </p:spPr>
        <p:txBody>
          <a:bodyPr>
            <a:noAutofit/>
          </a:bodyPr>
          <a:lstStyle/>
          <a:p>
            <a:r>
              <a:rPr lang="en-IN" sz="4000" dirty="0" smtClean="0"/>
              <a:t>Sections attach to block on return stroke</a:t>
            </a:r>
            <a:endParaRPr lang="en-IN" sz="4000" dirty="0"/>
          </a:p>
        </p:txBody>
      </p:sp>
      <p:sp>
        <p:nvSpPr>
          <p:cNvPr id="3" name="Content Placeholder 2"/>
          <p:cNvSpPr>
            <a:spLocks noGrp="1"/>
          </p:cNvSpPr>
          <p:nvPr>
            <p:ph idx="1"/>
          </p:nvPr>
        </p:nvSpPr>
        <p:spPr>
          <a:xfrm>
            <a:off x="457200" y="2971800"/>
            <a:ext cx="8229600" cy="4389120"/>
          </a:xfrm>
        </p:spPr>
        <p:txBody>
          <a:bodyPr/>
          <a:lstStyle/>
          <a:p>
            <a:pPr>
              <a:buNone/>
            </a:pPr>
            <a:r>
              <a:rPr lang="en-IN" b="1" dirty="0" smtClean="0">
                <a:solidFill>
                  <a:schemeClr val="accent2">
                    <a:lumMod val="60000"/>
                    <a:lumOff val="40000"/>
                  </a:schemeClr>
                </a:solidFill>
              </a:rPr>
              <a:t>CAUSES –</a:t>
            </a:r>
          </a:p>
          <a:p>
            <a:r>
              <a:rPr lang="en-IN" sz="2200" dirty="0" smtClean="0"/>
              <a:t>Insufficient clearance angle</a:t>
            </a:r>
          </a:p>
          <a:p>
            <a:r>
              <a:rPr lang="en-IN" sz="2200" dirty="0" smtClean="0"/>
              <a:t>Debris on blade edge</a:t>
            </a:r>
          </a:p>
          <a:p>
            <a:r>
              <a:rPr lang="en-IN" sz="2200" dirty="0" smtClean="0"/>
              <a:t>Debris on block edge</a:t>
            </a:r>
          </a:p>
          <a:p>
            <a:r>
              <a:rPr lang="en-IN" sz="2200" dirty="0" smtClean="0"/>
              <a:t>Static electricity on ribbon</a:t>
            </a:r>
            <a:endParaRPr lang="en-IN" sz="2200" dirty="0"/>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389120"/>
          </a:xfrm>
        </p:spPr>
        <p:txBody>
          <a:bodyPr/>
          <a:lstStyle/>
          <a:p>
            <a:pPr>
              <a:buNone/>
            </a:pPr>
            <a:r>
              <a:rPr lang="en-IN" b="1" dirty="0" smtClean="0">
                <a:solidFill>
                  <a:schemeClr val="accent3">
                    <a:lumMod val="60000"/>
                    <a:lumOff val="40000"/>
                  </a:schemeClr>
                </a:solidFill>
              </a:rPr>
              <a:t>SOLUTION –</a:t>
            </a:r>
            <a:endParaRPr lang="en-IN" sz="2200" b="1" dirty="0" smtClean="0">
              <a:solidFill>
                <a:schemeClr val="accent3">
                  <a:lumMod val="60000"/>
                  <a:lumOff val="40000"/>
                </a:schemeClr>
              </a:solidFill>
            </a:endParaRPr>
          </a:p>
          <a:p>
            <a:pPr>
              <a:buNone/>
            </a:pPr>
            <a:endParaRPr lang="en-IN" sz="2200" dirty="0" smtClean="0"/>
          </a:p>
          <a:p>
            <a:r>
              <a:rPr lang="en-IN" sz="2200" dirty="0" smtClean="0"/>
              <a:t>Increase clearance angle</a:t>
            </a:r>
          </a:p>
          <a:p>
            <a:r>
              <a:rPr lang="en-IN" sz="2200" dirty="0" smtClean="0"/>
              <a:t>Clean with xylene moist cloth</a:t>
            </a:r>
          </a:p>
          <a:p>
            <a:r>
              <a:rPr lang="en-IN" sz="2200" dirty="0" smtClean="0"/>
              <a:t>Trim edges of block</a:t>
            </a:r>
          </a:p>
          <a:p>
            <a:r>
              <a:rPr lang="en-IN" sz="2200" dirty="0" smtClean="0"/>
              <a:t>Humidify the air around the microtome, place static guard or dryer sheets near microtome</a:t>
            </a:r>
            <a:endParaRPr lang="en-IN" sz="2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219200"/>
            <a:ext cx="8458200" cy="1143000"/>
          </a:xfrm>
        </p:spPr>
        <p:txBody>
          <a:bodyPr>
            <a:noAutofit/>
          </a:bodyPr>
          <a:lstStyle/>
          <a:p>
            <a:r>
              <a:rPr lang="en-IN" sz="4400" b="1" dirty="0" smtClean="0">
                <a:solidFill>
                  <a:schemeClr val="accent2">
                    <a:lumMod val="60000"/>
                    <a:lumOff val="40000"/>
                  </a:schemeClr>
                </a:solidFill>
              </a:rPr>
              <a:t>Semi-Automated Rotary Microtome</a:t>
            </a:r>
            <a:endParaRPr lang="en-IN" sz="4400" b="1" dirty="0">
              <a:solidFill>
                <a:schemeClr val="accent2">
                  <a:lumMod val="60000"/>
                  <a:lumOff val="40000"/>
                </a:schemeClr>
              </a:solidFill>
            </a:endParaRPr>
          </a:p>
        </p:txBody>
      </p:sp>
      <p:sp>
        <p:nvSpPr>
          <p:cNvPr id="3" name="Content Placeholder 2"/>
          <p:cNvSpPr>
            <a:spLocks noGrp="1"/>
          </p:cNvSpPr>
          <p:nvPr>
            <p:ph idx="1"/>
          </p:nvPr>
        </p:nvSpPr>
        <p:spPr>
          <a:xfrm>
            <a:off x="457200" y="2392680"/>
            <a:ext cx="8229600" cy="4389120"/>
          </a:xfrm>
        </p:spPr>
        <p:txBody>
          <a:bodyPr/>
          <a:lstStyle/>
          <a:p>
            <a:r>
              <a:rPr lang="en-US" sz="2400" dirty="0" smtClean="0"/>
              <a:t>One motor to advance either the fine or coarse hand –wheel</a:t>
            </a:r>
            <a:endParaRPr lang="en-IN" dirty="0"/>
          </a:p>
        </p:txBody>
      </p:sp>
      <p:pic>
        <p:nvPicPr>
          <p:cNvPr id="137218" name="Picture 2" descr="http://img.medicalexpo.com/images_me/photo-g/76772-3644167.jpg"/>
          <p:cNvPicPr>
            <a:picLocks noChangeAspect="1" noChangeArrowheads="1"/>
          </p:cNvPicPr>
          <p:nvPr/>
        </p:nvPicPr>
        <p:blipFill>
          <a:blip r:embed="rId2"/>
          <a:srcRect/>
          <a:stretch>
            <a:fillRect/>
          </a:stretch>
        </p:blipFill>
        <p:spPr bwMode="auto">
          <a:xfrm>
            <a:off x="2971800" y="3048000"/>
            <a:ext cx="4089400" cy="3810000"/>
          </a:xfrm>
          <a:prstGeom prst="rect">
            <a:avLst/>
          </a:prstGeom>
          <a:noFill/>
        </p:spPr>
      </p:pic>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dirty="0" smtClean="0"/>
              <a:t>Incomplete section</a:t>
            </a:r>
            <a:endParaRPr lang="en-IN" sz="4400" dirty="0"/>
          </a:p>
        </p:txBody>
      </p:sp>
      <p:sp>
        <p:nvSpPr>
          <p:cNvPr id="3" name="Content Placeholder 2"/>
          <p:cNvSpPr>
            <a:spLocks noGrp="1"/>
          </p:cNvSpPr>
          <p:nvPr>
            <p:ph idx="1"/>
          </p:nvPr>
        </p:nvSpPr>
        <p:spPr>
          <a:xfrm>
            <a:off x="457200" y="2164080"/>
            <a:ext cx="8229600" cy="4389120"/>
          </a:xfrm>
        </p:spPr>
        <p:txBody>
          <a:bodyPr/>
          <a:lstStyle/>
          <a:p>
            <a:pPr>
              <a:buNone/>
            </a:pPr>
            <a:r>
              <a:rPr lang="en-IN" b="1" dirty="0" smtClean="0">
                <a:solidFill>
                  <a:schemeClr val="accent2">
                    <a:lumMod val="60000"/>
                    <a:lumOff val="40000"/>
                  </a:schemeClr>
                </a:solidFill>
              </a:rPr>
              <a:t>CAUSES –</a:t>
            </a:r>
          </a:p>
          <a:p>
            <a:r>
              <a:rPr lang="en-IN" sz="2200" dirty="0" smtClean="0"/>
              <a:t>Incomplete impregnation of the tissue with paraffin</a:t>
            </a:r>
          </a:p>
          <a:p>
            <a:r>
              <a:rPr lang="en-IN" sz="2200" dirty="0" smtClean="0"/>
              <a:t>Tissue incorrectly embedded</a:t>
            </a:r>
          </a:p>
          <a:p>
            <a:r>
              <a:rPr lang="en-IN" sz="2200" dirty="0" smtClean="0"/>
              <a:t>Sections superficially cut</a:t>
            </a: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02080"/>
            <a:ext cx="8229600" cy="4389120"/>
          </a:xfrm>
        </p:spPr>
        <p:txBody>
          <a:bodyPr/>
          <a:lstStyle/>
          <a:p>
            <a:pPr>
              <a:buNone/>
            </a:pPr>
            <a:r>
              <a:rPr lang="en-IN" b="1" dirty="0" smtClean="0">
                <a:solidFill>
                  <a:schemeClr val="accent3">
                    <a:lumMod val="60000"/>
                    <a:lumOff val="40000"/>
                  </a:schemeClr>
                </a:solidFill>
              </a:rPr>
              <a:t>SOLUTION –</a:t>
            </a:r>
          </a:p>
          <a:p>
            <a:pPr>
              <a:buNone/>
            </a:pPr>
            <a:endParaRPr lang="en-IN" dirty="0" smtClean="0"/>
          </a:p>
          <a:p>
            <a:r>
              <a:rPr lang="en-IN" sz="2200" dirty="0" smtClean="0"/>
              <a:t>Re-process tissue block</a:t>
            </a:r>
          </a:p>
          <a:p>
            <a:r>
              <a:rPr lang="en-IN" sz="2200" dirty="0" smtClean="0"/>
              <a:t>Re-embed tissue, make sure orientation is correct and tissue is flat in mould</a:t>
            </a:r>
          </a:p>
          <a:p>
            <a:r>
              <a:rPr lang="en-IN" sz="2200" dirty="0" smtClean="0"/>
              <a:t>Re-face block, cut deeper into the tissue</a:t>
            </a:r>
            <a:endParaRPr lang="en-IN" sz="2200" dirty="0"/>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noAutofit/>
          </a:bodyPr>
          <a:lstStyle/>
          <a:p>
            <a:r>
              <a:rPr lang="en-IN" sz="4000" dirty="0" smtClean="0"/>
              <a:t>Sections expand or disintegrate in water bath</a:t>
            </a:r>
            <a:endParaRPr lang="en-IN" sz="4000" dirty="0"/>
          </a:p>
        </p:txBody>
      </p:sp>
      <p:sp>
        <p:nvSpPr>
          <p:cNvPr id="3" name="Content Placeholder 2"/>
          <p:cNvSpPr>
            <a:spLocks noGrp="1"/>
          </p:cNvSpPr>
          <p:nvPr>
            <p:ph idx="1"/>
          </p:nvPr>
        </p:nvSpPr>
        <p:spPr>
          <a:xfrm>
            <a:off x="457200" y="2743200"/>
            <a:ext cx="8229600" cy="4389120"/>
          </a:xfrm>
        </p:spPr>
        <p:txBody>
          <a:bodyPr/>
          <a:lstStyle/>
          <a:p>
            <a:pPr>
              <a:buNone/>
            </a:pPr>
            <a:r>
              <a:rPr lang="en-IN" b="1" dirty="0" smtClean="0">
                <a:solidFill>
                  <a:schemeClr val="accent2">
                    <a:lumMod val="60000"/>
                    <a:lumOff val="40000"/>
                  </a:schemeClr>
                </a:solidFill>
              </a:rPr>
              <a:t>CAUSES –</a:t>
            </a:r>
          </a:p>
          <a:p>
            <a:r>
              <a:rPr lang="en-IN" sz="2200" dirty="0" smtClean="0"/>
              <a:t>Poor impregnation of tissue</a:t>
            </a:r>
          </a:p>
          <a:p>
            <a:r>
              <a:rPr lang="en-IN" sz="2200" dirty="0" smtClean="0"/>
              <a:t>Water temperature too high in flotation bath</a:t>
            </a:r>
          </a:p>
          <a:p>
            <a:endParaRPr lang="en-IN" dirty="0"/>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IN" b="1" dirty="0" smtClean="0">
                <a:solidFill>
                  <a:schemeClr val="accent3">
                    <a:lumMod val="60000"/>
                    <a:lumOff val="40000"/>
                  </a:schemeClr>
                </a:solidFill>
              </a:rPr>
              <a:t>SOLUTION –</a:t>
            </a:r>
          </a:p>
          <a:p>
            <a:pPr>
              <a:buNone/>
            </a:pPr>
            <a:endParaRPr lang="en-IN" dirty="0" smtClean="0"/>
          </a:p>
          <a:p>
            <a:r>
              <a:rPr lang="en-IN" sz="2200" dirty="0" smtClean="0"/>
              <a:t>Reprocess tissue</a:t>
            </a:r>
          </a:p>
          <a:p>
            <a:r>
              <a:rPr lang="en-IN" sz="2200" dirty="0" smtClean="0"/>
              <a:t>Turn down the temperature of the flotation bath</a:t>
            </a:r>
            <a:endParaRPr lang="en-IN" sz="2200" dirty="0"/>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229600" cy="1143000"/>
          </a:xfrm>
        </p:spPr>
        <p:txBody>
          <a:bodyPr>
            <a:noAutofit/>
          </a:bodyPr>
          <a:lstStyle/>
          <a:p>
            <a:r>
              <a:rPr lang="en-IN" sz="4000" dirty="0" smtClean="0"/>
              <a:t>Sections roll into a coil instead of remaining flat on the knife edge</a:t>
            </a:r>
            <a:endParaRPr lang="en-IN" sz="4000" dirty="0"/>
          </a:p>
        </p:txBody>
      </p:sp>
      <p:sp>
        <p:nvSpPr>
          <p:cNvPr id="3" name="Content Placeholder 2"/>
          <p:cNvSpPr>
            <a:spLocks noGrp="1"/>
          </p:cNvSpPr>
          <p:nvPr>
            <p:ph idx="1"/>
          </p:nvPr>
        </p:nvSpPr>
        <p:spPr>
          <a:xfrm>
            <a:off x="457200" y="3002280"/>
            <a:ext cx="8229600" cy="4389120"/>
          </a:xfrm>
        </p:spPr>
        <p:txBody>
          <a:bodyPr/>
          <a:lstStyle/>
          <a:p>
            <a:pPr>
              <a:buNone/>
            </a:pPr>
            <a:r>
              <a:rPr lang="en-IN" b="1" dirty="0" smtClean="0">
                <a:solidFill>
                  <a:schemeClr val="accent2">
                    <a:lumMod val="60000"/>
                    <a:lumOff val="40000"/>
                  </a:schemeClr>
                </a:solidFill>
              </a:rPr>
              <a:t>CAUSES –</a:t>
            </a:r>
          </a:p>
          <a:p>
            <a:r>
              <a:rPr lang="en-IN" sz="2200" dirty="0" smtClean="0"/>
              <a:t>Blade dull</a:t>
            </a:r>
          </a:p>
          <a:p>
            <a:r>
              <a:rPr lang="en-IN" sz="2200" dirty="0" smtClean="0"/>
              <a:t>Rake angle too small</a:t>
            </a:r>
          </a:p>
          <a:p>
            <a:r>
              <a:rPr lang="en-IN" sz="2200" dirty="0" smtClean="0"/>
              <a:t>Section too thick</a:t>
            </a:r>
          </a:p>
          <a:p>
            <a:endParaRPr lang="en-IN" dirty="0" smtClean="0"/>
          </a:p>
          <a:p>
            <a:endParaRPr lang="en-IN" dirty="0" smtClean="0"/>
          </a:p>
          <a:p>
            <a:pPr>
              <a:buNone/>
            </a:pPr>
            <a:endParaRPr lang="en-IN" dirty="0"/>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IN" b="1" dirty="0" smtClean="0">
                <a:solidFill>
                  <a:schemeClr val="accent3">
                    <a:lumMod val="60000"/>
                    <a:lumOff val="40000"/>
                  </a:schemeClr>
                </a:solidFill>
              </a:rPr>
              <a:t>SOLUTION –</a:t>
            </a:r>
          </a:p>
          <a:p>
            <a:pPr>
              <a:buNone/>
            </a:pPr>
            <a:endParaRPr lang="en-IN" dirty="0" smtClean="0"/>
          </a:p>
          <a:p>
            <a:r>
              <a:rPr lang="en-IN" sz="2200" dirty="0" smtClean="0"/>
              <a:t>Use a new blade</a:t>
            </a:r>
          </a:p>
          <a:p>
            <a:r>
              <a:rPr lang="en-IN" sz="2200" dirty="0" smtClean="0"/>
              <a:t>Reduce blade tilt if clearance angle is excessive</a:t>
            </a:r>
          </a:p>
          <a:p>
            <a:r>
              <a:rPr lang="en-IN" sz="2200" dirty="0" smtClean="0"/>
              <a:t>Reduce section thickness</a:t>
            </a:r>
            <a:endParaRPr lang="en-IN" sz="2200" dirty="0"/>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RUCHI SHARMA\Desktop\MICROTOMY\PICS\APD-L2-Colorfrost Plus Pinwheel.jpg"/>
          <p:cNvPicPr>
            <a:picLocks noChangeAspect="1" noChangeArrowheads="1"/>
          </p:cNvPicPr>
          <p:nvPr/>
        </p:nvPicPr>
        <p:blipFill>
          <a:blip r:embed="rId2"/>
          <a:srcRect r="57180"/>
          <a:stretch>
            <a:fillRect/>
          </a:stretch>
        </p:blipFill>
        <p:spPr bwMode="auto">
          <a:xfrm>
            <a:off x="0" y="0"/>
            <a:ext cx="9144000" cy="6858000"/>
          </a:xfrm>
          <a:prstGeom prst="rect">
            <a:avLst/>
          </a:prstGeom>
          <a:noFill/>
        </p:spPr>
      </p:pic>
      <p:sp>
        <p:nvSpPr>
          <p:cNvPr id="7" name="Title 6"/>
          <p:cNvSpPr>
            <a:spLocks noGrp="1"/>
          </p:cNvSpPr>
          <p:nvPr>
            <p:ph type="title"/>
          </p:nvPr>
        </p:nvSpPr>
        <p:spPr>
          <a:xfrm>
            <a:off x="457200" y="2819400"/>
            <a:ext cx="8229600" cy="1143000"/>
          </a:xfrm>
          <a:ln>
            <a:noFill/>
          </a:ln>
        </p:spPr>
        <p:txBody>
          <a:bodyPr>
            <a:scene3d>
              <a:camera prst="orthographicFront"/>
              <a:lightRig rig="threePt" dir="t"/>
            </a:scene3d>
            <a:sp3d prstMaterial="flat">
              <a:contourClr>
                <a:schemeClr val="tx2"/>
              </a:contourClr>
            </a:sp3d>
          </a:bodyPr>
          <a:lstStyle/>
          <a:p>
            <a:r>
              <a:rPr lang="en-US" dirty="0" smtClean="0">
                <a:effectLst>
                  <a:outerShdw blurRad="50800" dist="38100" dir="5400000" algn="t" rotWithShape="0">
                    <a:srgbClr val="7030A0">
                      <a:alpha val="40000"/>
                    </a:srgbClr>
                  </a:outerShdw>
                </a:effectLst>
              </a:rPr>
              <a:t>         </a:t>
            </a:r>
            <a:r>
              <a:rPr lang="en-US" sz="7200" b="1" dirty="0" smtClean="0">
                <a:solidFill>
                  <a:schemeClr val="accent1">
                    <a:lumMod val="20000"/>
                    <a:lumOff val="80000"/>
                  </a:schemeClr>
                </a:solidFill>
                <a:effectLst>
                  <a:outerShdw blurRad="50800" dist="38100" dir="5400000" algn="t" rotWithShape="0">
                    <a:srgbClr val="7030A0">
                      <a:alpha val="40000"/>
                    </a:srgbClr>
                  </a:outerShdw>
                </a:effectLst>
                <a:cs typeface="Aharoni" pitchFamily="2" charset="-79"/>
              </a:rPr>
              <a:t>THANK YOU</a:t>
            </a:r>
            <a:endParaRPr lang="en-US" sz="7200" b="1" dirty="0">
              <a:solidFill>
                <a:schemeClr val="accent1">
                  <a:lumMod val="20000"/>
                  <a:lumOff val="80000"/>
                </a:schemeClr>
              </a:solidFill>
              <a:effectLst>
                <a:outerShdw blurRad="50800" dist="38100" dir="5400000" algn="t" rotWithShape="0">
                  <a:srgbClr val="7030A0">
                    <a:alpha val="40000"/>
                  </a:srgbClr>
                </a:outerShdw>
              </a:effectLst>
              <a:cs typeface="Aharoni" pitchFamily="2" charset="-79"/>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1143000"/>
          </a:xfrm>
        </p:spPr>
        <p:txBody>
          <a:bodyPr>
            <a:noAutofit/>
          </a:bodyPr>
          <a:lstStyle/>
          <a:p>
            <a:r>
              <a:rPr lang="en-IN" sz="4400" b="1" dirty="0" smtClean="0">
                <a:solidFill>
                  <a:schemeClr val="accent2">
                    <a:lumMod val="60000"/>
                    <a:lumOff val="40000"/>
                  </a:schemeClr>
                </a:solidFill>
              </a:rPr>
              <a:t>Fully Automated Rotary Microtome</a:t>
            </a:r>
            <a:endParaRPr lang="en-IN" sz="4400" b="1" dirty="0">
              <a:solidFill>
                <a:schemeClr val="accent2">
                  <a:lumMod val="60000"/>
                  <a:lumOff val="40000"/>
                </a:schemeClr>
              </a:solidFill>
            </a:endParaRPr>
          </a:p>
        </p:txBody>
      </p:sp>
      <p:sp>
        <p:nvSpPr>
          <p:cNvPr id="3" name="Content Placeholder 2"/>
          <p:cNvSpPr>
            <a:spLocks noGrp="1"/>
          </p:cNvSpPr>
          <p:nvPr>
            <p:ph idx="1"/>
          </p:nvPr>
        </p:nvSpPr>
        <p:spPr>
          <a:xfrm>
            <a:off x="457200" y="2590800"/>
            <a:ext cx="8229600" cy="4389120"/>
          </a:xfrm>
        </p:spPr>
        <p:txBody>
          <a:bodyPr/>
          <a:lstStyle/>
          <a:p>
            <a:pPr>
              <a:defRPr/>
            </a:pPr>
            <a:r>
              <a:rPr lang="en-US" sz="2400" dirty="0" smtClean="0"/>
              <a:t>Two motors that drive both the fine and the coarse advance hand-wheel</a:t>
            </a:r>
          </a:p>
          <a:p>
            <a:endParaRPr lang="en-IN" dirty="0" smtClean="0"/>
          </a:p>
          <a:p>
            <a:endParaRPr lang="en-IN" dirty="0"/>
          </a:p>
        </p:txBody>
      </p:sp>
      <p:pic>
        <p:nvPicPr>
          <p:cNvPr id="136194" name="Picture 2" descr="http://www.amos-scientific.com/pic/big/32_0.jpg"/>
          <p:cNvPicPr>
            <a:picLocks noChangeAspect="1" noChangeArrowheads="1"/>
          </p:cNvPicPr>
          <p:nvPr/>
        </p:nvPicPr>
        <p:blipFill>
          <a:blip r:embed="rId2"/>
          <a:srcRect/>
          <a:stretch>
            <a:fillRect/>
          </a:stretch>
        </p:blipFill>
        <p:spPr bwMode="auto">
          <a:xfrm>
            <a:off x="2286000" y="3524250"/>
            <a:ext cx="4762500" cy="333375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Introduction</a:t>
            </a:r>
            <a:endParaRPr lang="en-IN" sz="4400" b="1" dirty="0">
              <a:solidFill>
                <a:schemeClr val="accent2">
                  <a:lumMod val="60000"/>
                  <a:lumOff val="40000"/>
                </a:schemeClr>
              </a:solidFill>
            </a:endParaRPr>
          </a:p>
        </p:txBody>
      </p:sp>
      <p:sp>
        <p:nvSpPr>
          <p:cNvPr id="3" name="Content Placeholder 2"/>
          <p:cNvSpPr>
            <a:spLocks noGrp="1"/>
          </p:cNvSpPr>
          <p:nvPr>
            <p:ph idx="1"/>
          </p:nvPr>
        </p:nvSpPr>
        <p:spPr>
          <a:xfrm>
            <a:off x="457200" y="1935480"/>
            <a:ext cx="8458200" cy="4389120"/>
          </a:xfrm>
        </p:spPr>
        <p:txBody>
          <a:bodyPr/>
          <a:lstStyle/>
          <a:p>
            <a:r>
              <a:rPr lang="en-IN" dirty="0" smtClean="0"/>
              <a:t>Many living things are extraordinarily beautiful. The microscopist has a privileged view and this may be extended and enhanced by looking inside; this can be done by making very thin sections. </a:t>
            </a:r>
            <a:endParaRPr lang="en-IN" dirty="0"/>
          </a:p>
        </p:txBody>
      </p:sp>
      <p:pic>
        <p:nvPicPr>
          <p:cNvPr id="2050" name="Picture 2" descr="C:\Users\RUCHI SHARMA\Desktop\MICROTOMY\PICS\boy-with-magnifying-glass-29eyjol1.jpg"/>
          <p:cNvPicPr>
            <a:picLocks noChangeAspect="1" noChangeArrowheads="1"/>
          </p:cNvPicPr>
          <p:nvPr/>
        </p:nvPicPr>
        <p:blipFill>
          <a:blip r:embed="rId2" cstate="print"/>
          <a:srcRect t="11287" b="3856"/>
          <a:stretch>
            <a:fillRect/>
          </a:stretch>
        </p:blipFill>
        <p:spPr bwMode="auto">
          <a:xfrm>
            <a:off x="-1" y="3886200"/>
            <a:ext cx="4663441" cy="2971801"/>
          </a:xfrm>
          <a:prstGeom prst="rect">
            <a:avLst/>
          </a:prstGeom>
          <a:noFill/>
        </p:spPr>
      </p:pic>
      <p:pic>
        <p:nvPicPr>
          <p:cNvPr id="2051" name="Picture 3" descr="C:\Users\RUCHI SHARMA\Desktop\MICROTOMY\PICS\image_microtome2.jpg"/>
          <p:cNvPicPr>
            <a:picLocks noChangeAspect="1" noChangeArrowheads="1"/>
          </p:cNvPicPr>
          <p:nvPr/>
        </p:nvPicPr>
        <p:blipFill>
          <a:blip r:embed="rId3"/>
          <a:srcRect/>
          <a:stretch>
            <a:fillRect/>
          </a:stretch>
        </p:blipFill>
        <p:spPr bwMode="auto">
          <a:xfrm>
            <a:off x="4682054" y="3886200"/>
            <a:ext cx="4474398" cy="29718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49680"/>
            <a:ext cx="8229600" cy="4389120"/>
          </a:xfrm>
        </p:spPr>
        <p:txBody>
          <a:bodyPr>
            <a:normAutofit fontScale="85000" lnSpcReduction="20000"/>
          </a:bodyPr>
          <a:lstStyle/>
          <a:p>
            <a:pPr>
              <a:buNone/>
            </a:pPr>
            <a:r>
              <a:rPr lang="en-US" sz="3800" b="1" dirty="0" smtClean="0">
                <a:solidFill>
                  <a:srgbClr val="0070C0"/>
                </a:solidFill>
              </a:rPr>
              <a:t>Advantages of Rotary microtome</a:t>
            </a:r>
          </a:p>
          <a:p>
            <a:r>
              <a:rPr lang="en-US" sz="2800" dirty="0" smtClean="0"/>
              <a:t>Ability to cut thin 2-3 mm sections.</a:t>
            </a:r>
          </a:p>
          <a:p>
            <a:r>
              <a:rPr lang="en-US" sz="2800" dirty="0" smtClean="0"/>
              <a:t>Heavier, so more stable</a:t>
            </a:r>
          </a:p>
          <a:p>
            <a:r>
              <a:rPr lang="en-US" sz="2800" dirty="0" smtClean="0"/>
              <a:t>Large and heavier knife used-less vibration when cutting hard tissue.</a:t>
            </a:r>
          </a:p>
          <a:p>
            <a:r>
              <a:rPr lang="en-US" sz="2800" dirty="0" smtClean="0"/>
              <a:t>Cutting angle of knife is adjustable</a:t>
            </a:r>
          </a:p>
          <a:p>
            <a:r>
              <a:rPr lang="en-US" sz="2800" dirty="0" smtClean="0"/>
              <a:t>Easy adaptation to all types of tissues ( hard, fragile, or fatty) sectioning.</a:t>
            </a:r>
          </a:p>
          <a:p>
            <a:r>
              <a:rPr lang="en-US" sz="2800" dirty="0" smtClean="0"/>
              <a:t>Can cut </a:t>
            </a:r>
            <a:r>
              <a:rPr lang="en-US" sz="2800" dirty="0" err="1" smtClean="0"/>
              <a:t>celloidin</a:t>
            </a:r>
            <a:r>
              <a:rPr lang="en-US" sz="2800" dirty="0" smtClean="0"/>
              <a:t>-embedded sections by using a special holder to set the knife obliquely.</a:t>
            </a:r>
          </a:p>
          <a:p>
            <a:pPr>
              <a:lnSpc>
                <a:spcPct val="90000"/>
              </a:lnSpc>
              <a:defRPr/>
            </a:pPr>
            <a:r>
              <a:rPr lang="en-US" sz="2800" dirty="0" smtClean="0"/>
              <a:t>Ideal for cutting serial sections: large number of sections from each block.</a:t>
            </a:r>
          </a:p>
          <a:p>
            <a:endParaRPr lang="en-US" dirty="0" smtClean="0"/>
          </a:p>
          <a:p>
            <a:endParaRPr lang="en-IN"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RUCHI SHARMA\Desktop\MICROTOMY\PICS\mrm-rm.jpg"/>
          <p:cNvPicPr>
            <a:picLocks noChangeAspect="1" noChangeArrowheads="1"/>
          </p:cNvPicPr>
          <p:nvPr/>
        </p:nvPicPr>
        <p:blipFill>
          <a:blip r:embed="rId2"/>
          <a:srcRect/>
          <a:stretch>
            <a:fillRect/>
          </a:stretch>
        </p:blipFill>
        <p:spPr bwMode="auto">
          <a:xfrm>
            <a:off x="2209800" y="2017624"/>
            <a:ext cx="4899167" cy="4840376"/>
          </a:xfrm>
          <a:prstGeom prst="rect">
            <a:avLst/>
          </a:prstGeom>
          <a:noFill/>
        </p:spPr>
      </p:pic>
      <p:sp>
        <p:nvSpPr>
          <p:cNvPr id="7" name="TextBox 6"/>
          <p:cNvSpPr txBox="1"/>
          <p:nvPr/>
        </p:nvSpPr>
        <p:spPr>
          <a:xfrm>
            <a:off x="6324600" y="5638800"/>
            <a:ext cx="2895600" cy="646331"/>
          </a:xfrm>
          <a:prstGeom prst="rect">
            <a:avLst/>
          </a:prstGeom>
          <a:noFill/>
        </p:spPr>
        <p:txBody>
          <a:bodyPr wrap="square" rtlCol="0">
            <a:spAutoFit/>
          </a:bodyPr>
          <a:lstStyle/>
          <a:p>
            <a:r>
              <a:rPr lang="en-IN" b="1" dirty="0" smtClean="0">
                <a:solidFill>
                  <a:schemeClr val="accent2"/>
                </a:solidFill>
              </a:rPr>
              <a:t>BASE </a:t>
            </a:r>
          </a:p>
          <a:p>
            <a:r>
              <a:rPr lang="en-IN" b="1" dirty="0" smtClean="0">
                <a:solidFill>
                  <a:schemeClr val="accent2"/>
                </a:solidFill>
              </a:rPr>
              <a:t>(MICROTOME BODY)</a:t>
            </a:r>
            <a:endParaRPr lang="en-IN" b="1" dirty="0">
              <a:solidFill>
                <a:schemeClr val="accent2"/>
              </a:solidFill>
            </a:endParaRPr>
          </a:p>
        </p:txBody>
      </p:sp>
      <p:sp>
        <p:nvSpPr>
          <p:cNvPr id="8" name="TextBox 7"/>
          <p:cNvSpPr txBox="1"/>
          <p:nvPr/>
        </p:nvSpPr>
        <p:spPr>
          <a:xfrm>
            <a:off x="228600" y="3886200"/>
            <a:ext cx="2743200" cy="369332"/>
          </a:xfrm>
          <a:prstGeom prst="rect">
            <a:avLst/>
          </a:prstGeom>
          <a:noFill/>
        </p:spPr>
        <p:txBody>
          <a:bodyPr wrap="square" rtlCol="0">
            <a:spAutoFit/>
          </a:bodyPr>
          <a:lstStyle/>
          <a:p>
            <a:r>
              <a:rPr lang="en-IN" b="1" dirty="0" smtClean="0">
                <a:solidFill>
                  <a:schemeClr val="accent2"/>
                </a:solidFill>
              </a:rPr>
              <a:t>KNIFE AND ITS HOLDER</a:t>
            </a:r>
            <a:endParaRPr lang="en-IN" b="1" dirty="0">
              <a:solidFill>
                <a:schemeClr val="accent2"/>
              </a:solidFill>
            </a:endParaRPr>
          </a:p>
        </p:txBody>
      </p:sp>
      <p:sp>
        <p:nvSpPr>
          <p:cNvPr id="9" name="TextBox 8"/>
          <p:cNvSpPr txBox="1"/>
          <p:nvPr/>
        </p:nvSpPr>
        <p:spPr>
          <a:xfrm>
            <a:off x="6934200" y="2678668"/>
            <a:ext cx="2362200" cy="369332"/>
          </a:xfrm>
          <a:prstGeom prst="rect">
            <a:avLst/>
          </a:prstGeom>
          <a:noFill/>
        </p:spPr>
        <p:txBody>
          <a:bodyPr wrap="square" rtlCol="0">
            <a:spAutoFit/>
          </a:bodyPr>
          <a:lstStyle/>
          <a:p>
            <a:r>
              <a:rPr lang="en-IN" b="1" dirty="0" smtClean="0">
                <a:solidFill>
                  <a:schemeClr val="accent2"/>
                </a:solidFill>
              </a:rPr>
              <a:t>BLOCK HOLDER</a:t>
            </a:r>
            <a:endParaRPr lang="en-IN" b="1" dirty="0">
              <a:solidFill>
                <a:schemeClr val="accent2"/>
              </a:solidFill>
            </a:endParaRPr>
          </a:p>
        </p:txBody>
      </p:sp>
      <p:cxnSp>
        <p:nvCxnSpPr>
          <p:cNvPr id="11" name="Straight Arrow Connector 10"/>
          <p:cNvCxnSpPr>
            <a:stCxn id="9" idx="1"/>
          </p:cNvCxnSpPr>
          <p:nvPr/>
        </p:nvCxnSpPr>
        <p:spPr>
          <a:xfrm rot="10800000" flipV="1">
            <a:off x="4343400" y="2863334"/>
            <a:ext cx="2590800" cy="1175266"/>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7" idx="1"/>
          </p:cNvCxnSpPr>
          <p:nvPr/>
        </p:nvCxnSpPr>
        <p:spPr>
          <a:xfrm rot="10800000">
            <a:off x="5181600" y="5562600"/>
            <a:ext cx="1143000" cy="399366"/>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2"/>
          </p:cNvCxnSpPr>
          <p:nvPr/>
        </p:nvCxnSpPr>
        <p:spPr>
          <a:xfrm rot="16200000" flipH="1">
            <a:off x="2203966" y="3651766"/>
            <a:ext cx="468868" cy="167640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title"/>
          </p:nvPr>
        </p:nvSpPr>
        <p:spPr>
          <a:xfrm>
            <a:off x="457200" y="990600"/>
            <a:ext cx="8229600" cy="685800"/>
          </a:xfrm>
        </p:spPr>
        <p:txBody>
          <a:bodyPr>
            <a:noAutofit/>
          </a:bodyPr>
          <a:lstStyle/>
          <a:p>
            <a:r>
              <a:rPr lang="en-US" sz="4400" b="1" dirty="0" smtClean="0">
                <a:solidFill>
                  <a:schemeClr val="accent2">
                    <a:lumMod val="60000"/>
                    <a:lumOff val="40000"/>
                  </a:schemeClr>
                </a:solidFill>
              </a:rPr>
              <a:t>Parts of a Rotary microtome</a:t>
            </a:r>
            <a:endParaRPr lang="en-US" sz="4400" b="1" dirty="0">
              <a:solidFill>
                <a:schemeClr val="accent2">
                  <a:lumMod val="60000"/>
                  <a:lumOff val="40000"/>
                </a:scheme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447800"/>
            <a:ext cx="8686800" cy="6324600"/>
          </a:xfrm>
        </p:spPr>
        <p:txBody>
          <a:bodyPr/>
          <a:lstStyle/>
          <a:p>
            <a:pPr marL="273050" indent="-7938">
              <a:buNone/>
            </a:pPr>
            <a:r>
              <a:rPr lang="en-US" b="1" dirty="0" smtClean="0">
                <a:solidFill>
                  <a:srgbClr val="0070C0"/>
                </a:solidFill>
              </a:rPr>
              <a:t>Knife holder base: </a:t>
            </a:r>
            <a:r>
              <a:rPr lang="en-US" dirty="0" smtClean="0"/>
              <a:t>A part that anchors the knife holder to the microtome stage. The knife holder base can be moved toward or away from the block, but </a:t>
            </a:r>
            <a:r>
              <a:rPr lang="en-US" b="1" dirty="0" smtClean="0"/>
              <a:t>MUST</a:t>
            </a:r>
            <a:r>
              <a:rPr lang="en-US" dirty="0" smtClean="0"/>
              <a:t> be stationary and locked during microtomy.</a:t>
            </a:r>
          </a:p>
        </p:txBody>
      </p:sp>
      <p:pic>
        <p:nvPicPr>
          <p:cNvPr id="10242" name="Picture 2" descr="C:\Users\RUCHI SHARMA\Desktop\MICROTOMY\PICS\Shandon-AS-325-Microtome-4.jpg"/>
          <p:cNvPicPr>
            <a:picLocks noChangeAspect="1" noChangeArrowheads="1"/>
          </p:cNvPicPr>
          <p:nvPr/>
        </p:nvPicPr>
        <p:blipFill>
          <a:blip r:embed="rId2"/>
          <a:srcRect l="19672"/>
          <a:stretch>
            <a:fillRect/>
          </a:stretch>
        </p:blipFill>
        <p:spPr bwMode="auto">
          <a:xfrm>
            <a:off x="0" y="3200400"/>
            <a:ext cx="4667250" cy="36576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389120"/>
          </a:xfrm>
        </p:spPr>
        <p:txBody>
          <a:bodyPr/>
          <a:lstStyle/>
          <a:p>
            <a:pPr marL="273050" indent="-7938">
              <a:buNone/>
            </a:pPr>
            <a:r>
              <a:rPr lang="en-US" b="1" dirty="0" smtClean="0">
                <a:solidFill>
                  <a:srgbClr val="0070C0"/>
                </a:solidFill>
              </a:rPr>
              <a:t>Knife holder:</a:t>
            </a:r>
            <a:r>
              <a:rPr lang="en-US" dirty="0" smtClean="0">
                <a:solidFill>
                  <a:srgbClr val="0070C0"/>
                </a:solidFill>
              </a:rPr>
              <a:t> </a:t>
            </a:r>
            <a:r>
              <a:rPr lang="en-US" dirty="0" smtClean="0"/>
              <a:t>This part is comprised of several components including the </a:t>
            </a:r>
            <a:r>
              <a:rPr lang="en-US" b="1" dirty="0" smtClean="0">
                <a:solidFill>
                  <a:schemeClr val="accent2"/>
                </a:solidFill>
              </a:rPr>
              <a:t>blade clamp</a:t>
            </a:r>
            <a:r>
              <a:rPr lang="en-US" dirty="0" smtClean="0">
                <a:solidFill>
                  <a:schemeClr val="accent2"/>
                </a:solidFill>
              </a:rPr>
              <a:t> </a:t>
            </a:r>
            <a:r>
              <a:rPr lang="en-US" dirty="0" smtClean="0"/>
              <a:t>that holds the blade, the </a:t>
            </a:r>
            <a:r>
              <a:rPr lang="en-US" b="1" dirty="0" smtClean="0">
                <a:solidFill>
                  <a:schemeClr val="accent2"/>
                </a:solidFill>
              </a:rPr>
              <a:t>knife tilt </a:t>
            </a:r>
            <a:r>
              <a:rPr lang="en-US" dirty="0" smtClean="0"/>
              <a:t>for adjusting the knife angle, and the </a:t>
            </a:r>
            <a:r>
              <a:rPr lang="en-US" b="1" dirty="0" smtClean="0">
                <a:solidFill>
                  <a:schemeClr val="accent2"/>
                </a:solidFill>
              </a:rPr>
              <a:t>face plate</a:t>
            </a:r>
            <a:r>
              <a:rPr lang="en-US" dirty="0" smtClean="0">
                <a:solidFill>
                  <a:schemeClr val="accent2"/>
                </a:solidFill>
              </a:rPr>
              <a:t> </a:t>
            </a:r>
            <a:r>
              <a:rPr lang="en-US" dirty="0" smtClean="0"/>
              <a:t>that guides that ribbons away from the blade and towards the operator.</a:t>
            </a:r>
          </a:p>
          <a:p>
            <a:endParaRPr lang="en-IN" dirty="0"/>
          </a:p>
        </p:txBody>
      </p:sp>
      <p:pic>
        <p:nvPicPr>
          <p:cNvPr id="11266" name="Picture 2" descr="C:\Users\RUCHI SHARMA\Desktop\MICROTOMY\PICS\microtome-blade-holder-500x500.jpg"/>
          <p:cNvPicPr>
            <a:picLocks noChangeAspect="1" noChangeArrowheads="1"/>
          </p:cNvPicPr>
          <p:nvPr/>
        </p:nvPicPr>
        <p:blipFill>
          <a:blip r:embed="rId2"/>
          <a:srcRect/>
          <a:stretch>
            <a:fillRect/>
          </a:stretch>
        </p:blipFill>
        <p:spPr bwMode="auto">
          <a:xfrm>
            <a:off x="533400" y="3866136"/>
            <a:ext cx="4267200" cy="2991864"/>
          </a:xfrm>
          <a:prstGeom prst="rect">
            <a:avLst/>
          </a:prstGeom>
          <a:noFill/>
        </p:spPr>
      </p:pic>
      <p:pic>
        <p:nvPicPr>
          <p:cNvPr id="11267" name="Picture 3" descr="C:\Users\RUCHI SHARMA\Desktop\MICROTOMY\PICS\DSC_0281.JPG"/>
          <p:cNvPicPr>
            <a:picLocks noChangeAspect="1" noChangeArrowheads="1"/>
          </p:cNvPicPr>
          <p:nvPr/>
        </p:nvPicPr>
        <p:blipFill>
          <a:blip r:embed="rId3" cstate="print"/>
          <a:srcRect/>
          <a:stretch>
            <a:fillRect/>
          </a:stretch>
        </p:blipFill>
        <p:spPr bwMode="auto">
          <a:xfrm>
            <a:off x="4343400" y="3869406"/>
            <a:ext cx="4268788" cy="298859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143000"/>
            <a:ext cx="8991600" cy="6400800"/>
          </a:xfrm>
        </p:spPr>
        <p:txBody>
          <a:bodyPr/>
          <a:lstStyle/>
          <a:p>
            <a:pPr marL="273050" indent="-7938">
              <a:buNone/>
            </a:pPr>
            <a:r>
              <a:rPr lang="en-US" b="1" dirty="0" smtClean="0">
                <a:solidFill>
                  <a:srgbClr val="0070C0"/>
                </a:solidFill>
              </a:rPr>
              <a:t>Coarse handwheel:</a:t>
            </a:r>
            <a:r>
              <a:rPr lang="en-US" dirty="0" smtClean="0">
                <a:solidFill>
                  <a:srgbClr val="0070C0"/>
                </a:solidFill>
              </a:rPr>
              <a:t> </a:t>
            </a:r>
            <a:r>
              <a:rPr lang="en-US" dirty="0" smtClean="0"/>
              <a:t>Moves the block holder either toward the knife or away from the knife.</a:t>
            </a:r>
          </a:p>
          <a:p>
            <a:endParaRPr lang="en-US" b="1" dirty="0" smtClean="0"/>
          </a:p>
        </p:txBody>
      </p:sp>
      <p:pic>
        <p:nvPicPr>
          <p:cNvPr id="1026" name="Picture 2" descr="F:\MICROTOMY\PICS\RM2125_RTS_0081_Coarse_wheel_04.jpg"/>
          <p:cNvPicPr>
            <a:picLocks noChangeAspect="1" noChangeArrowheads="1"/>
          </p:cNvPicPr>
          <p:nvPr/>
        </p:nvPicPr>
        <p:blipFill>
          <a:blip r:embed="rId2"/>
          <a:srcRect/>
          <a:stretch>
            <a:fillRect/>
          </a:stretch>
        </p:blipFill>
        <p:spPr bwMode="auto">
          <a:xfrm>
            <a:off x="2971800" y="2778521"/>
            <a:ext cx="4648200" cy="4079479"/>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371600"/>
            <a:ext cx="8229600" cy="4389120"/>
          </a:xfrm>
        </p:spPr>
        <p:txBody>
          <a:bodyPr/>
          <a:lstStyle/>
          <a:p>
            <a:pPr marL="273050" indent="-7938">
              <a:buNone/>
            </a:pPr>
            <a:r>
              <a:rPr lang="en-US" b="1" dirty="0" smtClean="0">
                <a:solidFill>
                  <a:srgbClr val="0070C0"/>
                </a:solidFill>
              </a:rPr>
              <a:t>Micron adjustment:</a:t>
            </a:r>
            <a:r>
              <a:rPr lang="en-US" dirty="0" smtClean="0">
                <a:solidFill>
                  <a:srgbClr val="0070C0"/>
                </a:solidFill>
              </a:rPr>
              <a:t> </a:t>
            </a:r>
            <a:r>
              <a:rPr lang="en-US" dirty="0" smtClean="0"/>
              <a:t>Micron settings for section thickness can range from 1 to 60 microns on most microtomes.</a:t>
            </a:r>
          </a:p>
          <a:p>
            <a:endParaRPr lang="en-US" dirty="0" smtClean="0"/>
          </a:p>
          <a:p>
            <a:endParaRPr lang="en-US" dirty="0" smtClean="0"/>
          </a:p>
          <a:p>
            <a:endParaRPr lang="en-US" dirty="0" smtClean="0"/>
          </a:p>
          <a:p>
            <a:endParaRPr lang="en-IN" dirty="0"/>
          </a:p>
        </p:txBody>
      </p:sp>
      <p:pic>
        <p:nvPicPr>
          <p:cNvPr id="1026" name="Picture 2" descr="C:\Users\RUCHI SHARMA\Desktop\MICROTOMY\PICS\Untitled.png"/>
          <p:cNvPicPr>
            <a:picLocks noChangeAspect="1" noChangeArrowheads="1"/>
          </p:cNvPicPr>
          <p:nvPr/>
        </p:nvPicPr>
        <p:blipFill>
          <a:blip r:embed="rId2"/>
          <a:srcRect l="23067" t="29134" r="23460" b="39163"/>
          <a:stretch>
            <a:fillRect/>
          </a:stretch>
        </p:blipFill>
        <p:spPr bwMode="auto">
          <a:xfrm>
            <a:off x="457200" y="4114800"/>
            <a:ext cx="8229600" cy="27432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1219200"/>
            <a:ext cx="8458200" cy="1292662"/>
          </a:xfrm>
          <a:prstGeom prst="rect">
            <a:avLst/>
          </a:prstGeom>
        </p:spPr>
        <p:txBody>
          <a:bodyPr wrap="square">
            <a:spAutoFit/>
          </a:bodyPr>
          <a:lstStyle/>
          <a:p>
            <a:r>
              <a:rPr lang="en-US" sz="2600" b="1" dirty="0" smtClean="0">
                <a:solidFill>
                  <a:srgbClr val="0070C0"/>
                </a:solidFill>
              </a:rPr>
              <a:t>Advancement handwheel:</a:t>
            </a:r>
            <a:r>
              <a:rPr lang="en-US" sz="2600" dirty="0" smtClean="0">
                <a:solidFill>
                  <a:srgbClr val="0070C0"/>
                </a:solidFill>
              </a:rPr>
              <a:t> </a:t>
            </a:r>
            <a:r>
              <a:rPr lang="en-US" sz="2600" dirty="0" smtClean="0"/>
              <a:t>Turns in one direction and advances the block toward the knife at the specified microns. </a:t>
            </a:r>
            <a:endParaRPr lang="en-US" sz="2600" dirty="0"/>
          </a:p>
        </p:txBody>
      </p:sp>
      <p:pic>
        <p:nvPicPr>
          <p:cNvPr id="2050" name="Picture 2" descr="F:\MICROTOMY\PICS\RM2125_RTS_0061_grip_04.jpg"/>
          <p:cNvPicPr>
            <a:picLocks noGrp="1" noChangeAspect="1" noChangeArrowheads="1"/>
          </p:cNvPicPr>
          <p:nvPr>
            <p:ph idx="1"/>
          </p:nvPr>
        </p:nvPicPr>
        <p:blipFill>
          <a:blip r:embed="rId2"/>
          <a:srcRect l="25316"/>
          <a:stretch>
            <a:fillRect/>
          </a:stretch>
        </p:blipFill>
        <p:spPr bwMode="auto">
          <a:xfrm>
            <a:off x="2362200" y="2842440"/>
            <a:ext cx="4495800" cy="401556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8229600" cy="4389120"/>
          </a:xfrm>
        </p:spPr>
        <p:txBody>
          <a:bodyPr/>
          <a:lstStyle/>
          <a:p>
            <a:pPr marL="273050" indent="-7938">
              <a:buNone/>
            </a:pPr>
            <a:r>
              <a:rPr lang="en-IN" b="1" dirty="0" smtClean="0">
                <a:solidFill>
                  <a:srgbClr val="0070C0"/>
                </a:solidFill>
              </a:rPr>
              <a:t>Safety Lock: </a:t>
            </a:r>
            <a:r>
              <a:rPr lang="en-US" dirty="0" smtClean="0"/>
              <a:t>Most </a:t>
            </a:r>
            <a:r>
              <a:rPr lang="en-US" dirty="0" err="1" smtClean="0"/>
              <a:t>handwheels</a:t>
            </a:r>
            <a:r>
              <a:rPr lang="en-US" dirty="0" smtClean="0"/>
              <a:t> are equipped with a safety lock to prevent the wheel from releasing and having the block holder come down towards the blade while a block is inserted or removed. It should be used anytime the </a:t>
            </a:r>
            <a:r>
              <a:rPr lang="en-US" dirty="0" err="1" smtClean="0"/>
              <a:t>microtomist</a:t>
            </a:r>
            <a:r>
              <a:rPr lang="en-US" dirty="0" smtClean="0"/>
              <a:t> is not actively sectioning paraffin blocks</a:t>
            </a:r>
            <a:endParaRPr lang="en-IN" dirty="0"/>
          </a:p>
        </p:txBody>
      </p:sp>
      <p:pic>
        <p:nvPicPr>
          <p:cNvPr id="3074" name="Picture 2" descr="F:\MICROTOMY\PICS\frozen-manual-15-638.jpg"/>
          <p:cNvPicPr>
            <a:picLocks noChangeAspect="1" noChangeArrowheads="1"/>
          </p:cNvPicPr>
          <p:nvPr/>
        </p:nvPicPr>
        <p:blipFill>
          <a:blip r:embed="rId2"/>
          <a:srcRect l="24922" t="8678" r="24921" b="59917"/>
          <a:stretch>
            <a:fillRect/>
          </a:stretch>
        </p:blipFill>
        <p:spPr bwMode="auto">
          <a:xfrm>
            <a:off x="2667000" y="3645648"/>
            <a:ext cx="3810000" cy="3212352"/>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143000"/>
            <a:ext cx="8382000" cy="685800"/>
          </a:xfrm>
        </p:spPr>
        <p:txBody>
          <a:bodyPr>
            <a:noAutofit/>
          </a:bodyPr>
          <a:lstStyle/>
          <a:p>
            <a:r>
              <a:rPr lang="en-US" sz="4400" b="1" dirty="0" smtClean="0">
                <a:solidFill>
                  <a:schemeClr val="accent2">
                    <a:lumMod val="60000"/>
                    <a:lumOff val="40000"/>
                  </a:schemeClr>
                </a:solidFill>
              </a:rPr>
              <a:t>Rotary rocking microtome</a:t>
            </a:r>
            <a:endParaRPr lang="en-US" sz="4400" b="1" dirty="0">
              <a:solidFill>
                <a:schemeClr val="accent2">
                  <a:lumMod val="60000"/>
                  <a:lumOff val="40000"/>
                </a:schemeClr>
              </a:solidFill>
            </a:endParaRPr>
          </a:p>
        </p:txBody>
      </p:sp>
      <p:pic>
        <p:nvPicPr>
          <p:cNvPr id="1026" name="Picture 2" descr="C:\Documents and Settings\Administrator\My Documents\Downloads\1989-0114.JPG"/>
          <p:cNvPicPr>
            <a:picLocks noGrp="1" noChangeAspect="1" noChangeArrowheads="1"/>
          </p:cNvPicPr>
          <p:nvPr>
            <p:ph idx="1"/>
          </p:nvPr>
        </p:nvPicPr>
        <p:blipFill>
          <a:blip r:embed="rId2"/>
          <a:srcRect/>
          <a:stretch>
            <a:fillRect/>
          </a:stretch>
        </p:blipFill>
        <p:spPr bwMode="auto">
          <a:xfrm>
            <a:off x="1143000" y="2209800"/>
            <a:ext cx="6934200" cy="46482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p:txBody>
          <a:bodyPr>
            <a:normAutofit/>
          </a:bodyPr>
          <a:lstStyle/>
          <a:p>
            <a:pPr>
              <a:buFont typeface="Arial" pitchFamily="34" charset="0"/>
              <a:buChar char="•"/>
              <a:defRPr/>
            </a:pPr>
            <a:r>
              <a:rPr lang="en-US" dirty="0" smtClean="0"/>
              <a:t>This is slightly more robust than the rocking microtome and has the advantage of producing a flat face to the tissue block. </a:t>
            </a:r>
          </a:p>
          <a:p>
            <a:pPr>
              <a:buFont typeface="Arial" pitchFamily="34" charset="0"/>
              <a:buChar char="•"/>
              <a:defRPr/>
            </a:pPr>
            <a:r>
              <a:rPr lang="en-US" dirty="0" smtClean="0"/>
              <a:t>Most of them have a retracting mechanism which takes the tissue block away from the knife on the upward stroke. </a:t>
            </a:r>
          </a:p>
          <a:p>
            <a:pPr>
              <a:buFont typeface="Arial" pitchFamily="34" charset="0"/>
              <a:buChar char="•"/>
              <a:defRPr/>
            </a:pPr>
            <a:r>
              <a:rPr lang="en-US" dirty="0" smtClean="0"/>
              <a:t>Although they can be used for paraffin wax work they are used more commonly in cryostats.</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Microtomy</a:t>
            </a:r>
            <a:endParaRPr lang="en-IN" sz="4400" b="1" dirty="0">
              <a:solidFill>
                <a:schemeClr val="accent2">
                  <a:lumMod val="60000"/>
                  <a:lumOff val="40000"/>
                </a:schemeClr>
              </a:solidFill>
            </a:endParaRPr>
          </a:p>
        </p:txBody>
      </p:sp>
      <p:sp>
        <p:nvSpPr>
          <p:cNvPr id="3" name="Content Placeholder 2"/>
          <p:cNvSpPr>
            <a:spLocks noGrp="1"/>
          </p:cNvSpPr>
          <p:nvPr>
            <p:ph idx="1"/>
          </p:nvPr>
        </p:nvSpPr>
        <p:spPr>
          <a:xfrm>
            <a:off x="457200" y="1935480"/>
            <a:ext cx="8382000" cy="4389120"/>
          </a:xfrm>
        </p:spPr>
        <p:txBody>
          <a:bodyPr/>
          <a:lstStyle/>
          <a:p>
            <a:pPr marL="273050" indent="-9525">
              <a:buNone/>
              <a:defRPr/>
            </a:pPr>
            <a:r>
              <a:rPr lang="en-US" dirty="0" smtClean="0"/>
              <a:t>The means by which tissue can be sectioned and attached to a surface for further microscopic examination.</a:t>
            </a:r>
          </a:p>
          <a:p>
            <a:pPr marL="273050" indent="-9525">
              <a:buNone/>
              <a:defRPr/>
            </a:pPr>
            <a:endParaRPr lang="en-US" sz="2800" dirty="0" smtClean="0"/>
          </a:p>
          <a:p>
            <a:endParaRPr lang="en-IN" dirty="0"/>
          </a:p>
        </p:txBody>
      </p:sp>
      <p:pic>
        <p:nvPicPr>
          <p:cNvPr id="6" name="Picture 5" descr="C:\Users\RUCHI SHARMA\Desktop\MICROTOMY\PICS\6_ada9a09acea936d776a6f55c82778c43_m.jpg"/>
          <p:cNvPicPr>
            <a:picLocks noChangeAspect="1" noChangeArrowheads="1"/>
          </p:cNvPicPr>
          <p:nvPr/>
        </p:nvPicPr>
        <p:blipFill>
          <a:blip r:embed="rId2"/>
          <a:srcRect/>
          <a:stretch>
            <a:fillRect/>
          </a:stretch>
        </p:blipFill>
        <p:spPr bwMode="auto">
          <a:xfrm>
            <a:off x="2057400" y="3418028"/>
            <a:ext cx="5029200" cy="3439972"/>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p:txBody>
          <a:bodyPr>
            <a:normAutofit/>
          </a:bodyPr>
          <a:lstStyle/>
          <a:p>
            <a:r>
              <a:rPr lang="en-US" dirty="0" smtClean="0"/>
              <a:t>Most widely used, also called </a:t>
            </a:r>
            <a:r>
              <a:rPr lang="en-US" b="1" dirty="0" smtClean="0">
                <a:solidFill>
                  <a:srgbClr val="0070C0"/>
                </a:solidFill>
              </a:rPr>
              <a:t>Minot microtome, </a:t>
            </a:r>
            <a:r>
              <a:rPr lang="en-US" dirty="0" smtClean="0"/>
              <a:t>after its inventor Professor Minot.</a:t>
            </a:r>
          </a:p>
          <a:p>
            <a:r>
              <a:rPr lang="en-US" dirty="0" smtClean="0"/>
              <a:t>The </a:t>
            </a:r>
            <a:r>
              <a:rPr lang="en-US" b="1" dirty="0" smtClean="0">
                <a:solidFill>
                  <a:srgbClr val="0070C0"/>
                </a:solidFill>
              </a:rPr>
              <a:t>knife is  stationary </a:t>
            </a:r>
            <a:r>
              <a:rPr lang="en-US" dirty="0" smtClean="0"/>
              <a:t>and the </a:t>
            </a:r>
            <a:r>
              <a:rPr lang="en-US" b="1" dirty="0" smtClean="0">
                <a:solidFill>
                  <a:srgbClr val="0070C0"/>
                </a:solidFill>
              </a:rPr>
              <a:t>block is moved</a:t>
            </a:r>
            <a:r>
              <a:rPr lang="en-US" dirty="0" smtClean="0"/>
              <a:t> up and down in a vertical plane by the rotary action of the hand wheel</a:t>
            </a:r>
          </a:p>
          <a:p>
            <a:r>
              <a:rPr lang="en-US" dirty="0" smtClean="0"/>
              <a:t>Suitable for paraffin embedded sections</a:t>
            </a:r>
          </a:p>
          <a:p>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Mechanism of action</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pPr>
              <a:defRPr/>
            </a:pPr>
            <a:r>
              <a:rPr lang="en-US" dirty="0" smtClean="0"/>
              <a:t>The hand wheel rotates through 360 degree moving the specimen vertically past the cutting surface and returning it to the starting position.</a:t>
            </a:r>
          </a:p>
          <a:p>
            <a:pPr>
              <a:defRPr/>
            </a:pPr>
            <a:r>
              <a:rPr lang="en-US" dirty="0" smtClean="0"/>
              <a:t>Block holder is mounted on a steel carriage which moves up and down in grooves and is advanced by a micrometer screw- cutting perfectly flat sections.</a:t>
            </a:r>
            <a:endParaRPr lang="en-IN" dirty="0" smtClean="0"/>
          </a:p>
          <a:p>
            <a:endParaRPr lang="en-IN"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1143000"/>
            <a:ext cx="8229600" cy="1143000"/>
          </a:xfrm>
        </p:spPr>
        <p:txBody>
          <a:bodyPr>
            <a:normAutofit fontScale="90000"/>
          </a:bodyPr>
          <a:lstStyle/>
          <a:p>
            <a:r>
              <a:rPr lang="en-US" sz="4900" b="1" dirty="0" smtClean="0">
                <a:solidFill>
                  <a:schemeClr val="accent2">
                    <a:lumMod val="60000"/>
                    <a:lumOff val="40000"/>
                  </a:schemeClr>
                </a:solidFill>
              </a:rPr>
              <a:t>Base sledge microtome </a:t>
            </a:r>
            <a:r>
              <a:rPr lang="en-US" dirty="0" smtClean="0"/>
              <a:t/>
            </a:r>
            <a:br>
              <a:rPr lang="en-US" dirty="0" smtClean="0"/>
            </a:br>
            <a:endParaRPr lang="en-US" dirty="0"/>
          </a:p>
        </p:txBody>
      </p:sp>
      <p:pic>
        <p:nvPicPr>
          <p:cNvPr id="2052" name="Picture 4" descr="F:\MICROTOMY\PICS\Lecia-SM2400_left.jpg"/>
          <p:cNvPicPr>
            <a:picLocks noChangeAspect="1" noChangeArrowheads="1"/>
          </p:cNvPicPr>
          <p:nvPr/>
        </p:nvPicPr>
        <p:blipFill>
          <a:blip r:embed="rId2"/>
          <a:srcRect/>
          <a:stretch>
            <a:fillRect/>
          </a:stretch>
        </p:blipFill>
        <p:spPr bwMode="auto">
          <a:xfrm>
            <a:off x="1447800" y="1677979"/>
            <a:ext cx="6248400" cy="5180021"/>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057400"/>
            <a:ext cx="8458200" cy="6248400"/>
          </a:xfrm>
        </p:spPr>
        <p:txBody>
          <a:bodyPr>
            <a:normAutofit/>
          </a:bodyPr>
          <a:lstStyle/>
          <a:p>
            <a:pPr>
              <a:buFont typeface="Arial" pitchFamily="34" charset="0"/>
              <a:buChar char="•"/>
              <a:defRPr/>
            </a:pPr>
            <a:r>
              <a:rPr lang="en-US" dirty="0" smtClean="0"/>
              <a:t>Originally designed for cutting sections of very large blocks (whole brain)</a:t>
            </a:r>
          </a:p>
          <a:p>
            <a:pPr>
              <a:buFont typeface="Arial" pitchFamily="34" charset="0"/>
              <a:buChar char="•"/>
              <a:defRPr/>
            </a:pPr>
            <a:r>
              <a:rPr lang="en-US" dirty="0" smtClean="0"/>
              <a:t>In laboratories where very hard tissue or large blocks are usual, this type of microtome is favored</a:t>
            </a:r>
          </a:p>
          <a:p>
            <a:pPr>
              <a:buFont typeface="Arial" pitchFamily="34" charset="0"/>
              <a:buChar char="•"/>
              <a:defRPr/>
            </a:pPr>
            <a:r>
              <a:rPr lang="en-US" dirty="0" smtClean="0"/>
              <a:t>It is most commonly used in neuropathology and ophthalmic pathology</a:t>
            </a:r>
          </a:p>
          <a:p>
            <a:pPr>
              <a:buFont typeface="Arial" pitchFamily="34" charset="0"/>
              <a:buChar char="•"/>
              <a:defRPr/>
            </a:pPr>
            <a:endParaRPr lang="en-US" dirty="0" smtClean="0"/>
          </a:p>
          <a:p>
            <a:pPr>
              <a:buNone/>
              <a:defRPr/>
            </a:pPr>
            <a:endParaRPr lang="en-US" dirty="0" smtClean="0"/>
          </a:p>
          <a:p>
            <a:pPr>
              <a:buFont typeface="Arial" pitchFamily="34" charset="0"/>
              <a:buChar char="•"/>
              <a:defRPr/>
            </a:pPr>
            <a:endParaRPr lang="en-US" dirty="0" smtClean="0"/>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Mechanism of action</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r>
              <a:rPr lang="en-US" dirty="0" smtClean="0"/>
              <a:t>The block holder is mounted on a steel carriage which slides backwards and forwards on guides against a fixed horizontal knife.</a:t>
            </a:r>
            <a:endParaRPr lang="en-IN" dirty="0" smtClean="0"/>
          </a:p>
          <a:p>
            <a:endParaRPr lang="en-IN"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25880"/>
            <a:ext cx="8229600" cy="4389120"/>
          </a:xfrm>
        </p:spPr>
        <p:txBody>
          <a:bodyPr>
            <a:normAutofit/>
          </a:bodyPr>
          <a:lstStyle/>
          <a:p>
            <a:pPr>
              <a:buNone/>
              <a:defRPr/>
            </a:pPr>
            <a:r>
              <a:rPr lang="en-US" sz="3200" b="1" dirty="0" smtClean="0">
                <a:solidFill>
                  <a:srgbClr val="0070C0"/>
                </a:solidFill>
              </a:rPr>
              <a:t>Advantages</a:t>
            </a:r>
          </a:p>
          <a:p>
            <a:pPr>
              <a:buFont typeface="Arial" pitchFamily="34" charset="0"/>
              <a:buChar char="•"/>
              <a:defRPr/>
            </a:pPr>
            <a:r>
              <a:rPr lang="en-US" dirty="0" smtClean="0"/>
              <a:t>Heavy and stable with no vibrations</a:t>
            </a:r>
          </a:p>
          <a:p>
            <a:pPr>
              <a:buFont typeface="Arial" pitchFamily="34" charset="0"/>
              <a:buChar char="•"/>
              <a:defRPr/>
            </a:pPr>
            <a:r>
              <a:rPr lang="en-US" dirty="0" smtClean="0"/>
              <a:t>Angle of the knife is adjustable</a:t>
            </a:r>
          </a:p>
          <a:p>
            <a:pPr>
              <a:buFont typeface="Arial" pitchFamily="34" charset="0"/>
              <a:buChar char="•"/>
              <a:defRPr/>
            </a:pPr>
            <a:r>
              <a:rPr lang="en-US" dirty="0" smtClean="0"/>
              <a:t>Knife used is long(24 </a:t>
            </a:r>
            <a:r>
              <a:rPr lang="en-US" dirty="0" err="1" smtClean="0"/>
              <a:t>cms</a:t>
            </a:r>
            <a:r>
              <a:rPr lang="en-US" dirty="0" smtClean="0"/>
              <a:t>), hence requires less honing.</a:t>
            </a:r>
          </a:p>
          <a:p>
            <a:pPr>
              <a:buFont typeface="Arial" pitchFamily="34" charset="0"/>
              <a:buChar char="•"/>
              <a:defRPr/>
            </a:pPr>
            <a:r>
              <a:rPr lang="en-US" dirty="0" smtClean="0"/>
              <a:t>The knife holding clamps are adjustable and allow the tilt and the angle (slant) of the knife to be easily set.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defRPr/>
            </a:pPr>
            <a:r>
              <a:rPr lang="en-US" sz="2800" b="1" dirty="0" smtClean="0">
                <a:solidFill>
                  <a:srgbClr val="0070C0"/>
                </a:solidFill>
              </a:rPr>
              <a:t>Disadvantages</a:t>
            </a:r>
          </a:p>
          <a:p>
            <a:pPr>
              <a:defRPr/>
            </a:pPr>
            <a:r>
              <a:rPr lang="en-US" dirty="0" smtClean="0"/>
              <a:t>Slower in use than rocking or rotary microtome.</a:t>
            </a:r>
          </a:p>
          <a:p>
            <a:pPr>
              <a:defRPr/>
            </a:pPr>
            <a:r>
              <a:rPr lang="en-US" dirty="0" smtClean="0"/>
              <a:t>With practice, sections from routine paraffin blocks can be cut as quickly as on any other type of microtome.</a:t>
            </a:r>
            <a:endParaRPr lang="en-IN" dirty="0" smtClean="0"/>
          </a:p>
          <a:p>
            <a:endParaRPr lang="en-IN"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19200"/>
            <a:ext cx="8229600" cy="1143000"/>
          </a:xfrm>
        </p:spPr>
        <p:txBody>
          <a:bodyPr>
            <a:normAutofit fontScale="90000"/>
          </a:bodyPr>
          <a:lstStyle/>
          <a:p>
            <a:r>
              <a:rPr lang="en-US" sz="4900" b="1" dirty="0" smtClean="0">
                <a:solidFill>
                  <a:schemeClr val="accent2">
                    <a:lumMod val="60000"/>
                    <a:lumOff val="40000"/>
                  </a:schemeClr>
                </a:solidFill>
              </a:rPr>
              <a:t>Sliding microtome </a:t>
            </a:r>
            <a:r>
              <a:rPr lang="en-US" dirty="0" smtClean="0"/>
              <a:t/>
            </a:r>
            <a:br>
              <a:rPr lang="en-US" dirty="0" smtClean="0"/>
            </a:br>
            <a:endParaRPr lang="en-US" dirty="0"/>
          </a:p>
        </p:txBody>
      </p:sp>
      <p:pic>
        <p:nvPicPr>
          <p:cNvPr id="3074" name="Picture 2" descr="F:\MICROTOMY\PICS\71675238.jpg"/>
          <p:cNvPicPr>
            <a:picLocks noGrp="1" noChangeAspect="1" noChangeArrowheads="1"/>
          </p:cNvPicPr>
          <p:nvPr>
            <p:ph idx="1"/>
          </p:nvPr>
        </p:nvPicPr>
        <p:blipFill>
          <a:blip r:embed="rId3"/>
          <a:srcRect/>
          <a:stretch>
            <a:fillRect/>
          </a:stretch>
        </p:blipFill>
        <p:spPr bwMode="auto">
          <a:xfrm>
            <a:off x="1905000" y="1935163"/>
            <a:ext cx="5381746" cy="4922837"/>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p:txBody>
          <a:bodyPr/>
          <a:lstStyle/>
          <a:p>
            <a:pPr>
              <a:buFont typeface="Arial" pitchFamily="34" charset="0"/>
              <a:buChar char="•"/>
              <a:defRPr/>
            </a:pPr>
            <a:r>
              <a:rPr lang="en-US" dirty="0" smtClean="0"/>
              <a:t>The knife or blade is stationary, the specimen slides under it during sectioning.</a:t>
            </a:r>
          </a:p>
          <a:p>
            <a:pPr>
              <a:buFont typeface="Arial" pitchFamily="34" charset="0"/>
              <a:buChar char="•"/>
              <a:defRPr/>
            </a:pPr>
            <a:r>
              <a:rPr lang="en-US" dirty="0" smtClean="0"/>
              <a:t>It was designed mainly for cutting </a:t>
            </a:r>
            <a:r>
              <a:rPr lang="en-US" dirty="0" err="1" smtClean="0"/>
              <a:t>celloidin</a:t>
            </a:r>
            <a:r>
              <a:rPr lang="en-US" dirty="0" smtClean="0"/>
              <a:t> embedded blocks of tissue.</a:t>
            </a:r>
          </a:p>
          <a:p>
            <a:pPr>
              <a:buFont typeface="Arial" pitchFamily="34" charset="0"/>
              <a:buChar char="•"/>
              <a:defRPr/>
            </a:pPr>
            <a:r>
              <a:rPr lang="en-US" dirty="0" smtClean="0"/>
              <a:t>It can also be used for paraffin wax embedded sections.</a:t>
            </a:r>
          </a:p>
          <a:p>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685800"/>
          </a:xfrm>
        </p:spPr>
        <p:txBody>
          <a:bodyPr>
            <a:noAutofit/>
          </a:bodyPr>
          <a:lstStyle/>
          <a:p>
            <a:r>
              <a:rPr lang="en-US" sz="4400" b="1" dirty="0" smtClean="0">
                <a:solidFill>
                  <a:schemeClr val="accent2">
                    <a:lumMod val="60000"/>
                    <a:lumOff val="40000"/>
                  </a:schemeClr>
                </a:solidFill>
              </a:rPr>
              <a:t>Vibrating microtome</a:t>
            </a:r>
            <a:endParaRPr lang="en-US" sz="4400" b="1" dirty="0">
              <a:solidFill>
                <a:schemeClr val="accent2">
                  <a:lumMod val="60000"/>
                  <a:lumOff val="40000"/>
                </a:schemeClr>
              </a:solidFill>
            </a:endParaRPr>
          </a:p>
        </p:txBody>
      </p:sp>
      <p:pic>
        <p:nvPicPr>
          <p:cNvPr id="4098" name="Picture 2" descr="F:\MICROTOMY\PICS\467725.jpg"/>
          <p:cNvPicPr>
            <a:picLocks noGrp="1" noChangeAspect="1" noChangeArrowheads="1"/>
          </p:cNvPicPr>
          <p:nvPr>
            <p:ph idx="1"/>
          </p:nvPr>
        </p:nvPicPr>
        <p:blipFill>
          <a:blip r:embed="rId2"/>
          <a:srcRect t="10811" b="16216"/>
          <a:stretch>
            <a:fillRect/>
          </a:stretch>
        </p:blipFill>
        <p:spPr bwMode="auto">
          <a:xfrm>
            <a:off x="1295400" y="2133600"/>
            <a:ext cx="6400800" cy="4670854"/>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11680"/>
            <a:ext cx="8229600" cy="4389120"/>
          </a:xfrm>
        </p:spPr>
        <p:txBody>
          <a:bodyPr/>
          <a:lstStyle/>
          <a:p>
            <a:r>
              <a:rPr lang="en-IN" dirty="0" smtClean="0"/>
              <a:t>Derived from the Greek </a:t>
            </a:r>
            <a:r>
              <a:rPr lang="en-IN" b="1" dirty="0" err="1" smtClean="0">
                <a:solidFill>
                  <a:srgbClr val="0070C0"/>
                </a:solidFill>
              </a:rPr>
              <a:t>mikros</a:t>
            </a:r>
            <a:r>
              <a:rPr lang="en-IN" b="1" dirty="0" smtClean="0">
                <a:solidFill>
                  <a:srgbClr val="0070C0"/>
                </a:solidFill>
              </a:rPr>
              <a:t>, </a:t>
            </a:r>
            <a:r>
              <a:rPr lang="en-IN" dirty="0" smtClean="0"/>
              <a:t>meaning “small”, and </a:t>
            </a:r>
            <a:r>
              <a:rPr lang="en-IN" b="1" dirty="0" err="1" smtClean="0">
                <a:solidFill>
                  <a:srgbClr val="0070C0"/>
                </a:solidFill>
              </a:rPr>
              <a:t>temnein</a:t>
            </a:r>
            <a:r>
              <a:rPr lang="en-IN" b="1" dirty="0" smtClean="0">
                <a:solidFill>
                  <a:srgbClr val="0070C0"/>
                </a:solidFill>
              </a:rPr>
              <a:t>, </a:t>
            </a:r>
            <a:r>
              <a:rPr lang="en-IN" dirty="0" smtClean="0"/>
              <a:t>meaning “to cut”) </a:t>
            </a:r>
          </a:p>
          <a:p>
            <a:r>
              <a:rPr lang="en-IN" dirty="0" smtClean="0"/>
              <a:t>It is a mechanical device for cutting thin uniform slices of tissue sections.</a:t>
            </a:r>
          </a:p>
          <a:p>
            <a:endParaRPr lang="en-IN" dirty="0"/>
          </a:p>
        </p:txBody>
      </p:sp>
      <p:sp>
        <p:nvSpPr>
          <p:cNvPr id="5" name="Title 1"/>
          <p:cNvSpPr>
            <a:spLocks noGrp="1"/>
          </p:cNvSpPr>
          <p:nvPr>
            <p:ph type="title"/>
          </p:nvPr>
        </p:nvSpPr>
        <p:spPr>
          <a:xfrm>
            <a:off x="457200" y="704088"/>
            <a:ext cx="8229600" cy="1143000"/>
          </a:xfrm>
        </p:spPr>
        <p:txBody>
          <a:bodyPr>
            <a:normAutofit/>
          </a:bodyPr>
          <a:lstStyle/>
          <a:p>
            <a:r>
              <a:rPr lang="en-IN" sz="4400" b="1" dirty="0" smtClean="0">
                <a:solidFill>
                  <a:schemeClr val="accent2">
                    <a:lumMod val="60000"/>
                    <a:lumOff val="40000"/>
                  </a:schemeClr>
                </a:solidFill>
              </a:rPr>
              <a:t>Microtome</a:t>
            </a:r>
            <a:endParaRPr lang="en-IN" sz="4400" b="1" dirty="0">
              <a:solidFill>
                <a:schemeClr val="accent2">
                  <a:lumMod val="60000"/>
                  <a:lumOff val="40000"/>
                </a:schemeClr>
              </a:solidFill>
            </a:endParaRPr>
          </a:p>
        </p:txBody>
      </p:sp>
      <p:pic>
        <p:nvPicPr>
          <p:cNvPr id="2050" name="Picture 2" descr="C:\Users\RUCHI SHARMA\Desktop\MICROTOMY\PICS\mrm-rm.jpg"/>
          <p:cNvPicPr>
            <a:picLocks noChangeAspect="1" noChangeArrowheads="1"/>
          </p:cNvPicPr>
          <p:nvPr/>
        </p:nvPicPr>
        <p:blipFill>
          <a:blip r:embed="rId2"/>
          <a:srcRect/>
          <a:stretch>
            <a:fillRect/>
          </a:stretch>
        </p:blipFill>
        <p:spPr bwMode="auto">
          <a:xfrm>
            <a:off x="4419600" y="3505200"/>
            <a:ext cx="3382571" cy="334198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304800" y="990600"/>
            <a:ext cx="8610600" cy="5638800"/>
          </a:xfrm>
        </p:spPr>
        <p:txBody>
          <a:bodyPr>
            <a:normAutofit/>
          </a:bodyPr>
          <a:lstStyle/>
          <a:p>
            <a:r>
              <a:rPr lang="en-US" dirty="0" smtClean="0"/>
              <a:t>Designed to cut fresh unfixed tissue</a:t>
            </a:r>
          </a:p>
          <a:p>
            <a:r>
              <a:rPr lang="en-US" dirty="0" smtClean="0"/>
              <a:t>The name of the instrument derives from the high speed vibration produced in a safety razor blade to provide the cutting power. </a:t>
            </a:r>
          </a:p>
          <a:p>
            <a:pPr>
              <a:buNone/>
            </a:pPr>
            <a:endParaRPr lang="en-US" b="1" dirty="0"/>
          </a:p>
        </p:txBody>
      </p:sp>
      <p:pic>
        <p:nvPicPr>
          <p:cNvPr id="1026" name="Picture 2" descr="F:\MICROTOMY\PICS\DSC_7425_Leica-VT1000-S-Vibrating-Blade-Microtome-SQ.jpg"/>
          <p:cNvPicPr>
            <a:picLocks noChangeAspect="1" noChangeArrowheads="1"/>
          </p:cNvPicPr>
          <p:nvPr/>
        </p:nvPicPr>
        <p:blipFill>
          <a:blip r:embed="rId2"/>
          <a:srcRect/>
          <a:stretch>
            <a:fillRect/>
          </a:stretch>
        </p:blipFill>
        <p:spPr bwMode="auto">
          <a:xfrm>
            <a:off x="1219200" y="3276600"/>
            <a:ext cx="3581400" cy="3581400"/>
          </a:xfrm>
          <a:prstGeom prst="rect">
            <a:avLst/>
          </a:prstGeom>
          <a:noFill/>
        </p:spPr>
      </p:pic>
      <p:pic>
        <p:nvPicPr>
          <p:cNvPr id="2" name="Picture 2" descr="F:\MICROTOMY\PICS\images.jpg"/>
          <p:cNvPicPr>
            <a:picLocks noChangeAspect="1" noChangeArrowheads="1"/>
          </p:cNvPicPr>
          <p:nvPr/>
        </p:nvPicPr>
        <p:blipFill>
          <a:blip r:embed="rId3"/>
          <a:srcRect/>
          <a:stretch>
            <a:fillRect/>
          </a:stretch>
        </p:blipFill>
        <p:spPr bwMode="auto">
          <a:xfrm>
            <a:off x="4876800" y="3276600"/>
            <a:ext cx="2971800" cy="3581400"/>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30680"/>
            <a:ext cx="8229600" cy="4389120"/>
          </a:xfrm>
        </p:spPr>
        <p:txBody>
          <a:bodyPr/>
          <a:lstStyle/>
          <a:p>
            <a:r>
              <a:rPr lang="en-US" dirty="0" smtClean="0"/>
              <a:t>The amplitude of vibration is adjusted by altering electrical voltage applied to the 'knife'</a:t>
            </a:r>
          </a:p>
          <a:p>
            <a:r>
              <a:rPr lang="en-US" dirty="0" smtClean="0"/>
              <a:t>Sections are thicker</a:t>
            </a:r>
          </a:p>
          <a:p>
            <a:r>
              <a:rPr lang="en-US" dirty="0" smtClean="0"/>
              <a:t>Designed to cut tissues which has not been fixed , processed or frozen.</a:t>
            </a:r>
          </a:p>
          <a:p>
            <a:r>
              <a:rPr lang="en-US" dirty="0" smtClean="0"/>
              <a:t>To prevent tearing, soft material is cut whilst immersed in a fluid which also aids in dissipating heat produced at the vibrating edge of the razor as it cuts.</a:t>
            </a:r>
          </a:p>
          <a:p>
            <a:pPr>
              <a:buNone/>
            </a:pP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sz="3200" b="1" dirty="0" smtClean="0">
                <a:solidFill>
                  <a:srgbClr val="0070C0"/>
                </a:solidFill>
              </a:rPr>
              <a:t>Advantages</a:t>
            </a:r>
          </a:p>
          <a:p>
            <a:r>
              <a:rPr lang="en-US" dirty="0" smtClean="0"/>
              <a:t>Greatest application in enzyme </a:t>
            </a:r>
            <a:r>
              <a:rPr lang="en-US" dirty="0" err="1" smtClean="0"/>
              <a:t>histochemistry</a:t>
            </a:r>
            <a:r>
              <a:rPr lang="en-US" dirty="0" smtClean="0"/>
              <a:t> &amp; ultra structure </a:t>
            </a:r>
            <a:r>
              <a:rPr lang="en-US" dirty="0" err="1" smtClean="0"/>
              <a:t>histochemistry</a:t>
            </a:r>
            <a:r>
              <a:rPr lang="en-US" dirty="0" smtClean="0"/>
              <a:t>.</a:t>
            </a:r>
          </a:p>
          <a:p>
            <a:r>
              <a:rPr lang="en-US" dirty="0" smtClean="0"/>
              <a:t>Tissues are cut at very slow speed to avoid disintegration.</a:t>
            </a:r>
          </a:p>
          <a:p>
            <a:endParaRPr lang="en-IN"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295400"/>
          </a:xfrm>
        </p:spPr>
        <p:txBody>
          <a:bodyPr>
            <a:normAutofit fontScale="90000"/>
          </a:bodyPr>
          <a:lstStyle/>
          <a:p>
            <a:r>
              <a:rPr lang="en-US" sz="4900" b="1" dirty="0" smtClean="0">
                <a:solidFill>
                  <a:schemeClr val="accent2">
                    <a:lumMod val="60000"/>
                    <a:lumOff val="40000"/>
                  </a:schemeClr>
                </a:solidFill>
              </a:rPr>
              <a:t>Ultra Microtome </a:t>
            </a:r>
            <a:r>
              <a:rPr lang="en-US" dirty="0" smtClean="0"/>
              <a:t/>
            </a:r>
            <a:br>
              <a:rPr lang="en-US" dirty="0" smtClean="0"/>
            </a:br>
            <a:endParaRPr lang="en-US" dirty="0"/>
          </a:p>
        </p:txBody>
      </p:sp>
      <p:pic>
        <p:nvPicPr>
          <p:cNvPr id="2050" name="Picture 2" descr="F:\MICROTOMY\PICS\PE_ultracut_tl.jpg"/>
          <p:cNvPicPr>
            <a:picLocks noGrp="1" noChangeAspect="1" noChangeArrowheads="1"/>
          </p:cNvPicPr>
          <p:nvPr>
            <p:ph idx="1"/>
          </p:nvPr>
        </p:nvPicPr>
        <p:blipFill>
          <a:blip r:embed="rId2"/>
          <a:srcRect/>
          <a:stretch>
            <a:fillRect/>
          </a:stretch>
        </p:blipFill>
        <p:spPr bwMode="auto">
          <a:xfrm>
            <a:off x="496033" y="1935163"/>
            <a:ext cx="8114567" cy="4922837"/>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600200"/>
            <a:ext cx="8229600" cy="4389120"/>
          </a:xfrm>
        </p:spPr>
        <p:txBody>
          <a:bodyPr>
            <a:normAutofit fontScale="92500"/>
          </a:bodyPr>
          <a:lstStyle/>
          <a:p>
            <a:r>
              <a:rPr lang="en-US" sz="2800" dirty="0" smtClean="0"/>
              <a:t>These are used exclusively for electron microscopy .</a:t>
            </a:r>
          </a:p>
          <a:p>
            <a:r>
              <a:rPr lang="en-US" sz="2800" dirty="0" smtClean="0"/>
              <a:t>Prepare ultrathin sections .</a:t>
            </a:r>
          </a:p>
          <a:p>
            <a:r>
              <a:rPr lang="en-US" sz="2800" dirty="0" smtClean="0"/>
              <a:t>It has been reported that sections can be cut as thin as 10 </a:t>
            </a:r>
            <a:r>
              <a:rPr lang="en-US" sz="2800" dirty="0" err="1" smtClean="0"/>
              <a:t>nanometres</a:t>
            </a:r>
            <a:r>
              <a:rPr lang="en-US" sz="2800" dirty="0" smtClean="0"/>
              <a:t>.</a:t>
            </a:r>
            <a:endParaRPr lang="en-US" sz="2800" baseline="30000" dirty="0" smtClean="0"/>
          </a:p>
          <a:p>
            <a:r>
              <a:rPr lang="en-US" sz="2800" dirty="0" smtClean="0"/>
              <a:t>Knives are usually made from glass, diamond or sapphire.</a:t>
            </a:r>
          </a:p>
          <a:p>
            <a:r>
              <a:rPr lang="en-US" sz="2800" dirty="0" smtClean="0"/>
              <a:t>The block is brought to the knife edge under </a:t>
            </a:r>
            <a:r>
              <a:rPr lang="en-US" sz="2800" dirty="0" err="1" smtClean="0"/>
              <a:t>microscopical</a:t>
            </a:r>
            <a:r>
              <a:rPr lang="en-US" sz="2800" dirty="0" smtClean="0"/>
              <a:t> control and as each section is cut it is floated on to a water bath adjacent to the knife edge</a:t>
            </a:r>
          </a:p>
          <a:p>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838200"/>
          </a:xfrm>
        </p:spPr>
        <p:txBody>
          <a:bodyPr>
            <a:normAutofit/>
          </a:bodyPr>
          <a:lstStyle/>
          <a:p>
            <a:r>
              <a:rPr lang="en-US" sz="4400" b="1" dirty="0" smtClean="0">
                <a:solidFill>
                  <a:schemeClr val="accent2">
                    <a:lumMod val="60000"/>
                    <a:lumOff val="40000"/>
                  </a:schemeClr>
                </a:solidFill>
              </a:rPr>
              <a:t>Freezing microtome </a:t>
            </a:r>
            <a:endParaRPr lang="en-US" sz="4400" dirty="0">
              <a:solidFill>
                <a:schemeClr val="accent2">
                  <a:lumMod val="60000"/>
                  <a:lumOff val="40000"/>
                </a:schemeClr>
              </a:solidFill>
            </a:endParaRPr>
          </a:p>
        </p:txBody>
      </p:sp>
      <p:pic>
        <p:nvPicPr>
          <p:cNvPr id="3075" name="Picture 3" descr="F:\MICROTOMY\PICS\2258S.jpg"/>
          <p:cNvPicPr>
            <a:picLocks noChangeAspect="1" noChangeArrowheads="1"/>
          </p:cNvPicPr>
          <p:nvPr/>
        </p:nvPicPr>
        <p:blipFill>
          <a:blip r:embed="rId2"/>
          <a:srcRect/>
          <a:stretch>
            <a:fillRect/>
          </a:stretch>
        </p:blipFill>
        <p:spPr bwMode="auto">
          <a:xfrm>
            <a:off x="1447800" y="2080652"/>
            <a:ext cx="6172200" cy="4777348"/>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The freezing microtome is equipped with a stage upon which tissue can be quickly frozen using either liquid carbon dioxide, from a cylinder, or a low temperature recirculating coolant.</a:t>
            </a:r>
          </a:p>
          <a:p>
            <a:r>
              <a:rPr lang="en-US" dirty="0" smtClean="0"/>
              <a:t>To delay the thawing of sections on the knife and make it possible to transfer them directly from knife to slides.</a:t>
            </a:r>
          </a:p>
          <a:p>
            <a:r>
              <a:rPr lang="en-US" dirty="0" smtClean="0"/>
              <a:t>The knife is moved whilst the tissue block remains static same as sliding microtome.</a:t>
            </a:r>
          </a:p>
          <a:p>
            <a:endParaRPr lang="en-IN"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457200" y="1676400"/>
            <a:ext cx="8229600" cy="6019800"/>
          </a:xfrm>
        </p:spPr>
        <p:txBody>
          <a:bodyPr>
            <a:normAutofit/>
          </a:bodyPr>
          <a:lstStyle/>
          <a:p>
            <a:r>
              <a:rPr lang="en-US" dirty="0" smtClean="0"/>
              <a:t>Used for cutting thin to semi-thin sections of fresh, frozen tissue .</a:t>
            </a:r>
          </a:p>
          <a:p>
            <a:r>
              <a:rPr lang="en-US" dirty="0" smtClean="0"/>
              <a:t>Although other microtome can be modified for cutting frozen section, this gives the best results &amp; is used almost universally.</a:t>
            </a:r>
          </a:p>
          <a:p>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normAutofit fontScale="90000"/>
          </a:bodyPr>
          <a:lstStyle/>
          <a:p>
            <a:r>
              <a:rPr lang="en-US" sz="4900" b="1" dirty="0" smtClean="0">
                <a:solidFill>
                  <a:schemeClr val="accent2">
                    <a:lumMod val="60000"/>
                    <a:lumOff val="40000"/>
                  </a:schemeClr>
                </a:solidFill>
              </a:rPr>
              <a:t>Saw microtome</a:t>
            </a:r>
            <a:r>
              <a:rPr lang="en-US" b="1" dirty="0" smtClean="0"/>
              <a:t/>
            </a:r>
            <a:br>
              <a:rPr lang="en-US" b="1" dirty="0" smtClean="0"/>
            </a:br>
            <a:endParaRPr lang="en-US" dirty="0"/>
          </a:p>
        </p:txBody>
      </p:sp>
      <p:pic>
        <p:nvPicPr>
          <p:cNvPr id="1026" name="Picture 2" descr="C:\Users\RUCHI SHARMA\Desktop\MICROTOMY\PICS\64450.jpg"/>
          <p:cNvPicPr>
            <a:picLocks noGrp="1" noChangeAspect="1" noChangeArrowheads="1"/>
          </p:cNvPicPr>
          <p:nvPr>
            <p:ph idx="1"/>
          </p:nvPr>
        </p:nvPicPr>
        <p:blipFill>
          <a:blip r:embed="rId2"/>
          <a:srcRect/>
          <a:stretch>
            <a:fillRect/>
          </a:stretch>
        </p:blipFill>
        <p:spPr bwMode="auto">
          <a:xfrm>
            <a:off x="2514600" y="1889083"/>
            <a:ext cx="4267200" cy="4968917"/>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p:txBody>
          <a:bodyPr>
            <a:normAutofit/>
          </a:bodyPr>
          <a:lstStyle/>
          <a:p>
            <a:r>
              <a:rPr lang="en-US" sz="2400" dirty="0" smtClean="0"/>
              <a:t>Saw microtomes will cut sections from very hard material such as undecalcified bone, glass or ceramics.</a:t>
            </a:r>
          </a:p>
          <a:p>
            <a:r>
              <a:rPr lang="en-US" sz="2400" dirty="0" smtClean="0"/>
              <a:t>The samples, commonly embedded in resins, are moved extremely slowly against a diamond coated saw rotating at approximately 600 rpm. </a:t>
            </a:r>
          </a:p>
          <a:p>
            <a:r>
              <a:rPr lang="en-US" sz="2400" dirty="0" smtClean="0"/>
              <a:t>Sections of 20 µm or greater are possible providing the saw blade is in perfect condition.</a:t>
            </a:r>
          </a:p>
          <a:p>
            <a:r>
              <a:rPr lang="en-US" sz="2400" dirty="0" smtClean="0"/>
              <a:t>Very thin sections are not possible.</a:t>
            </a:r>
            <a:endParaRPr 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History</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r>
              <a:rPr lang="en-US" dirty="0" smtClean="0"/>
              <a:t>The earliest form of microtomy was the freehand sectioning of fresh or fixed material using a sharp razor. The section produced, could, with practice, be quite thin and translucent.</a:t>
            </a:r>
            <a:endParaRPr lang="en-IN" dirty="0" smtClean="0"/>
          </a:p>
          <a:p>
            <a:endParaRPr lang="en-IN" dirty="0"/>
          </a:p>
        </p:txBody>
      </p:sp>
      <p:pic>
        <p:nvPicPr>
          <p:cNvPr id="3074" name="Picture 2" descr="C:\Users\RUCHI SHARMA\Desktop\MICROTOMY\PICS\P7050167.318165838.JPG"/>
          <p:cNvPicPr>
            <a:picLocks noChangeAspect="1" noChangeArrowheads="1"/>
          </p:cNvPicPr>
          <p:nvPr/>
        </p:nvPicPr>
        <p:blipFill>
          <a:blip r:embed="rId2" cstate="print"/>
          <a:srcRect/>
          <a:stretch>
            <a:fillRect/>
          </a:stretch>
        </p:blipFill>
        <p:spPr bwMode="auto">
          <a:xfrm>
            <a:off x="2590800" y="3962400"/>
            <a:ext cx="3860156" cy="2895600"/>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676400"/>
            <a:ext cx="8229600" cy="609600"/>
          </a:xfrm>
        </p:spPr>
        <p:txBody>
          <a:bodyPr>
            <a:normAutofit fontScale="90000"/>
          </a:bodyPr>
          <a:lstStyle/>
          <a:p>
            <a:r>
              <a:rPr lang="en-US" sz="4900" b="1" dirty="0" smtClean="0">
                <a:solidFill>
                  <a:schemeClr val="accent2">
                    <a:lumMod val="60000"/>
                    <a:lumOff val="40000"/>
                  </a:schemeClr>
                </a:solidFill>
              </a:rPr>
              <a:t>Cryostat microtome</a:t>
            </a:r>
            <a:br>
              <a:rPr lang="en-US" sz="4900" b="1" dirty="0" smtClean="0">
                <a:solidFill>
                  <a:schemeClr val="accent2">
                    <a:lumMod val="60000"/>
                    <a:lumOff val="40000"/>
                  </a:schemeClr>
                </a:solidFill>
              </a:rPr>
            </a:br>
            <a:r>
              <a:rPr lang="en-US" sz="4900" b="1" dirty="0" smtClean="0">
                <a:solidFill>
                  <a:schemeClr val="accent2">
                    <a:lumMod val="60000"/>
                    <a:lumOff val="40000"/>
                  </a:schemeClr>
                </a:solidFill>
              </a:rPr>
              <a:t>[</a:t>
            </a:r>
            <a:r>
              <a:rPr lang="en-US" sz="4900" b="1" dirty="0" err="1" smtClean="0">
                <a:solidFill>
                  <a:schemeClr val="accent2">
                    <a:lumMod val="60000"/>
                    <a:lumOff val="40000"/>
                  </a:schemeClr>
                </a:solidFill>
              </a:rPr>
              <a:t>Cryotome</a:t>
            </a:r>
            <a:r>
              <a:rPr lang="en-US" sz="4900" b="1" dirty="0" smtClean="0">
                <a:solidFill>
                  <a:schemeClr val="accent2">
                    <a:lumMod val="60000"/>
                    <a:lumOff val="40000"/>
                  </a:schemeClr>
                </a:solidFill>
              </a:rPr>
              <a:t>]</a:t>
            </a:r>
            <a:endParaRPr lang="en-US" sz="4900" dirty="0">
              <a:solidFill>
                <a:schemeClr val="accent2">
                  <a:lumMod val="60000"/>
                  <a:lumOff val="40000"/>
                </a:schemeClr>
              </a:solidFill>
            </a:endParaRPr>
          </a:p>
        </p:txBody>
      </p:sp>
      <p:pic>
        <p:nvPicPr>
          <p:cNvPr id="2050" name="Picture 2" descr="C:\Users\RUCHI SHARMA\Desktop\MICROTOMY\PICS\cryostat-nx-70-original.jpg"/>
          <p:cNvPicPr>
            <a:picLocks noGrp="1" noChangeAspect="1" noChangeArrowheads="1"/>
          </p:cNvPicPr>
          <p:nvPr>
            <p:ph idx="1"/>
          </p:nvPr>
        </p:nvPicPr>
        <p:blipFill>
          <a:blip r:embed="rId2" cstate="print"/>
          <a:srcRect t="11724"/>
          <a:stretch>
            <a:fillRect/>
          </a:stretch>
        </p:blipFill>
        <p:spPr bwMode="auto">
          <a:xfrm>
            <a:off x="4495800" y="1965803"/>
            <a:ext cx="4648201" cy="4892197"/>
          </a:xfrm>
          <a:prstGeom prst="rect">
            <a:avLst/>
          </a:prstGeom>
          <a:noFill/>
        </p:spPr>
      </p:pic>
      <p:pic>
        <p:nvPicPr>
          <p:cNvPr id="2051" name="Picture 3" descr="C:\Users\RUCHI SHARMA\Desktop\MICROTOMY\PICS\cryostat-nx-70-507.jpg"/>
          <p:cNvPicPr>
            <a:picLocks noChangeAspect="1" noChangeArrowheads="1"/>
          </p:cNvPicPr>
          <p:nvPr/>
        </p:nvPicPr>
        <p:blipFill>
          <a:blip r:embed="rId3"/>
          <a:srcRect/>
          <a:stretch>
            <a:fillRect/>
          </a:stretch>
        </p:blipFill>
        <p:spPr bwMode="auto">
          <a:xfrm>
            <a:off x="0" y="3429000"/>
            <a:ext cx="4527351" cy="3429000"/>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IN" dirty="0" smtClean="0"/>
              <a:t>Cryostat is a refrigerated cabinet in which a specialty microtome is housed.</a:t>
            </a:r>
          </a:p>
          <a:p>
            <a:r>
              <a:rPr lang="en-IN" dirty="0" smtClean="0"/>
              <a:t>All the controls for the cabinet are operated outside the cabinet.</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600200"/>
            <a:ext cx="8915400" cy="6019800"/>
          </a:xfrm>
        </p:spPr>
        <p:txBody>
          <a:bodyPr>
            <a:normAutofit/>
          </a:bodyPr>
          <a:lstStyle/>
          <a:p>
            <a:r>
              <a:rPr lang="en-US" dirty="0" smtClean="0"/>
              <a:t>The introduction of fluorescent antibody staining techniques by Coons, Creech and Jones in 1941 led to a need for thin section(3-5 microns) of fresh frozen tissue free of ice crystal defect.</a:t>
            </a:r>
          </a:p>
          <a:p>
            <a:r>
              <a:rPr lang="en-US" dirty="0" smtClean="0"/>
              <a:t>So it must be quick frozen at a very low temp , and section cut without allowing the tissue to thaw.</a:t>
            </a:r>
          </a:p>
          <a:p>
            <a:endParaRPr lang="en-US" dirty="0" smtClean="0"/>
          </a:p>
          <a:p>
            <a:endParaRPr lang="en-US" dirty="0"/>
          </a:p>
        </p:txBody>
      </p:sp>
      <p:pic>
        <p:nvPicPr>
          <p:cNvPr id="3074" name="Picture 2" descr="C:\Users\RUCHI SHARMA\Desktop\MICROTOMY\PICS\hqdefault.jpg"/>
          <p:cNvPicPr>
            <a:picLocks noChangeAspect="1" noChangeArrowheads="1"/>
          </p:cNvPicPr>
          <p:nvPr/>
        </p:nvPicPr>
        <p:blipFill>
          <a:blip r:embed="rId2"/>
          <a:srcRect t="11111"/>
          <a:stretch>
            <a:fillRect/>
          </a:stretch>
        </p:blipFill>
        <p:spPr bwMode="auto">
          <a:xfrm>
            <a:off x="876300" y="4495800"/>
            <a:ext cx="3543300" cy="2362200"/>
          </a:xfrm>
          <a:prstGeom prst="rect">
            <a:avLst/>
          </a:prstGeom>
          <a:noFill/>
        </p:spPr>
      </p:pic>
      <p:pic>
        <p:nvPicPr>
          <p:cNvPr id="4" name="Picture 2" descr="C:\Users\RUCHI SHARMA\Desktop\MICROTOMY\PICS\jhv.png"/>
          <p:cNvPicPr>
            <a:picLocks noChangeAspect="1" noChangeArrowheads="1"/>
          </p:cNvPicPr>
          <p:nvPr/>
        </p:nvPicPr>
        <p:blipFill>
          <a:blip r:embed="rId3"/>
          <a:srcRect l="38287" t="32292" r="21889" b="22917"/>
          <a:stretch>
            <a:fillRect/>
          </a:stretch>
        </p:blipFill>
        <p:spPr bwMode="auto">
          <a:xfrm>
            <a:off x="4419600" y="4496920"/>
            <a:ext cx="3733800" cy="2361080"/>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389120"/>
          </a:xfrm>
        </p:spPr>
        <p:txBody>
          <a:bodyPr/>
          <a:lstStyle/>
          <a:p>
            <a:r>
              <a:rPr lang="en-US" dirty="0" smtClean="0"/>
              <a:t>Cryostat is primarily used for cutting sections of frozen tissue</a:t>
            </a:r>
          </a:p>
          <a:p>
            <a:r>
              <a:rPr lang="en-US" dirty="0" smtClean="0"/>
              <a:t>Frozen sections were originally produced for histological techniques, but  were later used to demonstrate soluble substance and the diagnosis or urgent biopsy specimens</a:t>
            </a:r>
          </a:p>
          <a:p>
            <a:r>
              <a:rPr lang="en-US" dirty="0" smtClean="0"/>
              <a:t>Specimens are frozen and cut at 4-8 </a:t>
            </a:r>
            <a:r>
              <a:rPr lang="en-US" dirty="0" err="1" smtClean="0"/>
              <a:t>μm</a:t>
            </a:r>
            <a:r>
              <a:rPr lang="en-US" dirty="0" smtClean="0"/>
              <a:t> thickness in an </a:t>
            </a:r>
            <a:r>
              <a:rPr lang="en-US" dirty="0" err="1" smtClean="0"/>
              <a:t>cryo</a:t>
            </a:r>
            <a:r>
              <a:rPr lang="en-US" dirty="0" smtClean="0"/>
              <a:t>-microtome using an anti-roll plate	</a:t>
            </a:r>
            <a:endParaRPr lang="en-IN"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chemeClr val="accent3">
                    <a:lumMod val="60000"/>
                    <a:lumOff val="40000"/>
                  </a:schemeClr>
                </a:solidFill>
              </a:rPr>
              <a:t>Principle</a:t>
            </a:r>
            <a:endParaRPr lang="en-IN" dirty="0">
              <a:solidFill>
                <a:schemeClr val="accent3">
                  <a:lumMod val="60000"/>
                  <a:lumOff val="40000"/>
                </a:schemeClr>
              </a:solidFill>
            </a:endParaRPr>
          </a:p>
        </p:txBody>
      </p:sp>
      <p:sp>
        <p:nvSpPr>
          <p:cNvPr id="3" name="Content Placeholder 2"/>
          <p:cNvSpPr>
            <a:spLocks noGrp="1"/>
          </p:cNvSpPr>
          <p:nvPr>
            <p:ph idx="1"/>
          </p:nvPr>
        </p:nvSpPr>
        <p:spPr>
          <a:xfrm>
            <a:off x="457200" y="2164080"/>
            <a:ext cx="8229600" cy="4389120"/>
          </a:xfrm>
        </p:spPr>
        <p:txBody>
          <a:bodyPr/>
          <a:lstStyle/>
          <a:p>
            <a:pPr>
              <a:buNone/>
            </a:pPr>
            <a:r>
              <a:rPr lang="en-IN" dirty="0" smtClean="0"/>
              <a:t>   When the tissue is frozen, the interstitial water turns into ice, tissue becomes firm and acts as an embedding medium.</a:t>
            </a:r>
          </a:p>
          <a:p>
            <a:pPr>
              <a:buNone/>
            </a:pPr>
            <a:endParaRPr lang="en-IN"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dirty="0" smtClean="0">
                <a:solidFill>
                  <a:schemeClr val="accent2">
                    <a:lumMod val="60000"/>
                    <a:lumOff val="40000"/>
                  </a:schemeClr>
                </a:solidFill>
              </a:rPr>
              <a:t>Improvements in design</a:t>
            </a:r>
            <a:endParaRPr lang="en-IN" sz="4400" dirty="0">
              <a:solidFill>
                <a:schemeClr val="accent2">
                  <a:lumMod val="60000"/>
                  <a:lumOff val="40000"/>
                </a:schemeClr>
              </a:solidFill>
            </a:endParaRPr>
          </a:p>
        </p:txBody>
      </p:sp>
      <p:sp>
        <p:nvSpPr>
          <p:cNvPr id="3" name="Content Placeholder 2"/>
          <p:cNvSpPr>
            <a:spLocks noGrp="1"/>
          </p:cNvSpPr>
          <p:nvPr>
            <p:ph idx="1"/>
          </p:nvPr>
        </p:nvSpPr>
        <p:spPr/>
        <p:txBody>
          <a:bodyPr>
            <a:normAutofit/>
          </a:bodyPr>
          <a:lstStyle/>
          <a:p>
            <a:r>
              <a:rPr lang="en-IN" dirty="0" smtClean="0"/>
              <a:t>electronic temperature control</a:t>
            </a:r>
          </a:p>
          <a:p>
            <a:r>
              <a:rPr lang="en-IN" dirty="0" smtClean="0"/>
              <a:t>electronically controlled advance and retraction of the block</a:t>
            </a:r>
          </a:p>
          <a:p>
            <a:r>
              <a:rPr lang="en-IN" dirty="0" smtClean="0"/>
              <a:t>specimen orientation facility</a:t>
            </a:r>
          </a:p>
          <a:p>
            <a:r>
              <a:rPr lang="en-IN" dirty="0" smtClean="0"/>
              <a:t>digital visualization of chuck and cabinet temperature</a:t>
            </a:r>
          </a:p>
          <a:p>
            <a:r>
              <a:rPr lang="en-IN" dirty="0" smtClean="0"/>
              <a:t>mechanical cutting speed control and section thickness</a:t>
            </a:r>
          </a:p>
          <a:p>
            <a:r>
              <a:rPr lang="en-IN" dirty="0" smtClean="0"/>
              <a:t>automatic defrost mechanism</a:t>
            </a:r>
          </a:p>
          <a:p>
            <a:r>
              <a:rPr lang="en-IN" dirty="0" smtClean="0"/>
              <a:t>automated decontamination and sterilization</a:t>
            </a:r>
            <a:endParaRPr lang="en-IN"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dirty="0" smtClean="0">
                <a:solidFill>
                  <a:schemeClr val="accent3">
                    <a:lumMod val="60000"/>
                    <a:lumOff val="40000"/>
                  </a:schemeClr>
                </a:solidFill>
              </a:rPr>
              <a:t>Freezing agents</a:t>
            </a:r>
            <a:endParaRPr lang="en-IN" sz="4400" dirty="0">
              <a:solidFill>
                <a:schemeClr val="accent3">
                  <a:lumMod val="60000"/>
                  <a:lumOff val="40000"/>
                </a:schemeClr>
              </a:solidFill>
            </a:endParaRPr>
          </a:p>
        </p:txBody>
      </p:sp>
      <p:sp>
        <p:nvSpPr>
          <p:cNvPr id="3" name="Content Placeholder 2"/>
          <p:cNvSpPr>
            <a:spLocks noGrp="1"/>
          </p:cNvSpPr>
          <p:nvPr>
            <p:ph idx="1"/>
          </p:nvPr>
        </p:nvSpPr>
        <p:spPr/>
        <p:txBody>
          <a:bodyPr/>
          <a:lstStyle/>
          <a:p>
            <a:r>
              <a:rPr lang="en-IN" dirty="0" smtClean="0"/>
              <a:t>liquefied nitrogen (−190°C)</a:t>
            </a:r>
          </a:p>
          <a:p>
            <a:r>
              <a:rPr lang="en-IN" dirty="0" smtClean="0"/>
              <a:t>isopentane (2-methylbutane) cooled by liquid nitrogen (−150°C)</a:t>
            </a:r>
          </a:p>
          <a:p>
            <a:r>
              <a:rPr lang="en-IN" dirty="0" smtClean="0"/>
              <a:t>dry ice (−70°C)</a:t>
            </a:r>
          </a:p>
          <a:p>
            <a:r>
              <a:rPr lang="en-IN" dirty="0" smtClean="0"/>
              <a:t>carbon dioxide gas (−70°C)</a:t>
            </a:r>
          </a:p>
          <a:p>
            <a:r>
              <a:rPr lang="en-IN" dirty="0" smtClean="0"/>
              <a:t>aerosol sprays (−50°C)</a:t>
            </a:r>
            <a:endParaRPr lang="en-IN"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389120"/>
          </a:xfrm>
        </p:spPr>
        <p:txBody>
          <a:bodyPr>
            <a:normAutofit fontScale="92500" lnSpcReduction="10000"/>
          </a:bodyPr>
          <a:lstStyle/>
          <a:p>
            <a:pPr>
              <a:buNone/>
            </a:pPr>
            <a:r>
              <a:rPr lang="en-IN" b="1" dirty="0" smtClean="0">
                <a:solidFill>
                  <a:schemeClr val="accent1">
                    <a:lumMod val="75000"/>
                  </a:schemeClr>
                </a:solidFill>
              </a:rPr>
              <a:t>USES –</a:t>
            </a:r>
          </a:p>
          <a:p>
            <a:r>
              <a:rPr lang="en-IN" dirty="0" smtClean="0"/>
              <a:t>rapid production of sections for </a:t>
            </a:r>
            <a:r>
              <a:rPr lang="en-IN" b="1" dirty="0" smtClean="0"/>
              <a:t>intra-operative diagnosis</a:t>
            </a:r>
          </a:p>
          <a:p>
            <a:r>
              <a:rPr lang="en-IN" dirty="0" smtClean="0"/>
              <a:t>diagnostic and research </a:t>
            </a:r>
            <a:r>
              <a:rPr lang="en-IN" b="1" dirty="0" smtClean="0"/>
              <a:t>enzyme histochemistry </a:t>
            </a:r>
            <a:r>
              <a:rPr lang="en-IN" dirty="0" smtClean="0"/>
              <a:t>for labile enzymes</a:t>
            </a:r>
          </a:p>
          <a:p>
            <a:r>
              <a:rPr lang="en-IN" b="1" dirty="0" smtClean="0"/>
              <a:t>immunofluorescent</a:t>
            </a:r>
            <a:r>
              <a:rPr lang="en-IN" dirty="0" smtClean="0"/>
              <a:t> methodology</a:t>
            </a:r>
          </a:p>
          <a:p>
            <a:r>
              <a:rPr lang="en-IN" b="1" dirty="0" smtClean="0"/>
              <a:t>immunohistochemistry</a:t>
            </a:r>
            <a:r>
              <a:rPr lang="en-IN" dirty="0" smtClean="0"/>
              <a:t> techniques when heat and fixation may inactivate or destroy the antigens</a:t>
            </a:r>
          </a:p>
          <a:p>
            <a:r>
              <a:rPr lang="en-IN" dirty="0" smtClean="0"/>
              <a:t>diagnostic and research </a:t>
            </a:r>
            <a:r>
              <a:rPr lang="en-IN" b="1" dirty="0" smtClean="0"/>
              <a:t>non-enzyme histochemistry</a:t>
            </a:r>
            <a:r>
              <a:rPr lang="en-IN" dirty="0" smtClean="0"/>
              <a:t>, e.g. lipids and some carbohydrates </a:t>
            </a:r>
          </a:p>
          <a:p>
            <a:r>
              <a:rPr lang="en-IN" dirty="0" smtClean="0"/>
              <a:t>silver demonstration methods, particularly neuropathology</a:t>
            </a:r>
            <a:endParaRPr lang="en-IN" dirty="0" smtClean="0">
              <a:solidFill>
                <a:schemeClr val="accent1">
                  <a:lumMod val="75000"/>
                </a:schemeClr>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Laser microtome</a:t>
            </a:r>
            <a:endParaRPr lang="en-IN" sz="4400" b="1" dirty="0">
              <a:solidFill>
                <a:schemeClr val="accent2">
                  <a:lumMod val="60000"/>
                  <a:lumOff val="40000"/>
                </a:schemeClr>
              </a:solidFill>
            </a:endParaRPr>
          </a:p>
        </p:txBody>
      </p:sp>
      <p:pic>
        <p:nvPicPr>
          <p:cNvPr id="1026" name="Picture 2" descr="C:\Users\RUCHI SHARMA\Desktop\MICROTOMY\PICS\Tissuesurgeon.jpg"/>
          <p:cNvPicPr>
            <a:picLocks noGrp="1" noChangeAspect="1" noChangeArrowheads="1"/>
          </p:cNvPicPr>
          <p:nvPr>
            <p:ph idx="1"/>
          </p:nvPr>
        </p:nvPicPr>
        <p:blipFill>
          <a:blip r:embed="rId2"/>
          <a:srcRect/>
          <a:stretch>
            <a:fillRect/>
          </a:stretch>
        </p:blipFill>
        <p:spPr bwMode="auto">
          <a:xfrm>
            <a:off x="2438400" y="1720291"/>
            <a:ext cx="4267200" cy="5137709"/>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97280"/>
            <a:ext cx="8229600" cy="4389120"/>
          </a:xfrm>
        </p:spPr>
        <p:txBody>
          <a:bodyPr>
            <a:normAutofit/>
          </a:bodyPr>
          <a:lstStyle/>
          <a:p>
            <a:r>
              <a:rPr lang="en-IN" dirty="0" smtClean="0"/>
              <a:t>Contact free slicing</a:t>
            </a:r>
          </a:p>
          <a:p>
            <a:r>
              <a:rPr lang="en-IN" dirty="0" smtClean="0"/>
              <a:t>Prior preparation of sample not required</a:t>
            </a:r>
          </a:p>
          <a:p>
            <a:r>
              <a:rPr lang="en-IN" dirty="0" smtClean="0"/>
              <a:t>Can also be used for very hard materials, such as bones or teeth as well as some ceramics</a:t>
            </a:r>
          </a:p>
          <a:p>
            <a:r>
              <a:rPr lang="en-IN" dirty="0" smtClean="0"/>
              <a:t>Thickness: 10-100 µm</a:t>
            </a:r>
          </a:p>
          <a:p>
            <a:endParaRPr lang="en-IN"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935480"/>
            <a:ext cx="8229600" cy="4389120"/>
          </a:xfrm>
        </p:spPr>
        <p:txBody>
          <a:bodyPr/>
          <a:lstStyle/>
          <a:p>
            <a:pPr>
              <a:buNone/>
            </a:pPr>
            <a:r>
              <a:rPr lang="en-IN" dirty="0" smtClean="0"/>
              <a:t>Santiago Ramón y </a:t>
            </a:r>
            <a:r>
              <a:rPr lang="en-IN" dirty="0" err="1" smtClean="0"/>
              <a:t>Cajal</a:t>
            </a:r>
            <a:r>
              <a:rPr lang="en-IN" dirty="0" smtClean="0"/>
              <a:t> managing the microtome, 1884-1887</a:t>
            </a:r>
            <a:endParaRPr lang="en-IN" dirty="0"/>
          </a:p>
        </p:txBody>
      </p:sp>
      <p:pic>
        <p:nvPicPr>
          <p:cNvPr id="4098" name="Picture 2" descr="C:\Users\RUCHI SHARMA\Desktop\MICROTOMY\PICS\ramon-y-cajal-324x180.jpg"/>
          <p:cNvPicPr>
            <a:picLocks noChangeAspect="1" noChangeArrowheads="1"/>
          </p:cNvPicPr>
          <p:nvPr/>
        </p:nvPicPr>
        <p:blipFill>
          <a:blip r:embed="rId2"/>
          <a:srcRect/>
          <a:stretch>
            <a:fillRect/>
          </a:stretch>
        </p:blipFill>
        <p:spPr bwMode="auto">
          <a:xfrm>
            <a:off x="1371600" y="3352800"/>
            <a:ext cx="6309360" cy="350520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97280"/>
            <a:ext cx="8229600" cy="4389120"/>
          </a:xfrm>
        </p:spPr>
        <p:txBody>
          <a:bodyPr>
            <a:normAutofit/>
          </a:bodyPr>
          <a:lstStyle/>
          <a:p>
            <a:pPr>
              <a:buNone/>
            </a:pPr>
            <a:r>
              <a:rPr lang="en-IN" sz="3500" b="1" dirty="0" smtClean="0">
                <a:solidFill>
                  <a:srgbClr val="0070C0"/>
                </a:solidFill>
              </a:rPr>
              <a:t>Principle: </a:t>
            </a:r>
          </a:p>
          <a:p>
            <a:pPr marL="273050" indent="-9525">
              <a:buNone/>
            </a:pPr>
            <a:r>
              <a:rPr lang="en-IN" dirty="0" smtClean="0"/>
              <a:t>The device operates using a cutting action of an infra-red laser. As the laser emits a radiation in the near infra-red, in this wavelength regime the laser can interact with biological materials. </a:t>
            </a:r>
            <a:endParaRPr lang="en-IN" dirty="0"/>
          </a:p>
        </p:txBody>
      </p:sp>
      <p:pic>
        <p:nvPicPr>
          <p:cNvPr id="2050" name="Picture 2" descr="C:\Users\RUCHI SHARMA\Desktop\MICROTOMY\PICS\Laser-microtome-schematic.png"/>
          <p:cNvPicPr>
            <a:picLocks noChangeAspect="1" noChangeArrowheads="1"/>
          </p:cNvPicPr>
          <p:nvPr/>
        </p:nvPicPr>
        <p:blipFill>
          <a:blip r:embed="rId2"/>
          <a:srcRect/>
          <a:stretch>
            <a:fillRect/>
          </a:stretch>
        </p:blipFill>
        <p:spPr bwMode="auto">
          <a:xfrm>
            <a:off x="1676400" y="3453019"/>
            <a:ext cx="5334000" cy="3404981"/>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UCHI SHARMA\Desktop\MICROTOMY\PICS\0216-69-728.jpg"/>
          <p:cNvPicPr>
            <a:picLocks noGrp="1" noChangeAspect="1" noChangeArrowheads="1"/>
          </p:cNvPicPr>
          <p:nvPr>
            <p:ph idx="1"/>
          </p:nvPr>
        </p:nvPicPr>
        <p:blipFill>
          <a:blip r:embed="rId2"/>
          <a:srcRect l="4101" t="4348" r="14905" b="13043"/>
          <a:stretch>
            <a:fillRect/>
          </a:stretch>
        </p:blipFill>
        <p:spPr bwMode="auto">
          <a:xfrm>
            <a:off x="990600" y="1295400"/>
            <a:ext cx="7181516" cy="5181600"/>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838200"/>
          </a:xfrm>
        </p:spPr>
        <p:txBody>
          <a:bodyPr>
            <a:normAutofit/>
          </a:bodyPr>
          <a:lstStyle/>
          <a:p>
            <a:r>
              <a:rPr lang="en-US" sz="4400" b="1" dirty="0" smtClean="0">
                <a:solidFill>
                  <a:schemeClr val="accent2">
                    <a:lumMod val="60000"/>
                    <a:lumOff val="40000"/>
                  </a:schemeClr>
                </a:solidFill>
              </a:rPr>
              <a:t>Microtome knives</a:t>
            </a:r>
            <a:endParaRPr lang="en-US" sz="4400" b="1" dirty="0">
              <a:solidFill>
                <a:schemeClr val="accent2">
                  <a:lumMod val="60000"/>
                  <a:lumOff val="40000"/>
                </a:schemeClr>
              </a:solidFill>
            </a:endParaRPr>
          </a:p>
        </p:txBody>
      </p:sp>
      <p:pic>
        <p:nvPicPr>
          <p:cNvPr id="4098" name="Picture 2" descr="C:\Users\RUCHI SHARMA\Desktop\MICROTOMY\PICS\Knife_holders_40ff2769ad.jpg"/>
          <p:cNvPicPr>
            <a:picLocks noGrp="1" noChangeAspect="1" noChangeArrowheads="1"/>
          </p:cNvPicPr>
          <p:nvPr>
            <p:ph idx="1"/>
          </p:nvPr>
        </p:nvPicPr>
        <p:blipFill>
          <a:blip r:embed="rId2"/>
          <a:srcRect/>
          <a:stretch>
            <a:fillRect/>
          </a:stretch>
        </p:blipFill>
        <p:spPr bwMode="auto">
          <a:xfrm>
            <a:off x="2814023" y="2895599"/>
            <a:ext cx="6329977" cy="3962401"/>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304800" y="990600"/>
            <a:ext cx="8229600" cy="4389120"/>
          </a:xfrm>
        </p:spPr>
        <p:txBody>
          <a:bodyPr>
            <a:normAutofit/>
          </a:bodyPr>
          <a:lstStyle/>
          <a:p>
            <a:r>
              <a:rPr lang="en-IN" dirty="0" smtClean="0"/>
              <a:t>One of the important instruments used to cut uniform thin serial sections of the tissue. </a:t>
            </a:r>
          </a:p>
          <a:p>
            <a:r>
              <a:rPr lang="en-IN" dirty="0" smtClean="0"/>
              <a:t>For routine purpose wedge knife is used. It is plain on both sides. The size varies from 100 mm to 350 mm in length.</a:t>
            </a:r>
          </a:p>
        </p:txBody>
      </p:sp>
      <p:pic>
        <p:nvPicPr>
          <p:cNvPr id="8194" name="Picture 2" descr="C:\Users\RUCHI SHARMA\Desktop\MICROTOMY\PICS\IMG_5431_zpsa4916db8.jpg"/>
          <p:cNvPicPr>
            <a:picLocks noChangeAspect="1" noChangeArrowheads="1"/>
          </p:cNvPicPr>
          <p:nvPr/>
        </p:nvPicPr>
        <p:blipFill>
          <a:blip r:embed="rId2"/>
          <a:srcRect/>
          <a:stretch>
            <a:fillRect/>
          </a:stretch>
        </p:blipFill>
        <p:spPr bwMode="auto">
          <a:xfrm>
            <a:off x="1905000" y="3356223"/>
            <a:ext cx="5257800" cy="3501777"/>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Types of Knives</a:t>
            </a:r>
            <a:endParaRPr lang="en-IN" sz="4400" b="1" dirty="0">
              <a:solidFill>
                <a:schemeClr val="accent2">
                  <a:lumMod val="60000"/>
                  <a:lumOff val="40000"/>
                </a:schemeClr>
              </a:solidFill>
            </a:endParaRPr>
          </a:p>
        </p:txBody>
      </p:sp>
      <p:sp>
        <p:nvSpPr>
          <p:cNvPr id="3" name="Content Placeholder 2"/>
          <p:cNvSpPr>
            <a:spLocks noGrp="1"/>
          </p:cNvSpPr>
          <p:nvPr>
            <p:ph idx="1"/>
          </p:nvPr>
        </p:nvSpPr>
        <p:spPr>
          <a:xfrm>
            <a:off x="533400" y="2316480"/>
            <a:ext cx="8229600" cy="4389120"/>
          </a:xfrm>
        </p:spPr>
        <p:txBody>
          <a:bodyPr/>
          <a:lstStyle/>
          <a:p>
            <a:r>
              <a:rPr lang="en-IN" dirty="0" smtClean="0"/>
              <a:t>STEEL KNIVES</a:t>
            </a:r>
          </a:p>
          <a:p>
            <a:r>
              <a:rPr lang="en-IN" dirty="0" smtClean="0"/>
              <a:t>GLASS KNIVES</a:t>
            </a:r>
          </a:p>
          <a:p>
            <a:r>
              <a:rPr lang="en-IN" dirty="0" smtClean="0"/>
              <a:t>DIAMOND KNIVES</a:t>
            </a:r>
          </a:p>
          <a:p>
            <a:r>
              <a:rPr lang="en-IN" dirty="0" smtClean="0"/>
              <a:t>SAPPHIRE KNIVES</a:t>
            </a:r>
            <a:endParaRPr lang="en-IN"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Steel Knives</a:t>
            </a:r>
            <a:endParaRPr lang="en-IN" sz="4400" b="1" dirty="0">
              <a:solidFill>
                <a:schemeClr val="accent2">
                  <a:lumMod val="60000"/>
                  <a:lumOff val="40000"/>
                </a:schemeClr>
              </a:solidFill>
            </a:endParaRPr>
          </a:p>
        </p:txBody>
      </p:sp>
      <p:sp>
        <p:nvSpPr>
          <p:cNvPr id="3" name="Content Placeholder 2"/>
          <p:cNvSpPr>
            <a:spLocks noGrp="1"/>
          </p:cNvSpPr>
          <p:nvPr>
            <p:ph idx="1"/>
          </p:nvPr>
        </p:nvSpPr>
        <p:spPr>
          <a:xfrm>
            <a:off x="304800" y="2011680"/>
            <a:ext cx="8229600" cy="4389120"/>
          </a:xfrm>
        </p:spPr>
        <p:txBody>
          <a:bodyPr/>
          <a:lstStyle/>
          <a:p>
            <a:pPr marL="449263" indent="-176213"/>
            <a:r>
              <a:rPr lang="en-US" dirty="0" smtClean="0"/>
              <a:t>Manufactured from high quality carbon or tool grade steel which is heat treated to harden the edge. </a:t>
            </a:r>
          </a:p>
          <a:p>
            <a:pPr marL="449263" indent="-176213"/>
            <a:r>
              <a:rPr lang="en-US" dirty="0" smtClean="0"/>
              <a:t>The steel should be free from impurities, contain anti-corrosives and be rust-resistant. </a:t>
            </a:r>
          </a:p>
          <a:p>
            <a:pPr marL="449263" indent="-176213"/>
            <a:r>
              <a:rPr lang="en-US" dirty="0" smtClean="0"/>
              <a:t>The best knives are those that are fully hardened. </a:t>
            </a:r>
          </a:p>
          <a:p>
            <a:pPr marL="449263" indent="-176213"/>
            <a:r>
              <a:rPr lang="en-US" dirty="0" smtClean="0"/>
              <a:t>Those which are only surface hardened lose the cutting edge very quickly once the hardened area is removed through repeated re-sharpening.</a:t>
            </a:r>
            <a:endParaRPr lang="en-IN" dirty="0" smtClean="0"/>
          </a:p>
          <a:p>
            <a:endParaRPr lang="en-IN"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164080"/>
            <a:ext cx="8229600" cy="4389120"/>
          </a:xfrm>
        </p:spPr>
        <p:txBody>
          <a:bodyPr/>
          <a:lstStyle/>
          <a:p>
            <a:r>
              <a:rPr lang="en-IN" dirty="0" smtClean="0"/>
              <a:t>Non-corrosive knives for cryostats</a:t>
            </a:r>
          </a:p>
          <a:p>
            <a:r>
              <a:rPr lang="en-IN" dirty="0" smtClean="0"/>
              <a:t>Tungsten carbide</a:t>
            </a:r>
          </a:p>
          <a:p>
            <a:r>
              <a:rPr lang="en-IN" dirty="0" smtClean="0"/>
              <a:t>Disposable blades</a:t>
            </a:r>
            <a:endParaRPr lang="en-IN" dirty="0"/>
          </a:p>
        </p:txBody>
      </p:sp>
      <p:sp>
        <p:nvSpPr>
          <p:cNvPr id="4" name="Title 3"/>
          <p:cNvSpPr>
            <a:spLocks noGrp="1"/>
          </p:cNvSpPr>
          <p:nvPr>
            <p:ph type="title"/>
          </p:nvPr>
        </p:nvSpPr>
        <p:spPr/>
        <p:txBody>
          <a:bodyPr>
            <a:normAutofit/>
          </a:bodyPr>
          <a:lstStyle/>
          <a:p>
            <a:r>
              <a:rPr lang="en-IN" sz="4400" b="1" dirty="0" smtClean="0">
                <a:solidFill>
                  <a:schemeClr val="accent2">
                    <a:lumMod val="60000"/>
                    <a:lumOff val="40000"/>
                  </a:schemeClr>
                </a:solidFill>
              </a:rPr>
              <a:t>Based on </a:t>
            </a:r>
            <a:r>
              <a:rPr lang="en-IN" sz="4400" b="1" dirty="0" err="1" smtClean="0">
                <a:solidFill>
                  <a:schemeClr val="accent2">
                    <a:lumMod val="60000"/>
                    <a:lumOff val="40000"/>
                  </a:schemeClr>
                </a:solidFill>
              </a:rPr>
              <a:t>compositon</a:t>
            </a:r>
            <a:endParaRPr lang="en-IN" sz="4400" b="1" dirty="0">
              <a:solidFill>
                <a:schemeClr val="accent2">
                  <a:lumMod val="60000"/>
                  <a:lumOff val="40000"/>
                </a:schemeClr>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Non-corrosive knives</a:t>
            </a:r>
            <a:endParaRPr lang="en-IN" sz="4400" b="1" dirty="0">
              <a:solidFill>
                <a:schemeClr val="accent2">
                  <a:lumMod val="60000"/>
                  <a:lumOff val="40000"/>
                </a:schemeClr>
              </a:solidFill>
            </a:endParaRPr>
          </a:p>
        </p:txBody>
      </p:sp>
      <p:sp>
        <p:nvSpPr>
          <p:cNvPr id="3" name="Content Placeholder 2"/>
          <p:cNvSpPr>
            <a:spLocks noGrp="1"/>
          </p:cNvSpPr>
          <p:nvPr>
            <p:ph idx="1"/>
          </p:nvPr>
        </p:nvSpPr>
        <p:spPr>
          <a:xfrm>
            <a:off x="381000" y="1935480"/>
            <a:ext cx="8229600" cy="4389120"/>
          </a:xfrm>
        </p:spPr>
        <p:txBody>
          <a:bodyPr/>
          <a:lstStyle/>
          <a:p>
            <a:pPr marL="273050" indent="0">
              <a:buNone/>
            </a:pPr>
            <a:r>
              <a:rPr lang="en-US" dirty="0" smtClean="0"/>
              <a:t>These are manufactured from hardened, heat treated stainless steel free from all impurities and containing </a:t>
            </a:r>
            <a:r>
              <a:rPr lang="en-US" b="1" dirty="0" smtClean="0"/>
              <a:t>12 to 15% chromium</a:t>
            </a:r>
            <a:r>
              <a:rPr lang="en-US" dirty="0" smtClean="0"/>
              <a:t>. </a:t>
            </a:r>
            <a:endParaRPr lang="en-IN" dirty="0" smtClean="0"/>
          </a:p>
        </p:txBody>
      </p:sp>
      <p:pic>
        <p:nvPicPr>
          <p:cNvPr id="6146" name="Picture 2" descr="C:\Users\RUCHI SHARMA\Desktop\MICROTOMY\PICS\15-3_tsmknifes-600x600.jpg"/>
          <p:cNvPicPr>
            <a:picLocks noChangeAspect="1" noChangeArrowheads="1"/>
          </p:cNvPicPr>
          <p:nvPr/>
        </p:nvPicPr>
        <p:blipFill>
          <a:blip r:embed="rId2"/>
          <a:srcRect/>
          <a:stretch>
            <a:fillRect/>
          </a:stretch>
        </p:blipFill>
        <p:spPr bwMode="auto">
          <a:xfrm>
            <a:off x="4572000" y="3352800"/>
            <a:ext cx="3505200" cy="3505200"/>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Tungsten carbide knives</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r>
              <a:rPr lang="en-US" dirty="0" smtClean="0"/>
              <a:t>non corrosive</a:t>
            </a:r>
          </a:p>
          <a:p>
            <a:r>
              <a:rPr lang="en-US" dirty="0" smtClean="0"/>
              <a:t>practically non magnetic</a:t>
            </a:r>
          </a:p>
          <a:p>
            <a:r>
              <a:rPr lang="en-US" dirty="0" smtClean="0"/>
              <a:t>100 times harder than hardened tool steel. </a:t>
            </a:r>
          </a:p>
          <a:p>
            <a:endParaRPr lang="en-IN" dirty="0"/>
          </a:p>
        </p:txBody>
      </p:sp>
      <p:pic>
        <p:nvPicPr>
          <p:cNvPr id="5122" name="Picture 2" descr="C:\Users\RUCHI SHARMA\Desktop\MICROTOMY\PICS\_DSC0091Site.JPG"/>
          <p:cNvPicPr>
            <a:picLocks noChangeAspect="1" noChangeArrowheads="1"/>
          </p:cNvPicPr>
          <p:nvPr/>
        </p:nvPicPr>
        <p:blipFill>
          <a:blip r:embed="rId2"/>
          <a:srcRect/>
          <a:stretch>
            <a:fillRect/>
          </a:stretch>
        </p:blipFill>
        <p:spPr bwMode="auto">
          <a:xfrm>
            <a:off x="3886200" y="3477115"/>
            <a:ext cx="5257800" cy="3380886"/>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Excellent resistance to wear but are brittle because of their extreme hardness and should be handled carefully. </a:t>
            </a:r>
          </a:p>
          <a:p>
            <a:r>
              <a:rPr lang="en-US" dirty="0" smtClean="0"/>
              <a:t>Up to 30,000 serial sections of undecalcified bone embedded in methacrylate per sharpening has been reported.</a:t>
            </a:r>
            <a:endParaRPr lang="en-IN" dirty="0" smtClean="0"/>
          </a:p>
          <a:p>
            <a:endParaRPr lang="en-IN"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15000" y="5638800"/>
            <a:ext cx="5257800" cy="1828800"/>
          </a:xfrm>
        </p:spPr>
        <p:txBody>
          <a:bodyPr>
            <a:normAutofit/>
          </a:bodyPr>
          <a:lstStyle/>
          <a:p>
            <a:pPr>
              <a:buNone/>
            </a:pPr>
            <a:r>
              <a:rPr lang="en-IN" sz="2400" dirty="0" smtClean="0"/>
              <a:t>Charles Sedgwick Minot </a:t>
            </a:r>
          </a:p>
          <a:p>
            <a:pPr>
              <a:buNone/>
            </a:pPr>
            <a:r>
              <a:rPr lang="en-IN" sz="2400" dirty="0" smtClean="0"/>
              <a:t>       (1852–1914)</a:t>
            </a:r>
            <a:endParaRPr lang="en-IN" sz="2400" dirty="0"/>
          </a:p>
        </p:txBody>
      </p:sp>
      <p:pic>
        <p:nvPicPr>
          <p:cNvPr id="6146" name="Picture 2" descr="C:\Users\RUCHI SHARMA\Desktop\MICROTOMY\PICS\300px-Charles_minot.jpg"/>
          <p:cNvPicPr>
            <a:picLocks noChangeAspect="1" noChangeArrowheads="1"/>
          </p:cNvPicPr>
          <p:nvPr/>
        </p:nvPicPr>
        <p:blipFill>
          <a:blip r:embed="rId2"/>
          <a:srcRect/>
          <a:stretch>
            <a:fillRect/>
          </a:stretch>
        </p:blipFill>
        <p:spPr bwMode="auto">
          <a:xfrm>
            <a:off x="5715000" y="1143000"/>
            <a:ext cx="3429000" cy="4366260"/>
          </a:xfrm>
          <a:prstGeom prst="rect">
            <a:avLst/>
          </a:prstGeom>
          <a:noFill/>
        </p:spPr>
      </p:pic>
      <p:pic>
        <p:nvPicPr>
          <p:cNvPr id="6147" name="Picture 3" descr="C:\Users\RUCHI SHARMA\Desktop\MICROTOMY\PICS\Minot1888_microtome.jpg"/>
          <p:cNvPicPr>
            <a:picLocks noChangeAspect="1" noChangeArrowheads="1"/>
          </p:cNvPicPr>
          <p:nvPr/>
        </p:nvPicPr>
        <p:blipFill>
          <a:blip r:embed="rId3"/>
          <a:srcRect l="11335" r="11840" b="9534"/>
          <a:stretch>
            <a:fillRect/>
          </a:stretch>
        </p:blipFill>
        <p:spPr bwMode="auto">
          <a:xfrm>
            <a:off x="0" y="2716967"/>
            <a:ext cx="4953000" cy="4141033"/>
          </a:xfrm>
          <a:prstGeom prst="rect">
            <a:avLst/>
          </a:prstGeom>
          <a:noFill/>
        </p:spPr>
      </p:pic>
      <p:sp>
        <p:nvSpPr>
          <p:cNvPr id="6" name="Content Placeholder 2"/>
          <p:cNvSpPr txBox="1">
            <a:spLocks/>
          </p:cNvSpPr>
          <p:nvPr/>
        </p:nvSpPr>
        <p:spPr>
          <a:xfrm>
            <a:off x="304800" y="2011680"/>
            <a:ext cx="8229600" cy="438912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tabLst/>
              <a:defRPr/>
            </a:pPr>
            <a:r>
              <a:rPr kumimoji="0" lang="en-IN" sz="2600" b="0" i="0" u="none" strike="noStrike" kern="1200" cap="none" spc="0" normalizeH="0" baseline="0" noProof="0" dirty="0" smtClean="0">
                <a:ln>
                  <a:noFill/>
                </a:ln>
                <a:solidFill>
                  <a:schemeClr val="tx1"/>
                </a:solidFill>
                <a:effectLst/>
                <a:uLnTx/>
                <a:uFillTx/>
                <a:latin typeface="+mn-lt"/>
                <a:ea typeface="+mn-ea"/>
                <a:cs typeface="+mn-cs"/>
              </a:rPr>
              <a:t>Minot’s rotating microtome</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IN"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r>
              <a:rPr lang="en-IN" sz="4400" b="1" dirty="0" smtClean="0">
                <a:solidFill>
                  <a:schemeClr val="accent2">
                    <a:lumMod val="60000"/>
                    <a:lumOff val="40000"/>
                  </a:schemeClr>
                </a:solidFill>
              </a:rPr>
              <a:t>Disposable blades</a:t>
            </a:r>
            <a:endParaRPr lang="en-IN" sz="4400" b="1" dirty="0">
              <a:solidFill>
                <a:schemeClr val="accent2">
                  <a:lumMod val="60000"/>
                  <a:lumOff val="40000"/>
                </a:schemeClr>
              </a:solidFill>
            </a:endParaRPr>
          </a:p>
        </p:txBody>
      </p:sp>
      <p:sp>
        <p:nvSpPr>
          <p:cNvPr id="3" name="Content Placeholder 2"/>
          <p:cNvSpPr>
            <a:spLocks noGrp="1"/>
          </p:cNvSpPr>
          <p:nvPr>
            <p:ph idx="1"/>
          </p:nvPr>
        </p:nvSpPr>
        <p:spPr>
          <a:xfrm>
            <a:off x="457200" y="1676400"/>
            <a:ext cx="8229600" cy="4389120"/>
          </a:xfrm>
        </p:spPr>
        <p:txBody>
          <a:bodyPr>
            <a:normAutofit/>
          </a:bodyPr>
          <a:lstStyle/>
          <a:p>
            <a:r>
              <a:rPr lang="en-US" dirty="0" smtClean="0"/>
              <a:t>Manufactured from high quality stainless steel </a:t>
            </a:r>
          </a:p>
          <a:p>
            <a:r>
              <a:rPr lang="en-US" dirty="0" smtClean="0"/>
              <a:t>different grades according to thickness </a:t>
            </a:r>
          </a:p>
          <a:p>
            <a:r>
              <a:rPr lang="en-US" dirty="0" smtClean="0"/>
              <a:t>The edge of disposable blades can be coated with </a:t>
            </a:r>
            <a:r>
              <a:rPr lang="en-US" b="1" dirty="0" smtClean="0"/>
              <a:t>platinum6 or chromium7</a:t>
            </a:r>
            <a:r>
              <a:rPr lang="en-US" dirty="0" smtClean="0"/>
              <a:t> to enhance strength and prolong cutting life. </a:t>
            </a:r>
          </a:p>
        </p:txBody>
      </p:sp>
      <p:pic>
        <p:nvPicPr>
          <p:cNvPr id="90113" name="Picture 1" descr="C:\Users\RUCHI SHARMA\Desktop\20160216_152825.jpg"/>
          <p:cNvPicPr>
            <a:picLocks noChangeAspect="1" noChangeArrowheads="1"/>
          </p:cNvPicPr>
          <p:nvPr/>
        </p:nvPicPr>
        <p:blipFill>
          <a:blip r:embed="rId2" cstate="print"/>
          <a:srcRect t="16138" b="30836"/>
          <a:stretch>
            <a:fillRect/>
          </a:stretch>
        </p:blipFill>
        <p:spPr bwMode="auto">
          <a:xfrm>
            <a:off x="0" y="4130611"/>
            <a:ext cx="9144000" cy="2727390"/>
          </a:xfrm>
          <a:prstGeom prst="rect">
            <a:avLst/>
          </a:prstGeom>
          <a:noFill/>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smtClean="0"/>
              <a:t>Teflon</a:t>
            </a:r>
            <a:r>
              <a:rPr lang="en-US" dirty="0" smtClean="0"/>
              <a:t> coated blades are particularly suitable for use in cryostats as these offer reduced cutting resistance and minimal friction. </a:t>
            </a:r>
            <a:endParaRPr lang="en-IN" dirty="0" smtClean="0"/>
          </a:p>
          <a:p>
            <a:r>
              <a:rPr lang="en-US" dirty="0" smtClean="0"/>
              <a:t>Disposable blades need to be held rigid in a special holder to prevent vibration during the cutting stroke. </a:t>
            </a:r>
            <a:r>
              <a:rPr lang="en-US" b="1" dirty="0" smtClean="0"/>
              <a:t>These knives consistently produce high quality sections virtually free from compression.</a:t>
            </a:r>
            <a:endParaRPr lang="en-IN" dirty="0" smtClean="0"/>
          </a:p>
          <a:p>
            <a:endParaRPr lang="en-IN"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Knife profiles</a:t>
            </a:r>
            <a:endParaRPr lang="en-IN" sz="4400" b="1" dirty="0">
              <a:solidFill>
                <a:schemeClr val="accent2">
                  <a:lumMod val="60000"/>
                  <a:lumOff val="40000"/>
                </a:schemeClr>
              </a:solidFill>
            </a:endParaRPr>
          </a:p>
        </p:txBody>
      </p:sp>
      <p:pic>
        <p:nvPicPr>
          <p:cNvPr id="15362" name="Picture 2"/>
          <p:cNvPicPr>
            <a:picLocks noChangeAspect="1" noChangeArrowheads="1"/>
          </p:cNvPicPr>
          <p:nvPr/>
        </p:nvPicPr>
        <p:blipFill>
          <a:blip r:embed="rId2">
            <a:lum bright="-24000" contrast="42000"/>
          </a:blip>
          <a:srcRect/>
          <a:stretch>
            <a:fillRect/>
          </a:stretch>
        </p:blipFill>
        <p:spPr bwMode="auto">
          <a:xfrm>
            <a:off x="685800" y="2133600"/>
            <a:ext cx="2809875" cy="1381125"/>
          </a:xfrm>
          <a:prstGeom prst="rect">
            <a:avLst/>
          </a:prstGeom>
          <a:noFill/>
          <a:ln w="9525">
            <a:noFill/>
            <a:miter lim="800000"/>
            <a:headEnd/>
            <a:tailEnd/>
          </a:ln>
        </p:spPr>
      </p:pic>
      <p:pic>
        <p:nvPicPr>
          <p:cNvPr id="15363" name="Picture 3"/>
          <p:cNvPicPr>
            <a:picLocks noChangeAspect="1" noChangeArrowheads="1"/>
          </p:cNvPicPr>
          <p:nvPr/>
        </p:nvPicPr>
        <p:blipFill>
          <a:blip r:embed="rId3">
            <a:lum bright="-18000" contrast="30000"/>
          </a:blip>
          <a:srcRect/>
          <a:stretch>
            <a:fillRect/>
          </a:stretch>
        </p:blipFill>
        <p:spPr bwMode="auto">
          <a:xfrm>
            <a:off x="685800" y="3505200"/>
            <a:ext cx="2695575" cy="866775"/>
          </a:xfrm>
          <a:prstGeom prst="rect">
            <a:avLst/>
          </a:prstGeom>
          <a:noFill/>
          <a:ln w="9525">
            <a:noFill/>
            <a:miter lim="800000"/>
            <a:headEnd/>
            <a:tailEnd/>
          </a:ln>
        </p:spPr>
      </p:pic>
      <p:pic>
        <p:nvPicPr>
          <p:cNvPr id="15364" name="Picture 4"/>
          <p:cNvPicPr>
            <a:picLocks noChangeAspect="1" noChangeArrowheads="1"/>
          </p:cNvPicPr>
          <p:nvPr/>
        </p:nvPicPr>
        <p:blipFill>
          <a:blip r:embed="rId4">
            <a:lum bright="-12000" contrast="24000"/>
          </a:blip>
          <a:srcRect/>
          <a:stretch>
            <a:fillRect/>
          </a:stretch>
        </p:blipFill>
        <p:spPr bwMode="auto">
          <a:xfrm>
            <a:off x="685800" y="4419600"/>
            <a:ext cx="2781300" cy="838200"/>
          </a:xfrm>
          <a:prstGeom prst="rect">
            <a:avLst/>
          </a:prstGeom>
          <a:noFill/>
          <a:ln w="9525">
            <a:noFill/>
            <a:miter lim="800000"/>
            <a:headEnd/>
            <a:tailEnd/>
          </a:ln>
        </p:spPr>
      </p:pic>
      <p:pic>
        <p:nvPicPr>
          <p:cNvPr id="15365" name="Picture 5"/>
          <p:cNvPicPr>
            <a:picLocks noChangeAspect="1" noChangeArrowheads="1"/>
          </p:cNvPicPr>
          <p:nvPr/>
        </p:nvPicPr>
        <p:blipFill>
          <a:blip r:embed="rId5">
            <a:lum bright="-18000" contrast="30000"/>
          </a:blip>
          <a:srcRect/>
          <a:stretch>
            <a:fillRect/>
          </a:stretch>
        </p:blipFill>
        <p:spPr bwMode="auto">
          <a:xfrm>
            <a:off x="685800" y="5257800"/>
            <a:ext cx="2867025" cy="590550"/>
          </a:xfrm>
          <a:prstGeom prst="rect">
            <a:avLst/>
          </a:prstGeom>
          <a:noFill/>
          <a:ln w="9525">
            <a:noFill/>
            <a:miter lim="800000"/>
            <a:headEnd/>
            <a:tailEnd/>
          </a:ln>
        </p:spPr>
      </p:pic>
      <p:sp>
        <p:nvSpPr>
          <p:cNvPr id="8" name="Content Placeholder 2"/>
          <p:cNvSpPr>
            <a:spLocks noGrp="1"/>
          </p:cNvSpPr>
          <p:nvPr>
            <p:ph idx="1"/>
          </p:nvPr>
        </p:nvSpPr>
        <p:spPr>
          <a:xfrm>
            <a:off x="3886200" y="2590800"/>
            <a:ext cx="4648200" cy="609600"/>
          </a:xfrm>
        </p:spPr>
        <p:txBody>
          <a:bodyPr>
            <a:normAutofit/>
          </a:bodyPr>
          <a:lstStyle/>
          <a:p>
            <a:pPr>
              <a:buNone/>
            </a:pPr>
            <a:r>
              <a:rPr lang="en-US" sz="2400" dirty="0" smtClean="0"/>
              <a:t>Strongly </a:t>
            </a:r>
            <a:r>
              <a:rPr lang="en-US" sz="2400" dirty="0" err="1" smtClean="0"/>
              <a:t>planoconcave</a:t>
            </a:r>
            <a:r>
              <a:rPr lang="en-US" sz="2400" dirty="0" smtClean="0"/>
              <a:t>/Biconcave</a:t>
            </a:r>
          </a:p>
          <a:p>
            <a:endParaRPr lang="en-US" sz="3200" dirty="0" smtClean="0"/>
          </a:p>
          <a:p>
            <a:endParaRPr lang="en-US" sz="3600" dirty="0" smtClean="0"/>
          </a:p>
          <a:p>
            <a:endParaRPr lang="en-US" sz="2800" dirty="0" smtClean="0"/>
          </a:p>
          <a:p>
            <a:endParaRPr lang="en-US" dirty="0"/>
          </a:p>
        </p:txBody>
      </p:sp>
      <p:sp>
        <p:nvSpPr>
          <p:cNvPr id="9" name="Content Placeholder 2"/>
          <p:cNvSpPr txBox="1">
            <a:spLocks/>
          </p:cNvSpPr>
          <p:nvPr/>
        </p:nvSpPr>
        <p:spPr>
          <a:xfrm>
            <a:off x="3886200" y="3810000"/>
            <a:ext cx="4648200" cy="6096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lang="en-US" sz="2400" dirty="0" smtClean="0"/>
              <a:t>P</a:t>
            </a:r>
            <a:r>
              <a:rPr kumimoji="0" lang="en-US" sz="2400" b="0" i="0" u="none" strike="noStrike" kern="1200" cap="none" spc="0" normalizeH="0" baseline="0" noProof="0" dirty="0" err="1" smtClean="0">
                <a:ln>
                  <a:noFill/>
                </a:ln>
                <a:solidFill>
                  <a:schemeClr val="tx1"/>
                </a:solidFill>
                <a:effectLst/>
                <a:uLnTx/>
                <a:uFillTx/>
                <a:latin typeface="+mn-lt"/>
                <a:ea typeface="+mn-ea"/>
                <a:cs typeface="+mn-cs"/>
              </a:rPr>
              <a:t>lanoconcave</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10" name="Content Placeholder 2"/>
          <p:cNvSpPr txBox="1">
            <a:spLocks/>
          </p:cNvSpPr>
          <p:nvPr/>
        </p:nvSpPr>
        <p:spPr>
          <a:xfrm>
            <a:off x="3886200" y="4495800"/>
            <a:ext cx="4648200" cy="6096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Wedge</a:t>
            </a:r>
            <a:r>
              <a:rPr kumimoji="0" lang="en-US" sz="2400" b="0" i="0" u="none" strike="noStrike" kern="1200" cap="none" spc="0" normalizeH="0" noProof="0" dirty="0" smtClean="0">
                <a:ln>
                  <a:noFill/>
                </a:ln>
                <a:solidFill>
                  <a:schemeClr val="tx1"/>
                </a:solidFill>
                <a:effectLst/>
                <a:uLnTx/>
                <a:uFillTx/>
                <a:latin typeface="+mn-lt"/>
                <a:ea typeface="+mn-ea"/>
                <a:cs typeface="+mn-cs"/>
              </a:rPr>
              <a:t> shaped</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11" name="Content Placeholder 2"/>
          <p:cNvSpPr txBox="1">
            <a:spLocks/>
          </p:cNvSpPr>
          <p:nvPr/>
        </p:nvSpPr>
        <p:spPr>
          <a:xfrm>
            <a:off x="3886200" y="5410200"/>
            <a:ext cx="4648200" cy="6096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lang="en-US" sz="2400" dirty="0" smtClean="0"/>
              <a:t>Plane</a:t>
            </a:r>
            <a:r>
              <a:rPr kumimoji="0" lang="en-US" sz="2400" b="0" i="0" u="none" strike="noStrike" kern="1200" cap="none" spc="0" normalizeH="0" noProof="0" dirty="0" smtClean="0">
                <a:ln>
                  <a:noFill/>
                </a:ln>
                <a:solidFill>
                  <a:schemeClr val="tx1"/>
                </a:solidFill>
                <a:effectLst/>
                <a:uLnTx/>
                <a:uFillTx/>
                <a:latin typeface="+mn-lt"/>
                <a:ea typeface="+mn-ea"/>
                <a:cs typeface="+mn-cs"/>
              </a:rPr>
              <a:t> shaped</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32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3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Biconcave Knife</a:t>
            </a:r>
            <a:endParaRPr lang="en-IN" sz="4400" b="1" dirty="0">
              <a:solidFill>
                <a:schemeClr val="accent2">
                  <a:lumMod val="60000"/>
                  <a:lumOff val="40000"/>
                </a:schemeClr>
              </a:solidFill>
            </a:endParaRPr>
          </a:p>
        </p:txBody>
      </p:sp>
      <p:pic>
        <p:nvPicPr>
          <p:cNvPr id="16386" name="Picture 2" descr="C:\Users\RUCHI SHARMA\Desktop\MICROTOMY\PICS\microtome-knife-profile-7-638.jpg"/>
          <p:cNvPicPr>
            <a:picLocks noGrp="1" noChangeAspect="1" noChangeArrowheads="1"/>
          </p:cNvPicPr>
          <p:nvPr>
            <p:ph idx="1"/>
          </p:nvPr>
        </p:nvPicPr>
        <p:blipFill>
          <a:blip r:embed="rId2"/>
          <a:srcRect l="7009" t="18409" r="6989" b="8680"/>
          <a:stretch>
            <a:fillRect/>
          </a:stretch>
        </p:blipFill>
        <p:spPr bwMode="auto">
          <a:xfrm>
            <a:off x="2460172" y="4114800"/>
            <a:ext cx="4245428" cy="2743200"/>
          </a:xfrm>
          <a:prstGeom prst="rect">
            <a:avLst/>
          </a:prstGeom>
          <a:noFill/>
        </p:spPr>
      </p:pic>
      <p:sp>
        <p:nvSpPr>
          <p:cNvPr id="6" name="Content Placeholder 2"/>
          <p:cNvSpPr txBox="1">
            <a:spLocks/>
          </p:cNvSpPr>
          <p:nvPr/>
        </p:nvSpPr>
        <p:spPr>
          <a:xfrm>
            <a:off x="533400" y="1935480"/>
            <a:ext cx="8229600" cy="4389120"/>
          </a:xfrm>
          <a:prstGeom prst="rect">
            <a:avLst/>
          </a:prstGeom>
        </p:spPr>
        <p:txBody>
          <a:bodyPr vert="horz">
            <a:normAutofit/>
          </a:bodyPr>
          <a:lstStyle/>
          <a:p>
            <a:pPr marL="274320" indent="-274320">
              <a:spcBef>
                <a:spcPct val="20000"/>
              </a:spcBef>
              <a:buClr>
                <a:schemeClr val="accent3"/>
              </a:buClr>
              <a:buSzPct val="95000"/>
              <a:buFont typeface="Wingdings 2"/>
              <a:buChar char=""/>
            </a:pPr>
            <a:r>
              <a:rPr lang="en-US" sz="2600" dirty="0" smtClean="0"/>
              <a:t>Classical knife shape with concavity on both sides</a:t>
            </a:r>
          </a:p>
          <a:p>
            <a:pPr marL="274320" indent="-274320">
              <a:spcBef>
                <a:spcPct val="20000"/>
              </a:spcBef>
              <a:buClr>
                <a:schemeClr val="accent3"/>
              </a:buClr>
              <a:buSzPct val="95000"/>
              <a:buFont typeface="Wingdings 2"/>
              <a:buChar char=""/>
            </a:pPr>
            <a:r>
              <a:rPr lang="en-US" sz="2600" dirty="0" smtClean="0"/>
              <a:t>Introduced by </a:t>
            </a:r>
            <a:r>
              <a:rPr lang="en-US" sz="2600" dirty="0" err="1" smtClean="0"/>
              <a:t>Heiffor</a:t>
            </a:r>
            <a:endParaRPr lang="en-US" sz="2600" dirty="0" smtClean="0"/>
          </a:p>
          <a:p>
            <a:pPr marL="274320" indent="-274320">
              <a:spcBef>
                <a:spcPct val="20000"/>
              </a:spcBef>
              <a:buClr>
                <a:schemeClr val="accent3"/>
              </a:buClr>
              <a:buSzPct val="95000"/>
              <a:buFont typeface="Wingdings 2"/>
              <a:buChar char=""/>
            </a:pPr>
            <a:r>
              <a:rPr lang="en-US" sz="2600" dirty="0" smtClean="0"/>
              <a:t>Rocking microtome and sledge microtome</a:t>
            </a:r>
          </a:p>
          <a:p>
            <a:pPr marL="274320" indent="-274320">
              <a:spcBef>
                <a:spcPct val="20000"/>
              </a:spcBef>
              <a:buClr>
                <a:schemeClr val="accent3"/>
              </a:buClr>
              <a:buSzPct val="95000"/>
              <a:buFont typeface="Wingdings 2"/>
              <a:buChar char=""/>
            </a:pPr>
            <a:r>
              <a:rPr lang="en-US" sz="2600" dirty="0" smtClean="0"/>
              <a:t>Extremely sharp </a:t>
            </a: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IN" sz="2600" b="0" i="0" u="none" strike="noStrike" kern="1200" cap="none" spc="0" normalizeH="0" baseline="0" noProof="0" dirty="0">
              <a:ln>
                <a:noFill/>
              </a:ln>
              <a:solidFill>
                <a:schemeClr val="tx1"/>
              </a:solidFill>
              <a:effectLst/>
              <a:uLnTx/>
              <a:uFillTx/>
              <a:latin typeface="+mn-lt"/>
              <a:ea typeface="+mn-ea"/>
              <a:cs typeface="+mn-cs"/>
            </a:endParaRPr>
          </a:p>
        </p:txBody>
      </p:sp>
      <p:pic>
        <p:nvPicPr>
          <p:cNvPr id="7" name="Picture 2" descr="C:\Users\RUCHI SHARMA\Desktop\MICROTOMY\PICS\microtome-knife-profile-5-638.jpg"/>
          <p:cNvPicPr>
            <a:picLocks noChangeAspect="1" noChangeArrowheads="1"/>
          </p:cNvPicPr>
          <p:nvPr/>
        </p:nvPicPr>
        <p:blipFill>
          <a:blip r:embed="rId3"/>
          <a:srcRect l="75160" t="69969" r="2351" b="19138"/>
          <a:stretch>
            <a:fillRect/>
          </a:stretch>
        </p:blipFill>
        <p:spPr bwMode="auto">
          <a:xfrm>
            <a:off x="5562600" y="6470073"/>
            <a:ext cx="1066800" cy="387927"/>
          </a:xfrm>
          <a:prstGeom prst="rect">
            <a:avLst/>
          </a:prstGeom>
          <a:no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524000"/>
          </a:xfrm>
        </p:spPr>
        <p:txBody>
          <a:bodyPr>
            <a:normAutofit fontScale="90000"/>
          </a:bodyPr>
          <a:lstStyle/>
          <a:p>
            <a:r>
              <a:rPr lang="en-US" dirty="0" smtClean="0"/>
              <a:t/>
            </a:r>
            <a:br>
              <a:rPr lang="en-US" dirty="0" smtClean="0"/>
            </a:br>
            <a:endParaRPr lang="en-US" dirty="0"/>
          </a:p>
        </p:txBody>
      </p:sp>
      <p:sp>
        <p:nvSpPr>
          <p:cNvPr id="3" name="Content Placeholder 2"/>
          <p:cNvSpPr>
            <a:spLocks noGrp="1"/>
          </p:cNvSpPr>
          <p:nvPr>
            <p:ph idx="1"/>
          </p:nvPr>
        </p:nvSpPr>
        <p:spPr>
          <a:xfrm>
            <a:off x="152400" y="1066800"/>
            <a:ext cx="8839200" cy="5867400"/>
          </a:xfrm>
        </p:spPr>
        <p:txBody>
          <a:bodyPr>
            <a:normAutofit/>
          </a:bodyPr>
          <a:lstStyle/>
          <a:p>
            <a:r>
              <a:rPr lang="en-US" dirty="0" smtClean="0"/>
              <a:t>The </a:t>
            </a:r>
            <a:r>
              <a:rPr lang="en-US" dirty="0" err="1" smtClean="0"/>
              <a:t>Heiffor</a:t>
            </a:r>
            <a:r>
              <a:rPr lang="en-US" dirty="0" smtClean="0"/>
              <a:t> knife (used on rocking microtomes with a fixed handle)</a:t>
            </a:r>
          </a:p>
        </p:txBody>
      </p:sp>
      <p:pic>
        <p:nvPicPr>
          <p:cNvPr id="13314" name="Picture 2" descr="C:\Users\RUCHI SHARMA\Desktop\MICROTOMY\PICS\DSC_0035.JPG"/>
          <p:cNvPicPr>
            <a:picLocks noChangeAspect="1" noChangeArrowheads="1"/>
          </p:cNvPicPr>
          <p:nvPr/>
        </p:nvPicPr>
        <p:blipFill>
          <a:blip r:embed="rId3"/>
          <a:srcRect/>
          <a:stretch>
            <a:fillRect/>
          </a:stretch>
        </p:blipFill>
        <p:spPr bwMode="auto">
          <a:xfrm>
            <a:off x="1295400" y="2514600"/>
            <a:ext cx="6532474" cy="4343400"/>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Parts of Heiffor knife</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r>
              <a:rPr lang="en-US" sz="2400" b="1" dirty="0" smtClean="0">
                <a:solidFill>
                  <a:srgbClr val="0070C0"/>
                </a:solidFill>
              </a:rPr>
              <a:t>HEEL</a:t>
            </a:r>
            <a:r>
              <a:rPr lang="en-US" sz="2400" dirty="0" smtClean="0">
                <a:solidFill>
                  <a:srgbClr val="0070C0"/>
                </a:solidFill>
              </a:rPr>
              <a:t>-</a:t>
            </a:r>
            <a:r>
              <a:rPr lang="en-US" sz="2400" dirty="0" smtClean="0"/>
              <a:t>Angle formed by the cutting edge and end of the knife nearest the handle.</a:t>
            </a:r>
          </a:p>
          <a:p>
            <a:r>
              <a:rPr lang="en-US" sz="2400" b="1" dirty="0" smtClean="0">
                <a:solidFill>
                  <a:srgbClr val="0070C0"/>
                </a:solidFill>
              </a:rPr>
              <a:t>TOE</a:t>
            </a:r>
            <a:r>
              <a:rPr lang="en-US" sz="2400" dirty="0" smtClean="0">
                <a:solidFill>
                  <a:srgbClr val="0070C0"/>
                </a:solidFill>
              </a:rPr>
              <a:t>-</a:t>
            </a:r>
            <a:r>
              <a:rPr lang="en-US" sz="2400" dirty="0" smtClean="0"/>
              <a:t>Angle formed by the cutting edge and end of the knife farthest from the handle</a:t>
            </a:r>
          </a:p>
          <a:p>
            <a:endParaRPr lang="en-US" dirty="0" smtClean="0"/>
          </a:p>
          <a:p>
            <a:endParaRPr lang="en-IN" dirty="0"/>
          </a:p>
        </p:txBody>
      </p:sp>
      <p:pic>
        <p:nvPicPr>
          <p:cNvPr id="14338" name="Picture 2" descr="C:\Users\RUCHI SHARMA\Desktop\MICROTOMY\PICS\Microtome Knife.jpg"/>
          <p:cNvPicPr>
            <a:picLocks noChangeAspect="1" noChangeArrowheads="1"/>
          </p:cNvPicPr>
          <p:nvPr/>
        </p:nvPicPr>
        <p:blipFill>
          <a:blip r:embed="rId2"/>
          <a:srcRect t="15184"/>
          <a:stretch>
            <a:fillRect/>
          </a:stretch>
        </p:blipFill>
        <p:spPr bwMode="auto">
          <a:xfrm>
            <a:off x="330841" y="3846883"/>
            <a:ext cx="8432159" cy="3011117"/>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02080"/>
            <a:ext cx="8229600" cy="4389120"/>
          </a:xfrm>
        </p:spPr>
        <p:txBody>
          <a:bodyPr/>
          <a:lstStyle/>
          <a:p>
            <a:r>
              <a:rPr lang="en-US" dirty="0" smtClean="0"/>
              <a:t>Length-100 to 250 mm</a:t>
            </a:r>
          </a:p>
          <a:p>
            <a:r>
              <a:rPr lang="en-US" dirty="0" smtClean="0"/>
              <a:t>Less rigid</a:t>
            </a:r>
          </a:p>
          <a:p>
            <a:r>
              <a:rPr lang="en-US" dirty="0" smtClean="0"/>
              <a:t>Prone to vibration</a:t>
            </a:r>
          </a:p>
          <a:p>
            <a:r>
              <a:rPr lang="en-US" dirty="0" smtClean="0"/>
              <a:t>Used for cutting soft, </a:t>
            </a:r>
            <a:r>
              <a:rPr lang="en-US" dirty="0" err="1" smtClean="0"/>
              <a:t>celloidin</a:t>
            </a:r>
            <a:r>
              <a:rPr lang="en-US" dirty="0" smtClean="0"/>
              <a:t> embedded material. </a:t>
            </a:r>
          </a:p>
          <a:p>
            <a:r>
              <a:rPr lang="en-US" dirty="0" smtClean="0"/>
              <a:t>To obtain the best result the knife should always be oblique to the object when cutting sections.</a:t>
            </a:r>
            <a:endParaRPr lang="en-IN" dirty="0" smtClean="0"/>
          </a:p>
          <a:p>
            <a:pPr>
              <a:buClr>
                <a:srgbClr val="1B587C"/>
              </a:buClr>
            </a:pPr>
            <a:r>
              <a:rPr lang="en-US" dirty="0" smtClean="0">
                <a:solidFill>
                  <a:prstClr val="black"/>
                </a:solidFill>
              </a:rPr>
              <a:t>Not suitable for relatively hard materials, which cause the edge to vibrate and produce the phenomenon known as chattering. </a:t>
            </a:r>
          </a:p>
          <a:p>
            <a:endParaRPr lang="en-IN"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Planoconcave knife</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r>
              <a:rPr lang="en-US" dirty="0" smtClean="0"/>
              <a:t>One side of cutting surface is flat and the other is concave with different degrees of concavity.</a:t>
            </a:r>
          </a:p>
          <a:p>
            <a:r>
              <a:rPr lang="en-US" dirty="0" smtClean="0"/>
              <a:t>Extremely sharp but delicate</a:t>
            </a:r>
          </a:p>
          <a:p>
            <a:r>
              <a:rPr lang="en-US" dirty="0" smtClean="0"/>
              <a:t>Used for cutting soft samples like nitrocellulose embedded tissues.</a:t>
            </a:r>
          </a:p>
          <a:p>
            <a:endParaRPr lang="en-IN" dirty="0"/>
          </a:p>
        </p:txBody>
      </p:sp>
      <p:pic>
        <p:nvPicPr>
          <p:cNvPr id="160770" name="Picture 2" descr="C:\Users\RUCHI SHARMA\Desktop\MICROTOMY\PICS\microtome-knife-profile-5-638.jpg"/>
          <p:cNvPicPr>
            <a:picLocks noChangeAspect="1" noChangeArrowheads="1"/>
          </p:cNvPicPr>
          <p:nvPr/>
        </p:nvPicPr>
        <p:blipFill>
          <a:blip r:embed="rId2"/>
          <a:srcRect l="3605" t="19937" r="2351" b="8246"/>
          <a:stretch>
            <a:fillRect/>
          </a:stretch>
        </p:blipFill>
        <p:spPr bwMode="auto">
          <a:xfrm>
            <a:off x="2743200" y="4848352"/>
            <a:ext cx="3505200" cy="2009648"/>
          </a:xfrm>
          <a:prstGeom prst="rect">
            <a:avLst/>
          </a:prstGeom>
          <a:noFill/>
        </p:spPr>
      </p:pic>
      <p:pic>
        <p:nvPicPr>
          <p:cNvPr id="5" name="Picture 2" descr="C:\Users\RUCHI SHARMA\Desktop\MICROTOMY\PICS\microtome-knife-profile-7-638.jpg"/>
          <p:cNvPicPr>
            <a:picLocks noChangeAspect="1" noChangeArrowheads="1"/>
          </p:cNvPicPr>
          <p:nvPr/>
        </p:nvPicPr>
        <p:blipFill>
          <a:blip r:embed="rId3"/>
          <a:srcRect l="72161" t="81263" r="6989" b="8680"/>
          <a:stretch>
            <a:fillRect/>
          </a:stretch>
        </p:blipFill>
        <p:spPr bwMode="auto">
          <a:xfrm>
            <a:off x="5410200" y="6248400"/>
            <a:ext cx="829128" cy="304800"/>
          </a:xfrm>
          <a:prstGeom prst="rect">
            <a:avLst/>
          </a:prstGeom>
          <a:noFill/>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The plane surface is closest to tissue block.</a:t>
            </a:r>
          </a:p>
          <a:p>
            <a:r>
              <a:rPr lang="en-US" dirty="0" smtClean="0"/>
              <a:t>Sledge and rotary microtome</a:t>
            </a:r>
          </a:p>
          <a:p>
            <a:r>
              <a:rPr lang="en-US" dirty="0" smtClean="0"/>
              <a:t>This knife should be positioned obliquely to the material being sectioned.</a:t>
            </a:r>
            <a:endParaRPr lang="en-IN" dirty="0" smtClean="0"/>
          </a:p>
          <a:p>
            <a:endParaRPr lang="en-IN"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Wedge shaped knife</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normAutofit/>
          </a:bodyPr>
          <a:lstStyle/>
          <a:p>
            <a:r>
              <a:rPr lang="en-US" dirty="0" smtClean="0"/>
              <a:t>Used in all types of microtome to cut all type of materials</a:t>
            </a:r>
          </a:p>
          <a:p>
            <a:r>
              <a:rPr lang="en-US" dirty="0" smtClean="0"/>
              <a:t>Both cutting surfaces are plane</a:t>
            </a:r>
          </a:p>
          <a:p>
            <a:r>
              <a:rPr lang="en-US" dirty="0" smtClean="0"/>
              <a:t>Known as standard profile</a:t>
            </a:r>
          </a:p>
        </p:txBody>
      </p:sp>
      <p:pic>
        <p:nvPicPr>
          <p:cNvPr id="161794" name="Picture 2" descr="C:\Users\RUCHI SHARMA\Desktop\MICROTOMY\PICS\microtome-knife-profile-9-638.jpg"/>
          <p:cNvPicPr>
            <a:picLocks noChangeAspect="1" noChangeArrowheads="1"/>
          </p:cNvPicPr>
          <p:nvPr/>
        </p:nvPicPr>
        <p:blipFill>
          <a:blip r:embed="rId2"/>
          <a:srcRect l="6113" t="21608" r="7367" b="8246"/>
          <a:stretch>
            <a:fillRect/>
          </a:stretch>
        </p:blipFill>
        <p:spPr bwMode="auto">
          <a:xfrm>
            <a:off x="2743200" y="4425490"/>
            <a:ext cx="3657600" cy="243251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915400" cy="1658112"/>
          </a:xfrm>
        </p:spPr>
        <p:txBody>
          <a:bodyPr>
            <a:normAutofit/>
          </a:bodyPr>
          <a:lstStyle/>
          <a:p>
            <a:r>
              <a:rPr lang="en-US" sz="4400" b="1" dirty="0" smtClean="0">
                <a:solidFill>
                  <a:schemeClr val="accent2">
                    <a:lumMod val="60000"/>
                    <a:lumOff val="40000"/>
                  </a:schemeClr>
                </a:solidFill>
              </a:rPr>
              <a:t>Types of microtomes</a:t>
            </a:r>
            <a:r>
              <a:rPr lang="en-US" b="1" dirty="0" smtClean="0"/>
              <a:t/>
            </a:r>
            <a:br>
              <a:rPr lang="en-US" b="1" dirty="0" smtClean="0"/>
            </a:br>
            <a:endParaRPr lang="en-US" b="1" dirty="0"/>
          </a:p>
        </p:txBody>
      </p:sp>
      <p:sp>
        <p:nvSpPr>
          <p:cNvPr id="3" name="Content Placeholder 2"/>
          <p:cNvSpPr>
            <a:spLocks noGrp="1"/>
          </p:cNvSpPr>
          <p:nvPr>
            <p:ph idx="1"/>
          </p:nvPr>
        </p:nvSpPr>
        <p:spPr>
          <a:xfrm>
            <a:off x="533400" y="1905000"/>
            <a:ext cx="8229600" cy="4800600"/>
          </a:xfrm>
        </p:spPr>
        <p:txBody>
          <a:bodyPr>
            <a:normAutofit fontScale="85000" lnSpcReduction="20000"/>
          </a:bodyPr>
          <a:lstStyle/>
          <a:p>
            <a:pPr>
              <a:buNone/>
            </a:pPr>
            <a:r>
              <a:rPr lang="en-US" sz="3100" b="1" dirty="0" smtClean="0">
                <a:solidFill>
                  <a:srgbClr val="00B0F0"/>
                </a:solidFill>
              </a:rPr>
              <a:t>  Based on the mechanism:</a:t>
            </a:r>
          </a:p>
          <a:p>
            <a:pPr lvl="1"/>
            <a:r>
              <a:rPr lang="en-US" sz="2800" dirty="0" smtClean="0"/>
              <a:t>Rocking</a:t>
            </a:r>
          </a:p>
          <a:p>
            <a:pPr lvl="1"/>
            <a:r>
              <a:rPr lang="en-US" sz="2800" dirty="0" smtClean="0"/>
              <a:t>Rotary Rocking</a:t>
            </a:r>
          </a:p>
          <a:p>
            <a:pPr lvl="1"/>
            <a:r>
              <a:rPr lang="en-US" sz="2800" dirty="0" smtClean="0"/>
              <a:t>Rotary </a:t>
            </a:r>
          </a:p>
          <a:p>
            <a:pPr lvl="1"/>
            <a:r>
              <a:rPr lang="en-US" sz="2800" dirty="0" smtClean="0"/>
              <a:t>Base-sledge </a:t>
            </a:r>
          </a:p>
          <a:p>
            <a:pPr lvl="1"/>
            <a:r>
              <a:rPr lang="en-US" sz="2800" dirty="0" smtClean="0"/>
              <a:t>Sliding </a:t>
            </a:r>
          </a:p>
          <a:p>
            <a:pPr lvl="1"/>
            <a:r>
              <a:rPr lang="en-US" sz="2800" dirty="0" smtClean="0"/>
              <a:t>Freezing </a:t>
            </a:r>
          </a:p>
          <a:p>
            <a:pPr lvl="1"/>
            <a:r>
              <a:rPr lang="en-US" sz="2800" dirty="0" smtClean="0"/>
              <a:t>Vibrating </a:t>
            </a:r>
          </a:p>
          <a:p>
            <a:pPr lvl="1"/>
            <a:r>
              <a:rPr lang="en-US" sz="2800" dirty="0" smtClean="0"/>
              <a:t>Saw </a:t>
            </a:r>
          </a:p>
          <a:p>
            <a:pPr lvl="1"/>
            <a:r>
              <a:rPr lang="en-US" sz="2800" dirty="0" smtClean="0"/>
              <a:t>Cryostat </a:t>
            </a:r>
          </a:p>
          <a:p>
            <a:pPr lvl="1"/>
            <a:r>
              <a:rPr lang="en-US" sz="2800" dirty="0" smtClean="0"/>
              <a:t>Ultra</a:t>
            </a:r>
          </a:p>
          <a:p>
            <a:pPr lvl="1"/>
            <a:r>
              <a:rPr lang="en-US" sz="2800" dirty="0" smtClean="0"/>
              <a:t>Laser </a:t>
            </a:r>
            <a:endParaRPr lang="en-US" sz="28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More rigid </a:t>
            </a:r>
          </a:p>
          <a:p>
            <a:r>
              <a:rPr lang="en-US" dirty="0" smtClean="0"/>
              <a:t>Can be used for cutting harder materials. </a:t>
            </a:r>
          </a:p>
          <a:p>
            <a:r>
              <a:rPr lang="en-US" dirty="0" smtClean="0"/>
              <a:t>Because of the extra thick nature of the wedge at the tip this type of knife cannot be ground as sharp as profile A or B knives. </a:t>
            </a:r>
            <a:endParaRPr lang="en-IN" dirty="0" smtClean="0"/>
          </a:p>
          <a:p>
            <a:r>
              <a:rPr lang="en-US" dirty="0" smtClean="0"/>
              <a:t>With this style of knife the cutting plane is transverse to the object.</a:t>
            </a:r>
            <a:endParaRPr lang="en-IN" dirty="0" smtClean="0"/>
          </a:p>
          <a:p>
            <a:endParaRPr lang="en-IN"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Plane shaped knife</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r>
              <a:rPr lang="en-IN" dirty="0" smtClean="0"/>
              <a:t>Wedge knife with steep cutting edge.</a:t>
            </a:r>
          </a:p>
          <a:p>
            <a:r>
              <a:rPr lang="en-IN" dirty="0" smtClean="0"/>
              <a:t>Hard objects (undecalcified bone).</a:t>
            </a:r>
          </a:p>
          <a:p>
            <a:r>
              <a:rPr lang="en-IN" dirty="0" smtClean="0"/>
              <a:t>Stouter to give rigidity.</a:t>
            </a:r>
          </a:p>
          <a:p>
            <a:r>
              <a:rPr lang="en-IN" dirty="0" smtClean="0"/>
              <a:t>Tungsten carbide coated edges.</a:t>
            </a:r>
          </a:p>
          <a:p>
            <a:r>
              <a:rPr lang="en-IN" dirty="0" smtClean="0"/>
              <a:t>Have detachable handle.</a:t>
            </a:r>
            <a:endParaRPr lang="en-IN" dirty="0"/>
          </a:p>
        </p:txBody>
      </p:sp>
      <p:pic>
        <p:nvPicPr>
          <p:cNvPr id="1026" name="Picture 2" descr="C:\Users\RUCHI SHARMA\Desktop\MICROTOMY\PICS\bj.png"/>
          <p:cNvPicPr>
            <a:picLocks noChangeAspect="1" noChangeArrowheads="1"/>
          </p:cNvPicPr>
          <p:nvPr/>
        </p:nvPicPr>
        <p:blipFill>
          <a:blip r:embed="rId2"/>
          <a:srcRect l="18960" t="14583" r="16618" b="17708"/>
          <a:stretch>
            <a:fillRect/>
          </a:stretch>
        </p:blipFill>
        <p:spPr bwMode="auto">
          <a:xfrm>
            <a:off x="2743200" y="4495801"/>
            <a:ext cx="3616570" cy="2362200"/>
          </a:xfrm>
          <a:prstGeom prst="rect">
            <a:avLst/>
          </a:prstGeom>
          <a:noFill/>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IN" dirty="0" smtClean="0"/>
              <a:t>Stable for long time.</a:t>
            </a:r>
          </a:p>
          <a:p>
            <a:r>
              <a:rPr lang="en-IN" dirty="0" smtClean="0"/>
              <a:t>Need more force to achieve the cut.</a:t>
            </a:r>
          </a:p>
          <a:p>
            <a:r>
              <a:rPr lang="en-IN" dirty="0" smtClean="0"/>
              <a:t>Varying lengths available</a:t>
            </a:r>
          </a:p>
          <a:p>
            <a:pPr lvl="1"/>
            <a:r>
              <a:rPr lang="en-IN" dirty="0" smtClean="0"/>
              <a:t>80 mm-Freezing microtome</a:t>
            </a:r>
          </a:p>
          <a:p>
            <a:pPr lvl="1"/>
            <a:r>
              <a:rPr lang="en-IN" dirty="0" smtClean="0"/>
              <a:t>240 mm-Base sledge microtome</a:t>
            </a:r>
            <a:endParaRPr lang="en-IN"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762000"/>
          </a:xfrm>
        </p:spPr>
        <p:txBody>
          <a:bodyPr>
            <a:normAutofit/>
          </a:bodyPr>
          <a:lstStyle/>
          <a:p>
            <a:r>
              <a:rPr lang="en-US" sz="4400" b="1" dirty="0" smtClean="0">
                <a:solidFill>
                  <a:schemeClr val="accent2">
                    <a:lumMod val="60000"/>
                    <a:lumOff val="40000"/>
                  </a:schemeClr>
                </a:solidFill>
              </a:rPr>
              <a:t>Angles of Knives</a:t>
            </a:r>
            <a:endParaRPr lang="en-US" sz="4400" b="1" dirty="0">
              <a:solidFill>
                <a:schemeClr val="accent2">
                  <a:lumMod val="60000"/>
                  <a:lumOff val="40000"/>
                </a:schemeClr>
              </a:solidFill>
            </a:endParaRPr>
          </a:p>
        </p:txBody>
      </p:sp>
      <p:cxnSp>
        <p:nvCxnSpPr>
          <p:cNvPr id="5" name="Straight Connector 4"/>
          <p:cNvCxnSpPr/>
          <p:nvPr/>
        </p:nvCxnSpPr>
        <p:spPr>
          <a:xfrm flipV="1">
            <a:off x="2286000" y="4953000"/>
            <a:ext cx="2362200" cy="1371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676400" y="4953000"/>
            <a:ext cx="29718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1981200" y="4953000"/>
            <a:ext cx="2667000" cy="609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flipH="1" flipV="1">
            <a:off x="2858294" y="4229100"/>
            <a:ext cx="3580606" cy="7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a:off x="4648200" y="4953000"/>
            <a:ext cx="1752600" cy="914400"/>
          </a:xfrm>
          <a:prstGeom prst="bentConnector3">
            <a:avLst>
              <a:gd name="adj1" fmla="val 50000"/>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6" name="Elbow Connector 25"/>
          <p:cNvCxnSpPr/>
          <p:nvPr/>
        </p:nvCxnSpPr>
        <p:spPr>
          <a:xfrm flipV="1">
            <a:off x="4648200" y="2590800"/>
            <a:ext cx="1676400" cy="990600"/>
          </a:xfrm>
          <a:prstGeom prst="bentConnector3">
            <a:avLst>
              <a:gd name="adj1" fmla="val 50000"/>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1" name="Arc 30"/>
          <p:cNvSpPr/>
          <p:nvPr/>
        </p:nvSpPr>
        <p:spPr>
          <a:xfrm rot="11035623">
            <a:off x="4273574" y="4981518"/>
            <a:ext cx="849866" cy="497686"/>
          </a:xfrm>
          <a:prstGeom prst="arc">
            <a:avLst/>
          </a:prstGeom>
          <a:ln w="38100">
            <a:solidFill>
              <a:srgbClr val="1931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33" name="Arc 32"/>
          <p:cNvSpPr/>
          <p:nvPr/>
        </p:nvSpPr>
        <p:spPr>
          <a:xfrm rot="11035623">
            <a:off x="3749844" y="5057717"/>
            <a:ext cx="849866" cy="497686"/>
          </a:xfrm>
          <a:prstGeom prst="arc">
            <a:avLst>
              <a:gd name="adj1" fmla="val 19994294"/>
              <a:gd name="adj2" fmla="val 900228"/>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12" name="Arc 11"/>
          <p:cNvSpPr/>
          <p:nvPr/>
        </p:nvSpPr>
        <p:spPr>
          <a:xfrm rot="11035623">
            <a:off x="3826045" y="4752918"/>
            <a:ext cx="849866" cy="497686"/>
          </a:xfrm>
          <a:prstGeom prst="arc">
            <a:avLst>
              <a:gd name="adj1" fmla="val 19994294"/>
              <a:gd name="adj2" fmla="val 21573989"/>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15" name="Freeform 14"/>
          <p:cNvSpPr/>
          <p:nvPr/>
        </p:nvSpPr>
        <p:spPr>
          <a:xfrm>
            <a:off x="4664601" y="3961077"/>
            <a:ext cx="593199" cy="687123"/>
          </a:xfrm>
          <a:custGeom>
            <a:avLst/>
            <a:gdLst>
              <a:gd name="connsiteX0" fmla="*/ 4381 w 714229"/>
              <a:gd name="connsiteY0" fmla="*/ 167578 h 749468"/>
              <a:gd name="connsiteX1" fmla="*/ 45944 w 714229"/>
              <a:gd name="connsiteY1" fmla="*/ 84450 h 749468"/>
              <a:gd name="connsiteX2" fmla="*/ 87508 w 714229"/>
              <a:gd name="connsiteY2" fmla="*/ 70596 h 749468"/>
              <a:gd name="connsiteX3" fmla="*/ 101363 w 714229"/>
              <a:gd name="connsiteY3" fmla="*/ 29032 h 749468"/>
              <a:gd name="connsiteX4" fmla="*/ 253763 w 714229"/>
              <a:gd name="connsiteY4" fmla="*/ 29032 h 749468"/>
              <a:gd name="connsiteX5" fmla="*/ 336890 w 714229"/>
              <a:gd name="connsiteY5" fmla="*/ 84450 h 749468"/>
              <a:gd name="connsiteX6" fmla="*/ 378454 w 714229"/>
              <a:gd name="connsiteY6" fmla="*/ 56741 h 749468"/>
              <a:gd name="connsiteX7" fmla="*/ 461581 w 714229"/>
              <a:gd name="connsiteY7" fmla="*/ 29032 h 749468"/>
              <a:gd name="connsiteX8" fmla="*/ 544708 w 714229"/>
              <a:gd name="connsiteY8" fmla="*/ 42887 h 749468"/>
              <a:gd name="connsiteX9" fmla="*/ 558563 w 714229"/>
              <a:gd name="connsiteY9" fmla="*/ 84450 h 749468"/>
              <a:gd name="connsiteX10" fmla="*/ 572417 w 714229"/>
              <a:gd name="connsiteY10" fmla="*/ 181432 h 749468"/>
              <a:gd name="connsiteX11" fmla="*/ 600126 w 714229"/>
              <a:gd name="connsiteY11" fmla="*/ 264559 h 749468"/>
              <a:gd name="connsiteX12" fmla="*/ 641690 w 714229"/>
              <a:gd name="connsiteY12" fmla="*/ 347687 h 749468"/>
              <a:gd name="connsiteX13" fmla="*/ 683254 w 714229"/>
              <a:gd name="connsiteY13" fmla="*/ 361541 h 749468"/>
              <a:gd name="connsiteX14" fmla="*/ 710963 w 714229"/>
              <a:gd name="connsiteY14" fmla="*/ 403105 h 749468"/>
              <a:gd name="connsiteX15" fmla="*/ 669399 w 714229"/>
              <a:gd name="connsiteY15" fmla="*/ 430814 h 749468"/>
              <a:gd name="connsiteX16" fmla="*/ 530854 w 714229"/>
              <a:gd name="connsiteY16" fmla="*/ 458523 h 749468"/>
              <a:gd name="connsiteX17" fmla="*/ 503144 w 714229"/>
              <a:gd name="connsiteY17" fmla="*/ 500087 h 749468"/>
              <a:gd name="connsiteX18" fmla="*/ 489290 w 714229"/>
              <a:gd name="connsiteY18" fmla="*/ 541650 h 749468"/>
              <a:gd name="connsiteX19" fmla="*/ 420017 w 714229"/>
              <a:gd name="connsiteY19" fmla="*/ 624778 h 749468"/>
              <a:gd name="connsiteX20" fmla="*/ 336890 w 714229"/>
              <a:gd name="connsiteY20" fmla="*/ 652487 h 749468"/>
              <a:gd name="connsiteX21" fmla="*/ 253763 w 714229"/>
              <a:gd name="connsiteY21" fmla="*/ 694050 h 749468"/>
              <a:gd name="connsiteX22" fmla="*/ 239908 w 714229"/>
              <a:gd name="connsiteY22" fmla="*/ 735614 h 749468"/>
              <a:gd name="connsiteX23" fmla="*/ 198344 w 714229"/>
              <a:gd name="connsiteY23" fmla="*/ 749468 h 749468"/>
              <a:gd name="connsiteX24" fmla="*/ 45944 w 714229"/>
              <a:gd name="connsiteY24" fmla="*/ 735614 h 749468"/>
              <a:gd name="connsiteX25" fmla="*/ 32090 w 714229"/>
              <a:gd name="connsiteY25" fmla="*/ 694050 h 749468"/>
              <a:gd name="connsiteX26" fmla="*/ 4381 w 714229"/>
              <a:gd name="connsiteY26" fmla="*/ 652487 h 749468"/>
              <a:gd name="connsiteX27" fmla="*/ 4381 w 714229"/>
              <a:gd name="connsiteY27" fmla="*/ 610923 h 749468"/>
              <a:gd name="connsiteX28" fmla="*/ 4381 w 714229"/>
              <a:gd name="connsiteY28" fmla="*/ 167578 h 749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14229" h="749468">
                <a:moveTo>
                  <a:pt x="4381" y="167578"/>
                </a:moveTo>
                <a:cubicBezTo>
                  <a:pt x="13507" y="140197"/>
                  <a:pt x="21528" y="103983"/>
                  <a:pt x="45944" y="84450"/>
                </a:cubicBezTo>
                <a:cubicBezTo>
                  <a:pt x="57348" y="75327"/>
                  <a:pt x="73653" y="75214"/>
                  <a:pt x="87508" y="70596"/>
                </a:cubicBezTo>
                <a:cubicBezTo>
                  <a:pt x="92126" y="56741"/>
                  <a:pt x="89959" y="38155"/>
                  <a:pt x="101363" y="29032"/>
                </a:cubicBezTo>
                <a:cubicBezTo>
                  <a:pt x="137653" y="0"/>
                  <a:pt x="225068" y="24933"/>
                  <a:pt x="253763" y="29032"/>
                </a:cubicBezTo>
                <a:cubicBezTo>
                  <a:pt x="281472" y="47505"/>
                  <a:pt x="309181" y="102923"/>
                  <a:pt x="336890" y="84450"/>
                </a:cubicBezTo>
                <a:cubicBezTo>
                  <a:pt x="350745" y="75214"/>
                  <a:pt x="363238" y="63504"/>
                  <a:pt x="378454" y="56741"/>
                </a:cubicBezTo>
                <a:cubicBezTo>
                  <a:pt x="405144" y="44879"/>
                  <a:pt x="461581" y="29032"/>
                  <a:pt x="461581" y="29032"/>
                </a:cubicBezTo>
                <a:cubicBezTo>
                  <a:pt x="489290" y="33650"/>
                  <a:pt x="520318" y="28950"/>
                  <a:pt x="544708" y="42887"/>
                </a:cubicBezTo>
                <a:cubicBezTo>
                  <a:pt x="557388" y="50132"/>
                  <a:pt x="555699" y="70130"/>
                  <a:pt x="558563" y="84450"/>
                </a:cubicBezTo>
                <a:cubicBezTo>
                  <a:pt x="564967" y="116471"/>
                  <a:pt x="565074" y="149613"/>
                  <a:pt x="572417" y="181432"/>
                </a:cubicBezTo>
                <a:cubicBezTo>
                  <a:pt x="578985" y="209892"/>
                  <a:pt x="590890" y="236850"/>
                  <a:pt x="600126" y="264559"/>
                </a:cubicBezTo>
                <a:cubicBezTo>
                  <a:pt x="609253" y="291938"/>
                  <a:pt x="617275" y="328155"/>
                  <a:pt x="641690" y="347687"/>
                </a:cubicBezTo>
                <a:cubicBezTo>
                  <a:pt x="653094" y="356810"/>
                  <a:pt x="669399" y="356923"/>
                  <a:pt x="683254" y="361541"/>
                </a:cubicBezTo>
                <a:cubicBezTo>
                  <a:pt x="692490" y="375396"/>
                  <a:pt x="714229" y="386777"/>
                  <a:pt x="710963" y="403105"/>
                </a:cubicBezTo>
                <a:cubicBezTo>
                  <a:pt x="707697" y="419433"/>
                  <a:pt x="684292" y="423368"/>
                  <a:pt x="669399" y="430814"/>
                </a:cubicBezTo>
                <a:cubicBezTo>
                  <a:pt x="630712" y="450157"/>
                  <a:pt x="566588" y="453418"/>
                  <a:pt x="530854" y="458523"/>
                </a:cubicBezTo>
                <a:cubicBezTo>
                  <a:pt x="521617" y="472378"/>
                  <a:pt x="510591" y="485194"/>
                  <a:pt x="503144" y="500087"/>
                </a:cubicBezTo>
                <a:cubicBezTo>
                  <a:pt x="496613" y="513149"/>
                  <a:pt x="495821" y="528588"/>
                  <a:pt x="489290" y="541650"/>
                </a:cubicBezTo>
                <a:cubicBezTo>
                  <a:pt x="478013" y="564204"/>
                  <a:pt x="441230" y="612993"/>
                  <a:pt x="420017" y="624778"/>
                </a:cubicBezTo>
                <a:cubicBezTo>
                  <a:pt x="394485" y="638963"/>
                  <a:pt x="361192" y="636286"/>
                  <a:pt x="336890" y="652487"/>
                </a:cubicBezTo>
                <a:cubicBezTo>
                  <a:pt x="283175" y="688297"/>
                  <a:pt x="311123" y="674931"/>
                  <a:pt x="253763" y="694050"/>
                </a:cubicBezTo>
                <a:cubicBezTo>
                  <a:pt x="249145" y="707905"/>
                  <a:pt x="250235" y="725287"/>
                  <a:pt x="239908" y="735614"/>
                </a:cubicBezTo>
                <a:cubicBezTo>
                  <a:pt x="229581" y="745941"/>
                  <a:pt x="212948" y="749468"/>
                  <a:pt x="198344" y="749468"/>
                </a:cubicBezTo>
                <a:cubicBezTo>
                  <a:pt x="147335" y="749468"/>
                  <a:pt x="96744" y="740232"/>
                  <a:pt x="45944" y="735614"/>
                </a:cubicBezTo>
                <a:cubicBezTo>
                  <a:pt x="41326" y="721759"/>
                  <a:pt x="38621" y="707112"/>
                  <a:pt x="32090" y="694050"/>
                </a:cubicBezTo>
                <a:cubicBezTo>
                  <a:pt x="24644" y="679157"/>
                  <a:pt x="9646" y="668283"/>
                  <a:pt x="4381" y="652487"/>
                </a:cubicBezTo>
                <a:cubicBezTo>
                  <a:pt x="0" y="639343"/>
                  <a:pt x="4381" y="624778"/>
                  <a:pt x="4381" y="610923"/>
                </a:cubicBezTo>
                <a:lnTo>
                  <a:pt x="4381" y="167578"/>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7" name="TextBox 16"/>
          <p:cNvSpPr txBox="1"/>
          <p:nvPr/>
        </p:nvSpPr>
        <p:spPr>
          <a:xfrm rot="20419948">
            <a:off x="2356203" y="5348015"/>
            <a:ext cx="1981200" cy="307777"/>
          </a:xfrm>
          <a:prstGeom prst="rect">
            <a:avLst/>
          </a:prstGeom>
          <a:noFill/>
        </p:spPr>
        <p:txBody>
          <a:bodyPr wrap="square" rtlCol="0">
            <a:spAutoFit/>
          </a:bodyPr>
          <a:lstStyle/>
          <a:p>
            <a:r>
              <a:rPr lang="en-IN" sz="1400" b="1" dirty="0" smtClean="0">
                <a:solidFill>
                  <a:srgbClr val="00B050"/>
                </a:solidFill>
              </a:rPr>
              <a:t>BEVEL ANGLE</a:t>
            </a:r>
          </a:p>
        </p:txBody>
      </p:sp>
      <p:sp>
        <p:nvSpPr>
          <p:cNvPr id="18" name="TextBox 17"/>
          <p:cNvSpPr txBox="1"/>
          <p:nvPr/>
        </p:nvSpPr>
        <p:spPr>
          <a:xfrm>
            <a:off x="2286000" y="4953000"/>
            <a:ext cx="1676400" cy="307777"/>
          </a:xfrm>
          <a:prstGeom prst="rect">
            <a:avLst/>
          </a:prstGeom>
          <a:noFill/>
        </p:spPr>
        <p:txBody>
          <a:bodyPr wrap="square" rtlCol="0">
            <a:spAutoFit/>
          </a:bodyPr>
          <a:lstStyle/>
          <a:p>
            <a:r>
              <a:rPr lang="en-IN" sz="1400" b="1" dirty="0" smtClean="0">
                <a:solidFill>
                  <a:srgbClr val="FF0000"/>
                </a:solidFill>
              </a:rPr>
              <a:t>RAKE ANGLE</a:t>
            </a:r>
            <a:endParaRPr lang="en-IN" sz="1400" b="1" dirty="0">
              <a:solidFill>
                <a:srgbClr val="FF0000"/>
              </a:solidFill>
            </a:endParaRPr>
          </a:p>
        </p:txBody>
      </p:sp>
      <p:sp>
        <p:nvSpPr>
          <p:cNvPr id="19" name="TextBox 18"/>
          <p:cNvSpPr txBox="1"/>
          <p:nvPr/>
        </p:nvSpPr>
        <p:spPr>
          <a:xfrm rot="19761238">
            <a:off x="2509603" y="5760491"/>
            <a:ext cx="2286000" cy="307777"/>
          </a:xfrm>
          <a:prstGeom prst="rect">
            <a:avLst/>
          </a:prstGeom>
          <a:noFill/>
        </p:spPr>
        <p:txBody>
          <a:bodyPr wrap="square" rtlCol="0">
            <a:spAutoFit/>
          </a:bodyPr>
          <a:lstStyle/>
          <a:p>
            <a:r>
              <a:rPr lang="en-IN" sz="1400" b="1" dirty="0" smtClean="0">
                <a:solidFill>
                  <a:srgbClr val="1931E1"/>
                </a:solidFill>
              </a:rPr>
              <a:t>CLEARANCE ANGLE</a:t>
            </a:r>
            <a:endParaRPr lang="en-IN" sz="1400" b="1" dirty="0">
              <a:solidFill>
                <a:srgbClr val="1931E1"/>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66800"/>
            <a:ext cx="6172200" cy="6248400"/>
          </a:xfrm>
        </p:spPr>
        <p:txBody>
          <a:bodyPr>
            <a:normAutofit/>
          </a:bodyPr>
          <a:lstStyle/>
          <a:p>
            <a:pPr>
              <a:buNone/>
            </a:pPr>
            <a:r>
              <a:rPr lang="en-US" sz="3200" b="1" dirty="0" smtClean="0">
                <a:solidFill>
                  <a:srgbClr val="0070C0"/>
                </a:solidFill>
              </a:rPr>
              <a:t>Bevel angle/Facet angle/Cutting angle </a:t>
            </a:r>
          </a:p>
          <a:p>
            <a:r>
              <a:rPr lang="en-US" dirty="0" smtClean="0"/>
              <a:t>Angle between the two facets that form the cutting edge </a:t>
            </a:r>
          </a:p>
          <a:p>
            <a:r>
              <a:rPr lang="en-US" dirty="0" smtClean="0"/>
              <a:t>Usually varies between 27-32. </a:t>
            </a:r>
          </a:p>
          <a:p>
            <a:r>
              <a:rPr lang="en-US" dirty="0" smtClean="0"/>
              <a:t>Smaller the bevel angle sharper is the knife, however too small bevel angle permits elastic distortion of the edge.</a:t>
            </a:r>
          </a:p>
          <a:p>
            <a:r>
              <a:rPr lang="en-US" dirty="0" smtClean="0"/>
              <a:t>The width of the two facet which makes the cutting edge of knife has recommended from 0.1 to about 0.6mm.</a:t>
            </a:r>
          </a:p>
          <a:p>
            <a:endParaRPr lang="en-US" dirty="0" smtClean="0"/>
          </a:p>
          <a:p>
            <a:pPr>
              <a:buNone/>
            </a:pPr>
            <a:endParaRPr lang="en-US" dirty="0" smtClean="0"/>
          </a:p>
          <a:p>
            <a:pPr>
              <a:buNone/>
            </a:pPr>
            <a:endParaRPr lang="en-US" b="1" dirty="0"/>
          </a:p>
        </p:txBody>
      </p:sp>
      <p:pic>
        <p:nvPicPr>
          <p:cNvPr id="1026" name="Picture 2" descr="C:\Users\RUCHI SHARMA\Desktop\MICROTOMY\PICS\7-histo-seminar-copy-30-638.jpg"/>
          <p:cNvPicPr>
            <a:picLocks noChangeAspect="1" noChangeArrowheads="1"/>
          </p:cNvPicPr>
          <p:nvPr/>
        </p:nvPicPr>
        <p:blipFill>
          <a:blip r:embed="rId2"/>
          <a:srcRect l="63793" t="23278" r="7367" b="6576"/>
          <a:stretch>
            <a:fillRect/>
          </a:stretch>
        </p:blipFill>
        <p:spPr bwMode="auto">
          <a:xfrm>
            <a:off x="6172200" y="1143000"/>
            <a:ext cx="2971800" cy="5426765"/>
          </a:xfrm>
          <a:prstGeom prst="rect">
            <a:avLst/>
          </a:prstGeom>
          <a:noFill/>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457200" y="1260475"/>
            <a:ext cx="8229600" cy="5368925"/>
          </a:xfrm>
          <a:prstGeom prst="rect">
            <a:avLst/>
          </a:prstGeom>
        </p:spPr>
        <p:txBody>
          <a:bodyPr vert="horz">
            <a:normAutofit fontScale="92500"/>
          </a:bodyPr>
          <a:lstStyle/>
          <a:p>
            <a:pPr marL="274320" marR="0" lvl="0" indent="-274320" algn="l" defTabSz="914400" rtl="0" eaLnBrk="1" fontAlgn="auto" latinLnBrk="0" hangingPunct="1">
              <a:lnSpc>
                <a:spcPct val="110000"/>
              </a:lnSpc>
              <a:spcBef>
                <a:spcPct val="20000"/>
              </a:spcBef>
              <a:spcAft>
                <a:spcPts val="0"/>
              </a:spcAft>
              <a:buClr>
                <a:schemeClr val="accent3"/>
              </a:buClr>
              <a:buSzPct val="95000"/>
              <a:buFont typeface="Wingdings 2"/>
              <a:buChar char=""/>
              <a:tabLst/>
              <a:defRPr/>
            </a:pPr>
            <a:r>
              <a:rPr kumimoji="0" lang="en-US" sz="2800" b="1" i="0" u="none" strike="noStrike" kern="1200" cap="none" spc="0" normalizeH="0" baseline="0" noProof="0" dirty="0" smtClean="0">
                <a:ln>
                  <a:noFill/>
                </a:ln>
                <a:solidFill>
                  <a:srgbClr val="1931E1"/>
                </a:solidFill>
                <a:effectLst/>
                <a:uLnTx/>
                <a:uFillTx/>
                <a:latin typeface="+mn-lt"/>
                <a:ea typeface="+mn-ea"/>
                <a:cs typeface="+mn-cs"/>
              </a:rPr>
              <a:t>Clearance angle: </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angle formed by a line drawn along the block surface and the lower bevel of the knife.</a:t>
            </a:r>
            <a:endParaRPr kumimoji="0" lang="en-US" sz="2800" b="1" i="0" u="none" strike="noStrike" kern="1200" cap="none" spc="0" normalizeH="0" baseline="0" noProof="0" dirty="0" smtClean="0">
              <a:ln>
                <a:noFill/>
              </a:ln>
              <a:solidFill>
                <a:srgbClr val="1931E1"/>
              </a:solidFill>
              <a:effectLst/>
              <a:uLnTx/>
              <a:uFillTx/>
              <a:latin typeface="+mn-lt"/>
              <a:ea typeface="+mn-ea"/>
              <a:cs typeface="+mn-cs"/>
            </a:endParaRPr>
          </a:p>
          <a:p>
            <a:pPr marL="274320" marR="0" lvl="0" indent="-274320" algn="l" defTabSz="914400" rtl="0" eaLnBrk="1" fontAlgn="auto" latinLnBrk="0" hangingPunct="1">
              <a:lnSpc>
                <a:spcPct val="110000"/>
              </a:lnSpc>
              <a:spcBef>
                <a:spcPct val="20000"/>
              </a:spcBef>
              <a:spcAft>
                <a:spcPts val="0"/>
              </a:spcAft>
              <a:buClr>
                <a:schemeClr val="accent3"/>
              </a:buClr>
              <a:buSzPct val="95000"/>
              <a:buFont typeface="Wingdings 2"/>
              <a:buChar char=""/>
              <a:tabLst/>
              <a:defRPr/>
            </a:pPr>
            <a:r>
              <a:rPr kumimoji="0" lang="en-US" sz="2800" b="1" i="0" u="none" strike="noStrike" kern="1200" cap="none" spc="0" normalizeH="0" baseline="0" noProof="0" dirty="0" smtClean="0">
                <a:ln>
                  <a:noFill/>
                </a:ln>
                <a:solidFill>
                  <a:srgbClr val="1931E1"/>
                </a:solidFill>
                <a:effectLst/>
                <a:uLnTx/>
                <a:uFillTx/>
                <a:latin typeface="+mn-lt"/>
                <a:ea typeface="+mn-ea"/>
                <a:cs typeface="+mn-cs"/>
              </a:rPr>
              <a:t>Rake angle: </a:t>
            </a:r>
            <a:r>
              <a:rPr kumimoji="0" lang="en-US" sz="2800" b="0" i="0" u="none" strike="noStrike" kern="1200" cap="none" spc="0" normalizeH="0" baseline="0" noProof="0" dirty="0" smtClean="0">
                <a:ln>
                  <a:noFill/>
                </a:ln>
                <a:solidFill>
                  <a:schemeClr val="tx1"/>
                </a:solidFill>
                <a:effectLst/>
                <a:uLnTx/>
                <a:uFillTx/>
                <a:latin typeface="+mn-lt"/>
                <a:ea typeface="+mn-ea"/>
                <a:cs typeface="+mn-cs"/>
              </a:rPr>
              <a:t>angle between the upper bevel of the knife and a line at 90 degrees to the block surface.</a:t>
            </a:r>
          </a:p>
          <a:p>
            <a:pPr marL="274320" marR="0" lvl="0" indent="-274320" algn="l" defTabSz="914400" rtl="0" eaLnBrk="1" fontAlgn="auto" latinLnBrk="0" hangingPunct="1">
              <a:lnSpc>
                <a:spcPct val="80000"/>
              </a:lnSpc>
              <a:spcBef>
                <a:spcPct val="20000"/>
              </a:spcBef>
              <a:spcAft>
                <a:spcPts val="0"/>
              </a:spcAft>
              <a:buClr>
                <a:schemeClr val="accent3"/>
              </a:buClr>
              <a:buSzPct val="95000"/>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80000"/>
              </a:lnSpc>
              <a:spcBef>
                <a:spcPct val="20000"/>
              </a:spcBef>
              <a:spcAft>
                <a:spcPts val="0"/>
              </a:spcAft>
              <a:buClr>
                <a:schemeClr val="accent3"/>
              </a:buClr>
              <a:buSzPct val="95000"/>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80000"/>
              </a:lnSpc>
              <a:spcBef>
                <a:spcPct val="20000"/>
              </a:spcBef>
              <a:spcAft>
                <a:spcPts val="0"/>
              </a:spcAft>
              <a:buClr>
                <a:schemeClr val="accent3"/>
              </a:buClr>
              <a:buSzPct val="95000"/>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80000"/>
              </a:lnSpc>
              <a:spcBef>
                <a:spcPct val="20000"/>
              </a:spcBef>
              <a:spcAft>
                <a:spcPts val="0"/>
              </a:spcAft>
              <a:buClr>
                <a:schemeClr val="accent3"/>
              </a:buClr>
              <a:buSzPct val="95000"/>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80000"/>
              </a:lnSpc>
              <a:spcBef>
                <a:spcPct val="20000"/>
              </a:spcBef>
              <a:spcAft>
                <a:spcPts val="0"/>
              </a:spcAft>
              <a:buClr>
                <a:schemeClr val="accent3"/>
              </a:buClr>
              <a:buSzPct val="95000"/>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80000"/>
              </a:lnSpc>
              <a:spcBef>
                <a:spcPct val="20000"/>
              </a:spcBef>
              <a:spcAft>
                <a:spcPts val="0"/>
              </a:spcAft>
              <a:buClr>
                <a:schemeClr val="accent3"/>
              </a:buClr>
              <a:buSzPct val="95000"/>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80000"/>
              </a:lnSpc>
              <a:spcBef>
                <a:spcPct val="20000"/>
              </a:spcBef>
              <a:spcAft>
                <a:spcPts val="0"/>
              </a:spcAft>
              <a:buClr>
                <a:schemeClr val="accent3"/>
              </a:buClr>
              <a:buSzPct val="95000"/>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80000"/>
              </a:lnSpc>
              <a:spcBef>
                <a:spcPct val="20000"/>
              </a:spcBef>
              <a:spcAft>
                <a:spcPts val="0"/>
              </a:spcAft>
              <a:buClr>
                <a:schemeClr val="accent3"/>
              </a:buClr>
              <a:buSzPct val="95000"/>
              <a:buFont typeface="Wingdings" pitchFamily="2" charset="2"/>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p>
          <a:p>
            <a:pPr marL="274320" marR="0" lvl="0" indent="-274320" algn="l" defTabSz="914400" rtl="0" eaLnBrk="1" fontAlgn="auto" latinLnBrk="0" hangingPunct="1">
              <a:lnSpc>
                <a:spcPct val="80000"/>
              </a:lnSpc>
              <a:spcBef>
                <a:spcPct val="20000"/>
              </a:spcBef>
              <a:spcAft>
                <a:spcPts val="0"/>
              </a:spcAft>
              <a:buClr>
                <a:schemeClr val="accent3"/>
              </a:buClr>
              <a:buSzPct val="95000"/>
              <a:buFont typeface="Wingdings" pitchFamily="2" charset="2"/>
              <a:buNone/>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1026" name="Picture 2"/>
          <p:cNvPicPr>
            <a:picLocks noChangeAspect="1" noChangeArrowheads="1"/>
          </p:cNvPicPr>
          <p:nvPr/>
        </p:nvPicPr>
        <p:blipFill>
          <a:blip r:embed="rId2"/>
          <a:srcRect l="42167" t="45455" r="32277" b="15909"/>
          <a:stretch>
            <a:fillRect/>
          </a:stretch>
        </p:blipFill>
        <p:spPr bwMode="auto">
          <a:xfrm>
            <a:off x="2514600" y="3505200"/>
            <a:ext cx="3657600" cy="31089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389120"/>
          </a:xfrm>
        </p:spPr>
        <p:txBody>
          <a:bodyPr>
            <a:normAutofit/>
          </a:bodyPr>
          <a:lstStyle/>
          <a:p>
            <a:r>
              <a:rPr lang="en-US" dirty="0" smtClean="0"/>
              <a:t>High rake angle and low clearance angle gives less compression to the tissue block and produces a smooth plastic flow type during sectioning. </a:t>
            </a:r>
          </a:p>
          <a:p>
            <a:r>
              <a:rPr lang="en-US" dirty="0" smtClean="0"/>
              <a:t>High rake angles suitable for soft tissues and need to be reduced for harder tissues .</a:t>
            </a:r>
          </a:p>
          <a:p>
            <a:r>
              <a:rPr lang="en-IN" dirty="0" smtClean="0"/>
              <a:t>Clearance angle of 2 to 4° is used for paraffin and 5 to 7° for frozen sections.</a:t>
            </a:r>
          </a:p>
          <a:p>
            <a:r>
              <a:rPr lang="en-IN" dirty="0" smtClean="0"/>
              <a:t>Correct angle reduces friction preventing compression of the section.</a:t>
            </a:r>
            <a:endParaRPr lang="en-IN"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066800"/>
            <a:ext cx="8686800" cy="762000"/>
          </a:xfrm>
        </p:spPr>
        <p:txBody>
          <a:bodyPr>
            <a:noAutofit/>
          </a:bodyPr>
          <a:lstStyle/>
          <a:p>
            <a:r>
              <a:rPr lang="en-US" sz="4400" b="1" dirty="0" smtClean="0">
                <a:solidFill>
                  <a:schemeClr val="accent2">
                    <a:lumMod val="60000"/>
                    <a:lumOff val="40000"/>
                  </a:schemeClr>
                </a:solidFill>
              </a:rPr>
              <a:t>MICROTOME KNIFE SHARPENING </a:t>
            </a:r>
            <a:endParaRPr lang="en-US" sz="4400" b="1" dirty="0">
              <a:solidFill>
                <a:schemeClr val="accent2">
                  <a:lumMod val="60000"/>
                  <a:lumOff val="40000"/>
                </a:schemeClr>
              </a:solidFill>
            </a:endParaRPr>
          </a:p>
        </p:txBody>
      </p:sp>
      <p:sp>
        <p:nvSpPr>
          <p:cNvPr id="3" name="Content Placeholder 2"/>
          <p:cNvSpPr>
            <a:spLocks noGrp="1"/>
          </p:cNvSpPr>
          <p:nvPr>
            <p:ph idx="1"/>
          </p:nvPr>
        </p:nvSpPr>
        <p:spPr>
          <a:xfrm>
            <a:off x="304800" y="2362200"/>
            <a:ext cx="8458200" cy="5257800"/>
          </a:xfrm>
        </p:spPr>
        <p:txBody>
          <a:bodyPr>
            <a:normAutofit/>
          </a:bodyPr>
          <a:lstStyle/>
          <a:p>
            <a:pPr>
              <a:buNone/>
            </a:pPr>
            <a:r>
              <a:rPr lang="en-US" dirty="0" smtClean="0"/>
              <a:t>Done by two methods:-</a:t>
            </a:r>
          </a:p>
          <a:p>
            <a:pPr marL="803275" indent="-360363"/>
            <a:r>
              <a:rPr lang="en-US" dirty="0" smtClean="0"/>
              <a:t>Manual</a:t>
            </a:r>
          </a:p>
          <a:p>
            <a:pPr marL="1077595" lvl="2" indent="-360363"/>
            <a:r>
              <a:rPr lang="en-US" sz="2300" dirty="0" smtClean="0"/>
              <a:t>Honing</a:t>
            </a:r>
          </a:p>
          <a:p>
            <a:pPr marL="1077595" lvl="2" indent="-360363"/>
            <a:r>
              <a:rPr lang="en-US" sz="2300" dirty="0" smtClean="0"/>
              <a:t>Stropping</a:t>
            </a:r>
          </a:p>
          <a:p>
            <a:pPr marL="1077595" lvl="2" indent="-360363">
              <a:buNone/>
            </a:pPr>
            <a:endParaRPr lang="en-US" sz="2300" dirty="0" smtClean="0"/>
          </a:p>
          <a:p>
            <a:pPr marL="803275" indent="-360363"/>
            <a:r>
              <a:rPr lang="en-US" dirty="0" smtClean="0"/>
              <a:t>Automatic</a:t>
            </a:r>
          </a:p>
          <a:p>
            <a:pPr>
              <a:buNone/>
            </a:pPr>
            <a:endParaRPr lang="en-US" sz="2400" b="1"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b="1" dirty="0" smtClean="0">
                <a:solidFill>
                  <a:schemeClr val="accent2">
                    <a:lumMod val="60000"/>
                    <a:lumOff val="40000"/>
                  </a:schemeClr>
                </a:solidFill>
              </a:rPr>
              <a:t>Honing</a:t>
            </a:r>
            <a:endParaRPr lang="en-IN" sz="4400" b="1" dirty="0">
              <a:solidFill>
                <a:schemeClr val="accent2">
                  <a:lumMod val="60000"/>
                  <a:lumOff val="40000"/>
                </a:schemeClr>
              </a:solidFill>
            </a:endParaRPr>
          </a:p>
        </p:txBody>
      </p:sp>
      <p:sp>
        <p:nvSpPr>
          <p:cNvPr id="3" name="Content Placeholder 2"/>
          <p:cNvSpPr>
            <a:spLocks noGrp="1"/>
          </p:cNvSpPr>
          <p:nvPr>
            <p:ph idx="1"/>
          </p:nvPr>
        </p:nvSpPr>
        <p:spPr/>
        <p:txBody>
          <a:bodyPr/>
          <a:lstStyle/>
          <a:p>
            <a:r>
              <a:rPr lang="en-US" sz="2400" dirty="0" smtClean="0"/>
              <a:t>Microtome knives are sharpened against a special stone known as “Hone”.</a:t>
            </a:r>
          </a:p>
          <a:p>
            <a:r>
              <a:rPr lang="en-US" sz="2400" dirty="0" smtClean="0"/>
              <a:t>Honing refers to grinding the cutting edge of the knife on a hard abrasive surface to sharpen the knife</a:t>
            </a:r>
          </a:p>
          <a:p>
            <a:endParaRPr lang="en-US" sz="2400" dirty="0" smtClean="0"/>
          </a:p>
          <a:p>
            <a:endParaRPr lang="en-IN"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66800"/>
            <a:ext cx="8915400" cy="6019800"/>
          </a:xfrm>
        </p:spPr>
        <p:txBody>
          <a:bodyPr/>
          <a:lstStyle/>
          <a:p>
            <a:pPr>
              <a:buNone/>
            </a:pPr>
            <a:r>
              <a:rPr lang="en-US" sz="3200" b="1" dirty="0" smtClean="0">
                <a:solidFill>
                  <a:srgbClr val="0070C0"/>
                </a:solidFill>
              </a:rPr>
              <a:t>TYPES OF HONE</a:t>
            </a:r>
          </a:p>
          <a:p>
            <a:pPr>
              <a:buNone/>
            </a:pPr>
            <a:endParaRPr lang="en-US" sz="3200" b="1" dirty="0" smtClean="0">
              <a:solidFill>
                <a:srgbClr val="0070C0"/>
              </a:solidFill>
            </a:endParaRPr>
          </a:p>
          <a:p>
            <a:pPr marL="720725" indent="-360363"/>
            <a:r>
              <a:rPr lang="en-US" sz="2400" dirty="0" smtClean="0"/>
              <a:t>Belgian black vein</a:t>
            </a:r>
          </a:p>
          <a:p>
            <a:pPr marL="720725" indent="-360363"/>
            <a:r>
              <a:rPr lang="en-US" sz="2400" dirty="0" smtClean="0"/>
              <a:t>Arkansas </a:t>
            </a:r>
          </a:p>
          <a:p>
            <a:pPr marL="720725" indent="-360363"/>
            <a:r>
              <a:rPr lang="en-US" sz="2400" dirty="0" smtClean="0"/>
              <a:t>Aloxite </a:t>
            </a:r>
          </a:p>
          <a:p>
            <a:pPr marL="720725" indent="-360363"/>
            <a:r>
              <a:rPr lang="en-US" sz="2400" dirty="0" smtClean="0"/>
              <a:t>Tam’o Shanter Scotch</a:t>
            </a:r>
          </a:p>
          <a:p>
            <a:pPr marL="720725" indent="-360363"/>
            <a:r>
              <a:rPr lang="en-US" sz="2400" dirty="0" smtClean="0"/>
              <a:t>Carborundum</a:t>
            </a:r>
          </a:p>
          <a:p>
            <a:pPr marL="720725" indent="-360363"/>
            <a:r>
              <a:rPr lang="en-US" sz="2400" dirty="0" smtClean="0"/>
              <a:t>Plate glass</a:t>
            </a:r>
          </a:p>
          <a:p>
            <a:pPr>
              <a:buNone/>
            </a:pPr>
            <a:endParaRPr lang="en-US" sz="2400" dirty="0" smtClean="0"/>
          </a:p>
          <a:p>
            <a:pPr>
              <a:buNone/>
            </a:pPr>
            <a:endParaRPr lang="en-US" sz="2400" dirty="0" smtClean="0"/>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762000"/>
          </a:xfrm>
        </p:spPr>
        <p:txBody>
          <a:bodyPr>
            <a:normAutofit fontScale="90000"/>
          </a:bodyPr>
          <a:lstStyle/>
          <a:p>
            <a:r>
              <a:rPr lang="en-US" b="1" dirty="0" smtClean="0">
                <a:solidFill>
                  <a:schemeClr val="accent2">
                    <a:lumMod val="60000"/>
                    <a:lumOff val="40000"/>
                  </a:schemeClr>
                </a:solidFill>
              </a:rPr>
              <a:t>Rocking microtome</a:t>
            </a:r>
            <a:endParaRPr lang="en-US" b="1" dirty="0">
              <a:solidFill>
                <a:schemeClr val="accent2">
                  <a:lumMod val="60000"/>
                  <a:lumOff val="40000"/>
                </a:schemeClr>
              </a:solidFill>
            </a:endParaRPr>
          </a:p>
        </p:txBody>
      </p:sp>
      <p:pic>
        <p:nvPicPr>
          <p:cNvPr id="1026" name="Picture 2" descr="C:\Users\RUCHI SHARMA\Desktop\MICROTOMY\PICS\8339_3.png"/>
          <p:cNvPicPr>
            <a:picLocks noChangeAspect="1" noChangeArrowheads="1"/>
          </p:cNvPicPr>
          <p:nvPr/>
        </p:nvPicPr>
        <p:blipFill>
          <a:blip r:embed="rId2"/>
          <a:srcRect/>
          <a:stretch>
            <a:fillRect/>
          </a:stretch>
        </p:blipFill>
        <p:spPr bwMode="auto">
          <a:xfrm>
            <a:off x="767775" y="1752600"/>
            <a:ext cx="7614225" cy="5105400"/>
          </a:xfrm>
          <a:prstGeom prst="rect">
            <a:avLst/>
          </a:prstGeom>
          <a:noFill/>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389120"/>
          </a:xfrm>
        </p:spPr>
        <p:txBody>
          <a:bodyPr/>
          <a:lstStyle/>
          <a:p>
            <a:pPr>
              <a:buNone/>
            </a:pPr>
            <a:r>
              <a:rPr lang="en-IN" sz="3200" b="1" dirty="0" smtClean="0">
                <a:solidFill>
                  <a:schemeClr val="accent2">
                    <a:lumMod val="60000"/>
                    <a:lumOff val="40000"/>
                  </a:schemeClr>
                </a:solidFill>
              </a:rPr>
              <a:t>Belgian Black Vein</a:t>
            </a:r>
          </a:p>
          <a:p>
            <a:r>
              <a:rPr lang="en-US" dirty="0" smtClean="0"/>
              <a:t>fast, for coarse grinding and finishing.</a:t>
            </a:r>
            <a:endParaRPr lang="en-IN" dirty="0"/>
          </a:p>
        </p:txBody>
      </p:sp>
      <p:pic>
        <p:nvPicPr>
          <p:cNvPr id="1026" name="Picture 2" descr="C:\Users\RUCHI SHARMA\Desktop\MICROTOMY\PICS\img_1910-411dcdc.gif"/>
          <p:cNvPicPr>
            <a:picLocks noChangeAspect="1" noChangeArrowheads="1"/>
          </p:cNvPicPr>
          <p:nvPr/>
        </p:nvPicPr>
        <p:blipFill>
          <a:blip r:embed="rId2"/>
          <a:srcRect/>
          <a:stretch>
            <a:fillRect/>
          </a:stretch>
        </p:blipFill>
        <p:spPr bwMode="auto">
          <a:xfrm>
            <a:off x="1666875" y="2886915"/>
            <a:ext cx="5953125" cy="3971085"/>
          </a:xfrm>
          <a:prstGeom prst="rect">
            <a:avLst/>
          </a:prstGeom>
          <a:noFill/>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44880"/>
            <a:ext cx="8229600" cy="4389120"/>
          </a:xfrm>
        </p:spPr>
        <p:txBody>
          <a:bodyPr/>
          <a:lstStyle/>
          <a:p>
            <a:pPr>
              <a:buNone/>
            </a:pPr>
            <a:r>
              <a:rPr lang="en-IN" sz="3200" b="1" dirty="0" smtClean="0">
                <a:solidFill>
                  <a:schemeClr val="accent2">
                    <a:lumMod val="60000"/>
                    <a:lumOff val="40000"/>
                  </a:schemeClr>
                </a:solidFill>
              </a:rPr>
              <a:t>Arkansas</a:t>
            </a:r>
          </a:p>
          <a:p>
            <a:r>
              <a:rPr lang="en-US" dirty="0" smtClean="0"/>
              <a:t>used to finish a knife after coarse honing on a coarse hone such as carborundum.</a:t>
            </a:r>
            <a:endParaRPr lang="en-IN" dirty="0"/>
          </a:p>
        </p:txBody>
      </p:sp>
      <p:pic>
        <p:nvPicPr>
          <p:cNvPr id="2050" name="Picture 2" descr="C:\Users\RUCHI SHARMA\Desktop\MICROTOMY\PICS\Hard_Arkansas_Stone.jpg"/>
          <p:cNvPicPr>
            <a:picLocks noChangeAspect="1" noChangeArrowheads="1"/>
          </p:cNvPicPr>
          <p:nvPr/>
        </p:nvPicPr>
        <p:blipFill>
          <a:blip r:embed="rId2"/>
          <a:srcRect/>
          <a:stretch>
            <a:fillRect/>
          </a:stretch>
        </p:blipFill>
        <p:spPr bwMode="auto">
          <a:xfrm>
            <a:off x="1752600" y="2696896"/>
            <a:ext cx="5553075" cy="4161104"/>
          </a:xfrm>
          <a:prstGeom prst="rect">
            <a:avLst/>
          </a:prstGeom>
          <a:noFill/>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4389120"/>
          </a:xfrm>
        </p:spPr>
        <p:txBody>
          <a:bodyPr/>
          <a:lstStyle/>
          <a:p>
            <a:pPr>
              <a:buNone/>
            </a:pPr>
            <a:r>
              <a:rPr lang="en-IN" sz="3200" b="1" dirty="0" smtClean="0">
                <a:solidFill>
                  <a:schemeClr val="accent2">
                    <a:lumMod val="60000"/>
                    <a:lumOff val="40000"/>
                  </a:schemeClr>
                </a:solidFill>
              </a:rPr>
              <a:t>Aloxite</a:t>
            </a:r>
          </a:p>
          <a:p>
            <a:r>
              <a:rPr lang="en-US" dirty="0" smtClean="0"/>
              <a:t>fast but coarse , not for finishing</a:t>
            </a:r>
            <a:endParaRPr lang="en-IN" dirty="0"/>
          </a:p>
        </p:txBody>
      </p:sp>
      <p:pic>
        <p:nvPicPr>
          <p:cNvPr id="7170" name="Picture 2" descr="http://uploads.tapatalk-cdn.com/20130925/y6evysyb.jpg"/>
          <p:cNvPicPr>
            <a:picLocks noChangeAspect="1" noChangeArrowheads="1"/>
          </p:cNvPicPr>
          <p:nvPr/>
        </p:nvPicPr>
        <p:blipFill>
          <a:blip r:embed="rId2"/>
          <a:srcRect/>
          <a:stretch>
            <a:fillRect/>
          </a:stretch>
        </p:blipFill>
        <p:spPr bwMode="auto">
          <a:xfrm>
            <a:off x="2895600" y="2472067"/>
            <a:ext cx="3276600" cy="4385933"/>
          </a:xfrm>
          <a:prstGeom prst="rect">
            <a:avLst/>
          </a:prstGeom>
          <a:noFill/>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UCHI SHARMA\Desktop\MICROTOMY\PICS\tos05.jpg"/>
          <p:cNvPicPr>
            <a:picLocks noChangeAspect="1" noChangeArrowheads="1"/>
          </p:cNvPicPr>
          <p:nvPr/>
        </p:nvPicPr>
        <p:blipFill>
          <a:blip r:embed="rId2"/>
          <a:srcRect/>
          <a:stretch>
            <a:fillRect/>
          </a:stretch>
        </p:blipFill>
        <p:spPr bwMode="auto">
          <a:xfrm>
            <a:off x="0" y="2362200"/>
            <a:ext cx="6934200" cy="4495800"/>
          </a:xfrm>
          <a:prstGeom prst="rect">
            <a:avLst/>
          </a:prstGeom>
          <a:noFill/>
        </p:spPr>
      </p:pic>
      <p:sp>
        <p:nvSpPr>
          <p:cNvPr id="3" name="Content Placeholder 2"/>
          <p:cNvSpPr>
            <a:spLocks noGrp="1"/>
          </p:cNvSpPr>
          <p:nvPr>
            <p:ph idx="1"/>
          </p:nvPr>
        </p:nvSpPr>
        <p:spPr>
          <a:xfrm>
            <a:off x="457200" y="1066800"/>
            <a:ext cx="8229600" cy="4389120"/>
          </a:xfrm>
        </p:spPr>
        <p:txBody>
          <a:bodyPr/>
          <a:lstStyle/>
          <a:p>
            <a:pPr>
              <a:buNone/>
            </a:pPr>
            <a:r>
              <a:rPr lang="en-US" sz="3200" b="1" dirty="0" smtClean="0">
                <a:solidFill>
                  <a:schemeClr val="accent2">
                    <a:lumMod val="60000"/>
                    <a:lumOff val="40000"/>
                  </a:schemeClr>
                </a:solidFill>
              </a:rPr>
              <a:t>Tam’o Shanter Scotch</a:t>
            </a:r>
          </a:p>
          <a:p>
            <a:r>
              <a:rPr lang="en-US" dirty="0" smtClean="0"/>
              <a:t>good medium hone, very soft with short life. For removal of jagged edges and finishing. </a:t>
            </a:r>
            <a:r>
              <a:rPr lang="en-US" sz="2800" b="1" dirty="0" smtClean="0">
                <a:solidFill>
                  <a:schemeClr val="accent2">
                    <a:lumMod val="75000"/>
                  </a:schemeClr>
                </a:solidFill>
              </a:rPr>
              <a:t/>
            </a:r>
            <a:br>
              <a:rPr lang="en-US" sz="2800" b="1" dirty="0" smtClean="0">
                <a:solidFill>
                  <a:schemeClr val="accent2">
                    <a:lumMod val="75000"/>
                  </a:schemeClr>
                </a:solidFill>
              </a:rPr>
            </a:br>
            <a:endParaRPr lang="en-IN"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389120"/>
          </a:xfrm>
        </p:spPr>
        <p:txBody>
          <a:bodyPr/>
          <a:lstStyle/>
          <a:p>
            <a:pPr>
              <a:buNone/>
            </a:pPr>
            <a:r>
              <a:rPr lang="en-US" sz="3200" b="1" dirty="0" smtClean="0">
                <a:solidFill>
                  <a:schemeClr val="accent2">
                    <a:lumMod val="60000"/>
                    <a:lumOff val="40000"/>
                  </a:schemeClr>
                </a:solidFill>
              </a:rPr>
              <a:t>Carborundum</a:t>
            </a:r>
          </a:p>
          <a:p>
            <a:r>
              <a:rPr lang="en-US" dirty="0" smtClean="0"/>
              <a:t>only for coarse work(large nicks in badly damaged knife)</a:t>
            </a:r>
            <a:endParaRPr lang="en-IN" dirty="0"/>
          </a:p>
        </p:txBody>
      </p:sp>
      <p:pic>
        <p:nvPicPr>
          <p:cNvPr id="4098" name="Picture 2" descr="C:\Users\RUCHI SHARMA\Desktop\MICROTOMY\PICS\org_pfAGbexegC8r.jpg"/>
          <p:cNvPicPr>
            <a:picLocks noChangeAspect="1" noChangeArrowheads="1"/>
          </p:cNvPicPr>
          <p:nvPr/>
        </p:nvPicPr>
        <p:blipFill>
          <a:blip r:embed="rId2"/>
          <a:srcRect/>
          <a:stretch>
            <a:fillRect/>
          </a:stretch>
        </p:blipFill>
        <p:spPr bwMode="auto">
          <a:xfrm>
            <a:off x="1600200" y="3200400"/>
            <a:ext cx="6019801" cy="3657600"/>
          </a:xfrm>
          <a:prstGeom prst="rect">
            <a:avLst/>
          </a:prstGeom>
          <a:noFill/>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97280"/>
            <a:ext cx="8229600" cy="4389120"/>
          </a:xfrm>
        </p:spPr>
        <p:txBody>
          <a:bodyPr/>
          <a:lstStyle/>
          <a:p>
            <a:pPr>
              <a:buNone/>
            </a:pPr>
            <a:r>
              <a:rPr lang="en-US" sz="3200" b="1" dirty="0" smtClean="0">
                <a:solidFill>
                  <a:schemeClr val="accent2">
                    <a:lumMod val="60000"/>
                    <a:lumOff val="40000"/>
                  </a:schemeClr>
                </a:solidFill>
              </a:rPr>
              <a:t>Plate glass</a:t>
            </a:r>
          </a:p>
          <a:p>
            <a:r>
              <a:rPr lang="en-US" dirty="0" smtClean="0"/>
              <a:t>used as a hone by applying an abrasive (</a:t>
            </a:r>
            <a:r>
              <a:rPr lang="en-US" dirty="0" err="1" smtClean="0"/>
              <a:t>Aluminium</a:t>
            </a:r>
            <a:r>
              <a:rPr lang="en-US" dirty="0" smtClean="0"/>
              <a:t> oxide). </a:t>
            </a:r>
          </a:p>
          <a:p>
            <a:r>
              <a:rPr lang="en-US" dirty="0" smtClean="0"/>
              <a:t>Used for all types of honing  by changing the abrasive powder or paste.</a:t>
            </a:r>
            <a:endParaRPr lang="en-IN" dirty="0"/>
          </a:p>
        </p:txBody>
      </p:sp>
      <p:pic>
        <p:nvPicPr>
          <p:cNvPr id="5122" name="Picture 2" descr="C:\Users\RUCHI SHARMA\Desktop\MICROTOMY\PICS\41oUWIr79kL._AC_UL160_SR160,160_.jpg"/>
          <p:cNvPicPr>
            <a:picLocks noChangeAspect="1" noChangeArrowheads="1"/>
          </p:cNvPicPr>
          <p:nvPr/>
        </p:nvPicPr>
        <p:blipFill>
          <a:blip r:embed="rId2"/>
          <a:srcRect/>
          <a:stretch>
            <a:fillRect/>
          </a:stretch>
        </p:blipFill>
        <p:spPr bwMode="auto">
          <a:xfrm>
            <a:off x="3810000" y="3124200"/>
            <a:ext cx="3733800" cy="3733800"/>
          </a:xfrm>
          <a:prstGeom prst="rect">
            <a:avLst/>
          </a:prstGeom>
          <a:noFill/>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685800"/>
          </a:xfrm>
        </p:spPr>
        <p:txBody>
          <a:bodyPr>
            <a:normAutofit fontScale="90000"/>
          </a:bodyPr>
          <a:lstStyle/>
          <a:p>
            <a:r>
              <a:rPr lang="en-US" sz="4900" b="1" dirty="0" smtClean="0">
                <a:solidFill>
                  <a:srgbClr val="0070C0"/>
                </a:solidFill>
              </a:rPr>
              <a:t>METHOD</a:t>
            </a:r>
            <a:endParaRPr lang="en-US" sz="4900" b="1" dirty="0">
              <a:solidFill>
                <a:srgbClr val="0070C0"/>
              </a:solidFill>
            </a:endParaRPr>
          </a:p>
        </p:txBody>
      </p:sp>
      <p:sp>
        <p:nvSpPr>
          <p:cNvPr id="3" name="Content Placeholder 2"/>
          <p:cNvSpPr>
            <a:spLocks noGrp="1"/>
          </p:cNvSpPr>
          <p:nvPr>
            <p:ph idx="1"/>
          </p:nvPr>
        </p:nvSpPr>
        <p:spPr>
          <a:xfrm>
            <a:off x="381000" y="2057400"/>
            <a:ext cx="8077200" cy="5715000"/>
          </a:xfrm>
        </p:spPr>
        <p:txBody>
          <a:bodyPr/>
          <a:lstStyle/>
          <a:p>
            <a:r>
              <a:rPr lang="en-US" dirty="0" smtClean="0"/>
              <a:t>Hone is placed on non skid surface</a:t>
            </a:r>
          </a:p>
          <a:p>
            <a:r>
              <a:rPr lang="en-US" dirty="0" smtClean="0"/>
              <a:t>A damp cloth may be used-to prevent movement of the hone</a:t>
            </a:r>
          </a:p>
          <a:p>
            <a:r>
              <a:rPr lang="en-US" dirty="0" smtClean="0"/>
              <a:t>Light lubricating Oil/soapy water is used for lubrication</a:t>
            </a:r>
          </a:p>
          <a:p>
            <a:r>
              <a:rPr lang="en-US" dirty="0" smtClean="0"/>
              <a:t>Cutting edge facing away from the operator and the heel roughly at the centre of the nearest end of hone</a:t>
            </a:r>
          </a:p>
          <a:p>
            <a:r>
              <a:rPr lang="en-US" dirty="0" smtClean="0"/>
              <a:t>Knife held between the thumb and fore finger, thumb on the back and forefinger on the front surface.</a:t>
            </a:r>
          </a:p>
          <a:p>
            <a:endParaRPr lang="en-US" sz="2400" dirty="0" smtClean="0"/>
          </a:p>
          <a:p>
            <a:endParaRPr lang="en-US" sz="2400" dirty="0" smtClean="0"/>
          </a:p>
          <a:p>
            <a:endParaRPr lang="en-US" sz="2400"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219200"/>
            <a:ext cx="8229600" cy="2514600"/>
          </a:xfrm>
        </p:spPr>
        <p:txBody>
          <a:bodyPr>
            <a:normAutofit/>
          </a:bodyPr>
          <a:lstStyle/>
          <a:p>
            <a:r>
              <a:rPr lang="en-US" dirty="0" smtClean="0"/>
              <a:t>The knife is pushed forward diagonally from heel to toe to the other end of the hone, turned over on its back and moved across the hone until the heel is in the centre with the cutting edge leading and then brought back diagonally. It is then turned across the hone to its original position</a:t>
            </a:r>
          </a:p>
          <a:p>
            <a:endParaRPr lang="en-US" sz="2800" dirty="0" smtClean="0"/>
          </a:p>
          <a:p>
            <a:endParaRPr lang="en-IN" dirty="0"/>
          </a:p>
        </p:txBody>
      </p:sp>
      <p:pic>
        <p:nvPicPr>
          <p:cNvPr id="7" name="Content Placeholder 3" descr="IMG_20140120_110616.jpg"/>
          <p:cNvPicPr>
            <a:picLocks noChangeAspect="1"/>
          </p:cNvPicPr>
          <p:nvPr/>
        </p:nvPicPr>
        <p:blipFill>
          <a:blip r:embed="rId2" cstate="print"/>
          <a:srcRect l="19196" t="21429" r="14732" b="8333"/>
          <a:stretch>
            <a:fillRect/>
          </a:stretch>
        </p:blipFill>
        <p:spPr>
          <a:xfrm>
            <a:off x="4419600" y="4063314"/>
            <a:ext cx="3505200" cy="2794686"/>
          </a:xfrm>
          <a:prstGeom prst="rect">
            <a:avLst/>
          </a:prstGeom>
        </p:spPr>
      </p:pic>
      <p:pic>
        <p:nvPicPr>
          <p:cNvPr id="8" name="Content Placeholder 3" descr="IMG_20140120_110607.jpg"/>
          <p:cNvPicPr>
            <a:picLocks noChangeAspect="1"/>
          </p:cNvPicPr>
          <p:nvPr/>
        </p:nvPicPr>
        <p:blipFill>
          <a:blip r:embed="rId3" cstate="print"/>
          <a:srcRect l="22472" t="9738" r="12360"/>
          <a:stretch>
            <a:fillRect/>
          </a:stretch>
        </p:blipFill>
        <p:spPr>
          <a:xfrm>
            <a:off x="1295400" y="4071936"/>
            <a:ext cx="2971800" cy="2786063"/>
          </a:xfrm>
          <a:prstGeom prst="rect">
            <a:avLst/>
          </a:prstGeo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RUCHI SHARMA\Desktop\MICROTOMY\PICS\Honing Technique.jpg"/>
          <p:cNvPicPr>
            <a:picLocks noGrp="1" noChangeAspect="1" noChangeArrowheads="1"/>
          </p:cNvPicPr>
          <p:nvPr>
            <p:ph idx="1"/>
          </p:nvPr>
        </p:nvPicPr>
        <p:blipFill>
          <a:blip r:embed="rId2"/>
          <a:srcRect/>
          <a:stretch>
            <a:fillRect/>
          </a:stretch>
        </p:blipFill>
        <p:spPr bwMode="auto">
          <a:xfrm>
            <a:off x="609600" y="990600"/>
            <a:ext cx="7772400" cy="5513223"/>
          </a:xfrm>
          <a:prstGeom prst="rect">
            <a:avLst/>
          </a:prstGeom>
          <a:noFill/>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685800"/>
          </a:xfrm>
        </p:spPr>
        <p:txBody>
          <a:bodyPr>
            <a:normAutofit fontScale="90000"/>
          </a:bodyPr>
          <a:lstStyle/>
          <a:p>
            <a:r>
              <a:rPr lang="en-US" sz="4900" b="1" dirty="0" smtClean="0">
                <a:solidFill>
                  <a:srgbClr val="0070C0"/>
                </a:solidFill>
              </a:rPr>
              <a:t>Stropping</a:t>
            </a:r>
            <a:endParaRPr lang="en-US" sz="4900" b="1" dirty="0">
              <a:solidFill>
                <a:srgbClr val="0070C0"/>
              </a:solidFill>
            </a:endParaRPr>
          </a:p>
        </p:txBody>
      </p:sp>
      <p:sp>
        <p:nvSpPr>
          <p:cNvPr id="3" name="Content Placeholder 2"/>
          <p:cNvSpPr>
            <a:spLocks noGrp="1"/>
          </p:cNvSpPr>
          <p:nvPr>
            <p:ph idx="1"/>
          </p:nvPr>
        </p:nvSpPr>
        <p:spPr>
          <a:xfrm>
            <a:off x="228600" y="1600200"/>
            <a:ext cx="8763000" cy="5486400"/>
          </a:xfrm>
        </p:spPr>
        <p:txBody>
          <a:bodyPr>
            <a:normAutofit/>
          </a:bodyPr>
          <a:lstStyle/>
          <a:p>
            <a:r>
              <a:rPr lang="en-US" dirty="0" smtClean="0"/>
              <a:t>A process of polishing an already fairly sharp edge</a:t>
            </a:r>
          </a:p>
          <a:p>
            <a:r>
              <a:rPr lang="en-US" dirty="0" smtClean="0"/>
              <a:t>May be flexible (hanging) or rigid</a:t>
            </a:r>
          </a:p>
          <a:p>
            <a:r>
              <a:rPr lang="en-US" dirty="0" smtClean="0"/>
              <a:t>Before use &amp; regularly (annually), strops must be oiled(vegetable oil) &amp; dressed, with fine carborundum powder.</a:t>
            </a:r>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Custom 5">
      <a:majorFont>
        <a:latin typeface="AR JULIAN"/>
        <a:ea typeface=""/>
        <a:cs typeface=""/>
      </a:majorFont>
      <a:minorFont>
        <a:latin typeface="Maiandra GD"/>
        <a:ea typeface=""/>
        <a:cs typeface=""/>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15781</TotalTime>
  <Words>6030</Words>
  <Application>Microsoft Office PowerPoint</Application>
  <PresentationFormat>On-screen Show (4:3)</PresentationFormat>
  <Paragraphs>715</Paragraphs>
  <Slides>186</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186</vt:i4>
      </vt:variant>
    </vt:vector>
  </HeadingPairs>
  <TitlesOfParts>
    <vt:vector size="194" baseType="lpstr">
      <vt:lpstr>Aharoni</vt:lpstr>
      <vt:lpstr>AR JULIAN</vt:lpstr>
      <vt:lpstr>Arial</vt:lpstr>
      <vt:lpstr>Calibri</vt:lpstr>
      <vt:lpstr>Maiandra GD</vt:lpstr>
      <vt:lpstr>Wingdings</vt:lpstr>
      <vt:lpstr>Wingdings 2</vt:lpstr>
      <vt:lpstr>Flow</vt:lpstr>
      <vt:lpstr>MICROTOMY</vt:lpstr>
      <vt:lpstr>Introduction</vt:lpstr>
      <vt:lpstr>Microtomy</vt:lpstr>
      <vt:lpstr>Microtome</vt:lpstr>
      <vt:lpstr>History</vt:lpstr>
      <vt:lpstr>PowerPoint Presentation</vt:lpstr>
      <vt:lpstr>PowerPoint Presentation</vt:lpstr>
      <vt:lpstr>Types of microtomes </vt:lpstr>
      <vt:lpstr>Rocking microtome</vt:lpstr>
      <vt:lpstr>PowerPoint Presentation</vt:lpstr>
      <vt:lpstr>PowerPoint Presentation</vt:lpstr>
      <vt:lpstr>Mechanism of action</vt:lpstr>
      <vt:lpstr>PowerPoint Presentation</vt:lpstr>
      <vt:lpstr>PowerPoint Presentation</vt:lpstr>
      <vt:lpstr>Rotary microtome</vt:lpstr>
      <vt:lpstr>Types of rotary microtome</vt:lpstr>
      <vt:lpstr>Manual Rotary Microtome</vt:lpstr>
      <vt:lpstr>Semi-Automated Rotary Microtome</vt:lpstr>
      <vt:lpstr>Fully Automated Rotary Microtome</vt:lpstr>
      <vt:lpstr>PowerPoint Presentation</vt:lpstr>
      <vt:lpstr>Parts of a Rotary microtome</vt:lpstr>
      <vt:lpstr>PowerPoint Presentation</vt:lpstr>
      <vt:lpstr>PowerPoint Presentation</vt:lpstr>
      <vt:lpstr>PowerPoint Presentation</vt:lpstr>
      <vt:lpstr>PowerPoint Presentation</vt:lpstr>
      <vt:lpstr>PowerPoint Presentation</vt:lpstr>
      <vt:lpstr>PowerPoint Presentation</vt:lpstr>
      <vt:lpstr>Rotary rocking microtome</vt:lpstr>
      <vt:lpstr>PowerPoint Presentation</vt:lpstr>
      <vt:lpstr>PowerPoint Presentation</vt:lpstr>
      <vt:lpstr>Mechanism of action</vt:lpstr>
      <vt:lpstr>Base sledge microtome  </vt:lpstr>
      <vt:lpstr>PowerPoint Presentation</vt:lpstr>
      <vt:lpstr>Mechanism of action</vt:lpstr>
      <vt:lpstr>PowerPoint Presentation</vt:lpstr>
      <vt:lpstr>PowerPoint Presentation</vt:lpstr>
      <vt:lpstr>Sliding microtome  </vt:lpstr>
      <vt:lpstr>PowerPoint Presentation</vt:lpstr>
      <vt:lpstr>Vibrating microtome</vt:lpstr>
      <vt:lpstr>PowerPoint Presentation</vt:lpstr>
      <vt:lpstr>PowerPoint Presentation</vt:lpstr>
      <vt:lpstr>PowerPoint Presentation</vt:lpstr>
      <vt:lpstr>Ultra Microtome  </vt:lpstr>
      <vt:lpstr>PowerPoint Presentation</vt:lpstr>
      <vt:lpstr>Freezing microtome </vt:lpstr>
      <vt:lpstr>PowerPoint Presentation</vt:lpstr>
      <vt:lpstr>PowerPoint Presentation</vt:lpstr>
      <vt:lpstr>Saw microtome </vt:lpstr>
      <vt:lpstr>PowerPoint Presentation</vt:lpstr>
      <vt:lpstr>Cryostat microtome [Cryotome]</vt:lpstr>
      <vt:lpstr>PowerPoint Presentation</vt:lpstr>
      <vt:lpstr>PowerPoint Presentation</vt:lpstr>
      <vt:lpstr>PowerPoint Presentation</vt:lpstr>
      <vt:lpstr>Principle</vt:lpstr>
      <vt:lpstr>Improvements in design</vt:lpstr>
      <vt:lpstr>Freezing agents</vt:lpstr>
      <vt:lpstr>PowerPoint Presentation</vt:lpstr>
      <vt:lpstr>Laser microtome</vt:lpstr>
      <vt:lpstr>PowerPoint Presentation</vt:lpstr>
      <vt:lpstr>PowerPoint Presentation</vt:lpstr>
      <vt:lpstr>PowerPoint Presentation</vt:lpstr>
      <vt:lpstr>Microtome knives</vt:lpstr>
      <vt:lpstr>PowerPoint Presentation</vt:lpstr>
      <vt:lpstr>Types of Knives</vt:lpstr>
      <vt:lpstr>Steel Knives</vt:lpstr>
      <vt:lpstr>Based on compositon</vt:lpstr>
      <vt:lpstr>Non-corrosive knives</vt:lpstr>
      <vt:lpstr>Tungsten carbide knives</vt:lpstr>
      <vt:lpstr>PowerPoint Presentation</vt:lpstr>
      <vt:lpstr>Disposable blades</vt:lpstr>
      <vt:lpstr>PowerPoint Presentation</vt:lpstr>
      <vt:lpstr>Knife profiles</vt:lpstr>
      <vt:lpstr>Biconcave Knife</vt:lpstr>
      <vt:lpstr> </vt:lpstr>
      <vt:lpstr>Parts of Heiffor knife</vt:lpstr>
      <vt:lpstr>PowerPoint Presentation</vt:lpstr>
      <vt:lpstr>Planoconcave knife</vt:lpstr>
      <vt:lpstr>PowerPoint Presentation</vt:lpstr>
      <vt:lpstr>Wedge shaped knife</vt:lpstr>
      <vt:lpstr>PowerPoint Presentation</vt:lpstr>
      <vt:lpstr>Plane shaped knife</vt:lpstr>
      <vt:lpstr>PowerPoint Presentation</vt:lpstr>
      <vt:lpstr>Angles of Knives</vt:lpstr>
      <vt:lpstr>PowerPoint Presentation</vt:lpstr>
      <vt:lpstr>PowerPoint Presentation</vt:lpstr>
      <vt:lpstr>PowerPoint Presentation</vt:lpstr>
      <vt:lpstr>MICROTOME KNIFE SHARPENING </vt:lpstr>
      <vt:lpstr>Honing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METHOD</vt:lpstr>
      <vt:lpstr>PowerPoint Presentation</vt:lpstr>
      <vt:lpstr>PowerPoint Presentation</vt:lpstr>
      <vt:lpstr>Stropping</vt:lpstr>
      <vt:lpstr>PowerPoint Presentation</vt:lpstr>
      <vt:lpstr>PowerPoint Presentation</vt:lpstr>
      <vt:lpstr>Knife sharpening machines </vt:lpstr>
      <vt:lpstr>PowerPoint Presentation</vt:lpstr>
      <vt:lpstr>PowerPoint Presentation</vt:lpstr>
      <vt:lpstr>Glass knives</vt:lpstr>
      <vt:lpstr>PowerPoint Presentation</vt:lpstr>
      <vt:lpstr>PowerPoint Presentation</vt:lpstr>
      <vt:lpstr>Diamond knives</vt:lpstr>
      <vt:lpstr>Sapphire knives</vt:lpstr>
      <vt:lpstr>PowerPoint Presentation</vt:lpstr>
      <vt:lpstr>Paraffin section cutting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Section adhesives  </vt:lpstr>
      <vt:lpstr>PowerPoint Presentation</vt:lpstr>
      <vt:lpstr>PowerPoint Presentation</vt:lpstr>
      <vt:lpstr>PowerPoint Presentation</vt:lpstr>
      <vt:lpstr>PowerPoint Presentation</vt:lpstr>
      <vt:lpstr>Charged or plus slides</vt:lpstr>
      <vt:lpstr>Practical section cutting  </vt:lpstr>
      <vt:lpstr>PowerPoint Presentation</vt:lpstr>
      <vt:lpstr>PowerPoint Presentation</vt:lpstr>
      <vt:lpstr>PowerPoint Presentation</vt:lpstr>
      <vt:lpstr>PowerPoint Presentation</vt:lpstr>
      <vt:lpstr>PowerPoint Presentation</vt:lpstr>
      <vt:lpstr>Cutting hard tissues  </vt:lpstr>
      <vt:lpstr>PowerPoint Presentation</vt:lpstr>
      <vt:lpstr>Surface decalcification</vt:lpstr>
      <vt:lpstr>Precautions to be taken before section cutting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Precautions to ensure  high quality thin section</vt:lpstr>
      <vt:lpstr>PowerPoint Presentation</vt:lpstr>
      <vt:lpstr>PowerPoint Presentation</vt:lpstr>
      <vt:lpstr>PowerPoint Presentation</vt:lpstr>
      <vt:lpstr>PowerPoint Presentation</vt:lpstr>
      <vt:lpstr>PowerPoint Presentation</vt:lpstr>
      <vt:lpstr>PowerPoint Presentation</vt:lpstr>
      <vt:lpstr>Faults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Thick and thin sections</vt:lpstr>
      <vt:lpstr>PowerPoint Presentation</vt:lpstr>
      <vt:lpstr>Splitting of sections at right angle to knife edge</vt:lpstr>
      <vt:lpstr>PowerPoint Presentation</vt:lpstr>
      <vt:lpstr>Sections do not form ribbons</vt:lpstr>
      <vt:lpstr>PowerPoint Presentation</vt:lpstr>
      <vt:lpstr>Sections attach to block on return stroke</vt:lpstr>
      <vt:lpstr>PowerPoint Presentation</vt:lpstr>
      <vt:lpstr>Incomplete section</vt:lpstr>
      <vt:lpstr>PowerPoint Presentation</vt:lpstr>
      <vt:lpstr>Sections expand or disintegrate in water bath</vt:lpstr>
      <vt:lpstr>PowerPoint Presentation</vt:lpstr>
      <vt:lpstr>Sections roll into a coil instead of remaining flat on the knife edge</vt:lpstr>
      <vt:lpstr>PowerPoint Presentation</vt:lpstr>
      <vt:lpstr>         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Microtome And Tissue Section</dc:title>
  <dc:creator>Vikash</dc:creator>
  <cp:lastModifiedBy>Ahmad Ali</cp:lastModifiedBy>
  <cp:revision>249</cp:revision>
  <dcterms:created xsi:type="dcterms:W3CDTF">2013-11-01T11:51:09Z</dcterms:created>
  <dcterms:modified xsi:type="dcterms:W3CDTF">2020-04-10T16:47:00Z</dcterms:modified>
</cp:coreProperties>
</file>