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heme/themeOverride11.xml" ContentType="application/vnd.openxmlformats-officedocument.themeOverride+xml"/>
  <Override PartName="/ppt/theme/themeOverride12.xml" ContentType="application/vnd.openxmlformats-officedocument.themeOverr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heme/themeOverride21.xml" ContentType="application/vnd.openxmlformats-officedocument.themeOverride+xml"/>
  <Override PartName="/ppt/theme/themeOverride2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76" r:id="rId7"/>
    <p:sldId id="279" r:id="rId8"/>
    <p:sldId id="272" r:id="rId9"/>
    <p:sldId id="274" r:id="rId10"/>
    <p:sldId id="275" r:id="rId11"/>
    <p:sldId id="277" r:id="rId12"/>
    <p:sldId id="280" r:id="rId13"/>
    <p:sldId id="273" r:id="rId14"/>
    <p:sldId id="260" r:id="rId15"/>
    <p:sldId id="269" r:id="rId16"/>
    <p:sldId id="271" r:id="rId17"/>
    <p:sldId id="261" r:id="rId18"/>
    <p:sldId id="263" r:id="rId19"/>
    <p:sldId id="262" r:id="rId20"/>
    <p:sldId id="281" r:id="rId21"/>
    <p:sldId id="264" r:id="rId22"/>
    <p:sldId id="267" r:id="rId23"/>
    <p:sldId id="270" r:id="rId24"/>
    <p:sldId id="265" r:id="rId25"/>
    <p:sldId id="266" r:id="rId26"/>
    <p:sldId id="284" r:id="rId27"/>
    <p:sldId id="285" r:id="rId28"/>
    <p:sldId id="286" r:id="rId29"/>
    <p:sldId id="282" r:id="rId30"/>
    <p:sldId id="283" r:id="rId31"/>
    <p:sldId id="268" r:id="rId32"/>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r" defTabSz="914400" rtl="1" eaLnBrk="1" latinLnBrk="0" hangingPunct="1">
      <a:defRPr kern="1200">
        <a:solidFill>
          <a:schemeClr val="tx1"/>
        </a:solidFill>
        <a:latin typeface="Arial" charset="0"/>
        <a:ea typeface="+mn-ea"/>
        <a:cs typeface="+mn-cs"/>
      </a:defRPr>
    </a:lvl6pPr>
    <a:lvl7pPr marL="2743200" algn="r" defTabSz="914400" rtl="1" eaLnBrk="1" latinLnBrk="0" hangingPunct="1">
      <a:defRPr kern="1200">
        <a:solidFill>
          <a:schemeClr val="tx1"/>
        </a:solidFill>
        <a:latin typeface="Arial" charset="0"/>
        <a:ea typeface="+mn-ea"/>
        <a:cs typeface="+mn-cs"/>
      </a:defRPr>
    </a:lvl7pPr>
    <a:lvl8pPr marL="3200400" algn="r" defTabSz="914400" rtl="1" eaLnBrk="1" latinLnBrk="0" hangingPunct="1">
      <a:defRPr kern="1200">
        <a:solidFill>
          <a:schemeClr val="tx1"/>
        </a:solidFill>
        <a:latin typeface="Arial" charset="0"/>
        <a:ea typeface="+mn-ea"/>
        <a:cs typeface="+mn-cs"/>
      </a:defRPr>
    </a:lvl8pPr>
    <a:lvl9pPr marL="3657600" algn="r" defTabSz="914400" rtl="1"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06799F8-075E-4A3A-A7F6-7FBC6576F1A4}" styleName="نمط ذو سمات 2 - تمييز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7853C-536D-4A76-A0AE-DD22124D55A5}" styleName="نمط ذو سمات 1 - تميي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F5AB1C69-6EDB-4FF4-983F-18BD219EF322}" styleName="نمط متوسط 2 - تميي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470" autoAdjust="0"/>
    <p:restoredTop sz="94660"/>
  </p:normalViewPr>
  <p:slideViewPr>
    <p:cSldViewPr>
      <p:cViewPr varScale="1">
        <p:scale>
          <a:sx n="70" d="100"/>
          <a:sy n="70" d="100"/>
        </p:scale>
        <p:origin x="1554"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3E8F72-48CA-42D7-8C8D-8BF4A3700508}" type="doc">
      <dgm:prSet loTypeId="urn:microsoft.com/office/officeart/2005/8/layout/vList2" loCatId="list" qsTypeId="urn:microsoft.com/office/officeart/2005/8/quickstyle/simple1" qsCatId="simple" csTypeId="urn:microsoft.com/office/officeart/2005/8/colors/accent3_2" csCatId="accent3" phldr="1"/>
      <dgm:spPr/>
      <dgm:t>
        <a:bodyPr/>
        <a:lstStyle/>
        <a:p>
          <a:endParaRPr lang="hy-AM"/>
        </a:p>
      </dgm:t>
    </dgm:pt>
    <dgm:pt modelId="{09B234F2-4075-46E9-97AC-B3B8D16B5FC1}">
      <dgm:prSet custT="1"/>
      <dgm:spPr>
        <a:solidFill>
          <a:schemeClr val="accent3">
            <a:lumMod val="75000"/>
          </a:schemeClr>
        </a:solidFill>
      </dgm:spPr>
      <dgm:t>
        <a:bodyPr/>
        <a:lstStyle/>
        <a:p>
          <a:pPr algn="ctr" rtl="0"/>
          <a:r>
            <a:rPr lang="en-US" sz="3600" b="0" i="1" dirty="0" err="1" smtClean="0">
              <a:latin typeface="Adobe Heiti Std R" pitchFamily="34" charset="-128"/>
              <a:ea typeface="Adobe Heiti Std R" pitchFamily="34" charset="-128"/>
            </a:rPr>
            <a:t>Agarose</a:t>
          </a:r>
          <a:r>
            <a:rPr lang="en-US" sz="3600" b="0" dirty="0" smtClean="0">
              <a:latin typeface="Adobe Heiti Std R" pitchFamily="34" charset="-128"/>
              <a:ea typeface="Adobe Heiti Std R" pitchFamily="34" charset="-128"/>
            </a:rPr>
            <a:t> </a:t>
          </a:r>
          <a:endParaRPr lang="hy-AM" sz="2400" b="0" dirty="0">
            <a:ea typeface="Adobe Heiti Std R" pitchFamily="34" charset="-128"/>
          </a:endParaRPr>
        </a:p>
      </dgm:t>
    </dgm:pt>
    <dgm:pt modelId="{4A710D93-4709-48AB-95D1-2203ADB27545}" type="parTrans" cxnId="{0127257E-B275-493D-B65D-D22F2867273F}">
      <dgm:prSet/>
      <dgm:spPr/>
      <dgm:t>
        <a:bodyPr/>
        <a:lstStyle/>
        <a:p>
          <a:endParaRPr lang="hy-AM"/>
        </a:p>
      </dgm:t>
    </dgm:pt>
    <dgm:pt modelId="{FA1569B4-C0BA-4780-91CF-9E2069498A0B}" type="sibTrans" cxnId="{0127257E-B275-493D-B65D-D22F2867273F}">
      <dgm:prSet/>
      <dgm:spPr/>
      <dgm:t>
        <a:bodyPr/>
        <a:lstStyle/>
        <a:p>
          <a:endParaRPr lang="hy-AM"/>
        </a:p>
      </dgm:t>
    </dgm:pt>
    <dgm:pt modelId="{0E18F607-8F79-47F3-9C52-1E5F1E151E21}" type="pres">
      <dgm:prSet presAssocID="{6D3E8F72-48CA-42D7-8C8D-8BF4A3700508}" presName="linear" presStyleCnt="0">
        <dgm:presLayoutVars>
          <dgm:animLvl val="lvl"/>
          <dgm:resizeHandles val="exact"/>
        </dgm:presLayoutVars>
      </dgm:prSet>
      <dgm:spPr/>
      <dgm:t>
        <a:bodyPr/>
        <a:lstStyle/>
        <a:p>
          <a:endParaRPr lang="hy-AM"/>
        </a:p>
      </dgm:t>
    </dgm:pt>
    <dgm:pt modelId="{924F1557-87DD-4361-B5F8-4D3B7E26FE98}" type="pres">
      <dgm:prSet presAssocID="{09B234F2-4075-46E9-97AC-B3B8D16B5FC1}" presName="parentText" presStyleLbl="node1" presStyleIdx="0" presStyleCnt="1" custScaleY="172631">
        <dgm:presLayoutVars>
          <dgm:chMax val="0"/>
          <dgm:bulletEnabled val="1"/>
        </dgm:presLayoutVars>
      </dgm:prSet>
      <dgm:spPr/>
      <dgm:t>
        <a:bodyPr/>
        <a:lstStyle/>
        <a:p>
          <a:endParaRPr lang="hy-AM"/>
        </a:p>
      </dgm:t>
    </dgm:pt>
  </dgm:ptLst>
  <dgm:cxnLst>
    <dgm:cxn modelId="{0127257E-B275-493D-B65D-D22F2867273F}" srcId="{6D3E8F72-48CA-42D7-8C8D-8BF4A3700508}" destId="{09B234F2-4075-46E9-97AC-B3B8D16B5FC1}" srcOrd="0" destOrd="0" parTransId="{4A710D93-4709-48AB-95D1-2203ADB27545}" sibTransId="{FA1569B4-C0BA-4780-91CF-9E2069498A0B}"/>
    <dgm:cxn modelId="{C2C2444B-9253-4EB8-A985-1CDAB117C624}" type="presOf" srcId="{6D3E8F72-48CA-42D7-8C8D-8BF4A3700508}" destId="{0E18F607-8F79-47F3-9C52-1E5F1E151E21}" srcOrd="0" destOrd="0" presId="urn:microsoft.com/office/officeart/2005/8/layout/vList2"/>
    <dgm:cxn modelId="{0A3505C0-B432-4D7F-998D-A4EA092D1BC7}" type="presOf" srcId="{09B234F2-4075-46E9-97AC-B3B8D16B5FC1}" destId="{924F1557-87DD-4361-B5F8-4D3B7E26FE98}" srcOrd="0" destOrd="0" presId="urn:microsoft.com/office/officeart/2005/8/layout/vList2"/>
    <dgm:cxn modelId="{6F22E1AB-CEC6-4EB4-A37C-C8BACB522E84}" type="presParOf" srcId="{0E18F607-8F79-47F3-9C52-1E5F1E151E21}" destId="{924F1557-87DD-4361-B5F8-4D3B7E26FE98}" srcOrd="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9939F5-8D1F-475C-A016-3A11E3AB7EAF}" type="doc">
      <dgm:prSet loTypeId="urn:microsoft.com/office/officeart/2005/8/layout/vList2" loCatId="list" qsTypeId="urn:microsoft.com/office/officeart/2005/8/quickstyle/simple1" qsCatId="simple" csTypeId="urn:microsoft.com/office/officeart/2005/8/colors/accent3_2" csCatId="accent3" phldr="1"/>
      <dgm:spPr/>
      <dgm:t>
        <a:bodyPr/>
        <a:lstStyle/>
        <a:p>
          <a:endParaRPr lang="hy-AM"/>
        </a:p>
      </dgm:t>
    </dgm:pt>
    <dgm:pt modelId="{1D1775C7-5ACF-45D6-884D-A8054DDE5E5F}">
      <dgm:prSet custT="1"/>
      <dgm:spPr>
        <a:gradFill flip="none" rotWithShape="0">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18900000" scaled="1"/>
          <a:tileRect/>
        </a:gradFill>
        <a:ln>
          <a:solidFill>
            <a:schemeClr val="accent3">
              <a:lumMod val="60000"/>
              <a:lumOff val="40000"/>
            </a:schemeClr>
          </a:solidFill>
        </a:ln>
      </dgm:spPr>
      <dgm:t>
        <a:bodyPr/>
        <a:lstStyle/>
        <a:p>
          <a:pPr rtl="0"/>
          <a:r>
            <a:rPr lang="en-US" sz="3600" b="1" dirty="0" err="1" smtClean="0">
              <a:latin typeface="Gisha" pitchFamily="34" charset="-79"/>
              <a:cs typeface="Gisha" pitchFamily="34" charset="-79"/>
            </a:rPr>
            <a:t>Ethidium</a:t>
          </a:r>
          <a:r>
            <a:rPr lang="en-US" sz="3600" b="1" dirty="0" smtClean="0">
              <a:latin typeface="Gisha" pitchFamily="34" charset="-79"/>
              <a:cs typeface="Gisha" pitchFamily="34" charset="-79"/>
            </a:rPr>
            <a:t> </a:t>
          </a:r>
          <a:r>
            <a:rPr lang="en-US" sz="3600" b="1" dirty="0" err="1" smtClean="0">
              <a:latin typeface="Gisha" pitchFamily="34" charset="-79"/>
              <a:cs typeface="Gisha" pitchFamily="34" charset="-79"/>
            </a:rPr>
            <a:t>brmide</a:t>
          </a:r>
          <a:r>
            <a:rPr lang="en-US" sz="3600" b="1" dirty="0" smtClean="0">
              <a:latin typeface="Gisha" pitchFamily="34" charset="-79"/>
              <a:cs typeface="Gisha" pitchFamily="34" charset="-79"/>
            </a:rPr>
            <a:t> ( </a:t>
          </a:r>
          <a:r>
            <a:rPr lang="en-US" sz="3600" b="1" dirty="0" err="1" smtClean="0">
              <a:latin typeface="Gisha" pitchFamily="34" charset="-79"/>
              <a:cs typeface="Gisha" pitchFamily="34" charset="-79"/>
            </a:rPr>
            <a:t>EtBr</a:t>
          </a:r>
          <a:r>
            <a:rPr lang="en-US" sz="3600" b="1" dirty="0" smtClean="0">
              <a:latin typeface="Gisha" pitchFamily="34" charset="-79"/>
              <a:cs typeface="Gisha" pitchFamily="34" charset="-79"/>
            </a:rPr>
            <a:t> )</a:t>
          </a:r>
          <a:endParaRPr lang="ar-SA" sz="3600" b="1" dirty="0">
            <a:latin typeface="Gisha" pitchFamily="34" charset="-79"/>
          </a:endParaRPr>
        </a:p>
      </dgm:t>
    </dgm:pt>
    <dgm:pt modelId="{EF878590-B71A-4F34-A7B1-DB3CE07A8BD9}" type="parTrans" cxnId="{6BBA3DEA-0B90-4779-BF60-380E94B0DBF2}">
      <dgm:prSet/>
      <dgm:spPr/>
      <dgm:t>
        <a:bodyPr/>
        <a:lstStyle/>
        <a:p>
          <a:endParaRPr lang="hy-AM"/>
        </a:p>
      </dgm:t>
    </dgm:pt>
    <dgm:pt modelId="{F7D1F03F-55C8-476E-88D0-5AA102852D3F}" type="sibTrans" cxnId="{6BBA3DEA-0B90-4779-BF60-380E94B0DBF2}">
      <dgm:prSet/>
      <dgm:spPr/>
      <dgm:t>
        <a:bodyPr/>
        <a:lstStyle/>
        <a:p>
          <a:endParaRPr lang="hy-AM"/>
        </a:p>
      </dgm:t>
    </dgm:pt>
    <dgm:pt modelId="{40995D60-F712-4E85-959B-AD11FA1A1173}" type="pres">
      <dgm:prSet presAssocID="{BF9939F5-8D1F-475C-A016-3A11E3AB7EAF}" presName="linear" presStyleCnt="0">
        <dgm:presLayoutVars>
          <dgm:animLvl val="lvl"/>
          <dgm:resizeHandles val="exact"/>
        </dgm:presLayoutVars>
      </dgm:prSet>
      <dgm:spPr/>
      <dgm:t>
        <a:bodyPr/>
        <a:lstStyle/>
        <a:p>
          <a:endParaRPr lang="hy-AM"/>
        </a:p>
      </dgm:t>
    </dgm:pt>
    <dgm:pt modelId="{5FE73FEE-459E-427B-80DE-C4D5FDCC908E}" type="pres">
      <dgm:prSet presAssocID="{1D1775C7-5ACF-45D6-884D-A8054DDE5E5F}" presName="parentText" presStyleLbl="node1" presStyleIdx="0" presStyleCnt="1" custLinFactNeighborX="-1235" custLinFactNeighborY="-481">
        <dgm:presLayoutVars>
          <dgm:chMax val="0"/>
          <dgm:bulletEnabled val="1"/>
        </dgm:presLayoutVars>
      </dgm:prSet>
      <dgm:spPr/>
      <dgm:t>
        <a:bodyPr/>
        <a:lstStyle/>
        <a:p>
          <a:endParaRPr lang="hy-AM"/>
        </a:p>
      </dgm:t>
    </dgm:pt>
  </dgm:ptLst>
  <dgm:cxnLst>
    <dgm:cxn modelId="{E59A390C-5985-43CF-8E36-D77582674701}" type="presOf" srcId="{BF9939F5-8D1F-475C-A016-3A11E3AB7EAF}" destId="{40995D60-F712-4E85-959B-AD11FA1A1173}" srcOrd="0" destOrd="0" presId="urn:microsoft.com/office/officeart/2005/8/layout/vList2"/>
    <dgm:cxn modelId="{2C60BACC-A5AD-4627-845E-F55CB02749DB}" type="presOf" srcId="{1D1775C7-5ACF-45D6-884D-A8054DDE5E5F}" destId="{5FE73FEE-459E-427B-80DE-C4D5FDCC908E}" srcOrd="0" destOrd="0" presId="urn:microsoft.com/office/officeart/2005/8/layout/vList2"/>
    <dgm:cxn modelId="{6BBA3DEA-0B90-4779-BF60-380E94B0DBF2}" srcId="{BF9939F5-8D1F-475C-A016-3A11E3AB7EAF}" destId="{1D1775C7-5ACF-45D6-884D-A8054DDE5E5F}" srcOrd="0" destOrd="0" parTransId="{EF878590-B71A-4F34-A7B1-DB3CE07A8BD9}" sibTransId="{F7D1F03F-55C8-476E-88D0-5AA102852D3F}"/>
    <dgm:cxn modelId="{FD2A3CA2-E22F-43BA-9118-679E3BA4EC91}" type="presParOf" srcId="{40995D60-F712-4E85-959B-AD11FA1A1173}" destId="{5FE73FEE-459E-427B-80DE-C4D5FDCC908E}" srcOrd="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ACFB269-AB0A-40BE-8877-B69678D49E6B}" type="doc">
      <dgm:prSet loTypeId="urn:microsoft.com/office/officeart/2005/8/layout/vList2" loCatId="list" qsTypeId="urn:microsoft.com/office/officeart/2005/8/quickstyle/simple1" qsCatId="simple" csTypeId="urn:microsoft.com/office/officeart/2005/8/colors/accent3_2" csCatId="accent3" phldr="1"/>
      <dgm:spPr/>
      <dgm:t>
        <a:bodyPr/>
        <a:lstStyle/>
        <a:p>
          <a:endParaRPr lang="hy-AM"/>
        </a:p>
      </dgm:t>
    </dgm:pt>
    <dgm:pt modelId="{5A3B5CBE-4C4F-4C12-9301-642BBBEA5A66}">
      <dgm:prSet custT="1"/>
      <dgm:spPr>
        <a:gradFill flip="none" rotWithShape="0">
          <a:gsLst>
            <a:gs pos="0">
              <a:schemeClr val="accent3">
                <a:lumMod val="75000"/>
                <a:shade val="30000"/>
                <a:satMod val="115000"/>
              </a:schemeClr>
            </a:gs>
            <a:gs pos="50000">
              <a:schemeClr val="accent3">
                <a:lumMod val="75000"/>
                <a:shade val="67500"/>
                <a:satMod val="115000"/>
              </a:schemeClr>
            </a:gs>
            <a:gs pos="100000">
              <a:schemeClr val="accent3">
                <a:lumMod val="75000"/>
                <a:shade val="100000"/>
                <a:satMod val="115000"/>
              </a:schemeClr>
            </a:gs>
          </a:gsLst>
          <a:path path="circle">
            <a:fillToRect l="50000" t="50000" r="50000" b="50000"/>
          </a:path>
          <a:tileRect/>
        </a:gradFill>
      </dgm:spPr>
      <dgm:t>
        <a:bodyPr/>
        <a:lstStyle/>
        <a:p>
          <a:pPr algn="ctr" rtl="0"/>
          <a:r>
            <a:rPr lang="en-US" sz="3200" b="0" i="1" dirty="0" smtClean="0">
              <a:latin typeface="Adobe Heiti Std R" pitchFamily="34" charset="-128"/>
              <a:ea typeface="Adobe Heiti Std R" pitchFamily="34" charset="-128"/>
            </a:rPr>
            <a:t>Materials</a:t>
          </a:r>
          <a:endParaRPr lang="hy-AM" sz="3200" b="0" i="1" dirty="0" smtClean="0">
            <a:latin typeface="Adobe Heiti Std R" pitchFamily="34" charset="-128"/>
            <a:ea typeface="Adobe Heiti Std R" pitchFamily="34" charset="-128"/>
          </a:endParaRPr>
        </a:p>
      </dgm:t>
    </dgm:pt>
    <dgm:pt modelId="{1C049A89-65CD-462C-8B2F-08079AA0DF12}" type="parTrans" cxnId="{62FE4A9F-B07C-4BDE-8C44-A31D09F1B024}">
      <dgm:prSet/>
      <dgm:spPr/>
      <dgm:t>
        <a:bodyPr/>
        <a:lstStyle/>
        <a:p>
          <a:endParaRPr lang="hy-AM"/>
        </a:p>
      </dgm:t>
    </dgm:pt>
    <dgm:pt modelId="{501C64E5-EC9E-4F1E-AC39-491EEF256D7A}" type="sibTrans" cxnId="{62FE4A9F-B07C-4BDE-8C44-A31D09F1B024}">
      <dgm:prSet/>
      <dgm:spPr/>
      <dgm:t>
        <a:bodyPr/>
        <a:lstStyle/>
        <a:p>
          <a:endParaRPr lang="hy-AM"/>
        </a:p>
      </dgm:t>
    </dgm:pt>
    <dgm:pt modelId="{30FE403C-9AE8-47A2-B40A-DD8809CC3F59}" type="pres">
      <dgm:prSet presAssocID="{2ACFB269-AB0A-40BE-8877-B69678D49E6B}" presName="linear" presStyleCnt="0">
        <dgm:presLayoutVars>
          <dgm:animLvl val="lvl"/>
          <dgm:resizeHandles val="exact"/>
        </dgm:presLayoutVars>
      </dgm:prSet>
      <dgm:spPr/>
      <dgm:t>
        <a:bodyPr/>
        <a:lstStyle/>
        <a:p>
          <a:endParaRPr lang="hy-AM"/>
        </a:p>
      </dgm:t>
    </dgm:pt>
    <dgm:pt modelId="{43A8214A-B66C-43FC-9BBD-829B42D194B3}" type="pres">
      <dgm:prSet presAssocID="{5A3B5CBE-4C4F-4C12-9301-642BBBEA5A66}" presName="parentText" presStyleLbl="node1" presStyleIdx="0" presStyleCnt="1" custLinFactNeighborX="-4651" custLinFactNeighborY="-45">
        <dgm:presLayoutVars>
          <dgm:chMax val="0"/>
          <dgm:bulletEnabled val="1"/>
        </dgm:presLayoutVars>
      </dgm:prSet>
      <dgm:spPr/>
      <dgm:t>
        <a:bodyPr/>
        <a:lstStyle/>
        <a:p>
          <a:endParaRPr lang="hy-AM"/>
        </a:p>
      </dgm:t>
    </dgm:pt>
  </dgm:ptLst>
  <dgm:cxnLst>
    <dgm:cxn modelId="{B3D07674-DBA1-4756-AE96-DD38E85012BC}" type="presOf" srcId="{5A3B5CBE-4C4F-4C12-9301-642BBBEA5A66}" destId="{43A8214A-B66C-43FC-9BBD-829B42D194B3}" srcOrd="0" destOrd="0" presId="urn:microsoft.com/office/officeart/2005/8/layout/vList2"/>
    <dgm:cxn modelId="{5DD54B7F-BC1B-4294-BF0E-AF7CB46F9824}" type="presOf" srcId="{2ACFB269-AB0A-40BE-8877-B69678D49E6B}" destId="{30FE403C-9AE8-47A2-B40A-DD8809CC3F59}" srcOrd="0" destOrd="0" presId="urn:microsoft.com/office/officeart/2005/8/layout/vList2"/>
    <dgm:cxn modelId="{62FE4A9F-B07C-4BDE-8C44-A31D09F1B024}" srcId="{2ACFB269-AB0A-40BE-8877-B69678D49E6B}" destId="{5A3B5CBE-4C4F-4C12-9301-642BBBEA5A66}" srcOrd="0" destOrd="0" parTransId="{1C049A89-65CD-462C-8B2F-08079AA0DF12}" sibTransId="{501C64E5-EC9E-4F1E-AC39-491EEF256D7A}"/>
    <dgm:cxn modelId="{AD68C404-BCD0-4744-89D1-4EA9BDFB9B8E}" type="presParOf" srcId="{30FE403C-9AE8-47A2-B40A-DD8809CC3F59}" destId="{43A8214A-B66C-43FC-9BBD-829B42D194B3}" srcOrd="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F9A3D03-03F2-4B6A-8F95-5C7BDBF1B07B}" type="doc">
      <dgm:prSet loTypeId="urn:microsoft.com/office/officeart/2005/8/layout/vList2" loCatId="list" qsTypeId="urn:microsoft.com/office/officeart/2005/8/quickstyle/simple1" qsCatId="simple" csTypeId="urn:microsoft.com/office/officeart/2005/8/colors/accent3_2" csCatId="accent3" phldr="1"/>
      <dgm:spPr/>
      <dgm:t>
        <a:bodyPr/>
        <a:lstStyle/>
        <a:p>
          <a:endParaRPr lang="hy-AM"/>
        </a:p>
      </dgm:t>
    </dgm:pt>
    <dgm:pt modelId="{302443EC-8726-442D-8530-B33BFE9DC739}">
      <dgm:prSet custT="1"/>
      <dgm:spPr>
        <a:gradFill flip="none" rotWithShape="1">
          <a:gsLst>
            <a:gs pos="0">
              <a:schemeClr val="accent3">
                <a:hueOff val="0"/>
                <a:satOff val="0"/>
                <a:lumOff val="0"/>
                <a:shade val="30000"/>
                <a:satMod val="115000"/>
              </a:schemeClr>
            </a:gs>
            <a:gs pos="50000">
              <a:schemeClr val="accent3">
                <a:hueOff val="0"/>
                <a:satOff val="0"/>
                <a:lumOff val="0"/>
                <a:shade val="67500"/>
                <a:satMod val="115000"/>
              </a:schemeClr>
            </a:gs>
            <a:gs pos="100000">
              <a:schemeClr val="accent3">
                <a:hueOff val="0"/>
                <a:satOff val="0"/>
                <a:lumOff val="0"/>
                <a:shade val="100000"/>
                <a:satMod val="115000"/>
              </a:schemeClr>
            </a:gs>
          </a:gsLst>
          <a:lin ang="16200000" scaled="1"/>
          <a:tileRect/>
        </a:gradFill>
        <a:ln>
          <a:solidFill>
            <a:schemeClr val="accent3"/>
          </a:solidFill>
        </a:ln>
      </dgm:spPr>
      <dgm:t>
        <a:bodyPr/>
        <a:lstStyle/>
        <a:p>
          <a:pPr rtl="0"/>
          <a:endParaRPr lang="en-US" sz="2000" b="1" dirty="0" smtClean="0">
            <a:solidFill>
              <a:schemeClr val="accent4">
                <a:lumMod val="50000"/>
              </a:schemeClr>
            </a:solidFill>
            <a:latin typeface="Adobe Heiti Std R" pitchFamily="34" charset="-128"/>
            <a:ea typeface="Adobe Heiti Std R" pitchFamily="34" charset="-128"/>
          </a:endParaRPr>
        </a:p>
        <a:p>
          <a:pPr rtl="0"/>
          <a:r>
            <a:rPr lang="en-US" sz="3200" b="1" dirty="0" smtClean="0">
              <a:solidFill>
                <a:schemeClr val="accent3">
                  <a:lumMod val="40000"/>
                  <a:lumOff val="60000"/>
                </a:schemeClr>
              </a:solidFill>
              <a:latin typeface="Adobe Heiti Std R" pitchFamily="34" charset="-128"/>
              <a:ea typeface="Adobe Heiti Std R" pitchFamily="34" charset="-128"/>
            </a:rPr>
            <a:t> Procedure :</a:t>
          </a:r>
          <a:r>
            <a:rPr lang="hy-AM" sz="3200" dirty="0" smtClean="0">
              <a:solidFill>
                <a:schemeClr val="accent3">
                  <a:lumMod val="40000"/>
                  <a:lumOff val="60000"/>
                </a:schemeClr>
              </a:solidFill>
              <a:ea typeface="Adobe Heiti Std R" pitchFamily="34" charset="-128"/>
            </a:rPr>
            <a:t/>
          </a:r>
          <a:br>
            <a:rPr lang="hy-AM" sz="3200" dirty="0" smtClean="0">
              <a:solidFill>
                <a:schemeClr val="accent3">
                  <a:lumMod val="40000"/>
                  <a:lumOff val="60000"/>
                </a:schemeClr>
              </a:solidFill>
              <a:ea typeface="Adobe Heiti Std R" pitchFamily="34" charset="-128"/>
            </a:rPr>
          </a:br>
          <a:endParaRPr lang="hy-AM" sz="3200" dirty="0">
            <a:solidFill>
              <a:schemeClr val="accent3">
                <a:lumMod val="40000"/>
                <a:lumOff val="60000"/>
              </a:schemeClr>
            </a:solidFill>
            <a:ea typeface="Adobe Heiti Std R" pitchFamily="34" charset="-128"/>
          </a:endParaRPr>
        </a:p>
      </dgm:t>
    </dgm:pt>
    <dgm:pt modelId="{F744BE8F-1995-454C-9BDC-ABA55031D8D7}" type="parTrans" cxnId="{6B503584-962D-4FAB-80F1-08DCB0F206BE}">
      <dgm:prSet/>
      <dgm:spPr/>
      <dgm:t>
        <a:bodyPr/>
        <a:lstStyle/>
        <a:p>
          <a:endParaRPr lang="hy-AM"/>
        </a:p>
      </dgm:t>
    </dgm:pt>
    <dgm:pt modelId="{3D7C85BE-066A-4345-AE40-A37C084FAF73}" type="sibTrans" cxnId="{6B503584-962D-4FAB-80F1-08DCB0F206BE}">
      <dgm:prSet/>
      <dgm:spPr/>
      <dgm:t>
        <a:bodyPr/>
        <a:lstStyle/>
        <a:p>
          <a:endParaRPr lang="hy-AM"/>
        </a:p>
      </dgm:t>
    </dgm:pt>
    <dgm:pt modelId="{3DD08F8B-AE05-42E6-B21A-E42DA256B3F4}" type="pres">
      <dgm:prSet presAssocID="{9F9A3D03-03F2-4B6A-8F95-5C7BDBF1B07B}" presName="linear" presStyleCnt="0">
        <dgm:presLayoutVars>
          <dgm:animLvl val="lvl"/>
          <dgm:resizeHandles val="exact"/>
        </dgm:presLayoutVars>
      </dgm:prSet>
      <dgm:spPr/>
      <dgm:t>
        <a:bodyPr/>
        <a:lstStyle/>
        <a:p>
          <a:endParaRPr lang="hy-AM"/>
        </a:p>
      </dgm:t>
    </dgm:pt>
    <dgm:pt modelId="{85AE985A-A189-4E50-8D1F-A02BDD69A99F}" type="pres">
      <dgm:prSet presAssocID="{302443EC-8726-442D-8530-B33BFE9DC739}" presName="parentText" presStyleLbl="node1" presStyleIdx="0" presStyleCnt="1" custScaleY="155691" custLinFactNeighborX="-5739" custLinFactNeighborY="-22583">
        <dgm:presLayoutVars>
          <dgm:chMax val="0"/>
          <dgm:bulletEnabled val="1"/>
        </dgm:presLayoutVars>
      </dgm:prSet>
      <dgm:spPr/>
      <dgm:t>
        <a:bodyPr/>
        <a:lstStyle/>
        <a:p>
          <a:endParaRPr lang="hy-AM"/>
        </a:p>
      </dgm:t>
    </dgm:pt>
  </dgm:ptLst>
  <dgm:cxnLst>
    <dgm:cxn modelId="{6B503584-962D-4FAB-80F1-08DCB0F206BE}" srcId="{9F9A3D03-03F2-4B6A-8F95-5C7BDBF1B07B}" destId="{302443EC-8726-442D-8530-B33BFE9DC739}" srcOrd="0" destOrd="0" parTransId="{F744BE8F-1995-454C-9BDC-ABA55031D8D7}" sibTransId="{3D7C85BE-066A-4345-AE40-A37C084FAF73}"/>
    <dgm:cxn modelId="{AE149789-4C7B-493B-B8E2-75DC2A7CD66D}" type="presOf" srcId="{302443EC-8726-442D-8530-B33BFE9DC739}" destId="{85AE985A-A189-4E50-8D1F-A02BDD69A99F}" srcOrd="0" destOrd="0" presId="urn:microsoft.com/office/officeart/2005/8/layout/vList2"/>
    <dgm:cxn modelId="{0B7491E1-E7C3-427F-B948-7D6EC75FE938}" type="presOf" srcId="{9F9A3D03-03F2-4B6A-8F95-5C7BDBF1B07B}" destId="{3DD08F8B-AE05-42E6-B21A-E42DA256B3F4}" srcOrd="0" destOrd="0" presId="urn:microsoft.com/office/officeart/2005/8/layout/vList2"/>
    <dgm:cxn modelId="{1925EBA3-2F49-46D9-9ABA-C343A19CB0AB}" type="presParOf" srcId="{3DD08F8B-AE05-42E6-B21A-E42DA256B3F4}" destId="{85AE985A-A189-4E50-8D1F-A02BDD69A99F}" srcOrd="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4F1557-87DD-4361-B5F8-4D3B7E26FE98}">
      <dsp:nvSpPr>
        <dsp:cNvPr id="0" name=""/>
        <dsp:cNvSpPr/>
      </dsp:nvSpPr>
      <dsp:spPr>
        <a:xfrm>
          <a:off x="0" y="315"/>
          <a:ext cx="2500330" cy="645699"/>
        </a:xfrm>
        <a:prstGeom prst="roundRect">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0">
            <a:lnSpc>
              <a:spcPct val="90000"/>
            </a:lnSpc>
            <a:spcBef>
              <a:spcPct val="0"/>
            </a:spcBef>
            <a:spcAft>
              <a:spcPct val="35000"/>
            </a:spcAft>
          </a:pPr>
          <a:r>
            <a:rPr lang="en-US" sz="3600" b="0" i="1" kern="1200" dirty="0" err="1" smtClean="0">
              <a:latin typeface="Adobe Heiti Std R" pitchFamily="34" charset="-128"/>
              <a:ea typeface="Adobe Heiti Std R" pitchFamily="34" charset="-128"/>
            </a:rPr>
            <a:t>Agarose</a:t>
          </a:r>
          <a:r>
            <a:rPr lang="en-US" sz="3600" b="0" kern="1200" dirty="0" smtClean="0">
              <a:latin typeface="Adobe Heiti Std R" pitchFamily="34" charset="-128"/>
              <a:ea typeface="Adobe Heiti Std R" pitchFamily="34" charset="-128"/>
            </a:rPr>
            <a:t> </a:t>
          </a:r>
          <a:endParaRPr lang="hy-AM" sz="2400" b="0" kern="1200" dirty="0">
            <a:ea typeface="Adobe Heiti Std R" pitchFamily="34" charset="-128"/>
          </a:endParaRPr>
        </a:p>
      </dsp:txBody>
      <dsp:txXfrm>
        <a:off x="31520" y="31835"/>
        <a:ext cx="2437290" cy="58265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E73FEE-459E-427B-80DE-C4D5FDCC908E}">
      <dsp:nvSpPr>
        <dsp:cNvPr id="0" name=""/>
        <dsp:cNvSpPr/>
      </dsp:nvSpPr>
      <dsp:spPr>
        <a:xfrm>
          <a:off x="0" y="0"/>
          <a:ext cx="5786478" cy="936000"/>
        </a:xfrm>
        <a:prstGeom prst="roundRect">
          <a:avLst/>
        </a:prstGeom>
        <a:gradFill flip="none" rotWithShape="0">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18900000" scaled="1"/>
          <a:tileRect/>
        </a:gradFill>
        <a:ln w="25400" cap="flat" cmpd="sng" algn="ctr">
          <a:solidFill>
            <a:schemeClr val="accent3">
              <a:lumMod val="60000"/>
              <a:lumOff val="4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lang="en-US" sz="3600" b="1" kern="1200" dirty="0" err="1" smtClean="0">
              <a:latin typeface="Gisha" pitchFamily="34" charset="-79"/>
              <a:cs typeface="Gisha" pitchFamily="34" charset="-79"/>
            </a:rPr>
            <a:t>Ethidium</a:t>
          </a:r>
          <a:r>
            <a:rPr lang="en-US" sz="3600" b="1" kern="1200" dirty="0" smtClean="0">
              <a:latin typeface="Gisha" pitchFamily="34" charset="-79"/>
              <a:cs typeface="Gisha" pitchFamily="34" charset="-79"/>
            </a:rPr>
            <a:t> </a:t>
          </a:r>
          <a:r>
            <a:rPr lang="en-US" sz="3600" b="1" kern="1200" dirty="0" err="1" smtClean="0">
              <a:latin typeface="Gisha" pitchFamily="34" charset="-79"/>
              <a:cs typeface="Gisha" pitchFamily="34" charset="-79"/>
            </a:rPr>
            <a:t>brmide</a:t>
          </a:r>
          <a:r>
            <a:rPr lang="en-US" sz="3600" b="1" kern="1200" dirty="0" smtClean="0">
              <a:latin typeface="Gisha" pitchFamily="34" charset="-79"/>
              <a:cs typeface="Gisha" pitchFamily="34" charset="-79"/>
            </a:rPr>
            <a:t> ( </a:t>
          </a:r>
          <a:r>
            <a:rPr lang="en-US" sz="3600" b="1" kern="1200" dirty="0" err="1" smtClean="0">
              <a:latin typeface="Gisha" pitchFamily="34" charset="-79"/>
              <a:cs typeface="Gisha" pitchFamily="34" charset="-79"/>
            </a:rPr>
            <a:t>EtBr</a:t>
          </a:r>
          <a:r>
            <a:rPr lang="en-US" sz="3600" b="1" kern="1200" dirty="0" smtClean="0">
              <a:latin typeface="Gisha" pitchFamily="34" charset="-79"/>
              <a:cs typeface="Gisha" pitchFamily="34" charset="-79"/>
            </a:rPr>
            <a:t> )</a:t>
          </a:r>
          <a:endParaRPr lang="ar-SA" sz="3600" b="1" kern="1200" dirty="0">
            <a:latin typeface="Gisha" pitchFamily="34" charset="-79"/>
          </a:endParaRPr>
        </a:p>
      </dsp:txBody>
      <dsp:txXfrm>
        <a:off x="45692" y="45692"/>
        <a:ext cx="5695094" cy="84461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A8214A-B66C-43FC-9BBD-829B42D194B3}">
      <dsp:nvSpPr>
        <dsp:cNvPr id="0" name=""/>
        <dsp:cNvSpPr/>
      </dsp:nvSpPr>
      <dsp:spPr>
        <a:xfrm>
          <a:off x="0" y="7048"/>
          <a:ext cx="3071834" cy="842400"/>
        </a:xfrm>
        <a:prstGeom prst="roundRect">
          <a:avLst/>
        </a:prstGeom>
        <a:gradFill flip="none" rotWithShape="0">
          <a:gsLst>
            <a:gs pos="0">
              <a:schemeClr val="accent3">
                <a:lumMod val="75000"/>
                <a:shade val="30000"/>
                <a:satMod val="115000"/>
              </a:schemeClr>
            </a:gs>
            <a:gs pos="50000">
              <a:schemeClr val="accent3">
                <a:lumMod val="75000"/>
                <a:shade val="67500"/>
                <a:satMod val="115000"/>
              </a:schemeClr>
            </a:gs>
            <a:gs pos="100000">
              <a:schemeClr val="accent3">
                <a:lumMod val="75000"/>
                <a:shade val="100000"/>
                <a:satMod val="115000"/>
              </a:schemeClr>
            </a:gs>
          </a:gsLst>
          <a:path path="circle">
            <a:fillToRect l="50000" t="50000" r="50000" b="50000"/>
          </a:path>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r>
            <a:rPr lang="en-US" sz="3200" b="0" i="1" kern="1200" dirty="0" smtClean="0">
              <a:latin typeface="Adobe Heiti Std R" pitchFamily="34" charset="-128"/>
              <a:ea typeface="Adobe Heiti Std R" pitchFamily="34" charset="-128"/>
            </a:rPr>
            <a:t>Materials</a:t>
          </a:r>
          <a:endParaRPr lang="hy-AM" sz="3200" b="0" i="1" kern="1200" dirty="0" smtClean="0">
            <a:latin typeface="Adobe Heiti Std R" pitchFamily="34" charset="-128"/>
            <a:ea typeface="Adobe Heiti Std R" pitchFamily="34" charset="-128"/>
          </a:endParaRPr>
        </a:p>
      </dsp:txBody>
      <dsp:txXfrm>
        <a:off x="41123" y="48171"/>
        <a:ext cx="2989588" cy="76015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AE985A-A189-4E50-8D1F-A02BDD69A99F}">
      <dsp:nvSpPr>
        <dsp:cNvPr id="0" name=""/>
        <dsp:cNvSpPr/>
      </dsp:nvSpPr>
      <dsp:spPr>
        <a:xfrm>
          <a:off x="0" y="129637"/>
          <a:ext cx="2900354" cy="691526"/>
        </a:xfrm>
        <a:prstGeom prst="roundRect">
          <a:avLst/>
        </a:prstGeom>
        <a:gradFill flip="none" rotWithShape="1">
          <a:gsLst>
            <a:gs pos="0">
              <a:schemeClr val="accent3">
                <a:hueOff val="0"/>
                <a:satOff val="0"/>
                <a:lumOff val="0"/>
                <a:shade val="30000"/>
                <a:satMod val="115000"/>
              </a:schemeClr>
            </a:gs>
            <a:gs pos="50000">
              <a:schemeClr val="accent3">
                <a:hueOff val="0"/>
                <a:satOff val="0"/>
                <a:lumOff val="0"/>
                <a:shade val="67500"/>
                <a:satMod val="115000"/>
              </a:schemeClr>
            </a:gs>
            <a:gs pos="100000">
              <a:schemeClr val="accent3">
                <a:hueOff val="0"/>
                <a:satOff val="0"/>
                <a:lumOff val="0"/>
                <a:shade val="100000"/>
                <a:satMod val="115000"/>
              </a:schemeClr>
            </a:gs>
          </a:gsLst>
          <a:lin ang="16200000" scaled="1"/>
          <a:tileRect/>
        </a:gradFill>
        <a:ln w="25400" cap="flat" cmpd="sng" algn="ctr">
          <a:solidFill>
            <a:schemeClr val="accent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endParaRPr lang="en-US" sz="2000" b="1" kern="1200" dirty="0" smtClean="0">
            <a:solidFill>
              <a:schemeClr val="accent4">
                <a:lumMod val="50000"/>
              </a:schemeClr>
            </a:solidFill>
            <a:latin typeface="Adobe Heiti Std R" pitchFamily="34" charset="-128"/>
            <a:ea typeface="Adobe Heiti Std R" pitchFamily="34" charset="-128"/>
          </a:endParaRPr>
        </a:p>
        <a:p>
          <a:pPr lvl="0" algn="l" defTabSz="889000" rtl="0">
            <a:lnSpc>
              <a:spcPct val="90000"/>
            </a:lnSpc>
            <a:spcBef>
              <a:spcPct val="0"/>
            </a:spcBef>
            <a:spcAft>
              <a:spcPct val="35000"/>
            </a:spcAft>
          </a:pPr>
          <a:r>
            <a:rPr lang="en-US" sz="3200" b="1" kern="1200" dirty="0" smtClean="0">
              <a:solidFill>
                <a:schemeClr val="accent3">
                  <a:lumMod val="40000"/>
                  <a:lumOff val="60000"/>
                </a:schemeClr>
              </a:solidFill>
              <a:latin typeface="Adobe Heiti Std R" pitchFamily="34" charset="-128"/>
              <a:ea typeface="Adobe Heiti Std R" pitchFamily="34" charset="-128"/>
            </a:rPr>
            <a:t> Procedure :</a:t>
          </a:r>
          <a:r>
            <a:rPr lang="hy-AM" sz="3200" kern="1200" dirty="0" smtClean="0">
              <a:solidFill>
                <a:schemeClr val="accent3">
                  <a:lumMod val="40000"/>
                  <a:lumOff val="60000"/>
                </a:schemeClr>
              </a:solidFill>
              <a:ea typeface="Adobe Heiti Std R" pitchFamily="34" charset="-128"/>
            </a:rPr>
            <a:t/>
          </a:r>
          <a:br>
            <a:rPr lang="hy-AM" sz="3200" kern="1200" dirty="0" smtClean="0">
              <a:solidFill>
                <a:schemeClr val="accent3">
                  <a:lumMod val="40000"/>
                  <a:lumOff val="60000"/>
                </a:schemeClr>
              </a:solidFill>
              <a:ea typeface="Adobe Heiti Std R" pitchFamily="34" charset="-128"/>
            </a:rPr>
          </a:br>
          <a:endParaRPr lang="hy-AM" sz="3200" kern="1200" dirty="0">
            <a:solidFill>
              <a:schemeClr val="accent3">
                <a:lumMod val="40000"/>
                <a:lumOff val="60000"/>
              </a:schemeClr>
            </a:solidFill>
            <a:ea typeface="Adobe Heiti Std R" pitchFamily="34" charset="-128"/>
          </a:endParaRPr>
        </a:p>
      </dsp:txBody>
      <dsp:txXfrm>
        <a:off x="33758" y="163395"/>
        <a:ext cx="2832838" cy="62401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fr-CA"/>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fr-CA"/>
          </a:p>
        </p:txBody>
      </p:sp>
      <p:sp>
        <p:nvSpPr>
          <p:cNvPr id="4" name="Espace réservé de la date 3"/>
          <p:cNvSpPr>
            <a:spLocks noGrp="1"/>
          </p:cNvSpPr>
          <p:nvPr>
            <p:ph type="dt" sz="half" idx="10"/>
          </p:nvPr>
        </p:nvSpPr>
        <p:spPr/>
        <p:txBody>
          <a:bodyPr/>
          <a:lstStyle>
            <a:lvl1pPr>
              <a:defRPr/>
            </a:lvl1pPr>
          </a:lstStyle>
          <a:p>
            <a:pPr>
              <a:defRPr/>
            </a:pPr>
            <a:fld id="{E8D54543-FB1E-477E-B9B0-7EEB9519B6B5}" type="datetimeFigureOut">
              <a:rPr lang="fr-FR"/>
              <a:pPr>
                <a:defRPr/>
              </a:pPr>
              <a:t>10/04/2020</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F40E08D7-A10B-4818-8134-750E141513B5}" type="slidenum">
              <a:rPr lang="fr-CA"/>
              <a:pPr>
                <a:defRPr/>
              </a:pPr>
              <a:t>‹#›</a:t>
            </a:fld>
            <a:endParaRPr lang="fr-C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ar-SA" smtClean="0"/>
              <a:t>انقر لتحرير نمط العنوان الرئيسي</a:t>
            </a:r>
            <a:endParaRPr lang="fr-CA"/>
          </a:p>
        </p:txBody>
      </p:sp>
      <p:sp>
        <p:nvSpPr>
          <p:cNvPr id="3" name="Espace réservé du texte vertical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fr-CA"/>
          </a:p>
        </p:txBody>
      </p:sp>
      <p:sp>
        <p:nvSpPr>
          <p:cNvPr id="4" name="Espace réservé de la date 3"/>
          <p:cNvSpPr>
            <a:spLocks noGrp="1"/>
          </p:cNvSpPr>
          <p:nvPr>
            <p:ph type="dt" sz="half" idx="10"/>
          </p:nvPr>
        </p:nvSpPr>
        <p:spPr/>
        <p:txBody>
          <a:bodyPr/>
          <a:lstStyle>
            <a:lvl1pPr>
              <a:defRPr/>
            </a:lvl1pPr>
          </a:lstStyle>
          <a:p>
            <a:pPr>
              <a:defRPr/>
            </a:pPr>
            <a:fld id="{0E843816-7D99-47AA-960A-F4DBE6FDFFF1}" type="datetimeFigureOut">
              <a:rPr lang="fr-FR"/>
              <a:pPr>
                <a:defRPr/>
              </a:pPr>
              <a:t>10/04/2020</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C1E22191-4BBA-4A79-94AE-FB1D5003E234}" type="slidenum">
              <a:rPr lang="fr-CA"/>
              <a:pPr>
                <a:defRPr/>
              </a:pPr>
              <a:t>‹#›</a:t>
            </a:fld>
            <a:endParaRPr lang="fr-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fr-CA"/>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fr-CA"/>
          </a:p>
        </p:txBody>
      </p:sp>
      <p:sp>
        <p:nvSpPr>
          <p:cNvPr id="4" name="Espace réservé de la date 3"/>
          <p:cNvSpPr>
            <a:spLocks noGrp="1"/>
          </p:cNvSpPr>
          <p:nvPr>
            <p:ph type="dt" sz="half" idx="10"/>
          </p:nvPr>
        </p:nvSpPr>
        <p:spPr/>
        <p:txBody>
          <a:bodyPr/>
          <a:lstStyle>
            <a:lvl1pPr>
              <a:defRPr/>
            </a:lvl1pPr>
          </a:lstStyle>
          <a:p>
            <a:pPr>
              <a:defRPr/>
            </a:pPr>
            <a:fld id="{7AD10F43-EBEF-4272-AE29-E0DE9B084621}" type="datetimeFigureOut">
              <a:rPr lang="fr-FR"/>
              <a:pPr>
                <a:defRPr/>
              </a:pPr>
              <a:t>10/04/2020</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1830615A-D48C-4E7C-B611-CF83885736D2}" type="slidenum">
              <a:rPr lang="fr-CA"/>
              <a:pPr>
                <a:defRPr/>
              </a:pPr>
              <a:t>‹#›</a:t>
            </a:fld>
            <a:endParaRPr lang="fr-CA"/>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fr-CA"/>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fr-CA"/>
          </a:p>
        </p:txBody>
      </p:sp>
      <p:sp>
        <p:nvSpPr>
          <p:cNvPr id="4" name="Espace réservé de la date 3"/>
          <p:cNvSpPr>
            <a:spLocks noGrp="1"/>
          </p:cNvSpPr>
          <p:nvPr>
            <p:ph type="dt" sz="half" idx="10"/>
          </p:nvPr>
        </p:nvSpPr>
        <p:spPr/>
        <p:txBody>
          <a:bodyPr/>
          <a:lstStyle>
            <a:lvl1pPr>
              <a:defRPr/>
            </a:lvl1pPr>
          </a:lstStyle>
          <a:p>
            <a:pPr>
              <a:defRPr/>
            </a:pPr>
            <a:fld id="{E8D54543-FB1E-477E-B9B0-7EEB9519B6B5}" type="datetimeFigureOut">
              <a:rPr lang="fr-FR" smtClean="0"/>
              <a:pPr>
                <a:defRPr/>
              </a:pPr>
              <a:t>10/04/2020</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F40E08D7-A10B-4818-8134-750E141513B5}" type="slidenum">
              <a:rPr lang="fr-CA" smtClean="0"/>
              <a:pPr>
                <a:defRPr/>
              </a:pPr>
              <a:t>‹#›</a:t>
            </a:fld>
            <a:endParaRPr lang="fr-CA"/>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ar-SA" smtClean="0"/>
              <a:t>انقر لتحرير نمط العنوان الرئيسي</a:t>
            </a:r>
            <a:endParaRPr lang="fr-CA"/>
          </a:p>
        </p:txBody>
      </p:sp>
      <p:sp>
        <p:nvSpPr>
          <p:cNvPr id="3" name="Espace réservé du contenu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fr-CA"/>
          </a:p>
        </p:txBody>
      </p:sp>
      <p:sp>
        <p:nvSpPr>
          <p:cNvPr id="4" name="Espace réservé de la date 3"/>
          <p:cNvSpPr>
            <a:spLocks noGrp="1"/>
          </p:cNvSpPr>
          <p:nvPr>
            <p:ph type="dt" sz="half" idx="10"/>
          </p:nvPr>
        </p:nvSpPr>
        <p:spPr/>
        <p:txBody>
          <a:bodyPr/>
          <a:lstStyle>
            <a:lvl1pPr>
              <a:defRPr/>
            </a:lvl1pPr>
          </a:lstStyle>
          <a:p>
            <a:pPr>
              <a:defRPr/>
            </a:pPr>
            <a:fld id="{DE62BCAB-FF93-4008-B980-EC67FE5AB42C}" type="datetimeFigureOut">
              <a:rPr lang="fr-FR" smtClean="0"/>
              <a:pPr>
                <a:defRPr/>
              </a:pPr>
              <a:t>10/04/2020</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BBA15FFE-1722-421D-B1C7-08ADB316E2E4}" type="slidenum">
              <a:rPr lang="fr-CA" smtClean="0"/>
              <a:pPr>
                <a:defRPr/>
              </a:pPr>
              <a:t>‹#›</a:t>
            </a:fld>
            <a:endParaRPr lang="fr-CA"/>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ar-SA" smtClean="0"/>
              <a:t>انقر لتحرير نمط العنوان الرئيسي</a:t>
            </a:r>
            <a:endParaRPr lang="fr-CA"/>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Espace réservé de la date 3"/>
          <p:cNvSpPr>
            <a:spLocks noGrp="1"/>
          </p:cNvSpPr>
          <p:nvPr>
            <p:ph type="dt" sz="half" idx="10"/>
          </p:nvPr>
        </p:nvSpPr>
        <p:spPr/>
        <p:txBody>
          <a:bodyPr/>
          <a:lstStyle>
            <a:lvl1pPr>
              <a:defRPr/>
            </a:lvl1pPr>
          </a:lstStyle>
          <a:p>
            <a:pPr>
              <a:defRPr/>
            </a:pPr>
            <a:fld id="{4FDD6E37-593A-42EB-879A-B57CC87D3F2A}" type="datetimeFigureOut">
              <a:rPr lang="fr-FR" smtClean="0"/>
              <a:pPr>
                <a:defRPr/>
              </a:pPr>
              <a:t>10/04/2020</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31162ADD-1852-4C91-B393-4DC037B2BC5A}" type="slidenum">
              <a:rPr lang="fr-CA" smtClean="0"/>
              <a:pPr>
                <a:defRPr/>
              </a:pPr>
              <a:t>‹#›</a:t>
            </a:fld>
            <a:endParaRPr lang="fr-CA"/>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ar-SA" smtClean="0"/>
              <a:t>انقر لتحرير نمط العنوان الرئيسي</a:t>
            </a:r>
            <a:endParaRPr lang="fr-CA"/>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fr-CA"/>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fr-CA"/>
          </a:p>
        </p:txBody>
      </p:sp>
      <p:sp>
        <p:nvSpPr>
          <p:cNvPr id="5" name="Espace réservé de la date 3"/>
          <p:cNvSpPr>
            <a:spLocks noGrp="1"/>
          </p:cNvSpPr>
          <p:nvPr>
            <p:ph type="dt" sz="half" idx="10"/>
          </p:nvPr>
        </p:nvSpPr>
        <p:spPr/>
        <p:txBody>
          <a:bodyPr/>
          <a:lstStyle>
            <a:lvl1pPr>
              <a:defRPr/>
            </a:lvl1pPr>
          </a:lstStyle>
          <a:p>
            <a:pPr>
              <a:defRPr/>
            </a:pPr>
            <a:fld id="{9EDCE227-8D6B-42AC-8E45-32128BDF5F92}" type="datetimeFigureOut">
              <a:rPr lang="fr-FR" smtClean="0"/>
              <a:pPr>
                <a:defRPr/>
              </a:pPr>
              <a:t>10/04/2020</a:t>
            </a:fld>
            <a:endParaRPr lang="fr-CA"/>
          </a:p>
        </p:txBody>
      </p:sp>
      <p:sp>
        <p:nvSpPr>
          <p:cNvPr id="6" name="Espace réservé du pied de page 4"/>
          <p:cNvSpPr>
            <a:spLocks noGrp="1"/>
          </p:cNvSpPr>
          <p:nvPr>
            <p:ph type="ftr" sz="quarter" idx="11"/>
          </p:nvPr>
        </p:nvSpPr>
        <p:spPr/>
        <p:txBody>
          <a:bodyPr/>
          <a:lstStyle>
            <a:lvl1pPr>
              <a:defRPr/>
            </a:lvl1pPr>
          </a:lstStyle>
          <a:p>
            <a:pPr>
              <a:defRPr/>
            </a:pPr>
            <a:endParaRPr lang="fr-CA"/>
          </a:p>
        </p:txBody>
      </p:sp>
      <p:sp>
        <p:nvSpPr>
          <p:cNvPr id="7" name="Espace réservé du numéro de diapositive 5"/>
          <p:cNvSpPr>
            <a:spLocks noGrp="1"/>
          </p:cNvSpPr>
          <p:nvPr>
            <p:ph type="sldNum" sz="quarter" idx="12"/>
          </p:nvPr>
        </p:nvSpPr>
        <p:spPr/>
        <p:txBody>
          <a:bodyPr/>
          <a:lstStyle>
            <a:lvl1pPr>
              <a:defRPr/>
            </a:lvl1pPr>
          </a:lstStyle>
          <a:p>
            <a:pPr>
              <a:defRPr/>
            </a:pPr>
            <a:fld id="{B03DEF75-98C6-4DE1-A446-CA8F38E3305A}" type="slidenum">
              <a:rPr lang="fr-CA" smtClean="0"/>
              <a:pPr>
                <a:defRPr/>
              </a:pPr>
              <a:t>‹#›</a:t>
            </a:fld>
            <a:endParaRPr lang="fr-CA"/>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ar-SA" smtClean="0"/>
              <a:t>انقر لتحرير نمط العنوان الرئيسي</a:t>
            </a:r>
            <a:endParaRPr lang="fr-CA"/>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fr-CA"/>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fr-CA"/>
          </a:p>
        </p:txBody>
      </p:sp>
      <p:sp>
        <p:nvSpPr>
          <p:cNvPr id="7" name="Espace réservé de la date 3"/>
          <p:cNvSpPr>
            <a:spLocks noGrp="1"/>
          </p:cNvSpPr>
          <p:nvPr>
            <p:ph type="dt" sz="half" idx="10"/>
          </p:nvPr>
        </p:nvSpPr>
        <p:spPr/>
        <p:txBody>
          <a:bodyPr/>
          <a:lstStyle>
            <a:lvl1pPr>
              <a:defRPr/>
            </a:lvl1pPr>
          </a:lstStyle>
          <a:p>
            <a:pPr>
              <a:defRPr/>
            </a:pPr>
            <a:fld id="{F491AF71-7B53-41FC-8BB4-8C99333671F1}" type="datetimeFigureOut">
              <a:rPr lang="fr-FR" smtClean="0"/>
              <a:pPr>
                <a:defRPr/>
              </a:pPr>
              <a:t>10/04/2020</a:t>
            </a:fld>
            <a:endParaRPr lang="fr-CA"/>
          </a:p>
        </p:txBody>
      </p:sp>
      <p:sp>
        <p:nvSpPr>
          <p:cNvPr id="8" name="Espace réservé du pied de page 4"/>
          <p:cNvSpPr>
            <a:spLocks noGrp="1"/>
          </p:cNvSpPr>
          <p:nvPr>
            <p:ph type="ftr" sz="quarter" idx="11"/>
          </p:nvPr>
        </p:nvSpPr>
        <p:spPr/>
        <p:txBody>
          <a:bodyPr/>
          <a:lstStyle>
            <a:lvl1pPr>
              <a:defRPr/>
            </a:lvl1pPr>
          </a:lstStyle>
          <a:p>
            <a:pPr>
              <a:defRPr/>
            </a:pPr>
            <a:endParaRPr lang="fr-CA"/>
          </a:p>
        </p:txBody>
      </p:sp>
      <p:sp>
        <p:nvSpPr>
          <p:cNvPr id="9" name="Espace réservé du numéro de diapositive 5"/>
          <p:cNvSpPr>
            <a:spLocks noGrp="1"/>
          </p:cNvSpPr>
          <p:nvPr>
            <p:ph type="sldNum" sz="quarter" idx="12"/>
          </p:nvPr>
        </p:nvSpPr>
        <p:spPr/>
        <p:txBody>
          <a:bodyPr/>
          <a:lstStyle>
            <a:lvl1pPr>
              <a:defRPr/>
            </a:lvl1pPr>
          </a:lstStyle>
          <a:p>
            <a:pPr>
              <a:defRPr/>
            </a:pPr>
            <a:fld id="{A89E940E-97D6-4F4C-B1B3-184A774653EE}" type="slidenum">
              <a:rPr lang="fr-CA" smtClean="0"/>
              <a:pPr>
                <a:defRPr/>
              </a:pPr>
              <a:t>‹#›</a:t>
            </a:fld>
            <a:endParaRPr lang="fr-CA"/>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ar-SA" smtClean="0"/>
              <a:t>انقر لتحرير نمط العنوان الرئيسي</a:t>
            </a:r>
            <a:endParaRPr lang="fr-CA"/>
          </a:p>
        </p:txBody>
      </p:sp>
      <p:sp>
        <p:nvSpPr>
          <p:cNvPr id="3" name="Espace réservé de la date 3"/>
          <p:cNvSpPr>
            <a:spLocks noGrp="1"/>
          </p:cNvSpPr>
          <p:nvPr>
            <p:ph type="dt" sz="half" idx="10"/>
          </p:nvPr>
        </p:nvSpPr>
        <p:spPr/>
        <p:txBody>
          <a:bodyPr/>
          <a:lstStyle>
            <a:lvl1pPr>
              <a:defRPr/>
            </a:lvl1pPr>
          </a:lstStyle>
          <a:p>
            <a:pPr>
              <a:defRPr/>
            </a:pPr>
            <a:fld id="{5363A58F-EE0C-4D54-BF56-7D22B54002A7}" type="datetimeFigureOut">
              <a:rPr lang="fr-FR" smtClean="0"/>
              <a:pPr>
                <a:defRPr/>
              </a:pPr>
              <a:t>10/04/2020</a:t>
            </a:fld>
            <a:endParaRPr lang="fr-CA"/>
          </a:p>
        </p:txBody>
      </p:sp>
      <p:sp>
        <p:nvSpPr>
          <p:cNvPr id="4" name="Espace réservé du pied de page 4"/>
          <p:cNvSpPr>
            <a:spLocks noGrp="1"/>
          </p:cNvSpPr>
          <p:nvPr>
            <p:ph type="ftr" sz="quarter" idx="11"/>
          </p:nvPr>
        </p:nvSpPr>
        <p:spPr/>
        <p:txBody>
          <a:bodyPr/>
          <a:lstStyle>
            <a:lvl1pPr>
              <a:defRPr/>
            </a:lvl1pPr>
          </a:lstStyle>
          <a:p>
            <a:pPr>
              <a:defRPr/>
            </a:pPr>
            <a:endParaRPr lang="fr-CA"/>
          </a:p>
        </p:txBody>
      </p:sp>
      <p:sp>
        <p:nvSpPr>
          <p:cNvPr id="5" name="Espace réservé du numéro de diapositive 5"/>
          <p:cNvSpPr>
            <a:spLocks noGrp="1"/>
          </p:cNvSpPr>
          <p:nvPr>
            <p:ph type="sldNum" sz="quarter" idx="12"/>
          </p:nvPr>
        </p:nvSpPr>
        <p:spPr/>
        <p:txBody>
          <a:bodyPr/>
          <a:lstStyle>
            <a:lvl1pPr>
              <a:defRPr/>
            </a:lvl1pPr>
          </a:lstStyle>
          <a:p>
            <a:pPr>
              <a:defRPr/>
            </a:pPr>
            <a:fld id="{381A86A8-498F-453E-BEB8-C3FB41C770FE}" type="slidenum">
              <a:rPr lang="fr-CA" smtClean="0"/>
              <a:pPr>
                <a:defRPr/>
              </a:pPr>
              <a:t>‹#›</a:t>
            </a:fld>
            <a:endParaRPr lang="fr-CA"/>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07187004-522A-4C1C-A061-8F8D09A6CE89}" type="datetimeFigureOut">
              <a:rPr lang="fr-FR" smtClean="0"/>
              <a:pPr>
                <a:defRPr/>
              </a:pPr>
              <a:t>10/04/2020</a:t>
            </a:fld>
            <a:endParaRPr lang="fr-CA"/>
          </a:p>
        </p:txBody>
      </p:sp>
      <p:sp>
        <p:nvSpPr>
          <p:cNvPr id="3" name="Espace réservé du pied de page 4"/>
          <p:cNvSpPr>
            <a:spLocks noGrp="1"/>
          </p:cNvSpPr>
          <p:nvPr>
            <p:ph type="ftr" sz="quarter" idx="11"/>
          </p:nvPr>
        </p:nvSpPr>
        <p:spPr/>
        <p:txBody>
          <a:bodyPr/>
          <a:lstStyle>
            <a:lvl1pPr>
              <a:defRPr/>
            </a:lvl1pPr>
          </a:lstStyle>
          <a:p>
            <a:pPr>
              <a:defRPr/>
            </a:pPr>
            <a:endParaRPr lang="fr-CA"/>
          </a:p>
        </p:txBody>
      </p:sp>
      <p:sp>
        <p:nvSpPr>
          <p:cNvPr id="4" name="Espace réservé du numéro de diapositive 5"/>
          <p:cNvSpPr>
            <a:spLocks noGrp="1"/>
          </p:cNvSpPr>
          <p:nvPr>
            <p:ph type="sldNum" sz="quarter" idx="12"/>
          </p:nvPr>
        </p:nvSpPr>
        <p:spPr/>
        <p:txBody>
          <a:bodyPr/>
          <a:lstStyle>
            <a:lvl1pPr>
              <a:defRPr/>
            </a:lvl1pPr>
          </a:lstStyle>
          <a:p>
            <a:pPr>
              <a:defRPr/>
            </a:pPr>
            <a:fld id="{7D5EEA7D-7C1D-4648-A21A-C8E68C27E04A}" type="slidenum">
              <a:rPr lang="fr-CA" smtClean="0"/>
              <a:pPr>
                <a:defRPr/>
              </a:pPr>
              <a:t>‹#›</a:t>
            </a:fld>
            <a:endParaRPr lang="fr-CA"/>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ar-SA" smtClean="0"/>
              <a:t>انقر لتحرير نمط العنوان الرئيسي</a:t>
            </a:r>
            <a:endParaRPr lang="fr-CA"/>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fr-CA"/>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Espace réservé de la date 3"/>
          <p:cNvSpPr>
            <a:spLocks noGrp="1"/>
          </p:cNvSpPr>
          <p:nvPr>
            <p:ph type="dt" sz="half" idx="10"/>
          </p:nvPr>
        </p:nvSpPr>
        <p:spPr/>
        <p:txBody>
          <a:bodyPr/>
          <a:lstStyle>
            <a:lvl1pPr>
              <a:defRPr/>
            </a:lvl1pPr>
          </a:lstStyle>
          <a:p>
            <a:pPr>
              <a:defRPr/>
            </a:pPr>
            <a:fld id="{E3756C8B-6C33-4647-A086-68AA2037C359}" type="datetimeFigureOut">
              <a:rPr lang="fr-FR" smtClean="0"/>
              <a:pPr>
                <a:defRPr/>
              </a:pPr>
              <a:t>10/04/2020</a:t>
            </a:fld>
            <a:endParaRPr lang="fr-CA"/>
          </a:p>
        </p:txBody>
      </p:sp>
      <p:sp>
        <p:nvSpPr>
          <p:cNvPr id="6" name="Espace réservé du pied de page 4"/>
          <p:cNvSpPr>
            <a:spLocks noGrp="1"/>
          </p:cNvSpPr>
          <p:nvPr>
            <p:ph type="ftr" sz="quarter" idx="11"/>
          </p:nvPr>
        </p:nvSpPr>
        <p:spPr/>
        <p:txBody>
          <a:bodyPr/>
          <a:lstStyle>
            <a:lvl1pPr>
              <a:defRPr/>
            </a:lvl1pPr>
          </a:lstStyle>
          <a:p>
            <a:pPr>
              <a:defRPr/>
            </a:pPr>
            <a:endParaRPr lang="fr-CA"/>
          </a:p>
        </p:txBody>
      </p:sp>
      <p:sp>
        <p:nvSpPr>
          <p:cNvPr id="7" name="Espace réservé du numéro de diapositive 5"/>
          <p:cNvSpPr>
            <a:spLocks noGrp="1"/>
          </p:cNvSpPr>
          <p:nvPr>
            <p:ph type="sldNum" sz="quarter" idx="12"/>
          </p:nvPr>
        </p:nvSpPr>
        <p:spPr/>
        <p:txBody>
          <a:bodyPr/>
          <a:lstStyle>
            <a:lvl1pPr>
              <a:defRPr/>
            </a:lvl1pPr>
          </a:lstStyle>
          <a:p>
            <a:pPr>
              <a:defRPr/>
            </a:pPr>
            <a:fld id="{749A1677-889E-42A3-82FB-44C077E02977}" type="slidenum">
              <a:rPr lang="fr-CA" smtClean="0"/>
              <a:pPr>
                <a:defRPr/>
              </a:pPr>
              <a:t>‹#›</a:t>
            </a:fld>
            <a:endParaRPr lang="fr-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ar-SA" smtClean="0"/>
              <a:t>انقر لتحرير نمط العنوان الرئيسي</a:t>
            </a:r>
            <a:endParaRPr lang="fr-CA"/>
          </a:p>
        </p:txBody>
      </p:sp>
      <p:sp>
        <p:nvSpPr>
          <p:cNvPr id="3" name="Espace réservé du contenu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fr-CA"/>
          </a:p>
        </p:txBody>
      </p:sp>
      <p:sp>
        <p:nvSpPr>
          <p:cNvPr id="4" name="Espace réservé de la date 3"/>
          <p:cNvSpPr>
            <a:spLocks noGrp="1"/>
          </p:cNvSpPr>
          <p:nvPr>
            <p:ph type="dt" sz="half" idx="10"/>
          </p:nvPr>
        </p:nvSpPr>
        <p:spPr/>
        <p:txBody>
          <a:bodyPr/>
          <a:lstStyle>
            <a:lvl1pPr>
              <a:defRPr/>
            </a:lvl1pPr>
          </a:lstStyle>
          <a:p>
            <a:pPr>
              <a:defRPr/>
            </a:pPr>
            <a:fld id="{DE62BCAB-FF93-4008-B980-EC67FE5AB42C}" type="datetimeFigureOut">
              <a:rPr lang="fr-FR"/>
              <a:pPr>
                <a:defRPr/>
              </a:pPr>
              <a:t>10/04/2020</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BBA15FFE-1722-421D-B1C7-08ADB316E2E4}" type="slidenum">
              <a:rPr lang="fr-CA"/>
              <a:pPr>
                <a:defRPr/>
              </a:pPr>
              <a:t>‹#›</a:t>
            </a:fld>
            <a:endParaRPr lang="fr-CA"/>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ar-SA" smtClean="0"/>
              <a:t>انقر لتحرير نمط العنوان الرئيسي</a:t>
            </a:r>
            <a:endParaRPr lang="fr-CA"/>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ar-SA" noProof="0" smtClean="0"/>
              <a:t>انقر فوق الرمز لإضافة صورة</a:t>
            </a:r>
            <a:endParaRPr lang="fr-CA"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Espace réservé de la date 3"/>
          <p:cNvSpPr>
            <a:spLocks noGrp="1"/>
          </p:cNvSpPr>
          <p:nvPr>
            <p:ph type="dt" sz="half" idx="10"/>
          </p:nvPr>
        </p:nvSpPr>
        <p:spPr/>
        <p:txBody>
          <a:bodyPr/>
          <a:lstStyle>
            <a:lvl1pPr>
              <a:defRPr/>
            </a:lvl1pPr>
          </a:lstStyle>
          <a:p>
            <a:pPr>
              <a:defRPr/>
            </a:pPr>
            <a:fld id="{08AB44F7-B101-413A-A7E7-93D5181005A7}" type="datetimeFigureOut">
              <a:rPr lang="fr-FR" smtClean="0"/>
              <a:pPr>
                <a:defRPr/>
              </a:pPr>
              <a:t>10/04/2020</a:t>
            </a:fld>
            <a:endParaRPr lang="fr-CA"/>
          </a:p>
        </p:txBody>
      </p:sp>
      <p:sp>
        <p:nvSpPr>
          <p:cNvPr id="6" name="Espace réservé du pied de page 4"/>
          <p:cNvSpPr>
            <a:spLocks noGrp="1"/>
          </p:cNvSpPr>
          <p:nvPr>
            <p:ph type="ftr" sz="quarter" idx="11"/>
          </p:nvPr>
        </p:nvSpPr>
        <p:spPr/>
        <p:txBody>
          <a:bodyPr/>
          <a:lstStyle>
            <a:lvl1pPr>
              <a:defRPr/>
            </a:lvl1pPr>
          </a:lstStyle>
          <a:p>
            <a:pPr>
              <a:defRPr/>
            </a:pPr>
            <a:endParaRPr lang="fr-CA"/>
          </a:p>
        </p:txBody>
      </p:sp>
      <p:sp>
        <p:nvSpPr>
          <p:cNvPr id="7" name="Espace réservé du numéro de diapositive 5"/>
          <p:cNvSpPr>
            <a:spLocks noGrp="1"/>
          </p:cNvSpPr>
          <p:nvPr>
            <p:ph type="sldNum" sz="quarter" idx="12"/>
          </p:nvPr>
        </p:nvSpPr>
        <p:spPr/>
        <p:txBody>
          <a:bodyPr/>
          <a:lstStyle>
            <a:lvl1pPr>
              <a:defRPr/>
            </a:lvl1pPr>
          </a:lstStyle>
          <a:p>
            <a:pPr>
              <a:defRPr/>
            </a:pPr>
            <a:fld id="{ADA85D7F-251C-4FBB-AB00-0416823A681F}" type="slidenum">
              <a:rPr lang="fr-CA" smtClean="0"/>
              <a:pPr>
                <a:defRPr/>
              </a:pPr>
              <a:t>‹#›</a:t>
            </a:fld>
            <a:endParaRPr lang="fr-CA"/>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ar-SA" smtClean="0"/>
              <a:t>انقر لتحرير نمط العنوان الرئيسي</a:t>
            </a:r>
            <a:endParaRPr lang="fr-CA"/>
          </a:p>
        </p:txBody>
      </p:sp>
      <p:sp>
        <p:nvSpPr>
          <p:cNvPr id="3" name="Espace réservé du texte vertical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fr-CA"/>
          </a:p>
        </p:txBody>
      </p:sp>
      <p:sp>
        <p:nvSpPr>
          <p:cNvPr id="4" name="Espace réservé de la date 3"/>
          <p:cNvSpPr>
            <a:spLocks noGrp="1"/>
          </p:cNvSpPr>
          <p:nvPr>
            <p:ph type="dt" sz="half" idx="10"/>
          </p:nvPr>
        </p:nvSpPr>
        <p:spPr/>
        <p:txBody>
          <a:bodyPr/>
          <a:lstStyle>
            <a:lvl1pPr>
              <a:defRPr/>
            </a:lvl1pPr>
          </a:lstStyle>
          <a:p>
            <a:pPr>
              <a:defRPr/>
            </a:pPr>
            <a:fld id="{0E843816-7D99-47AA-960A-F4DBE6FDFFF1}" type="datetimeFigureOut">
              <a:rPr lang="fr-FR" smtClean="0"/>
              <a:pPr>
                <a:defRPr/>
              </a:pPr>
              <a:t>10/04/2020</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C1E22191-4BBA-4A79-94AE-FB1D5003E234}" type="slidenum">
              <a:rPr lang="fr-CA" smtClean="0"/>
              <a:pPr>
                <a:defRPr/>
              </a:pPr>
              <a:t>‹#›</a:t>
            </a:fld>
            <a:endParaRPr lang="fr-CA"/>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fr-CA"/>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fr-CA"/>
          </a:p>
        </p:txBody>
      </p:sp>
      <p:sp>
        <p:nvSpPr>
          <p:cNvPr id="4" name="Espace réservé de la date 3"/>
          <p:cNvSpPr>
            <a:spLocks noGrp="1"/>
          </p:cNvSpPr>
          <p:nvPr>
            <p:ph type="dt" sz="half" idx="10"/>
          </p:nvPr>
        </p:nvSpPr>
        <p:spPr/>
        <p:txBody>
          <a:bodyPr/>
          <a:lstStyle>
            <a:lvl1pPr>
              <a:defRPr/>
            </a:lvl1pPr>
          </a:lstStyle>
          <a:p>
            <a:pPr>
              <a:defRPr/>
            </a:pPr>
            <a:fld id="{7AD10F43-EBEF-4272-AE29-E0DE9B084621}" type="datetimeFigureOut">
              <a:rPr lang="fr-FR" smtClean="0"/>
              <a:pPr>
                <a:defRPr/>
              </a:pPr>
              <a:t>10/04/2020</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1830615A-D48C-4E7C-B611-CF83885736D2}" type="slidenum">
              <a:rPr lang="fr-CA" smtClean="0"/>
              <a:pPr>
                <a:defRPr/>
              </a:pPr>
              <a:t>‹#›</a:t>
            </a:fld>
            <a:endParaRPr lang="fr-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ar-SA" smtClean="0"/>
              <a:t>انقر لتحرير نمط العنوان الرئيسي</a:t>
            </a:r>
            <a:endParaRPr lang="fr-CA"/>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Espace réservé de la date 3"/>
          <p:cNvSpPr>
            <a:spLocks noGrp="1"/>
          </p:cNvSpPr>
          <p:nvPr>
            <p:ph type="dt" sz="half" idx="10"/>
          </p:nvPr>
        </p:nvSpPr>
        <p:spPr/>
        <p:txBody>
          <a:bodyPr/>
          <a:lstStyle>
            <a:lvl1pPr>
              <a:defRPr/>
            </a:lvl1pPr>
          </a:lstStyle>
          <a:p>
            <a:pPr>
              <a:defRPr/>
            </a:pPr>
            <a:fld id="{4FDD6E37-593A-42EB-879A-B57CC87D3F2A}" type="datetimeFigureOut">
              <a:rPr lang="fr-FR"/>
              <a:pPr>
                <a:defRPr/>
              </a:pPr>
              <a:t>10/04/2020</a:t>
            </a:fld>
            <a:endParaRPr lang="fr-CA"/>
          </a:p>
        </p:txBody>
      </p:sp>
      <p:sp>
        <p:nvSpPr>
          <p:cNvPr id="5" name="Espace réservé du pied de page 4"/>
          <p:cNvSpPr>
            <a:spLocks noGrp="1"/>
          </p:cNvSpPr>
          <p:nvPr>
            <p:ph type="ftr" sz="quarter" idx="11"/>
          </p:nvPr>
        </p:nvSpPr>
        <p:spPr/>
        <p:txBody>
          <a:bodyPr/>
          <a:lstStyle>
            <a:lvl1pPr>
              <a:defRPr/>
            </a:lvl1pPr>
          </a:lstStyle>
          <a:p>
            <a:pPr>
              <a:defRPr/>
            </a:pPr>
            <a:endParaRPr lang="fr-CA"/>
          </a:p>
        </p:txBody>
      </p:sp>
      <p:sp>
        <p:nvSpPr>
          <p:cNvPr id="6" name="Espace réservé du numéro de diapositive 5"/>
          <p:cNvSpPr>
            <a:spLocks noGrp="1"/>
          </p:cNvSpPr>
          <p:nvPr>
            <p:ph type="sldNum" sz="quarter" idx="12"/>
          </p:nvPr>
        </p:nvSpPr>
        <p:spPr/>
        <p:txBody>
          <a:bodyPr/>
          <a:lstStyle>
            <a:lvl1pPr>
              <a:defRPr/>
            </a:lvl1pPr>
          </a:lstStyle>
          <a:p>
            <a:pPr>
              <a:defRPr/>
            </a:pPr>
            <a:fld id="{31162ADD-1852-4C91-B393-4DC037B2BC5A}" type="slidenum">
              <a:rPr lang="fr-CA"/>
              <a:pPr>
                <a:defRPr/>
              </a:pPr>
              <a:t>‹#›</a:t>
            </a:fld>
            <a:endParaRPr lang="fr-C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ar-SA" smtClean="0"/>
              <a:t>انقر لتحرير نمط العنوان الرئيسي</a:t>
            </a:r>
            <a:endParaRPr lang="fr-CA"/>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fr-CA"/>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fr-CA"/>
          </a:p>
        </p:txBody>
      </p:sp>
      <p:sp>
        <p:nvSpPr>
          <p:cNvPr id="5" name="Espace réservé de la date 3"/>
          <p:cNvSpPr>
            <a:spLocks noGrp="1"/>
          </p:cNvSpPr>
          <p:nvPr>
            <p:ph type="dt" sz="half" idx="10"/>
          </p:nvPr>
        </p:nvSpPr>
        <p:spPr/>
        <p:txBody>
          <a:bodyPr/>
          <a:lstStyle>
            <a:lvl1pPr>
              <a:defRPr/>
            </a:lvl1pPr>
          </a:lstStyle>
          <a:p>
            <a:pPr>
              <a:defRPr/>
            </a:pPr>
            <a:fld id="{9EDCE227-8D6B-42AC-8E45-32128BDF5F92}" type="datetimeFigureOut">
              <a:rPr lang="fr-FR"/>
              <a:pPr>
                <a:defRPr/>
              </a:pPr>
              <a:t>10/04/2020</a:t>
            </a:fld>
            <a:endParaRPr lang="fr-CA"/>
          </a:p>
        </p:txBody>
      </p:sp>
      <p:sp>
        <p:nvSpPr>
          <p:cNvPr id="6" name="Espace réservé du pied de page 4"/>
          <p:cNvSpPr>
            <a:spLocks noGrp="1"/>
          </p:cNvSpPr>
          <p:nvPr>
            <p:ph type="ftr" sz="quarter" idx="11"/>
          </p:nvPr>
        </p:nvSpPr>
        <p:spPr/>
        <p:txBody>
          <a:bodyPr/>
          <a:lstStyle>
            <a:lvl1pPr>
              <a:defRPr/>
            </a:lvl1pPr>
          </a:lstStyle>
          <a:p>
            <a:pPr>
              <a:defRPr/>
            </a:pPr>
            <a:endParaRPr lang="fr-CA"/>
          </a:p>
        </p:txBody>
      </p:sp>
      <p:sp>
        <p:nvSpPr>
          <p:cNvPr id="7" name="Espace réservé du numéro de diapositive 5"/>
          <p:cNvSpPr>
            <a:spLocks noGrp="1"/>
          </p:cNvSpPr>
          <p:nvPr>
            <p:ph type="sldNum" sz="quarter" idx="12"/>
          </p:nvPr>
        </p:nvSpPr>
        <p:spPr/>
        <p:txBody>
          <a:bodyPr/>
          <a:lstStyle>
            <a:lvl1pPr>
              <a:defRPr/>
            </a:lvl1pPr>
          </a:lstStyle>
          <a:p>
            <a:pPr>
              <a:defRPr/>
            </a:pPr>
            <a:fld id="{B03DEF75-98C6-4DE1-A446-CA8F38E3305A}" type="slidenum">
              <a:rPr lang="fr-CA"/>
              <a:pPr>
                <a:defRPr/>
              </a:pPr>
              <a:t>‹#›</a:t>
            </a:fld>
            <a:endParaRPr lang="fr-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ar-SA" smtClean="0"/>
              <a:t>انقر لتحرير نمط العنوان الرئيسي</a:t>
            </a:r>
            <a:endParaRPr lang="fr-CA"/>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fr-CA"/>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fr-CA"/>
          </a:p>
        </p:txBody>
      </p:sp>
      <p:sp>
        <p:nvSpPr>
          <p:cNvPr id="7" name="Espace réservé de la date 3"/>
          <p:cNvSpPr>
            <a:spLocks noGrp="1"/>
          </p:cNvSpPr>
          <p:nvPr>
            <p:ph type="dt" sz="half" idx="10"/>
          </p:nvPr>
        </p:nvSpPr>
        <p:spPr/>
        <p:txBody>
          <a:bodyPr/>
          <a:lstStyle>
            <a:lvl1pPr>
              <a:defRPr/>
            </a:lvl1pPr>
          </a:lstStyle>
          <a:p>
            <a:pPr>
              <a:defRPr/>
            </a:pPr>
            <a:fld id="{F491AF71-7B53-41FC-8BB4-8C99333671F1}" type="datetimeFigureOut">
              <a:rPr lang="fr-FR"/>
              <a:pPr>
                <a:defRPr/>
              </a:pPr>
              <a:t>10/04/2020</a:t>
            </a:fld>
            <a:endParaRPr lang="fr-CA"/>
          </a:p>
        </p:txBody>
      </p:sp>
      <p:sp>
        <p:nvSpPr>
          <p:cNvPr id="8" name="Espace réservé du pied de page 4"/>
          <p:cNvSpPr>
            <a:spLocks noGrp="1"/>
          </p:cNvSpPr>
          <p:nvPr>
            <p:ph type="ftr" sz="quarter" idx="11"/>
          </p:nvPr>
        </p:nvSpPr>
        <p:spPr/>
        <p:txBody>
          <a:bodyPr/>
          <a:lstStyle>
            <a:lvl1pPr>
              <a:defRPr/>
            </a:lvl1pPr>
          </a:lstStyle>
          <a:p>
            <a:pPr>
              <a:defRPr/>
            </a:pPr>
            <a:endParaRPr lang="fr-CA"/>
          </a:p>
        </p:txBody>
      </p:sp>
      <p:sp>
        <p:nvSpPr>
          <p:cNvPr id="9" name="Espace réservé du numéro de diapositive 5"/>
          <p:cNvSpPr>
            <a:spLocks noGrp="1"/>
          </p:cNvSpPr>
          <p:nvPr>
            <p:ph type="sldNum" sz="quarter" idx="12"/>
          </p:nvPr>
        </p:nvSpPr>
        <p:spPr/>
        <p:txBody>
          <a:bodyPr/>
          <a:lstStyle>
            <a:lvl1pPr>
              <a:defRPr/>
            </a:lvl1pPr>
          </a:lstStyle>
          <a:p>
            <a:pPr>
              <a:defRPr/>
            </a:pPr>
            <a:fld id="{A89E940E-97D6-4F4C-B1B3-184A774653EE}" type="slidenum">
              <a:rPr lang="fr-CA"/>
              <a:pPr>
                <a:defRPr/>
              </a:pPr>
              <a:t>‹#›</a:t>
            </a:fld>
            <a:endParaRPr lang="fr-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ar-SA" smtClean="0"/>
              <a:t>انقر لتحرير نمط العنوان الرئيسي</a:t>
            </a:r>
            <a:endParaRPr lang="fr-CA"/>
          </a:p>
        </p:txBody>
      </p:sp>
      <p:sp>
        <p:nvSpPr>
          <p:cNvPr id="3" name="Espace réservé de la date 3"/>
          <p:cNvSpPr>
            <a:spLocks noGrp="1"/>
          </p:cNvSpPr>
          <p:nvPr>
            <p:ph type="dt" sz="half" idx="10"/>
          </p:nvPr>
        </p:nvSpPr>
        <p:spPr/>
        <p:txBody>
          <a:bodyPr/>
          <a:lstStyle>
            <a:lvl1pPr>
              <a:defRPr/>
            </a:lvl1pPr>
          </a:lstStyle>
          <a:p>
            <a:pPr>
              <a:defRPr/>
            </a:pPr>
            <a:fld id="{5363A58F-EE0C-4D54-BF56-7D22B54002A7}" type="datetimeFigureOut">
              <a:rPr lang="fr-FR"/>
              <a:pPr>
                <a:defRPr/>
              </a:pPr>
              <a:t>10/04/2020</a:t>
            </a:fld>
            <a:endParaRPr lang="fr-CA"/>
          </a:p>
        </p:txBody>
      </p:sp>
      <p:sp>
        <p:nvSpPr>
          <p:cNvPr id="4" name="Espace réservé du pied de page 4"/>
          <p:cNvSpPr>
            <a:spLocks noGrp="1"/>
          </p:cNvSpPr>
          <p:nvPr>
            <p:ph type="ftr" sz="quarter" idx="11"/>
          </p:nvPr>
        </p:nvSpPr>
        <p:spPr/>
        <p:txBody>
          <a:bodyPr/>
          <a:lstStyle>
            <a:lvl1pPr>
              <a:defRPr/>
            </a:lvl1pPr>
          </a:lstStyle>
          <a:p>
            <a:pPr>
              <a:defRPr/>
            </a:pPr>
            <a:endParaRPr lang="fr-CA"/>
          </a:p>
        </p:txBody>
      </p:sp>
      <p:sp>
        <p:nvSpPr>
          <p:cNvPr id="5" name="Espace réservé du numéro de diapositive 5"/>
          <p:cNvSpPr>
            <a:spLocks noGrp="1"/>
          </p:cNvSpPr>
          <p:nvPr>
            <p:ph type="sldNum" sz="quarter" idx="12"/>
          </p:nvPr>
        </p:nvSpPr>
        <p:spPr/>
        <p:txBody>
          <a:bodyPr/>
          <a:lstStyle>
            <a:lvl1pPr>
              <a:defRPr/>
            </a:lvl1pPr>
          </a:lstStyle>
          <a:p>
            <a:pPr>
              <a:defRPr/>
            </a:pPr>
            <a:fld id="{381A86A8-498F-453E-BEB8-C3FB41C770FE}" type="slidenum">
              <a:rPr lang="fr-CA"/>
              <a:pPr>
                <a:defRPr/>
              </a:pPr>
              <a:t>‹#›</a:t>
            </a:fld>
            <a:endParaRPr lang="fr-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07187004-522A-4C1C-A061-8F8D09A6CE89}" type="datetimeFigureOut">
              <a:rPr lang="fr-FR"/>
              <a:pPr>
                <a:defRPr/>
              </a:pPr>
              <a:t>10/04/2020</a:t>
            </a:fld>
            <a:endParaRPr lang="fr-CA"/>
          </a:p>
        </p:txBody>
      </p:sp>
      <p:sp>
        <p:nvSpPr>
          <p:cNvPr id="3" name="Espace réservé du pied de page 4"/>
          <p:cNvSpPr>
            <a:spLocks noGrp="1"/>
          </p:cNvSpPr>
          <p:nvPr>
            <p:ph type="ftr" sz="quarter" idx="11"/>
          </p:nvPr>
        </p:nvSpPr>
        <p:spPr/>
        <p:txBody>
          <a:bodyPr/>
          <a:lstStyle>
            <a:lvl1pPr>
              <a:defRPr/>
            </a:lvl1pPr>
          </a:lstStyle>
          <a:p>
            <a:pPr>
              <a:defRPr/>
            </a:pPr>
            <a:endParaRPr lang="fr-CA"/>
          </a:p>
        </p:txBody>
      </p:sp>
      <p:sp>
        <p:nvSpPr>
          <p:cNvPr id="4" name="Espace réservé du numéro de diapositive 5"/>
          <p:cNvSpPr>
            <a:spLocks noGrp="1"/>
          </p:cNvSpPr>
          <p:nvPr>
            <p:ph type="sldNum" sz="quarter" idx="12"/>
          </p:nvPr>
        </p:nvSpPr>
        <p:spPr/>
        <p:txBody>
          <a:bodyPr/>
          <a:lstStyle>
            <a:lvl1pPr>
              <a:defRPr/>
            </a:lvl1pPr>
          </a:lstStyle>
          <a:p>
            <a:pPr>
              <a:defRPr/>
            </a:pPr>
            <a:fld id="{7D5EEA7D-7C1D-4648-A21A-C8E68C27E04A}" type="slidenum">
              <a:rPr lang="fr-CA"/>
              <a:pPr>
                <a:defRPr/>
              </a:pPr>
              <a:t>‹#›</a:t>
            </a:fld>
            <a:endParaRPr lang="fr-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ar-SA" smtClean="0"/>
              <a:t>انقر لتحرير نمط العنوان الرئيسي</a:t>
            </a:r>
            <a:endParaRPr lang="fr-CA"/>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fr-CA"/>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Espace réservé de la date 3"/>
          <p:cNvSpPr>
            <a:spLocks noGrp="1"/>
          </p:cNvSpPr>
          <p:nvPr>
            <p:ph type="dt" sz="half" idx="10"/>
          </p:nvPr>
        </p:nvSpPr>
        <p:spPr/>
        <p:txBody>
          <a:bodyPr/>
          <a:lstStyle>
            <a:lvl1pPr>
              <a:defRPr/>
            </a:lvl1pPr>
          </a:lstStyle>
          <a:p>
            <a:pPr>
              <a:defRPr/>
            </a:pPr>
            <a:fld id="{E3756C8B-6C33-4647-A086-68AA2037C359}" type="datetimeFigureOut">
              <a:rPr lang="fr-FR"/>
              <a:pPr>
                <a:defRPr/>
              </a:pPr>
              <a:t>10/04/2020</a:t>
            </a:fld>
            <a:endParaRPr lang="fr-CA"/>
          </a:p>
        </p:txBody>
      </p:sp>
      <p:sp>
        <p:nvSpPr>
          <p:cNvPr id="6" name="Espace réservé du pied de page 4"/>
          <p:cNvSpPr>
            <a:spLocks noGrp="1"/>
          </p:cNvSpPr>
          <p:nvPr>
            <p:ph type="ftr" sz="quarter" idx="11"/>
          </p:nvPr>
        </p:nvSpPr>
        <p:spPr/>
        <p:txBody>
          <a:bodyPr/>
          <a:lstStyle>
            <a:lvl1pPr>
              <a:defRPr/>
            </a:lvl1pPr>
          </a:lstStyle>
          <a:p>
            <a:pPr>
              <a:defRPr/>
            </a:pPr>
            <a:endParaRPr lang="fr-CA"/>
          </a:p>
        </p:txBody>
      </p:sp>
      <p:sp>
        <p:nvSpPr>
          <p:cNvPr id="7" name="Espace réservé du numéro de diapositive 5"/>
          <p:cNvSpPr>
            <a:spLocks noGrp="1"/>
          </p:cNvSpPr>
          <p:nvPr>
            <p:ph type="sldNum" sz="quarter" idx="12"/>
          </p:nvPr>
        </p:nvSpPr>
        <p:spPr/>
        <p:txBody>
          <a:bodyPr/>
          <a:lstStyle>
            <a:lvl1pPr>
              <a:defRPr/>
            </a:lvl1pPr>
          </a:lstStyle>
          <a:p>
            <a:pPr>
              <a:defRPr/>
            </a:pPr>
            <a:fld id="{749A1677-889E-42A3-82FB-44C077E02977}" type="slidenum">
              <a:rPr lang="fr-CA"/>
              <a:pPr>
                <a:defRPr/>
              </a:pPr>
              <a:t>‹#›</a:t>
            </a:fld>
            <a:endParaRPr lang="fr-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ar-SA" smtClean="0"/>
              <a:t>انقر لتحرير نمط العنوان الرئيسي</a:t>
            </a:r>
            <a:endParaRPr lang="fr-CA"/>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ar-SA" noProof="0" smtClean="0"/>
              <a:t>انقر فوق الرمز لإضافة صورة</a:t>
            </a:r>
            <a:endParaRPr lang="fr-CA"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Espace réservé de la date 3"/>
          <p:cNvSpPr>
            <a:spLocks noGrp="1"/>
          </p:cNvSpPr>
          <p:nvPr>
            <p:ph type="dt" sz="half" idx="10"/>
          </p:nvPr>
        </p:nvSpPr>
        <p:spPr/>
        <p:txBody>
          <a:bodyPr/>
          <a:lstStyle>
            <a:lvl1pPr>
              <a:defRPr/>
            </a:lvl1pPr>
          </a:lstStyle>
          <a:p>
            <a:pPr>
              <a:defRPr/>
            </a:pPr>
            <a:fld id="{08AB44F7-B101-413A-A7E7-93D5181005A7}" type="datetimeFigureOut">
              <a:rPr lang="fr-FR"/>
              <a:pPr>
                <a:defRPr/>
              </a:pPr>
              <a:t>10/04/2020</a:t>
            </a:fld>
            <a:endParaRPr lang="fr-CA"/>
          </a:p>
        </p:txBody>
      </p:sp>
      <p:sp>
        <p:nvSpPr>
          <p:cNvPr id="6" name="Espace réservé du pied de page 4"/>
          <p:cNvSpPr>
            <a:spLocks noGrp="1"/>
          </p:cNvSpPr>
          <p:nvPr>
            <p:ph type="ftr" sz="quarter" idx="11"/>
          </p:nvPr>
        </p:nvSpPr>
        <p:spPr/>
        <p:txBody>
          <a:bodyPr/>
          <a:lstStyle>
            <a:lvl1pPr>
              <a:defRPr/>
            </a:lvl1pPr>
          </a:lstStyle>
          <a:p>
            <a:pPr>
              <a:defRPr/>
            </a:pPr>
            <a:endParaRPr lang="fr-CA"/>
          </a:p>
        </p:txBody>
      </p:sp>
      <p:sp>
        <p:nvSpPr>
          <p:cNvPr id="7" name="Espace réservé du numéro de diapositive 5"/>
          <p:cNvSpPr>
            <a:spLocks noGrp="1"/>
          </p:cNvSpPr>
          <p:nvPr>
            <p:ph type="sldNum" sz="quarter" idx="12"/>
          </p:nvPr>
        </p:nvSpPr>
        <p:spPr/>
        <p:txBody>
          <a:bodyPr/>
          <a:lstStyle>
            <a:lvl1pPr>
              <a:defRPr/>
            </a:lvl1pPr>
          </a:lstStyle>
          <a:p>
            <a:pPr>
              <a:defRPr/>
            </a:pPr>
            <a:fld id="{ADA85D7F-251C-4FBB-AB00-0416823A681F}" type="slidenum">
              <a:rPr lang="fr-CA"/>
              <a:pPr>
                <a:defRPr/>
              </a:pPr>
              <a:t>‹#›</a:t>
            </a:fld>
            <a:endParaRPr lang="fr-C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endParaRPr lang="fr-CA" smtClean="0"/>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smtClean="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37B98B28-2782-474C-BF47-5FC77D7AA5D1}" type="datetimeFigureOut">
              <a:rPr lang="fr-FR"/>
              <a:pPr>
                <a:defRPr/>
              </a:pPr>
              <a:t>10/04/2020</a:t>
            </a:fld>
            <a:endParaRPr lang="fr-CA"/>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fr-CA"/>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AD2F9E39-E376-42B3-85A1-57EAD1536CCE}" type="slidenum">
              <a:rPr lang="fr-CA"/>
              <a:pPr>
                <a:defRPr/>
              </a:pPr>
              <a:t>‹#›</a:t>
            </a:fld>
            <a:endParaRPr lang="fr-C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endParaRPr lang="fr-CA" smtClean="0"/>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CA" smtClean="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37B98B28-2782-474C-BF47-5FC77D7AA5D1}" type="datetimeFigureOut">
              <a:rPr lang="fr-FR" smtClean="0"/>
              <a:pPr>
                <a:defRPr/>
              </a:pPr>
              <a:t>10/04/2020</a:t>
            </a:fld>
            <a:endParaRPr lang="fr-CA"/>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fr-CA"/>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AD2F9E39-E376-42B3-85A1-57EAD1536CCE}" type="slidenum">
              <a:rPr lang="fr-CA" smtClean="0"/>
              <a:pPr>
                <a:defRPr/>
              </a:pPr>
              <a:t>‹#›</a:t>
            </a:fld>
            <a:endParaRPr lang="fr-CA"/>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hemeOverride" Target="../theme/themeOverride5.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hemeOverride" Target="../theme/themeOverride7.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hemeOverride" Target="../theme/themeOverride8.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hemeOverride" Target="../theme/themeOverride9.xml"/></Relationships>
</file>

<file path=ppt/slides/_rels/slide18.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0.jpeg"/><Relationship Id="rId7" Type="http://schemas.openxmlformats.org/officeDocument/2006/relationships/diagramColors" Target="../diagrams/colors2.xml"/><Relationship Id="rId2" Type="http://schemas.openxmlformats.org/officeDocument/2006/relationships/slideLayout" Target="../slideLayouts/slideLayout2.xml"/><Relationship Id="rId1" Type="http://schemas.openxmlformats.org/officeDocument/2006/relationships/themeOverride" Target="../theme/themeOverride10.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hemeOverride" Target="../theme/themeOverride11.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hyperlink" Target="http://en.wikipedia.org/wiki/File:Gel_electrophoresis_apparatus.JPG" TargetMode="Externa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3.jpeg"/><Relationship Id="rId7" Type="http://schemas.openxmlformats.org/officeDocument/2006/relationships/diagramColors" Target="../diagrams/colors3.xml"/><Relationship Id="rId2" Type="http://schemas.openxmlformats.org/officeDocument/2006/relationships/slideLayout" Target="../slideLayouts/slideLayout2.xml"/><Relationship Id="rId1" Type="http://schemas.openxmlformats.org/officeDocument/2006/relationships/themeOverride" Target="../theme/themeOverride1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hemeOverride" Target="../theme/themeOverride13.xml"/><Relationship Id="rId5" Type="http://schemas.openxmlformats.org/officeDocument/2006/relationships/image" Target="../media/image20.jpeg"/><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hemeOverride" Target="../theme/themeOverride14.xml"/><Relationship Id="rId5" Type="http://schemas.openxmlformats.org/officeDocument/2006/relationships/image" Target="../media/image22.gif"/><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hemeOverride" Target="../theme/themeOverride15.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hemeOverride" Target="../theme/themeOverride16.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hemeOverride" Target="../theme/themeOverride17.xml"/></Relationships>
</file>

<file path=ppt/slides/_rels/slide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hemeOverride" Target="../theme/themeOverride18.xml"/></Relationships>
</file>

<file path=ppt/slides/_rels/slide2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hemeOverride" Target="../theme/themeOverride19.xml"/></Relationships>
</file>

<file path=ppt/slides/_rels/slide28.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0.jpeg"/><Relationship Id="rId7" Type="http://schemas.openxmlformats.org/officeDocument/2006/relationships/diagramColors" Target="../diagrams/colors4.xml"/><Relationship Id="rId2" Type="http://schemas.openxmlformats.org/officeDocument/2006/relationships/slideLayout" Target="../slideLayouts/slideLayout2.xml"/><Relationship Id="rId1" Type="http://schemas.openxmlformats.org/officeDocument/2006/relationships/themeOverride" Target="../theme/themeOverride20.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2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hemeOverride" Target="../theme/themeOverride21.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3.xml"/><Relationship Id="rId1" Type="http://schemas.openxmlformats.org/officeDocument/2006/relationships/themeOverride" Target="../theme/themeOverride22.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jpeg"/><Relationship Id="rId7" Type="http://schemas.openxmlformats.org/officeDocument/2006/relationships/diagramColors" Target="../diagrams/colors1.xml"/><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hemeOverride" Target="../theme/themeOverride2.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hemeOverride" Target="../theme/themeOverride3.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hemeOverride" Target="../theme/themeOverride4.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Titre 1"/>
          <p:cNvSpPr>
            <a:spLocks noGrp="1"/>
          </p:cNvSpPr>
          <p:nvPr>
            <p:ph type="ctrTitle"/>
          </p:nvPr>
        </p:nvSpPr>
        <p:spPr>
          <a:xfrm>
            <a:off x="3062420" y="4214818"/>
            <a:ext cx="6000761" cy="2643182"/>
          </a:xfrm>
        </p:spPr>
        <p:txBody>
          <a:bodyP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en-US" sz="4800" b="1" dirty="0" smtClean="0">
                <a:ln/>
                <a:solidFill>
                  <a:schemeClr val="accent3">
                    <a:lumMod val="60000"/>
                    <a:lumOff val="40000"/>
                  </a:schemeClr>
                </a:solidFill>
                <a:latin typeface="Adobe Gothic Std B" pitchFamily="34" charset="-128"/>
                <a:ea typeface="Adobe Gothic Std B" pitchFamily="34" charset="-128"/>
              </a:rPr>
              <a:t>Gel Electrophoresis</a:t>
            </a:r>
            <a:br>
              <a:rPr lang="en-US" sz="4800" b="1" dirty="0" smtClean="0">
                <a:ln/>
                <a:solidFill>
                  <a:schemeClr val="accent3">
                    <a:lumMod val="60000"/>
                    <a:lumOff val="40000"/>
                  </a:schemeClr>
                </a:solidFill>
                <a:latin typeface="Adobe Gothic Std B" pitchFamily="34" charset="-128"/>
                <a:ea typeface="Adobe Gothic Std B" pitchFamily="34" charset="-128"/>
              </a:rPr>
            </a:br>
            <a:r>
              <a:rPr lang="en-US" sz="4800" b="1" dirty="0" smtClean="0">
                <a:ln/>
                <a:solidFill>
                  <a:schemeClr val="accent3">
                    <a:lumMod val="60000"/>
                    <a:lumOff val="40000"/>
                  </a:schemeClr>
                </a:solidFill>
                <a:latin typeface="Adobe Gothic Std B" pitchFamily="34" charset="-128"/>
                <a:ea typeface="Adobe Gothic Std B" pitchFamily="34" charset="-128"/>
              </a:rPr>
              <a:t>by</a:t>
            </a:r>
            <a:br>
              <a:rPr lang="en-US" sz="4800" b="1" dirty="0" smtClean="0">
                <a:ln/>
                <a:solidFill>
                  <a:schemeClr val="accent3">
                    <a:lumMod val="60000"/>
                    <a:lumOff val="40000"/>
                  </a:schemeClr>
                </a:solidFill>
                <a:latin typeface="Adobe Gothic Std B" pitchFamily="34" charset="-128"/>
                <a:ea typeface="Adobe Gothic Std B" pitchFamily="34" charset="-128"/>
              </a:rPr>
            </a:br>
            <a:r>
              <a:rPr lang="en-US" sz="4800" b="1" dirty="0" smtClean="0">
                <a:ln/>
                <a:solidFill>
                  <a:schemeClr val="accent3">
                    <a:lumMod val="60000"/>
                    <a:lumOff val="40000"/>
                  </a:schemeClr>
                </a:solidFill>
                <a:latin typeface="Adobe Gothic Std B" pitchFamily="34" charset="-128"/>
                <a:ea typeface="Adobe Gothic Std B" pitchFamily="34" charset="-128"/>
              </a:rPr>
              <a:t>Dr. Ahmad Ali</a:t>
            </a:r>
            <a:endParaRPr lang="en-US" sz="4800" b="1" dirty="0">
              <a:ln/>
              <a:solidFill>
                <a:schemeClr val="accent3">
                  <a:lumMod val="60000"/>
                  <a:lumOff val="40000"/>
                </a:schemeClr>
              </a:solidFill>
              <a:latin typeface="Adobe Gothic Std B" pitchFamily="34" charset="-128"/>
              <a:ea typeface="Adobe Gothic Std B" pitchFamily="34" charset="-128"/>
            </a:endParaRPr>
          </a:p>
        </p:txBody>
      </p:sp>
      <p:pic>
        <p:nvPicPr>
          <p:cNvPr id="1027" name="Picture 3" descr="C:\Users\Extreme\Desktop\article-page-main_ehow_images_a08_70_ii_calculate-length-dna-fragments-800x800.jpg"/>
          <p:cNvPicPr>
            <a:picLocks noChangeAspect="1" noChangeArrowheads="1"/>
          </p:cNvPicPr>
          <p:nvPr/>
        </p:nvPicPr>
        <p:blipFill>
          <a:blip r:embed="rId3"/>
          <a:srcRect/>
          <a:stretch>
            <a:fillRect/>
          </a:stretch>
        </p:blipFill>
        <p:spPr bwMode="auto">
          <a:xfrm>
            <a:off x="4786314" y="1285860"/>
            <a:ext cx="2857500" cy="2794000"/>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1000" fill="hold"/>
                                        <p:tgtEl>
                                          <p:spTgt spid="2050"/>
                                        </p:tgtEl>
                                        <p:attrNameLst>
                                          <p:attrName>ppt_x</p:attrName>
                                        </p:attrNameLst>
                                      </p:cBhvr>
                                      <p:tavLst>
                                        <p:tav tm="0">
                                          <p:val>
                                            <p:strVal val="#ppt_x-.2"/>
                                          </p:val>
                                        </p:tav>
                                        <p:tav tm="100000">
                                          <p:val>
                                            <p:strVal val="#ppt_x"/>
                                          </p:val>
                                        </p:tav>
                                      </p:tavLst>
                                    </p:anim>
                                    <p:anim calcmode="lin" valueType="num">
                                      <p:cBhvr>
                                        <p:cTn id="8" dur="1000" fill="hold"/>
                                        <p:tgtEl>
                                          <p:spTgt spid="2050"/>
                                        </p:tgtEl>
                                        <p:attrNameLst>
                                          <p:attrName>ppt_y</p:attrName>
                                        </p:attrNameLst>
                                      </p:cBhvr>
                                      <p:tavLst>
                                        <p:tav tm="0">
                                          <p:val>
                                            <p:strVal val="#ppt_y"/>
                                          </p:val>
                                        </p:tav>
                                        <p:tav tm="100000">
                                          <p:val>
                                            <p:strVal val="#ppt_y"/>
                                          </p:val>
                                        </p:tav>
                                      </p:tavLst>
                                    </p:anim>
                                    <p:animEffect transition="in" filter="wipe(right)" prLst="gradientSize: 0.1">
                                      <p:cBhvr>
                                        <p:cTn id="9" dur="1000"/>
                                        <p:tgtEl>
                                          <p:spTgt spid="2050"/>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nodeType="clickEffect">
                                  <p:stCondLst>
                                    <p:cond delay="0"/>
                                  </p:stCondLst>
                                  <p:childTnLst>
                                    <p:set>
                                      <p:cBhvr>
                                        <p:cTn id="13" dur="1" fill="hold">
                                          <p:stCondLst>
                                            <p:cond delay="0"/>
                                          </p:stCondLst>
                                        </p:cTn>
                                        <p:tgtEl>
                                          <p:spTgt spid="1027"/>
                                        </p:tgtEl>
                                        <p:attrNameLst>
                                          <p:attrName>style.visibility</p:attrName>
                                        </p:attrNameLst>
                                      </p:cBhvr>
                                      <p:to>
                                        <p:strVal val="visible"/>
                                      </p:to>
                                    </p:set>
                                    <p:anim calcmode="lin" valueType="num">
                                      <p:cBhvr>
                                        <p:cTn id="14" dur="500" fill="hold"/>
                                        <p:tgtEl>
                                          <p:spTgt spid="1027"/>
                                        </p:tgtEl>
                                        <p:attrNameLst>
                                          <p:attrName>ppt_w</p:attrName>
                                        </p:attrNameLst>
                                      </p:cBhvr>
                                      <p:tavLst>
                                        <p:tav tm="0">
                                          <p:val>
                                            <p:fltVal val="0"/>
                                          </p:val>
                                        </p:tav>
                                        <p:tav tm="100000">
                                          <p:val>
                                            <p:strVal val="#ppt_w"/>
                                          </p:val>
                                        </p:tav>
                                      </p:tavLst>
                                    </p:anim>
                                    <p:anim calcmode="lin" valueType="num">
                                      <p:cBhvr>
                                        <p:cTn id="15" dur="500" fill="hold"/>
                                        <p:tgtEl>
                                          <p:spTgt spid="102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Extreme\Desktop\depositphotos_2738916-DNA-Gel-Electrophoresis.jpg"/>
          <p:cNvPicPr>
            <a:picLocks noGrp="1" noChangeAspect="1" noChangeArrowheads="1"/>
          </p:cNvPicPr>
          <p:nvPr>
            <p:ph idx="1"/>
          </p:nvPr>
        </p:nvPicPr>
        <p:blipFill>
          <a:blip r:embed="rId2"/>
          <a:srcRect/>
          <a:stretch>
            <a:fillRect/>
          </a:stretch>
        </p:blipFill>
        <p:spPr bwMode="auto">
          <a:xfrm>
            <a:off x="285720" y="428604"/>
            <a:ext cx="8476119" cy="6000792"/>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12290" name="Picture 2" descr="C:\Users\Extreme\Desktop\normal_5560.jpg"/>
          <p:cNvPicPr>
            <a:picLocks noGrp="1" noChangeAspect="1" noChangeArrowheads="1"/>
          </p:cNvPicPr>
          <p:nvPr>
            <p:ph idx="1"/>
          </p:nvPr>
        </p:nvPicPr>
        <p:blipFill>
          <a:blip r:embed="rId2"/>
          <a:srcRect/>
          <a:stretch>
            <a:fillRect/>
          </a:stretch>
        </p:blipFill>
        <p:spPr bwMode="auto">
          <a:xfrm>
            <a:off x="428596" y="428604"/>
            <a:ext cx="8286808" cy="6000792"/>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a:lum bright="30000"/>
          </a:blip>
          <a:srcRect/>
          <a:stretch>
            <a:fillRect/>
          </a:stretch>
        </a:blipFill>
        <a:effectLst/>
      </p:bgPr>
    </p:bg>
    <p:spTree>
      <p:nvGrpSpPr>
        <p:cNvPr id="1" name=""/>
        <p:cNvGrpSpPr/>
        <p:nvPr/>
      </p:nvGrpSpPr>
      <p:grpSpPr>
        <a:xfrm>
          <a:off x="0" y="0"/>
          <a:ext cx="0" cy="0"/>
          <a:chOff x="0" y="0"/>
          <a:chExt cx="0" cy="0"/>
        </a:xfrm>
      </p:grpSpPr>
      <p:pic>
        <p:nvPicPr>
          <p:cNvPr id="5122" name="Picture 2" descr="C:\Users\Extreme\Desktop\mod1_2_agaro_gel.jpg"/>
          <p:cNvPicPr>
            <a:picLocks noGrp="1" noChangeAspect="1" noChangeArrowheads="1"/>
          </p:cNvPicPr>
          <p:nvPr>
            <p:ph idx="1"/>
          </p:nvPr>
        </p:nvPicPr>
        <p:blipFill>
          <a:blip r:embed="rId4"/>
          <a:stretch>
            <a:fillRect/>
          </a:stretch>
        </p:blipFill>
        <p:spPr bwMode="auto">
          <a:xfrm>
            <a:off x="1142976" y="714356"/>
            <a:ext cx="6928880" cy="5300227"/>
          </a:xfrm>
          <a:prstGeom prst="rect">
            <a:avLst/>
          </a:prstGeom>
          <a:noFill/>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a:lum bright="30000"/>
          </a:blip>
          <a:srcRect/>
          <a:stretch>
            <a:fillRect/>
          </a:stretch>
        </a:blipFill>
        <a:effectLst/>
      </p:bgPr>
    </p:bg>
    <p:spTree>
      <p:nvGrpSpPr>
        <p:cNvPr id="1" name=""/>
        <p:cNvGrpSpPr/>
        <p:nvPr/>
      </p:nvGrpSpPr>
      <p:grpSpPr>
        <a:xfrm>
          <a:off x="0" y="0"/>
          <a:ext cx="0" cy="0"/>
          <a:chOff x="0" y="0"/>
          <a:chExt cx="0" cy="0"/>
        </a:xfrm>
      </p:grpSpPr>
      <p:sp>
        <p:nvSpPr>
          <p:cNvPr id="6147" name="Espace réservé du contenu 2"/>
          <p:cNvSpPr>
            <a:spLocks noGrp="1"/>
          </p:cNvSpPr>
          <p:nvPr>
            <p:ph idx="1"/>
          </p:nvPr>
        </p:nvSpPr>
        <p:spPr>
          <a:xfrm>
            <a:off x="428596" y="357166"/>
            <a:ext cx="8358246" cy="4168775"/>
          </a:xfrm>
        </p:spPr>
        <p:txBody>
          <a:bodyPr/>
          <a:lstStyle/>
          <a:p>
            <a:r>
              <a:rPr lang="en-US" sz="3600" b="1" dirty="0" smtClean="0">
                <a:solidFill>
                  <a:schemeClr val="accent2">
                    <a:lumMod val="75000"/>
                  </a:schemeClr>
                </a:solidFill>
                <a:latin typeface="Corbel" pitchFamily="34" charset="0"/>
              </a:rPr>
              <a:t>The movement of molecules through an </a:t>
            </a:r>
            <a:r>
              <a:rPr lang="en-US" sz="3600" b="1" dirty="0" err="1" smtClean="0">
                <a:solidFill>
                  <a:schemeClr val="accent2">
                    <a:lumMod val="75000"/>
                  </a:schemeClr>
                </a:solidFill>
                <a:latin typeface="Corbel" pitchFamily="34" charset="0"/>
              </a:rPr>
              <a:t>agarose</a:t>
            </a:r>
            <a:r>
              <a:rPr lang="en-US" sz="3600" b="1" dirty="0" smtClean="0">
                <a:solidFill>
                  <a:schemeClr val="accent2">
                    <a:lumMod val="75000"/>
                  </a:schemeClr>
                </a:solidFill>
                <a:latin typeface="Corbel" pitchFamily="34" charset="0"/>
              </a:rPr>
              <a:t> gel is dependent on</a:t>
            </a:r>
            <a:r>
              <a:rPr lang="en-US" sz="3600" dirty="0" smtClean="0">
                <a:solidFill>
                  <a:schemeClr val="accent2">
                    <a:lumMod val="75000"/>
                  </a:schemeClr>
                </a:solidFill>
                <a:latin typeface="Corbel" pitchFamily="34" charset="0"/>
              </a:rPr>
              <a:t> </a:t>
            </a:r>
          </a:p>
          <a:p>
            <a:pPr>
              <a:buNone/>
            </a:pPr>
            <a:endParaRPr lang="en-US" dirty="0" smtClean="0">
              <a:solidFill>
                <a:schemeClr val="accent2">
                  <a:lumMod val="75000"/>
                </a:schemeClr>
              </a:solidFill>
            </a:endParaRPr>
          </a:p>
          <a:p>
            <a:pPr marL="514350" indent="-514350">
              <a:buFont typeface="+mj-lt"/>
              <a:buAutoNum type="arabicParenR"/>
            </a:pPr>
            <a:r>
              <a:rPr lang="en-US" b="1" dirty="0" smtClean="0">
                <a:solidFill>
                  <a:schemeClr val="tx2">
                    <a:lumMod val="75000"/>
                  </a:schemeClr>
                </a:solidFill>
              </a:rPr>
              <a:t>The size of molecules. </a:t>
            </a:r>
            <a:r>
              <a:rPr lang="en-US" dirty="0" smtClean="0"/>
              <a:t>Small, negatively charged molecules migrate faster through </a:t>
            </a:r>
            <a:r>
              <a:rPr lang="en-US" dirty="0" err="1" smtClean="0"/>
              <a:t>agarose</a:t>
            </a:r>
            <a:r>
              <a:rPr lang="en-US" dirty="0" smtClean="0"/>
              <a:t> gels than large negatively charged molecules.</a:t>
            </a:r>
          </a:p>
          <a:p>
            <a:pPr marL="514350" indent="-514350">
              <a:buFont typeface="+mj-lt"/>
              <a:buAutoNum type="arabicParenR"/>
            </a:pPr>
            <a:r>
              <a:rPr lang="en-US" b="1" dirty="0" smtClean="0">
                <a:solidFill>
                  <a:schemeClr val="tx2">
                    <a:lumMod val="75000"/>
                  </a:schemeClr>
                </a:solidFill>
              </a:rPr>
              <a:t>The charge of molecules.</a:t>
            </a:r>
            <a:r>
              <a:rPr lang="en-US" b="1" dirty="0" smtClean="0"/>
              <a:t>  DNA, RNA, and proteins</a:t>
            </a:r>
            <a:r>
              <a:rPr lang="en-US" dirty="0" smtClean="0"/>
              <a:t> migrate toward the anode (positive electrode) when an electric field is applied across the gel. </a:t>
            </a:r>
            <a:endParaRPr lang="hy-AM" dirty="0" smtClean="0"/>
          </a:p>
          <a:p>
            <a:pPr marL="514350" indent="-514350">
              <a:buFont typeface="+mj-lt"/>
              <a:buAutoNum type="arabicParenR"/>
            </a:pPr>
            <a:endParaRPr lang="en-US" b="1" dirty="0" smtClean="0">
              <a:solidFill>
                <a:schemeClr val="tx2">
                  <a:lumMod val="75000"/>
                </a:schemeClr>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3">
            <a:lum bright="30000"/>
          </a:blip>
          <a:srcRect/>
          <a:stretch>
            <a:fillRect/>
          </a:stretch>
        </a:blipFill>
        <a:effectLst/>
      </p:bgPr>
    </p:bg>
    <p:spTree>
      <p:nvGrpSpPr>
        <p:cNvPr id="1" name=""/>
        <p:cNvGrpSpPr/>
        <p:nvPr/>
      </p:nvGrpSpPr>
      <p:grpSpPr>
        <a:xfrm>
          <a:off x="0" y="0"/>
          <a:ext cx="0" cy="0"/>
          <a:chOff x="0" y="0"/>
          <a:chExt cx="0" cy="0"/>
        </a:xfrm>
      </p:grpSpPr>
      <p:sp>
        <p:nvSpPr>
          <p:cNvPr id="4" name="مستطيل 3"/>
          <p:cNvSpPr/>
          <p:nvPr/>
        </p:nvSpPr>
        <p:spPr>
          <a:xfrm>
            <a:off x="285720" y="428604"/>
            <a:ext cx="8429684" cy="5386090"/>
          </a:xfrm>
          <a:prstGeom prst="rect">
            <a:avLst/>
          </a:prstGeom>
        </p:spPr>
        <p:txBody>
          <a:bodyPr wrap="square">
            <a:spAutoFit/>
          </a:bodyPr>
          <a:lstStyle/>
          <a:p>
            <a:pPr marL="514350" indent="-514350">
              <a:buAutoNum type="arabicParenR" startAt="3"/>
            </a:pPr>
            <a:r>
              <a:rPr lang="en-US" sz="3200" b="1" dirty="0" smtClean="0">
                <a:solidFill>
                  <a:schemeClr val="tx2">
                    <a:lumMod val="75000"/>
                  </a:schemeClr>
                </a:solidFill>
              </a:rPr>
              <a:t>The pore sizes present in the </a:t>
            </a:r>
            <a:r>
              <a:rPr lang="en-US" sz="3200" b="1" dirty="0" err="1" smtClean="0">
                <a:solidFill>
                  <a:schemeClr val="tx2">
                    <a:lumMod val="75000"/>
                  </a:schemeClr>
                </a:solidFill>
              </a:rPr>
              <a:t>agarose</a:t>
            </a:r>
            <a:r>
              <a:rPr lang="en-US" sz="3200" b="1" dirty="0" smtClean="0">
                <a:solidFill>
                  <a:schemeClr val="tx2">
                    <a:lumMod val="75000"/>
                  </a:schemeClr>
                </a:solidFill>
              </a:rPr>
              <a:t> gel. </a:t>
            </a:r>
          </a:p>
          <a:p>
            <a:pPr marL="514350" indent="-514350"/>
            <a:endParaRPr lang="en-US" sz="2800" b="1" dirty="0">
              <a:solidFill>
                <a:schemeClr val="tx2">
                  <a:lumMod val="75000"/>
                </a:schemeClr>
              </a:solidFill>
            </a:endParaRPr>
          </a:p>
          <a:p>
            <a:pPr marL="514350" indent="-514350">
              <a:buSzPct val="70000"/>
              <a:buFont typeface="Wingdings" pitchFamily="2" charset="2"/>
              <a:buChar char="v"/>
            </a:pPr>
            <a:r>
              <a:rPr lang="en-US" sz="3200" dirty="0" smtClean="0">
                <a:latin typeface="+mn-lt"/>
              </a:rPr>
              <a:t>Decreasing pore sizes increases the separation of small and large molecules during electrophoresis.</a:t>
            </a:r>
          </a:p>
          <a:p>
            <a:pPr marL="514350" indent="-514350">
              <a:buSzPct val="70000"/>
              <a:buFont typeface="Wingdings" pitchFamily="2" charset="2"/>
              <a:buChar char="v"/>
            </a:pPr>
            <a:r>
              <a:rPr lang="en-US" sz="3200" dirty="0" smtClean="0">
                <a:latin typeface="+mn-lt"/>
              </a:rPr>
              <a:t>Pore size can be decreased by increasing the percentage of </a:t>
            </a:r>
            <a:r>
              <a:rPr lang="en-US" sz="3200" dirty="0" err="1" smtClean="0">
                <a:latin typeface="+mn-lt"/>
              </a:rPr>
              <a:t>agarose</a:t>
            </a:r>
            <a:r>
              <a:rPr lang="en-US" sz="3200" dirty="0" smtClean="0">
                <a:latin typeface="+mn-lt"/>
              </a:rPr>
              <a:t> in the gel. For example, the pore sizes are smaller in a 3% </a:t>
            </a:r>
            <a:r>
              <a:rPr lang="en-US" sz="3200" dirty="0" err="1" smtClean="0">
                <a:latin typeface="+mn-lt"/>
              </a:rPr>
              <a:t>agarose</a:t>
            </a:r>
            <a:r>
              <a:rPr lang="en-US" sz="3200" dirty="0" smtClean="0">
                <a:latin typeface="+mn-lt"/>
              </a:rPr>
              <a:t> gel than in a 1% </a:t>
            </a:r>
            <a:r>
              <a:rPr lang="en-US" sz="3200" dirty="0" err="1" smtClean="0">
                <a:latin typeface="+mn-lt"/>
              </a:rPr>
              <a:t>agarose</a:t>
            </a:r>
            <a:r>
              <a:rPr lang="en-US" sz="3200" dirty="0" smtClean="0">
                <a:latin typeface="+mn-lt"/>
              </a:rPr>
              <a:t> gel.</a:t>
            </a:r>
            <a:endParaRPr lang="fr-CA" sz="3200" dirty="0" smtClean="0">
              <a:latin typeface="+mn-lt"/>
            </a:endParaRPr>
          </a:p>
          <a:p>
            <a:pPr marL="514350" indent="-514350">
              <a:buFont typeface="+mj-lt"/>
              <a:buAutoNum type="arabicParenR"/>
            </a:pPr>
            <a:endParaRPr lang="en-US" sz="2800" dirty="0" smtClean="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3">
            <a:lum bright="30000"/>
          </a:blip>
          <a:srcRect/>
          <a:stretch>
            <a:fillRect/>
          </a:stretch>
        </a:blipFill>
        <a:effectLst/>
      </p:bgPr>
    </p:bg>
    <p:spTree>
      <p:nvGrpSpPr>
        <p:cNvPr id="1" name=""/>
        <p:cNvGrpSpPr/>
        <p:nvPr/>
      </p:nvGrpSpPr>
      <p:grpSpPr>
        <a:xfrm>
          <a:off x="0" y="0"/>
          <a:ext cx="0" cy="0"/>
          <a:chOff x="0" y="0"/>
          <a:chExt cx="0" cy="0"/>
        </a:xfrm>
      </p:grpSpPr>
      <p:pic>
        <p:nvPicPr>
          <p:cNvPr id="3074" name="Picture 2" descr="C:\Users\Extreme\Desktop\mod1_2cncntrtn_ba.jpg"/>
          <p:cNvPicPr>
            <a:picLocks noGrp="1" noChangeAspect="1" noChangeArrowheads="1"/>
          </p:cNvPicPr>
          <p:nvPr>
            <p:ph idx="1"/>
          </p:nvPr>
        </p:nvPicPr>
        <p:blipFill>
          <a:blip r:embed="rId4"/>
          <a:srcRect/>
          <a:stretch>
            <a:fillRect/>
          </a:stretch>
        </p:blipFill>
        <p:spPr bwMode="auto">
          <a:xfrm>
            <a:off x="2571736" y="500042"/>
            <a:ext cx="3970742" cy="5813426"/>
          </a:xfrm>
          <a:prstGeom prst="rect">
            <a:avLst/>
          </a:prstGeom>
          <a:noFill/>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3">
            <a:lum bright="30000"/>
          </a:blip>
          <a:srcRect/>
          <a:stretch>
            <a:fillRect/>
          </a:stretch>
        </a:blipFill>
        <a:effectLst/>
      </p:bgPr>
    </p:bg>
    <p:spTree>
      <p:nvGrpSpPr>
        <p:cNvPr id="1" name=""/>
        <p:cNvGrpSpPr/>
        <p:nvPr/>
      </p:nvGrpSpPr>
      <p:grpSpPr>
        <a:xfrm>
          <a:off x="0" y="0"/>
          <a:ext cx="0" cy="0"/>
          <a:chOff x="0" y="0"/>
          <a:chExt cx="0" cy="0"/>
        </a:xfrm>
      </p:grpSpPr>
      <p:sp>
        <p:nvSpPr>
          <p:cNvPr id="7171" name="Espace réservé du contenu 2"/>
          <p:cNvSpPr>
            <a:spLocks noGrp="1"/>
          </p:cNvSpPr>
          <p:nvPr>
            <p:ph idx="1"/>
          </p:nvPr>
        </p:nvSpPr>
        <p:spPr>
          <a:xfrm>
            <a:off x="285720" y="642918"/>
            <a:ext cx="8572560" cy="4168775"/>
          </a:xfrm>
        </p:spPr>
        <p:txBody>
          <a:bodyPr/>
          <a:lstStyle/>
          <a:p>
            <a:pPr>
              <a:buNone/>
            </a:pPr>
            <a:r>
              <a:rPr lang="en-US" sz="3600" b="1" dirty="0" smtClean="0">
                <a:solidFill>
                  <a:schemeClr val="tx2">
                    <a:lumMod val="75000"/>
                  </a:schemeClr>
                </a:solidFill>
              </a:rPr>
              <a:t>4) The electrophoresis buffer.</a:t>
            </a:r>
          </a:p>
          <a:p>
            <a:pPr marL="441325" indent="-441325">
              <a:buFont typeface="Wingdings" pitchFamily="2" charset="2"/>
              <a:buChar char="v"/>
            </a:pPr>
            <a:r>
              <a:rPr lang="en-US" dirty="0" smtClean="0"/>
              <a:t>Two important parameters of the buffer are its composition and its ionic strength.</a:t>
            </a:r>
          </a:p>
          <a:p>
            <a:pPr marL="441325" indent="-441325">
              <a:buFont typeface="Wingdings" pitchFamily="2" charset="2"/>
              <a:buChar char="v"/>
            </a:pPr>
            <a:r>
              <a:rPr lang="en-US" dirty="0" smtClean="0"/>
              <a:t>The electrical conductance of the gel is dependent on the presence of ions. Therefore, without the presence of the buffer, the current running through the gel would be very small and molecules would migrate either very, very slowly or not at all.</a:t>
            </a:r>
          </a:p>
          <a:p>
            <a:pPr marL="441325" indent="-441325">
              <a:buFont typeface="Wingdings" pitchFamily="2" charset="2"/>
              <a:buChar char="v"/>
            </a:pPr>
            <a:endParaRPr lang="en-US" dirty="0" smtClean="0"/>
          </a:p>
          <a:p>
            <a:pPr marL="441325" indent="-441325">
              <a:buFont typeface="Wingdings" pitchFamily="2" charset="2"/>
              <a:buChar char="v"/>
            </a:pPr>
            <a:endParaRPr lang="en-US" dirty="0" smtClean="0"/>
          </a:p>
          <a:p>
            <a:pPr>
              <a:buNone/>
            </a:pPr>
            <a:endParaRPr lang="fr-CA" b="1" dirty="0" smtClean="0">
              <a:solidFill>
                <a:schemeClr val="tx2">
                  <a:lumMod val="75000"/>
                </a:schemeClr>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a:lum bright="30000"/>
          </a:blip>
          <a:srcRect/>
          <a:stretch>
            <a:fillRect/>
          </a:stretch>
        </a:blipFill>
        <a:effectLst/>
      </p:bgPr>
    </p:bg>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500034" y="928670"/>
            <a:ext cx="8229600" cy="4525963"/>
          </a:xfrm>
        </p:spPr>
        <p:txBody>
          <a:bodyPr/>
          <a:lstStyle/>
          <a:p>
            <a:pPr marL="533400" indent="-533400">
              <a:buFont typeface="Wingdings" pitchFamily="2" charset="2"/>
              <a:buChar char="v"/>
            </a:pPr>
            <a:r>
              <a:rPr lang="en-US" dirty="0" smtClean="0"/>
              <a:t>Conversely, a buffer with too high an ionic  strength produces a very high electrical conductance and significant amounts of heat. </a:t>
            </a:r>
          </a:p>
          <a:p>
            <a:pPr marL="533400" indent="-533400">
              <a:buFont typeface="Wingdings" pitchFamily="2" charset="2"/>
              <a:buChar char="v"/>
            </a:pPr>
            <a:r>
              <a:rPr lang="en-US" dirty="0" smtClean="0"/>
              <a:t>The heat that is produced by passing the electrical current through the gel can be hot enough to denature the DNA so that it runs through the gel as single strands instead of double strands or the heat may even melt the gel. </a:t>
            </a:r>
          </a:p>
          <a:p>
            <a:endParaRPr lang="hy-AM"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3">
            <a:lum bright="30000"/>
          </a:blip>
          <a:srcRect/>
          <a:stretch>
            <a:fillRect/>
          </a:stretch>
        </a:blipFill>
        <a:effectLst/>
      </p:bgPr>
    </p:bg>
    <p:spTree>
      <p:nvGrpSpPr>
        <p:cNvPr id="1" name=""/>
        <p:cNvGrpSpPr/>
        <p:nvPr/>
      </p:nvGrpSpPr>
      <p:grpSpPr>
        <a:xfrm>
          <a:off x="0" y="0"/>
          <a:ext cx="0" cy="0"/>
          <a:chOff x="0" y="0"/>
          <a:chExt cx="0" cy="0"/>
        </a:xfrm>
      </p:grpSpPr>
      <p:sp>
        <p:nvSpPr>
          <p:cNvPr id="5" name="عنصر نائب للمحتوى 4"/>
          <p:cNvSpPr>
            <a:spLocks noGrp="1"/>
          </p:cNvSpPr>
          <p:nvPr>
            <p:ph idx="1"/>
          </p:nvPr>
        </p:nvSpPr>
        <p:spPr>
          <a:xfrm>
            <a:off x="571472" y="1785926"/>
            <a:ext cx="7929618" cy="4525963"/>
          </a:xfrm>
        </p:spPr>
        <p:txBody>
          <a:bodyPr/>
          <a:lstStyle/>
          <a:p>
            <a:r>
              <a:rPr lang="en-US" dirty="0" smtClean="0"/>
              <a:t>Is the most commonly used nucleic acid stain </a:t>
            </a:r>
            <a:r>
              <a:rPr lang="en-US" dirty="0" err="1" smtClean="0"/>
              <a:t>agarose</a:t>
            </a:r>
            <a:r>
              <a:rPr lang="en-US" dirty="0" smtClean="0"/>
              <a:t> gel electrophoresis. </a:t>
            </a:r>
          </a:p>
          <a:p>
            <a:r>
              <a:rPr lang="en-US" dirty="0" err="1" smtClean="0"/>
              <a:t>Ethidium</a:t>
            </a:r>
            <a:r>
              <a:rPr lang="en-US" dirty="0" smtClean="0"/>
              <a:t> bromide intercalates double-stranded DNA and RNA.</a:t>
            </a:r>
          </a:p>
          <a:p>
            <a:r>
              <a:rPr lang="en-US" dirty="0" smtClean="0"/>
              <a:t>The fluorescence of </a:t>
            </a:r>
            <a:r>
              <a:rPr lang="en-US" dirty="0" err="1" smtClean="0"/>
              <a:t>EtBr</a:t>
            </a:r>
            <a:r>
              <a:rPr lang="en-US" dirty="0" smtClean="0"/>
              <a:t> increases 21-fold upon binding to double-stranded RNA and 25-fold on binding double-stranded DNA.</a:t>
            </a:r>
          </a:p>
          <a:p>
            <a:pPr>
              <a:buNone/>
            </a:pPr>
            <a:endParaRPr lang="en-US" dirty="0" smtClean="0"/>
          </a:p>
          <a:p>
            <a:endParaRPr lang="en-US" dirty="0" smtClean="0"/>
          </a:p>
          <a:p>
            <a:pPr>
              <a:buNone/>
            </a:pPr>
            <a:endParaRPr lang="hy-AM" dirty="0"/>
          </a:p>
        </p:txBody>
      </p:sp>
      <p:graphicFrame>
        <p:nvGraphicFramePr>
          <p:cNvPr id="8" name="رسم تخطيطي 7"/>
          <p:cNvGraphicFramePr/>
          <p:nvPr/>
        </p:nvGraphicFramePr>
        <p:xfrm>
          <a:off x="428596" y="428604"/>
          <a:ext cx="5786478" cy="94083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3">
            <a:lum bright="30000"/>
          </a:blip>
          <a:srcRect/>
          <a:stretch>
            <a:fillRect/>
          </a:stretch>
        </a:blipFill>
        <a:effectLst/>
      </p:bgPr>
    </p:bg>
    <p:spTree>
      <p:nvGrpSpPr>
        <p:cNvPr id="1" name=""/>
        <p:cNvGrpSpPr/>
        <p:nvPr/>
      </p:nvGrpSpPr>
      <p:grpSpPr>
        <a:xfrm>
          <a:off x="0" y="0"/>
          <a:ext cx="0" cy="0"/>
          <a:chOff x="0" y="0"/>
          <a:chExt cx="0" cy="0"/>
        </a:xfrm>
      </p:grpSpPr>
      <p:pic>
        <p:nvPicPr>
          <p:cNvPr id="13314" name="Picture 2" descr="C:\Users\Extreme\Desktop\gel_electrophoresis_h400.png"/>
          <p:cNvPicPr>
            <a:picLocks noGrp="1" noChangeAspect="1" noChangeArrowheads="1"/>
          </p:cNvPicPr>
          <p:nvPr>
            <p:ph idx="1"/>
          </p:nvPr>
        </p:nvPicPr>
        <p:blipFill>
          <a:blip r:embed="rId4"/>
          <a:srcRect/>
          <a:stretch>
            <a:fillRect/>
          </a:stretch>
        </p:blipFill>
        <p:spPr bwMode="auto">
          <a:xfrm>
            <a:off x="500034" y="357166"/>
            <a:ext cx="8221086" cy="6000792"/>
          </a:xfrm>
          <a:prstGeom prst="rect">
            <a:avLst/>
          </a:prstGeom>
          <a:ln>
            <a:noFill/>
          </a:ln>
          <a:effectLst>
            <a:outerShdw blurRad="292100" dist="139700" dir="2700000" algn="tl" rotWithShape="0">
              <a:srgbClr val="333333">
                <a:alpha val="65000"/>
              </a:srgbClr>
            </a:outerShdw>
          </a:effec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Titre 1"/>
          <p:cNvSpPr>
            <a:spLocks noGrp="1"/>
          </p:cNvSpPr>
          <p:nvPr>
            <p:ph type="title"/>
          </p:nvPr>
        </p:nvSpPr>
        <p:spPr>
          <a:xfrm>
            <a:off x="2571736" y="714356"/>
            <a:ext cx="6186487" cy="1143000"/>
          </a:xfrm>
        </p:spPr>
        <p:txBody>
          <a:bodyPr/>
          <a:lstStyle/>
          <a:p>
            <a:pPr algn="l"/>
            <a:r>
              <a:rPr lang="en-US" b="1" dirty="0" smtClean="0"/>
              <a:t>Objective :</a:t>
            </a:r>
            <a:endParaRPr lang="fr-CA" dirty="0" smtClean="0">
              <a:solidFill>
                <a:srgbClr val="281729"/>
              </a:solidFill>
            </a:endParaRPr>
          </a:p>
        </p:txBody>
      </p:sp>
      <p:sp>
        <p:nvSpPr>
          <p:cNvPr id="3075" name="Espace réservé du contenu 2"/>
          <p:cNvSpPr>
            <a:spLocks noGrp="1"/>
          </p:cNvSpPr>
          <p:nvPr>
            <p:ph idx="1"/>
          </p:nvPr>
        </p:nvSpPr>
        <p:spPr>
          <a:xfrm>
            <a:off x="2500313" y="1600200"/>
            <a:ext cx="6186487" cy="4525963"/>
          </a:xfrm>
        </p:spPr>
        <p:txBody>
          <a:bodyPr/>
          <a:lstStyle/>
          <a:p>
            <a:pPr>
              <a:buNone/>
            </a:pPr>
            <a:endParaRPr lang="en-US" dirty="0" smtClean="0"/>
          </a:p>
          <a:p>
            <a:r>
              <a:rPr lang="en-US" dirty="0" smtClean="0"/>
              <a:t>To learn how to prepare </a:t>
            </a:r>
            <a:r>
              <a:rPr lang="en-US" dirty="0" err="1" smtClean="0"/>
              <a:t>agarose</a:t>
            </a:r>
            <a:r>
              <a:rPr lang="en-US" dirty="0" smtClean="0"/>
              <a:t> Gel Electrophoresis.</a:t>
            </a:r>
            <a:endParaRPr lang="en-US" dirty="0"/>
          </a:p>
        </p:txBody>
      </p:sp>
      <p:pic>
        <p:nvPicPr>
          <p:cNvPr id="13314" name="Picture 2" descr="Gel electrophoresis apparatus.JPG">
            <a:hlinkClick r:id="rId3"/>
          </p:cNvPr>
          <p:cNvPicPr>
            <a:picLocks noChangeAspect="1" noChangeArrowheads="1"/>
          </p:cNvPicPr>
          <p:nvPr/>
        </p:nvPicPr>
        <p:blipFill>
          <a:blip r:embed="rId4"/>
          <a:srcRect/>
          <a:stretch>
            <a:fillRect/>
          </a:stretch>
        </p:blipFill>
        <p:spPr bwMode="auto">
          <a:xfrm>
            <a:off x="6286512" y="3286124"/>
            <a:ext cx="2381252" cy="3041508"/>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l="-2000" t="-11000" r="17000" b="-1000"/>
          </a:stretch>
        </a:blipFill>
        <a:effectLst/>
      </p:bgPr>
    </p:bg>
    <p:spTree>
      <p:nvGrpSpPr>
        <p:cNvPr id="1" name=""/>
        <p:cNvGrpSpPr/>
        <p:nvPr/>
      </p:nvGrpSpPr>
      <p:grpSpPr>
        <a:xfrm>
          <a:off x="0" y="0"/>
          <a:ext cx="0" cy="0"/>
          <a:chOff x="0" y="0"/>
          <a:chExt cx="0" cy="0"/>
        </a:xfrm>
      </p:grpSpPr>
      <p:graphicFrame>
        <p:nvGraphicFramePr>
          <p:cNvPr id="4" name="رسم تخطيطي 3"/>
          <p:cNvGraphicFramePr/>
          <p:nvPr/>
        </p:nvGraphicFramePr>
        <p:xfrm>
          <a:off x="1857356" y="214290"/>
          <a:ext cx="3071834" cy="85725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عنصر نائب للمحتوى 2"/>
          <p:cNvSpPr>
            <a:spLocks noGrp="1"/>
          </p:cNvSpPr>
          <p:nvPr>
            <p:ph idx="1"/>
          </p:nvPr>
        </p:nvSpPr>
        <p:spPr>
          <a:xfrm>
            <a:off x="2143108" y="1071546"/>
            <a:ext cx="8229600" cy="4525963"/>
          </a:xfrm>
        </p:spPr>
        <p:txBody>
          <a:bodyPr/>
          <a:lstStyle/>
          <a:p>
            <a:r>
              <a:rPr lang="en-US" dirty="0" err="1" smtClean="0"/>
              <a:t>Agarose</a:t>
            </a:r>
            <a:endParaRPr lang="en-US" dirty="0" smtClean="0"/>
          </a:p>
          <a:p>
            <a:r>
              <a:rPr lang="en-US" dirty="0" smtClean="0"/>
              <a:t>TAE Buffer</a:t>
            </a:r>
          </a:p>
          <a:p>
            <a:r>
              <a:rPr lang="en-US" dirty="0" smtClean="0"/>
              <a:t>6X Sample Loading Buffer</a:t>
            </a:r>
          </a:p>
          <a:p>
            <a:r>
              <a:rPr lang="en-US" dirty="0" err="1" smtClean="0"/>
              <a:t>Ethidium</a:t>
            </a:r>
            <a:r>
              <a:rPr lang="en-US" dirty="0" smtClean="0"/>
              <a:t> Bromide (10 mg/ml)</a:t>
            </a:r>
          </a:p>
          <a:p>
            <a:r>
              <a:rPr lang="en-US" dirty="0" smtClean="0"/>
              <a:t>DNA ladder standard</a:t>
            </a:r>
          </a:p>
          <a:p>
            <a:r>
              <a:rPr lang="en-US" dirty="0" smtClean="0"/>
              <a:t>Electrophoresis chamber</a:t>
            </a:r>
          </a:p>
          <a:p>
            <a:r>
              <a:rPr lang="en-US" dirty="0" smtClean="0"/>
              <a:t>Power supply</a:t>
            </a:r>
          </a:p>
          <a:p>
            <a:r>
              <a:rPr lang="en-US" dirty="0" smtClean="0"/>
              <a:t>Gel casting tray and combs</a:t>
            </a:r>
          </a:p>
          <a:p>
            <a:r>
              <a:rPr lang="en-US" dirty="0" smtClean="0"/>
              <a:t>UV light source</a:t>
            </a:r>
          </a:p>
          <a:p>
            <a:r>
              <a:rPr lang="en-US" dirty="0" smtClean="0"/>
              <a:t>Gloves and goggles</a:t>
            </a:r>
            <a:endParaRPr lang="hy-AM"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3">
            <a:lum bright="30000"/>
          </a:blip>
          <a:srcRect/>
          <a:stretch>
            <a:fillRect/>
          </a:stretch>
        </a:blipFill>
        <a:effectLst/>
      </p:bgPr>
    </p:bg>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357158" y="214290"/>
            <a:ext cx="8229600" cy="4525963"/>
          </a:xfrm>
        </p:spPr>
        <p:txBody>
          <a:bodyPr/>
          <a:lstStyle/>
          <a:p>
            <a:endParaRPr lang="en-US" dirty="0" smtClean="0"/>
          </a:p>
          <a:p>
            <a:r>
              <a:rPr lang="en-US" dirty="0" smtClean="0"/>
              <a:t> </a:t>
            </a:r>
          </a:p>
          <a:p>
            <a:endParaRPr lang="hy-AM" dirty="0"/>
          </a:p>
        </p:txBody>
      </p:sp>
      <p:pic>
        <p:nvPicPr>
          <p:cNvPr id="4" name="عنصر نائب للمحتوى 3" descr="200px-AgarosegelUV.jpg"/>
          <p:cNvPicPr>
            <a:picLocks noChangeAspect="1"/>
          </p:cNvPicPr>
          <p:nvPr/>
        </p:nvPicPr>
        <p:blipFill>
          <a:blip r:embed="rId4"/>
          <a:stretch>
            <a:fillRect/>
          </a:stretch>
        </p:blipFill>
        <p:spPr bwMode="auto">
          <a:xfrm>
            <a:off x="357158" y="428604"/>
            <a:ext cx="4857784" cy="4643470"/>
          </a:xfrm>
          <a:prstGeom prst="rect">
            <a:avLst/>
          </a:prstGeom>
          <a:noFill/>
          <a:ln w="9525">
            <a:noFill/>
            <a:miter lim="800000"/>
            <a:headEnd/>
            <a:tailEnd/>
          </a:ln>
        </p:spPr>
      </p:pic>
      <p:pic>
        <p:nvPicPr>
          <p:cNvPr id="5" name="صورة 4" descr="250px-Gel_electrophoresis_2.jpg"/>
          <p:cNvPicPr>
            <a:picLocks noChangeAspect="1"/>
          </p:cNvPicPr>
          <p:nvPr/>
        </p:nvPicPr>
        <p:blipFill>
          <a:blip r:embed="rId5"/>
          <a:stretch>
            <a:fillRect/>
          </a:stretch>
        </p:blipFill>
        <p:spPr>
          <a:xfrm>
            <a:off x="5572132" y="1714488"/>
            <a:ext cx="3175000" cy="4143404"/>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3">
            <a:lum bright="30000"/>
          </a:blip>
          <a:srcRect/>
          <a:stretch>
            <a:fillRect/>
          </a:stretch>
        </a:blipFill>
        <a:effectLst/>
      </p:bgPr>
    </p:bg>
    <p:spTree>
      <p:nvGrpSpPr>
        <p:cNvPr id="1" name=""/>
        <p:cNvGrpSpPr/>
        <p:nvPr/>
      </p:nvGrpSpPr>
      <p:grpSpPr>
        <a:xfrm>
          <a:off x="0" y="0"/>
          <a:ext cx="0" cy="0"/>
          <a:chOff x="0" y="0"/>
          <a:chExt cx="0" cy="0"/>
        </a:xfrm>
      </p:grpSpPr>
      <p:pic>
        <p:nvPicPr>
          <p:cNvPr id="6" name="صورة 5" descr="220px-Pcr_gel.png"/>
          <p:cNvPicPr>
            <a:picLocks noChangeAspect="1"/>
          </p:cNvPicPr>
          <p:nvPr/>
        </p:nvPicPr>
        <p:blipFill>
          <a:blip r:embed="rId4"/>
          <a:stretch>
            <a:fillRect/>
          </a:stretch>
        </p:blipFill>
        <p:spPr>
          <a:xfrm>
            <a:off x="357158" y="500042"/>
            <a:ext cx="3286147" cy="4812323"/>
          </a:xfrm>
          <a:prstGeom prst="rect">
            <a:avLst/>
          </a:prstGeom>
        </p:spPr>
      </p:pic>
      <p:pic>
        <p:nvPicPr>
          <p:cNvPr id="2050" name="Picture 2" descr="C:\Users\Extreme\Desktop\p233r2.gif"/>
          <p:cNvPicPr>
            <a:picLocks noChangeAspect="1" noChangeArrowheads="1"/>
          </p:cNvPicPr>
          <p:nvPr/>
        </p:nvPicPr>
        <p:blipFill>
          <a:blip r:embed="rId5"/>
          <a:srcRect/>
          <a:stretch>
            <a:fillRect/>
          </a:stretch>
        </p:blipFill>
        <p:spPr bwMode="auto">
          <a:xfrm>
            <a:off x="3786182" y="500042"/>
            <a:ext cx="5129820" cy="4857784"/>
          </a:xfrm>
          <a:prstGeom prst="rect">
            <a:avLst/>
          </a:prstGeom>
          <a:noFill/>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3">
            <a:lum bright="30000"/>
          </a:blip>
          <a:srcRect/>
          <a:stretch>
            <a:fillRect/>
          </a:stretch>
        </a:blipFill>
        <a:effectLst/>
      </p:bgPr>
    </p:bg>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500034" y="1142984"/>
            <a:ext cx="8229600" cy="4525963"/>
          </a:xfrm>
        </p:spPr>
        <p:txBody>
          <a:bodyPr/>
          <a:lstStyle/>
          <a:p>
            <a:r>
              <a:rPr lang="en-US" sz="2800" b="1" dirty="0" smtClean="0">
                <a:ln w="18000">
                  <a:solidFill>
                    <a:schemeClr val="accent2">
                      <a:satMod val="140000"/>
                    </a:schemeClr>
                  </a:solidFill>
                  <a:prstDash val="solid"/>
                  <a:miter lim="800000"/>
                </a:ln>
                <a:solidFill>
                  <a:schemeClr val="accent2"/>
                </a:solidFill>
                <a:effectLst>
                  <a:outerShdw blurRad="25500" dist="23000" dir="7020000" algn="tl">
                    <a:srgbClr val="000000">
                      <a:alpha val="50000"/>
                    </a:srgbClr>
                  </a:outerShdw>
                </a:effectLst>
              </a:rPr>
              <a:t>CAUTION!!!  </a:t>
            </a:r>
            <a:r>
              <a:rPr lang="en-US" sz="2800" dirty="0" smtClean="0"/>
              <a:t>This lab contains two mutagens – </a:t>
            </a:r>
            <a:r>
              <a:rPr lang="en-US" sz="2800" dirty="0" err="1" smtClean="0"/>
              <a:t>Ethidium</a:t>
            </a:r>
            <a:r>
              <a:rPr lang="en-US" sz="2800" dirty="0" smtClean="0"/>
              <a:t> Bromide (</a:t>
            </a:r>
            <a:r>
              <a:rPr lang="en-US" sz="2800" i="1" dirty="0" smtClean="0"/>
              <a:t>a fluorescent dye used for staining nucleic acids</a:t>
            </a:r>
            <a:r>
              <a:rPr lang="en-US" sz="2800" dirty="0" smtClean="0"/>
              <a:t> ) and UV light. Care should be taken when using either of these mutagens. Gloves should be worn at all times.  Care should be taken never to touch gloves to notebooks, pens, benches and other surfaces.  When viewing the gel with UV light, unshielded eyes should never be exposed to the UV light source.  Exposed skin should also not be  exposed to the UV light.</a:t>
            </a:r>
          </a:p>
          <a:p>
            <a:endParaRPr lang="en-US" sz="2800" dirty="0" smtClean="0"/>
          </a:p>
          <a:p>
            <a:endParaRPr lang="hy-AM" sz="2800"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3">
            <a:lum bright="30000"/>
          </a:blip>
          <a:srcRect/>
          <a:stretch>
            <a:fillRect/>
          </a:stretch>
        </a:blipFill>
        <a:effectLst/>
      </p:bgPr>
    </p:bg>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357158" y="285728"/>
            <a:ext cx="8358246" cy="4811715"/>
          </a:xfrm>
        </p:spPr>
        <p:txBody>
          <a:bodyPr/>
          <a:lstStyle/>
          <a:p>
            <a:pPr rtl="1">
              <a:buNone/>
            </a:pPr>
            <a:endParaRPr lang="ar-SA" b="1" dirty="0" smtClean="0"/>
          </a:p>
          <a:p>
            <a:pPr rtl="1">
              <a:buNone/>
            </a:pPr>
            <a:r>
              <a:rPr lang="pt-BR" sz="3600" b="1" dirty="0" smtClean="0">
                <a:solidFill>
                  <a:schemeClr val="accent4">
                    <a:lumMod val="50000"/>
                  </a:schemeClr>
                </a:solidFill>
                <a:latin typeface="Adobe Gothic Std B" pitchFamily="34" charset="-128"/>
                <a:ea typeface="Adobe Gothic Std B" pitchFamily="34" charset="-128"/>
              </a:rPr>
              <a:t>Agarose Gel Electrophoresis Protocol:</a:t>
            </a:r>
            <a:endParaRPr lang="en-US" sz="3600" dirty="0" smtClean="0">
              <a:solidFill>
                <a:schemeClr val="accent4">
                  <a:lumMod val="50000"/>
                </a:schemeClr>
              </a:solidFill>
              <a:latin typeface="Adobe Gothic Std B" pitchFamily="34" charset="-128"/>
              <a:ea typeface="Adobe Gothic Std B" pitchFamily="34" charset="-128"/>
            </a:endParaRPr>
          </a:p>
          <a:p>
            <a:pPr lvl="0"/>
            <a:r>
              <a:rPr lang="en-US" sz="3600" b="1" dirty="0" smtClean="0"/>
              <a:t>Electrophoresis buffer</a:t>
            </a:r>
            <a:r>
              <a:rPr lang="en-US" sz="3600" dirty="0" smtClean="0"/>
              <a:t>: usually </a:t>
            </a:r>
            <a:r>
              <a:rPr lang="en-US" sz="3600" dirty="0" err="1" smtClean="0"/>
              <a:t>Tris</a:t>
            </a:r>
            <a:r>
              <a:rPr lang="en-US" sz="3600" dirty="0" smtClean="0"/>
              <a:t>-acetate-EDTA (TAE) or </a:t>
            </a:r>
            <a:r>
              <a:rPr lang="en-US" sz="3600" dirty="0" err="1" smtClean="0"/>
              <a:t>Tris</a:t>
            </a:r>
            <a:r>
              <a:rPr lang="en-US" sz="3600" dirty="0" smtClean="0"/>
              <a:t>-borate-EDTA (TBE). </a:t>
            </a:r>
          </a:p>
          <a:p>
            <a:endParaRPr lang="hy-AM"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3">
            <a:alphaModFix amt="80000"/>
            <a:lum bright="30000"/>
          </a:blip>
          <a:srcRect/>
          <a:stretch>
            <a:fillRect/>
          </a:stretch>
        </a:blipFill>
        <a:effectLst/>
      </p:bgPr>
    </p:bg>
    <p:spTree>
      <p:nvGrpSpPr>
        <p:cNvPr id="1" name=""/>
        <p:cNvGrpSpPr/>
        <p:nvPr/>
      </p:nvGrpSpPr>
      <p:grpSpPr>
        <a:xfrm>
          <a:off x="0" y="0"/>
          <a:ext cx="0" cy="0"/>
          <a:chOff x="0" y="0"/>
          <a:chExt cx="0" cy="0"/>
        </a:xfrm>
      </p:grpSpPr>
      <p:sp>
        <p:nvSpPr>
          <p:cNvPr id="5" name="عنصر نائب للمحتوى 4"/>
          <p:cNvSpPr>
            <a:spLocks noGrp="1"/>
          </p:cNvSpPr>
          <p:nvPr>
            <p:ph idx="1"/>
          </p:nvPr>
        </p:nvSpPr>
        <p:spPr/>
        <p:txBody>
          <a:bodyPr/>
          <a:lstStyle/>
          <a:p>
            <a:endParaRPr lang="en-US" dirty="0" smtClean="0"/>
          </a:p>
          <a:p>
            <a:endParaRPr lang="en-US" dirty="0" smtClean="0"/>
          </a:p>
          <a:p>
            <a:pPr>
              <a:buNone/>
            </a:pPr>
            <a:endParaRPr lang="hy-AM" dirty="0"/>
          </a:p>
        </p:txBody>
      </p:sp>
      <p:graphicFrame>
        <p:nvGraphicFramePr>
          <p:cNvPr id="6" name="جدول 5"/>
          <p:cNvGraphicFramePr>
            <a:graphicFrameLocks noGrp="1"/>
          </p:cNvGraphicFramePr>
          <p:nvPr/>
        </p:nvGraphicFramePr>
        <p:xfrm>
          <a:off x="990000" y="2214555"/>
          <a:ext cx="7164000" cy="3235662"/>
        </p:xfrm>
        <a:graphic>
          <a:graphicData uri="http://schemas.openxmlformats.org/drawingml/2006/table">
            <a:tbl>
              <a:tblPr rtl="1" firstRow="1" bandRow="1">
                <a:tableStyleId>{69C7853C-536D-4A76-A0AE-DD22124D55A5}</a:tableStyleId>
              </a:tblPr>
              <a:tblGrid>
                <a:gridCol w="3582000"/>
                <a:gridCol w="3582000"/>
              </a:tblGrid>
              <a:tr h="785817">
                <a:tc gridSpan="2">
                  <a:txBody>
                    <a:bodyPr/>
                    <a:lstStyle/>
                    <a:p>
                      <a:pPr algn="ctr"/>
                      <a:r>
                        <a:rPr lang="en-US" sz="3200" dirty="0" smtClean="0">
                          <a:solidFill>
                            <a:schemeClr val="accent3">
                              <a:lumMod val="50000"/>
                            </a:schemeClr>
                          </a:solidFill>
                          <a:latin typeface="Adobe Heiti Std R" pitchFamily="34" charset="-128"/>
                          <a:ea typeface="Adobe Heiti Std R" pitchFamily="34" charset="-128"/>
                        </a:rPr>
                        <a:t>Composition</a:t>
                      </a:r>
                      <a:endParaRPr lang="hy-AM" sz="3200" b="1" dirty="0">
                        <a:solidFill>
                          <a:schemeClr val="accent3">
                            <a:lumMod val="50000"/>
                          </a:schemeClr>
                        </a:solidFill>
                        <a:ea typeface="Adobe Heiti Std R" pitchFamily="34" charset="-128"/>
                      </a:endParaRPr>
                    </a:p>
                  </a:txBody>
                  <a:tcPr anchor="ctr"/>
                </a:tc>
                <a:tc hMerge="1">
                  <a:txBody>
                    <a:bodyPr/>
                    <a:lstStyle/>
                    <a:p>
                      <a:endParaRPr lang="hy-AM"/>
                    </a:p>
                  </a:txBody>
                  <a:tcPr/>
                </a:tc>
              </a:tr>
              <a:tr h="67977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200" dirty="0" smtClean="0"/>
                        <a:t>242 g</a:t>
                      </a:r>
                    </a:p>
                  </a:txBody>
                  <a:tcPr anchor="ctr"/>
                </a:tc>
                <a:tc>
                  <a:txBody>
                    <a:bodyPr/>
                    <a:lstStyle/>
                    <a:p>
                      <a:pPr algn="l"/>
                      <a:r>
                        <a:rPr lang="en-US" sz="3200" kern="1200" dirty="0" smtClean="0"/>
                        <a:t>Tris</a:t>
                      </a:r>
                    </a:p>
                  </a:txBody>
                  <a:tcPr anchor="ctr"/>
                </a:tc>
              </a:tr>
              <a:tr h="78645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200" dirty="0" smtClean="0"/>
                        <a:t>57.1 </a:t>
                      </a:r>
                      <a:r>
                        <a:rPr lang="en-US" sz="3200" dirty="0" err="1" smtClean="0"/>
                        <a:t>mL</a:t>
                      </a:r>
                      <a:endParaRPr lang="en-US" sz="3200" dirty="0" smtClean="0"/>
                    </a:p>
                  </a:txBody>
                  <a:tcPr anchor="b"/>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7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3200" dirty="0" smtClean="0"/>
                        <a:t>Acetic acid</a:t>
                      </a:r>
                    </a:p>
                    <a:p>
                      <a:pPr algn="l"/>
                      <a:endParaRPr lang="hy-AM" sz="1050" b="1" dirty="0"/>
                    </a:p>
                  </a:txBody>
                  <a:tcPr anchor="ctr"/>
                </a:tc>
              </a:tr>
              <a:tr h="92425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200" dirty="0" smtClean="0"/>
                        <a:t>100 </a:t>
                      </a:r>
                      <a:r>
                        <a:rPr lang="en-US" sz="3200" dirty="0" err="1" smtClean="0"/>
                        <a:t>mL</a:t>
                      </a:r>
                      <a:endParaRPr lang="en-US" sz="3200" dirty="0" smtClean="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200" dirty="0" smtClean="0"/>
                        <a:t>0.5 M EDTA (pH 8.0)  </a:t>
                      </a:r>
                    </a:p>
                    <a:p>
                      <a:pPr algn="l"/>
                      <a:endParaRPr lang="hy-AM" sz="1050" b="1" dirty="0"/>
                    </a:p>
                  </a:txBody>
                  <a:tcPr anchor="ctr"/>
                </a:tc>
              </a:tr>
            </a:tbl>
          </a:graphicData>
        </a:graphic>
      </p:graphicFrame>
      <p:sp>
        <p:nvSpPr>
          <p:cNvPr id="7" name="مستطيل 6"/>
          <p:cNvSpPr/>
          <p:nvPr/>
        </p:nvSpPr>
        <p:spPr>
          <a:xfrm>
            <a:off x="357158" y="285728"/>
            <a:ext cx="8572560" cy="2246769"/>
          </a:xfrm>
          <a:prstGeom prst="rect">
            <a:avLst/>
          </a:prstGeom>
        </p:spPr>
        <p:txBody>
          <a:bodyPr wrap="square">
            <a:spAutoFit/>
          </a:bodyPr>
          <a:lstStyle/>
          <a:p>
            <a:r>
              <a:rPr lang="en-US" sz="2800" b="1" u="sng" dirty="0" smtClean="0">
                <a:latin typeface="+mn-lt"/>
              </a:rPr>
              <a:t>50x TAE Buffer Recipe:</a:t>
            </a:r>
          </a:p>
          <a:p>
            <a:pPr>
              <a:buFont typeface="Arial" pitchFamily="34" charset="0"/>
              <a:buChar char="•"/>
            </a:pPr>
            <a:r>
              <a:rPr lang="en-US" sz="2800" dirty="0" smtClean="0">
                <a:latin typeface="+mn-lt"/>
              </a:rPr>
              <a:t> Mix the following solutes and adjust to 1L by H2O. pH 8</a:t>
            </a:r>
          </a:p>
          <a:p>
            <a:pPr>
              <a:buFont typeface="Arial" pitchFamily="34" charset="0"/>
              <a:buChar char="•"/>
            </a:pPr>
            <a:r>
              <a:rPr lang="en-US" sz="2800" dirty="0" smtClean="0">
                <a:latin typeface="+mn-lt"/>
              </a:rPr>
              <a:t> Store this stock solution at room temperature and dilute on your using.</a:t>
            </a:r>
            <a:br>
              <a:rPr lang="en-US" sz="2800" dirty="0" smtClean="0">
                <a:latin typeface="+mn-lt"/>
              </a:rPr>
            </a:br>
            <a:endParaRPr lang="en-US" sz="2800" dirty="0" smtClean="0">
              <a:latin typeface="+mn-lt"/>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3">
            <a:alphaModFix amt="80000"/>
            <a:lum bright="30000"/>
          </a:blip>
          <a:srcRect/>
          <a:stretch>
            <a:fillRect/>
          </a:stretch>
        </a:blipFill>
        <a:effectLst/>
      </p:bgPr>
    </p:bg>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357158" y="357167"/>
            <a:ext cx="8229600" cy="1357322"/>
          </a:xfrm>
        </p:spPr>
        <p:txBody>
          <a:bodyPr/>
          <a:lstStyle/>
          <a:p>
            <a:pPr>
              <a:buNone/>
            </a:pPr>
            <a:r>
              <a:rPr lang="en-US" sz="2800" b="1" u="sng" dirty="0" smtClean="0"/>
              <a:t>10X TBE Buffer Recipe</a:t>
            </a:r>
          </a:p>
          <a:p>
            <a:r>
              <a:rPr lang="en-US" sz="2800" dirty="0" smtClean="0"/>
              <a:t>Mix the followings and adjust the volume to 1L. Store at room temperature and dilute on your using.</a:t>
            </a:r>
          </a:p>
          <a:p>
            <a:pPr>
              <a:buNone/>
            </a:pPr>
            <a:r>
              <a:rPr lang="en-US" sz="2400" dirty="0" smtClean="0"/>
              <a:t> </a:t>
            </a:r>
          </a:p>
          <a:p>
            <a:endParaRPr lang="en-US" dirty="0" smtClean="0"/>
          </a:p>
          <a:p>
            <a:endParaRPr lang="en-US" dirty="0" smtClean="0"/>
          </a:p>
          <a:p>
            <a:endParaRPr lang="hy-AM" dirty="0"/>
          </a:p>
        </p:txBody>
      </p:sp>
      <p:graphicFrame>
        <p:nvGraphicFramePr>
          <p:cNvPr id="4" name="جدول 3"/>
          <p:cNvGraphicFramePr>
            <a:graphicFrameLocks noGrp="1"/>
          </p:cNvGraphicFramePr>
          <p:nvPr/>
        </p:nvGraphicFramePr>
        <p:xfrm>
          <a:off x="1000100" y="2000240"/>
          <a:ext cx="7200000" cy="4050769"/>
        </p:xfrm>
        <a:graphic>
          <a:graphicData uri="http://schemas.openxmlformats.org/drawingml/2006/table">
            <a:tbl>
              <a:tblPr rtl="1" firstRow="1" bandRow="1">
                <a:tableStyleId>{69C7853C-536D-4A76-A0AE-DD22124D55A5}</a:tableStyleId>
              </a:tblPr>
              <a:tblGrid>
                <a:gridCol w="3600000"/>
                <a:gridCol w="3600000"/>
              </a:tblGrid>
              <a:tr h="857256">
                <a:tc gridSpan="2">
                  <a:txBody>
                    <a:bodyPr/>
                    <a:lstStyle/>
                    <a:p>
                      <a:pPr algn="ctr"/>
                      <a:r>
                        <a:rPr lang="en-US" sz="3200" b="1" kern="1200" dirty="0" smtClean="0">
                          <a:solidFill>
                            <a:schemeClr val="accent3">
                              <a:lumMod val="50000"/>
                            </a:schemeClr>
                          </a:solidFill>
                          <a:latin typeface="Adobe Heiti Std R" pitchFamily="34" charset="-128"/>
                          <a:ea typeface="Adobe Heiti Std R" pitchFamily="34" charset="-128"/>
                          <a:cs typeface="+mn-cs"/>
                        </a:rPr>
                        <a:t>Composition</a:t>
                      </a:r>
                      <a:endParaRPr lang="hy-AM" sz="3200" b="1" kern="1200" dirty="0" smtClean="0">
                        <a:solidFill>
                          <a:schemeClr val="accent3">
                            <a:lumMod val="50000"/>
                          </a:schemeClr>
                        </a:solidFill>
                        <a:latin typeface="Adobe Heiti Std R" pitchFamily="34" charset="-128"/>
                        <a:ea typeface="Adobe Heiti Std R" pitchFamily="34" charset="-128"/>
                        <a:cs typeface="+mn-cs"/>
                      </a:endParaRPr>
                    </a:p>
                  </a:txBody>
                  <a:tcPr anchor="ctr"/>
                </a:tc>
                <a:tc hMerge="1">
                  <a:txBody>
                    <a:bodyPr/>
                    <a:lstStyle/>
                    <a:p>
                      <a:endParaRPr lang="hy-AM" dirty="0"/>
                    </a:p>
                  </a:txBody>
                  <a:tcPr/>
                </a:tc>
              </a:tr>
              <a:tr h="57150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200" kern="1200" dirty="0" smtClean="0">
                          <a:solidFill>
                            <a:schemeClr val="dk1"/>
                          </a:solidFill>
                          <a:latin typeface="+mn-lt"/>
                          <a:ea typeface="+mn-ea"/>
                          <a:cs typeface="+mn-cs"/>
                        </a:rPr>
                        <a:t>108 g</a:t>
                      </a:r>
                    </a:p>
                    <a:p>
                      <a:pPr marL="0" marR="0" indent="0" algn="ctr" defTabSz="914400" rtl="0" eaLnBrk="1" fontAlgn="auto" latinLnBrk="0" hangingPunct="1">
                        <a:lnSpc>
                          <a:spcPct val="100000"/>
                        </a:lnSpc>
                        <a:spcBef>
                          <a:spcPts val="0"/>
                        </a:spcBef>
                        <a:spcAft>
                          <a:spcPts val="0"/>
                        </a:spcAft>
                        <a:buClrTx/>
                        <a:buSzTx/>
                        <a:buFontTx/>
                        <a:buNone/>
                        <a:tabLst/>
                        <a:defRPr/>
                      </a:pPr>
                      <a:endParaRPr lang="hy-AM" sz="3200" kern="1200" dirty="0" smtClean="0">
                        <a:solidFill>
                          <a:schemeClr val="dk1"/>
                        </a:solidFill>
                        <a:latin typeface="+mn-lt"/>
                        <a:ea typeface="+mn-ea"/>
                        <a:cs typeface="+mn-cs"/>
                      </a:endParaRPr>
                    </a:p>
                  </a:txBody>
                  <a:tcPr anchor="b"/>
                </a:tc>
                <a:tc>
                  <a:txBody>
                    <a:bodyPr/>
                    <a:lstStyle/>
                    <a:p>
                      <a:pPr marL="0" algn="l" defTabSz="914400" rtl="0" eaLnBrk="1" latinLnBrk="0" hangingPunct="1"/>
                      <a:r>
                        <a:rPr lang="en-US" sz="3200" kern="1200" dirty="0" smtClean="0">
                          <a:solidFill>
                            <a:schemeClr val="dk1"/>
                          </a:solidFill>
                          <a:latin typeface="+mn-lt"/>
                          <a:ea typeface="+mn-ea"/>
                          <a:cs typeface="+mn-cs"/>
                        </a:rPr>
                        <a:t>Tris</a:t>
                      </a:r>
                    </a:p>
                    <a:p>
                      <a:pPr marL="0" algn="l" defTabSz="914400" rtl="0" eaLnBrk="1" latinLnBrk="0" hangingPunct="1"/>
                      <a:endParaRPr lang="hy-AM" sz="100" kern="1200" dirty="0" smtClean="0">
                        <a:solidFill>
                          <a:schemeClr val="dk1"/>
                        </a:solidFill>
                        <a:latin typeface="+mn-lt"/>
                        <a:ea typeface="+mn-ea"/>
                        <a:cs typeface="+mn-cs"/>
                      </a:endParaRPr>
                    </a:p>
                  </a:txBody>
                  <a:tcPr anchor="ctr"/>
                </a:tc>
              </a:tr>
              <a:tr h="43339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200" kern="1200" dirty="0" smtClean="0">
                          <a:solidFill>
                            <a:schemeClr val="dk1"/>
                          </a:solidFill>
                          <a:latin typeface="+mn-lt"/>
                          <a:ea typeface="+mn-ea"/>
                          <a:cs typeface="+mn-cs"/>
                        </a:rPr>
                        <a:t>55 g</a:t>
                      </a:r>
                    </a:p>
                    <a:p>
                      <a:pPr marL="0" marR="0" indent="0" algn="ctr" defTabSz="914400" rtl="0" eaLnBrk="1" fontAlgn="auto" latinLnBrk="0" hangingPunct="1">
                        <a:lnSpc>
                          <a:spcPct val="100000"/>
                        </a:lnSpc>
                        <a:spcBef>
                          <a:spcPts val="0"/>
                        </a:spcBef>
                        <a:spcAft>
                          <a:spcPts val="0"/>
                        </a:spcAft>
                        <a:buClrTx/>
                        <a:buSzTx/>
                        <a:buFontTx/>
                        <a:buNone/>
                        <a:tabLst/>
                        <a:defRPr/>
                      </a:pPr>
                      <a:endParaRPr lang="hy-AM" sz="3200" kern="1200" dirty="0" smtClean="0">
                        <a:solidFill>
                          <a:schemeClr val="dk1"/>
                        </a:solidFill>
                        <a:latin typeface="+mn-lt"/>
                        <a:ea typeface="+mn-ea"/>
                        <a:cs typeface="+mn-cs"/>
                      </a:endParaRPr>
                    </a:p>
                  </a:txBody>
                  <a:tcPr anchor="b"/>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200" kern="1200" dirty="0" smtClean="0">
                          <a:solidFill>
                            <a:schemeClr val="dk1"/>
                          </a:solidFill>
                          <a:latin typeface="+mn-lt"/>
                          <a:ea typeface="+mn-ea"/>
                          <a:cs typeface="+mn-cs"/>
                        </a:rPr>
                        <a:t>Boric acid</a:t>
                      </a:r>
                    </a:p>
                    <a:p>
                      <a:pPr marL="0" algn="l" defTabSz="914400" rtl="0" eaLnBrk="1" latinLnBrk="0" hangingPunct="1"/>
                      <a:endParaRPr lang="hy-AM" sz="300" kern="1200" dirty="0" smtClean="0">
                        <a:solidFill>
                          <a:schemeClr val="dk1"/>
                        </a:solidFill>
                        <a:latin typeface="+mn-lt"/>
                        <a:ea typeface="+mn-ea"/>
                        <a:cs typeface="+mn-cs"/>
                      </a:endParaRPr>
                    </a:p>
                  </a:txBody>
                  <a:tcPr anchor="ctr"/>
                </a:tc>
              </a:tr>
              <a:tr h="105991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 kern="1200" dirty="0" smtClean="0">
                        <a:solidFill>
                          <a:schemeClr val="dk1"/>
                        </a:solidFill>
                        <a:latin typeface="+mn-lt"/>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sz="3200" kern="1200" dirty="0" smtClean="0">
                          <a:solidFill>
                            <a:schemeClr val="dk1"/>
                          </a:solidFill>
                          <a:latin typeface="+mn-lt"/>
                          <a:ea typeface="+mn-ea"/>
                          <a:cs typeface="+mn-cs"/>
                        </a:rPr>
                        <a:t>40 </a:t>
                      </a:r>
                      <a:r>
                        <a:rPr lang="en-US" sz="3200" kern="1200" dirty="0" err="1" smtClean="0">
                          <a:solidFill>
                            <a:schemeClr val="dk1"/>
                          </a:solidFill>
                          <a:latin typeface="+mn-lt"/>
                          <a:ea typeface="+mn-ea"/>
                          <a:cs typeface="+mn-cs"/>
                        </a:rPr>
                        <a:t>mL</a:t>
                      </a:r>
                      <a:endParaRPr lang="en-US" sz="3200" kern="1200" dirty="0" smtClean="0">
                        <a:solidFill>
                          <a:schemeClr val="dk1"/>
                        </a:solidFill>
                        <a:latin typeface="+mn-lt"/>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hy-AM" sz="1800" kern="1200" dirty="0" smtClean="0">
                        <a:solidFill>
                          <a:schemeClr val="dk1"/>
                        </a:solidFill>
                        <a:latin typeface="+mn-lt"/>
                        <a:ea typeface="+mn-ea"/>
                        <a:cs typeface="+mn-cs"/>
                      </a:endParaRPr>
                    </a:p>
                  </a:txBody>
                  <a:tcPr anchor="b"/>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200" kern="1200" dirty="0" smtClean="0">
                          <a:solidFill>
                            <a:schemeClr val="dk1"/>
                          </a:solidFill>
                          <a:latin typeface="+mn-lt"/>
                          <a:ea typeface="+mn-ea"/>
                          <a:cs typeface="+mn-cs"/>
                        </a:rPr>
                        <a:t>0.5M EDTA (pH 8.0)</a:t>
                      </a:r>
                    </a:p>
                    <a:p>
                      <a:pPr marL="0" algn="l" defTabSz="914400" rtl="0" eaLnBrk="1" latinLnBrk="0" hangingPunct="1"/>
                      <a:endParaRPr lang="hy-AM" sz="1100" kern="1200" dirty="0" smtClean="0">
                        <a:solidFill>
                          <a:schemeClr val="dk1"/>
                        </a:solidFill>
                        <a:latin typeface="+mn-lt"/>
                        <a:ea typeface="+mn-ea"/>
                        <a:cs typeface="+mn-cs"/>
                      </a:endParaRPr>
                    </a:p>
                  </a:txBody>
                  <a:tcPr anchor="ctr"/>
                </a:tc>
              </a:tr>
            </a:tbl>
          </a:graphicData>
        </a:graphic>
      </p:graphicFrame>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3">
            <a:alphaModFix amt="80000"/>
            <a:lum bright="30000"/>
          </a:blip>
          <a:srcRect/>
          <a:stretch>
            <a:fillRect/>
          </a:stretch>
        </a:blipFill>
        <a:effectLst/>
      </p:bgPr>
    </p:bg>
    <p:spTree>
      <p:nvGrpSpPr>
        <p:cNvPr id="1" name=""/>
        <p:cNvGrpSpPr/>
        <p:nvPr/>
      </p:nvGrpSpPr>
      <p:grpSpPr>
        <a:xfrm>
          <a:off x="0" y="0"/>
          <a:ext cx="0" cy="0"/>
          <a:chOff x="0" y="0"/>
          <a:chExt cx="0" cy="0"/>
        </a:xfrm>
      </p:grpSpPr>
      <p:sp>
        <p:nvSpPr>
          <p:cNvPr id="2" name="عنوان 1"/>
          <p:cNvSpPr>
            <a:spLocks noGrp="1"/>
          </p:cNvSpPr>
          <p:nvPr>
            <p:ph type="title"/>
          </p:nvPr>
        </p:nvSpPr>
        <p:spPr>
          <a:xfrm>
            <a:off x="285720" y="642918"/>
            <a:ext cx="8229600" cy="796908"/>
          </a:xfrm>
        </p:spPr>
        <p:txBody>
          <a:bodyPr/>
          <a:lstStyle/>
          <a:p>
            <a:pPr algn="l"/>
            <a:r>
              <a:rPr lang="en-US" sz="3600" b="1" dirty="0" smtClean="0">
                <a:solidFill>
                  <a:schemeClr val="accent4">
                    <a:lumMod val="50000"/>
                  </a:schemeClr>
                </a:solidFill>
                <a:latin typeface="Adobe Gothic Std B" pitchFamily="34" charset="-128"/>
                <a:ea typeface="Adobe Gothic Std B" pitchFamily="34" charset="-128"/>
                <a:cs typeface="+mn-cs"/>
              </a:rPr>
              <a:t>6X Sample Loading Buffer</a:t>
            </a:r>
            <a:br>
              <a:rPr lang="en-US" sz="3600" b="1" dirty="0" smtClean="0">
                <a:solidFill>
                  <a:schemeClr val="accent4">
                    <a:lumMod val="50000"/>
                  </a:schemeClr>
                </a:solidFill>
                <a:latin typeface="Adobe Gothic Std B" pitchFamily="34" charset="-128"/>
                <a:ea typeface="Adobe Gothic Std B" pitchFamily="34" charset="-128"/>
                <a:cs typeface="+mn-cs"/>
              </a:rPr>
            </a:br>
            <a:endParaRPr lang="hy-AM" sz="3600" b="1" dirty="0" smtClean="0">
              <a:solidFill>
                <a:schemeClr val="accent4">
                  <a:lumMod val="50000"/>
                </a:schemeClr>
              </a:solidFill>
              <a:latin typeface="Adobe Gothic Std B" pitchFamily="34" charset="-128"/>
              <a:ea typeface="Adobe Gothic Std B" pitchFamily="34" charset="-128"/>
              <a:cs typeface="+mn-cs"/>
            </a:endParaRPr>
          </a:p>
        </p:txBody>
      </p:sp>
      <p:sp>
        <p:nvSpPr>
          <p:cNvPr id="3" name="عنصر نائب للمحتوى 2"/>
          <p:cNvSpPr>
            <a:spLocks noGrp="1"/>
          </p:cNvSpPr>
          <p:nvPr>
            <p:ph idx="1"/>
          </p:nvPr>
        </p:nvSpPr>
        <p:spPr>
          <a:xfrm>
            <a:off x="357158" y="1142984"/>
            <a:ext cx="8358246" cy="4668839"/>
          </a:xfrm>
        </p:spPr>
        <p:style>
          <a:lnRef idx="1">
            <a:schemeClr val="accent3"/>
          </a:lnRef>
          <a:fillRef idx="2">
            <a:schemeClr val="accent3"/>
          </a:fillRef>
          <a:effectRef idx="1">
            <a:schemeClr val="accent3"/>
          </a:effectRef>
          <a:fontRef idx="minor">
            <a:schemeClr val="dk1"/>
          </a:fontRef>
        </p:style>
        <p:txBody>
          <a:bodyPr/>
          <a:lstStyle/>
          <a:p>
            <a:r>
              <a:rPr lang="en-US" sz="2800" b="1" dirty="0" smtClean="0"/>
              <a:t>Loading buffer</a:t>
            </a:r>
            <a:r>
              <a:rPr lang="en-US" sz="2800" dirty="0" smtClean="0"/>
              <a:t>, which contains something dense (e.g. glycerol, sucrose) to allow the  DNA sample to "fall" into the sample wells, and one or two tracking dyes (</a:t>
            </a:r>
            <a:r>
              <a:rPr lang="en-US" sz="2800" dirty="0" err="1" smtClean="0"/>
              <a:t>Bromophenol</a:t>
            </a:r>
            <a:r>
              <a:rPr lang="en-US" sz="2800" dirty="0" smtClean="0"/>
              <a:t> Blue, </a:t>
            </a:r>
            <a:r>
              <a:rPr lang="en-US" sz="2800" dirty="0" err="1" smtClean="0"/>
              <a:t>xylene</a:t>
            </a:r>
            <a:r>
              <a:rPr lang="en-US" sz="2800" dirty="0" smtClean="0"/>
              <a:t> </a:t>
            </a:r>
            <a:r>
              <a:rPr lang="en-US" sz="2800" dirty="0" err="1" smtClean="0"/>
              <a:t>cyanol</a:t>
            </a:r>
            <a:r>
              <a:rPr lang="en-US" sz="2800" dirty="0" smtClean="0"/>
              <a:t>, Orange G )which migrate in the gel and allow visual monitoring or how far the electrophoresis has proceeded. The </a:t>
            </a:r>
            <a:r>
              <a:rPr lang="en-US" sz="2800" dirty="0" err="1" smtClean="0"/>
              <a:t>bromophenol</a:t>
            </a:r>
            <a:r>
              <a:rPr lang="en-US" sz="2800" dirty="0" smtClean="0"/>
              <a:t> blue front runs at about the same position in the gel as 300 </a:t>
            </a:r>
            <a:r>
              <a:rPr lang="en-US" sz="2800" dirty="0" err="1" smtClean="0"/>
              <a:t>bp</a:t>
            </a:r>
            <a:r>
              <a:rPr lang="en-US" sz="2800" dirty="0" smtClean="0"/>
              <a:t> </a:t>
            </a:r>
            <a:r>
              <a:rPr lang="en-US" sz="2800" dirty="0" err="1" smtClean="0"/>
              <a:t>dsDNA</a:t>
            </a:r>
            <a:r>
              <a:rPr lang="en-US" sz="2800" dirty="0" smtClean="0"/>
              <a:t> and the </a:t>
            </a:r>
            <a:r>
              <a:rPr lang="en-US" sz="2800" dirty="0" err="1" smtClean="0"/>
              <a:t>xylene</a:t>
            </a:r>
            <a:r>
              <a:rPr lang="en-US" sz="2800" dirty="0" smtClean="0"/>
              <a:t> </a:t>
            </a:r>
            <a:r>
              <a:rPr lang="en-US" sz="2800" dirty="0" err="1" smtClean="0"/>
              <a:t>cyanol</a:t>
            </a:r>
            <a:r>
              <a:rPr lang="en-US" sz="2800" dirty="0" smtClean="0"/>
              <a:t> front runs at about the same position in the gel as 4,000bp </a:t>
            </a:r>
            <a:r>
              <a:rPr lang="en-US" sz="2800" dirty="0" err="1" smtClean="0"/>
              <a:t>dsDNA</a:t>
            </a:r>
            <a:r>
              <a:rPr lang="en-US" sz="2800" dirty="0" smtClean="0"/>
              <a:t>.</a:t>
            </a:r>
            <a:r>
              <a:rPr lang="en-US" sz="2800" b="1" dirty="0" smtClean="0"/>
              <a:t>    </a:t>
            </a:r>
            <a:endParaRPr lang="en-US" sz="2800" dirty="0" smtClean="0"/>
          </a:p>
          <a:p>
            <a:endParaRPr lang="hy-AM"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3">
            <a:lum bright="30000"/>
          </a:blip>
          <a:srcRect/>
          <a:stretch>
            <a:fillRect/>
          </a:stretch>
        </a:blipFill>
        <a:effectLst/>
      </p:bgPr>
    </p:bg>
    <p:spTree>
      <p:nvGrpSpPr>
        <p:cNvPr id="1" name=""/>
        <p:cNvGrpSpPr/>
        <p:nvPr/>
      </p:nvGrpSpPr>
      <p:grpSpPr>
        <a:xfrm>
          <a:off x="0" y="0"/>
          <a:ext cx="0" cy="0"/>
          <a:chOff x="0" y="0"/>
          <a:chExt cx="0" cy="0"/>
        </a:xfrm>
      </p:grpSpPr>
      <p:graphicFrame>
        <p:nvGraphicFramePr>
          <p:cNvPr id="5" name="رسم تخطيطي 4"/>
          <p:cNvGraphicFramePr/>
          <p:nvPr/>
        </p:nvGraphicFramePr>
        <p:xfrm>
          <a:off x="500034" y="214290"/>
          <a:ext cx="2900354" cy="115141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Rectangle 1"/>
          <p:cNvSpPr>
            <a:spLocks noGrp="1" noChangeArrowheads="1"/>
          </p:cNvSpPr>
          <p:nvPr>
            <p:ph idx="1"/>
          </p:nvPr>
        </p:nvSpPr>
        <p:spPr bwMode="auto">
          <a:xfrm>
            <a:off x="285720" y="1071546"/>
            <a:ext cx="8572560"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marR="0" lvl="0" indent="-457200" algn="justLow" defTabSz="914400" rtl="0" eaLnBrk="1" fontAlgn="base" latinLnBrk="0" hangingPunct="1">
              <a:lnSpc>
                <a:spcPct val="100000"/>
              </a:lnSpc>
              <a:spcBef>
                <a:spcPct val="0"/>
              </a:spcBef>
              <a:spcAft>
                <a:spcPct val="0"/>
              </a:spcAft>
              <a:buClrTx/>
              <a:buSzTx/>
              <a:buFont typeface="+mj-lt"/>
              <a:buAutoNum type="arabicParenR"/>
              <a:tabLst/>
            </a:pPr>
            <a:r>
              <a:rPr kumimoji="0" lang="en-US" sz="2800" i="0" u="none" strike="noStrike" cap="none" normalizeH="0" baseline="0" dirty="0" smtClean="0">
                <a:ln>
                  <a:noFill/>
                </a:ln>
                <a:solidFill>
                  <a:schemeClr val="tx1">
                    <a:lumMod val="95000"/>
                    <a:lumOff val="5000"/>
                  </a:schemeClr>
                </a:solidFill>
                <a:effectLst/>
                <a:latin typeface="+mn-lt"/>
                <a:ea typeface="Times New Roman" pitchFamily="18" charset="0"/>
                <a:cs typeface="Times New Roman" pitchFamily="18" charset="0"/>
              </a:rPr>
              <a:t>Measure 1g </a:t>
            </a:r>
            <a:r>
              <a:rPr kumimoji="0" lang="en-US" sz="2800" i="0" u="none" strike="noStrike" cap="none" normalizeH="0" baseline="0" dirty="0" err="1" smtClean="0">
                <a:ln>
                  <a:noFill/>
                </a:ln>
                <a:solidFill>
                  <a:schemeClr val="tx1">
                    <a:lumMod val="95000"/>
                    <a:lumOff val="5000"/>
                  </a:schemeClr>
                </a:solidFill>
                <a:effectLst/>
                <a:latin typeface="+mn-lt"/>
                <a:ea typeface="Times New Roman" pitchFamily="18" charset="0"/>
                <a:cs typeface="Times New Roman" pitchFamily="18" charset="0"/>
              </a:rPr>
              <a:t>Agarose</a:t>
            </a:r>
            <a:r>
              <a:rPr kumimoji="0" lang="en-US" sz="2800" i="0" u="none" strike="noStrike" cap="none" normalizeH="0" baseline="0" dirty="0" smtClean="0">
                <a:ln>
                  <a:noFill/>
                </a:ln>
                <a:solidFill>
                  <a:schemeClr val="tx1">
                    <a:lumMod val="95000"/>
                    <a:lumOff val="5000"/>
                  </a:schemeClr>
                </a:solidFill>
                <a:effectLst/>
                <a:latin typeface="+mn-lt"/>
                <a:ea typeface="Times New Roman" pitchFamily="18" charset="0"/>
                <a:cs typeface="Times New Roman" pitchFamily="18" charset="0"/>
              </a:rPr>
              <a:t> powder and add it to a 500 ml flask</a:t>
            </a:r>
            <a:endParaRPr kumimoji="0" lang="en-US" sz="1400" i="0" u="none" strike="noStrike" cap="none" normalizeH="0" baseline="0" dirty="0" smtClean="0">
              <a:ln>
                <a:noFill/>
              </a:ln>
              <a:solidFill>
                <a:schemeClr val="tx1">
                  <a:lumMod val="95000"/>
                  <a:lumOff val="5000"/>
                </a:schemeClr>
              </a:solidFill>
              <a:effectLst/>
              <a:latin typeface="+mn-lt"/>
              <a:cs typeface="Arial" pitchFamily="34" charset="0"/>
            </a:endParaRPr>
          </a:p>
          <a:p>
            <a:pPr marL="457200" marR="0" lvl="0" indent="-457200" algn="justLow" defTabSz="914400" rtl="0" eaLnBrk="0" fontAlgn="base" latinLnBrk="0" hangingPunct="0">
              <a:lnSpc>
                <a:spcPct val="100000"/>
              </a:lnSpc>
              <a:spcBef>
                <a:spcPct val="0"/>
              </a:spcBef>
              <a:spcAft>
                <a:spcPct val="0"/>
              </a:spcAft>
              <a:buClrTx/>
              <a:buSzTx/>
              <a:buFont typeface="+mj-lt"/>
              <a:buAutoNum type="arabicParenR"/>
              <a:tabLst/>
            </a:pPr>
            <a:r>
              <a:rPr kumimoji="0" lang="en-US" sz="2800" i="0" u="none" strike="noStrike" cap="none" normalizeH="0" baseline="0" dirty="0" smtClean="0">
                <a:ln>
                  <a:noFill/>
                </a:ln>
                <a:solidFill>
                  <a:schemeClr val="tx1">
                    <a:lumMod val="95000"/>
                    <a:lumOff val="5000"/>
                  </a:schemeClr>
                </a:solidFill>
                <a:effectLst/>
                <a:latin typeface="+mn-lt"/>
                <a:ea typeface="Times New Roman" pitchFamily="18" charset="0"/>
                <a:cs typeface="Times New Roman" pitchFamily="18" charset="0"/>
              </a:rPr>
              <a:t>Add 100 ml TAE Buffer 1X ( or TBE buffer ) to the flask. (the total gel volume well vary depending on the size of the casting tray)</a:t>
            </a:r>
            <a:endParaRPr kumimoji="0" lang="en-US" sz="1400" i="0" u="none" strike="noStrike" cap="none" normalizeH="0" baseline="0" dirty="0" smtClean="0">
              <a:ln>
                <a:noFill/>
              </a:ln>
              <a:solidFill>
                <a:schemeClr val="tx1">
                  <a:lumMod val="95000"/>
                  <a:lumOff val="5000"/>
                </a:schemeClr>
              </a:solidFill>
              <a:effectLst/>
              <a:latin typeface="+mn-lt"/>
              <a:cs typeface="Arial" pitchFamily="34" charset="0"/>
            </a:endParaRPr>
          </a:p>
          <a:p>
            <a:pPr marL="457200" marR="0" lvl="0" indent="-457200" algn="justLow" defTabSz="914400" rtl="0" eaLnBrk="0" fontAlgn="base" latinLnBrk="0" hangingPunct="0">
              <a:lnSpc>
                <a:spcPct val="100000"/>
              </a:lnSpc>
              <a:spcBef>
                <a:spcPct val="0"/>
              </a:spcBef>
              <a:spcAft>
                <a:spcPct val="0"/>
              </a:spcAft>
              <a:buClrTx/>
              <a:buSzTx/>
              <a:buFont typeface="+mj-lt"/>
              <a:buAutoNum type="arabicParenR"/>
              <a:tabLst/>
            </a:pPr>
            <a:r>
              <a:rPr kumimoji="0" lang="en-US" sz="2800" i="0" u="none" strike="noStrike" cap="none" normalizeH="0" baseline="0" dirty="0" smtClean="0">
                <a:ln>
                  <a:noFill/>
                </a:ln>
                <a:solidFill>
                  <a:schemeClr val="tx1">
                    <a:lumMod val="95000"/>
                    <a:lumOff val="5000"/>
                  </a:schemeClr>
                </a:solidFill>
                <a:effectLst/>
                <a:latin typeface="+mn-lt"/>
                <a:ea typeface="Times New Roman" pitchFamily="18" charset="0"/>
                <a:cs typeface="Times New Roman" pitchFamily="18" charset="0"/>
              </a:rPr>
              <a:t>Melt the </a:t>
            </a:r>
            <a:r>
              <a:rPr kumimoji="0" lang="en-US" sz="2800" i="0" u="none" strike="noStrike" cap="none" normalizeH="0" baseline="0" dirty="0" err="1" smtClean="0">
                <a:ln>
                  <a:noFill/>
                </a:ln>
                <a:solidFill>
                  <a:schemeClr val="tx1">
                    <a:lumMod val="95000"/>
                    <a:lumOff val="5000"/>
                  </a:schemeClr>
                </a:solidFill>
                <a:effectLst/>
                <a:latin typeface="+mn-lt"/>
                <a:ea typeface="Times New Roman" pitchFamily="18" charset="0"/>
                <a:cs typeface="Times New Roman" pitchFamily="18" charset="0"/>
              </a:rPr>
              <a:t>agarose</a:t>
            </a:r>
            <a:r>
              <a:rPr kumimoji="0" lang="en-US" sz="2800" i="0" u="none" strike="noStrike" cap="none" normalizeH="0" baseline="0" dirty="0" smtClean="0">
                <a:ln>
                  <a:noFill/>
                </a:ln>
                <a:solidFill>
                  <a:schemeClr val="tx1">
                    <a:lumMod val="95000"/>
                    <a:lumOff val="5000"/>
                  </a:schemeClr>
                </a:solidFill>
                <a:effectLst/>
                <a:latin typeface="+mn-lt"/>
                <a:ea typeface="Times New Roman" pitchFamily="18" charset="0"/>
                <a:cs typeface="Times New Roman" pitchFamily="18" charset="0"/>
              </a:rPr>
              <a:t> in a microwave until the solution becomes clear (do not let the solution boil for long periods as it may boil out of the flask).</a:t>
            </a:r>
            <a:endParaRPr kumimoji="0" lang="en-US" sz="1400" i="0" u="none" strike="noStrike" cap="none" normalizeH="0" baseline="0" dirty="0" smtClean="0">
              <a:ln>
                <a:noFill/>
              </a:ln>
              <a:solidFill>
                <a:schemeClr val="tx1">
                  <a:lumMod val="95000"/>
                  <a:lumOff val="5000"/>
                </a:schemeClr>
              </a:solidFill>
              <a:effectLst/>
              <a:latin typeface="+mn-lt"/>
              <a:cs typeface="Arial" pitchFamily="34" charset="0"/>
            </a:endParaRPr>
          </a:p>
          <a:p>
            <a:pPr marL="457200" marR="0" lvl="0" indent="-457200" algn="justLow" defTabSz="914400" rtl="0" eaLnBrk="0" fontAlgn="base" latinLnBrk="0" hangingPunct="0">
              <a:lnSpc>
                <a:spcPct val="100000"/>
              </a:lnSpc>
              <a:spcBef>
                <a:spcPct val="0"/>
              </a:spcBef>
              <a:spcAft>
                <a:spcPct val="0"/>
              </a:spcAft>
              <a:buClrTx/>
              <a:buSzTx/>
              <a:buFont typeface="+mj-lt"/>
              <a:buAutoNum type="arabicParenR"/>
              <a:tabLst/>
            </a:pPr>
            <a:r>
              <a:rPr kumimoji="0" lang="en-US" sz="2800" i="0" u="none" strike="noStrike" cap="none" normalizeH="0" baseline="0" dirty="0" smtClean="0">
                <a:ln>
                  <a:noFill/>
                </a:ln>
                <a:solidFill>
                  <a:schemeClr val="tx1">
                    <a:lumMod val="95000"/>
                    <a:lumOff val="5000"/>
                  </a:schemeClr>
                </a:solidFill>
                <a:effectLst/>
                <a:latin typeface="+mn-lt"/>
                <a:ea typeface="Times New Roman" pitchFamily="18" charset="0"/>
                <a:cs typeface="Times New Roman" pitchFamily="18" charset="0"/>
              </a:rPr>
              <a:t>Let the solution cool to about 50-55°C.</a:t>
            </a:r>
            <a:endParaRPr kumimoji="0" lang="en-US" sz="1400" i="0" u="none" strike="noStrike" cap="none" normalizeH="0" baseline="0" dirty="0" smtClean="0">
              <a:ln>
                <a:noFill/>
              </a:ln>
              <a:solidFill>
                <a:schemeClr val="tx1">
                  <a:lumMod val="95000"/>
                  <a:lumOff val="5000"/>
                </a:schemeClr>
              </a:solidFill>
              <a:effectLst/>
              <a:latin typeface="+mn-lt"/>
              <a:cs typeface="Arial" pitchFamily="34" charset="0"/>
            </a:endParaRPr>
          </a:p>
          <a:p>
            <a:pPr marL="457200" marR="0" lvl="0" indent="-457200" algn="justLow" defTabSz="914400" rtl="0" eaLnBrk="0" fontAlgn="base" latinLnBrk="0" hangingPunct="0">
              <a:lnSpc>
                <a:spcPct val="100000"/>
              </a:lnSpc>
              <a:spcBef>
                <a:spcPct val="0"/>
              </a:spcBef>
              <a:spcAft>
                <a:spcPct val="0"/>
              </a:spcAft>
              <a:buClrTx/>
              <a:buSzTx/>
              <a:buFont typeface="+mj-lt"/>
              <a:buAutoNum type="arabicParenR"/>
              <a:tabLst/>
            </a:pPr>
            <a:r>
              <a:rPr kumimoji="0" lang="en-US" sz="2800" i="0" u="none" strike="noStrike" cap="none" normalizeH="0" baseline="0" dirty="0" smtClean="0">
                <a:ln>
                  <a:noFill/>
                </a:ln>
                <a:solidFill>
                  <a:schemeClr val="tx1">
                    <a:lumMod val="95000"/>
                    <a:lumOff val="5000"/>
                  </a:schemeClr>
                </a:solidFill>
                <a:effectLst/>
                <a:latin typeface="+mn-lt"/>
                <a:ea typeface="Times New Roman" pitchFamily="18" charset="0"/>
                <a:cs typeface="Times New Roman" pitchFamily="18" charset="0"/>
              </a:rPr>
              <a:t>Add 4</a:t>
            </a:r>
            <a:r>
              <a:rPr kumimoji="0" lang="en-US" sz="2800" i="0" u="none" strike="noStrike" cap="none" normalizeH="0" baseline="0" dirty="0" smtClean="0">
                <a:ln>
                  <a:noFill/>
                </a:ln>
                <a:solidFill>
                  <a:schemeClr val="tx1">
                    <a:lumMod val="95000"/>
                    <a:lumOff val="5000"/>
                  </a:schemeClr>
                </a:solidFill>
                <a:effectLst/>
                <a:latin typeface="+mn-lt"/>
                <a:ea typeface="Times New Roman" pitchFamily="18" charset="0"/>
                <a:cs typeface="Arial" pitchFamily="34" charset="0"/>
              </a:rPr>
              <a:t>µ</a:t>
            </a:r>
            <a:r>
              <a:rPr kumimoji="0" lang="en-US" sz="2800" i="0" u="none" strike="noStrike" cap="none" normalizeH="0" baseline="0" dirty="0" smtClean="0">
                <a:ln>
                  <a:noFill/>
                </a:ln>
                <a:solidFill>
                  <a:schemeClr val="tx1">
                    <a:lumMod val="95000"/>
                    <a:lumOff val="5000"/>
                  </a:schemeClr>
                </a:solidFill>
                <a:effectLst/>
                <a:latin typeface="+mn-lt"/>
                <a:ea typeface="Times New Roman" pitchFamily="18" charset="0"/>
                <a:cs typeface="Times New Roman" pitchFamily="18" charset="0"/>
              </a:rPr>
              <a:t>l of </a:t>
            </a:r>
            <a:r>
              <a:rPr kumimoji="0" lang="en-US" sz="2800" i="0" u="none" strike="noStrike" cap="none" normalizeH="0" baseline="0" dirty="0" err="1" smtClean="0">
                <a:ln>
                  <a:noFill/>
                </a:ln>
                <a:solidFill>
                  <a:schemeClr val="tx1">
                    <a:lumMod val="95000"/>
                    <a:lumOff val="5000"/>
                  </a:schemeClr>
                </a:solidFill>
                <a:effectLst/>
                <a:latin typeface="+mn-lt"/>
                <a:ea typeface="Times New Roman" pitchFamily="18" charset="0"/>
                <a:cs typeface="Times New Roman" pitchFamily="18" charset="0"/>
              </a:rPr>
              <a:t>Ethidium</a:t>
            </a:r>
            <a:r>
              <a:rPr kumimoji="0" lang="en-US" sz="2800" i="0" u="none" strike="noStrike" cap="none" normalizeH="0" baseline="0" dirty="0" smtClean="0">
                <a:ln>
                  <a:noFill/>
                </a:ln>
                <a:solidFill>
                  <a:schemeClr val="tx1">
                    <a:lumMod val="95000"/>
                    <a:lumOff val="5000"/>
                  </a:schemeClr>
                </a:solidFill>
                <a:effectLst/>
                <a:latin typeface="+mn-lt"/>
                <a:ea typeface="Times New Roman" pitchFamily="18" charset="0"/>
                <a:cs typeface="Times New Roman" pitchFamily="18" charset="0"/>
              </a:rPr>
              <a:t> Bromide to the </a:t>
            </a:r>
            <a:r>
              <a:rPr kumimoji="0" lang="en-US" sz="2800" i="0" u="none" strike="noStrike" cap="none" normalizeH="0" baseline="0" dirty="0" err="1" smtClean="0">
                <a:ln>
                  <a:noFill/>
                </a:ln>
                <a:solidFill>
                  <a:schemeClr val="tx1">
                    <a:lumMod val="95000"/>
                    <a:lumOff val="5000"/>
                  </a:schemeClr>
                </a:solidFill>
                <a:effectLst/>
                <a:latin typeface="+mn-lt"/>
                <a:ea typeface="Times New Roman" pitchFamily="18" charset="0"/>
                <a:cs typeface="Times New Roman" pitchFamily="18" charset="0"/>
              </a:rPr>
              <a:t>agarose</a:t>
            </a:r>
            <a:r>
              <a:rPr kumimoji="0" lang="en-US" sz="2800" i="0" u="none" strike="noStrike" cap="none" normalizeH="0" baseline="0" dirty="0" smtClean="0">
                <a:ln>
                  <a:noFill/>
                </a:ln>
                <a:solidFill>
                  <a:schemeClr val="tx1">
                    <a:lumMod val="95000"/>
                    <a:lumOff val="5000"/>
                  </a:schemeClr>
                </a:solidFill>
                <a:effectLst/>
                <a:latin typeface="+mn-lt"/>
                <a:ea typeface="Times New Roman" pitchFamily="18" charset="0"/>
                <a:cs typeface="Times New Roman" pitchFamily="18" charset="0"/>
              </a:rPr>
              <a:t> solution and mix gently.</a:t>
            </a:r>
            <a:endParaRPr kumimoji="0" lang="en-US" sz="1400" i="0" u="none" strike="noStrike" cap="none" normalizeH="0" baseline="0" dirty="0" smtClean="0">
              <a:ln>
                <a:noFill/>
              </a:ln>
              <a:solidFill>
                <a:schemeClr val="tx1">
                  <a:lumMod val="95000"/>
                  <a:lumOff val="5000"/>
                </a:schemeClr>
              </a:solidFill>
              <a:effectLst/>
              <a:latin typeface="+mn-lt"/>
              <a:cs typeface="Arial"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3">
            <a:lum bright="30000"/>
          </a:blip>
          <a:srcRect/>
          <a:stretch>
            <a:fillRect/>
          </a:stretch>
        </a:blipFill>
        <a:effectLst/>
      </p:bgPr>
    </p:bg>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285720" y="500042"/>
            <a:ext cx="8501090" cy="5000660"/>
          </a:xfrm>
        </p:spPr>
        <p:txBody>
          <a:bodyPr/>
          <a:lstStyle/>
          <a:p>
            <a:pPr marL="457200" lvl="0" indent="-457200" algn="justLow" eaLnBrk="0" hangingPunct="0">
              <a:spcBef>
                <a:spcPct val="0"/>
              </a:spcBef>
              <a:buNone/>
            </a:pPr>
            <a:r>
              <a:rPr lang="en-US" sz="2800" dirty="0" smtClean="0">
                <a:solidFill>
                  <a:schemeClr val="tx1">
                    <a:lumMod val="95000"/>
                    <a:lumOff val="5000"/>
                  </a:schemeClr>
                </a:solidFill>
                <a:ea typeface="Times New Roman" pitchFamily="18" charset="0"/>
                <a:cs typeface="Times New Roman" pitchFamily="18" charset="0"/>
              </a:rPr>
              <a:t>6) Seal the ends of the casting tray with two layers of tape.</a:t>
            </a:r>
            <a:endParaRPr lang="en-US" sz="2800" dirty="0" smtClean="0">
              <a:solidFill>
                <a:schemeClr val="tx1">
                  <a:lumMod val="95000"/>
                  <a:lumOff val="5000"/>
                </a:schemeClr>
              </a:solidFill>
              <a:ea typeface="Times New Roman" pitchFamily="18" charset="0"/>
              <a:cs typeface="Arial" pitchFamily="34" charset="0"/>
            </a:endParaRPr>
          </a:p>
          <a:p>
            <a:pPr marL="457200" lvl="0" indent="-457200" eaLnBrk="0" hangingPunct="0">
              <a:spcBef>
                <a:spcPct val="0"/>
              </a:spcBef>
              <a:buNone/>
            </a:pPr>
            <a:r>
              <a:rPr lang="en-US" sz="2800" dirty="0" smtClean="0">
                <a:solidFill>
                  <a:schemeClr val="tx1">
                    <a:lumMod val="95000"/>
                    <a:lumOff val="5000"/>
                  </a:schemeClr>
                </a:solidFill>
                <a:ea typeface="Times New Roman" pitchFamily="18" charset="0"/>
                <a:cs typeface="Times New Roman" pitchFamily="18" charset="0"/>
              </a:rPr>
              <a:t>7) Place the combs in the gel casting tray.</a:t>
            </a:r>
            <a:endParaRPr lang="en-US" sz="2800" dirty="0" smtClean="0">
              <a:solidFill>
                <a:schemeClr val="tx1">
                  <a:lumMod val="95000"/>
                  <a:lumOff val="5000"/>
                </a:schemeClr>
              </a:solidFill>
              <a:cs typeface="Arial" pitchFamily="34" charset="0"/>
            </a:endParaRPr>
          </a:p>
          <a:p>
            <a:pPr marL="457200" lvl="0" indent="-457200" eaLnBrk="0" hangingPunct="0">
              <a:spcBef>
                <a:spcPct val="0"/>
              </a:spcBef>
              <a:buNone/>
            </a:pPr>
            <a:r>
              <a:rPr lang="en-US" sz="2800" dirty="0" smtClean="0">
                <a:solidFill>
                  <a:schemeClr val="tx1">
                    <a:lumMod val="95000"/>
                    <a:lumOff val="5000"/>
                  </a:schemeClr>
                </a:solidFill>
                <a:ea typeface="Times New Roman" pitchFamily="18" charset="0"/>
                <a:cs typeface="Times New Roman" pitchFamily="18" charset="0"/>
              </a:rPr>
              <a:t>8) Pour the melted </a:t>
            </a:r>
            <a:r>
              <a:rPr lang="en-US" sz="2800" dirty="0" err="1" smtClean="0">
                <a:solidFill>
                  <a:schemeClr val="tx1">
                    <a:lumMod val="95000"/>
                    <a:lumOff val="5000"/>
                  </a:schemeClr>
                </a:solidFill>
                <a:ea typeface="Times New Roman" pitchFamily="18" charset="0"/>
                <a:cs typeface="Times New Roman" pitchFamily="18" charset="0"/>
              </a:rPr>
              <a:t>agarose</a:t>
            </a:r>
            <a:r>
              <a:rPr lang="en-US" sz="2800" dirty="0" smtClean="0">
                <a:solidFill>
                  <a:schemeClr val="tx1">
                    <a:lumMod val="95000"/>
                    <a:lumOff val="5000"/>
                  </a:schemeClr>
                </a:solidFill>
                <a:ea typeface="Times New Roman" pitchFamily="18" charset="0"/>
                <a:cs typeface="Times New Roman" pitchFamily="18" charset="0"/>
              </a:rPr>
              <a:t> solution into the casting tray and let cool until it is solid.</a:t>
            </a:r>
          </a:p>
          <a:p>
            <a:pPr>
              <a:buNone/>
            </a:pPr>
            <a:r>
              <a:rPr lang="en-US" sz="2800" dirty="0" smtClean="0">
                <a:solidFill>
                  <a:schemeClr val="tx1">
                    <a:lumMod val="95000"/>
                    <a:lumOff val="5000"/>
                  </a:schemeClr>
                </a:solidFill>
                <a:ea typeface="Times New Roman" pitchFamily="18" charset="0"/>
                <a:cs typeface="Times New Roman" pitchFamily="18" charset="0"/>
              </a:rPr>
              <a:t>9) Carefully pull out the combs and remove the tape.  </a:t>
            </a:r>
          </a:p>
          <a:p>
            <a:pPr>
              <a:buNone/>
            </a:pPr>
            <a:r>
              <a:rPr lang="en-US" sz="2800" dirty="0" smtClean="0">
                <a:solidFill>
                  <a:schemeClr val="tx1">
                    <a:lumMod val="95000"/>
                    <a:lumOff val="5000"/>
                  </a:schemeClr>
                </a:solidFill>
                <a:ea typeface="Times New Roman" pitchFamily="18" charset="0"/>
                <a:cs typeface="Times New Roman" pitchFamily="18" charset="0"/>
              </a:rPr>
              <a:t>10) Place the gel in the electrophoresis chamber.</a:t>
            </a:r>
          </a:p>
          <a:p>
            <a:pPr marL="625475" indent="-625475">
              <a:buNone/>
            </a:pPr>
            <a:r>
              <a:rPr lang="en-US" sz="2800" dirty="0" smtClean="0">
                <a:solidFill>
                  <a:schemeClr val="tx1">
                    <a:lumMod val="95000"/>
                    <a:lumOff val="5000"/>
                  </a:schemeClr>
                </a:solidFill>
                <a:ea typeface="Times New Roman" pitchFamily="18" charset="0"/>
                <a:cs typeface="Times New Roman" pitchFamily="18" charset="0"/>
              </a:rPr>
              <a:t>11) Add enough TAE buffer so that there is about 2-3      mm of buffer over the gel.</a:t>
            </a:r>
          </a:p>
          <a:p>
            <a:pPr marL="625475" indent="-625475">
              <a:buNone/>
            </a:pPr>
            <a:r>
              <a:rPr lang="en-US" sz="2800" dirty="0" smtClean="0">
                <a:solidFill>
                  <a:schemeClr val="tx1">
                    <a:lumMod val="95000"/>
                    <a:lumOff val="5000"/>
                  </a:schemeClr>
                </a:solidFill>
                <a:ea typeface="Times New Roman" pitchFamily="18" charset="0"/>
                <a:cs typeface="Times New Roman" pitchFamily="18" charset="0"/>
              </a:rPr>
              <a:t>12) For example carefully pipette 10 </a:t>
            </a:r>
            <a:r>
              <a:rPr lang="en-US" sz="2800" dirty="0" smtClean="0">
                <a:solidFill>
                  <a:schemeClr val="tx1">
                    <a:lumMod val="95000"/>
                    <a:lumOff val="5000"/>
                  </a:schemeClr>
                </a:solidFill>
                <a:ea typeface="Times New Roman" pitchFamily="18" charset="0"/>
                <a:cs typeface="Times New Roman" pitchFamily="18" charset="0"/>
                <a:sym typeface="Symbol"/>
              </a:rPr>
              <a:t></a:t>
            </a:r>
            <a:r>
              <a:rPr lang="en-US" sz="2800" dirty="0" smtClean="0">
                <a:solidFill>
                  <a:schemeClr val="tx1">
                    <a:lumMod val="95000"/>
                    <a:lumOff val="5000"/>
                  </a:schemeClr>
                </a:solidFill>
                <a:ea typeface="Times New Roman" pitchFamily="18" charset="0"/>
                <a:cs typeface="Times New Roman" pitchFamily="18" charset="0"/>
              </a:rPr>
              <a:t>l of each DNA sample with Loading Buffer mixture into separate wells in the gel.</a:t>
            </a:r>
          </a:p>
          <a:p>
            <a:pPr marL="457200" lvl="0" indent="-457200" eaLnBrk="0" hangingPunct="0">
              <a:spcBef>
                <a:spcPct val="0"/>
              </a:spcBef>
              <a:buNone/>
            </a:pPr>
            <a:endParaRPr lang="en-US" dirty="0" smtClean="0">
              <a:solidFill>
                <a:schemeClr val="tx1">
                  <a:lumMod val="95000"/>
                  <a:lumOff val="5000"/>
                </a:schemeClr>
              </a:solidFill>
              <a:ea typeface="Times New Roman" pitchFamily="18" charset="0"/>
              <a:cs typeface="Times New Roman" pitchFamily="18" charset="0"/>
            </a:endParaRPr>
          </a:p>
          <a:p>
            <a:endParaRPr lang="hy-AM"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l="-4000" t="-1000" r="-2000" b="11000"/>
          </a:stretch>
        </a:blipFill>
        <a:effectLst/>
      </p:bgPr>
    </p:bg>
    <p:spTree>
      <p:nvGrpSpPr>
        <p:cNvPr id="1" name=""/>
        <p:cNvGrpSpPr/>
        <p:nvPr/>
      </p:nvGrpSpPr>
      <p:grpSpPr>
        <a:xfrm>
          <a:off x="0" y="0"/>
          <a:ext cx="0" cy="0"/>
          <a:chOff x="0" y="0"/>
          <a:chExt cx="0" cy="0"/>
        </a:xfrm>
      </p:grpSpPr>
      <p:sp>
        <p:nvSpPr>
          <p:cNvPr id="4098" name="Titre 1"/>
          <p:cNvSpPr>
            <a:spLocks noGrp="1"/>
          </p:cNvSpPr>
          <p:nvPr>
            <p:ph type="title"/>
          </p:nvPr>
        </p:nvSpPr>
        <p:spPr/>
        <p:txBody>
          <a:bodyPr/>
          <a:lstStyle/>
          <a:p>
            <a:r>
              <a:rPr lang="en-US" b="1" dirty="0" smtClean="0">
                <a:solidFill>
                  <a:schemeClr val="bg1"/>
                </a:solidFill>
              </a:rPr>
              <a:t>Background</a:t>
            </a:r>
            <a:endParaRPr lang="fr-CA" dirty="0" smtClean="0">
              <a:solidFill>
                <a:schemeClr val="bg1"/>
              </a:solidFill>
            </a:endParaRPr>
          </a:p>
        </p:txBody>
      </p:sp>
      <p:sp>
        <p:nvSpPr>
          <p:cNvPr id="4099" name="Espace réservé du contenu 2"/>
          <p:cNvSpPr>
            <a:spLocks noGrp="1"/>
          </p:cNvSpPr>
          <p:nvPr>
            <p:ph idx="1"/>
          </p:nvPr>
        </p:nvSpPr>
        <p:spPr>
          <a:xfrm>
            <a:off x="785786" y="2357430"/>
            <a:ext cx="7643866" cy="4168775"/>
          </a:xfrm>
        </p:spPr>
        <p:txBody>
          <a:bodyPr/>
          <a:lstStyle/>
          <a:p>
            <a:r>
              <a:rPr lang="en-US" dirty="0" smtClean="0"/>
              <a:t>Gel electrophoresis is a widely used technique for the analysis of nucleic acids and proteins.</a:t>
            </a:r>
          </a:p>
          <a:p>
            <a:r>
              <a:rPr lang="en-US" dirty="0" smtClean="0"/>
              <a:t>Most every molecular biology research laboratory routinely uses </a:t>
            </a:r>
            <a:r>
              <a:rPr lang="en-US" dirty="0" err="1" smtClean="0"/>
              <a:t>agarose</a:t>
            </a:r>
            <a:r>
              <a:rPr lang="en-US" dirty="0" smtClean="0"/>
              <a:t> gel electrophoresis for the preparation and analysis of DNA.</a:t>
            </a:r>
            <a:endParaRPr lang="en-US" dirty="0"/>
          </a:p>
        </p:txBody>
      </p:sp>
      <p:pic>
        <p:nvPicPr>
          <p:cNvPr id="4" name="Picture 2" descr="C:\Users\Extreme\Desktop\MolecularDetectiveLogoSmall.jpg"/>
          <p:cNvPicPr>
            <a:picLocks noChangeAspect="1" noChangeArrowheads="1"/>
          </p:cNvPicPr>
          <p:nvPr/>
        </p:nvPicPr>
        <p:blipFill>
          <a:blip r:embed="rId3"/>
          <a:srcRect/>
          <a:stretch>
            <a:fillRect/>
          </a:stretch>
        </p:blipFill>
        <p:spPr bwMode="auto">
          <a:xfrm>
            <a:off x="0" y="0"/>
            <a:ext cx="2786050" cy="2214578"/>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1000"/>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275856" y="1988840"/>
            <a:ext cx="5788764" cy="707886"/>
          </a:xfrm>
          <a:prstGeom prst="rect">
            <a:avLst/>
          </a:prstGeom>
        </p:spPr>
        <p:txBody>
          <a:bodyPr wrap="none">
            <a:spAutoFit/>
          </a:bodyPr>
          <a:lstStyle/>
          <a:p>
            <a:r>
              <a:rPr lang="en-US" sz="4000" dirty="0" smtClean="0">
                <a:solidFill>
                  <a:srgbClr val="7030A0"/>
                </a:solidFill>
                <a:latin typeface="Algerian" panose="04020705040A02060702" pitchFamily="82" charset="0"/>
              </a:rPr>
              <a:t>Thank You Very Much</a:t>
            </a:r>
            <a:endParaRPr lang="en-US" sz="4000" dirty="0">
              <a:solidFill>
                <a:srgbClr val="7030A0"/>
              </a:solidFill>
              <a:latin typeface="Algerian" panose="04020705040A02060702" pitchFamily="82"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l="-2000" t="-11000" r="17000" b="-1000"/>
          </a:stretch>
        </a:blipFill>
        <a:effectLst/>
      </p:bgPr>
    </p:bg>
    <p:spTree>
      <p:nvGrpSpPr>
        <p:cNvPr id="1" name=""/>
        <p:cNvGrpSpPr/>
        <p:nvPr/>
      </p:nvGrpSpPr>
      <p:grpSpPr>
        <a:xfrm>
          <a:off x="0" y="0"/>
          <a:ext cx="0" cy="0"/>
          <a:chOff x="0" y="0"/>
          <a:chExt cx="0" cy="0"/>
        </a:xfrm>
      </p:grpSpPr>
      <p:sp>
        <p:nvSpPr>
          <p:cNvPr id="5123" name="Espace réservé du contenu 2"/>
          <p:cNvSpPr>
            <a:spLocks noGrp="1"/>
          </p:cNvSpPr>
          <p:nvPr>
            <p:ph idx="1"/>
          </p:nvPr>
        </p:nvSpPr>
        <p:spPr>
          <a:xfrm>
            <a:off x="2071670" y="1357298"/>
            <a:ext cx="6715172" cy="4525963"/>
          </a:xfrm>
        </p:spPr>
        <p:txBody>
          <a:bodyPr/>
          <a:lstStyle/>
          <a:p>
            <a:r>
              <a:rPr lang="en-US" sz="3600" dirty="0" smtClean="0"/>
              <a:t>Is a polysaccharide obtained from agar and consisting of a linear polymer (repeating units) of D-</a:t>
            </a:r>
            <a:r>
              <a:rPr lang="en-US" sz="3600" dirty="0" err="1" smtClean="0"/>
              <a:t>galactose</a:t>
            </a:r>
            <a:r>
              <a:rPr lang="en-US" sz="3600" dirty="0" smtClean="0"/>
              <a:t> and 3,6-anhydro L-</a:t>
            </a:r>
            <a:r>
              <a:rPr lang="en-US" sz="3600" dirty="0" err="1" smtClean="0"/>
              <a:t>galactose</a:t>
            </a:r>
            <a:r>
              <a:rPr lang="en-US" sz="3600" dirty="0" smtClean="0"/>
              <a:t>. </a:t>
            </a:r>
          </a:p>
          <a:p>
            <a:r>
              <a:rPr lang="en-US" sz="3600" dirty="0" smtClean="0"/>
              <a:t>Commercially, </a:t>
            </a:r>
            <a:r>
              <a:rPr lang="en-US" sz="3600" dirty="0" err="1" smtClean="0"/>
              <a:t>agarose</a:t>
            </a:r>
            <a:r>
              <a:rPr lang="en-US" sz="3600" dirty="0" smtClean="0"/>
              <a:t> is extracted from seaweed and purified for use in   electrophoresis. </a:t>
            </a:r>
            <a:endParaRPr lang="fr-CA" sz="3600" dirty="0" smtClean="0">
              <a:solidFill>
                <a:srgbClr val="281729"/>
              </a:solidFill>
            </a:endParaRPr>
          </a:p>
        </p:txBody>
      </p:sp>
      <p:graphicFrame>
        <p:nvGraphicFramePr>
          <p:cNvPr id="6" name="رسم تخطيطي 5"/>
          <p:cNvGraphicFramePr/>
          <p:nvPr/>
        </p:nvGraphicFramePr>
        <p:xfrm>
          <a:off x="2214546" y="428604"/>
          <a:ext cx="2500330" cy="64633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Extreme\Desktop\CSL-Multisub_group_1.jpg"/>
          <p:cNvPicPr>
            <a:picLocks noGrp="1" noChangeAspect="1" noChangeArrowheads="1"/>
          </p:cNvPicPr>
          <p:nvPr>
            <p:ph idx="1"/>
          </p:nvPr>
        </p:nvPicPr>
        <p:blipFill>
          <a:blip r:embed="rId2" cstate="print"/>
          <a:srcRect/>
          <a:stretch>
            <a:fillRect/>
          </a:stretch>
        </p:blipFill>
        <p:spPr bwMode="auto">
          <a:xfrm>
            <a:off x="500034" y="428604"/>
            <a:ext cx="8222400" cy="5929354"/>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0000"/>
            <a:lum/>
          </a:blip>
          <a:srcRect/>
          <a:stretch>
            <a:fillRect l="-2000" t="-24000" r="-5000" b="-45000"/>
          </a:stretch>
        </a:blipFill>
        <a:effectLst/>
      </p:bgPr>
    </p:bg>
    <p:spTree>
      <p:nvGrpSpPr>
        <p:cNvPr id="1" name=""/>
        <p:cNvGrpSpPr/>
        <p:nvPr/>
      </p:nvGrpSpPr>
      <p:grpSpPr>
        <a:xfrm>
          <a:off x="0" y="0"/>
          <a:ext cx="0" cy="0"/>
          <a:chOff x="0" y="0"/>
          <a:chExt cx="0" cy="0"/>
        </a:xfrm>
      </p:grpSpPr>
      <p:pic>
        <p:nvPicPr>
          <p:cNvPr id="11266" name="Picture 2" descr="C:\Users\Extreme\Desktop\GEL_Power_Supply_120203932_std.jpg"/>
          <p:cNvPicPr>
            <a:picLocks noGrp="1" noChangeAspect="1" noChangeArrowheads="1"/>
          </p:cNvPicPr>
          <p:nvPr>
            <p:ph idx="1"/>
          </p:nvPr>
        </p:nvPicPr>
        <p:blipFill>
          <a:blip r:embed="rId3"/>
          <a:srcRect/>
          <a:stretch>
            <a:fillRect/>
          </a:stretch>
        </p:blipFill>
        <p:spPr bwMode="auto">
          <a:xfrm>
            <a:off x="1500166" y="785794"/>
            <a:ext cx="6215106" cy="4357718"/>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a:lum bright="30000"/>
          </a:blip>
          <a:srcRect/>
          <a:stretch>
            <a:fillRect/>
          </a:stretch>
        </a:blipFill>
        <a:effectLst/>
      </p:bgPr>
    </p:bg>
    <p:spTree>
      <p:nvGrpSpPr>
        <p:cNvPr id="1" name=""/>
        <p:cNvGrpSpPr/>
        <p:nvPr/>
      </p:nvGrpSpPr>
      <p:grpSpPr>
        <a:xfrm>
          <a:off x="0" y="0"/>
          <a:ext cx="0" cy="0"/>
          <a:chOff x="0" y="0"/>
          <a:chExt cx="0" cy="0"/>
        </a:xfrm>
      </p:grpSpPr>
      <p:pic>
        <p:nvPicPr>
          <p:cNvPr id="4098" name="Picture 2" descr="C:\Users\Extreme\Desktop\mod1_2_photo.jpg"/>
          <p:cNvPicPr>
            <a:picLocks noGrp="1" noChangeAspect="1" noChangeArrowheads="1"/>
          </p:cNvPicPr>
          <p:nvPr>
            <p:ph idx="1"/>
          </p:nvPr>
        </p:nvPicPr>
        <p:blipFill>
          <a:blip r:embed="rId4"/>
          <a:srcRect/>
          <a:stretch>
            <a:fillRect/>
          </a:stretch>
        </p:blipFill>
        <p:spPr bwMode="auto">
          <a:xfrm>
            <a:off x="785786" y="1357298"/>
            <a:ext cx="7715304" cy="3529817"/>
          </a:xfrm>
          <a:prstGeom prst="rect">
            <a:avLst/>
          </a:prstGeom>
          <a:noFill/>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a:lum bright="30000"/>
          </a:blip>
          <a:srcRect/>
          <a:stretch>
            <a:fillRect/>
          </a:stretch>
        </a:blipFill>
        <a:effectLst/>
      </p:bgPr>
    </p:bg>
    <p:spTree>
      <p:nvGrpSpPr>
        <p:cNvPr id="1" name=""/>
        <p:cNvGrpSpPr/>
        <p:nvPr/>
      </p:nvGrpSpPr>
      <p:grpSpPr>
        <a:xfrm>
          <a:off x="0" y="0"/>
          <a:ext cx="0" cy="0"/>
          <a:chOff x="0" y="0"/>
          <a:chExt cx="0" cy="0"/>
        </a:xfrm>
      </p:grpSpPr>
      <p:pic>
        <p:nvPicPr>
          <p:cNvPr id="6146" name="Picture 2" descr="C:\Users\Extreme\Desktop\20_08GelElectrophoresis.jpg"/>
          <p:cNvPicPr>
            <a:picLocks noGrp="1" noChangeAspect="1" noChangeArrowheads="1"/>
          </p:cNvPicPr>
          <p:nvPr>
            <p:ph idx="1"/>
          </p:nvPr>
        </p:nvPicPr>
        <p:blipFill>
          <a:blip r:embed="rId4"/>
          <a:srcRect/>
          <a:stretch>
            <a:fillRect/>
          </a:stretch>
        </p:blipFill>
        <p:spPr bwMode="auto">
          <a:xfrm>
            <a:off x="785786" y="714356"/>
            <a:ext cx="7429552" cy="5500726"/>
          </a:xfrm>
          <a:prstGeom prst="rect">
            <a:avLst/>
          </a:prstGeom>
          <a:noFill/>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0000"/>
            <a:lum/>
          </a:blip>
          <a:srcRect/>
          <a:stretch>
            <a:fillRect l="-2000" t="-24000" r="-5000" b="-45000"/>
          </a:stretch>
        </a:blipFill>
        <a:effectLst/>
      </p:bgPr>
    </p:bg>
    <p:spTree>
      <p:nvGrpSpPr>
        <p:cNvPr id="1" name=""/>
        <p:cNvGrpSpPr/>
        <p:nvPr/>
      </p:nvGrpSpPr>
      <p:grpSpPr>
        <a:xfrm>
          <a:off x="0" y="0"/>
          <a:ext cx="0" cy="0"/>
          <a:chOff x="0" y="0"/>
          <a:chExt cx="0" cy="0"/>
        </a:xfrm>
      </p:grpSpPr>
      <p:pic>
        <p:nvPicPr>
          <p:cNvPr id="7170" name="Picture 2" descr="C:\Users\Extreme\Desktop\Large_size_DG_32A_Agarose_Gel_Electrophoresis.jpg"/>
          <p:cNvPicPr>
            <a:picLocks noGrp="1" noChangeAspect="1" noChangeArrowheads="1"/>
          </p:cNvPicPr>
          <p:nvPr>
            <p:ph idx="1"/>
          </p:nvPr>
        </p:nvPicPr>
        <p:blipFill>
          <a:blip r:embed="rId4"/>
          <a:srcRect/>
          <a:stretch>
            <a:fillRect/>
          </a:stretch>
        </p:blipFill>
        <p:spPr bwMode="auto">
          <a:xfrm>
            <a:off x="1428728" y="285728"/>
            <a:ext cx="6429420" cy="6000792"/>
          </a:xfrm>
          <a:prstGeom prst="rect">
            <a:avLst/>
          </a:prstGeom>
          <a:noFill/>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theme/theme1.xml><?xml version="1.0" encoding="utf-8"?>
<a:theme xmlns:a="http://schemas.openxmlformats.org/drawingml/2006/main" name="37">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37">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861</TotalTime>
  <Words>928</Words>
  <Application>Microsoft Office PowerPoint</Application>
  <PresentationFormat>On-screen Show (4:3)</PresentationFormat>
  <Paragraphs>87</Paragraphs>
  <Slides>30</Slides>
  <Notes>0</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30</vt:i4>
      </vt:variant>
    </vt:vector>
  </HeadingPairs>
  <TitlesOfParts>
    <vt:vector size="42" baseType="lpstr">
      <vt:lpstr>Adobe Gothic Std B</vt:lpstr>
      <vt:lpstr>Adobe Heiti Std R</vt:lpstr>
      <vt:lpstr>Algerian</vt:lpstr>
      <vt:lpstr>Arial</vt:lpstr>
      <vt:lpstr>Calibri</vt:lpstr>
      <vt:lpstr>Corbel</vt:lpstr>
      <vt:lpstr>Gisha</vt:lpstr>
      <vt:lpstr>Symbol</vt:lpstr>
      <vt:lpstr>Times New Roman</vt:lpstr>
      <vt:lpstr>Wingdings</vt:lpstr>
      <vt:lpstr>37</vt:lpstr>
      <vt:lpstr>1_37</vt:lpstr>
      <vt:lpstr>Gel Electrophoresis by Dr. Ahmad Ali</vt:lpstr>
      <vt:lpstr>Objective :</vt:lpstr>
      <vt:lpstr>Background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6X Sample Loading Buffer </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Lab. 3 Gel Electrophoresis</dc:title>
  <dc:creator>Extreme</dc:creator>
  <cp:lastModifiedBy>Ahmad Ali</cp:lastModifiedBy>
  <cp:revision>110</cp:revision>
  <dcterms:created xsi:type="dcterms:W3CDTF">2012-02-18T17:35:18Z</dcterms:created>
  <dcterms:modified xsi:type="dcterms:W3CDTF">2020-04-10T17:21:27Z</dcterms:modified>
</cp:coreProperties>
</file>