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92" r:id="rId1"/>
  </p:sldMasterIdLst>
  <p:sldIdLst>
    <p:sldId id="256" r:id="rId2"/>
    <p:sldId id="258" r:id="rId3"/>
    <p:sldId id="259" r:id="rId4"/>
    <p:sldId id="285" r:id="rId5"/>
    <p:sldId id="288" r:id="rId6"/>
    <p:sldId id="260" r:id="rId7"/>
    <p:sldId id="273" r:id="rId8"/>
    <p:sldId id="261" r:id="rId9"/>
    <p:sldId id="262" r:id="rId10"/>
    <p:sldId id="274" r:id="rId11"/>
    <p:sldId id="263" r:id="rId12"/>
    <p:sldId id="275" r:id="rId13"/>
    <p:sldId id="287" r:id="rId14"/>
    <p:sldId id="264" r:id="rId15"/>
    <p:sldId id="277" r:id="rId16"/>
    <p:sldId id="265" r:id="rId17"/>
    <p:sldId id="278" r:id="rId18"/>
    <p:sldId id="266" r:id="rId19"/>
    <p:sldId id="279" r:id="rId20"/>
    <p:sldId id="267" r:id="rId21"/>
    <p:sldId id="280" r:id="rId22"/>
    <p:sldId id="268" r:id="rId23"/>
    <p:sldId id="281" r:id="rId24"/>
    <p:sldId id="269" r:id="rId25"/>
    <p:sldId id="270" r:id="rId26"/>
    <p:sldId id="271" r:id="rId27"/>
    <p:sldId id="272" r:id="rId28"/>
    <p:sldId id="282" r:id="rId2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60093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CF477E3-190C-4C27-8B30-B41C2F4C5A6A}" type="doc">
      <dgm:prSet loTypeId="urn:microsoft.com/office/officeart/2005/8/layout/chevron2" loCatId="list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en-IN"/>
        </a:p>
      </dgm:t>
    </dgm:pt>
    <dgm:pt modelId="{D367B028-A142-4F9C-8648-4F0E1AC4F00B}">
      <dgm:prSet phldrT="[Text]" phldr="1"/>
      <dgm:spPr/>
      <dgm:t>
        <a:bodyPr/>
        <a:lstStyle/>
        <a:p>
          <a:endParaRPr lang="en-IN" dirty="0"/>
        </a:p>
      </dgm:t>
    </dgm:pt>
    <dgm:pt modelId="{23385B67-51F6-4319-AAD5-A3C7ADFFAF6B}" type="parTrans" cxnId="{88743F68-B178-48B2-B5E3-92BE323760B6}">
      <dgm:prSet/>
      <dgm:spPr/>
      <dgm:t>
        <a:bodyPr/>
        <a:lstStyle/>
        <a:p>
          <a:endParaRPr lang="en-IN"/>
        </a:p>
      </dgm:t>
    </dgm:pt>
    <dgm:pt modelId="{A17ECCFE-E7F7-4068-B0AF-8838AB835E64}" type="sibTrans" cxnId="{88743F68-B178-48B2-B5E3-92BE323760B6}">
      <dgm:prSet/>
      <dgm:spPr/>
      <dgm:t>
        <a:bodyPr/>
        <a:lstStyle/>
        <a:p>
          <a:endParaRPr lang="en-IN"/>
        </a:p>
      </dgm:t>
    </dgm:pt>
    <dgm:pt modelId="{A6C73F57-332E-4FCD-9615-9C609FD8C403}">
      <dgm:prSet phldrT="[Text]" phldr="1"/>
      <dgm:spPr/>
      <dgm:t>
        <a:bodyPr/>
        <a:lstStyle/>
        <a:p>
          <a:endParaRPr lang="en-IN" dirty="0"/>
        </a:p>
      </dgm:t>
    </dgm:pt>
    <dgm:pt modelId="{AE109706-1310-4227-9C1D-13EEC1DDDC15}" type="parTrans" cxnId="{8F80917C-8CE5-417E-984B-37ECE1AA9B13}">
      <dgm:prSet/>
      <dgm:spPr/>
      <dgm:t>
        <a:bodyPr/>
        <a:lstStyle/>
        <a:p>
          <a:endParaRPr lang="en-IN"/>
        </a:p>
      </dgm:t>
    </dgm:pt>
    <dgm:pt modelId="{64EDC4A1-B021-4380-A24D-20B4E06A133F}" type="sibTrans" cxnId="{8F80917C-8CE5-417E-984B-37ECE1AA9B13}">
      <dgm:prSet/>
      <dgm:spPr/>
      <dgm:t>
        <a:bodyPr/>
        <a:lstStyle/>
        <a:p>
          <a:endParaRPr lang="en-IN"/>
        </a:p>
      </dgm:t>
    </dgm:pt>
    <dgm:pt modelId="{CD3FEE20-7B37-426D-8B0D-6C2BE711D556}">
      <dgm:prSet phldrT="[Text]"/>
      <dgm:spPr/>
      <dgm:t>
        <a:bodyPr/>
        <a:lstStyle/>
        <a:p>
          <a:endParaRPr lang="en-IN" dirty="0"/>
        </a:p>
      </dgm:t>
    </dgm:pt>
    <dgm:pt modelId="{DCC75B19-08C1-4C09-9433-710FAC6EB6CB}" type="parTrans" cxnId="{67FE3AF1-5D6F-4278-B041-343BAEEB8248}">
      <dgm:prSet/>
      <dgm:spPr/>
      <dgm:t>
        <a:bodyPr/>
        <a:lstStyle/>
        <a:p>
          <a:endParaRPr lang="en-IN"/>
        </a:p>
      </dgm:t>
    </dgm:pt>
    <dgm:pt modelId="{DBE393D9-98A7-4367-88F8-5654591171EC}" type="sibTrans" cxnId="{67FE3AF1-5D6F-4278-B041-343BAEEB8248}">
      <dgm:prSet/>
      <dgm:spPr/>
      <dgm:t>
        <a:bodyPr/>
        <a:lstStyle/>
        <a:p>
          <a:endParaRPr lang="en-IN"/>
        </a:p>
      </dgm:t>
    </dgm:pt>
    <dgm:pt modelId="{B23FB51C-7441-49A7-9C6E-789BC6ABA85D}">
      <dgm:prSet phldrT="[Text]"/>
      <dgm:spPr/>
      <dgm:t>
        <a:bodyPr/>
        <a:lstStyle/>
        <a:p>
          <a:r>
            <a:rPr lang="en-IN" dirty="0" smtClean="0"/>
            <a:t>HIGH SPEED CENTRIFUGE</a:t>
          </a:r>
          <a:endParaRPr lang="en-IN" dirty="0"/>
        </a:p>
      </dgm:t>
    </dgm:pt>
    <dgm:pt modelId="{9D40DAD8-9FB2-45D2-824D-E216937AA267}" type="parTrans" cxnId="{556D13BE-A8EB-4AB2-9A25-66CCF5DB286B}">
      <dgm:prSet/>
      <dgm:spPr/>
      <dgm:t>
        <a:bodyPr/>
        <a:lstStyle/>
        <a:p>
          <a:endParaRPr lang="en-IN"/>
        </a:p>
      </dgm:t>
    </dgm:pt>
    <dgm:pt modelId="{D5DF3C33-E0BA-405F-9D9A-AADECFEF280E}" type="sibTrans" cxnId="{556D13BE-A8EB-4AB2-9A25-66CCF5DB286B}">
      <dgm:prSet/>
      <dgm:spPr/>
      <dgm:t>
        <a:bodyPr/>
        <a:lstStyle/>
        <a:p>
          <a:endParaRPr lang="en-IN"/>
        </a:p>
      </dgm:t>
    </dgm:pt>
    <dgm:pt modelId="{F812378F-F22B-4704-BDE8-F6E6CAFF88C6}">
      <dgm:prSet phldrT="[Text]" phldr="1"/>
      <dgm:spPr/>
      <dgm:t>
        <a:bodyPr/>
        <a:lstStyle/>
        <a:p>
          <a:endParaRPr lang="en-IN" dirty="0"/>
        </a:p>
      </dgm:t>
    </dgm:pt>
    <dgm:pt modelId="{731763B9-1160-4829-9A02-58CFCCD61F95}" type="parTrans" cxnId="{E50D379D-0D10-4CBA-8F2E-1C4D5C6398A6}">
      <dgm:prSet/>
      <dgm:spPr/>
      <dgm:t>
        <a:bodyPr/>
        <a:lstStyle/>
        <a:p>
          <a:endParaRPr lang="en-IN"/>
        </a:p>
      </dgm:t>
    </dgm:pt>
    <dgm:pt modelId="{99B25447-3C0A-424B-A983-C29EE65600D7}" type="sibTrans" cxnId="{E50D379D-0D10-4CBA-8F2E-1C4D5C6398A6}">
      <dgm:prSet/>
      <dgm:spPr/>
      <dgm:t>
        <a:bodyPr/>
        <a:lstStyle/>
        <a:p>
          <a:endParaRPr lang="en-IN"/>
        </a:p>
      </dgm:t>
    </dgm:pt>
    <dgm:pt modelId="{8E53904F-A2A6-4AC7-8202-7D92CD1C27E3}">
      <dgm:prSet/>
      <dgm:spPr/>
      <dgm:t>
        <a:bodyPr/>
        <a:lstStyle/>
        <a:p>
          <a:r>
            <a:rPr lang="en-IN" dirty="0" smtClean="0"/>
            <a:t>LOW SPEED CENTRIFUGE</a:t>
          </a:r>
          <a:endParaRPr lang="en-IN" dirty="0"/>
        </a:p>
      </dgm:t>
    </dgm:pt>
    <dgm:pt modelId="{5C506B1F-D762-4A78-91D7-BDDF897C14E4}" type="parTrans" cxnId="{DFBCE731-FD0B-4E1D-933D-03B44342ED15}">
      <dgm:prSet/>
      <dgm:spPr/>
      <dgm:t>
        <a:bodyPr/>
        <a:lstStyle/>
        <a:p>
          <a:endParaRPr lang="en-IN"/>
        </a:p>
      </dgm:t>
    </dgm:pt>
    <dgm:pt modelId="{FF8E91A5-FD11-444A-B410-B6E45278D3C5}" type="sibTrans" cxnId="{DFBCE731-FD0B-4E1D-933D-03B44342ED15}">
      <dgm:prSet/>
      <dgm:spPr/>
      <dgm:t>
        <a:bodyPr/>
        <a:lstStyle/>
        <a:p>
          <a:endParaRPr lang="en-IN"/>
        </a:p>
      </dgm:t>
    </dgm:pt>
    <dgm:pt modelId="{AE3DB066-4A56-43A3-BE5D-F413E7FA33DD}">
      <dgm:prSet/>
      <dgm:spPr/>
      <dgm:t>
        <a:bodyPr/>
        <a:lstStyle/>
        <a:p>
          <a:r>
            <a:rPr lang="en-IN" dirty="0" smtClean="0"/>
            <a:t>ULTRA CENTRIFUGE</a:t>
          </a:r>
          <a:endParaRPr lang="en-IN" dirty="0"/>
        </a:p>
      </dgm:t>
    </dgm:pt>
    <dgm:pt modelId="{17AD1114-5D3D-4A01-ADE6-3CA44B513E0D}" type="parTrans" cxnId="{ECB98A66-1C38-474C-B5EF-D0961582B836}">
      <dgm:prSet/>
      <dgm:spPr/>
    </dgm:pt>
    <dgm:pt modelId="{1C381154-AB28-4073-8543-EACF6F73254A}" type="sibTrans" cxnId="{ECB98A66-1C38-474C-B5EF-D0961582B836}">
      <dgm:prSet/>
      <dgm:spPr/>
    </dgm:pt>
    <dgm:pt modelId="{35C7BC81-70DA-44DC-A0A1-4AA17BEBBFCE}" type="pres">
      <dgm:prSet presAssocID="{BCF477E3-190C-4C27-8B30-B41C2F4C5A6A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IN"/>
        </a:p>
      </dgm:t>
    </dgm:pt>
    <dgm:pt modelId="{E8D43C37-12BD-4509-AFB0-22DD8DA2F820}" type="pres">
      <dgm:prSet presAssocID="{D367B028-A142-4F9C-8648-4F0E1AC4F00B}" presName="composite" presStyleCnt="0"/>
      <dgm:spPr/>
    </dgm:pt>
    <dgm:pt modelId="{287F47CC-77B6-4804-8CF5-2EF8C57E0293}" type="pres">
      <dgm:prSet presAssocID="{D367B028-A142-4F9C-8648-4F0E1AC4F00B}" presName="parentText" presStyleLbl="align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n-IN"/>
        </a:p>
      </dgm:t>
    </dgm:pt>
    <dgm:pt modelId="{75288026-48EE-43D6-BAFC-486DF11078CC}" type="pres">
      <dgm:prSet presAssocID="{D367B028-A142-4F9C-8648-4F0E1AC4F00B}" presName="descendantText" presStyleLbl="alignAcc1" presStyleIdx="0" presStyleCnt="3" custLinFactNeighborX="644" custLinFactNeighborY="-122">
        <dgm:presLayoutVars>
          <dgm:bulletEnabled val="1"/>
        </dgm:presLayoutVars>
      </dgm:prSet>
      <dgm:spPr/>
      <dgm:t>
        <a:bodyPr/>
        <a:lstStyle/>
        <a:p>
          <a:endParaRPr lang="en-IN"/>
        </a:p>
      </dgm:t>
    </dgm:pt>
    <dgm:pt modelId="{62EEC1C2-7983-4EFA-8DB2-4FFF19FEC9D5}" type="pres">
      <dgm:prSet presAssocID="{A17ECCFE-E7F7-4068-B0AF-8838AB835E64}" presName="sp" presStyleCnt="0"/>
      <dgm:spPr/>
    </dgm:pt>
    <dgm:pt modelId="{862186AA-8CB5-4D88-AC05-EB0F749035BA}" type="pres">
      <dgm:prSet presAssocID="{A6C73F57-332E-4FCD-9615-9C609FD8C403}" presName="composite" presStyleCnt="0"/>
      <dgm:spPr/>
    </dgm:pt>
    <dgm:pt modelId="{13DDCE8B-1368-4899-8B53-18BBBC98375B}" type="pres">
      <dgm:prSet presAssocID="{A6C73F57-332E-4FCD-9615-9C609FD8C403}" presName="parentText" presStyleLbl="align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n-IN"/>
        </a:p>
      </dgm:t>
    </dgm:pt>
    <dgm:pt modelId="{D517059D-ABF2-4501-8344-7FF65F02DB29}" type="pres">
      <dgm:prSet presAssocID="{A6C73F57-332E-4FCD-9615-9C609FD8C403}" presName="descendantText" presStyleLbl="alignAcc1" presStyleIdx="1" presStyleCnt="3">
        <dgm:presLayoutVars>
          <dgm:bulletEnabled val="1"/>
        </dgm:presLayoutVars>
      </dgm:prSet>
      <dgm:spPr/>
      <dgm:t>
        <a:bodyPr/>
        <a:lstStyle/>
        <a:p>
          <a:endParaRPr lang="en-IN"/>
        </a:p>
      </dgm:t>
    </dgm:pt>
    <dgm:pt modelId="{CF44B54F-6DE4-4F4D-82D5-FB3553C8E2B2}" type="pres">
      <dgm:prSet presAssocID="{64EDC4A1-B021-4380-A24D-20B4E06A133F}" presName="sp" presStyleCnt="0"/>
      <dgm:spPr/>
    </dgm:pt>
    <dgm:pt modelId="{0FE90B69-FA0A-464F-8FD2-1A44391910C9}" type="pres">
      <dgm:prSet presAssocID="{F812378F-F22B-4704-BDE8-F6E6CAFF88C6}" presName="composite" presStyleCnt="0"/>
      <dgm:spPr/>
    </dgm:pt>
    <dgm:pt modelId="{848FD19C-66B9-4C44-97AA-5EF04EBA69D0}" type="pres">
      <dgm:prSet presAssocID="{F812378F-F22B-4704-BDE8-F6E6CAFF88C6}" presName="parentText" presStyleLbl="align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n-IN"/>
        </a:p>
      </dgm:t>
    </dgm:pt>
    <dgm:pt modelId="{B3C275EA-2EED-4233-9571-E566DAB11614}" type="pres">
      <dgm:prSet presAssocID="{F812378F-F22B-4704-BDE8-F6E6CAFF88C6}" presName="descendantText" presStyleLbl="alignAcc1" presStyleIdx="2" presStyleCnt="3">
        <dgm:presLayoutVars>
          <dgm:bulletEnabled val="1"/>
        </dgm:presLayoutVars>
      </dgm:prSet>
      <dgm:spPr/>
      <dgm:t>
        <a:bodyPr/>
        <a:lstStyle/>
        <a:p>
          <a:endParaRPr lang="en-IN"/>
        </a:p>
      </dgm:t>
    </dgm:pt>
  </dgm:ptLst>
  <dgm:cxnLst>
    <dgm:cxn modelId="{78EC7812-F538-4040-8C7D-1CB1D0B877E7}" type="presOf" srcId="{B23FB51C-7441-49A7-9C6E-789BC6ABA85D}" destId="{D517059D-ABF2-4501-8344-7FF65F02DB29}" srcOrd="0" destOrd="1" presId="urn:microsoft.com/office/officeart/2005/8/layout/chevron2"/>
    <dgm:cxn modelId="{EC03EED7-5802-45A4-8DBF-AF7C433DF998}" type="presOf" srcId="{AE3DB066-4A56-43A3-BE5D-F413E7FA33DD}" destId="{B3C275EA-2EED-4233-9571-E566DAB11614}" srcOrd="0" destOrd="0" presId="urn:microsoft.com/office/officeart/2005/8/layout/chevron2"/>
    <dgm:cxn modelId="{ECB98A66-1C38-474C-B5EF-D0961582B836}" srcId="{F812378F-F22B-4704-BDE8-F6E6CAFF88C6}" destId="{AE3DB066-4A56-43A3-BE5D-F413E7FA33DD}" srcOrd="0" destOrd="0" parTransId="{17AD1114-5D3D-4A01-ADE6-3CA44B513E0D}" sibTransId="{1C381154-AB28-4073-8543-EACF6F73254A}"/>
    <dgm:cxn modelId="{D1BE1A65-E5E3-43CE-8DBE-E3FFB8D8EE10}" type="presOf" srcId="{8E53904F-A2A6-4AC7-8202-7D92CD1C27E3}" destId="{75288026-48EE-43D6-BAFC-486DF11078CC}" srcOrd="0" destOrd="0" presId="urn:microsoft.com/office/officeart/2005/8/layout/chevron2"/>
    <dgm:cxn modelId="{67FE3AF1-5D6F-4278-B041-343BAEEB8248}" srcId="{A6C73F57-332E-4FCD-9615-9C609FD8C403}" destId="{CD3FEE20-7B37-426D-8B0D-6C2BE711D556}" srcOrd="0" destOrd="0" parTransId="{DCC75B19-08C1-4C09-9433-710FAC6EB6CB}" sibTransId="{DBE393D9-98A7-4367-88F8-5654591171EC}"/>
    <dgm:cxn modelId="{CBD3F167-3B73-4D72-B6F7-602CAC5464DC}" type="presOf" srcId="{A6C73F57-332E-4FCD-9615-9C609FD8C403}" destId="{13DDCE8B-1368-4899-8B53-18BBBC98375B}" srcOrd="0" destOrd="0" presId="urn:microsoft.com/office/officeart/2005/8/layout/chevron2"/>
    <dgm:cxn modelId="{8F80917C-8CE5-417E-984B-37ECE1AA9B13}" srcId="{BCF477E3-190C-4C27-8B30-B41C2F4C5A6A}" destId="{A6C73F57-332E-4FCD-9615-9C609FD8C403}" srcOrd="1" destOrd="0" parTransId="{AE109706-1310-4227-9C1D-13EEC1DDDC15}" sibTransId="{64EDC4A1-B021-4380-A24D-20B4E06A133F}"/>
    <dgm:cxn modelId="{A53895C4-FD55-4C0B-97DA-81CAF5414B22}" type="presOf" srcId="{D367B028-A142-4F9C-8648-4F0E1AC4F00B}" destId="{287F47CC-77B6-4804-8CF5-2EF8C57E0293}" srcOrd="0" destOrd="0" presId="urn:microsoft.com/office/officeart/2005/8/layout/chevron2"/>
    <dgm:cxn modelId="{5A59FD4D-55FB-4A18-8B1A-66C3359837D1}" type="presOf" srcId="{BCF477E3-190C-4C27-8B30-B41C2F4C5A6A}" destId="{35C7BC81-70DA-44DC-A0A1-4AA17BEBBFCE}" srcOrd="0" destOrd="0" presId="urn:microsoft.com/office/officeart/2005/8/layout/chevron2"/>
    <dgm:cxn modelId="{E50D379D-0D10-4CBA-8F2E-1C4D5C6398A6}" srcId="{BCF477E3-190C-4C27-8B30-B41C2F4C5A6A}" destId="{F812378F-F22B-4704-BDE8-F6E6CAFF88C6}" srcOrd="2" destOrd="0" parTransId="{731763B9-1160-4829-9A02-58CFCCD61F95}" sibTransId="{99B25447-3C0A-424B-A983-C29EE65600D7}"/>
    <dgm:cxn modelId="{2D9EF918-A25D-4902-9C75-99E6CDD4330C}" type="presOf" srcId="{CD3FEE20-7B37-426D-8B0D-6C2BE711D556}" destId="{D517059D-ABF2-4501-8344-7FF65F02DB29}" srcOrd="0" destOrd="0" presId="urn:microsoft.com/office/officeart/2005/8/layout/chevron2"/>
    <dgm:cxn modelId="{DFBCE731-FD0B-4E1D-933D-03B44342ED15}" srcId="{D367B028-A142-4F9C-8648-4F0E1AC4F00B}" destId="{8E53904F-A2A6-4AC7-8202-7D92CD1C27E3}" srcOrd="0" destOrd="0" parTransId="{5C506B1F-D762-4A78-91D7-BDDF897C14E4}" sibTransId="{FF8E91A5-FD11-444A-B410-B6E45278D3C5}"/>
    <dgm:cxn modelId="{556D13BE-A8EB-4AB2-9A25-66CCF5DB286B}" srcId="{A6C73F57-332E-4FCD-9615-9C609FD8C403}" destId="{B23FB51C-7441-49A7-9C6E-789BC6ABA85D}" srcOrd="1" destOrd="0" parTransId="{9D40DAD8-9FB2-45D2-824D-E216937AA267}" sibTransId="{D5DF3C33-E0BA-405F-9D9A-AADECFEF280E}"/>
    <dgm:cxn modelId="{88743F68-B178-48B2-B5E3-92BE323760B6}" srcId="{BCF477E3-190C-4C27-8B30-B41C2F4C5A6A}" destId="{D367B028-A142-4F9C-8648-4F0E1AC4F00B}" srcOrd="0" destOrd="0" parTransId="{23385B67-51F6-4319-AAD5-A3C7ADFFAF6B}" sibTransId="{A17ECCFE-E7F7-4068-B0AF-8838AB835E64}"/>
    <dgm:cxn modelId="{3E7BB308-46C0-44B9-886D-EC3DC98D60A8}" type="presOf" srcId="{F812378F-F22B-4704-BDE8-F6E6CAFF88C6}" destId="{848FD19C-66B9-4C44-97AA-5EF04EBA69D0}" srcOrd="0" destOrd="0" presId="urn:microsoft.com/office/officeart/2005/8/layout/chevron2"/>
    <dgm:cxn modelId="{1608D5A3-7841-4162-8E07-5656B4B43C52}" type="presParOf" srcId="{35C7BC81-70DA-44DC-A0A1-4AA17BEBBFCE}" destId="{E8D43C37-12BD-4509-AFB0-22DD8DA2F820}" srcOrd="0" destOrd="0" presId="urn:microsoft.com/office/officeart/2005/8/layout/chevron2"/>
    <dgm:cxn modelId="{E0D162DB-E99E-41F3-956B-02543325070F}" type="presParOf" srcId="{E8D43C37-12BD-4509-AFB0-22DD8DA2F820}" destId="{287F47CC-77B6-4804-8CF5-2EF8C57E0293}" srcOrd="0" destOrd="0" presId="urn:microsoft.com/office/officeart/2005/8/layout/chevron2"/>
    <dgm:cxn modelId="{B1B25E61-038C-49CB-9E3E-8FE7CD577974}" type="presParOf" srcId="{E8D43C37-12BD-4509-AFB0-22DD8DA2F820}" destId="{75288026-48EE-43D6-BAFC-486DF11078CC}" srcOrd="1" destOrd="0" presId="urn:microsoft.com/office/officeart/2005/8/layout/chevron2"/>
    <dgm:cxn modelId="{C78BC39B-8FF8-4C43-901C-3AE797978634}" type="presParOf" srcId="{35C7BC81-70DA-44DC-A0A1-4AA17BEBBFCE}" destId="{62EEC1C2-7983-4EFA-8DB2-4FFF19FEC9D5}" srcOrd="1" destOrd="0" presId="urn:microsoft.com/office/officeart/2005/8/layout/chevron2"/>
    <dgm:cxn modelId="{6FBD7998-0C38-4CB6-B43A-31610ADB04B3}" type="presParOf" srcId="{35C7BC81-70DA-44DC-A0A1-4AA17BEBBFCE}" destId="{862186AA-8CB5-4D88-AC05-EB0F749035BA}" srcOrd="2" destOrd="0" presId="urn:microsoft.com/office/officeart/2005/8/layout/chevron2"/>
    <dgm:cxn modelId="{F088A5F4-B892-4D34-B2E6-7E3679615536}" type="presParOf" srcId="{862186AA-8CB5-4D88-AC05-EB0F749035BA}" destId="{13DDCE8B-1368-4899-8B53-18BBBC98375B}" srcOrd="0" destOrd="0" presId="urn:microsoft.com/office/officeart/2005/8/layout/chevron2"/>
    <dgm:cxn modelId="{977F4D93-571F-49C1-BA6D-15801828522D}" type="presParOf" srcId="{862186AA-8CB5-4D88-AC05-EB0F749035BA}" destId="{D517059D-ABF2-4501-8344-7FF65F02DB29}" srcOrd="1" destOrd="0" presId="urn:microsoft.com/office/officeart/2005/8/layout/chevron2"/>
    <dgm:cxn modelId="{E872B1A5-BAC1-49FC-A903-F646B632AA93}" type="presParOf" srcId="{35C7BC81-70DA-44DC-A0A1-4AA17BEBBFCE}" destId="{CF44B54F-6DE4-4F4D-82D5-FB3553C8E2B2}" srcOrd="3" destOrd="0" presId="urn:microsoft.com/office/officeart/2005/8/layout/chevron2"/>
    <dgm:cxn modelId="{66CC9B2E-E2F9-4249-A7F8-50F9CDE359A1}" type="presParOf" srcId="{35C7BC81-70DA-44DC-A0A1-4AA17BEBBFCE}" destId="{0FE90B69-FA0A-464F-8FD2-1A44391910C9}" srcOrd="4" destOrd="0" presId="urn:microsoft.com/office/officeart/2005/8/layout/chevron2"/>
    <dgm:cxn modelId="{95CD4FD3-3550-4AB6-A051-AEDC64C3D933}" type="presParOf" srcId="{0FE90B69-FA0A-464F-8FD2-1A44391910C9}" destId="{848FD19C-66B9-4C44-97AA-5EF04EBA69D0}" srcOrd="0" destOrd="0" presId="urn:microsoft.com/office/officeart/2005/8/layout/chevron2"/>
    <dgm:cxn modelId="{D8684411-AB73-48FE-BECB-EAE68FFC301A}" type="presParOf" srcId="{0FE90B69-FA0A-464F-8FD2-1A44391910C9}" destId="{B3C275EA-2EED-4233-9571-E566DAB11614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9AA8C436-DA08-49EB-A2D4-3B48E81B1E24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IN"/>
        </a:p>
      </dgm:t>
    </dgm:pt>
    <dgm:pt modelId="{C65895FE-A546-458F-A999-992BC0B533DC}">
      <dgm:prSet phldrT="[Text]"/>
      <dgm:spPr/>
      <dgm:t>
        <a:bodyPr/>
        <a:lstStyle/>
        <a:p>
          <a:r>
            <a:rPr lang="en-IN" dirty="0" smtClean="0"/>
            <a:t>VELOCITY SEDIMENTATION CENTRIFUGATION</a:t>
          </a:r>
          <a:endParaRPr lang="en-IN" dirty="0"/>
        </a:p>
      </dgm:t>
    </dgm:pt>
    <dgm:pt modelId="{304C7057-4CA7-4417-8B86-3D7054D698F4}" type="parTrans" cxnId="{4465A026-4686-4F5C-ACFE-17FD4DC34DF8}">
      <dgm:prSet/>
      <dgm:spPr/>
      <dgm:t>
        <a:bodyPr/>
        <a:lstStyle/>
        <a:p>
          <a:endParaRPr lang="en-IN"/>
        </a:p>
      </dgm:t>
    </dgm:pt>
    <dgm:pt modelId="{8F3E12E9-C7AF-44EA-A2EC-3821CDCD31A9}" type="sibTrans" cxnId="{4465A026-4686-4F5C-ACFE-17FD4DC34DF8}">
      <dgm:prSet/>
      <dgm:spPr/>
      <dgm:t>
        <a:bodyPr/>
        <a:lstStyle/>
        <a:p>
          <a:endParaRPr lang="en-IN"/>
        </a:p>
      </dgm:t>
    </dgm:pt>
    <dgm:pt modelId="{28DF3058-D7E7-4D88-B164-7EEB845443FD}">
      <dgm:prSet phldrT="[Text]" phldr="1"/>
      <dgm:spPr/>
      <dgm:t>
        <a:bodyPr/>
        <a:lstStyle/>
        <a:p>
          <a:endParaRPr lang="en-IN"/>
        </a:p>
      </dgm:t>
    </dgm:pt>
    <dgm:pt modelId="{F9E7459C-5B07-4920-A7FD-DB63CD7D6875}" type="parTrans" cxnId="{32C333CF-CC56-4C21-8F5B-029D887058F8}">
      <dgm:prSet/>
      <dgm:spPr/>
      <dgm:t>
        <a:bodyPr/>
        <a:lstStyle/>
        <a:p>
          <a:endParaRPr lang="en-IN"/>
        </a:p>
      </dgm:t>
    </dgm:pt>
    <dgm:pt modelId="{65DF21E6-E06F-43F8-A369-BC42E492A950}" type="sibTrans" cxnId="{32C333CF-CC56-4C21-8F5B-029D887058F8}">
      <dgm:prSet/>
      <dgm:spPr/>
      <dgm:t>
        <a:bodyPr/>
        <a:lstStyle/>
        <a:p>
          <a:endParaRPr lang="en-IN"/>
        </a:p>
      </dgm:t>
    </dgm:pt>
    <dgm:pt modelId="{018DB8B8-5935-4275-BF9A-AE16146FDC25}">
      <dgm:prSet phldrT="[Text]"/>
      <dgm:spPr/>
      <dgm:t>
        <a:bodyPr/>
        <a:lstStyle/>
        <a:p>
          <a:r>
            <a:rPr lang="en-IN" dirty="0" smtClean="0"/>
            <a:t>PREPARATIVE DIFFERENTIAL CENTRIFUGATION</a:t>
          </a:r>
          <a:endParaRPr lang="en-IN" dirty="0"/>
        </a:p>
      </dgm:t>
    </dgm:pt>
    <dgm:pt modelId="{16CE3799-3033-440C-B741-5E1BD39E5F97}" type="parTrans" cxnId="{E515E088-5C66-4CC7-A150-D8FAE7642C11}">
      <dgm:prSet/>
      <dgm:spPr/>
      <dgm:t>
        <a:bodyPr/>
        <a:lstStyle/>
        <a:p>
          <a:endParaRPr lang="en-IN"/>
        </a:p>
      </dgm:t>
    </dgm:pt>
    <dgm:pt modelId="{22EBA1F9-3B61-471B-BD09-53BDBDE811F2}" type="sibTrans" cxnId="{E515E088-5C66-4CC7-A150-D8FAE7642C11}">
      <dgm:prSet/>
      <dgm:spPr/>
      <dgm:t>
        <a:bodyPr/>
        <a:lstStyle/>
        <a:p>
          <a:endParaRPr lang="en-IN"/>
        </a:p>
      </dgm:t>
    </dgm:pt>
    <dgm:pt modelId="{08DC9BAC-3EB2-4085-B427-4EEDD4F67ABE}">
      <dgm:prSet phldrT="[Text]" phldr="1"/>
      <dgm:spPr/>
      <dgm:t>
        <a:bodyPr/>
        <a:lstStyle/>
        <a:p>
          <a:endParaRPr lang="en-IN"/>
        </a:p>
      </dgm:t>
    </dgm:pt>
    <dgm:pt modelId="{240F7404-9B37-496E-B6E7-56493AA0A2D0}" type="parTrans" cxnId="{ECB4478A-F33A-47CD-BCD6-FB9BF87C02C1}">
      <dgm:prSet/>
      <dgm:spPr/>
      <dgm:t>
        <a:bodyPr/>
        <a:lstStyle/>
        <a:p>
          <a:endParaRPr lang="en-IN"/>
        </a:p>
      </dgm:t>
    </dgm:pt>
    <dgm:pt modelId="{1F27B7E6-A755-4DB9-B07D-BCBAA76E8606}" type="sibTrans" cxnId="{ECB4478A-F33A-47CD-BCD6-FB9BF87C02C1}">
      <dgm:prSet/>
      <dgm:spPr/>
      <dgm:t>
        <a:bodyPr/>
        <a:lstStyle/>
        <a:p>
          <a:endParaRPr lang="en-IN"/>
        </a:p>
      </dgm:t>
    </dgm:pt>
    <dgm:pt modelId="{19E9C6DD-8188-4DD5-8B8A-491DA62A49A6}" type="pres">
      <dgm:prSet presAssocID="{9AA8C436-DA08-49EB-A2D4-3B48E81B1E24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IN"/>
        </a:p>
      </dgm:t>
    </dgm:pt>
    <dgm:pt modelId="{05DD8D25-2336-4FFE-BEF9-997396696FF2}" type="pres">
      <dgm:prSet presAssocID="{C65895FE-A546-458F-A999-992BC0B533DC}" presName="parentText" presStyleLbl="node1" presStyleIdx="0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en-IN"/>
        </a:p>
      </dgm:t>
    </dgm:pt>
    <dgm:pt modelId="{34A3902F-8CEC-454E-A4F8-788901F79586}" type="pres">
      <dgm:prSet presAssocID="{C65895FE-A546-458F-A999-992BC0B533DC}" presName="childText" presStyleLbl="revTx" presStyleIdx="0" presStyleCnt="2">
        <dgm:presLayoutVars>
          <dgm:bulletEnabled val="1"/>
        </dgm:presLayoutVars>
      </dgm:prSet>
      <dgm:spPr/>
      <dgm:t>
        <a:bodyPr/>
        <a:lstStyle/>
        <a:p>
          <a:endParaRPr lang="en-IN"/>
        </a:p>
      </dgm:t>
    </dgm:pt>
    <dgm:pt modelId="{65998031-7282-42C3-B007-4FBBD8D35AEC}" type="pres">
      <dgm:prSet presAssocID="{018DB8B8-5935-4275-BF9A-AE16146FDC25}" presName="parentText" presStyleLbl="node1" presStyleIdx="1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en-IN"/>
        </a:p>
      </dgm:t>
    </dgm:pt>
    <dgm:pt modelId="{45F173FF-3700-4A97-9B2C-5D2AA7E143F9}" type="pres">
      <dgm:prSet presAssocID="{018DB8B8-5935-4275-BF9A-AE16146FDC25}" presName="childText" presStyleLbl="revTx" presStyleIdx="1" presStyleCnt="2">
        <dgm:presLayoutVars>
          <dgm:bulletEnabled val="1"/>
        </dgm:presLayoutVars>
      </dgm:prSet>
      <dgm:spPr/>
      <dgm:t>
        <a:bodyPr/>
        <a:lstStyle/>
        <a:p>
          <a:endParaRPr lang="en-IN"/>
        </a:p>
      </dgm:t>
    </dgm:pt>
  </dgm:ptLst>
  <dgm:cxnLst>
    <dgm:cxn modelId="{E515E088-5C66-4CC7-A150-D8FAE7642C11}" srcId="{9AA8C436-DA08-49EB-A2D4-3B48E81B1E24}" destId="{018DB8B8-5935-4275-BF9A-AE16146FDC25}" srcOrd="1" destOrd="0" parTransId="{16CE3799-3033-440C-B741-5E1BD39E5F97}" sibTransId="{22EBA1F9-3B61-471B-BD09-53BDBDE811F2}"/>
    <dgm:cxn modelId="{E72A34F9-E7D7-4974-97CC-3C6B4321AB4F}" type="presOf" srcId="{08DC9BAC-3EB2-4085-B427-4EEDD4F67ABE}" destId="{45F173FF-3700-4A97-9B2C-5D2AA7E143F9}" srcOrd="0" destOrd="0" presId="urn:microsoft.com/office/officeart/2005/8/layout/vList2"/>
    <dgm:cxn modelId="{26310203-DB8D-4F12-A7AC-84C86F5E1F51}" type="presOf" srcId="{9AA8C436-DA08-49EB-A2D4-3B48E81B1E24}" destId="{19E9C6DD-8188-4DD5-8B8A-491DA62A49A6}" srcOrd="0" destOrd="0" presId="urn:microsoft.com/office/officeart/2005/8/layout/vList2"/>
    <dgm:cxn modelId="{ECB4478A-F33A-47CD-BCD6-FB9BF87C02C1}" srcId="{018DB8B8-5935-4275-BF9A-AE16146FDC25}" destId="{08DC9BAC-3EB2-4085-B427-4EEDD4F67ABE}" srcOrd="0" destOrd="0" parTransId="{240F7404-9B37-496E-B6E7-56493AA0A2D0}" sibTransId="{1F27B7E6-A755-4DB9-B07D-BCBAA76E8606}"/>
    <dgm:cxn modelId="{577FCD27-E0E4-4DEE-8120-3A4A98AF37D1}" type="presOf" srcId="{C65895FE-A546-458F-A999-992BC0B533DC}" destId="{05DD8D25-2336-4FFE-BEF9-997396696FF2}" srcOrd="0" destOrd="0" presId="urn:microsoft.com/office/officeart/2005/8/layout/vList2"/>
    <dgm:cxn modelId="{4465A026-4686-4F5C-ACFE-17FD4DC34DF8}" srcId="{9AA8C436-DA08-49EB-A2D4-3B48E81B1E24}" destId="{C65895FE-A546-458F-A999-992BC0B533DC}" srcOrd="0" destOrd="0" parTransId="{304C7057-4CA7-4417-8B86-3D7054D698F4}" sibTransId="{8F3E12E9-C7AF-44EA-A2EC-3821CDCD31A9}"/>
    <dgm:cxn modelId="{FFB3B1B4-803A-45A2-B637-FA3246BAD74F}" type="presOf" srcId="{018DB8B8-5935-4275-BF9A-AE16146FDC25}" destId="{65998031-7282-42C3-B007-4FBBD8D35AEC}" srcOrd="0" destOrd="0" presId="urn:microsoft.com/office/officeart/2005/8/layout/vList2"/>
    <dgm:cxn modelId="{36F1AB46-82A1-420D-84D7-13FB9482C5EF}" type="presOf" srcId="{28DF3058-D7E7-4D88-B164-7EEB845443FD}" destId="{34A3902F-8CEC-454E-A4F8-788901F79586}" srcOrd="0" destOrd="0" presId="urn:microsoft.com/office/officeart/2005/8/layout/vList2"/>
    <dgm:cxn modelId="{32C333CF-CC56-4C21-8F5B-029D887058F8}" srcId="{C65895FE-A546-458F-A999-992BC0B533DC}" destId="{28DF3058-D7E7-4D88-B164-7EEB845443FD}" srcOrd="0" destOrd="0" parTransId="{F9E7459C-5B07-4920-A7FD-DB63CD7D6875}" sibTransId="{65DF21E6-E06F-43F8-A369-BC42E492A950}"/>
    <dgm:cxn modelId="{7E64AAD6-1C71-4BD6-A853-C006CFD2E846}" type="presParOf" srcId="{19E9C6DD-8188-4DD5-8B8A-491DA62A49A6}" destId="{05DD8D25-2336-4FFE-BEF9-997396696FF2}" srcOrd="0" destOrd="0" presId="urn:microsoft.com/office/officeart/2005/8/layout/vList2"/>
    <dgm:cxn modelId="{0FA38360-6593-4B62-93BB-392D278B2320}" type="presParOf" srcId="{19E9C6DD-8188-4DD5-8B8A-491DA62A49A6}" destId="{34A3902F-8CEC-454E-A4F8-788901F79586}" srcOrd="1" destOrd="0" presId="urn:microsoft.com/office/officeart/2005/8/layout/vList2"/>
    <dgm:cxn modelId="{0E182115-7DDE-4D78-A017-A7493F6E8D6F}" type="presParOf" srcId="{19E9C6DD-8188-4DD5-8B8A-491DA62A49A6}" destId="{65998031-7282-42C3-B007-4FBBD8D35AEC}" srcOrd="2" destOrd="0" presId="urn:microsoft.com/office/officeart/2005/8/layout/vList2"/>
    <dgm:cxn modelId="{6F436B87-5F51-49E3-9E4C-EABF0DA5596D}" type="presParOf" srcId="{19E9C6DD-8188-4DD5-8B8A-491DA62A49A6}" destId="{45F173FF-3700-4A97-9B2C-5D2AA7E143F9}" srcOrd="3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87F47CC-77B6-4804-8CF5-2EF8C57E0293}">
      <dsp:nvSpPr>
        <dsp:cNvPr id="0" name=""/>
        <dsp:cNvSpPr/>
      </dsp:nvSpPr>
      <dsp:spPr>
        <a:xfrm rot="5400000">
          <a:off x="-142317" y="142834"/>
          <a:ext cx="948785" cy="664150"/>
        </a:xfrm>
        <a:prstGeom prst="chevron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60000"/>
              </a:schemeClr>
            </a:gs>
            <a:gs pos="33000">
              <a:schemeClr val="accent1">
                <a:hueOff val="0"/>
                <a:satOff val="0"/>
                <a:lumOff val="0"/>
                <a:alphaOff val="0"/>
                <a:tint val="86500"/>
              </a:schemeClr>
            </a:gs>
            <a:gs pos="46750">
              <a:schemeClr val="accent1">
                <a:hueOff val="0"/>
                <a:satOff val="0"/>
                <a:lumOff val="0"/>
                <a:alphaOff val="0"/>
                <a:tint val="71000"/>
                <a:satMod val="112000"/>
              </a:schemeClr>
            </a:gs>
            <a:gs pos="53000">
              <a:schemeClr val="accent1">
                <a:hueOff val="0"/>
                <a:satOff val="0"/>
                <a:lumOff val="0"/>
                <a:alphaOff val="0"/>
                <a:tint val="71000"/>
                <a:satMod val="112000"/>
              </a:schemeClr>
            </a:gs>
            <a:gs pos="68000">
              <a:schemeClr val="accent1">
                <a:hueOff val="0"/>
                <a:satOff val="0"/>
                <a:lumOff val="0"/>
                <a:alphaOff val="0"/>
                <a:tint val="86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60000"/>
              </a:schemeClr>
            </a:gs>
          </a:gsLst>
          <a:lin ang="8350000" scaled="1"/>
        </a:gra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190500" dist="228600" dir="2700000" sy="90000" rotWithShape="0">
            <a:srgbClr val="000000">
              <a:alpha val="255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IN" sz="1800" kern="1200" dirty="0"/>
        </a:p>
      </dsp:txBody>
      <dsp:txXfrm rot="-5400000">
        <a:off x="1" y="332591"/>
        <a:ext cx="664150" cy="284635"/>
      </dsp:txXfrm>
    </dsp:sp>
    <dsp:sp modelId="{75288026-48EE-43D6-BAFC-486DF11078CC}">
      <dsp:nvSpPr>
        <dsp:cNvPr id="0" name=""/>
        <dsp:cNvSpPr/>
      </dsp:nvSpPr>
      <dsp:spPr>
        <a:xfrm rot="5400000">
          <a:off x="3357471" y="-2693321"/>
          <a:ext cx="616710" cy="6003353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0904" tIns="10795" rIns="10795" bIns="10795" numCol="1" spcCol="1270" anchor="ctr" anchorCtr="0">
          <a:noAutofit/>
        </a:bodyPr>
        <a:lstStyle/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IN" sz="1700" kern="1200" dirty="0" smtClean="0"/>
            <a:t>LOW SPEED CENTRIFUGE</a:t>
          </a:r>
          <a:endParaRPr lang="en-IN" sz="1700" kern="1200" dirty="0"/>
        </a:p>
      </dsp:txBody>
      <dsp:txXfrm rot="-5400000">
        <a:off x="664150" y="30105"/>
        <a:ext cx="5973248" cy="556500"/>
      </dsp:txXfrm>
    </dsp:sp>
    <dsp:sp modelId="{13DDCE8B-1368-4899-8B53-18BBBC98375B}">
      <dsp:nvSpPr>
        <dsp:cNvPr id="0" name=""/>
        <dsp:cNvSpPr/>
      </dsp:nvSpPr>
      <dsp:spPr>
        <a:xfrm rot="5400000">
          <a:off x="-142317" y="882370"/>
          <a:ext cx="948785" cy="664150"/>
        </a:xfrm>
        <a:prstGeom prst="chevron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60000"/>
              </a:schemeClr>
            </a:gs>
            <a:gs pos="33000">
              <a:schemeClr val="accent1">
                <a:hueOff val="0"/>
                <a:satOff val="0"/>
                <a:lumOff val="0"/>
                <a:alphaOff val="0"/>
                <a:tint val="86500"/>
              </a:schemeClr>
            </a:gs>
            <a:gs pos="46750">
              <a:schemeClr val="accent1">
                <a:hueOff val="0"/>
                <a:satOff val="0"/>
                <a:lumOff val="0"/>
                <a:alphaOff val="0"/>
                <a:tint val="71000"/>
                <a:satMod val="112000"/>
              </a:schemeClr>
            </a:gs>
            <a:gs pos="53000">
              <a:schemeClr val="accent1">
                <a:hueOff val="0"/>
                <a:satOff val="0"/>
                <a:lumOff val="0"/>
                <a:alphaOff val="0"/>
                <a:tint val="71000"/>
                <a:satMod val="112000"/>
              </a:schemeClr>
            </a:gs>
            <a:gs pos="68000">
              <a:schemeClr val="accent1">
                <a:hueOff val="0"/>
                <a:satOff val="0"/>
                <a:lumOff val="0"/>
                <a:alphaOff val="0"/>
                <a:tint val="86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60000"/>
              </a:schemeClr>
            </a:gs>
          </a:gsLst>
          <a:lin ang="8350000" scaled="1"/>
        </a:gra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190500" dist="228600" dir="2700000" sy="90000" rotWithShape="0">
            <a:srgbClr val="000000">
              <a:alpha val="255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IN" sz="1800" kern="1200" dirty="0"/>
        </a:p>
      </dsp:txBody>
      <dsp:txXfrm rot="-5400000">
        <a:off x="1" y="1072127"/>
        <a:ext cx="664150" cy="284635"/>
      </dsp:txXfrm>
    </dsp:sp>
    <dsp:sp modelId="{D517059D-ABF2-4501-8344-7FF65F02DB29}">
      <dsp:nvSpPr>
        <dsp:cNvPr id="0" name=""/>
        <dsp:cNvSpPr/>
      </dsp:nvSpPr>
      <dsp:spPr>
        <a:xfrm rot="5400000">
          <a:off x="3357471" y="-1953268"/>
          <a:ext cx="616710" cy="6003353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0904" tIns="10795" rIns="10795" bIns="10795" numCol="1" spcCol="1270" anchor="ctr" anchorCtr="0">
          <a:noAutofit/>
        </a:bodyPr>
        <a:lstStyle/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en-IN" sz="1700" kern="1200" dirty="0"/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IN" sz="1700" kern="1200" dirty="0" smtClean="0"/>
            <a:t>HIGH SPEED CENTRIFUGE</a:t>
          </a:r>
          <a:endParaRPr lang="en-IN" sz="1700" kern="1200" dirty="0"/>
        </a:p>
      </dsp:txBody>
      <dsp:txXfrm rot="-5400000">
        <a:off x="664150" y="770158"/>
        <a:ext cx="5973248" cy="556500"/>
      </dsp:txXfrm>
    </dsp:sp>
    <dsp:sp modelId="{848FD19C-66B9-4C44-97AA-5EF04EBA69D0}">
      <dsp:nvSpPr>
        <dsp:cNvPr id="0" name=""/>
        <dsp:cNvSpPr/>
      </dsp:nvSpPr>
      <dsp:spPr>
        <a:xfrm rot="5400000">
          <a:off x="-142317" y="1621906"/>
          <a:ext cx="948785" cy="664150"/>
        </a:xfrm>
        <a:prstGeom prst="chevron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60000"/>
              </a:schemeClr>
            </a:gs>
            <a:gs pos="33000">
              <a:schemeClr val="accent1">
                <a:hueOff val="0"/>
                <a:satOff val="0"/>
                <a:lumOff val="0"/>
                <a:alphaOff val="0"/>
                <a:tint val="86500"/>
              </a:schemeClr>
            </a:gs>
            <a:gs pos="46750">
              <a:schemeClr val="accent1">
                <a:hueOff val="0"/>
                <a:satOff val="0"/>
                <a:lumOff val="0"/>
                <a:alphaOff val="0"/>
                <a:tint val="71000"/>
                <a:satMod val="112000"/>
              </a:schemeClr>
            </a:gs>
            <a:gs pos="53000">
              <a:schemeClr val="accent1">
                <a:hueOff val="0"/>
                <a:satOff val="0"/>
                <a:lumOff val="0"/>
                <a:alphaOff val="0"/>
                <a:tint val="71000"/>
                <a:satMod val="112000"/>
              </a:schemeClr>
            </a:gs>
            <a:gs pos="68000">
              <a:schemeClr val="accent1">
                <a:hueOff val="0"/>
                <a:satOff val="0"/>
                <a:lumOff val="0"/>
                <a:alphaOff val="0"/>
                <a:tint val="86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60000"/>
              </a:schemeClr>
            </a:gs>
          </a:gsLst>
          <a:lin ang="8350000" scaled="1"/>
        </a:gra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190500" dist="228600" dir="2700000" sy="90000" rotWithShape="0">
            <a:srgbClr val="000000">
              <a:alpha val="255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IN" sz="1800" kern="1200" dirty="0"/>
        </a:p>
      </dsp:txBody>
      <dsp:txXfrm rot="-5400000">
        <a:off x="1" y="1811663"/>
        <a:ext cx="664150" cy="284635"/>
      </dsp:txXfrm>
    </dsp:sp>
    <dsp:sp modelId="{B3C275EA-2EED-4233-9571-E566DAB11614}">
      <dsp:nvSpPr>
        <dsp:cNvPr id="0" name=""/>
        <dsp:cNvSpPr/>
      </dsp:nvSpPr>
      <dsp:spPr>
        <a:xfrm rot="5400000">
          <a:off x="3357471" y="-1213732"/>
          <a:ext cx="616710" cy="6003353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0904" tIns="10795" rIns="10795" bIns="10795" numCol="1" spcCol="1270" anchor="ctr" anchorCtr="0">
          <a:noAutofit/>
        </a:bodyPr>
        <a:lstStyle/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IN" sz="1700" kern="1200" dirty="0" smtClean="0"/>
            <a:t>ULTRA CENTRIFUGE</a:t>
          </a:r>
          <a:endParaRPr lang="en-IN" sz="1700" kern="1200" dirty="0"/>
        </a:p>
      </dsp:txBody>
      <dsp:txXfrm rot="-5400000">
        <a:off x="664150" y="1509694"/>
        <a:ext cx="5973248" cy="55650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5DD8D25-2336-4FFE-BEF9-997396696FF2}">
      <dsp:nvSpPr>
        <dsp:cNvPr id="0" name=""/>
        <dsp:cNvSpPr/>
      </dsp:nvSpPr>
      <dsp:spPr>
        <a:xfrm>
          <a:off x="0" y="75785"/>
          <a:ext cx="6096000" cy="46683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IN" sz="1900" kern="1200" dirty="0" smtClean="0"/>
            <a:t>VELOCITY SEDIMENTATION CENTRIFUGATION</a:t>
          </a:r>
          <a:endParaRPr lang="en-IN" sz="1900" kern="1200" dirty="0"/>
        </a:p>
      </dsp:txBody>
      <dsp:txXfrm>
        <a:off x="22789" y="98574"/>
        <a:ext cx="6050422" cy="421252"/>
      </dsp:txXfrm>
    </dsp:sp>
    <dsp:sp modelId="{34A3902F-8CEC-454E-A4F8-788901F79586}">
      <dsp:nvSpPr>
        <dsp:cNvPr id="0" name=""/>
        <dsp:cNvSpPr/>
      </dsp:nvSpPr>
      <dsp:spPr>
        <a:xfrm>
          <a:off x="0" y="542615"/>
          <a:ext cx="6096000" cy="31464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3548" tIns="24130" rIns="135128" bIns="24130" numCol="1" spcCol="1270" anchor="t" anchorCtr="0">
          <a:noAutofit/>
        </a:bodyPr>
        <a:lstStyle/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endParaRPr lang="en-IN" sz="1500" kern="1200"/>
        </a:p>
      </dsp:txBody>
      <dsp:txXfrm>
        <a:off x="0" y="542615"/>
        <a:ext cx="6096000" cy="314640"/>
      </dsp:txXfrm>
    </dsp:sp>
    <dsp:sp modelId="{65998031-7282-42C3-B007-4FBBD8D35AEC}">
      <dsp:nvSpPr>
        <dsp:cNvPr id="0" name=""/>
        <dsp:cNvSpPr/>
      </dsp:nvSpPr>
      <dsp:spPr>
        <a:xfrm>
          <a:off x="0" y="857256"/>
          <a:ext cx="6096000" cy="46683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IN" sz="1900" kern="1200" dirty="0" smtClean="0"/>
            <a:t>PREPARATIVE DIFFERENTIAL CENTRIFUGATION</a:t>
          </a:r>
          <a:endParaRPr lang="en-IN" sz="1900" kern="1200" dirty="0"/>
        </a:p>
      </dsp:txBody>
      <dsp:txXfrm>
        <a:off x="22789" y="880045"/>
        <a:ext cx="6050422" cy="421252"/>
      </dsp:txXfrm>
    </dsp:sp>
    <dsp:sp modelId="{45F173FF-3700-4A97-9B2C-5D2AA7E143F9}">
      <dsp:nvSpPr>
        <dsp:cNvPr id="0" name=""/>
        <dsp:cNvSpPr/>
      </dsp:nvSpPr>
      <dsp:spPr>
        <a:xfrm>
          <a:off x="0" y="1324085"/>
          <a:ext cx="6096000" cy="31464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3548" tIns="24130" rIns="135128" bIns="24130" numCol="1" spcCol="1270" anchor="t" anchorCtr="0">
          <a:noAutofit/>
        </a:bodyPr>
        <a:lstStyle/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endParaRPr lang="en-IN" sz="1500" kern="1200"/>
        </a:p>
      </dsp:txBody>
      <dsp:txXfrm>
        <a:off x="0" y="1324085"/>
        <a:ext cx="6096000" cy="31464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3A885E-CB65-42DE-9CCA-B1ABAB271206}" type="datetimeFigureOut">
              <a:rPr lang="en-US" smtClean="0"/>
              <a:pPr/>
              <a:t>4/10/2020</a:t>
            </a:fld>
            <a:endParaRPr lang="en-IN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A1378E-B390-44C4-AAB0-C2318086AB42}" type="slidenum">
              <a:rPr lang="en-IN" smtClean="0"/>
              <a:pPr/>
              <a:t>‹#›</a:t>
            </a:fld>
            <a:endParaRPr lang="en-IN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3A885E-CB65-42DE-9CCA-B1ABAB271206}" type="datetimeFigureOut">
              <a:rPr lang="en-US" smtClean="0"/>
              <a:pPr/>
              <a:t>4/10/2020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A1378E-B390-44C4-AAB0-C2318086AB42}" type="slidenum">
              <a:rPr lang="en-IN" smtClean="0"/>
              <a:pPr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3A885E-CB65-42DE-9CCA-B1ABAB271206}" type="datetimeFigureOut">
              <a:rPr lang="en-US" smtClean="0"/>
              <a:pPr/>
              <a:t>4/10/2020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A1378E-B390-44C4-AAB0-C2318086AB42}" type="slidenum">
              <a:rPr lang="en-IN" smtClean="0"/>
              <a:pPr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3A885E-CB65-42DE-9CCA-B1ABAB271206}" type="datetimeFigureOut">
              <a:rPr lang="en-US" smtClean="0"/>
              <a:pPr/>
              <a:t>4/10/2020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A1378E-B390-44C4-AAB0-C2318086AB42}" type="slidenum">
              <a:rPr lang="en-IN" smtClean="0"/>
              <a:pPr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3A885E-CB65-42DE-9CCA-B1ABAB271206}" type="datetimeFigureOut">
              <a:rPr lang="en-US" smtClean="0"/>
              <a:pPr/>
              <a:t>4/10/2020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98A1378E-B390-44C4-AAB0-C2318086AB42}" type="slidenum">
              <a:rPr lang="en-IN" smtClean="0"/>
              <a:pPr/>
              <a:t>‹#›</a:t>
            </a:fld>
            <a:endParaRPr lang="en-IN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3A885E-CB65-42DE-9CCA-B1ABAB271206}" type="datetimeFigureOut">
              <a:rPr lang="en-US" smtClean="0"/>
              <a:pPr/>
              <a:t>4/10/2020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A1378E-B390-44C4-AAB0-C2318086AB42}" type="slidenum">
              <a:rPr lang="en-IN" smtClean="0"/>
              <a:pPr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3A885E-CB65-42DE-9CCA-B1ABAB271206}" type="datetimeFigureOut">
              <a:rPr lang="en-US" smtClean="0"/>
              <a:pPr/>
              <a:t>4/10/2020</a:t>
            </a:fld>
            <a:endParaRPr lang="en-IN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A1378E-B390-44C4-AAB0-C2318086AB42}" type="slidenum">
              <a:rPr lang="en-IN" smtClean="0"/>
              <a:pPr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3A885E-CB65-42DE-9CCA-B1ABAB271206}" type="datetimeFigureOut">
              <a:rPr lang="en-US" smtClean="0"/>
              <a:pPr/>
              <a:t>4/10/2020</a:t>
            </a:fld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A1378E-B390-44C4-AAB0-C2318086AB42}" type="slidenum">
              <a:rPr lang="en-IN" smtClean="0"/>
              <a:pPr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3A885E-CB65-42DE-9CCA-B1ABAB271206}" type="datetimeFigureOut">
              <a:rPr lang="en-US" smtClean="0"/>
              <a:pPr/>
              <a:t>4/10/2020</a:t>
            </a:fld>
            <a:endParaRPr lang="en-IN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A1378E-B390-44C4-AAB0-C2318086AB42}" type="slidenum">
              <a:rPr lang="en-IN" smtClean="0"/>
              <a:pPr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3A885E-CB65-42DE-9CCA-B1ABAB271206}" type="datetimeFigureOut">
              <a:rPr lang="en-US" smtClean="0"/>
              <a:pPr/>
              <a:t>4/10/2020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A1378E-B390-44C4-AAB0-C2318086AB42}" type="slidenum">
              <a:rPr lang="en-IN" smtClean="0"/>
              <a:pPr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en-US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Click icon to add picture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3A885E-CB65-42DE-9CCA-B1ABAB271206}" type="datetimeFigureOut">
              <a:rPr lang="en-US" smtClean="0"/>
              <a:pPr/>
              <a:t>4/10/2020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A1378E-B390-44C4-AAB0-C2318086AB42}" type="slidenum">
              <a:rPr lang="en-IN" smtClean="0"/>
              <a:pPr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5F3A885E-CB65-42DE-9CCA-B1ABAB271206}" type="datetimeFigureOut">
              <a:rPr lang="en-US" smtClean="0"/>
              <a:pPr/>
              <a:t>4/10/2020</a:t>
            </a:fld>
            <a:endParaRPr lang="en-IN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en-IN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98A1378E-B390-44C4-AAB0-C2318086AB42}" type="slidenum">
              <a:rPr lang="en-IN" smtClean="0"/>
              <a:pPr/>
              <a:t>‹#›</a:t>
            </a:fld>
            <a:endParaRPr lang="en-IN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22030" y="142852"/>
            <a:ext cx="8229600" cy="1428760"/>
          </a:xfrm>
        </p:spPr>
        <p:txBody>
          <a:bodyPr>
            <a:normAutofit fontScale="90000"/>
          </a:bodyPr>
          <a:lstStyle/>
          <a:p>
            <a:r>
              <a:rPr lang="en-IN" dirty="0" smtClean="0">
                <a:latin typeface="Britannic Bold" pitchFamily="34" charset="0"/>
              </a:rPr>
              <a:t>Principles and applications of centrifugation</a:t>
            </a:r>
            <a:endParaRPr lang="en-IN" dirty="0">
              <a:latin typeface="Britannic Bold" pitchFamily="34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IN" dirty="0"/>
          </a:p>
        </p:txBody>
      </p:sp>
      <p:pic>
        <p:nvPicPr>
          <p:cNvPr id="4" name="Picture 2" descr="http://t0.gstatic.com/images?q=tbn:ANd9GcTx_fPLRMXUiqjgD7sRYuIdYzye4AAXfQfJYK6rxcZ_2PEdlyc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43042" y="2071678"/>
            <a:ext cx="5857916" cy="3071834"/>
          </a:xfrm>
          <a:prstGeom prst="rect">
            <a:avLst/>
          </a:prstGeom>
          <a:noFill/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http://image.made-in-china.com/2f0j00evnQDjtlhchY/Low-Speed-Centrifuge-TD4A-WS-with-CE-ISO-13485-Certification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85912" y="714356"/>
            <a:ext cx="5972175" cy="5214974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IN" dirty="0" smtClean="0"/>
              <a:t>HIGH SPEED CENTRIFUGATION</a:t>
            </a:r>
            <a:endParaRPr lang="en-IN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>
              <a:buNone/>
            </a:pPr>
            <a:endParaRPr lang="en-IN" dirty="0" smtClean="0"/>
          </a:p>
          <a:p>
            <a:r>
              <a:rPr lang="en-IN" b="1" dirty="0" smtClean="0">
                <a:latin typeface="Algerian" pitchFamily="82" charset="0"/>
              </a:rPr>
              <a:t>HIGH SPEED CENTRIFUGES </a:t>
            </a:r>
          </a:p>
          <a:p>
            <a:r>
              <a:rPr lang="en-IN" dirty="0" smtClean="0"/>
              <a:t>1)High speed centrifuges are used in more sophisticated biochemical </a:t>
            </a:r>
            <a:r>
              <a:rPr lang="en-IN" dirty="0" err="1" smtClean="0"/>
              <a:t>applications,higher</a:t>
            </a:r>
            <a:r>
              <a:rPr lang="en-IN" dirty="0" smtClean="0"/>
              <a:t> speeds and temperature control of the rotor chamber are essential.</a:t>
            </a:r>
          </a:p>
          <a:p>
            <a:endParaRPr lang="en-IN" dirty="0" smtClean="0"/>
          </a:p>
          <a:p>
            <a:r>
              <a:rPr lang="en-IN" dirty="0" smtClean="0"/>
              <a:t>2)The operator of this instrument can carefully control speed and temperature which is required for sensitive biological samples.</a:t>
            </a:r>
          </a:p>
          <a:p>
            <a:endParaRPr lang="en-IN" dirty="0" smtClean="0"/>
          </a:p>
          <a:p>
            <a:r>
              <a:rPr lang="en-IN" dirty="0" smtClean="0"/>
              <a:t>3)three types of rotors are available for high speed centrifugation-fixed </a:t>
            </a:r>
            <a:r>
              <a:rPr lang="en-IN" dirty="0" err="1" smtClean="0"/>
              <a:t>angle,swinging</a:t>
            </a:r>
            <a:r>
              <a:rPr lang="en-IN" dirty="0" smtClean="0"/>
              <a:t> </a:t>
            </a:r>
            <a:r>
              <a:rPr lang="en-IN" dirty="0" err="1" smtClean="0"/>
              <a:t>bucket,vertical</a:t>
            </a:r>
            <a:r>
              <a:rPr lang="en-IN" dirty="0" smtClean="0"/>
              <a:t> rotors</a:t>
            </a:r>
          </a:p>
          <a:p>
            <a:endParaRPr lang="en-IN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http://t0.gstatic.com/images?q=tbn:ANd9GcTDLCd476yPRDARGf7b40VSsF-1U9KAEDyWPZRAogu5FUo8zhJK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71802" y="3571876"/>
            <a:ext cx="2971800" cy="2428892"/>
          </a:xfrm>
          <a:prstGeom prst="rect">
            <a:avLst/>
          </a:prstGeom>
          <a:noFill/>
        </p:spPr>
      </p:pic>
      <p:pic>
        <p:nvPicPr>
          <p:cNvPr id="3" name="Picture 2" descr="http://t0.gstatic.com/images?q=tbn:ANd9GcStOXsyTj9NnfpkND7GKCiCM8MKE7vYT6FPI4pAa5pCviTuau1f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143240" y="500042"/>
            <a:ext cx="2738447" cy="2571769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 smtClean="0"/>
              <a:t>ULTRA CENTRIFUGE</a:t>
            </a:r>
            <a:endParaRPr lang="en-IN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IN" dirty="0" smtClean="0"/>
              <a:t>It is the most </a:t>
            </a:r>
            <a:r>
              <a:rPr lang="en-IN" dirty="0" err="1" smtClean="0"/>
              <a:t>sofisticated</a:t>
            </a:r>
            <a:r>
              <a:rPr lang="en-IN" dirty="0" smtClean="0"/>
              <a:t> instrument</a:t>
            </a:r>
          </a:p>
          <a:p>
            <a:r>
              <a:rPr lang="en-IN" dirty="0" smtClean="0"/>
              <a:t>Intense heat is generated due to high speed thus the </a:t>
            </a:r>
            <a:r>
              <a:rPr lang="en-IN" dirty="0" err="1" smtClean="0"/>
              <a:t>spining</a:t>
            </a:r>
            <a:r>
              <a:rPr lang="en-IN" dirty="0" smtClean="0"/>
              <a:t> chambers must be </a:t>
            </a:r>
            <a:r>
              <a:rPr lang="en-IN" dirty="0" err="1" smtClean="0"/>
              <a:t>refrigirated</a:t>
            </a:r>
            <a:r>
              <a:rPr lang="en-IN" dirty="0" smtClean="0"/>
              <a:t> and kept at high </a:t>
            </a:r>
            <a:r>
              <a:rPr lang="en-IN" dirty="0" err="1" smtClean="0"/>
              <a:t>vaccum</a:t>
            </a:r>
            <a:r>
              <a:rPr lang="en-IN" dirty="0" smtClean="0"/>
              <a:t>.</a:t>
            </a:r>
          </a:p>
          <a:p>
            <a:r>
              <a:rPr lang="en-IN" dirty="0" smtClean="0"/>
              <a:t>It is used for both preparative work and analytical work.</a:t>
            </a:r>
            <a:endParaRPr lang="en-IN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IN" dirty="0" smtClean="0"/>
              <a:t>APPLICATIONS OF CENTRIFUGES</a:t>
            </a:r>
            <a:endParaRPr lang="en-IN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00174"/>
            <a:ext cx="8229600" cy="4929222"/>
          </a:xfrm>
        </p:spPr>
        <p:txBody>
          <a:bodyPr>
            <a:normAutofit/>
          </a:bodyPr>
          <a:lstStyle/>
          <a:p>
            <a:r>
              <a:rPr lang="en-IN" sz="2400" dirty="0" smtClean="0"/>
              <a:t>There are two techniques on which the application of centrifuge is based on</a:t>
            </a:r>
          </a:p>
          <a:p>
            <a:r>
              <a:rPr lang="en-IN" sz="2400" dirty="0" smtClean="0"/>
              <a:t>1)</a:t>
            </a:r>
            <a:r>
              <a:rPr lang="en-IN" sz="2400" b="1" u="sng" dirty="0" smtClean="0">
                <a:latin typeface="Algerian" pitchFamily="82" charset="0"/>
              </a:rPr>
              <a:t>preparative technique</a:t>
            </a:r>
          </a:p>
          <a:p>
            <a:endParaRPr lang="en-IN" sz="2400" b="1" u="sng" dirty="0" smtClean="0">
              <a:latin typeface="Algerian" pitchFamily="82" charset="0"/>
            </a:endParaRPr>
          </a:p>
          <a:p>
            <a:endParaRPr lang="en-IN" sz="2400" u="sng" dirty="0" smtClean="0"/>
          </a:p>
          <a:p>
            <a:endParaRPr lang="en-IN" sz="2400" u="sng" dirty="0" smtClean="0"/>
          </a:p>
          <a:p>
            <a:endParaRPr lang="en-IN" sz="2400" u="sng" dirty="0" smtClean="0"/>
          </a:p>
          <a:p>
            <a:endParaRPr lang="en-IN" sz="2400" u="sng" dirty="0" smtClean="0"/>
          </a:p>
          <a:p>
            <a:endParaRPr lang="en-IN" sz="2400" u="sng" dirty="0" smtClean="0"/>
          </a:p>
          <a:p>
            <a:endParaRPr lang="en-IN" sz="2400" dirty="0"/>
          </a:p>
        </p:txBody>
      </p:sp>
      <p:graphicFrame>
        <p:nvGraphicFramePr>
          <p:cNvPr id="5" name="Diagram 4"/>
          <p:cNvGraphicFramePr/>
          <p:nvPr/>
        </p:nvGraphicFramePr>
        <p:xfrm>
          <a:off x="1524000" y="3071810"/>
          <a:ext cx="6096000" cy="17145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 smtClean="0"/>
              <a:t>ANALYTICAL TECHNIQUES</a:t>
            </a:r>
            <a:endParaRPr lang="en-IN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IN" dirty="0" smtClean="0"/>
              <a:t>All analytical techniques require use of an ultra centrifuge and can be classified as </a:t>
            </a:r>
          </a:p>
          <a:p>
            <a:r>
              <a:rPr lang="en-IN" dirty="0" smtClean="0"/>
              <a:t>1)DIFFERENTIAL CENTRIFUGATION</a:t>
            </a:r>
          </a:p>
          <a:p>
            <a:r>
              <a:rPr lang="en-IN" dirty="0" smtClean="0"/>
              <a:t>2)DENSITY GRADIENT CENTRIFUGATION</a:t>
            </a:r>
          </a:p>
          <a:p>
            <a:r>
              <a:rPr lang="en-IN" dirty="0" smtClean="0"/>
              <a:t>A)ZONAL CENTRIFUGATION</a:t>
            </a:r>
          </a:p>
          <a:p>
            <a:r>
              <a:rPr lang="en-IN" dirty="0" smtClean="0"/>
              <a:t>B)ISOPYCNIC CENTRIFUGATION</a:t>
            </a:r>
          </a:p>
          <a:p>
            <a:endParaRPr lang="en-IN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IN" dirty="0" smtClean="0"/>
              <a:t>DIFFERENTIAL CENTRIFUGATION</a:t>
            </a:r>
            <a:endParaRPr lang="en-IN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57298"/>
            <a:ext cx="8229600" cy="5286412"/>
          </a:xfrm>
        </p:spPr>
        <p:txBody>
          <a:bodyPr>
            <a:normAutofit fontScale="92500" lnSpcReduction="20000"/>
          </a:bodyPr>
          <a:lstStyle/>
          <a:p>
            <a:r>
              <a:rPr lang="en-IN" dirty="0" smtClean="0"/>
              <a:t>1)DIFFERENTIAL CENTRIFUGATION</a:t>
            </a:r>
          </a:p>
          <a:p>
            <a:r>
              <a:rPr lang="en-IN" dirty="0" smtClean="0"/>
              <a:t>a)Differential centrifugation is a technique commonly used by biochemists.</a:t>
            </a:r>
          </a:p>
          <a:p>
            <a:r>
              <a:rPr lang="en-IN" dirty="0" smtClean="0"/>
              <a:t>b)tissue such as liver is </a:t>
            </a:r>
            <a:r>
              <a:rPr lang="en-IN" dirty="0" err="1" smtClean="0"/>
              <a:t>homogenisfd</a:t>
            </a:r>
            <a:r>
              <a:rPr lang="en-IN" dirty="0" smtClean="0"/>
              <a:t> at 32 degree in a sucrose solution that contains buffer</a:t>
            </a:r>
          </a:p>
          <a:p>
            <a:r>
              <a:rPr lang="en-IN" dirty="0" smtClean="0"/>
              <a:t>c)the homogenate is then placed in a centrifuge and spun at constant centrifugal force at constant temperature.</a:t>
            </a:r>
          </a:p>
          <a:p>
            <a:r>
              <a:rPr lang="en-IN" dirty="0" smtClean="0"/>
              <a:t>d)after sometime a sediment forms at the bottom of centrifuge called pellet and overlying solution called supernatant.</a:t>
            </a:r>
          </a:p>
          <a:p>
            <a:r>
              <a:rPr lang="en-IN" dirty="0" smtClean="0"/>
              <a:t>e)the overlying solution is then placed in another centrifuge tube which is then rotated at higher speeds.</a:t>
            </a:r>
          </a:p>
          <a:p>
            <a:endParaRPr lang="en-IN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http://stevegallik.org/sites/all/images/centrifugation_2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00100" y="857232"/>
            <a:ext cx="6929485" cy="5286412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IN" dirty="0" smtClean="0"/>
              <a:t>DENSITY GRADIENT CENTRIFUGATION</a:t>
            </a:r>
            <a:endParaRPr lang="en-IN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IN" dirty="0" smtClean="0"/>
              <a:t>DENSITY GRADIENT CENTRIFUGATION</a:t>
            </a:r>
          </a:p>
          <a:p>
            <a:r>
              <a:rPr lang="en-IN" dirty="0" smtClean="0"/>
              <a:t>1)This type of centrifugation is mainly used to purify </a:t>
            </a:r>
            <a:r>
              <a:rPr lang="en-IN" dirty="0" err="1" smtClean="0"/>
              <a:t>viruses,ribosomes,membranese</a:t>
            </a:r>
            <a:r>
              <a:rPr lang="en-IN" dirty="0" smtClean="0"/>
              <a:t> etc.</a:t>
            </a:r>
          </a:p>
          <a:p>
            <a:r>
              <a:rPr lang="en-IN" dirty="0" smtClean="0"/>
              <a:t>b)A sucrose density gradient is created by gently overlaying lower concentrations of sucrose on higher concentrations in centrifuge tubes</a:t>
            </a:r>
          </a:p>
          <a:p>
            <a:r>
              <a:rPr lang="en-IN" dirty="0" smtClean="0"/>
              <a:t>c)the particles  of interest are placed on top of the gradient and centrifuge in ultra centrifuges.</a:t>
            </a:r>
          </a:p>
          <a:p>
            <a:r>
              <a:rPr lang="en-IN" dirty="0" smtClean="0"/>
              <a:t>d)the particles travel through the gradient until they reach a point at which their density matches with the density of surrounding </a:t>
            </a:r>
            <a:r>
              <a:rPr lang="en-IN" dirty="0" err="1" smtClean="0"/>
              <a:t>sucrose.,the</a:t>
            </a:r>
            <a:r>
              <a:rPr lang="en-IN" dirty="0" smtClean="0"/>
              <a:t> the fraction is removed and analyzed.</a:t>
            </a:r>
          </a:p>
          <a:p>
            <a:r>
              <a:rPr lang="en-IN" dirty="0" smtClean="0"/>
              <a:t> </a:t>
            </a:r>
          </a:p>
          <a:p>
            <a:endParaRPr lang="en-IN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http://cellbiologyolm.stevegallik.org/sites/all/images/Centrifugation1.gif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14414" y="1214422"/>
            <a:ext cx="6221538" cy="5143536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0"/>
            <a:ext cx="8534400" cy="1285860"/>
          </a:xfrm>
        </p:spPr>
        <p:txBody>
          <a:bodyPr>
            <a:normAutofit fontScale="90000"/>
          </a:bodyPr>
          <a:lstStyle/>
          <a:p>
            <a:r>
              <a:rPr lang="en-IN" dirty="0" smtClean="0"/>
              <a:t>PSZO104:TOOLS AND TECHNIQUES IN BIOLOGY</a:t>
            </a:r>
            <a:endParaRPr lang="en-IN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7">
              <a:buNone/>
            </a:pPr>
            <a:endParaRPr lang="en-IN" sz="3200" dirty="0" smtClean="0"/>
          </a:p>
          <a:p>
            <a:pPr>
              <a:buNone/>
            </a:pPr>
            <a:r>
              <a:rPr lang="en-IN" sz="3200" dirty="0" smtClean="0"/>
              <a:t>UNIT I:MICROTOMY,MICROSCOPY,CENTRIFUGATION</a:t>
            </a:r>
          </a:p>
          <a:p>
            <a:pPr>
              <a:buNone/>
            </a:pPr>
            <a:endParaRPr lang="en-IN" sz="2000" dirty="0" smtClean="0"/>
          </a:p>
          <a:p>
            <a:pPr>
              <a:buNone/>
            </a:pPr>
            <a:r>
              <a:rPr lang="en-IN" sz="3200" dirty="0" smtClean="0"/>
              <a:t>1.3-PRINCIPALS AND APPLICATIONS OF CENTRIFUGATION</a:t>
            </a:r>
            <a:endParaRPr lang="en-IN" sz="32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 smtClean="0"/>
              <a:t>ZONAL CENTRIFUGATION</a:t>
            </a:r>
            <a:endParaRPr lang="en-IN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IN" dirty="0" smtClean="0"/>
              <a:t>ZONAL CENTRIFUGATION</a:t>
            </a:r>
          </a:p>
          <a:p>
            <a:r>
              <a:rPr lang="en-IN" dirty="0" smtClean="0"/>
              <a:t>a)</a:t>
            </a:r>
            <a:r>
              <a:rPr lang="en-IN" dirty="0" err="1" smtClean="0"/>
              <a:t>zonal</a:t>
            </a:r>
            <a:r>
              <a:rPr lang="en-IN" dirty="0" smtClean="0"/>
              <a:t> centrifugation is also known as band or gradient centrifugation </a:t>
            </a:r>
          </a:p>
          <a:p>
            <a:r>
              <a:rPr lang="en-IN" dirty="0" smtClean="0"/>
              <a:t>b)it relies on the concept of sedimentation coefficient (</a:t>
            </a:r>
            <a:r>
              <a:rPr lang="en-IN" dirty="0" err="1" smtClean="0"/>
              <a:t>ie</a:t>
            </a:r>
            <a:r>
              <a:rPr lang="en-IN" dirty="0" smtClean="0"/>
              <a:t> movement of sediment through liquid medium)</a:t>
            </a:r>
          </a:p>
          <a:p>
            <a:r>
              <a:rPr lang="en-IN" dirty="0" smtClean="0"/>
              <a:t>c)in this technique a density gradient is created in a test tube with sucrose and high density at the bottom.</a:t>
            </a:r>
          </a:p>
          <a:p>
            <a:r>
              <a:rPr lang="en-IN" dirty="0" smtClean="0"/>
              <a:t>d)the sample of protein is placed on the top of the gradient and then centrifuged.</a:t>
            </a:r>
          </a:p>
          <a:p>
            <a:r>
              <a:rPr lang="en-IN" dirty="0" smtClean="0"/>
              <a:t>e)the proteins sediment according to their sedimentation coefficient and the fractions are collected by creating a hole at the bottom of tube.</a:t>
            </a:r>
          </a:p>
          <a:p>
            <a:endParaRPr lang="en-IN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http://site.motifolio.com/images/Rate-zonal-centrifugation-versus-equilibrium-density-gradient-centrifugation-6111182.pn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00166" y="0"/>
            <a:ext cx="6357982" cy="2571744"/>
          </a:xfrm>
          <a:prstGeom prst="rect">
            <a:avLst/>
          </a:prstGeom>
          <a:noFill/>
        </p:spPr>
      </p:pic>
      <p:pic>
        <p:nvPicPr>
          <p:cNvPr id="3" name="Picture 2" descr="http://upload.wikimedia.org/wikipedia/commons/e/ea/Zonal_Centrifuge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06245" y="2643182"/>
            <a:ext cx="5731510" cy="357190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IN" dirty="0" smtClean="0"/>
              <a:t>ISOPYCNIC CENTRIFUGATION</a:t>
            </a:r>
            <a:endParaRPr lang="en-IN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IN" dirty="0" smtClean="0"/>
              <a:t>ISOPYCNIC CENTRIFUGATION</a:t>
            </a:r>
          </a:p>
          <a:p>
            <a:r>
              <a:rPr lang="en-IN" dirty="0" smtClean="0"/>
              <a:t>a)It is also called as density gradient centrifugation.</a:t>
            </a:r>
          </a:p>
          <a:p>
            <a:r>
              <a:rPr lang="en-IN" dirty="0" smtClean="0"/>
              <a:t>b)the solution of biological sample and </a:t>
            </a:r>
            <a:r>
              <a:rPr lang="en-IN" dirty="0" err="1" smtClean="0"/>
              <a:t>cesium</a:t>
            </a:r>
            <a:r>
              <a:rPr lang="en-IN" dirty="0" smtClean="0"/>
              <a:t> salt is uniformly distributed in a centrifuge tube and rotated in an ultra centrifuge.</a:t>
            </a:r>
          </a:p>
          <a:p>
            <a:r>
              <a:rPr lang="en-IN" dirty="0" smtClean="0"/>
              <a:t>c)under the influence of centrifugal force the </a:t>
            </a:r>
            <a:r>
              <a:rPr lang="en-IN" dirty="0" err="1" smtClean="0"/>
              <a:t>cesium</a:t>
            </a:r>
            <a:r>
              <a:rPr lang="en-IN" dirty="0" smtClean="0"/>
              <a:t> salts redistributes to form a density gradient from top to bottom.</a:t>
            </a:r>
          </a:p>
          <a:p>
            <a:r>
              <a:rPr lang="en-IN" dirty="0" smtClean="0"/>
              <a:t>d)the sample molecules move to the region where their density equals to the density of gradient.</a:t>
            </a:r>
          </a:p>
          <a:p>
            <a:endParaRPr lang="en-IN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http://t3.gstatic.com/images?q=tbn:ANd9GcRcXczbEacBBn6R8GjTmSOX6kmCakuMjyvIEo3zduJ8u0TqHubs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57356" y="928670"/>
            <a:ext cx="5286412" cy="5072098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IN" dirty="0" smtClean="0"/>
              <a:t>CARE OF CENTRIFUGE AND ROTORS</a:t>
            </a:r>
            <a:endParaRPr lang="en-IN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IN" dirty="0" smtClean="0"/>
              <a:t>1)Carefully read the manual before using centrifuges</a:t>
            </a:r>
          </a:p>
          <a:p>
            <a:r>
              <a:rPr lang="en-IN" dirty="0" smtClean="0"/>
              <a:t> </a:t>
            </a:r>
          </a:p>
          <a:p>
            <a:r>
              <a:rPr lang="en-IN" dirty="0" smtClean="0"/>
              <a:t>2)Select proper operating conditions</a:t>
            </a:r>
          </a:p>
          <a:p>
            <a:r>
              <a:rPr lang="en-IN" dirty="0" smtClean="0"/>
              <a:t> </a:t>
            </a:r>
          </a:p>
          <a:p>
            <a:r>
              <a:rPr lang="en-IN" dirty="0" smtClean="0"/>
              <a:t>3)Check rotor for cleanliness and for damage</a:t>
            </a:r>
          </a:p>
          <a:p>
            <a:r>
              <a:rPr lang="en-IN" dirty="0" smtClean="0"/>
              <a:t> </a:t>
            </a:r>
          </a:p>
          <a:p>
            <a:r>
              <a:rPr lang="en-IN" dirty="0" smtClean="0"/>
              <a:t>4)Select proper rotor of </a:t>
            </a:r>
            <a:r>
              <a:rPr lang="en-IN" dirty="0" err="1" smtClean="0"/>
              <a:t>definate</a:t>
            </a:r>
            <a:r>
              <a:rPr lang="en-IN" dirty="0" smtClean="0"/>
              <a:t> size</a:t>
            </a:r>
          </a:p>
          <a:p>
            <a:r>
              <a:rPr lang="en-IN" dirty="0" smtClean="0"/>
              <a:t> </a:t>
            </a:r>
          </a:p>
          <a:p>
            <a:r>
              <a:rPr lang="en-IN" dirty="0" smtClean="0"/>
              <a:t>5)Be </a:t>
            </a:r>
            <a:r>
              <a:rPr lang="en-IN" dirty="0" err="1" smtClean="0"/>
              <a:t>suer</a:t>
            </a:r>
            <a:r>
              <a:rPr lang="en-IN" dirty="0" smtClean="0"/>
              <a:t> the rotor is clean and undamaged</a:t>
            </a:r>
          </a:p>
          <a:p>
            <a:r>
              <a:rPr lang="en-IN" dirty="0" smtClean="0"/>
              <a:t> </a:t>
            </a:r>
          </a:p>
          <a:p>
            <a:r>
              <a:rPr lang="en-IN" dirty="0" smtClean="0"/>
              <a:t>6)keep accurate record of centrifuge and rotors </a:t>
            </a:r>
          </a:p>
          <a:p>
            <a:r>
              <a:rPr lang="en-IN" dirty="0" smtClean="0"/>
              <a:t> </a:t>
            </a:r>
          </a:p>
          <a:p>
            <a:r>
              <a:rPr lang="en-IN" dirty="0" smtClean="0"/>
              <a:t>7)carefully clean rotors after centrifugation.</a:t>
            </a:r>
            <a:endParaRPr lang="en-IN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 smtClean="0"/>
              <a:t>SIGNIFICANCE</a:t>
            </a:r>
            <a:endParaRPr lang="en-IN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en-IN" dirty="0" smtClean="0"/>
          </a:p>
          <a:p>
            <a:r>
              <a:rPr lang="en-IN" dirty="0" smtClean="0"/>
              <a:t>1)THE CENTRIFUGATION IS A MODERN AND EASY TECHNIQUE OF SEPERATION</a:t>
            </a:r>
          </a:p>
          <a:p>
            <a:r>
              <a:rPr lang="en-IN" dirty="0" smtClean="0"/>
              <a:t>2)DUE TO CENTRIFUGATION IT IS EASY TO SEPARATE CELLULAR AND SUB CELLUAR COMPONENTS</a:t>
            </a:r>
          </a:p>
          <a:p>
            <a:r>
              <a:rPr lang="en-IN" dirty="0" smtClean="0"/>
              <a:t>3)IT IS USED TO STUDY THE EFFECTS OF CENTRIFUGAL FORCES ON CELLS</a:t>
            </a:r>
          </a:p>
          <a:p>
            <a:endParaRPr lang="en-IN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 smtClean="0"/>
              <a:t>REFRENCE</a:t>
            </a:r>
            <a:endParaRPr lang="en-IN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IN" dirty="0" smtClean="0"/>
              <a:t>REFERENCE</a:t>
            </a:r>
          </a:p>
          <a:p>
            <a:r>
              <a:rPr lang="en-IN" dirty="0" smtClean="0"/>
              <a:t>Modern and </a:t>
            </a:r>
            <a:r>
              <a:rPr lang="en-IN" smtClean="0"/>
              <a:t>experimental biochemistry-RODNEY BOYER</a:t>
            </a:r>
          </a:p>
          <a:p>
            <a:endParaRPr lang="en-IN" dirty="0" smtClean="0"/>
          </a:p>
          <a:p>
            <a:r>
              <a:rPr lang="en-IN" dirty="0" smtClean="0"/>
              <a:t>Principles and technique in biochemistry-L WALKER&amp; WILSON</a:t>
            </a:r>
          </a:p>
          <a:p>
            <a:endParaRPr lang="en-IN" dirty="0" smtClean="0"/>
          </a:p>
          <a:p>
            <a:endParaRPr lang="en-IN" dirty="0" smtClean="0"/>
          </a:p>
          <a:p>
            <a:endParaRPr lang="en-IN" dirty="0" smtClean="0"/>
          </a:p>
          <a:p>
            <a:pPr>
              <a:buFont typeface="Wingdings" pitchFamily="2" charset="2"/>
              <a:buChar char="q"/>
            </a:pPr>
            <a:endParaRPr lang="en-IN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IN" dirty="0" smtClean="0"/>
              <a:t>THANK YOU</a:t>
            </a:r>
            <a:endParaRPr lang="en-IN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IN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5" descr="the_end-good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 smtClean="0"/>
              <a:t>CONTENT</a:t>
            </a:r>
            <a:endParaRPr lang="en-IN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158" y="1142984"/>
            <a:ext cx="8229600" cy="5572140"/>
          </a:xfrm>
        </p:spPr>
        <p:txBody>
          <a:bodyPr>
            <a:normAutofit lnSpcReduction="10000"/>
          </a:bodyPr>
          <a:lstStyle/>
          <a:p>
            <a:r>
              <a:rPr lang="en-IN" dirty="0" smtClean="0"/>
              <a:t>INTRODUCTION</a:t>
            </a:r>
          </a:p>
          <a:p>
            <a:r>
              <a:rPr lang="en-IN" dirty="0" smtClean="0"/>
              <a:t>DEFINATION</a:t>
            </a:r>
          </a:p>
          <a:p>
            <a:r>
              <a:rPr lang="en-IN" dirty="0" smtClean="0"/>
              <a:t>BASIC PRINCIPLES OF CENTRIFUGATION</a:t>
            </a:r>
          </a:p>
          <a:p>
            <a:r>
              <a:rPr lang="en-IN" dirty="0" smtClean="0"/>
              <a:t>INSTRUMENTATION:</a:t>
            </a:r>
          </a:p>
          <a:p>
            <a:pPr>
              <a:buNone/>
            </a:pPr>
            <a:r>
              <a:rPr lang="en-IN" dirty="0" smtClean="0"/>
              <a:t>     LOW SPEED CENTRIFUGATION</a:t>
            </a:r>
          </a:p>
          <a:p>
            <a:pPr>
              <a:buNone/>
            </a:pPr>
            <a:r>
              <a:rPr lang="en-IN" dirty="0" smtClean="0"/>
              <a:t>     HIGH SPEED CENTRIFUGATION</a:t>
            </a:r>
          </a:p>
          <a:p>
            <a:pPr>
              <a:buNone/>
            </a:pPr>
            <a:r>
              <a:rPr lang="en-IN" dirty="0" smtClean="0"/>
              <a:t>     ULTRA CENTRIFUGE</a:t>
            </a:r>
          </a:p>
          <a:p>
            <a:r>
              <a:rPr lang="en-IN" dirty="0" smtClean="0"/>
              <a:t>APPLICATIONS OF CENTRIFUGATION</a:t>
            </a:r>
          </a:p>
          <a:p>
            <a:r>
              <a:rPr lang="en-IN" dirty="0" smtClean="0"/>
              <a:t>CARE OF CENTRIFUGES AND ROTORS</a:t>
            </a:r>
          </a:p>
          <a:p>
            <a:r>
              <a:rPr lang="en-IN" dirty="0" smtClean="0"/>
              <a:t>CONCLUSION</a:t>
            </a:r>
          </a:p>
          <a:p>
            <a:r>
              <a:rPr lang="en-IN" dirty="0" smtClean="0"/>
              <a:t>REFRENCES </a:t>
            </a:r>
            <a:endParaRPr lang="en-IN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 smtClean="0"/>
              <a:t>INTRODUCTION</a:t>
            </a:r>
            <a:endParaRPr lang="en-IN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IN" dirty="0" smtClean="0"/>
              <a:t>WHAT IS CENTRIFUGE?</a:t>
            </a:r>
          </a:p>
          <a:p>
            <a:endParaRPr lang="en-IN" dirty="0" smtClean="0"/>
          </a:p>
          <a:p>
            <a:endParaRPr lang="en-IN" dirty="0" smtClean="0"/>
          </a:p>
          <a:p>
            <a:endParaRPr lang="en-IN" dirty="0" smtClean="0"/>
          </a:p>
          <a:p>
            <a:r>
              <a:rPr lang="en-IN" dirty="0" smtClean="0"/>
              <a:t>WHAT IS CENTRIFUGATION?</a:t>
            </a:r>
            <a:endParaRPr lang="en-IN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 smtClean="0"/>
              <a:t>DEFINATION</a:t>
            </a:r>
            <a:endParaRPr lang="en-IN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IN" dirty="0" smtClean="0"/>
          </a:p>
          <a:p>
            <a:endParaRPr lang="en-IN" smtClean="0"/>
          </a:p>
          <a:p>
            <a:r>
              <a:rPr lang="en-IN" smtClean="0"/>
              <a:t>“</a:t>
            </a:r>
            <a:r>
              <a:rPr lang="en-IN" dirty="0" smtClean="0"/>
              <a:t>An apparatus that rotates at high speed and by </a:t>
            </a:r>
            <a:r>
              <a:rPr lang="en-IN" dirty="0" err="1" smtClean="0"/>
              <a:t>centrifgal</a:t>
            </a:r>
            <a:r>
              <a:rPr lang="en-IN" dirty="0" smtClean="0"/>
              <a:t> force separates substances of different densities.”</a:t>
            </a:r>
            <a:endParaRPr lang="en-IN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IN" dirty="0" smtClean="0"/>
              <a:t>BASIC PRINCIPLES OF CENTRIFUGATION</a:t>
            </a:r>
            <a:endParaRPr lang="en-IN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IN" dirty="0" smtClean="0"/>
              <a:t>A </a:t>
            </a:r>
            <a:r>
              <a:rPr lang="en-IN" dirty="0" err="1" smtClean="0"/>
              <a:t>particle,whether</a:t>
            </a:r>
            <a:r>
              <a:rPr lang="en-IN" dirty="0" smtClean="0"/>
              <a:t> it is </a:t>
            </a:r>
            <a:r>
              <a:rPr lang="en-IN" dirty="0" err="1" smtClean="0"/>
              <a:t>precipitate,a</a:t>
            </a:r>
            <a:r>
              <a:rPr lang="en-IN" dirty="0" smtClean="0"/>
              <a:t> </a:t>
            </a:r>
            <a:r>
              <a:rPr lang="en-IN" dirty="0" err="1" smtClean="0"/>
              <a:t>macromolucle</a:t>
            </a:r>
            <a:r>
              <a:rPr lang="en-IN" dirty="0" smtClean="0"/>
              <a:t> or cell organelle when rotated at high speed is subjected to a centrifugal force.</a:t>
            </a:r>
          </a:p>
          <a:p>
            <a:r>
              <a:rPr lang="en-IN" dirty="0" smtClean="0"/>
              <a:t>Centrifugal force is defined as</a:t>
            </a:r>
          </a:p>
          <a:p>
            <a:r>
              <a:rPr lang="en-IN" dirty="0" smtClean="0"/>
              <a:t>F=mw2r</a:t>
            </a:r>
          </a:p>
          <a:p>
            <a:r>
              <a:rPr lang="en-IN" dirty="0" smtClean="0"/>
              <a:t>Where F=intensity of centrifugal force</a:t>
            </a:r>
          </a:p>
          <a:p>
            <a:r>
              <a:rPr lang="en-IN" dirty="0" smtClean="0"/>
              <a:t>m=effective mass of </a:t>
            </a:r>
            <a:r>
              <a:rPr lang="en-IN" dirty="0" err="1" smtClean="0"/>
              <a:t>sedimenting</a:t>
            </a:r>
            <a:r>
              <a:rPr lang="en-IN" dirty="0" smtClean="0"/>
              <a:t> particle</a:t>
            </a:r>
          </a:p>
          <a:p>
            <a:r>
              <a:rPr lang="en-IN" dirty="0" smtClean="0"/>
              <a:t>w=angular velocity of rotation</a:t>
            </a:r>
          </a:p>
          <a:p>
            <a:r>
              <a:rPr lang="en-IN" dirty="0" smtClean="0"/>
              <a:t>r=distance of migrating particles from central axis of rotation</a:t>
            </a:r>
            <a:endParaRPr lang="en-IN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642918"/>
            <a:ext cx="9230061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q"/>
            </a:pPr>
            <a:r>
              <a:rPr lang="en-IN" sz="2800" dirty="0" smtClean="0"/>
              <a:t>A more common measurement of </a:t>
            </a:r>
            <a:r>
              <a:rPr lang="en-IN" sz="2800" dirty="0" err="1" smtClean="0"/>
              <a:t>F,in</a:t>
            </a:r>
            <a:r>
              <a:rPr lang="en-IN" sz="2800" dirty="0" smtClean="0"/>
              <a:t> terms of </a:t>
            </a:r>
          </a:p>
          <a:p>
            <a:r>
              <a:rPr lang="en-IN" sz="2800" dirty="0" smtClean="0"/>
              <a:t>Gravitational force </a:t>
            </a:r>
            <a:r>
              <a:rPr lang="en-IN" sz="2800" dirty="0" err="1" smtClean="0"/>
              <a:t>g,is</a:t>
            </a:r>
            <a:r>
              <a:rPr lang="en-IN" sz="2800" dirty="0" smtClean="0"/>
              <a:t> Relative Centrifugal Force RCF,</a:t>
            </a:r>
          </a:p>
          <a:p>
            <a:r>
              <a:rPr lang="en-IN" sz="2800" dirty="0" smtClean="0"/>
              <a:t>Is given as</a:t>
            </a:r>
          </a:p>
          <a:p>
            <a:pPr algn="ctr"/>
            <a:r>
              <a:rPr lang="en-IN" sz="2800" dirty="0" smtClean="0"/>
              <a:t>RCF=(rpm)2(r)</a:t>
            </a:r>
          </a:p>
          <a:p>
            <a:r>
              <a:rPr lang="en-IN" sz="2800" dirty="0" smtClean="0"/>
              <a:t>Thus this equation indicates that RCF varies with r,(the distance of the </a:t>
            </a:r>
            <a:r>
              <a:rPr lang="en-IN" sz="2800" dirty="0" err="1" smtClean="0"/>
              <a:t>sedimenting</a:t>
            </a:r>
            <a:r>
              <a:rPr lang="en-IN" sz="2800" dirty="0" smtClean="0"/>
              <a:t> particles from axis of rotation</a:t>
            </a:r>
          </a:p>
          <a:p>
            <a:r>
              <a:rPr lang="en-IN" sz="2800" dirty="0" smtClean="0"/>
              <a:t>Thus it gives idea of only basic </a:t>
            </a:r>
            <a:r>
              <a:rPr lang="en-IN" sz="2800" dirty="0" err="1" smtClean="0"/>
              <a:t>principle,it</a:t>
            </a:r>
            <a:r>
              <a:rPr lang="en-IN" sz="2800" dirty="0" smtClean="0"/>
              <a:t> does not take into account other factors </a:t>
            </a:r>
            <a:r>
              <a:rPr lang="en-IN" sz="2800" dirty="0" err="1" smtClean="0"/>
              <a:t>ie</a:t>
            </a:r>
            <a:r>
              <a:rPr lang="en-IN" sz="2800" dirty="0" smtClean="0"/>
              <a:t> </a:t>
            </a:r>
            <a:r>
              <a:rPr lang="en-IN" sz="2800" dirty="0" err="1" smtClean="0"/>
              <a:t>mass,shape,density</a:t>
            </a:r>
            <a:r>
              <a:rPr lang="en-IN" sz="2800" dirty="0" smtClean="0"/>
              <a:t> of medium.</a:t>
            </a:r>
          </a:p>
          <a:p>
            <a:pPr>
              <a:buFont typeface="Wingdings" pitchFamily="2" charset="2"/>
              <a:buChar char="q"/>
            </a:pPr>
            <a:r>
              <a:rPr lang="en-IN" sz="2800" dirty="0" smtClean="0"/>
              <a:t>Thus centrifugal force felt by particle is defined as</a:t>
            </a:r>
          </a:p>
          <a:p>
            <a:pPr algn="ctr"/>
            <a:r>
              <a:rPr lang="en-IN" sz="2800" dirty="0" smtClean="0"/>
              <a:t>m=m0-movp</a:t>
            </a:r>
          </a:p>
          <a:p>
            <a:pPr>
              <a:buFont typeface="Wingdings" pitchFamily="2" charset="2"/>
              <a:buChar char="q"/>
            </a:pPr>
            <a:endParaRPr lang="en-IN" sz="2800" dirty="0"/>
          </a:p>
        </p:txBody>
      </p:sp>
      <p:cxnSp>
        <p:nvCxnSpPr>
          <p:cNvPr id="4" name="Straight Connector 3"/>
          <p:cNvCxnSpPr/>
          <p:nvPr/>
        </p:nvCxnSpPr>
        <p:spPr>
          <a:xfrm>
            <a:off x="5286380" y="5072074"/>
            <a:ext cx="142876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IN" dirty="0" smtClean="0"/>
              <a:t>INSTRUMENTATION  FOR CENTRIFUGATION</a:t>
            </a:r>
            <a:endParaRPr lang="en-IN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IN" dirty="0" smtClean="0"/>
              <a:t>It consist of two </a:t>
            </a:r>
            <a:r>
              <a:rPr lang="en-IN" dirty="0" err="1" smtClean="0"/>
              <a:t>components,an</a:t>
            </a:r>
            <a:r>
              <a:rPr lang="en-IN" dirty="0" smtClean="0"/>
              <a:t> electric motor to spin the sample and a rotor to hold tubes.</a:t>
            </a:r>
          </a:p>
          <a:p>
            <a:r>
              <a:rPr lang="en-IN" dirty="0" smtClean="0"/>
              <a:t>Here we describe2 </a:t>
            </a:r>
            <a:r>
              <a:rPr lang="en-IN" dirty="0" err="1" smtClean="0"/>
              <a:t>types,the</a:t>
            </a:r>
            <a:r>
              <a:rPr lang="en-IN" dirty="0" smtClean="0"/>
              <a:t> low </a:t>
            </a:r>
            <a:r>
              <a:rPr lang="en-IN" dirty="0" err="1" smtClean="0"/>
              <a:t>speed,the</a:t>
            </a:r>
            <a:r>
              <a:rPr lang="en-IN" dirty="0" smtClean="0"/>
              <a:t> high speed.</a:t>
            </a:r>
          </a:p>
          <a:p>
            <a:endParaRPr lang="en-IN" dirty="0"/>
          </a:p>
        </p:txBody>
      </p:sp>
      <p:graphicFrame>
        <p:nvGraphicFramePr>
          <p:cNvPr id="5" name="Diagram 4"/>
          <p:cNvGraphicFramePr/>
          <p:nvPr/>
        </p:nvGraphicFramePr>
        <p:xfrm>
          <a:off x="1285852" y="3500438"/>
          <a:ext cx="6667504" cy="24288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2857488" y="521495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IN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 smtClean="0"/>
              <a:t>LOW SPEED CENTRIFUGES</a:t>
            </a:r>
            <a:endParaRPr lang="en-IN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IN" dirty="0" smtClean="0"/>
              <a:t>LOW SPEED CENTRIFUGE</a:t>
            </a:r>
          </a:p>
          <a:p>
            <a:r>
              <a:rPr lang="en-IN" dirty="0" smtClean="0"/>
              <a:t>1)Most laboratories have a standard low-speed centrifuge used for routine sedimentation of heavy particles</a:t>
            </a:r>
          </a:p>
          <a:p>
            <a:r>
              <a:rPr lang="en-IN" dirty="0" smtClean="0"/>
              <a:t>2)The low speed centrifuge has a maximum speed of 4000-5000rpm</a:t>
            </a:r>
          </a:p>
          <a:p>
            <a:r>
              <a:rPr lang="en-IN" dirty="0" smtClean="0"/>
              <a:t>3)these instruments usually operate at room temperatures with no means of temperature control.</a:t>
            </a:r>
          </a:p>
          <a:p>
            <a:r>
              <a:rPr lang="en-IN" dirty="0" smtClean="0"/>
              <a:t>4)two types of rotors are used in </a:t>
            </a:r>
            <a:r>
              <a:rPr lang="en-IN" dirty="0" err="1" smtClean="0"/>
              <a:t>it,Fixed</a:t>
            </a:r>
            <a:r>
              <a:rPr lang="en-IN" dirty="0" smtClean="0"/>
              <a:t> angle and swinging bucket.</a:t>
            </a:r>
          </a:p>
          <a:p>
            <a:r>
              <a:rPr lang="en-IN" dirty="0" smtClean="0"/>
              <a:t>5)it is used for sedimentation of red blood cells until the particles are tightly packed into a pellet and supernatant is separated by decantation.</a:t>
            </a:r>
          </a:p>
          <a:p>
            <a:endParaRPr lang="en-IN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pex">
  <a:themeElements>
    <a:clrScheme name="Apex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Apex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Apex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266</TotalTime>
  <Words>867</Words>
  <Application>Microsoft Office PowerPoint</Application>
  <PresentationFormat>On-screen Show (4:3)</PresentationFormat>
  <Paragraphs>139</Paragraphs>
  <Slides>28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28</vt:i4>
      </vt:variant>
    </vt:vector>
  </HeadingPairs>
  <TitlesOfParts>
    <vt:vector size="36" baseType="lpstr">
      <vt:lpstr>Algerian</vt:lpstr>
      <vt:lpstr>Book Antiqua</vt:lpstr>
      <vt:lpstr>Britannic Bold</vt:lpstr>
      <vt:lpstr>Lucida Sans</vt:lpstr>
      <vt:lpstr>Wingdings</vt:lpstr>
      <vt:lpstr>Wingdings 2</vt:lpstr>
      <vt:lpstr>Wingdings 3</vt:lpstr>
      <vt:lpstr>Apex</vt:lpstr>
      <vt:lpstr>Principles and applications of centrifugation</vt:lpstr>
      <vt:lpstr>PSZO104:TOOLS AND TECHNIQUES IN BIOLOGY</vt:lpstr>
      <vt:lpstr>CONTENT</vt:lpstr>
      <vt:lpstr>INTRODUCTION</vt:lpstr>
      <vt:lpstr>DEFINATION</vt:lpstr>
      <vt:lpstr>BASIC PRINCIPLES OF CENTRIFUGATION</vt:lpstr>
      <vt:lpstr>PowerPoint Presentation</vt:lpstr>
      <vt:lpstr>INSTRUMENTATION  FOR CENTRIFUGATION</vt:lpstr>
      <vt:lpstr>LOW SPEED CENTRIFUGES</vt:lpstr>
      <vt:lpstr>PowerPoint Presentation</vt:lpstr>
      <vt:lpstr>HIGH SPEED CENTRIFUGATION</vt:lpstr>
      <vt:lpstr>PowerPoint Presentation</vt:lpstr>
      <vt:lpstr>ULTRA CENTRIFUGE</vt:lpstr>
      <vt:lpstr>APPLICATIONS OF CENTRIFUGES</vt:lpstr>
      <vt:lpstr>ANALYTICAL TECHNIQUES</vt:lpstr>
      <vt:lpstr>DIFFERENTIAL CENTRIFUGATION</vt:lpstr>
      <vt:lpstr>PowerPoint Presentation</vt:lpstr>
      <vt:lpstr>DENSITY GRADIENT CENTRIFUGATION</vt:lpstr>
      <vt:lpstr>PowerPoint Presentation</vt:lpstr>
      <vt:lpstr>ZONAL CENTRIFUGATION</vt:lpstr>
      <vt:lpstr>PowerPoint Presentation</vt:lpstr>
      <vt:lpstr>ISOPYCNIC CENTRIFUGATION</vt:lpstr>
      <vt:lpstr>PowerPoint Presentation</vt:lpstr>
      <vt:lpstr>CARE OF CENTRIFUGE AND ROTORS</vt:lpstr>
      <vt:lpstr>SIGNIFICANCE</vt:lpstr>
      <vt:lpstr>REFRENCE</vt:lpstr>
      <vt:lpstr>THANK YOU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Principles and applications of centrifugation</dc:title>
  <dc:creator>samsungpc</dc:creator>
  <cp:lastModifiedBy>Life Sciences IUB</cp:lastModifiedBy>
  <cp:revision>31</cp:revision>
  <dcterms:created xsi:type="dcterms:W3CDTF">2013-08-29T13:43:48Z</dcterms:created>
  <dcterms:modified xsi:type="dcterms:W3CDTF">2020-04-10T12:01:17Z</dcterms:modified>
</cp:coreProperties>
</file>