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38" r:id="rId1"/>
  </p:sldMasterIdLst>
  <p:sldIdLst>
    <p:sldId id="256" r:id="rId2"/>
    <p:sldId id="257" r:id="rId3"/>
    <p:sldId id="258" r:id="rId4"/>
    <p:sldId id="259" r:id="rId5"/>
    <p:sldId id="260" r:id="rId6"/>
    <p:sldId id="261" r:id="rId7"/>
    <p:sldId id="262" r:id="rId8"/>
    <p:sldId id="263" r:id="rId9"/>
    <p:sldId id="281"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109980" y="882376"/>
            <a:ext cx="9966960" cy="2926080"/>
          </a:xfrm>
        </p:spPr>
        <p:txBody>
          <a:bodyPr anchor="b">
            <a:normAutofit/>
          </a:bodyPr>
          <a:lstStyle>
            <a:lvl1pPr algn="ctr">
              <a:lnSpc>
                <a:spcPct val="85000"/>
              </a:lnSpc>
              <a:defRPr sz="7200" b="1" cap="all" baseline="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709530" y="3869634"/>
            <a:ext cx="8767860" cy="1388165"/>
          </a:xfrm>
        </p:spPr>
        <p:txBody>
          <a:bodyPr>
            <a:normAutofit/>
          </a:bodyPr>
          <a:lstStyle>
            <a:lvl1pPr marL="0" indent="0" algn="ctr">
              <a:buNone/>
              <a:defRPr sz="2200">
                <a:solidFill>
                  <a:srgbClr val="FFFFFF"/>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solidFill>
                  <a:srgbClr val="FFFFFF"/>
                </a:solidFill>
              </a:defRPr>
            </a:lvl1pPr>
          </a:lstStyle>
          <a:p>
            <a:fld id="{96DFF08F-DC6B-4601-B491-B0F83F6DD2DA}" type="datetimeFigureOut">
              <a:rPr lang="en-US" smtClean="0"/>
              <a:t>4/10/2020</a:t>
            </a:fld>
            <a:endParaRPr lang="en-US" dirty="0"/>
          </a:p>
        </p:txBody>
      </p:sp>
      <p:sp>
        <p:nvSpPr>
          <p:cNvPr id="5" name="Footer Placeholder 4"/>
          <p:cNvSpPr>
            <a:spLocks noGrp="1"/>
          </p:cNvSpPr>
          <p:nvPr>
            <p:ph type="ftr" sz="quarter" idx="11"/>
          </p:nvPr>
        </p:nvSpPr>
        <p:spPr/>
        <p:txBody>
          <a:bodyPr/>
          <a:lstStyle>
            <a:lvl1pPr>
              <a:defRPr>
                <a:solidFill>
                  <a:srgbClr val="FFFFFF"/>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4FAB73BC-B049-4115-A692-8D63A059BFB8}" type="slidenum">
              <a:rPr lang="en-US" smtClean="0"/>
              <a:t>‹#›</a:t>
            </a:fld>
            <a:endParaRPr lang="en-US" dirty="0"/>
          </a:p>
        </p:txBody>
      </p:sp>
      <p:cxnSp>
        <p:nvCxnSpPr>
          <p:cNvPr id="8" name="Straight Connector 7"/>
          <p:cNvCxnSpPr/>
          <p:nvPr/>
        </p:nvCxnSpPr>
        <p:spPr>
          <a:xfrm>
            <a:off x="1978660" y="3733800"/>
            <a:ext cx="822960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671757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4/10/2020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0945604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762000"/>
            <a:ext cx="2324100" cy="54102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43000" y="762000"/>
            <a:ext cx="74295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4/10/2020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5339830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4/10/2020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9421515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06424" y="1173575"/>
            <a:ext cx="9966960" cy="2926080"/>
          </a:xfrm>
        </p:spPr>
        <p:txBody>
          <a:bodyPr anchor="b">
            <a:noAutofit/>
          </a:bodyPr>
          <a:lstStyle>
            <a:lvl1pPr algn="ctr">
              <a:lnSpc>
                <a:spcPct val="85000"/>
              </a:lnSpc>
              <a:defRPr sz="7200" b="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709928" y="4154520"/>
            <a:ext cx="8769096" cy="1363806"/>
          </a:xfrm>
        </p:spPr>
        <p:txBody>
          <a:bodyPr anchor="t">
            <a:normAutofit/>
          </a:bodyPr>
          <a:lstStyle>
            <a:lvl1pPr marL="0" indent="0" algn="ctr">
              <a:buNone/>
              <a:defRPr sz="220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6DFF08F-DC6B-4601-B491-B0F83F6DD2DA}" type="datetimeFigureOut">
              <a:rPr lang="en-US" smtClean="0"/>
              <a:t>4/10/2020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7" name="Straight Connector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504593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43000" y="2057399"/>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67612" y="2057400"/>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6DFF08F-DC6B-4601-B491-B0F83F6DD2DA}" type="datetimeFigureOut">
              <a:rPr lang="en-US" smtClean="0"/>
              <a:t>4/10/2020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615959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143000" y="2001511"/>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43000" y="2721483"/>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69173" y="1999032"/>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69173" y="2719322"/>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6DFF08F-DC6B-4601-B491-B0F83F6DD2DA}" type="datetimeFigureOut">
              <a:rPr lang="en-US" smtClean="0"/>
              <a:t>4/10/2020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3222239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6DFF08F-DC6B-4601-B491-B0F83F6DD2DA}" type="datetimeFigureOut">
              <a:rPr lang="en-US" smtClean="0"/>
              <a:t>4/10/2020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3969426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DFF08F-DC6B-4601-B491-B0F83F6DD2DA}" type="datetimeFigureOut">
              <a:rPr lang="en-US" smtClean="0"/>
              <a:t>4/10/2020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140981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n-US" smtClean="0"/>
              <a:t>Click to edit Master title style</a:t>
            </a:r>
            <a:endParaRPr lang="en-US" dirty="0"/>
          </a:p>
        </p:txBody>
      </p:sp>
      <p:sp>
        <p:nvSpPr>
          <p:cNvPr id="3" name="Content Placeholder 2"/>
          <p:cNvSpPr>
            <a:spLocks noGrp="1"/>
          </p:cNvSpPr>
          <p:nvPr>
            <p:ph idx="1"/>
          </p:nvPr>
        </p:nvSpPr>
        <p:spPr>
          <a:xfrm>
            <a:off x="5852159" y="1097280"/>
            <a:ext cx="5212080" cy="46634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43000" y="2834640"/>
            <a:ext cx="3931920" cy="301752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DFF08F-DC6B-4601-B491-B0F83F6DD2DA}" type="datetimeFigureOut">
              <a:rPr lang="en-US" smtClean="0"/>
              <a:t>4/10/2020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7015137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413248" y="1069847"/>
            <a:ext cx="6099048" cy="4800600"/>
          </a:xfrm>
        </p:spPr>
        <p:txBody>
          <a:bodyPr lIns="274320" tIns="182880" anchor="t">
            <a:normAutofit/>
          </a:bodyPr>
          <a:lstStyle>
            <a:lvl1pPr marL="0" indent="0">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143000" y="2834640"/>
            <a:ext cx="3931920" cy="288036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DFF08F-DC6B-4601-B491-B0F83F6DD2DA}" type="datetimeFigureOut">
              <a:rPr lang="en-US" smtClean="0"/>
              <a:t>4/10/2020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3392081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defRPr>
            </a:lvl1pPr>
          </a:lstStyle>
          <a:p>
            <a:fld id="{96DFF08F-DC6B-4601-B491-B0F83F6DD2DA}" type="datetimeFigureOut">
              <a:rPr lang="en-US" smtClean="0"/>
              <a:pPr/>
              <a:t>4/10/2020</a:t>
            </a:fld>
            <a:endParaRPr lang="en-US" dirty="0"/>
          </a:p>
        </p:txBody>
      </p:sp>
      <p:sp>
        <p:nvSpPr>
          <p:cNvPr id="5" name="Footer Placeholder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defRPr>
            </a:lvl1pPr>
          </a:lstStyle>
          <a:p>
            <a:endParaRPr lang="en-US" dirty="0"/>
          </a:p>
        </p:txBody>
      </p:sp>
      <p:sp>
        <p:nvSpPr>
          <p:cNvPr id="6" name="Slide Number Placeholder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547638335"/>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Lst>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06949" y="341464"/>
            <a:ext cx="9966960" cy="2337342"/>
          </a:xfrm>
        </p:spPr>
        <p:txBody>
          <a:bodyPr>
            <a:normAutofit/>
          </a:bodyPr>
          <a:lstStyle/>
          <a:p>
            <a:r>
              <a:rPr lang="en-US" dirty="0" smtClean="0"/>
              <a:t>MICROTOMY:</a:t>
            </a:r>
            <a:br>
              <a:rPr lang="en-US" dirty="0" smtClean="0"/>
            </a:br>
            <a:r>
              <a:rPr lang="en-US" sz="5400" dirty="0" smtClean="0">
                <a:latin typeface="Bahnschrift Condensed" panose="020B0502040204020203" pitchFamily="34" charset="0"/>
              </a:rPr>
              <a:t>PREPARATION </a:t>
            </a:r>
            <a:r>
              <a:rPr lang="en-US" sz="5400" dirty="0">
                <a:latin typeface="Bahnschrift Condensed" panose="020B0502040204020203" pitchFamily="34" charset="0"/>
              </a:rPr>
              <a:t>OF HISTOLOGICAL </a:t>
            </a:r>
            <a:r>
              <a:rPr lang="en-US" sz="5400" dirty="0" smtClean="0">
                <a:latin typeface="Bahnschrift Condensed" panose="020B0502040204020203" pitchFamily="34" charset="0"/>
              </a:rPr>
              <a:t>SPECIMENS</a:t>
            </a:r>
            <a:endParaRPr lang="en-US" dirty="0">
              <a:latin typeface="Bahnschrift Condensed" panose="020B0502040204020203" pitchFamily="34" charset="0"/>
            </a:endParaRPr>
          </a:p>
        </p:txBody>
      </p:sp>
      <p:sp>
        <p:nvSpPr>
          <p:cNvPr id="3" name="Subtitle 2"/>
          <p:cNvSpPr>
            <a:spLocks noGrp="1"/>
          </p:cNvSpPr>
          <p:nvPr>
            <p:ph type="subTitle" idx="1"/>
          </p:nvPr>
        </p:nvSpPr>
        <p:spPr>
          <a:xfrm>
            <a:off x="1709530" y="3142446"/>
            <a:ext cx="8767860" cy="2115354"/>
          </a:xfrm>
        </p:spPr>
        <p:txBody>
          <a:bodyPr>
            <a:normAutofit fontScale="92500"/>
          </a:bodyPr>
          <a:lstStyle/>
          <a:p>
            <a:r>
              <a:rPr lang="en-US" sz="3600" dirty="0" smtClean="0">
                <a:latin typeface="Algerian" panose="04020705040A02060702" pitchFamily="82" charset="0"/>
              </a:rPr>
              <a:t>Dr. Ahmad Ali</a:t>
            </a:r>
          </a:p>
          <a:p>
            <a:r>
              <a:rPr lang="en-US" sz="3600" dirty="0" smtClean="0">
                <a:latin typeface="Algerian" panose="04020705040A02060702" pitchFamily="82" charset="0"/>
              </a:rPr>
              <a:t>Lecturer in Zoology</a:t>
            </a:r>
          </a:p>
          <a:p>
            <a:r>
              <a:rPr lang="en-US" sz="3600" dirty="0" smtClean="0">
                <a:latin typeface="Algerian" panose="04020705040A02060702" pitchFamily="82" charset="0"/>
              </a:rPr>
              <a:t>The Islamia University of Bahawalpur</a:t>
            </a:r>
            <a:endParaRPr lang="en-US" sz="3600" dirty="0">
              <a:latin typeface="Algerian" panose="04020705040A02060702" pitchFamily="82" charset="0"/>
            </a:endParaRPr>
          </a:p>
        </p:txBody>
      </p:sp>
    </p:spTree>
    <p:extLst>
      <p:ext uri="{BB962C8B-B14F-4D97-AF65-F5344CB8AC3E}">
        <p14:creationId xmlns:p14="http://schemas.microsoft.com/office/powerpoint/2010/main" val="36768319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0229" y="326265"/>
            <a:ext cx="11758411" cy="1356360"/>
          </a:xfrm>
        </p:spPr>
        <p:txBody>
          <a:bodyPr/>
          <a:lstStyle/>
          <a:p>
            <a:pPr algn="ctr"/>
            <a:r>
              <a:rPr lang="en-US" b="1" dirty="0">
                <a:solidFill>
                  <a:schemeClr val="tx1"/>
                </a:solidFill>
                <a:latin typeface="Times New Roman" panose="02020603050405020304" pitchFamily="18" charset="0"/>
                <a:cs typeface="Times New Roman" panose="02020603050405020304" pitchFamily="18" charset="0"/>
              </a:rPr>
              <a:t>Processing methods and routine schedules </a:t>
            </a:r>
          </a:p>
        </p:txBody>
      </p:sp>
      <p:sp>
        <p:nvSpPr>
          <p:cNvPr id="3" name="Content Placeholder 2"/>
          <p:cNvSpPr>
            <a:spLocks noGrp="1"/>
          </p:cNvSpPr>
          <p:nvPr>
            <p:ph idx="1"/>
          </p:nvPr>
        </p:nvSpPr>
        <p:spPr>
          <a:xfrm>
            <a:off x="200230" y="1584101"/>
            <a:ext cx="11758410" cy="4984124"/>
          </a:xfrm>
        </p:spPr>
        <p:txBody>
          <a:bodyPr>
            <a:normAutofit/>
          </a:bodyPr>
          <a:lstStyle/>
          <a:p>
            <a:r>
              <a:rPr lang="en-US" sz="3200" dirty="0">
                <a:solidFill>
                  <a:schemeClr val="tx1"/>
                </a:solidFill>
                <a:latin typeface="Times New Roman" panose="02020603050405020304" pitchFamily="18" charset="0"/>
                <a:cs typeface="Times New Roman" panose="02020603050405020304" pitchFamily="18" charset="0"/>
              </a:rPr>
              <a:t>Tissue processing takes at least 16 </a:t>
            </a:r>
            <a:r>
              <a:rPr lang="en-US" sz="3200" dirty="0" err="1">
                <a:solidFill>
                  <a:schemeClr val="tx1"/>
                </a:solidFill>
                <a:latin typeface="Times New Roman" panose="02020603050405020304" pitchFamily="18" charset="0"/>
                <a:cs typeface="Times New Roman" panose="02020603050405020304" pitchFamily="18" charset="0"/>
              </a:rPr>
              <a:t>hrs</a:t>
            </a:r>
            <a:r>
              <a:rPr lang="en-US" sz="3200" dirty="0">
                <a:solidFill>
                  <a:schemeClr val="tx1"/>
                </a:solidFill>
                <a:latin typeface="Times New Roman" panose="02020603050405020304" pitchFamily="18" charset="0"/>
                <a:cs typeface="Times New Roman" panose="02020603050405020304" pitchFamily="18" charset="0"/>
              </a:rPr>
              <a:t>, due to overburden of excess work, histology technician </a:t>
            </a:r>
            <a:r>
              <a:rPr lang="en-US" sz="3200" dirty="0" smtClean="0">
                <a:solidFill>
                  <a:schemeClr val="tx1"/>
                </a:solidFill>
                <a:latin typeface="Times New Roman" panose="02020603050405020304" pitchFamily="18" charset="0"/>
                <a:cs typeface="Times New Roman" panose="02020603050405020304" pitchFamily="18" charset="0"/>
              </a:rPr>
              <a:t>uses;</a:t>
            </a:r>
          </a:p>
          <a:p>
            <a:r>
              <a:rPr lang="en-US" sz="3200" dirty="0" err="1" smtClean="0">
                <a:solidFill>
                  <a:schemeClr val="tx1"/>
                </a:solidFill>
                <a:latin typeface="Times New Roman" panose="02020603050405020304" pitchFamily="18" charset="0"/>
                <a:cs typeface="Times New Roman" panose="02020603050405020304" pitchFamily="18" charset="0"/>
              </a:rPr>
              <a:t>Histokinetic</a:t>
            </a:r>
            <a:r>
              <a:rPr lang="en-US" sz="3200" dirty="0" smtClean="0">
                <a:solidFill>
                  <a:schemeClr val="tx1"/>
                </a:solidFill>
                <a:latin typeface="Times New Roman" panose="02020603050405020304" pitchFamily="18" charset="0"/>
                <a:cs typeface="Times New Roman" panose="02020603050405020304" pitchFamily="18" charset="0"/>
              </a:rPr>
              <a:t> </a:t>
            </a:r>
            <a:r>
              <a:rPr lang="en-US" sz="3200" dirty="0">
                <a:solidFill>
                  <a:schemeClr val="tx1"/>
                </a:solidFill>
                <a:latin typeface="Times New Roman" panose="02020603050405020304" pitchFamily="18" charset="0"/>
                <a:cs typeface="Times New Roman" panose="02020603050405020304" pitchFamily="18" charset="0"/>
              </a:rPr>
              <a:t>machine (Tissue processor), in which tissues forwarded automatically to next step after the specified period of time. </a:t>
            </a:r>
            <a:endParaRPr lang="en-US" sz="3200" dirty="0" smtClean="0">
              <a:solidFill>
                <a:schemeClr val="tx1"/>
              </a:solidFill>
              <a:latin typeface="Times New Roman" panose="02020603050405020304" pitchFamily="18" charset="0"/>
              <a:cs typeface="Times New Roman" panose="02020603050405020304" pitchFamily="18" charset="0"/>
            </a:endParaRPr>
          </a:p>
          <a:p>
            <a:r>
              <a:rPr lang="en-US" sz="3200" dirty="0" smtClean="0">
                <a:solidFill>
                  <a:schemeClr val="tx1"/>
                </a:solidFill>
                <a:latin typeface="Times New Roman" panose="02020603050405020304" pitchFamily="18" charset="0"/>
                <a:cs typeface="Times New Roman" panose="02020603050405020304" pitchFamily="18" charset="0"/>
              </a:rPr>
              <a:t>Machine </a:t>
            </a:r>
            <a:r>
              <a:rPr lang="en-US" sz="3200" dirty="0">
                <a:solidFill>
                  <a:schemeClr val="tx1"/>
                </a:solidFill>
                <a:latin typeface="Times New Roman" panose="02020603050405020304" pitchFamily="18" charset="0"/>
                <a:cs typeface="Times New Roman" panose="02020603050405020304" pitchFamily="18" charset="0"/>
              </a:rPr>
              <a:t>processing (B) Manual processing This can be achieved by changing fluid manually. </a:t>
            </a:r>
            <a:endParaRPr lang="en-US" sz="3200" dirty="0" smtClean="0">
              <a:solidFill>
                <a:schemeClr val="tx1"/>
              </a:solidFill>
              <a:latin typeface="Times New Roman" panose="02020603050405020304" pitchFamily="18" charset="0"/>
              <a:cs typeface="Times New Roman" panose="02020603050405020304" pitchFamily="18" charset="0"/>
            </a:endParaRPr>
          </a:p>
          <a:p>
            <a:r>
              <a:rPr lang="en-US" sz="3200" dirty="0" smtClean="0">
                <a:solidFill>
                  <a:schemeClr val="tx1"/>
                </a:solidFill>
                <a:latin typeface="Times New Roman" panose="02020603050405020304" pitchFamily="18" charset="0"/>
                <a:cs typeface="Times New Roman" panose="02020603050405020304" pitchFamily="18" charset="0"/>
              </a:rPr>
              <a:t>It </a:t>
            </a:r>
            <a:r>
              <a:rPr lang="en-US" sz="3200" dirty="0">
                <a:solidFill>
                  <a:schemeClr val="tx1"/>
                </a:solidFill>
                <a:latin typeface="Times New Roman" panose="02020603050405020304" pitchFamily="18" charset="0"/>
                <a:cs typeface="Times New Roman" panose="02020603050405020304" pitchFamily="18" charset="0"/>
              </a:rPr>
              <a:t>needs the persons physical appearance</a:t>
            </a:r>
          </a:p>
        </p:txBody>
      </p:sp>
    </p:spTree>
    <p:extLst>
      <p:ext uri="{BB962C8B-B14F-4D97-AF65-F5344CB8AC3E}">
        <p14:creationId xmlns:p14="http://schemas.microsoft.com/office/powerpoint/2010/main" val="29094985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0351" y="261870"/>
            <a:ext cx="9875520" cy="1051775"/>
          </a:xfrm>
        </p:spPr>
        <p:txBody>
          <a:bodyPr/>
          <a:lstStyle/>
          <a:p>
            <a:pPr algn="ctr"/>
            <a:r>
              <a:rPr lang="en-US" b="1" dirty="0">
                <a:solidFill>
                  <a:schemeClr val="tx1"/>
                </a:solidFill>
                <a:latin typeface="Times New Roman" panose="02020603050405020304" pitchFamily="18" charset="0"/>
                <a:cs typeface="Times New Roman" panose="02020603050405020304" pitchFamily="18" charset="0"/>
              </a:rPr>
              <a:t>(C) Embedding </a:t>
            </a:r>
          </a:p>
        </p:txBody>
      </p:sp>
      <p:sp>
        <p:nvSpPr>
          <p:cNvPr id="3" name="Content Placeholder 2"/>
          <p:cNvSpPr>
            <a:spLocks noGrp="1"/>
          </p:cNvSpPr>
          <p:nvPr>
            <p:ph idx="1"/>
          </p:nvPr>
        </p:nvSpPr>
        <p:spPr>
          <a:xfrm>
            <a:off x="244700" y="1313645"/>
            <a:ext cx="11668258" cy="5254580"/>
          </a:xfrm>
        </p:spPr>
        <p:txBody>
          <a:bodyPr>
            <a:normAutofit fontScale="92500"/>
          </a:bodyPr>
          <a:lstStyle/>
          <a:p>
            <a:r>
              <a:rPr lang="en-US" dirty="0">
                <a:solidFill>
                  <a:schemeClr val="tx1"/>
                </a:solidFill>
                <a:latin typeface="Times New Roman" panose="02020603050405020304" pitchFamily="18" charset="0"/>
                <a:cs typeface="Times New Roman" panose="02020603050405020304" pitchFamily="18" charset="0"/>
              </a:rPr>
              <a:t>After the infiltration, biological tissue must be supported in a solid medium or hard matrix, firm enough to support the tissue and give it sufficient rigidity to allow thin sections to be cut, and yet soft enough not to damage the knife or tissue. </a:t>
            </a:r>
            <a:endParaRPr lang="en-US" dirty="0" smtClean="0">
              <a:solidFill>
                <a:schemeClr val="tx1"/>
              </a:solidFill>
              <a:latin typeface="Times New Roman" panose="02020603050405020304" pitchFamily="18" charset="0"/>
              <a:cs typeface="Times New Roman" panose="02020603050405020304" pitchFamily="18" charset="0"/>
            </a:endParaRPr>
          </a:p>
          <a:p>
            <a:r>
              <a:rPr lang="en-US" dirty="0" smtClean="0">
                <a:solidFill>
                  <a:schemeClr val="tx1"/>
                </a:solidFill>
                <a:latin typeface="Times New Roman" panose="02020603050405020304" pitchFamily="18" charset="0"/>
                <a:cs typeface="Times New Roman" panose="02020603050405020304" pitchFamily="18" charset="0"/>
              </a:rPr>
              <a:t>Various </a:t>
            </a:r>
            <a:r>
              <a:rPr lang="en-US" dirty="0">
                <a:solidFill>
                  <a:schemeClr val="tx1"/>
                </a:solidFill>
                <a:latin typeface="Times New Roman" panose="02020603050405020304" pitchFamily="18" charset="0"/>
                <a:cs typeface="Times New Roman" panose="02020603050405020304" pitchFamily="18" charset="0"/>
              </a:rPr>
              <a:t>Embedding materials are Paraffin wax, Agar, Gelatin , Epoxy resin, </a:t>
            </a:r>
            <a:r>
              <a:rPr lang="en-US" dirty="0" err="1">
                <a:solidFill>
                  <a:schemeClr val="tx1"/>
                </a:solidFill>
                <a:latin typeface="Times New Roman" panose="02020603050405020304" pitchFamily="18" charset="0"/>
                <a:cs typeface="Times New Roman" panose="02020603050405020304" pitchFamily="18" charset="0"/>
              </a:rPr>
              <a:t>celloidin</a:t>
            </a:r>
            <a:r>
              <a:rPr lang="en-US" dirty="0">
                <a:solidFill>
                  <a:schemeClr val="tx1"/>
                </a:solidFill>
                <a:latin typeface="Times New Roman" panose="02020603050405020304" pitchFamily="18" charset="0"/>
                <a:cs typeface="Times New Roman" panose="02020603050405020304" pitchFamily="18" charset="0"/>
              </a:rPr>
              <a:t>, nitrocellulose, </a:t>
            </a:r>
            <a:r>
              <a:rPr lang="en-US" dirty="0" err="1">
                <a:solidFill>
                  <a:schemeClr val="tx1"/>
                </a:solidFill>
                <a:latin typeface="Times New Roman" panose="02020603050405020304" pitchFamily="18" charset="0"/>
                <a:cs typeface="Times New Roman" panose="02020603050405020304" pitchFamily="18" charset="0"/>
              </a:rPr>
              <a:t>carbowax</a:t>
            </a:r>
            <a:r>
              <a:rPr lang="en-US" dirty="0">
                <a:solidFill>
                  <a:schemeClr val="tx1"/>
                </a:solidFill>
                <a:latin typeface="Times New Roman" panose="02020603050405020304" pitchFamily="18" charset="0"/>
                <a:cs typeface="Times New Roman" panose="02020603050405020304" pitchFamily="18" charset="0"/>
              </a:rPr>
              <a:t>. </a:t>
            </a:r>
            <a:endParaRPr lang="en-US" dirty="0" smtClean="0">
              <a:solidFill>
                <a:schemeClr val="tx1"/>
              </a:solidFill>
              <a:latin typeface="Times New Roman" panose="02020603050405020304" pitchFamily="18" charset="0"/>
              <a:cs typeface="Times New Roman" panose="02020603050405020304" pitchFamily="18" charset="0"/>
            </a:endParaRPr>
          </a:p>
          <a:p>
            <a:r>
              <a:rPr lang="en-US" dirty="0" smtClean="0">
                <a:solidFill>
                  <a:schemeClr val="tx1"/>
                </a:solidFill>
                <a:latin typeface="Times New Roman" panose="02020603050405020304" pitchFamily="18" charset="0"/>
                <a:cs typeface="Times New Roman" panose="02020603050405020304" pitchFamily="18" charset="0"/>
              </a:rPr>
              <a:t>During </a:t>
            </a:r>
            <a:r>
              <a:rPr lang="en-US" dirty="0">
                <a:solidFill>
                  <a:schemeClr val="tx1"/>
                </a:solidFill>
                <a:latin typeface="Times New Roman" panose="02020603050405020304" pitchFamily="18" charset="0"/>
                <a:cs typeface="Times New Roman" panose="02020603050405020304" pitchFamily="18" charset="0"/>
              </a:rPr>
              <a:t>this process the tissue samples are placed into </a:t>
            </a:r>
            <a:r>
              <a:rPr lang="en-US" dirty="0" err="1">
                <a:solidFill>
                  <a:schemeClr val="tx1"/>
                </a:solidFill>
                <a:latin typeface="Times New Roman" panose="02020603050405020304" pitchFamily="18" charset="0"/>
                <a:cs typeface="Times New Roman" panose="02020603050405020304" pitchFamily="18" charset="0"/>
              </a:rPr>
              <a:t>moulds</a:t>
            </a:r>
            <a:r>
              <a:rPr lang="en-US" dirty="0">
                <a:solidFill>
                  <a:schemeClr val="tx1"/>
                </a:solidFill>
                <a:latin typeface="Times New Roman" panose="02020603050405020304" pitchFamily="18" charset="0"/>
                <a:cs typeface="Times New Roman" panose="02020603050405020304" pitchFamily="18" charset="0"/>
              </a:rPr>
              <a:t> along with liquid embedding material which is then hardened. </a:t>
            </a:r>
            <a:endParaRPr lang="en-US" dirty="0" smtClean="0">
              <a:solidFill>
                <a:schemeClr val="tx1"/>
              </a:solidFill>
              <a:latin typeface="Times New Roman" panose="02020603050405020304" pitchFamily="18" charset="0"/>
              <a:cs typeface="Times New Roman" panose="02020603050405020304" pitchFamily="18" charset="0"/>
            </a:endParaRPr>
          </a:p>
          <a:p>
            <a:r>
              <a:rPr lang="en-US" dirty="0" smtClean="0">
                <a:solidFill>
                  <a:schemeClr val="tx1"/>
                </a:solidFill>
                <a:latin typeface="Times New Roman" panose="02020603050405020304" pitchFamily="18" charset="0"/>
                <a:cs typeface="Times New Roman" panose="02020603050405020304" pitchFamily="18" charset="0"/>
              </a:rPr>
              <a:t>This </a:t>
            </a:r>
            <a:r>
              <a:rPr lang="en-US" dirty="0">
                <a:solidFill>
                  <a:schemeClr val="tx1"/>
                </a:solidFill>
                <a:latin typeface="Times New Roman" panose="02020603050405020304" pitchFamily="18" charset="0"/>
                <a:cs typeface="Times New Roman" panose="02020603050405020304" pitchFamily="18" charset="0"/>
              </a:rPr>
              <a:t>is achieved by cooling in the case of paraffin wax and heating (curing) in the case of the epoxy resins. </a:t>
            </a:r>
            <a:endParaRPr lang="en-US" dirty="0" smtClean="0">
              <a:solidFill>
                <a:schemeClr val="tx1"/>
              </a:solidFill>
              <a:latin typeface="Times New Roman" panose="02020603050405020304" pitchFamily="18" charset="0"/>
              <a:cs typeface="Times New Roman" panose="02020603050405020304" pitchFamily="18" charset="0"/>
            </a:endParaRPr>
          </a:p>
          <a:p>
            <a:r>
              <a:rPr lang="en-US" dirty="0" smtClean="0">
                <a:solidFill>
                  <a:schemeClr val="tx1"/>
                </a:solidFill>
                <a:latin typeface="Times New Roman" panose="02020603050405020304" pitchFamily="18" charset="0"/>
                <a:cs typeface="Times New Roman" panose="02020603050405020304" pitchFamily="18" charset="0"/>
              </a:rPr>
              <a:t>The </a:t>
            </a:r>
            <a:r>
              <a:rPr lang="en-US" dirty="0">
                <a:solidFill>
                  <a:schemeClr val="tx1"/>
                </a:solidFill>
                <a:latin typeface="Times New Roman" panose="02020603050405020304" pitchFamily="18" charset="0"/>
                <a:cs typeface="Times New Roman" panose="02020603050405020304" pitchFamily="18" charset="0"/>
              </a:rPr>
              <a:t>acrylic resins are </a:t>
            </a:r>
            <a:r>
              <a:rPr lang="en-US" dirty="0" err="1">
                <a:solidFill>
                  <a:schemeClr val="tx1"/>
                </a:solidFill>
                <a:latin typeface="Times New Roman" panose="02020603050405020304" pitchFamily="18" charset="0"/>
                <a:cs typeface="Times New Roman" panose="02020603050405020304" pitchFamily="18" charset="0"/>
              </a:rPr>
              <a:t>polymerised</a:t>
            </a:r>
            <a:r>
              <a:rPr lang="en-US" dirty="0">
                <a:solidFill>
                  <a:schemeClr val="tx1"/>
                </a:solidFill>
                <a:latin typeface="Times New Roman" panose="02020603050405020304" pitchFamily="18" charset="0"/>
                <a:cs typeface="Times New Roman" panose="02020603050405020304" pitchFamily="18" charset="0"/>
              </a:rPr>
              <a:t> by heat, ultraviolet light, or chemical catalysts. </a:t>
            </a:r>
            <a:endParaRPr lang="en-US" dirty="0" smtClean="0">
              <a:solidFill>
                <a:schemeClr val="tx1"/>
              </a:solidFill>
              <a:latin typeface="Times New Roman" panose="02020603050405020304" pitchFamily="18" charset="0"/>
              <a:cs typeface="Times New Roman" panose="02020603050405020304" pitchFamily="18" charset="0"/>
            </a:endParaRPr>
          </a:p>
          <a:p>
            <a:r>
              <a:rPr lang="en-US" dirty="0" smtClean="0">
                <a:solidFill>
                  <a:schemeClr val="tx1"/>
                </a:solidFill>
                <a:latin typeface="Times New Roman" panose="02020603050405020304" pitchFamily="18" charset="0"/>
                <a:cs typeface="Times New Roman" panose="02020603050405020304" pitchFamily="18" charset="0"/>
              </a:rPr>
              <a:t>The </a:t>
            </a:r>
            <a:r>
              <a:rPr lang="en-US" dirty="0">
                <a:solidFill>
                  <a:schemeClr val="tx1"/>
                </a:solidFill>
                <a:latin typeface="Times New Roman" panose="02020603050405020304" pitchFamily="18" charset="0"/>
                <a:cs typeface="Times New Roman" panose="02020603050405020304" pitchFamily="18" charset="0"/>
              </a:rPr>
              <a:t>hardened blocks containing the tissue samples are then ready to be sectioned. </a:t>
            </a:r>
            <a:endParaRPr lang="en-US" dirty="0" smtClean="0">
              <a:solidFill>
                <a:schemeClr val="tx1"/>
              </a:solidFill>
              <a:latin typeface="Times New Roman" panose="02020603050405020304" pitchFamily="18" charset="0"/>
              <a:cs typeface="Times New Roman" panose="02020603050405020304" pitchFamily="18" charset="0"/>
            </a:endParaRPr>
          </a:p>
          <a:p>
            <a:r>
              <a:rPr lang="en-US" dirty="0" smtClean="0">
                <a:solidFill>
                  <a:schemeClr val="tx1"/>
                </a:solidFill>
                <a:latin typeface="Times New Roman" panose="02020603050405020304" pitchFamily="18" charset="0"/>
                <a:cs typeface="Times New Roman" panose="02020603050405020304" pitchFamily="18" charset="0"/>
              </a:rPr>
              <a:t>Paraffin </a:t>
            </a:r>
            <a:r>
              <a:rPr lang="en-US" dirty="0">
                <a:solidFill>
                  <a:schemeClr val="tx1"/>
                </a:solidFill>
                <a:latin typeface="Times New Roman" panose="02020603050405020304" pitchFamily="18" charset="0"/>
                <a:cs typeface="Times New Roman" panose="02020603050405020304" pitchFamily="18" charset="0"/>
              </a:rPr>
              <a:t>wax is most commonly used. </a:t>
            </a:r>
            <a:endParaRPr lang="en-US" dirty="0" smtClean="0">
              <a:solidFill>
                <a:schemeClr val="tx1"/>
              </a:solidFill>
              <a:latin typeface="Times New Roman" panose="02020603050405020304" pitchFamily="18" charset="0"/>
              <a:cs typeface="Times New Roman" panose="02020603050405020304" pitchFamily="18" charset="0"/>
            </a:endParaRPr>
          </a:p>
          <a:p>
            <a:r>
              <a:rPr lang="en-US" dirty="0" smtClean="0">
                <a:solidFill>
                  <a:schemeClr val="tx1"/>
                </a:solidFill>
                <a:latin typeface="Times New Roman" panose="02020603050405020304" pitchFamily="18" charset="0"/>
                <a:cs typeface="Times New Roman" panose="02020603050405020304" pitchFamily="18" charset="0"/>
              </a:rPr>
              <a:t>The </a:t>
            </a:r>
            <a:r>
              <a:rPr lang="en-US" dirty="0">
                <a:solidFill>
                  <a:schemeClr val="tx1"/>
                </a:solidFill>
                <a:latin typeface="Times New Roman" panose="02020603050405020304" pitchFamily="18" charset="0"/>
                <a:cs typeface="Times New Roman" panose="02020603050405020304" pitchFamily="18" charset="0"/>
              </a:rPr>
              <a:t>properties of paraffin wax are improved for histological purposes by the inclusion of substances added alone or in combination to the wax: improve ribboning, increase hardness, decrease melting point, improve adhesion between specimen and wax</a:t>
            </a:r>
          </a:p>
          <a:p>
            <a:endParaRPr lang="en-US" dirty="0"/>
          </a:p>
        </p:txBody>
      </p:sp>
    </p:spTree>
    <p:extLst>
      <p:ext uri="{BB962C8B-B14F-4D97-AF65-F5344CB8AC3E}">
        <p14:creationId xmlns:p14="http://schemas.microsoft.com/office/powerpoint/2010/main" val="7361906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solidFill>
                  <a:schemeClr val="tx1"/>
                </a:solidFill>
                <a:latin typeface="Times New Roman" panose="02020603050405020304" pitchFamily="18" charset="0"/>
                <a:cs typeface="Times New Roman" panose="02020603050405020304" pitchFamily="18" charset="0"/>
              </a:rPr>
              <a:t>Precaution</a:t>
            </a:r>
            <a:r>
              <a:rPr lang="en-US" dirty="0">
                <a:solidFill>
                  <a:schemeClr val="tx1"/>
                </a:solidFill>
                <a:latin typeface="Times New Roman" panose="02020603050405020304" pitchFamily="18" charset="0"/>
                <a:cs typeface="Times New Roman" panose="02020603050405020304" pitchFamily="18" charset="0"/>
              </a:rPr>
              <a:t> </a:t>
            </a:r>
            <a:r>
              <a:rPr lang="en-US" b="1" dirty="0">
                <a:solidFill>
                  <a:schemeClr val="tx1"/>
                </a:solidFill>
                <a:latin typeface="Times New Roman" panose="02020603050405020304" pitchFamily="18" charset="0"/>
                <a:cs typeface="Times New Roman" panose="02020603050405020304" pitchFamily="18" charset="0"/>
              </a:rPr>
              <a:t>while embedding in wax</a:t>
            </a:r>
          </a:p>
        </p:txBody>
      </p:sp>
      <p:sp>
        <p:nvSpPr>
          <p:cNvPr id="3" name="Content Placeholder 2"/>
          <p:cNvSpPr>
            <a:spLocks noGrp="1"/>
          </p:cNvSpPr>
          <p:nvPr>
            <p:ph idx="1"/>
          </p:nvPr>
        </p:nvSpPr>
        <p:spPr/>
        <p:txBody>
          <a:bodyPr>
            <a:normAutofit/>
          </a:bodyPr>
          <a:lstStyle/>
          <a:p>
            <a:r>
              <a:rPr lang="en-US" sz="3200" dirty="0">
                <a:solidFill>
                  <a:schemeClr val="tx1"/>
                </a:solidFill>
                <a:latin typeface="Times New Roman" panose="02020603050405020304" pitchFamily="18" charset="0"/>
                <a:cs typeface="Times New Roman" panose="02020603050405020304" pitchFamily="18" charset="0"/>
              </a:rPr>
              <a:t>The wax is clear of clearing agent. </a:t>
            </a:r>
            <a:endParaRPr lang="en-US" sz="3200" dirty="0" smtClean="0">
              <a:solidFill>
                <a:schemeClr val="tx1"/>
              </a:solidFill>
              <a:latin typeface="Times New Roman" panose="02020603050405020304" pitchFamily="18" charset="0"/>
              <a:cs typeface="Times New Roman" panose="02020603050405020304" pitchFamily="18" charset="0"/>
            </a:endParaRPr>
          </a:p>
          <a:p>
            <a:r>
              <a:rPr lang="en-US" sz="3200" dirty="0" smtClean="0">
                <a:solidFill>
                  <a:schemeClr val="tx1"/>
                </a:solidFill>
                <a:latin typeface="Times New Roman" panose="02020603050405020304" pitchFamily="18" charset="0"/>
                <a:cs typeface="Times New Roman" panose="02020603050405020304" pitchFamily="18" charset="0"/>
              </a:rPr>
              <a:t>No </a:t>
            </a:r>
            <a:r>
              <a:rPr lang="en-US" sz="3200" dirty="0">
                <a:solidFill>
                  <a:schemeClr val="tx1"/>
                </a:solidFill>
                <a:latin typeface="Times New Roman" panose="02020603050405020304" pitchFamily="18" charset="0"/>
                <a:cs typeface="Times New Roman" panose="02020603050405020304" pitchFamily="18" charset="0"/>
              </a:rPr>
              <a:t>dust particles must be present. </a:t>
            </a:r>
            <a:endParaRPr lang="en-US" sz="3200" dirty="0" smtClean="0">
              <a:solidFill>
                <a:schemeClr val="tx1"/>
              </a:solidFill>
              <a:latin typeface="Times New Roman" panose="02020603050405020304" pitchFamily="18" charset="0"/>
              <a:cs typeface="Times New Roman" panose="02020603050405020304" pitchFamily="18" charset="0"/>
            </a:endParaRPr>
          </a:p>
          <a:p>
            <a:r>
              <a:rPr lang="en-US" sz="3200" dirty="0" smtClean="0">
                <a:solidFill>
                  <a:schemeClr val="tx1"/>
                </a:solidFill>
                <a:latin typeface="Times New Roman" panose="02020603050405020304" pitchFamily="18" charset="0"/>
                <a:cs typeface="Times New Roman" panose="02020603050405020304" pitchFamily="18" charset="0"/>
              </a:rPr>
              <a:t>Immediately </a:t>
            </a:r>
            <a:r>
              <a:rPr lang="en-US" sz="3200" dirty="0">
                <a:solidFill>
                  <a:schemeClr val="tx1"/>
                </a:solidFill>
                <a:latin typeface="Times New Roman" panose="02020603050405020304" pitchFamily="18" charset="0"/>
                <a:cs typeface="Times New Roman" panose="02020603050405020304" pitchFamily="18" charset="0"/>
              </a:rPr>
              <a:t>after tissue embedding, the wax must be rapidly cooled to reduce the wax crystal size.</a:t>
            </a:r>
          </a:p>
        </p:txBody>
      </p:sp>
    </p:spTree>
    <p:extLst>
      <p:ext uri="{BB962C8B-B14F-4D97-AF65-F5344CB8AC3E}">
        <p14:creationId xmlns:p14="http://schemas.microsoft.com/office/powerpoint/2010/main" val="19323420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r>
              <a:rPr lang="en-US" dirty="0"/>
              <a:t>There are four main </a:t>
            </a:r>
            <a:r>
              <a:rPr lang="en-US" dirty="0" err="1"/>
              <a:t>mould</a:t>
            </a:r>
            <a:r>
              <a:rPr lang="en-US" dirty="0"/>
              <a:t> systems presently in use </a:t>
            </a:r>
            <a:r>
              <a:rPr lang="en-US" dirty="0" smtClean="0"/>
              <a:t>:</a:t>
            </a:r>
          </a:p>
          <a:p>
            <a:r>
              <a:rPr lang="en-US" dirty="0"/>
              <a:t>1 - Traditional methods using paper boats 2 - </a:t>
            </a:r>
            <a:r>
              <a:rPr lang="en-US" dirty="0" err="1"/>
              <a:t>Leuckart</a:t>
            </a:r>
            <a:r>
              <a:rPr lang="en-US" dirty="0"/>
              <a:t> or </a:t>
            </a:r>
            <a:r>
              <a:rPr lang="en-US" dirty="0" err="1"/>
              <a:t>Dimmock</a:t>
            </a:r>
            <a:r>
              <a:rPr lang="en-US" dirty="0"/>
              <a:t> embedding irons or metal containers 3 - The Peel-a-way system using disposable plastic </a:t>
            </a:r>
            <a:r>
              <a:rPr lang="en-US" dirty="0" err="1"/>
              <a:t>moulds</a:t>
            </a:r>
            <a:r>
              <a:rPr lang="en-US" dirty="0"/>
              <a:t> and 4 - Systems using embedding rings or cassette-bases which become an integral part of the block and serve as the block holder in the microtome. Tissue processing embedding </a:t>
            </a:r>
            <a:r>
              <a:rPr lang="en-US" dirty="0" err="1"/>
              <a:t>moulds</a:t>
            </a:r>
            <a:r>
              <a:rPr lang="en-US" dirty="0"/>
              <a:t>: (A) paper boat; (B) metal boat </a:t>
            </a:r>
            <a:r>
              <a:rPr lang="en-US" dirty="0" err="1"/>
              <a:t>mould</a:t>
            </a:r>
            <a:r>
              <a:rPr lang="en-US" dirty="0"/>
              <a:t>; (C) </a:t>
            </a:r>
            <a:r>
              <a:rPr lang="en-US" dirty="0" err="1"/>
              <a:t>Dimmock</a:t>
            </a:r>
            <a:r>
              <a:rPr lang="en-US" dirty="0"/>
              <a:t> embedding </a:t>
            </a:r>
            <a:r>
              <a:rPr lang="en-US" dirty="0" err="1"/>
              <a:t>mould</a:t>
            </a:r>
            <a:r>
              <a:rPr lang="en-US" dirty="0"/>
              <a:t>; (D) Peel-a-way disposable </a:t>
            </a:r>
            <a:r>
              <a:rPr lang="en-US" dirty="0" err="1"/>
              <a:t>mould</a:t>
            </a:r>
            <a:r>
              <a:rPr lang="en-US" dirty="0"/>
              <a:t>; (E) base </a:t>
            </a:r>
            <a:r>
              <a:rPr lang="en-US" dirty="0" err="1"/>
              <a:t>mould</a:t>
            </a:r>
            <a:r>
              <a:rPr lang="en-US" dirty="0"/>
              <a:t> used with embedding ring (F) or cassette bases (G)</a:t>
            </a:r>
          </a:p>
          <a:p>
            <a:endParaRPr lang="en-US" dirty="0"/>
          </a:p>
        </p:txBody>
      </p:sp>
    </p:spTree>
    <p:extLst>
      <p:ext uri="{BB962C8B-B14F-4D97-AF65-F5344CB8AC3E}">
        <p14:creationId xmlns:p14="http://schemas.microsoft.com/office/powerpoint/2010/main" val="4050148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General Embedding Procedure</a:t>
            </a:r>
            <a:endParaRPr lang="en-US" dirty="0"/>
          </a:p>
        </p:txBody>
      </p:sp>
      <p:sp>
        <p:nvSpPr>
          <p:cNvPr id="3" name="Content Placeholder 2"/>
          <p:cNvSpPr>
            <a:spLocks noGrp="1"/>
          </p:cNvSpPr>
          <p:nvPr>
            <p:ph idx="1"/>
          </p:nvPr>
        </p:nvSpPr>
        <p:spPr/>
        <p:txBody>
          <a:bodyPr/>
          <a:lstStyle/>
          <a:p>
            <a:r>
              <a:rPr lang="en-US" dirty="0"/>
              <a:t>1- Open the tissue cassette, check against worksheet entry to ensure the correct number of tissue pieces are present. 2- Select the </a:t>
            </a:r>
            <a:r>
              <a:rPr lang="en-US" dirty="0" err="1"/>
              <a:t>mould</a:t>
            </a:r>
            <a:r>
              <a:rPr lang="en-US" dirty="0"/>
              <a:t>, there should be sufficient room for the tissue with allowance for at least a 2 mm surrounding margin of wax. Fill the </a:t>
            </a:r>
            <a:r>
              <a:rPr lang="en-US" dirty="0" err="1"/>
              <a:t>mould</a:t>
            </a:r>
            <a:r>
              <a:rPr lang="en-US" dirty="0"/>
              <a:t> with paraffin wax. 3- Chill the </a:t>
            </a:r>
            <a:r>
              <a:rPr lang="en-US" dirty="0" err="1"/>
              <a:t>mould</a:t>
            </a:r>
            <a:r>
              <a:rPr lang="en-US" dirty="0"/>
              <a:t> on the cold plate, orienting the tissue and firming it into the wax with warmed forceps. This ensures that the correct orientation is maintained and the tissue surface to be sectioned is kept flat. 4- Insert the identifying label or place the labeled embedding ring or cassette base onto the </a:t>
            </a:r>
            <a:r>
              <a:rPr lang="en-US" dirty="0" err="1"/>
              <a:t>mould</a:t>
            </a:r>
            <a:r>
              <a:rPr lang="en-US" dirty="0"/>
              <a:t>.. Cool the block on the cold plate. 5- Remove the block from the </a:t>
            </a:r>
            <a:r>
              <a:rPr lang="en-US" dirty="0" err="1"/>
              <a:t>mould</a:t>
            </a:r>
            <a:r>
              <a:rPr lang="en-US" dirty="0"/>
              <a:t>. 6- Cross check block, label and worksheet. Tissue embedded paraffin blocks</a:t>
            </a:r>
            <a:endParaRPr lang="en-US" dirty="0"/>
          </a:p>
        </p:txBody>
      </p:sp>
    </p:spTree>
    <p:extLst>
      <p:ext uri="{BB962C8B-B14F-4D97-AF65-F5344CB8AC3E}">
        <p14:creationId xmlns:p14="http://schemas.microsoft.com/office/powerpoint/2010/main" val="18584145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426" y="326265"/>
            <a:ext cx="11694017" cy="1356360"/>
          </a:xfrm>
        </p:spPr>
        <p:txBody>
          <a:bodyPr/>
          <a:lstStyle/>
          <a:p>
            <a:pPr algn="ctr"/>
            <a:r>
              <a:rPr lang="en-US" dirty="0">
                <a:solidFill>
                  <a:schemeClr val="tx1"/>
                </a:solidFill>
                <a:latin typeface="Times New Roman" panose="02020603050405020304" pitchFamily="18" charset="0"/>
                <a:cs typeface="Times New Roman" panose="02020603050405020304" pitchFamily="18" charset="0"/>
              </a:rPr>
              <a:t>ORIENTATION OF TISSUE IN THE BLOCK </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232426" y="1682625"/>
            <a:ext cx="11694017" cy="4898479"/>
          </a:xfrm>
        </p:spPr>
        <p:txBody>
          <a:bodyPr>
            <a:normAutofit/>
          </a:bodyPr>
          <a:lstStyle/>
          <a:p>
            <a:r>
              <a:rPr lang="en-US" sz="2400" dirty="0">
                <a:solidFill>
                  <a:schemeClr val="tx1"/>
                </a:solidFill>
                <a:latin typeface="Times New Roman" panose="02020603050405020304" pitchFamily="18" charset="0"/>
                <a:cs typeface="Times New Roman" panose="02020603050405020304" pitchFamily="18" charset="0"/>
              </a:rPr>
              <a:t>Correct orientation of tissue in a </a:t>
            </a:r>
            <a:r>
              <a:rPr lang="en-US" sz="2400" dirty="0" err="1">
                <a:solidFill>
                  <a:schemeClr val="tx1"/>
                </a:solidFill>
                <a:latin typeface="Times New Roman" panose="02020603050405020304" pitchFamily="18" charset="0"/>
                <a:cs typeface="Times New Roman" panose="02020603050405020304" pitchFamily="18" charset="0"/>
              </a:rPr>
              <a:t>mould</a:t>
            </a:r>
            <a:r>
              <a:rPr lang="en-US" sz="2400" dirty="0">
                <a:solidFill>
                  <a:schemeClr val="tx1"/>
                </a:solidFill>
                <a:latin typeface="Times New Roman" panose="02020603050405020304" pitchFamily="18" charset="0"/>
                <a:cs typeface="Times New Roman" panose="02020603050405020304" pitchFamily="18" charset="0"/>
              </a:rPr>
              <a:t> is the most important step in embedding. </a:t>
            </a:r>
            <a:endParaRPr lang="en-US" sz="2400" dirty="0" smtClean="0">
              <a:solidFill>
                <a:schemeClr val="tx1"/>
              </a:solidFill>
              <a:latin typeface="Times New Roman" panose="02020603050405020304" pitchFamily="18" charset="0"/>
              <a:cs typeface="Times New Roman" panose="02020603050405020304" pitchFamily="18" charset="0"/>
            </a:endParaRPr>
          </a:p>
          <a:p>
            <a:r>
              <a:rPr lang="en-US" sz="2400" dirty="0" smtClean="0">
                <a:solidFill>
                  <a:schemeClr val="tx1"/>
                </a:solidFill>
                <a:latin typeface="Times New Roman" panose="02020603050405020304" pitchFamily="18" charset="0"/>
                <a:cs typeface="Times New Roman" panose="02020603050405020304" pitchFamily="18" charset="0"/>
              </a:rPr>
              <a:t>Incorrect </a:t>
            </a:r>
            <a:r>
              <a:rPr lang="en-US" sz="2400" dirty="0">
                <a:solidFill>
                  <a:schemeClr val="tx1"/>
                </a:solidFill>
                <a:latin typeface="Times New Roman" panose="02020603050405020304" pitchFamily="18" charset="0"/>
                <a:cs typeface="Times New Roman" panose="02020603050405020304" pitchFamily="18" charset="0"/>
              </a:rPr>
              <a:t>placement of tissues may result in diagnostically important tissue elements being missed or damaged during </a:t>
            </a:r>
            <a:r>
              <a:rPr lang="en-US" sz="2400" dirty="0" err="1">
                <a:solidFill>
                  <a:schemeClr val="tx1"/>
                </a:solidFill>
                <a:latin typeface="Times New Roman" panose="02020603050405020304" pitchFamily="18" charset="0"/>
                <a:cs typeface="Times New Roman" panose="02020603050405020304" pitchFamily="18" charset="0"/>
              </a:rPr>
              <a:t>microtomy</a:t>
            </a:r>
            <a:r>
              <a:rPr lang="en-US" sz="2400" dirty="0" smtClean="0">
                <a:solidFill>
                  <a:schemeClr val="tx1"/>
                </a:solidFill>
                <a:latin typeface="Times New Roman" panose="02020603050405020304" pitchFamily="18" charset="0"/>
                <a:cs typeface="Times New Roman" panose="02020603050405020304" pitchFamily="18" charset="0"/>
              </a:rPr>
              <a:t>. </a:t>
            </a:r>
          </a:p>
          <a:p>
            <a:r>
              <a:rPr lang="en-US" sz="2400" dirty="0" smtClean="0">
                <a:solidFill>
                  <a:schemeClr val="tx1"/>
                </a:solidFill>
                <a:latin typeface="Times New Roman" panose="02020603050405020304" pitchFamily="18" charset="0"/>
                <a:cs typeface="Times New Roman" panose="02020603050405020304" pitchFamily="18" charset="0"/>
              </a:rPr>
              <a:t>Elongate </a:t>
            </a:r>
            <a:r>
              <a:rPr lang="en-US" sz="2400" dirty="0">
                <a:solidFill>
                  <a:schemeClr val="tx1"/>
                </a:solidFill>
                <a:latin typeface="Times New Roman" panose="02020603050405020304" pitchFamily="18" charset="0"/>
                <a:cs typeface="Times New Roman" panose="02020603050405020304" pitchFamily="18" charset="0"/>
              </a:rPr>
              <a:t>tissues are placed diagonally across the block. </a:t>
            </a:r>
            <a:endParaRPr lang="en-US" sz="2400" dirty="0" smtClean="0">
              <a:solidFill>
                <a:schemeClr val="tx1"/>
              </a:solidFill>
              <a:latin typeface="Times New Roman" panose="02020603050405020304" pitchFamily="18" charset="0"/>
              <a:cs typeface="Times New Roman" panose="02020603050405020304" pitchFamily="18" charset="0"/>
            </a:endParaRPr>
          </a:p>
          <a:p>
            <a:r>
              <a:rPr lang="en-US" sz="2400" dirty="0" smtClean="0">
                <a:solidFill>
                  <a:schemeClr val="tx1"/>
                </a:solidFill>
                <a:latin typeface="Times New Roman" panose="02020603050405020304" pitchFamily="18" charset="0"/>
                <a:cs typeface="Times New Roman" panose="02020603050405020304" pitchFamily="18" charset="0"/>
              </a:rPr>
              <a:t>Tubular </a:t>
            </a:r>
            <a:r>
              <a:rPr lang="en-US" sz="2400" dirty="0">
                <a:solidFill>
                  <a:schemeClr val="tx1"/>
                </a:solidFill>
                <a:latin typeface="Times New Roman" panose="02020603050405020304" pitchFamily="18" charset="0"/>
                <a:cs typeface="Times New Roman" panose="02020603050405020304" pitchFamily="18" charset="0"/>
              </a:rPr>
              <a:t>and walled specimens such as gastrointestinal tissues are embedded so as to provide transverse sections showing all tissue layers. </a:t>
            </a:r>
            <a:endParaRPr lang="en-US" sz="2400" dirty="0" smtClean="0">
              <a:solidFill>
                <a:schemeClr val="tx1"/>
              </a:solidFill>
              <a:latin typeface="Times New Roman" panose="02020603050405020304" pitchFamily="18" charset="0"/>
              <a:cs typeface="Times New Roman" panose="02020603050405020304" pitchFamily="18" charset="0"/>
            </a:endParaRPr>
          </a:p>
          <a:p>
            <a:r>
              <a:rPr lang="en-US" sz="2400" dirty="0" smtClean="0">
                <a:solidFill>
                  <a:schemeClr val="tx1"/>
                </a:solidFill>
                <a:latin typeface="Times New Roman" panose="02020603050405020304" pitchFamily="18" charset="0"/>
                <a:cs typeface="Times New Roman" panose="02020603050405020304" pitchFamily="18" charset="0"/>
              </a:rPr>
              <a:t>Tissues </a:t>
            </a:r>
            <a:r>
              <a:rPr lang="en-US" sz="2400" dirty="0">
                <a:solidFill>
                  <a:schemeClr val="tx1"/>
                </a:solidFill>
                <a:latin typeface="Times New Roman" panose="02020603050405020304" pitchFamily="18" charset="0"/>
                <a:cs typeface="Times New Roman" panose="02020603050405020304" pitchFamily="18" charset="0"/>
              </a:rPr>
              <a:t>with an epithelial surface such as skin, are embedded to provide sections in a plane at right angles to the surface (hairy or </a:t>
            </a:r>
            <a:r>
              <a:rPr lang="en-US" sz="2400" dirty="0" err="1">
                <a:solidFill>
                  <a:schemeClr val="tx1"/>
                </a:solidFill>
                <a:latin typeface="Times New Roman" panose="02020603050405020304" pitchFamily="18" charset="0"/>
                <a:cs typeface="Times New Roman" panose="02020603050405020304" pitchFamily="18" charset="0"/>
              </a:rPr>
              <a:t>keratinised</a:t>
            </a:r>
            <a:r>
              <a:rPr lang="en-US" sz="2400" dirty="0">
                <a:solidFill>
                  <a:schemeClr val="tx1"/>
                </a:solidFill>
                <a:latin typeface="Times New Roman" panose="02020603050405020304" pitchFamily="18" charset="0"/>
                <a:cs typeface="Times New Roman" panose="02020603050405020304" pitchFamily="18" charset="0"/>
              </a:rPr>
              <a:t> epithelia are oriented to face the knife diagonally). </a:t>
            </a:r>
            <a:endParaRPr lang="en-US" sz="2400" dirty="0" smtClean="0">
              <a:solidFill>
                <a:schemeClr val="tx1"/>
              </a:solidFill>
              <a:latin typeface="Times New Roman" panose="02020603050405020304" pitchFamily="18" charset="0"/>
              <a:cs typeface="Times New Roman" panose="02020603050405020304" pitchFamily="18" charset="0"/>
            </a:endParaRPr>
          </a:p>
          <a:p>
            <a:r>
              <a:rPr lang="en-US" sz="2400" dirty="0" smtClean="0">
                <a:solidFill>
                  <a:schemeClr val="tx1"/>
                </a:solidFill>
                <a:latin typeface="Times New Roman" panose="02020603050405020304" pitchFamily="18" charset="0"/>
                <a:cs typeface="Times New Roman" panose="02020603050405020304" pitchFamily="18" charset="0"/>
              </a:rPr>
              <a:t>Multiple </a:t>
            </a:r>
            <a:r>
              <a:rPr lang="en-US" sz="2400" dirty="0">
                <a:solidFill>
                  <a:schemeClr val="tx1"/>
                </a:solidFill>
                <a:latin typeface="Times New Roman" panose="02020603050405020304" pitchFamily="18" charset="0"/>
                <a:cs typeface="Times New Roman" panose="02020603050405020304" pitchFamily="18" charset="0"/>
              </a:rPr>
              <a:t>tissue pieces are aligned across the long axis of the </a:t>
            </a:r>
            <a:r>
              <a:rPr lang="en-US" sz="2400" dirty="0" err="1">
                <a:solidFill>
                  <a:schemeClr val="tx1"/>
                </a:solidFill>
                <a:latin typeface="Times New Roman" panose="02020603050405020304" pitchFamily="18" charset="0"/>
                <a:cs typeface="Times New Roman" panose="02020603050405020304" pitchFamily="18" charset="0"/>
              </a:rPr>
              <a:t>mould</a:t>
            </a:r>
            <a:r>
              <a:rPr lang="en-US" sz="2400" dirty="0">
                <a:solidFill>
                  <a:schemeClr val="tx1"/>
                </a:solidFill>
                <a:latin typeface="Times New Roman" panose="02020603050405020304" pitchFamily="18" charset="0"/>
                <a:cs typeface="Times New Roman" panose="02020603050405020304" pitchFamily="18" charset="0"/>
              </a:rPr>
              <a:t>, and not placed at random.</a:t>
            </a:r>
            <a:endParaRPr lang="en-US" sz="24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683700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0351" y="274749"/>
            <a:ext cx="9875520" cy="948744"/>
          </a:xfrm>
        </p:spPr>
        <p:txBody>
          <a:bodyPr/>
          <a:lstStyle/>
          <a:p>
            <a:pPr algn="ctr"/>
            <a:r>
              <a:rPr lang="en-US" b="1" dirty="0">
                <a:solidFill>
                  <a:schemeClr val="tx1"/>
                </a:solidFill>
                <a:latin typeface="Times New Roman" panose="02020603050405020304" pitchFamily="18" charset="0"/>
                <a:cs typeface="Times New Roman" panose="02020603050405020304" pitchFamily="18" charset="0"/>
              </a:rPr>
              <a:t>(3) SECTIONING </a:t>
            </a:r>
            <a:endParaRPr lang="en-US" b="1" dirty="0">
              <a:solidFill>
                <a:schemeClr val="tx1"/>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218942" y="1133341"/>
            <a:ext cx="11732652" cy="5460642"/>
          </a:xfrm>
        </p:spPr>
        <p:txBody>
          <a:bodyPr>
            <a:normAutofit/>
          </a:bodyPr>
          <a:lstStyle/>
          <a:p>
            <a:r>
              <a:rPr lang="en-US" dirty="0">
                <a:solidFill>
                  <a:schemeClr val="tx1"/>
                </a:solidFill>
                <a:latin typeface="Times New Roman" panose="02020603050405020304" pitchFamily="18" charset="0"/>
                <a:cs typeface="Times New Roman" panose="02020603050405020304" pitchFamily="18" charset="0"/>
              </a:rPr>
              <a:t>The results produced by </a:t>
            </a:r>
            <a:r>
              <a:rPr lang="en-US" dirty="0" err="1">
                <a:solidFill>
                  <a:schemeClr val="tx1"/>
                </a:solidFill>
                <a:latin typeface="Times New Roman" panose="02020603050405020304" pitchFamily="18" charset="0"/>
                <a:cs typeface="Times New Roman" panose="02020603050405020304" pitchFamily="18" charset="0"/>
              </a:rPr>
              <a:t>microtomy</a:t>
            </a:r>
            <a:r>
              <a:rPr lang="en-US" dirty="0">
                <a:solidFill>
                  <a:schemeClr val="tx1"/>
                </a:solidFill>
                <a:latin typeface="Times New Roman" panose="02020603050405020304" pitchFamily="18" charset="0"/>
                <a:cs typeface="Times New Roman" panose="02020603050405020304" pitchFamily="18" charset="0"/>
              </a:rPr>
              <a:t> depends the knives used to cut the sections, it is imperative that each operator know how to care for knife as well as how to use it. </a:t>
            </a:r>
            <a:endParaRPr lang="en-US" dirty="0" smtClean="0">
              <a:solidFill>
                <a:schemeClr val="tx1"/>
              </a:solidFill>
              <a:latin typeface="Times New Roman" panose="02020603050405020304" pitchFamily="18" charset="0"/>
              <a:cs typeface="Times New Roman" panose="02020603050405020304" pitchFamily="18" charset="0"/>
            </a:endParaRPr>
          </a:p>
          <a:p>
            <a:r>
              <a:rPr lang="en-US" dirty="0" smtClean="0">
                <a:solidFill>
                  <a:schemeClr val="tx1"/>
                </a:solidFill>
                <a:latin typeface="Times New Roman" panose="02020603050405020304" pitchFamily="18" charset="0"/>
                <a:cs typeface="Times New Roman" panose="02020603050405020304" pitchFamily="18" charset="0"/>
              </a:rPr>
              <a:t>Microtome </a:t>
            </a:r>
            <a:r>
              <a:rPr lang="en-US" dirty="0">
                <a:solidFill>
                  <a:schemeClr val="tx1"/>
                </a:solidFill>
                <a:latin typeface="Times New Roman" panose="02020603050405020304" pitchFamily="18" charset="0"/>
                <a:cs typeface="Times New Roman" panose="02020603050405020304" pitchFamily="18" charset="0"/>
              </a:rPr>
              <a:t>knives : </a:t>
            </a:r>
            <a:endParaRPr lang="en-US" dirty="0" smtClean="0">
              <a:solidFill>
                <a:schemeClr val="tx1"/>
              </a:solidFill>
              <a:latin typeface="Times New Roman" panose="02020603050405020304" pitchFamily="18" charset="0"/>
              <a:cs typeface="Times New Roman" panose="02020603050405020304" pitchFamily="18" charset="0"/>
            </a:endParaRPr>
          </a:p>
          <a:p>
            <a:pPr lvl="1"/>
            <a:r>
              <a:rPr lang="en-US" dirty="0" smtClean="0">
                <a:solidFill>
                  <a:schemeClr val="tx1"/>
                </a:solidFill>
                <a:latin typeface="Times New Roman" panose="02020603050405020304" pitchFamily="18" charset="0"/>
                <a:cs typeface="Times New Roman" panose="02020603050405020304" pitchFamily="18" charset="0"/>
              </a:rPr>
              <a:t>The </a:t>
            </a:r>
            <a:r>
              <a:rPr lang="en-US" dirty="0">
                <a:solidFill>
                  <a:schemeClr val="tx1"/>
                </a:solidFill>
                <a:latin typeface="Times New Roman" panose="02020603050405020304" pitchFamily="18" charset="0"/>
                <a:cs typeface="Times New Roman" panose="02020603050405020304" pitchFamily="18" charset="0"/>
              </a:rPr>
              <a:t>design of a microtome knife is </a:t>
            </a:r>
            <a:r>
              <a:rPr lang="en-US" dirty="0" smtClean="0">
                <a:solidFill>
                  <a:schemeClr val="tx1"/>
                </a:solidFill>
                <a:latin typeface="Times New Roman" panose="02020603050405020304" pitchFamily="18" charset="0"/>
                <a:cs typeface="Times New Roman" panose="02020603050405020304" pitchFamily="18" charset="0"/>
              </a:rPr>
              <a:t>dependent </a:t>
            </a:r>
            <a:r>
              <a:rPr lang="en-US" dirty="0">
                <a:solidFill>
                  <a:schemeClr val="tx1"/>
                </a:solidFill>
                <a:latin typeface="Times New Roman" panose="02020603050405020304" pitchFamily="18" charset="0"/>
                <a:cs typeface="Times New Roman" panose="02020603050405020304" pitchFamily="18" charset="0"/>
              </a:rPr>
              <a:t>upon the material and preparation of the samples, as well as the final sample requirements (e.g. cut thickness and quality). </a:t>
            </a:r>
            <a:endParaRPr lang="en-US" dirty="0" smtClean="0">
              <a:solidFill>
                <a:schemeClr val="tx1"/>
              </a:solidFill>
              <a:latin typeface="Times New Roman" panose="02020603050405020304" pitchFamily="18" charset="0"/>
              <a:cs typeface="Times New Roman" panose="02020603050405020304" pitchFamily="18" charset="0"/>
            </a:endParaRPr>
          </a:p>
          <a:p>
            <a:pPr lvl="2"/>
            <a:r>
              <a:rPr lang="en-US" dirty="0" smtClean="0">
                <a:solidFill>
                  <a:schemeClr val="tx1"/>
                </a:solidFill>
                <a:latin typeface="Times New Roman" panose="02020603050405020304" pitchFamily="18" charset="0"/>
                <a:cs typeface="Times New Roman" panose="02020603050405020304" pitchFamily="18" charset="0"/>
              </a:rPr>
              <a:t>STEEL </a:t>
            </a:r>
            <a:r>
              <a:rPr lang="en-US" dirty="0">
                <a:solidFill>
                  <a:schemeClr val="tx1"/>
                </a:solidFill>
                <a:latin typeface="Times New Roman" panose="02020603050405020304" pitchFamily="18" charset="0"/>
                <a:cs typeface="Times New Roman" panose="02020603050405020304" pitchFamily="18" charset="0"/>
              </a:rPr>
              <a:t>KNIVES, </a:t>
            </a:r>
            <a:endParaRPr lang="en-US" dirty="0" smtClean="0">
              <a:solidFill>
                <a:schemeClr val="tx1"/>
              </a:solidFill>
              <a:latin typeface="Times New Roman" panose="02020603050405020304" pitchFamily="18" charset="0"/>
              <a:cs typeface="Times New Roman" panose="02020603050405020304" pitchFamily="18" charset="0"/>
            </a:endParaRPr>
          </a:p>
          <a:p>
            <a:pPr lvl="2"/>
            <a:r>
              <a:rPr lang="en-US" dirty="0" smtClean="0">
                <a:solidFill>
                  <a:schemeClr val="tx1"/>
                </a:solidFill>
                <a:latin typeface="Times New Roman" panose="02020603050405020304" pitchFamily="18" charset="0"/>
                <a:cs typeface="Times New Roman" panose="02020603050405020304" pitchFamily="18" charset="0"/>
              </a:rPr>
              <a:t>NON-CORROSIVE </a:t>
            </a:r>
            <a:r>
              <a:rPr lang="en-US" dirty="0">
                <a:solidFill>
                  <a:schemeClr val="tx1"/>
                </a:solidFill>
                <a:latin typeface="Times New Roman" panose="02020603050405020304" pitchFamily="18" charset="0"/>
                <a:cs typeface="Times New Roman" panose="02020603050405020304" pitchFamily="18" charset="0"/>
              </a:rPr>
              <a:t>KNIVES FOR CRYOSTATS, </a:t>
            </a:r>
            <a:endParaRPr lang="en-US" dirty="0" smtClean="0">
              <a:solidFill>
                <a:schemeClr val="tx1"/>
              </a:solidFill>
              <a:latin typeface="Times New Roman" panose="02020603050405020304" pitchFamily="18" charset="0"/>
              <a:cs typeface="Times New Roman" panose="02020603050405020304" pitchFamily="18" charset="0"/>
            </a:endParaRPr>
          </a:p>
          <a:p>
            <a:pPr lvl="2"/>
            <a:r>
              <a:rPr lang="en-US" dirty="0" smtClean="0">
                <a:solidFill>
                  <a:schemeClr val="tx1"/>
                </a:solidFill>
                <a:latin typeface="Times New Roman" panose="02020603050405020304" pitchFamily="18" charset="0"/>
                <a:cs typeface="Times New Roman" panose="02020603050405020304" pitchFamily="18" charset="0"/>
              </a:rPr>
              <a:t>DISPOSABLE </a:t>
            </a:r>
            <a:r>
              <a:rPr lang="en-US" dirty="0">
                <a:solidFill>
                  <a:schemeClr val="tx1"/>
                </a:solidFill>
                <a:latin typeface="Times New Roman" panose="02020603050405020304" pitchFamily="18" charset="0"/>
                <a:cs typeface="Times New Roman" panose="02020603050405020304" pitchFamily="18" charset="0"/>
              </a:rPr>
              <a:t>BLADES, </a:t>
            </a:r>
            <a:endParaRPr lang="en-US" dirty="0" smtClean="0">
              <a:solidFill>
                <a:schemeClr val="tx1"/>
              </a:solidFill>
              <a:latin typeface="Times New Roman" panose="02020603050405020304" pitchFamily="18" charset="0"/>
              <a:cs typeface="Times New Roman" panose="02020603050405020304" pitchFamily="18" charset="0"/>
            </a:endParaRPr>
          </a:p>
          <a:p>
            <a:pPr lvl="2"/>
            <a:r>
              <a:rPr lang="en-US" dirty="0" smtClean="0">
                <a:solidFill>
                  <a:schemeClr val="tx1"/>
                </a:solidFill>
                <a:latin typeface="Times New Roman" panose="02020603050405020304" pitchFamily="18" charset="0"/>
                <a:cs typeface="Times New Roman" panose="02020603050405020304" pitchFamily="18" charset="0"/>
              </a:rPr>
              <a:t>GLASS </a:t>
            </a:r>
            <a:r>
              <a:rPr lang="en-US" dirty="0">
                <a:solidFill>
                  <a:schemeClr val="tx1"/>
                </a:solidFill>
                <a:latin typeface="Times New Roman" panose="02020603050405020304" pitchFamily="18" charset="0"/>
                <a:cs typeface="Times New Roman" panose="02020603050405020304" pitchFamily="18" charset="0"/>
              </a:rPr>
              <a:t>KNIVES, </a:t>
            </a:r>
            <a:endParaRPr lang="en-US" dirty="0" smtClean="0">
              <a:solidFill>
                <a:schemeClr val="tx1"/>
              </a:solidFill>
              <a:latin typeface="Times New Roman" panose="02020603050405020304" pitchFamily="18" charset="0"/>
              <a:cs typeface="Times New Roman" panose="02020603050405020304" pitchFamily="18" charset="0"/>
            </a:endParaRPr>
          </a:p>
          <a:p>
            <a:pPr lvl="2"/>
            <a:r>
              <a:rPr lang="en-US" dirty="0" smtClean="0">
                <a:solidFill>
                  <a:schemeClr val="tx1"/>
                </a:solidFill>
                <a:latin typeface="Times New Roman" panose="02020603050405020304" pitchFamily="18" charset="0"/>
                <a:cs typeface="Times New Roman" panose="02020603050405020304" pitchFamily="18" charset="0"/>
              </a:rPr>
              <a:t>DIAMOND </a:t>
            </a:r>
            <a:r>
              <a:rPr lang="en-US" dirty="0">
                <a:solidFill>
                  <a:schemeClr val="tx1"/>
                </a:solidFill>
                <a:latin typeface="Times New Roman" panose="02020603050405020304" pitchFamily="18" charset="0"/>
                <a:cs typeface="Times New Roman" panose="02020603050405020304" pitchFamily="18" charset="0"/>
              </a:rPr>
              <a:t>KNIVES </a:t>
            </a:r>
            <a:endParaRPr lang="en-US" dirty="0" smtClean="0">
              <a:solidFill>
                <a:schemeClr val="tx1"/>
              </a:solidFill>
              <a:latin typeface="Times New Roman" panose="02020603050405020304" pitchFamily="18" charset="0"/>
              <a:cs typeface="Times New Roman" panose="02020603050405020304" pitchFamily="18" charset="0"/>
            </a:endParaRPr>
          </a:p>
          <a:p>
            <a:r>
              <a:rPr lang="en-US" dirty="0" smtClean="0">
                <a:solidFill>
                  <a:schemeClr val="tx1"/>
                </a:solidFill>
                <a:latin typeface="Times New Roman" panose="02020603050405020304" pitchFamily="18" charset="0"/>
                <a:cs typeface="Times New Roman" panose="02020603050405020304" pitchFamily="18" charset="0"/>
              </a:rPr>
              <a:t>Knife </a:t>
            </a:r>
            <a:r>
              <a:rPr lang="en-US" dirty="0">
                <a:solidFill>
                  <a:schemeClr val="tx1"/>
                </a:solidFill>
                <a:latin typeface="Times New Roman" panose="02020603050405020304" pitchFamily="18" charset="0"/>
                <a:cs typeface="Times New Roman" panose="02020603050405020304" pitchFamily="18" charset="0"/>
              </a:rPr>
              <a:t>Profile : </a:t>
            </a:r>
            <a:endParaRPr lang="en-US" dirty="0" smtClean="0">
              <a:solidFill>
                <a:schemeClr val="tx1"/>
              </a:solidFill>
              <a:latin typeface="Times New Roman" panose="02020603050405020304" pitchFamily="18" charset="0"/>
              <a:cs typeface="Times New Roman" panose="02020603050405020304" pitchFamily="18" charset="0"/>
            </a:endParaRPr>
          </a:p>
          <a:p>
            <a:pPr lvl="1"/>
            <a:r>
              <a:rPr lang="en-US" dirty="0" smtClean="0">
                <a:solidFill>
                  <a:schemeClr val="tx1"/>
                </a:solidFill>
                <a:latin typeface="Times New Roman" panose="02020603050405020304" pitchFamily="18" charset="0"/>
                <a:cs typeface="Times New Roman" panose="02020603050405020304" pitchFamily="18" charset="0"/>
              </a:rPr>
              <a:t>Knives </a:t>
            </a:r>
            <a:r>
              <a:rPr lang="en-US" dirty="0">
                <a:solidFill>
                  <a:schemeClr val="tx1"/>
                </a:solidFill>
                <a:latin typeface="Times New Roman" panose="02020603050405020304" pitchFamily="18" charset="0"/>
                <a:cs typeface="Times New Roman" panose="02020603050405020304" pitchFamily="18" charset="0"/>
              </a:rPr>
              <a:t>are characterized by the profile of the knife blade, </a:t>
            </a:r>
            <a:r>
              <a:rPr lang="en-US" dirty="0" smtClean="0">
                <a:solidFill>
                  <a:schemeClr val="tx1"/>
                </a:solidFill>
                <a:latin typeface="Times New Roman" panose="02020603050405020304" pitchFamily="18" charset="0"/>
                <a:cs typeface="Times New Roman" panose="02020603050405020304" pitchFamily="18" charset="0"/>
              </a:rPr>
              <a:t>categorized as;</a:t>
            </a:r>
          </a:p>
          <a:p>
            <a:pPr lvl="2"/>
            <a:r>
              <a:rPr lang="en-US" dirty="0" smtClean="0">
                <a:solidFill>
                  <a:schemeClr val="tx1"/>
                </a:solidFill>
                <a:latin typeface="Times New Roman" panose="02020603050405020304" pitchFamily="18" charset="0"/>
                <a:cs typeface="Times New Roman" panose="02020603050405020304" pitchFamily="18" charset="0"/>
              </a:rPr>
              <a:t>Planar concave,</a:t>
            </a:r>
          </a:p>
          <a:p>
            <a:pPr lvl="2"/>
            <a:r>
              <a:rPr lang="en-US" dirty="0" smtClean="0">
                <a:solidFill>
                  <a:schemeClr val="tx1"/>
                </a:solidFill>
                <a:latin typeface="Times New Roman" panose="02020603050405020304" pitchFamily="18" charset="0"/>
                <a:cs typeface="Times New Roman" panose="02020603050405020304" pitchFamily="18" charset="0"/>
              </a:rPr>
              <a:t>Wedge </a:t>
            </a:r>
            <a:r>
              <a:rPr lang="en-US" dirty="0">
                <a:solidFill>
                  <a:schemeClr val="tx1"/>
                </a:solidFill>
                <a:latin typeface="Times New Roman" panose="02020603050405020304" pitchFamily="18" charset="0"/>
                <a:cs typeface="Times New Roman" panose="02020603050405020304" pitchFamily="18" charset="0"/>
              </a:rPr>
              <a:t>shaped, </a:t>
            </a:r>
            <a:endParaRPr lang="en-US" dirty="0">
              <a:solidFill>
                <a:schemeClr val="tx1"/>
              </a:solidFill>
              <a:latin typeface="Times New Roman" panose="02020603050405020304" pitchFamily="18" charset="0"/>
              <a:cs typeface="Times New Roman" panose="02020603050405020304" pitchFamily="18" charset="0"/>
            </a:endParaRPr>
          </a:p>
          <a:p>
            <a:pPr lvl="2"/>
            <a:r>
              <a:rPr lang="en-US" dirty="0" smtClean="0">
                <a:solidFill>
                  <a:schemeClr val="tx1"/>
                </a:solidFill>
                <a:latin typeface="Times New Roman" panose="02020603050405020304" pitchFamily="18" charset="0"/>
                <a:cs typeface="Times New Roman" panose="02020603050405020304" pitchFamily="18" charset="0"/>
              </a:rPr>
              <a:t>Chisel </a:t>
            </a:r>
            <a:r>
              <a:rPr lang="en-US" dirty="0">
                <a:solidFill>
                  <a:schemeClr val="tx1"/>
                </a:solidFill>
                <a:latin typeface="Times New Roman" panose="02020603050405020304" pitchFamily="18" charset="0"/>
                <a:cs typeface="Times New Roman" panose="02020603050405020304" pitchFamily="18" charset="0"/>
              </a:rPr>
              <a:t>shaped</a:t>
            </a:r>
            <a:endParaRPr lang="en-US"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770397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0351" y="313386"/>
            <a:ext cx="9875520" cy="871470"/>
          </a:xfrm>
        </p:spPr>
        <p:txBody>
          <a:bodyPr/>
          <a:lstStyle/>
          <a:p>
            <a:pPr algn="ctr"/>
            <a:r>
              <a:rPr lang="en-US" b="1" dirty="0">
                <a:solidFill>
                  <a:schemeClr val="tx1"/>
                </a:solidFill>
                <a:latin typeface="Times New Roman" panose="02020603050405020304" pitchFamily="18" charset="0"/>
                <a:cs typeface="Times New Roman" panose="02020603050405020304" pitchFamily="18" charset="0"/>
              </a:rPr>
              <a:t>SECTIONING PROCEDURE </a:t>
            </a:r>
            <a:endParaRPr lang="en-US" b="1" dirty="0">
              <a:solidFill>
                <a:schemeClr val="tx1"/>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231820" y="1184855"/>
            <a:ext cx="11732653" cy="5434885"/>
          </a:xfrm>
        </p:spPr>
        <p:txBody>
          <a:bodyPr/>
          <a:lstStyle/>
          <a:p>
            <a:r>
              <a:rPr lang="en-US" dirty="0">
                <a:solidFill>
                  <a:schemeClr val="tx1"/>
                </a:solidFill>
                <a:latin typeface="Times New Roman" panose="02020603050405020304" pitchFamily="18" charset="0"/>
                <a:cs typeface="Times New Roman" panose="02020603050405020304" pitchFamily="18" charset="0"/>
              </a:rPr>
              <a:t>The Paraffin block trimmed to correct shape. </a:t>
            </a:r>
            <a:endParaRPr lang="en-US" dirty="0" smtClean="0">
              <a:solidFill>
                <a:schemeClr val="tx1"/>
              </a:solidFill>
              <a:latin typeface="Times New Roman" panose="02020603050405020304" pitchFamily="18" charset="0"/>
              <a:cs typeface="Times New Roman" panose="02020603050405020304" pitchFamily="18" charset="0"/>
            </a:endParaRPr>
          </a:p>
          <a:p>
            <a:r>
              <a:rPr lang="en-US" dirty="0" smtClean="0">
                <a:solidFill>
                  <a:schemeClr val="tx1"/>
                </a:solidFill>
                <a:latin typeface="Times New Roman" panose="02020603050405020304" pitchFamily="18" charset="0"/>
                <a:cs typeface="Times New Roman" panose="02020603050405020304" pitchFamily="18" charset="0"/>
              </a:rPr>
              <a:t>About </a:t>
            </a:r>
            <a:r>
              <a:rPr lang="en-US" dirty="0">
                <a:solidFill>
                  <a:schemeClr val="tx1"/>
                </a:solidFill>
                <a:latin typeface="Times New Roman" panose="02020603050405020304" pitchFamily="18" charset="0"/>
                <a:cs typeface="Times New Roman" panose="02020603050405020304" pitchFamily="18" charset="0"/>
              </a:rPr>
              <a:t>3 mm paraffin is left at the sides of object, while at the bottom is 7mm. </a:t>
            </a:r>
            <a:endParaRPr lang="en-US" dirty="0" smtClean="0">
              <a:solidFill>
                <a:schemeClr val="tx1"/>
              </a:solidFill>
              <a:latin typeface="Times New Roman" panose="02020603050405020304" pitchFamily="18" charset="0"/>
              <a:cs typeface="Times New Roman" panose="02020603050405020304" pitchFamily="18" charset="0"/>
            </a:endParaRPr>
          </a:p>
          <a:p>
            <a:r>
              <a:rPr lang="en-US" dirty="0" smtClean="0">
                <a:solidFill>
                  <a:schemeClr val="tx1"/>
                </a:solidFill>
                <a:latin typeface="Times New Roman" panose="02020603050405020304" pitchFamily="18" charset="0"/>
                <a:cs typeface="Times New Roman" panose="02020603050405020304" pitchFamily="18" charset="0"/>
              </a:rPr>
              <a:t>The </a:t>
            </a:r>
            <a:r>
              <a:rPr lang="en-US" dirty="0">
                <a:solidFill>
                  <a:schemeClr val="tx1"/>
                </a:solidFill>
                <a:latin typeface="Times New Roman" panose="02020603050405020304" pitchFamily="18" charset="0"/>
                <a:cs typeface="Times New Roman" panose="02020603050405020304" pitchFamily="18" charset="0"/>
              </a:rPr>
              <a:t>trimmed block attached to microtome block holder either directly or on the metal disc having rough surface. </a:t>
            </a:r>
            <a:endParaRPr lang="en-US" dirty="0" smtClean="0">
              <a:solidFill>
                <a:schemeClr val="tx1"/>
              </a:solidFill>
              <a:latin typeface="Times New Roman" panose="02020603050405020304" pitchFamily="18" charset="0"/>
              <a:cs typeface="Times New Roman" panose="02020603050405020304" pitchFamily="18" charset="0"/>
            </a:endParaRPr>
          </a:p>
          <a:p>
            <a:r>
              <a:rPr lang="en-US" dirty="0" smtClean="0">
                <a:solidFill>
                  <a:schemeClr val="tx1"/>
                </a:solidFill>
                <a:latin typeface="Times New Roman" panose="02020603050405020304" pitchFamily="18" charset="0"/>
                <a:cs typeface="Times New Roman" panose="02020603050405020304" pitchFamily="18" charset="0"/>
              </a:rPr>
              <a:t>Previously </a:t>
            </a:r>
            <a:r>
              <a:rPr lang="en-US" dirty="0">
                <a:solidFill>
                  <a:schemeClr val="tx1"/>
                </a:solidFill>
                <a:latin typeface="Times New Roman" panose="02020603050405020304" pitchFamily="18" charset="0"/>
                <a:cs typeface="Times New Roman" panose="02020603050405020304" pitchFamily="18" charset="0"/>
              </a:rPr>
              <a:t>sharpened and cleaned knife is fixed on knife holder. It should be inclined at an angle of about 8 o from the vertical. </a:t>
            </a:r>
            <a:endParaRPr lang="en-US" dirty="0" smtClean="0">
              <a:solidFill>
                <a:schemeClr val="tx1"/>
              </a:solidFill>
              <a:latin typeface="Times New Roman" panose="02020603050405020304" pitchFamily="18" charset="0"/>
              <a:cs typeface="Times New Roman" panose="02020603050405020304" pitchFamily="18" charset="0"/>
            </a:endParaRPr>
          </a:p>
          <a:p>
            <a:r>
              <a:rPr lang="en-US" dirty="0" smtClean="0">
                <a:solidFill>
                  <a:schemeClr val="tx1"/>
                </a:solidFill>
                <a:latin typeface="Times New Roman" panose="02020603050405020304" pitchFamily="18" charset="0"/>
                <a:cs typeface="Times New Roman" panose="02020603050405020304" pitchFamily="18" charset="0"/>
              </a:rPr>
              <a:t>Wheel </a:t>
            </a:r>
            <a:r>
              <a:rPr lang="en-US" dirty="0">
                <a:solidFill>
                  <a:schemeClr val="tx1"/>
                </a:solidFill>
                <a:latin typeface="Times New Roman" panose="02020603050405020304" pitchFamily="18" charset="0"/>
                <a:cs typeface="Times New Roman" panose="02020603050405020304" pitchFamily="18" charset="0"/>
              </a:rPr>
              <a:t>rotated carefully in order to bring the block close to the knife, the horizontal edge of block exactly parallel to the knife edge. </a:t>
            </a:r>
            <a:endParaRPr lang="en-US" dirty="0" smtClean="0">
              <a:solidFill>
                <a:schemeClr val="tx1"/>
              </a:solidFill>
              <a:latin typeface="Times New Roman" panose="02020603050405020304" pitchFamily="18" charset="0"/>
              <a:cs typeface="Times New Roman" panose="02020603050405020304" pitchFamily="18" charset="0"/>
            </a:endParaRPr>
          </a:p>
          <a:p>
            <a:r>
              <a:rPr lang="en-US" dirty="0" smtClean="0">
                <a:solidFill>
                  <a:schemeClr val="tx1"/>
                </a:solidFill>
                <a:latin typeface="Times New Roman" panose="02020603050405020304" pitchFamily="18" charset="0"/>
                <a:cs typeface="Times New Roman" panose="02020603050405020304" pitchFamily="18" charset="0"/>
              </a:rPr>
              <a:t>The </a:t>
            </a:r>
            <a:r>
              <a:rPr lang="en-US" dirty="0">
                <a:solidFill>
                  <a:schemeClr val="tx1"/>
                </a:solidFill>
                <a:latin typeface="Times New Roman" panose="02020603050405020304" pitchFamily="18" charset="0"/>
                <a:cs typeface="Times New Roman" panose="02020603050405020304" pitchFamily="18" charset="0"/>
              </a:rPr>
              <a:t>scale of the measuring thickness is placed at the required reading. </a:t>
            </a:r>
            <a:endParaRPr lang="en-US" dirty="0" smtClean="0">
              <a:solidFill>
                <a:schemeClr val="tx1"/>
              </a:solidFill>
              <a:latin typeface="Times New Roman" panose="02020603050405020304" pitchFamily="18" charset="0"/>
              <a:cs typeface="Times New Roman" panose="02020603050405020304" pitchFamily="18" charset="0"/>
            </a:endParaRPr>
          </a:p>
          <a:p>
            <a:r>
              <a:rPr lang="en-US" dirty="0" smtClean="0">
                <a:solidFill>
                  <a:schemeClr val="tx1"/>
                </a:solidFill>
                <a:latin typeface="Times New Roman" panose="02020603050405020304" pitchFamily="18" charset="0"/>
                <a:cs typeface="Times New Roman" panose="02020603050405020304" pitchFamily="18" charset="0"/>
              </a:rPr>
              <a:t>Wheel </a:t>
            </a:r>
            <a:r>
              <a:rPr lang="en-US" dirty="0">
                <a:solidFill>
                  <a:schemeClr val="tx1"/>
                </a:solidFill>
                <a:latin typeface="Times New Roman" panose="02020603050405020304" pitchFamily="18" charset="0"/>
                <a:cs typeface="Times New Roman" panose="02020603050405020304" pitchFamily="18" charset="0"/>
              </a:rPr>
              <a:t>rotated with a uniform motion. </a:t>
            </a:r>
            <a:endParaRPr lang="en-US" dirty="0" smtClean="0">
              <a:solidFill>
                <a:schemeClr val="tx1"/>
              </a:solidFill>
              <a:latin typeface="Times New Roman" panose="02020603050405020304" pitchFamily="18" charset="0"/>
              <a:cs typeface="Times New Roman" panose="02020603050405020304" pitchFamily="18" charset="0"/>
            </a:endParaRPr>
          </a:p>
          <a:p>
            <a:r>
              <a:rPr lang="en-US" dirty="0" smtClean="0">
                <a:solidFill>
                  <a:schemeClr val="tx1"/>
                </a:solidFill>
                <a:latin typeface="Times New Roman" panose="02020603050405020304" pitchFamily="18" charset="0"/>
                <a:cs typeface="Times New Roman" panose="02020603050405020304" pitchFamily="18" charset="0"/>
              </a:rPr>
              <a:t>Each </a:t>
            </a:r>
            <a:r>
              <a:rPr lang="en-US" dirty="0">
                <a:solidFill>
                  <a:schemeClr val="tx1"/>
                </a:solidFill>
                <a:latin typeface="Times New Roman" panose="02020603050405020304" pitchFamily="18" charset="0"/>
                <a:cs typeface="Times New Roman" panose="02020603050405020304" pitchFamily="18" charset="0"/>
              </a:rPr>
              <a:t>stroke cutting a section of block, continuous ribbon of serially cut section is formed. As the ribbon grows out, it is supported by a moist brush and after a ribbon of suitable length is cut it is detached and laid out on the slide, which is flooded with distilled water.</a:t>
            </a:r>
            <a:endParaRPr lang="en-US"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256081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61870"/>
            <a:ext cx="9875520" cy="884350"/>
          </a:xfrm>
        </p:spPr>
        <p:txBody>
          <a:bodyPr/>
          <a:lstStyle/>
          <a:p>
            <a:pPr algn="ctr"/>
            <a:r>
              <a:rPr lang="en-US" b="1" dirty="0">
                <a:solidFill>
                  <a:schemeClr val="tx1"/>
                </a:solidFill>
                <a:latin typeface="Times New Roman" panose="02020603050405020304" pitchFamily="18" charset="0"/>
                <a:cs typeface="Times New Roman" panose="02020603050405020304" pitchFamily="18" charset="0"/>
              </a:rPr>
              <a:t>(4) FIXATION OF SECTION </a:t>
            </a:r>
            <a:endParaRPr lang="en-US" b="1" dirty="0">
              <a:solidFill>
                <a:schemeClr val="tx1"/>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257577" y="1146219"/>
            <a:ext cx="11668259" cy="5473521"/>
          </a:xfrm>
        </p:spPr>
        <p:txBody>
          <a:bodyPr/>
          <a:lstStyle/>
          <a:p>
            <a:r>
              <a:rPr lang="en-US" dirty="0">
                <a:solidFill>
                  <a:schemeClr val="tx1"/>
                </a:solidFill>
                <a:latin typeface="Times New Roman" panose="02020603050405020304" pitchFamily="18" charset="0"/>
                <a:cs typeface="Times New Roman" panose="02020603050405020304" pitchFamily="18" charset="0"/>
              </a:rPr>
              <a:t>The "ribbon" of these sections on the slide is allowed to float on the water bath. </a:t>
            </a:r>
            <a:endParaRPr lang="en-US" dirty="0" smtClean="0">
              <a:solidFill>
                <a:schemeClr val="tx1"/>
              </a:solidFill>
              <a:latin typeface="Times New Roman" panose="02020603050405020304" pitchFamily="18" charset="0"/>
              <a:cs typeface="Times New Roman" panose="02020603050405020304" pitchFamily="18" charset="0"/>
            </a:endParaRPr>
          </a:p>
          <a:p>
            <a:r>
              <a:rPr lang="en-US" dirty="0" smtClean="0">
                <a:solidFill>
                  <a:schemeClr val="tx1"/>
                </a:solidFill>
                <a:latin typeface="Times New Roman" panose="02020603050405020304" pitchFamily="18" charset="0"/>
                <a:cs typeface="Times New Roman" panose="02020603050405020304" pitchFamily="18" charset="0"/>
              </a:rPr>
              <a:t>The </a:t>
            </a:r>
            <a:r>
              <a:rPr lang="en-US" dirty="0">
                <a:solidFill>
                  <a:schemeClr val="tx1"/>
                </a:solidFill>
                <a:latin typeface="Times New Roman" panose="02020603050405020304" pitchFamily="18" charset="0"/>
                <a:cs typeface="Times New Roman" panose="02020603050405020304" pitchFamily="18" charset="0"/>
              </a:rPr>
              <a:t>temperature of the water is around 40°C (lower than the </a:t>
            </a:r>
            <a:r>
              <a:rPr lang="en-US" dirty="0" err="1">
                <a:solidFill>
                  <a:schemeClr val="tx1"/>
                </a:solidFill>
                <a:latin typeface="Times New Roman" panose="02020603050405020304" pitchFamily="18" charset="0"/>
                <a:cs typeface="Times New Roman" panose="02020603050405020304" pitchFamily="18" charset="0"/>
              </a:rPr>
              <a:t>m.p</a:t>
            </a:r>
            <a:r>
              <a:rPr lang="en-US" dirty="0">
                <a:solidFill>
                  <a:schemeClr val="tx1"/>
                </a:solidFill>
                <a:latin typeface="Times New Roman" panose="02020603050405020304" pitchFamily="18" charset="0"/>
                <a:cs typeface="Times New Roman" panose="02020603050405020304" pitchFamily="18" charset="0"/>
              </a:rPr>
              <a:t>. of paraffin) so that the paraffin spreads a little, straightening folds in the tissue. </a:t>
            </a:r>
            <a:endParaRPr lang="en-US" dirty="0" smtClean="0">
              <a:solidFill>
                <a:schemeClr val="tx1"/>
              </a:solidFill>
              <a:latin typeface="Times New Roman" panose="02020603050405020304" pitchFamily="18" charset="0"/>
              <a:cs typeface="Times New Roman" panose="02020603050405020304" pitchFamily="18" charset="0"/>
            </a:endParaRPr>
          </a:p>
          <a:p>
            <a:r>
              <a:rPr lang="en-US" dirty="0" smtClean="0">
                <a:solidFill>
                  <a:schemeClr val="tx1"/>
                </a:solidFill>
                <a:latin typeface="Times New Roman" panose="02020603050405020304" pitchFamily="18" charset="0"/>
                <a:cs typeface="Times New Roman" panose="02020603050405020304" pitchFamily="18" charset="0"/>
              </a:rPr>
              <a:t>If </a:t>
            </a:r>
            <a:r>
              <a:rPr lang="en-US" dirty="0">
                <a:solidFill>
                  <a:schemeClr val="tx1"/>
                </a:solidFill>
                <a:latin typeface="Times New Roman" panose="02020603050405020304" pitchFamily="18" charset="0"/>
                <a:cs typeface="Times New Roman" panose="02020603050405020304" pitchFamily="18" charset="0"/>
              </a:rPr>
              <a:t>the water is any hotter, the paraffin melts and the tissue is lost. </a:t>
            </a:r>
            <a:endParaRPr lang="en-US" dirty="0" smtClean="0">
              <a:solidFill>
                <a:schemeClr val="tx1"/>
              </a:solidFill>
              <a:latin typeface="Times New Roman" panose="02020603050405020304" pitchFamily="18" charset="0"/>
              <a:cs typeface="Times New Roman" panose="02020603050405020304" pitchFamily="18" charset="0"/>
            </a:endParaRPr>
          </a:p>
          <a:p>
            <a:r>
              <a:rPr lang="en-US" dirty="0" smtClean="0">
                <a:solidFill>
                  <a:schemeClr val="tx1"/>
                </a:solidFill>
                <a:latin typeface="Times New Roman" panose="02020603050405020304" pitchFamily="18" charset="0"/>
                <a:cs typeface="Times New Roman" panose="02020603050405020304" pitchFamily="18" charset="0"/>
              </a:rPr>
              <a:t>After </a:t>
            </a:r>
            <a:r>
              <a:rPr lang="en-US" dirty="0">
                <a:solidFill>
                  <a:schemeClr val="tx1"/>
                </a:solidFill>
                <a:latin typeface="Times New Roman" panose="02020603050405020304" pitchFamily="18" charset="0"/>
                <a:cs typeface="Times New Roman" panose="02020603050405020304" pitchFamily="18" charset="0"/>
              </a:rPr>
              <a:t>2-3 minutes these ribbon sections are taken on a adhesive coated slides and allowed to cool on standing position on slide holder, excess of water can be dropped out on this position. </a:t>
            </a:r>
            <a:endParaRPr lang="en-US" dirty="0" smtClean="0">
              <a:solidFill>
                <a:schemeClr val="tx1"/>
              </a:solidFill>
              <a:latin typeface="Times New Roman" panose="02020603050405020304" pitchFamily="18" charset="0"/>
              <a:cs typeface="Times New Roman" panose="02020603050405020304" pitchFamily="18" charset="0"/>
            </a:endParaRPr>
          </a:p>
          <a:p>
            <a:r>
              <a:rPr lang="en-US" dirty="0" smtClean="0">
                <a:solidFill>
                  <a:schemeClr val="tx1"/>
                </a:solidFill>
                <a:latin typeface="Times New Roman" panose="02020603050405020304" pitchFamily="18" charset="0"/>
                <a:cs typeface="Times New Roman" panose="02020603050405020304" pitchFamily="18" charset="0"/>
              </a:rPr>
              <a:t>Then </a:t>
            </a:r>
            <a:r>
              <a:rPr lang="en-US" dirty="0">
                <a:solidFill>
                  <a:schemeClr val="tx1"/>
                </a:solidFill>
                <a:latin typeface="Times New Roman" panose="02020603050405020304" pitchFamily="18" charset="0"/>
                <a:cs typeface="Times New Roman" panose="02020603050405020304" pitchFamily="18" charset="0"/>
              </a:rPr>
              <a:t>slides kept on hot plate for fixation at temperature 45-50 0 C for 25 minutes, slides are removed and allowed to cool. </a:t>
            </a:r>
            <a:endParaRPr lang="en-US" dirty="0" smtClean="0">
              <a:solidFill>
                <a:schemeClr val="tx1"/>
              </a:solidFill>
              <a:latin typeface="Times New Roman" panose="02020603050405020304" pitchFamily="18" charset="0"/>
              <a:cs typeface="Times New Roman" panose="02020603050405020304" pitchFamily="18" charset="0"/>
            </a:endParaRPr>
          </a:p>
          <a:p>
            <a:r>
              <a:rPr lang="en-US" dirty="0" smtClean="0">
                <a:solidFill>
                  <a:schemeClr val="tx1"/>
                </a:solidFill>
                <a:latin typeface="Times New Roman" panose="02020603050405020304" pitchFamily="18" charset="0"/>
                <a:cs typeface="Times New Roman" panose="02020603050405020304" pitchFamily="18" charset="0"/>
              </a:rPr>
              <a:t>Now </a:t>
            </a:r>
            <a:r>
              <a:rPr lang="en-US" dirty="0">
                <a:solidFill>
                  <a:schemeClr val="tx1"/>
                </a:solidFill>
                <a:latin typeface="Times New Roman" panose="02020603050405020304" pitchFamily="18" charset="0"/>
                <a:cs typeface="Times New Roman" panose="02020603050405020304" pitchFamily="18" charset="0"/>
              </a:rPr>
              <a:t>the slides are ready for staining. </a:t>
            </a:r>
            <a:endParaRPr lang="en-US" dirty="0" smtClean="0">
              <a:solidFill>
                <a:schemeClr val="tx1"/>
              </a:solidFill>
              <a:latin typeface="Times New Roman" panose="02020603050405020304" pitchFamily="18" charset="0"/>
              <a:cs typeface="Times New Roman" panose="02020603050405020304" pitchFamily="18" charset="0"/>
            </a:endParaRPr>
          </a:p>
          <a:p>
            <a:r>
              <a:rPr lang="en-US" dirty="0" smtClean="0">
                <a:solidFill>
                  <a:schemeClr val="tx1"/>
                </a:solidFill>
                <a:latin typeface="Times New Roman" panose="02020603050405020304" pitchFamily="18" charset="0"/>
                <a:cs typeface="Times New Roman" panose="02020603050405020304" pitchFamily="18" charset="0"/>
              </a:rPr>
              <a:t>Following </a:t>
            </a:r>
            <a:r>
              <a:rPr lang="en-US" dirty="0">
                <a:solidFill>
                  <a:schemeClr val="tx1"/>
                </a:solidFill>
                <a:latin typeface="Times New Roman" panose="02020603050405020304" pitchFamily="18" charset="0"/>
                <a:cs typeface="Times New Roman" panose="02020603050405020304" pitchFamily="18" charset="0"/>
              </a:rPr>
              <a:t>adhesives can be used : </a:t>
            </a:r>
            <a:endParaRPr lang="en-US" dirty="0" smtClean="0">
              <a:solidFill>
                <a:schemeClr val="tx1"/>
              </a:solidFill>
              <a:latin typeface="Times New Roman" panose="02020603050405020304" pitchFamily="18" charset="0"/>
              <a:cs typeface="Times New Roman" panose="02020603050405020304" pitchFamily="18" charset="0"/>
            </a:endParaRPr>
          </a:p>
          <a:p>
            <a:pPr lvl="1"/>
            <a:r>
              <a:rPr lang="en-US" dirty="0" smtClean="0">
                <a:solidFill>
                  <a:schemeClr val="tx1"/>
                </a:solidFill>
                <a:latin typeface="Times New Roman" panose="02020603050405020304" pitchFamily="18" charset="0"/>
                <a:cs typeface="Times New Roman" panose="02020603050405020304" pitchFamily="18" charset="0"/>
              </a:rPr>
              <a:t>Mayer’s </a:t>
            </a:r>
            <a:r>
              <a:rPr lang="en-US" dirty="0">
                <a:solidFill>
                  <a:schemeClr val="tx1"/>
                </a:solidFill>
                <a:latin typeface="Times New Roman" panose="02020603050405020304" pitchFamily="18" charset="0"/>
                <a:cs typeface="Times New Roman" panose="02020603050405020304" pitchFamily="18" charset="0"/>
              </a:rPr>
              <a:t>Egg Albumin </a:t>
            </a:r>
            <a:endParaRPr lang="en-US" dirty="0" smtClean="0">
              <a:solidFill>
                <a:schemeClr val="tx1"/>
              </a:solidFill>
              <a:latin typeface="Times New Roman" panose="02020603050405020304" pitchFamily="18" charset="0"/>
              <a:cs typeface="Times New Roman" panose="02020603050405020304" pitchFamily="18" charset="0"/>
            </a:endParaRPr>
          </a:p>
          <a:p>
            <a:pPr lvl="1"/>
            <a:r>
              <a:rPr lang="en-US" dirty="0" smtClean="0">
                <a:solidFill>
                  <a:schemeClr val="tx1"/>
                </a:solidFill>
                <a:latin typeface="Times New Roman" panose="02020603050405020304" pitchFamily="18" charset="0"/>
                <a:cs typeface="Times New Roman" panose="02020603050405020304" pitchFamily="18" charset="0"/>
              </a:rPr>
              <a:t>Eggs </a:t>
            </a:r>
            <a:r>
              <a:rPr lang="en-US" dirty="0">
                <a:solidFill>
                  <a:schemeClr val="tx1"/>
                </a:solidFill>
                <a:latin typeface="Times New Roman" panose="02020603050405020304" pitchFamily="18" charset="0"/>
                <a:cs typeface="Times New Roman" panose="02020603050405020304" pitchFamily="18" charset="0"/>
              </a:rPr>
              <a:t>adhesive from dried albumin </a:t>
            </a:r>
            <a:endParaRPr lang="en-US" dirty="0" smtClean="0">
              <a:solidFill>
                <a:schemeClr val="tx1"/>
              </a:solidFill>
              <a:latin typeface="Times New Roman" panose="02020603050405020304" pitchFamily="18" charset="0"/>
              <a:cs typeface="Times New Roman" panose="02020603050405020304" pitchFamily="18" charset="0"/>
            </a:endParaRPr>
          </a:p>
          <a:p>
            <a:pPr lvl="1"/>
            <a:r>
              <a:rPr lang="en-US" dirty="0" smtClean="0">
                <a:solidFill>
                  <a:schemeClr val="tx1"/>
                </a:solidFill>
                <a:latin typeface="Times New Roman" panose="02020603050405020304" pitchFamily="18" charset="0"/>
                <a:cs typeface="Times New Roman" panose="02020603050405020304" pitchFamily="18" charset="0"/>
              </a:rPr>
              <a:t>Gelatin </a:t>
            </a:r>
            <a:r>
              <a:rPr lang="en-US" dirty="0">
                <a:solidFill>
                  <a:schemeClr val="tx1"/>
                </a:solidFill>
                <a:latin typeface="Times New Roman" panose="02020603050405020304" pitchFamily="18" charset="0"/>
                <a:cs typeface="Times New Roman" panose="02020603050405020304" pitchFamily="18" charset="0"/>
              </a:rPr>
              <a:t>adhesive</a:t>
            </a:r>
            <a:endParaRPr lang="en-US"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836910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00507"/>
            <a:ext cx="9875520" cy="884349"/>
          </a:xfrm>
        </p:spPr>
        <p:txBody>
          <a:bodyPr/>
          <a:lstStyle/>
          <a:p>
            <a:pPr algn="ctr"/>
            <a:r>
              <a:rPr lang="en-US" b="1" dirty="0">
                <a:solidFill>
                  <a:schemeClr val="tx1"/>
                </a:solidFill>
                <a:latin typeface="Times New Roman" panose="02020603050405020304" pitchFamily="18" charset="0"/>
                <a:cs typeface="Times New Roman" panose="02020603050405020304" pitchFamily="18" charset="0"/>
              </a:rPr>
              <a:t>(5) STAINING </a:t>
            </a:r>
            <a:endParaRPr lang="en-US" b="1" dirty="0">
              <a:solidFill>
                <a:schemeClr val="tx1"/>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231820" y="1184855"/>
            <a:ext cx="11719774" cy="5434885"/>
          </a:xfrm>
        </p:spPr>
        <p:txBody>
          <a:bodyPr>
            <a:normAutofit/>
          </a:bodyPr>
          <a:lstStyle/>
          <a:p>
            <a:r>
              <a:rPr lang="en-US" sz="3200" dirty="0">
                <a:solidFill>
                  <a:schemeClr val="tx1"/>
                </a:solidFill>
                <a:latin typeface="Times New Roman" panose="02020603050405020304" pitchFamily="18" charset="0"/>
                <a:cs typeface="Times New Roman" panose="02020603050405020304" pitchFamily="18" charset="0"/>
              </a:rPr>
              <a:t>Hematoxylin and eosin (H &amp; E stain) Staining : </a:t>
            </a:r>
            <a:endParaRPr lang="en-US" sz="3200" dirty="0" smtClean="0">
              <a:solidFill>
                <a:schemeClr val="tx1"/>
              </a:solidFill>
              <a:latin typeface="Times New Roman" panose="02020603050405020304" pitchFamily="18" charset="0"/>
              <a:cs typeface="Times New Roman" panose="02020603050405020304" pitchFamily="18" charset="0"/>
            </a:endParaRPr>
          </a:p>
          <a:p>
            <a:pPr lvl="1"/>
            <a:r>
              <a:rPr lang="en-US" sz="3200" dirty="0" smtClean="0">
                <a:solidFill>
                  <a:schemeClr val="tx1"/>
                </a:solidFill>
                <a:latin typeface="Times New Roman" panose="02020603050405020304" pitchFamily="18" charset="0"/>
                <a:cs typeface="Times New Roman" panose="02020603050405020304" pitchFamily="18" charset="0"/>
              </a:rPr>
              <a:t>H </a:t>
            </a:r>
            <a:r>
              <a:rPr lang="en-US" sz="3200" dirty="0">
                <a:solidFill>
                  <a:schemeClr val="tx1"/>
                </a:solidFill>
                <a:latin typeface="Times New Roman" panose="02020603050405020304" pitchFamily="18" charset="0"/>
                <a:cs typeface="Times New Roman" panose="02020603050405020304" pitchFamily="18" charset="0"/>
              </a:rPr>
              <a:t>&amp; E stain is a charge-based, general purpose stain, </a:t>
            </a:r>
            <a:endParaRPr lang="en-US" sz="3200" dirty="0" smtClean="0">
              <a:solidFill>
                <a:schemeClr val="tx1"/>
              </a:solidFill>
              <a:latin typeface="Times New Roman" panose="02020603050405020304" pitchFamily="18" charset="0"/>
              <a:cs typeface="Times New Roman" panose="02020603050405020304" pitchFamily="18" charset="0"/>
            </a:endParaRPr>
          </a:p>
          <a:p>
            <a:pPr lvl="1"/>
            <a:r>
              <a:rPr lang="en-US" sz="3200" dirty="0" smtClean="0">
                <a:solidFill>
                  <a:schemeClr val="tx1"/>
                </a:solidFill>
                <a:latin typeface="Times New Roman" panose="02020603050405020304" pitchFamily="18" charset="0"/>
                <a:cs typeface="Times New Roman" panose="02020603050405020304" pitchFamily="18" charset="0"/>
              </a:rPr>
              <a:t>It </a:t>
            </a:r>
            <a:r>
              <a:rPr lang="en-US" sz="3200" dirty="0">
                <a:solidFill>
                  <a:schemeClr val="tx1"/>
                </a:solidFill>
                <a:latin typeface="Times New Roman" panose="02020603050405020304" pitchFamily="18" charset="0"/>
                <a:cs typeface="Times New Roman" panose="02020603050405020304" pitchFamily="18" charset="0"/>
              </a:rPr>
              <a:t>is used universally for routine histological examination of tissue sections. </a:t>
            </a:r>
            <a:endParaRPr lang="en-US" sz="3200" dirty="0" smtClean="0">
              <a:solidFill>
                <a:schemeClr val="tx1"/>
              </a:solidFill>
              <a:latin typeface="Times New Roman" panose="02020603050405020304" pitchFamily="18" charset="0"/>
              <a:cs typeface="Times New Roman" panose="02020603050405020304" pitchFamily="18" charset="0"/>
            </a:endParaRPr>
          </a:p>
          <a:p>
            <a:pPr lvl="1"/>
            <a:r>
              <a:rPr lang="en-US" sz="3200" dirty="0" smtClean="0">
                <a:solidFill>
                  <a:schemeClr val="tx1"/>
                </a:solidFill>
                <a:latin typeface="Times New Roman" panose="02020603050405020304" pitchFamily="18" charset="0"/>
                <a:cs typeface="Times New Roman" panose="02020603050405020304" pitchFamily="18" charset="0"/>
              </a:rPr>
              <a:t>Hematoxylin</a:t>
            </a:r>
            <a:r>
              <a:rPr lang="en-US" sz="3200" dirty="0">
                <a:solidFill>
                  <a:schemeClr val="tx1"/>
                </a:solidFill>
                <a:latin typeface="Times New Roman" panose="02020603050405020304" pitchFamily="18" charset="0"/>
                <a:cs typeface="Times New Roman" panose="02020603050405020304" pitchFamily="18" charset="0"/>
              </a:rPr>
              <a:t>, a basic dye, stains nuclei blue due to an affinity to nucleic acids in the cell nucleus; </a:t>
            </a:r>
            <a:endParaRPr lang="en-US" sz="3200" dirty="0" smtClean="0">
              <a:solidFill>
                <a:schemeClr val="tx1"/>
              </a:solidFill>
              <a:latin typeface="Times New Roman" panose="02020603050405020304" pitchFamily="18" charset="0"/>
              <a:cs typeface="Times New Roman" panose="02020603050405020304" pitchFamily="18" charset="0"/>
            </a:endParaRPr>
          </a:p>
          <a:p>
            <a:pPr lvl="1"/>
            <a:r>
              <a:rPr lang="en-US" sz="3200" dirty="0" smtClean="0">
                <a:solidFill>
                  <a:schemeClr val="tx1"/>
                </a:solidFill>
                <a:latin typeface="Times New Roman" panose="02020603050405020304" pitchFamily="18" charset="0"/>
                <a:cs typeface="Times New Roman" panose="02020603050405020304" pitchFamily="18" charset="0"/>
              </a:rPr>
              <a:t>Eosin</a:t>
            </a:r>
            <a:r>
              <a:rPr lang="en-US" sz="3200" dirty="0">
                <a:solidFill>
                  <a:schemeClr val="tx1"/>
                </a:solidFill>
                <a:latin typeface="Times New Roman" panose="02020603050405020304" pitchFamily="18" charset="0"/>
                <a:cs typeface="Times New Roman" panose="02020603050405020304" pitchFamily="18" charset="0"/>
              </a:rPr>
              <a:t>, an acidic dye, stains the cytoplasm pink.</a:t>
            </a:r>
            <a:endParaRPr lang="en-US" sz="32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046656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90660"/>
            <a:ext cx="9875520" cy="871470"/>
          </a:xfrm>
        </p:spPr>
        <p:txBody>
          <a:bodyPr/>
          <a:lstStyle/>
          <a:p>
            <a:pPr algn="ctr"/>
            <a:r>
              <a:rPr lang="en-US" b="1" dirty="0" smtClean="0">
                <a:solidFill>
                  <a:schemeClr val="tx1"/>
                </a:solidFill>
                <a:latin typeface="Times New Roman" panose="02020603050405020304" pitchFamily="18" charset="0"/>
                <a:cs typeface="Times New Roman" panose="02020603050405020304" pitchFamily="18" charset="0"/>
              </a:rPr>
              <a:t>Microtome</a:t>
            </a:r>
            <a:endParaRPr lang="en-US" b="1" dirty="0">
              <a:solidFill>
                <a:schemeClr val="tx1"/>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270456" y="1262130"/>
            <a:ext cx="11642502" cy="5318974"/>
          </a:xfrm>
        </p:spPr>
        <p:txBody>
          <a:bodyPr>
            <a:noAutofit/>
          </a:bodyPr>
          <a:lstStyle/>
          <a:p>
            <a:r>
              <a:rPr lang="en-US" sz="2400" dirty="0">
                <a:solidFill>
                  <a:schemeClr val="tx1"/>
                </a:solidFill>
                <a:latin typeface="Times New Roman" panose="02020603050405020304" pitchFamily="18" charset="0"/>
                <a:cs typeface="Times New Roman" panose="02020603050405020304" pitchFamily="18" charset="0"/>
              </a:rPr>
              <a:t>A microtome (Greek </a:t>
            </a:r>
            <a:r>
              <a:rPr lang="en-US" sz="2400" dirty="0" err="1">
                <a:solidFill>
                  <a:schemeClr val="tx1"/>
                </a:solidFill>
                <a:latin typeface="Times New Roman" panose="02020603050405020304" pitchFamily="18" charset="0"/>
                <a:cs typeface="Times New Roman" panose="02020603050405020304" pitchFamily="18" charset="0"/>
              </a:rPr>
              <a:t>mikros</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small",and</a:t>
            </a:r>
            <a:r>
              <a:rPr lang="en-US" sz="2400" dirty="0">
                <a:solidFill>
                  <a:schemeClr val="tx1"/>
                </a:solidFill>
                <a:latin typeface="Times New Roman" panose="02020603050405020304" pitchFamily="18" charset="0"/>
                <a:cs typeface="Times New Roman" panose="02020603050405020304" pitchFamily="18" charset="0"/>
              </a:rPr>
              <a:t> </a:t>
            </a:r>
            <a:r>
              <a:rPr lang="en-US" sz="2400" dirty="0" err="1">
                <a:solidFill>
                  <a:schemeClr val="tx1"/>
                </a:solidFill>
                <a:latin typeface="Times New Roman" panose="02020603050405020304" pitchFamily="18" charset="0"/>
                <a:cs typeface="Times New Roman" panose="02020603050405020304" pitchFamily="18" charset="0"/>
              </a:rPr>
              <a:t>temnein</a:t>
            </a:r>
            <a:r>
              <a:rPr lang="en-US" sz="2400" dirty="0">
                <a:solidFill>
                  <a:schemeClr val="tx1"/>
                </a:solidFill>
                <a:latin typeface="Times New Roman" panose="02020603050405020304" pitchFamily="18" charset="0"/>
                <a:cs typeface="Times New Roman" panose="02020603050405020304" pitchFamily="18" charset="0"/>
              </a:rPr>
              <a:t> ,"to cut") is a sectioning instrument that allows for the cutting of extremely thin slices of material, known as sections. </a:t>
            </a:r>
            <a:endParaRPr lang="en-US" sz="2400" dirty="0" smtClean="0">
              <a:solidFill>
                <a:schemeClr val="tx1"/>
              </a:solidFill>
              <a:latin typeface="Times New Roman" panose="02020603050405020304" pitchFamily="18" charset="0"/>
              <a:cs typeface="Times New Roman" panose="02020603050405020304" pitchFamily="18" charset="0"/>
            </a:endParaRPr>
          </a:p>
          <a:p>
            <a:r>
              <a:rPr lang="en-US" sz="2400" dirty="0" smtClean="0">
                <a:solidFill>
                  <a:schemeClr val="tx1"/>
                </a:solidFill>
                <a:latin typeface="Times New Roman" panose="02020603050405020304" pitchFamily="18" charset="0"/>
                <a:cs typeface="Times New Roman" panose="02020603050405020304" pitchFamily="18" charset="0"/>
              </a:rPr>
              <a:t>Microtome </a:t>
            </a:r>
            <a:r>
              <a:rPr lang="en-US" sz="2400" dirty="0">
                <a:solidFill>
                  <a:schemeClr val="tx1"/>
                </a:solidFill>
                <a:latin typeface="Times New Roman" panose="02020603050405020304" pitchFamily="18" charset="0"/>
                <a:cs typeface="Times New Roman" panose="02020603050405020304" pitchFamily="18" charset="0"/>
              </a:rPr>
              <a:t>sections can be made thin enough to section a human hair across its breadth, with section thickness between 0.05 μ m (50 nm) to 100 μ m. </a:t>
            </a:r>
            <a:endParaRPr lang="en-US" sz="2400" dirty="0" smtClean="0">
              <a:solidFill>
                <a:schemeClr val="tx1"/>
              </a:solidFill>
              <a:latin typeface="Times New Roman" panose="02020603050405020304" pitchFamily="18" charset="0"/>
              <a:cs typeface="Times New Roman" panose="02020603050405020304" pitchFamily="18" charset="0"/>
            </a:endParaRPr>
          </a:p>
          <a:p>
            <a:r>
              <a:rPr lang="en-US" sz="2400" dirty="0" smtClean="0">
                <a:solidFill>
                  <a:schemeClr val="tx1"/>
                </a:solidFill>
                <a:latin typeface="Times New Roman" panose="02020603050405020304" pitchFamily="18" charset="0"/>
                <a:cs typeface="Times New Roman" panose="02020603050405020304" pitchFamily="18" charset="0"/>
              </a:rPr>
              <a:t>HISTORICAL </a:t>
            </a:r>
            <a:r>
              <a:rPr lang="en-US" sz="2400" dirty="0">
                <a:solidFill>
                  <a:schemeClr val="tx1"/>
                </a:solidFill>
                <a:latin typeface="Times New Roman" panose="02020603050405020304" pitchFamily="18" charset="0"/>
                <a:cs typeface="Times New Roman" panose="02020603050405020304" pitchFamily="18" charset="0"/>
              </a:rPr>
              <a:t>BACKGROUND </a:t>
            </a:r>
            <a:endParaRPr lang="en-US" sz="2400" dirty="0" smtClean="0">
              <a:solidFill>
                <a:schemeClr val="tx1"/>
              </a:solidFill>
              <a:latin typeface="Times New Roman" panose="02020603050405020304" pitchFamily="18" charset="0"/>
              <a:cs typeface="Times New Roman" panose="02020603050405020304" pitchFamily="18" charset="0"/>
            </a:endParaRPr>
          </a:p>
          <a:p>
            <a:pPr lvl="1"/>
            <a:r>
              <a:rPr lang="en-US" sz="2400" dirty="0" smtClean="0">
                <a:solidFill>
                  <a:schemeClr val="tx1"/>
                </a:solidFill>
                <a:latin typeface="Times New Roman" panose="02020603050405020304" pitchFamily="18" charset="0"/>
                <a:cs typeface="Times New Roman" panose="02020603050405020304" pitchFamily="18" charset="0"/>
              </a:rPr>
              <a:t>George </a:t>
            </a:r>
            <a:r>
              <a:rPr lang="en-US" sz="2400" dirty="0">
                <a:solidFill>
                  <a:schemeClr val="tx1"/>
                </a:solidFill>
                <a:latin typeface="Times New Roman" panose="02020603050405020304" pitchFamily="18" charset="0"/>
                <a:cs typeface="Times New Roman" panose="02020603050405020304" pitchFamily="18" charset="0"/>
              </a:rPr>
              <a:t>Adams (1770) Alexander Cummings (1795) Andrew Prichard (1835) Wilhelm His. Sr (1865) Jan Evangelista </a:t>
            </a:r>
            <a:r>
              <a:rPr lang="en-US" sz="2400" dirty="0" err="1">
                <a:solidFill>
                  <a:schemeClr val="tx1"/>
                </a:solidFill>
                <a:latin typeface="Times New Roman" panose="02020603050405020304" pitchFamily="18" charset="0"/>
                <a:cs typeface="Times New Roman" panose="02020603050405020304" pitchFamily="18" charset="0"/>
              </a:rPr>
              <a:t>Purkvne</a:t>
            </a:r>
            <a:r>
              <a:rPr lang="en-US" sz="2400" dirty="0">
                <a:solidFill>
                  <a:schemeClr val="tx1"/>
                </a:solidFill>
                <a:latin typeface="Times New Roman" panose="02020603050405020304" pitchFamily="18" charset="0"/>
                <a:cs typeface="Times New Roman" panose="02020603050405020304" pitchFamily="18" charset="0"/>
              </a:rPr>
              <a:t>, the </a:t>
            </a:r>
            <a:r>
              <a:rPr lang="en-US" sz="2400" dirty="0" err="1">
                <a:solidFill>
                  <a:schemeClr val="tx1"/>
                </a:solidFill>
                <a:latin typeface="Times New Roman" panose="02020603050405020304" pitchFamily="18" charset="0"/>
                <a:cs typeface="Times New Roman" panose="02020603050405020304" pitchFamily="18" charset="0"/>
              </a:rPr>
              <a:t>purkvne</a:t>
            </a:r>
            <a:r>
              <a:rPr lang="en-US" sz="2400" dirty="0">
                <a:solidFill>
                  <a:schemeClr val="tx1"/>
                </a:solidFill>
                <a:latin typeface="Times New Roman" panose="02020603050405020304" pitchFamily="18" charset="0"/>
                <a:cs typeface="Times New Roman" panose="02020603050405020304" pitchFamily="18" charset="0"/>
              </a:rPr>
              <a:t> model is first in use. </a:t>
            </a:r>
            <a:endParaRPr lang="en-US" sz="2400" dirty="0" smtClean="0">
              <a:solidFill>
                <a:schemeClr val="tx1"/>
              </a:solidFill>
              <a:latin typeface="Times New Roman" panose="02020603050405020304" pitchFamily="18" charset="0"/>
              <a:cs typeface="Times New Roman" panose="02020603050405020304" pitchFamily="18" charset="0"/>
            </a:endParaRPr>
          </a:p>
          <a:p>
            <a:pPr lvl="1"/>
            <a:r>
              <a:rPr lang="en-US" sz="2400" dirty="0" smtClean="0">
                <a:solidFill>
                  <a:schemeClr val="tx1"/>
                </a:solidFill>
                <a:latin typeface="Times New Roman" panose="02020603050405020304" pitchFamily="18" charset="0"/>
                <a:cs typeface="Times New Roman" panose="02020603050405020304" pitchFamily="18" charset="0"/>
              </a:rPr>
              <a:t>At </a:t>
            </a:r>
            <a:r>
              <a:rPr lang="en-US" sz="2400" dirty="0">
                <a:solidFill>
                  <a:schemeClr val="tx1"/>
                </a:solidFill>
                <a:latin typeface="Times New Roman" panose="02020603050405020304" pitchFamily="18" charset="0"/>
                <a:cs typeface="Times New Roman" panose="02020603050405020304" pitchFamily="18" charset="0"/>
              </a:rPr>
              <a:t>the end of the 1800s, the development of microtome along with staining techniques allowed for the visualization of microscopic </a:t>
            </a:r>
            <a:r>
              <a:rPr lang="en-US" sz="2400" dirty="0" smtClean="0">
                <a:solidFill>
                  <a:schemeClr val="tx1"/>
                </a:solidFill>
                <a:latin typeface="Times New Roman" panose="02020603050405020304" pitchFamily="18" charset="0"/>
                <a:cs typeface="Times New Roman" panose="02020603050405020304" pitchFamily="18" charset="0"/>
              </a:rPr>
              <a:t>details.</a:t>
            </a:r>
          </a:p>
          <a:p>
            <a:pPr lvl="1"/>
            <a:r>
              <a:rPr lang="en-US" sz="2400" dirty="0" smtClean="0">
                <a:solidFill>
                  <a:schemeClr val="tx1"/>
                </a:solidFill>
                <a:latin typeface="Times New Roman" panose="02020603050405020304" pitchFamily="18" charset="0"/>
                <a:cs typeface="Times New Roman" panose="02020603050405020304" pitchFamily="18" charset="0"/>
              </a:rPr>
              <a:t> </a:t>
            </a:r>
            <a:r>
              <a:rPr lang="en-US" sz="2400" dirty="0">
                <a:solidFill>
                  <a:schemeClr val="tx1"/>
                </a:solidFill>
                <a:latin typeface="Times New Roman" panose="02020603050405020304" pitchFamily="18" charset="0"/>
                <a:cs typeface="Times New Roman" panose="02020603050405020304" pitchFamily="18" charset="0"/>
              </a:rPr>
              <a:t>Today, the majority of microtomes are available having changeable knife holder, a specimen holder and an advancement mechanism for controlling the thickness of sections</a:t>
            </a:r>
          </a:p>
        </p:txBody>
      </p:sp>
    </p:spTree>
    <p:extLst>
      <p:ext uri="{BB962C8B-B14F-4D97-AF65-F5344CB8AC3E}">
        <p14:creationId xmlns:p14="http://schemas.microsoft.com/office/powerpoint/2010/main" val="34783530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0351" y="274749"/>
            <a:ext cx="9875520" cy="742682"/>
          </a:xfrm>
        </p:spPr>
        <p:txBody>
          <a:bodyPr/>
          <a:lstStyle/>
          <a:p>
            <a:pPr algn="ctr"/>
            <a:r>
              <a:rPr lang="en-US" dirty="0">
                <a:solidFill>
                  <a:schemeClr val="tx1"/>
                </a:solidFill>
                <a:latin typeface="Times New Roman" panose="02020603050405020304" pitchFamily="18" charset="0"/>
                <a:cs typeface="Times New Roman" panose="02020603050405020304" pitchFamily="18" charset="0"/>
              </a:rPr>
              <a:t>H &amp; E STAINING PROCEDURE</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206062" y="1017432"/>
            <a:ext cx="11719775" cy="5576552"/>
          </a:xfrm>
        </p:spPr>
        <p:txBody>
          <a:bodyPr>
            <a:normAutofit fontScale="77500" lnSpcReduction="20000"/>
          </a:bodyPr>
          <a:lstStyle/>
          <a:p>
            <a:r>
              <a:rPr lang="en-US" sz="2300" dirty="0">
                <a:solidFill>
                  <a:schemeClr val="tx1"/>
                </a:solidFill>
                <a:latin typeface="Times New Roman" panose="02020603050405020304" pitchFamily="18" charset="0"/>
                <a:cs typeface="Times New Roman" panose="02020603050405020304" pitchFamily="18" charset="0"/>
              </a:rPr>
              <a:t>Xylene, absolute alcohol, 95% alcohol, 70% alcohol then washed with water</a:t>
            </a:r>
            <a:r>
              <a:rPr lang="en-US" sz="2300" dirty="0" smtClean="0">
                <a:solidFill>
                  <a:schemeClr val="tx1"/>
                </a:solidFill>
                <a:latin typeface="Times New Roman" panose="02020603050405020304" pitchFamily="18" charset="0"/>
                <a:cs typeface="Times New Roman" panose="02020603050405020304" pitchFamily="18" charset="0"/>
              </a:rPr>
              <a:t>.</a:t>
            </a:r>
          </a:p>
          <a:p>
            <a:r>
              <a:rPr lang="en-US" sz="2300" dirty="0" smtClean="0">
                <a:solidFill>
                  <a:schemeClr val="tx1"/>
                </a:solidFill>
                <a:latin typeface="Times New Roman" panose="02020603050405020304" pitchFamily="18" charset="0"/>
                <a:cs typeface="Times New Roman" panose="02020603050405020304" pitchFamily="18" charset="0"/>
              </a:rPr>
              <a:t>(</a:t>
            </a:r>
            <a:r>
              <a:rPr lang="en-US" sz="2300" dirty="0" err="1">
                <a:solidFill>
                  <a:schemeClr val="tx1"/>
                </a:solidFill>
                <a:latin typeface="Times New Roman" panose="02020603050405020304" pitchFamily="18" charset="0"/>
                <a:cs typeface="Times New Roman" panose="02020603050405020304" pitchFamily="18" charset="0"/>
              </a:rPr>
              <a:t>Deparaffinize</a:t>
            </a:r>
            <a:r>
              <a:rPr lang="en-US" sz="2300" dirty="0">
                <a:solidFill>
                  <a:schemeClr val="tx1"/>
                </a:solidFill>
                <a:latin typeface="Times New Roman" panose="02020603050405020304" pitchFamily="18" charset="0"/>
                <a:cs typeface="Times New Roman" panose="02020603050405020304" pitchFamily="18" charset="0"/>
              </a:rPr>
              <a:t> and hydrate to water) If sections are </a:t>
            </a:r>
            <a:r>
              <a:rPr lang="en-US" sz="2300" dirty="0" err="1">
                <a:solidFill>
                  <a:schemeClr val="tx1"/>
                </a:solidFill>
                <a:latin typeface="Times New Roman" panose="02020603050405020304" pitchFamily="18" charset="0"/>
                <a:cs typeface="Times New Roman" panose="02020603050405020304" pitchFamily="18" charset="0"/>
              </a:rPr>
              <a:t>Zenker</a:t>
            </a:r>
            <a:r>
              <a:rPr lang="en-US" sz="2300" dirty="0">
                <a:solidFill>
                  <a:schemeClr val="tx1"/>
                </a:solidFill>
                <a:latin typeface="Times New Roman" panose="02020603050405020304" pitchFamily="18" charset="0"/>
                <a:cs typeface="Times New Roman" panose="02020603050405020304" pitchFamily="18" charset="0"/>
              </a:rPr>
              <a:t>-fixed, remove the mercuric chloride crystals with either </a:t>
            </a:r>
            <a:r>
              <a:rPr lang="en-US" sz="2300" dirty="0" err="1">
                <a:solidFill>
                  <a:schemeClr val="tx1"/>
                </a:solidFill>
                <a:latin typeface="Times New Roman" panose="02020603050405020304" pitchFamily="18" charset="0"/>
                <a:cs typeface="Times New Roman" panose="02020603050405020304" pitchFamily="18" charset="0"/>
              </a:rPr>
              <a:t>lugol’s</a:t>
            </a:r>
            <a:r>
              <a:rPr lang="en-US" sz="2300" dirty="0">
                <a:solidFill>
                  <a:schemeClr val="tx1"/>
                </a:solidFill>
                <a:latin typeface="Times New Roman" panose="02020603050405020304" pitchFamily="18" charset="0"/>
                <a:cs typeface="Times New Roman" panose="02020603050405020304" pitchFamily="18" charset="0"/>
              </a:rPr>
              <a:t> solution or 1% alcoholic iodine solution (10-15 min), wash with tap water. </a:t>
            </a:r>
            <a:endParaRPr lang="en-US" sz="2300" dirty="0" smtClean="0">
              <a:solidFill>
                <a:schemeClr val="tx1"/>
              </a:solidFill>
              <a:latin typeface="Times New Roman" panose="02020603050405020304" pitchFamily="18" charset="0"/>
              <a:cs typeface="Times New Roman" panose="02020603050405020304" pitchFamily="18" charset="0"/>
            </a:endParaRPr>
          </a:p>
          <a:p>
            <a:r>
              <a:rPr lang="en-US" sz="2300" dirty="0" smtClean="0">
                <a:solidFill>
                  <a:schemeClr val="tx1"/>
                </a:solidFill>
                <a:latin typeface="Times New Roman" panose="02020603050405020304" pitchFamily="18" charset="0"/>
                <a:cs typeface="Times New Roman" panose="02020603050405020304" pitchFamily="18" charset="0"/>
              </a:rPr>
              <a:t>Treat </a:t>
            </a:r>
            <a:r>
              <a:rPr lang="en-US" sz="2300" dirty="0">
                <a:solidFill>
                  <a:schemeClr val="tx1"/>
                </a:solidFill>
                <a:latin typeface="Times New Roman" panose="02020603050405020304" pitchFamily="18" charset="0"/>
                <a:cs typeface="Times New Roman" panose="02020603050405020304" pitchFamily="18" charset="0"/>
              </a:rPr>
              <a:t>with 5% sodium </a:t>
            </a:r>
            <a:r>
              <a:rPr lang="en-US" sz="2300" dirty="0" err="1">
                <a:solidFill>
                  <a:schemeClr val="tx1"/>
                </a:solidFill>
                <a:latin typeface="Times New Roman" panose="02020603050405020304" pitchFamily="18" charset="0"/>
                <a:cs typeface="Times New Roman" panose="02020603050405020304" pitchFamily="18" charset="0"/>
              </a:rPr>
              <a:t>thiosulphate</a:t>
            </a:r>
            <a:r>
              <a:rPr lang="en-US" sz="2300" dirty="0">
                <a:solidFill>
                  <a:schemeClr val="tx1"/>
                </a:solidFill>
                <a:latin typeface="Times New Roman" panose="02020603050405020304" pitchFamily="18" charset="0"/>
                <a:cs typeface="Times New Roman" panose="02020603050405020304" pitchFamily="18" charset="0"/>
              </a:rPr>
              <a:t> . </a:t>
            </a:r>
            <a:endParaRPr lang="en-US" sz="2300" dirty="0" smtClean="0">
              <a:solidFill>
                <a:schemeClr val="tx1"/>
              </a:solidFill>
              <a:latin typeface="Times New Roman" panose="02020603050405020304" pitchFamily="18" charset="0"/>
              <a:cs typeface="Times New Roman" panose="02020603050405020304" pitchFamily="18" charset="0"/>
            </a:endParaRPr>
          </a:p>
          <a:p>
            <a:r>
              <a:rPr lang="en-US" sz="2300" dirty="0" smtClean="0">
                <a:solidFill>
                  <a:schemeClr val="tx1"/>
                </a:solidFill>
                <a:latin typeface="Times New Roman" panose="02020603050405020304" pitchFamily="18" charset="0"/>
                <a:cs typeface="Times New Roman" panose="02020603050405020304" pitchFamily="18" charset="0"/>
              </a:rPr>
              <a:t>Wash </a:t>
            </a:r>
            <a:r>
              <a:rPr lang="en-US" sz="2300" dirty="0">
                <a:solidFill>
                  <a:schemeClr val="tx1"/>
                </a:solidFill>
                <a:latin typeface="Times New Roman" panose="02020603050405020304" pitchFamily="18" charset="0"/>
                <a:cs typeface="Times New Roman" panose="02020603050405020304" pitchFamily="18" charset="0"/>
              </a:rPr>
              <a:t>well with tap water. </a:t>
            </a:r>
            <a:endParaRPr lang="en-US" sz="2300" dirty="0" smtClean="0">
              <a:solidFill>
                <a:schemeClr val="tx1"/>
              </a:solidFill>
              <a:latin typeface="Times New Roman" panose="02020603050405020304" pitchFamily="18" charset="0"/>
              <a:cs typeface="Times New Roman" panose="02020603050405020304" pitchFamily="18" charset="0"/>
            </a:endParaRPr>
          </a:p>
          <a:p>
            <a:r>
              <a:rPr lang="en-US" sz="2300" dirty="0" smtClean="0">
                <a:solidFill>
                  <a:schemeClr val="tx1"/>
                </a:solidFill>
                <a:latin typeface="Times New Roman" panose="02020603050405020304" pitchFamily="18" charset="0"/>
                <a:cs typeface="Times New Roman" panose="02020603050405020304" pitchFamily="18" charset="0"/>
              </a:rPr>
              <a:t>Harris </a:t>
            </a:r>
            <a:r>
              <a:rPr lang="en-US" sz="2300" dirty="0">
                <a:solidFill>
                  <a:schemeClr val="tx1"/>
                </a:solidFill>
                <a:latin typeface="Times New Roman" panose="02020603050405020304" pitchFamily="18" charset="0"/>
                <a:cs typeface="Times New Roman" panose="02020603050405020304" pitchFamily="18" charset="0"/>
              </a:rPr>
              <a:t>hematoxylin for 15 minutes Wash in running tap water. </a:t>
            </a:r>
            <a:endParaRPr lang="en-US" sz="2300" dirty="0" smtClean="0">
              <a:solidFill>
                <a:schemeClr val="tx1"/>
              </a:solidFill>
              <a:latin typeface="Times New Roman" panose="02020603050405020304" pitchFamily="18" charset="0"/>
              <a:cs typeface="Times New Roman" panose="02020603050405020304" pitchFamily="18" charset="0"/>
            </a:endParaRPr>
          </a:p>
          <a:p>
            <a:r>
              <a:rPr lang="en-US" sz="2300" dirty="0" smtClean="0">
                <a:solidFill>
                  <a:schemeClr val="tx1"/>
                </a:solidFill>
                <a:latin typeface="Times New Roman" panose="02020603050405020304" pitchFamily="18" charset="0"/>
                <a:cs typeface="Times New Roman" panose="02020603050405020304" pitchFamily="18" charset="0"/>
              </a:rPr>
              <a:t>Differentiate </a:t>
            </a:r>
            <a:r>
              <a:rPr lang="en-US" sz="2300" dirty="0">
                <a:solidFill>
                  <a:schemeClr val="tx1"/>
                </a:solidFill>
                <a:latin typeface="Times New Roman" panose="02020603050405020304" pitchFamily="18" charset="0"/>
                <a:cs typeface="Times New Roman" panose="02020603050405020304" pitchFamily="18" charset="0"/>
              </a:rPr>
              <a:t>in acid alcohol(3-10 quick dips). </a:t>
            </a:r>
            <a:endParaRPr lang="en-US" sz="2300" dirty="0" smtClean="0">
              <a:solidFill>
                <a:schemeClr val="tx1"/>
              </a:solidFill>
              <a:latin typeface="Times New Roman" panose="02020603050405020304" pitchFamily="18" charset="0"/>
              <a:cs typeface="Times New Roman" panose="02020603050405020304" pitchFamily="18" charset="0"/>
            </a:endParaRPr>
          </a:p>
          <a:p>
            <a:r>
              <a:rPr lang="en-US" sz="2300" dirty="0" smtClean="0">
                <a:solidFill>
                  <a:schemeClr val="tx1"/>
                </a:solidFill>
                <a:latin typeface="Times New Roman" panose="02020603050405020304" pitchFamily="18" charset="0"/>
                <a:cs typeface="Times New Roman" panose="02020603050405020304" pitchFamily="18" charset="0"/>
              </a:rPr>
              <a:t>Check </a:t>
            </a:r>
            <a:r>
              <a:rPr lang="en-US" sz="2300" dirty="0">
                <a:solidFill>
                  <a:schemeClr val="tx1"/>
                </a:solidFill>
                <a:latin typeface="Times New Roman" panose="02020603050405020304" pitchFamily="18" charset="0"/>
                <a:cs typeface="Times New Roman" panose="02020603050405020304" pitchFamily="18" charset="0"/>
              </a:rPr>
              <a:t>the differentiation with the microscope- nuclei should be distinct and the background very light or colorless. </a:t>
            </a:r>
            <a:endParaRPr lang="en-US" sz="2300" dirty="0" smtClean="0">
              <a:solidFill>
                <a:schemeClr val="tx1"/>
              </a:solidFill>
              <a:latin typeface="Times New Roman" panose="02020603050405020304" pitchFamily="18" charset="0"/>
              <a:cs typeface="Times New Roman" panose="02020603050405020304" pitchFamily="18" charset="0"/>
            </a:endParaRPr>
          </a:p>
          <a:p>
            <a:r>
              <a:rPr lang="en-US" sz="2300" dirty="0" smtClean="0">
                <a:solidFill>
                  <a:schemeClr val="tx1"/>
                </a:solidFill>
                <a:latin typeface="Times New Roman" panose="02020603050405020304" pitchFamily="18" charset="0"/>
                <a:cs typeface="Times New Roman" panose="02020603050405020304" pitchFamily="18" charset="0"/>
              </a:rPr>
              <a:t>Wash </a:t>
            </a:r>
            <a:r>
              <a:rPr lang="en-US" sz="2300" dirty="0">
                <a:solidFill>
                  <a:schemeClr val="tx1"/>
                </a:solidFill>
                <a:latin typeface="Times New Roman" panose="02020603050405020304" pitchFamily="18" charset="0"/>
                <a:cs typeface="Times New Roman" panose="02020603050405020304" pitchFamily="18" charset="0"/>
              </a:rPr>
              <a:t>in tap water very briefly. </a:t>
            </a:r>
            <a:endParaRPr lang="en-US" sz="2300" dirty="0" smtClean="0">
              <a:solidFill>
                <a:schemeClr val="tx1"/>
              </a:solidFill>
              <a:latin typeface="Times New Roman" panose="02020603050405020304" pitchFamily="18" charset="0"/>
              <a:cs typeface="Times New Roman" panose="02020603050405020304" pitchFamily="18" charset="0"/>
            </a:endParaRPr>
          </a:p>
          <a:p>
            <a:r>
              <a:rPr lang="en-US" sz="2300" dirty="0" smtClean="0">
                <a:solidFill>
                  <a:schemeClr val="tx1"/>
                </a:solidFill>
                <a:latin typeface="Times New Roman" panose="02020603050405020304" pitchFamily="18" charset="0"/>
                <a:cs typeface="Times New Roman" panose="02020603050405020304" pitchFamily="18" charset="0"/>
              </a:rPr>
              <a:t>Dip </a:t>
            </a:r>
            <a:r>
              <a:rPr lang="en-US" sz="2300" dirty="0">
                <a:solidFill>
                  <a:schemeClr val="tx1"/>
                </a:solidFill>
                <a:latin typeface="Times New Roman" panose="02020603050405020304" pitchFamily="18" charset="0"/>
                <a:cs typeface="Times New Roman" panose="02020603050405020304" pitchFamily="18" charset="0"/>
              </a:rPr>
              <a:t>in Ammonia water or saturated lithium carbonate until sections are bright blue. Wash in running tap water for 10-20 minutes. </a:t>
            </a:r>
            <a:endParaRPr lang="en-US" sz="2300" dirty="0" smtClean="0">
              <a:solidFill>
                <a:schemeClr val="tx1"/>
              </a:solidFill>
              <a:latin typeface="Times New Roman" panose="02020603050405020304" pitchFamily="18" charset="0"/>
              <a:cs typeface="Times New Roman" panose="02020603050405020304" pitchFamily="18" charset="0"/>
            </a:endParaRPr>
          </a:p>
          <a:p>
            <a:r>
              <a:rPr lang="en-US" sz="2300" dirty="0" smtClean="0">
                <a:solidFill>
                  <a:schemeClr val="tx1"/>
                </a:solidFill>
                <a:latin typeface="Times New Roman" panose="02020603050405020304" pitchFamily="18" charset="0"/>
                <a:cs typeface="Times New Roman" panose="02020603050405020304" pitchFamily="18" charset="0"/>
              </a:rPr>
              <a:t>Counter </a:t>
            </a:r>
            <a:r>
              <a:rPr lang="en-US" sz="2300" dirty="0">
                <a:solidFill>
                  <a:schemeClr val="tx1"/>
                </a:solidFill>
                <a:latin typeface="Times New Roman" panose="02020603050405020304" pitchFamily="18" charset="0"/>
                <a:cs typeface="Times New Roman" panose="02020603050405020304" pitchFamily="18" charset="0"/>
              </a:rPr>
              <a:t>stain with eosin from 15 seconds to 2 minutes depending on the age of the eosin, and the depth of the counter stain desired. </a:t>
            </a:r>
            <a:endParaRPr lang="en-US" sz="2300" dirty="0" smtClean="0">
              <a:solidFill>
                <a:schemeClr val="tx1"/>
              </a:solidFill>
              <a:latin typeface="Times New Roman" panose="02020603050405020304" pitchFamily="18" charset="0"/>
              <a:cs typeface="Times New Roman" panose="02020603050405020304" pitchFamily="18" charset="0"/>
            </a:endParaRPr>
          </a:p>
          <a:p>
            <a:r>
              <a:rPr lang="en-US" sz="2300" dirty="0" smtClean="0">
                <a:solidFill>
                  <a:schemeClr val="tx1"/>
                </a:solidFill>
                <a:latin typeface="Times New Roman" panose="02020603050405020304" pitchFamily="18" charset="0"/>
                <a:cs typeface="Times New Roman" panose="02020603050405020304" pitchFamily="18" charset="0"/>
              </a:rPr>
              <a:t>For </a:t>
            </a:r>
            <a:r>
              <a:rPr lang="en-US" sz="2300" dirty="0">
                <a:solidFill>
                  <a:schemeClr val="tx1"/>
                </a:solidFill>
                <a:latin typeface="Times New Roman" panose="02020603050405020304" pitchFamily="18" charset="0"/>
                <a:cs typeface="Times New Roman" panose="02020603050405020304" pitchFamily="18" charset="0"/>
              </a:rPr>
              <a:t>even staining results dip slides several times before allowing them to set in the eosin for the desired time Dehydrate in 95% alcohols. Absolute alcohol –at least 2 changes Clear in xylene, two changes of 2 minutes each . Mount in </a:t>
            </a:r>
            <a:r>
              <a:rPr lang="en-US" sz="2300" dirty="0" err="1">
                <a:solidFill>
                  <a:schemeClr val="tx1"/>
                </a:solidFill>
                <a:latin typeface="Times New Roman" panose="02020603050405020304" pitchFamily="18" charset="0"/>
                <a:cs typeface="Times New Roman" panose="02020603050405020304" pitchFamily="18" charset="0"/>
              </a:rPr>
              <a:t>Permount</a:t>
            </a:r>
            <a:r>
              <a:rPr lang="en-US" sz="2300" dirty="0">
                <a:solidFill>
                  <a:schemeClr val="tx1"/>
                </a:solidFill>
                <a:latin typeface="Times New Roman" panose="02020603050405020304" pitchFamily="18" charset="0"/>
                <a:cs typeface="Times New Roman" panose="02020603050405020304" pitchFamily="18" charset="0"/>
              </a:rPr>
              <a:t> or balsam </a:t>
            </a:r>
            <a:endParaRPr lang="en-US" sz="2300" dirty="0" smtClean="0">
              <a:solidFill>
                <a:schemeClr val="tx1"/>
              </a:solidFill>
              <a:latin typeface="Times New Roman" panose="02020603050405020304" pitchFamily="18" charset="0"/>
              <a:cs typeface="Times New Roman" panose="02020603050405020304" pitchFamily="18" charset="0"/>
            </a:endParaRPr>
          </a:p>
          <a:p>
            <a:r>
              <a:rPr lang="en-US" sz="2300" dirty="0" smtClean="0">
                <a:solidFill>
                  <a:schemeClr val="tx1"/>
                </a:solidFill>
                <a:latin typeface="Times New Roman" panose="02020603050405020304" pitchFamily="18" charset="0"/>
                <a:cs typeface="Times New Roman" panose="02020603050405020304" pitchFamily="18" charset="0"/>
              </a:rPr>
              <a:t>RESULTS </a:t>
            </a:r>
            <a:r>
              <a:rPr lang="en-US" sz="2300" dirty="0">
                <a:solidFill>
                  <a:schemeClr val="tx1"/>
                </a:solidFill>
                <a:latin typeface="Times New Roman" panose="02020603050405020304" pitchFamily="18" charset="0"/>
                <a:cs typeface="Times New Roman" panose="02020603050405020304" pitchFamily="18" charset="0"/>
              </a:rPr>
              <a:t>: Nuclei - blue - with some </a:t>
            </a:r>
            <a:r>
              <a:rPr lang="en-US" sz="2300" dirty="0" err="1">
                <a:solidFill>
                  <a:schemeClr val="tx1"/>
                </a:solidFill>
                <a:latin typeface="Times New Roman" panose="02020603050405020304" pitchFamily="18" charset="0"/>
                <a:cs typeface="Times New Roman" panose="02020603050405020304" pitchFamily="18" charset="0"/>
              </a:rPr>
              <a:t>metachromasia</a:t>
            </a:r>
            <a:r>
              <a:rPr lang="en-US" sz="2300" dirty="0">
                <a:solidFill>
                  <a:schemeClr val="tx1"/>
                </a:solidFill>
                <a:latin typeface="Times New Roman" panose="02020603050405020304" pitchFamily="18" charset="0"/>
                <a:cs typeface="Times New Roman" panose="02020603050405020304" pitchFamily="18" charset="0"/>
              </a:rPr>
              <a:t> Cytoplasm - various shades of pink-identifying different tissue components</a:t>
            </a:r>
          </a:p>
          <a:p>
            <a:endParaRPr lang="en-US" dirty="0"/>
          </a:p>
        </p:txBody>
      </p:sp>
    </p:spTree>
    <p:extLst>
      <p:ext uri="{BB962C8B-B14F-4D97-AF65-F5344CB8AC3E}">
        <p14:creationId xmlns:p14="http://schemas.microsoft.com/office/powerpoint/2010/main" val="22720796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61870"/>
            <a:ext cx="9875520" cy="948744"/>
          </a:xfrm>
        </p:spPr>
        <p:txBody>
          <a:bodyPr/>
          <a:lstStyle/>
          <a:p>
            <a:pPr algn="ctr"/>
            <a:r>
              <a:rPr lang="en-US" dirty="0">
                <a:solidFill>
                  <a:schemeClr val="tx1"/>
                </a:solidFill>
                <a:latin typeface="Times New Roman" panose="02020603050405020304" pitchFamily="18" charset="0"/>
                <a:cs typeface="Times New Roman" panose="02020603050405020304" pitchFamily="18" charset="0"/>
              </a:rPr>
              <a:t>APPLICATIONS OF MICROTOMY</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231820" y="1210613"/>
            <a:ext cx="11694017" cy="5409127"/>
          </a:xfrm>
        </p:spPr>
        <p:txBody>
          <a:bodyPr>
            <a:normAutofit/>
          </a:bodyPr>
          <a:lstStyle/>
          <a:p>
            <a:r>
              <a:rPr lang="en-US" sz="2800" dirty="0">
                <a:solidFill>
                  <a:schemeClr val="tx1"/>
                </a:solidFill>
                <a:latin typeface="Times New Roman" panose="02020603050405020304" pitchFamily="18" charset="0"/>
                <a:cs typeface="Times New Roman" panose="02020603050405020304" pitchFamily="18" charset="0"/>
              </a:rPr>
              <a:t>1- Traditional histological technique: </a:t>
            </a:r>
            <a:endParaRPr lang="en-US" sz="2800" dirty="0" smtClean="0">
              <a:solidFill>
                <a:schemeClr val="tx1"/>
              </a:solidFill>
              <a:latin typeface="Times New Roman" panose="02020603050405020304" pitchFamily="18" charset="0"/>
              <a:cs typeface="Times New Roman" panose="02020603050405020304" pitchFamily="18" charset="0"/>
            </a:endParaRPr>
          </a:p>
          <a:p>
            <a:pPr lvl="1"/>
            <a:r>
              <a:rPr lang="en-US" sz="2800" dirty="0" smtClean="0">
                <a:solidFill>
                  <a:schemeClr val="tx1"/>
                </a:solidFill>
                <a:latin typeface="Times New Roman" panose="02020603050405020304" pitchFamily="18" charset="0"/>
                <a:cs typeface="Times New Roman" panose="02020603050405020304" pitchFamily="18" charset="0"/>
              </a:rPr>
              <a:t>The </a:t>
            </a:r>
            <a:r>
              <a:rPr lang="en-US" sz="2800" dirty="0">
                <a:solidFill>
                  <a:schemeClr val="tx1"/>
                </a:solidFill>
                <a:latin typeface="Times New Roman" panose="02020603050405020304" pitchFamily="18" charset="0"/>
                <a:cs typeface="Times New Roman" panose="02020603050405020304" pitchFamily="18" charset="0"/>
              </a:rPr>
              <a:t>tissue is cut in the microtome at thicknesses varying from 2 to 25 micrometers thick. </a:t>
            </a:r>
            <a:endParaRPr lang="en-US" sz="2800" dirty="0" smtClean="0">
              <a:solidFill>
                <a:schemeClr val="tx1"/>
              </a:solidFill>
              <a:latin typeface="Times New Roman" panose="02020603050405020304" pitchFamily="18" charset="0"/>
              <a:cs typeface="Times New Roman" panose="02020603050405020304" pitchFamily="18" charset="0"/>
            </a:endParaRPr>
          </a:p>
          <a:p>
            <a:pPr lvl="1"/>
            <a:r>
              <a:rPr lang="en-US" sz="2800" dirty="0" smtClean="0">
                <a:solidFill>
                  <a:schemeClr val="tx1"/>
                </a:solidFill>
                <a:latin typeface="Times New Roman" panose="02020603050405020304" pitchFamily="18" charset="0"/>
                <a:cs typeface="Times New Roman" panose="02020603050405020304" pitchFamily="18" charset="0"/>
              </a:rPr>
              <a:t>From </a:t>
            </a:r>
            <a:r>
              <a:rPr lang="en-US" sz="2800" dirty="0">
                <a:solidFill>
                  <a:schemeClr val="tx1"/>
                </a:solidFill>
                <a:latin typeface="Times New Roman" panose="02020603050405020304" pitchFamily="18" charset="0"/>
                <a:cs typeface="Times New Roman" panose="02020603050405020304" pitchFamily="18" charset="0"/>
              </a:rPr>
              <a:t>there the tissue can be mounted on a microscope slide, stained and examined using a light microscope. </a:t>
            </a:r>
            <a:endParaRPr lang="en-US" sz="2800" dirty="0" smtClean="0">
              <a:solidFill>
                <a:schemeClr val="tx1"/>
              </a:solidFill>
              <a:latin typeface="Times New Roman" panose="02020603050405020304" pitchFamily="18" charset="0"/>
              <a:cs typeface="Times New Roman" panose="02020603050405020304" pitchFamily="18" charset="0"/>
            </a:endParaRPr>
          </a:p>
          <a:p>
            <a:pPr lvl="1"/>
            <a:r>
              <a:rPr lang="en-US" sz="2800" dirty="0" smtClean="0">
                <a:solidFill>
                  <a:schemeClr val="tx1"/>
                </a:solidFill>
                <a:latin typeface="Times New Roman" panose="02020603050405020304" pitchFamily="18" charset="0"/>
                <a:cs typeface="Times New Roman" panose="02020603050405020304" pitchFamily="18" charset="0"/>
              </a:rPr>
              <a:t>Can </a:t>
            </a:r>
            <a:r>
              <a:rPr lang="en-US" sz="2800" dirty="0">
                <a:solidFill>
                  <a:schemeClr val="tx1"/>
                </a:solidFill>
                <a:latin typeface="Times New Roman" panose="02020603050405020304" pitchFamily="18" charset="0"/>
                <a:cs typeface="Times New Roman" panose="02020603050405020304" pitchFamily="18" charset="0"/>
              </a:rPr>
              <a:t>be achieved by rotary microtome. </a:t>
            </a:r>
            <a:endParaRPr lang="en-US" sz="2800" dirty="0" smtClean="0">
              <a:solidFill>
                <a:schemeClr val="tx1"/>
              </a:solidFill>
              <a:latin typeface="Times New Roman" panose="02020603050405020304" pitchFamily="18" charset="0"/>
              <a:cs typeface="Times New Roman" panose="02020603050405020304" pitchFamily="18" charset="0"/>
            </a:endParaRPr>
          </a:p>
          <a:p>
            <a:r>
              <a:rPr lang="en-US" sz="2800" dirty="0" smtClean="0">
                <a:solidFill>
                  <a:schemeClr val="tx1"/>
                </a:solidFill>
                <a:latin typeface="Times New Roman" panose="02020603050405020304" pitchFamily="18" charset="0"/>
                <a:cs typeface="Times New Roman" panose="02020603050405020304" pitchFamily="18" charset="0"/>
              </a:rPr>
              <a:t>2 </a:t>
            </a:r>
            <a:r>
              <a:rPr lang="en-US" sz="2800" dirty="0">
                <a:solidFill>
                  <a:schemeClr val="tx1"/>
                </a:solidFill>
                <a:latin typeface="Times New Roman" panose="02020603050405020304" pitchFamily="18" charset="0"/>
                <a:cs typeface="Times New Roman" panose="02020603050405020304" pitchFamily="18" charset="0"/>
              </a:rPr>
              <a:t>- Botanical </a:t>
            </a:r>
            <a:r>
              <a:rPr lang="en-US" sz="2800" dirty="0" err="1">
                <a:solidFill>
                  <a:schemeClr val="tx1"/>
                </a:solidFill>
                <a:latin typeface="Times New Roman" panose="02020603050405020304" pitchFamily="18" charset="0"/>
                <a:cs typeface="Times New Roman" panose="02020603050405020304" pitchFamily="18" charset="0"/>
              </a:rPr>
              <a:t>Microtomy</a:t>
            </a:r>
            <a:r>
              <a:rPr lang="en-US" sz="2800" dirty="0">
                <a:solidFill>
                  <a:schemeClr val="tx1"/>
                </a:solidFill>
                <a:latin typeface="Times New Roman" panose="02020603050405020304" pitchFamily="18" charset="0"/>
                <a:cs typeface="Times New Roman" panose="02020603050405020304" pitchFamily="18" charset="0"/>
              </a:rPr>
              <a:t> Technique: </a:t>
            </a:r>
            <a:endParaRPr lang="en-US" sz="2800" dirty="0" smtClean="0">
              <a:solidFill>
                <a:schemeClr val="tx1"/>
              </a:solidFill>
              <a:latin typeface="Times New Roman" panose="02020603050405020304" pitchFamily="18" charset="0"/>
              <a:cs typeface="Times New Roman" panose="02020603050405020304" pitchFamily="18" charset="0"/>
            </a:endParaRPr>
          </a:p>
          <a:p>
            <a:pPr lvl="1"/>
            <a:r>
              <a:rPr lang="en-US" sz="2800" dirty="0" smtClean="0">
                <a:solidFill>
                  <a:schemeClr val="tx1"/>
                </a:solidFill>
                <a:latin typeface="Times New Roman" panose="02020603050405020304" pitchFamily="18" charset="0"/>
                <a:cs typeface="Times New Roman" panose="02020603050405020304" pitchFamily="18" charset="0"/>
              </a:rPr>
              <a:t>Hard </a:t>
            </a:r>
            <a:r>
              <a:rPr lang="en-US" sz="2800" dirty="0">
                <a:solidFill>
                  <a:schemeClr val="tx1"/>
                </a:solidFill>
                <a:latin typeface="Times New Roman" panose="02020603050405020304" pitchFamily="18" charset="0"/>
                <a:cs typeface="Times New Roman" panose="02020603050405020304" pitchFamily="18" charset="0"/>
              </a:rPr>
              <a:t>materials like wood, bone and leather require a sledge microtome. </a:t>
            </a:r>
            <a:endParaRPr lang="en-US" sz="2800" dirty="0" smtClean="0">
              <a:solidFill>
                <a:schemeClr val="tx1"/>
              </a:solidFill>
              <a:latin typeface="Times New Roman" panose="02020603050405020304" pitchFamily="18" charset="0"/>
              <a:cs typeface="Times New Roman" panose="02020603050405020304" pitchFamily="18" charset="0"/>
            </a:endParaRPr>
          </a:p>
          <a:p>
            <a:pPr lvl="1"/>
            <a:r>
              <a:rPr lang="en-US" sz="2800" dirty="0" smtClean="0">
                <a:solidFill>
                  <a:schemeClr val="tx1"/>
                </a:solidFill>
                <a:latin typeface="Times New Roman" panose="02020603050405020304" pitchFamily="18" charset="0"/>
                <a:cs typeface="Times New Roman" panose="02020603050405020304" pitchFamily="18" charset="0"/>
              </a:rPr>
              <a:t>These </a:t>
            </a:r>
            <a:r>
              <a:rPr lang="en-US" sz="2800" dirty="0">
                <a:solidFill>
                  <a:schemeClr val="tx1"/>
                </a:solidFill>
                <a:latin typeface="Times New Roman" panose="02020603050405020304" pitchFamily="18" charset="0"/>
                <a:cs typeface="Times New Roman" panose="02020603050405020304" pitchFamily="18" charset="0"/>
              </a:rPr>
              <a:t>microtomes have heavier blades and cannot cut as thin as a regular microtome.</a:t>
            </a:r>
            <a:endParaRPr lang="en-US" sz="28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953874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0351" y="223234"/>
            <a:ext cx="9875520" cy="987380"/>
          </a:xfrm>
        </p:spPr>
        <p:txBody>
          <a:bodyPr/>
          <a:lstStyle/>
          <a:p>
            <a:pPr algn="ctr"/>
            <a:r>
              <a:rPr lang="en-US" dirty="0">
                <a:solidFill>
                  <a:schemeClr val="tx1"/>
                </a:solidFill>
                <a:latin typeface="Times New Roman" panose="02020603050405020304" pitchFamily="18" charset="0"/>
                <a:cs typeface="Times New Roman" panose="02020603050405020304" pitchFamily="18" charset="0"/>
              </a:rPr>
              <a:t>SLEDGE MICROTOME </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244699" y="1210613"/>
            <a:ext cx="11745531" cy="5409127"/>
          </a:xfrm>
        </p:spPr>
        <p:txBody>
          <a:bodyPr>
            <a:normAutofit/>
          </a:bodyPr>
          <a:lstStyle/>
          <a:p>
            <a:r>
              <a:rPr lang="en-US" sz="2800" dirty="0">
                <a:solidFill>
                  <a:schemeClr val="tx1"/>
                </a:solidFill>
                <a:latin typeface="Times New Roman" panose="02020603050405020304" pitchFamily="18" charset="0"/>
                <a:cs typeface="Times New Roman" panose="02020603050405020304" pitchFamily="18" charset="0"/>
              </a:rPr>
              <a:t>A sledge microtome is a device where the sample is placed into a fixed holder (shuttle), which then moves backwards and forwards across a knife. </a:t>
            </a:r>
            <a:endParaRPr lang="en-US" sz="2800" dirty="0" smtClean="0">
              <a:solidFill>
                <a:schemeClr val="tx1"/>
              </a:solidFill>
              <a:latin typeface="Times New Roman" panose="02020603050405020304" pitchFamily="18" charset="0"/>
              <a:cs typeface="Times New Roman" panose="02020603050405020304" pitchFamily="18" charset="0"/>
            </a:endParaRPr>
          </a:p>
          <a:p>
            <a:r>
              <a:rPr lang="en-US" sz="2800" dirty="0" smtClean="0">
                <a:solidFill>
                  <a:schemeClr val="tx1"/>
                </a:solidFill>
                <a:latin typeface="Times New Roman" panose="02020603050405020304" pitchFamily="18" charset="0"/>
                <a:cs typeface="Times New Roman" panose="02020603050405020304" pitchFamily="18" charset="0"/>
              </a:rPr>
              <a:t>It </a:t>
            </a:r>
            <a:r>
              <a:rPr lang="en-US" sz="2800" dirty="0">
                <a:solidFill>
                  <a:schemeClr val="tx1"/>
                </a:solidFill>
                <a:latin typeface="Times New Roman" panose="02020603050405020304" pitchFamily="18" charset="0"/>
                <a:cs typeface="Times New Roman" panose="02020603050405020304" pitchFamily="18" charset="0"/>
              </a:rPr>
              <a:t>is applicable for the preparation of large samples. </a:t>
            </a:r>
            <a:endParaRPr lang="en-US" sz="2800" dirty="0" smtClean="0">
              <a:solidFill>
                <a:schemeClr val="tx1"/>
              </a:solidFill>
              <a:latin typeface="Times New Roman" panose="02020603050405020304" pitchFamily="18" charset="0"/>
              <a:cs typeface="Times New Roman" panose="02020603050405020304" pitchFamily="18" charset="0"/>
            </a:endParaRPr>
          </a:p>
          <a:p>
            <a:r>
              <a:rPr lang="en-US" sz="2800" dirty="0" smtClean="0">
                <a:solidFill>
                  <a:schemeClr val="tx1"/>
                </a:solidFill>
                <a:latin typeface="Times New Roman" panose="02020603050405020304" pitchFamily="18" charset="0"/>
                <a:cs typeface="Times New Roman" panose="02020603050405020304" pitchFamily="18" charset="0"/>
              </a:rPr>
              <a:t>Typical </a:t>
            </a:r>
            <a:r>
              <a:rPr lang="en-US" sz="2800" dirty="0">
                <a:solidFill>
                  <a:schemeClr val="tx1"/>
                </a:solidFill>
                <a:latin typeface="Times New Roman" panose="02020603050405020304" pitchFamily="18" charset="0"/>
                <a:cs typeface="Times New Roman" panose="02020603050405020304" pitchFamily="18" charset="0"/>
              </a:rPr>
              <a:t>cut thickness achievable on a sledge microtome is between 1 and 60 µm. </a:t>
            </a:r>
            <a:endParaRPr lang="en-US" sz="2800" dirty="0" smtClean="0">
              <a:solidFill>
                <a:schemeClr val="tx1"/>
              </a:solidFill>
              <a:latin typeface="Times New Roman" panose="02020603050405020304" pitchFamily="18" charset="0"/>
              <a:cs typeface="Times New Roman" panose="02020603050405020304" pitchFamily="18" charset="0"/>
            </a:endParaRPr>
          </a:p>
          <a:p>
            <a:r>
              <a:rPr lang="en-US" sz="2800" dirty="0" smtClean="0">
                <a:solidFill>
                  <a:schemeClr val="tx1"/>
                </a:solidFill>
                <a:latin typeface="Times New Roman" panose="02020603050405020304" pitchFamily="18" charset="0"/>
                <a:cs typeface="Times New Roman" panose="02020603050405020304" pitchFamily="18" charset="0"/>
              </a:rPr>
              <a:t>ROTARY MICROTOME;</a:t>
            </a:r>
          </a:p>
          <a:p>
            <a:pPr lvl="1"/>
            <a:r>
              <a:rPr lang="en-US" sz="2800" dirty="0" smtClean="0">
                <a:solidFill>
                  <a:schemeClr val="tx1"/>
                </a:solidFill>
                <a:latin typeface="Times New Roman" panose="02020603050405020304" pitchFamily="18" charset="0"/>
                <a:cs typeface="Times New Roman" panose="02020603050405020304" pitchFamily="18" charset="0"/>
              </a:rPr>
              <a:t>The </a:t>
            </a:r>
            <a:r>
              <a:rPr lang="en-US" sz="2800" dirty="0">
                <a:solidFill>
                  <a:schemeClr val="tx1"/>
                </a:solidFill>
                <a:latin typeface="Times New Roman" panose="02020603050405020304" pitchFamily="18" charset="0"/>
                <a:cs typeface="Times New Roman" panose="02020603050405020304" pitchFamily="18" charset="0"/>
              </a:rPr>
              <a:t>staged rotary action of wheel, slowly moves a block into the path of an extremely sharp steel knife. </a:t>
            </a:r>
            <a:endParaRPr lang="en-US" sz="2800" dirty="0" smtClean="0">
              <a:solidFill>
                <a:schemeClr val="tx1"/>
              </a:solidFill>
              <a:latin typeface="Times New Roman" panose="02020603050405020304" pitchFamily="18" charset="0"/>
              <a:cs typeface="Times New Roman" panose="02020603050405020304" pitchFamily="18" charset="0"/>
            </a:endParaRPr>
          </a:p>
          <a:p>
            <a:pPr lvl="1"/>
            <a:r>
              <a:rPr lang="en-US" sz="2800" dirty="0" smtClean="0">
                <a:solidFill>
                  <a:schemeClr val="tx1"/>
                </a:solidFill>
                <a:latin typeface="Times New Roman" panose="02020603050405020304" pitchFamily="18" charset="0"/>
                <a:cs typeface="Times New Roman" panose="02020603050405020304" pitchFamily="18" charset="0"/>
              </a:rPr>
              <a:t>Modern </a:t>
            </a:r>
            <a:r>
              <a:rPr lang="en-US" sz="2800" dirty="0">
                <a:solidFill>
                  <a:schemeClr val="tx1"/>
                </a:solidFill>
                <a:latin typeface="Times New Roman" panose="02020603050405020304" pitchFamily="18" charset="0"/>
                <a:cs typeface="Times New Roman" panose="02020603050405020304" pitchFamily="18" charset="0"/>
              </a:rPr>
              <a:t>blades are disposable and last for around 20 to 30 blocks. In a rotary microtome, the knife is typically fixed in a horizontal position. </a:t>
            </a:r>
            <a:endParaRPr lang="en-US" sz="2800" dirty="0" smtClean="0">
              <a:solidFill>
                <a:schemeClr val="tx1"/>
              </a:solidFill>
              <a:latin typeface="Times New Roman" panose="02020603050405020304" pitchFamily="18" charset="0"/>
              <a:cs typeface="Times New Roman" panose="02020603050405020304" pitchFamily="18" charset="0"/>
            </a:endParaRPr>
          </a:p>
          <a:p>
            <a:pPr lvl="1"/>
            <a:r>
              <a:rPr lang="en-US" sz="2800" dirty="0" smtClean="0">
                <a:solidFill>
                  <a:schemeClr val="tx1"/>
                </a:solidFill>
                <a:latin typeface="Times New Roman" panose="02020603050405020304" pitchFamily="18" charset="0"/>
                <a:cs typeface="Times New Roman" panose="02020603050405020304" pitchFamily="18" charset="0"/>
              </a:rPr>
              <a:t>The </a:t>
            </a:r>
            <a:r>
              <a:rPr lang="en-US" sz="2800" dirty="0">
                <a:solidFill>
                  <a:schemeClr val="tx1"/>
                </a:solidFill>
                <a:latin typeface="Times New Roman" panose="02020603050405020304" pitchFamily="18" charset="0"/>
                <a:cs typeface="Times New Roman" panose="02020603050405020304" pitchFamily="18" charset="0"/>
              </a:rPr>
              <a:t>typical cut thickness for a rotary microtome is between 1 to 60 µm.</a:t>
            </a:r>
            <a:endParaRPr lang="en-US" sz="28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504540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0351" y="287629"/>
            <a:ext cx="9875520" cy="884348"/>
          </a:xfrm>
        </p:spPr>
        <p:txBody>
          <a:bodyPr/>
          <a:lstStyle/>
          <a:p>
            <a:pPr algn="ctr"/>
            <a:r>
              <a:rPr lang="en-US" dirty="0">
                <a:solidFill>
                  <a:schemeClr val="tx1"/>
                </a:solidFill>
                <a:latin typeface="Times New Roman" panose="02020603050405020304" pitchFamily="18" charset="0"/>
                <a:cs typeface="Times New Roman" panose="02020603050405020304" pitchFamily="18" charset="0"/>
              </a:rPr>
              <a:t>3- </a:t>
            </a:r>
            <a:r>
              <a:rPr lang="en-US" dirty="0" err="1" smtClean="0">
                <a:solidFill>
                  <a:schemeClr val="tx1"/>
                </a:solidFill>
                <a:latin typeface="Times New Roman" panose="02020603050405020304" pitchFamily="18" charset="0"/>
                <a:cs typeface="Times New Roman" panose="02020603050405020304" pitchFamily="18" charset="0"/>
              </a:rPr>
              <a:t>Cryosectioning</a:t>
            </a:r>
            <a:r>
              <a:rPr lang="en-US" dirty="0" smtClean="0">
                <a:solidFill>
                  <a:schemeClr val="tx1"/>
                </a:solidFill>
                <a:latin typeface="Times New Roman" panose="02020603050405020304" pitchFamily="18" charset="0"/>
                <a:cs typeface="Times New Roman" panose="02020603050405020304" pitchFamily="18" charset="0"/>
              </a:rPr>
              <a:t> </a:t>
            </a:r>
            <a:r>
              <a:rPr lang="en-US" dirty="0">
                <a:solidFill>
                  <a:schemeClr val="tx1"/>
                </a:solidFill>
                <a:latin typeface="Times New Roman" panose="02020603050405020304" pitchFamily="18" charset="0"/>
                <a:cs typeface="Times New Roman" panose="02020603050405020304" pitchFamily="18" charset="0"/>
              </a:rPr>
              <a:t>technique </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244699" y="1313645"/>
            <a:ext cx="11681137" cy="5267459"/>
          </a:xfrm>
        </p:spPr>
        <p:txBody>
          <a:bodyPr/>
          <a:lstStyle/>
          <a:p>
            <a:r>
              <a:rPr lang="en-US" sz="2800" dirty="0" smtClean="0">
                <a:solidFill>
                  <a:schemeClr val="tx1"/>
                </a:solidFill>
                <a:latin typeface="Times New Roman" panose="02020603050405020304" pitchFamily="18" charset="0"/>
                <a:cs typeface="Times New Roman" panose="02020603050405020304" pitchFamily="18" charset="0"/>
              </a:rPr>
              <a:t>Water-rich tissues are hardened by freezing and cut in frozen state. </a:t>
            </a:r>
          </a:p>
          <a:p>
            <a:r>
              <a:rPr lang="en-US" sz="2800" dirty="0" smtClean="0">
                <a:solidFill>
                  <a:schemeClr val="tx1"/>
                </a:solidFill>
                <a:latin typeface="Times New Roman" panose="02020603050405020304" pitchFamily="18" charset="0"/>
                <a:cs typeface="Times New Roman" panose="02020603050405020304" pitchFamily="18" charset="0"/>
              </a:rPr>
              <a:t>Sections are stained and examined with a light microscope. </a:t>
            </a:r>
          </a:p>
          <a:p>
            <a:r>
              <a:rPr lang="en-US" sz="2800" dirty="0" smtClean="0">
                <a:solidFill>
                  <a:schemeClr val="tx1"/>
                </a:solidFill>
                <a:latin typeface="Times New Roman" panose="02020603050405020304" pitchFamily="18" charset="0"/>
                <a:cs typeface="Times New Roman" panose="02020603050405020304" pitchFamily="18" charset="0"/>
              </a:rPr>
              <a:t>This technique is much faster than traditional histology (5 minutes vs. 16 hours) and are used in operations to achieve a quick diagnosis. </a:t>
            </a:r>
          </a:p>
          <a:p>
            <a:r>
              <a:rPr lang="en-US" sz="2800" dirty="0" err="1" smtClean="0">
                <a:solidFill>
                  <a:schemeClr val="tx1"/>
                </a:solidFill>
                <a:latin typeface="Times New Roman" panose="02020603050405020304" pitchFamily="18" charset="0"/>
                <a:cs typeface="Times New Roman" panose="02020603050405020304" pitchFamily="18" charset="0"/>
              </a:rPr>
              <a:t>Cryosections</a:t>
            </a:r>
            <a:r>
              <a:rPr lang="en-US" sz="2800" dirty="0" smtClean="0">
                <a:solidFill>
                  <a:schemeClr val="tx1"/>
                </a:solidFill>
                <a:latin typeface="Times New Roman" panose="02020603050405020304" pitchFamily="18" charset="0"/>
                <a:cs typeface="Times New Roman" panose="02020603050405020304" pitchFamily="18" charset="0"/>
              </a:rPr>
              <a:t> can also be used in immunochemistry as freezing tissue does not alter or mask its chemical composition . </a:t>
            </a:r>
          </a:p>
          <a:p>
            <a:r>
              <a:rPr lang="en-US" sz="2800" dirty="0" smtClean="0">
                <a:solidFill>
                  <a:schemeClr val="tx1"/>
                </a:solidFill>
                <a:latin typeface="Times New Roman" panose="02020603050405020304" pitchFamily="18" charset="0"/>
                <a:cs typeface="Times New Roman" panose="02020603050405020304" pitchFamily="18" charset="0"/>
              </a:rPr>
              <a:t>For the cutting of frozen samples, many rotary microtomes can be adapted to cut in a liquid nitrogen chamber, in a so-called </a:t>
            </a:r>
            <a:r>
              <a:rPr lang="en-US" sz="2800" dirty="0" err="1" smtClean="0">
                <a:solidFill>
                  <a:schemeClr val="tx1"/>
                </a:solidFill>
                <a:latin typeface="Times New Roman" panose="02020603050405020304" pitchFamily="18" charset="0"/>
                <a:cs typeface="Times New Roman" panose="02020603050405020304" pitchFamily="18" charset="0"/>
              </a:rPr>
              <a:t>cryomicrotome</a:t>
            </a:r>
            <a:r>
              <a:rPr lang="en-US" sz="2800" dirty="0" smtClean="0">
                <a:solidFill>
                  <a:schemeClr val="tx1"/>
                </a:solidFill>
                <a:latin typeface="Times New Roman" panose="02020603050405020304" pitchFamily="18" charset="0"/>
                <a:cs typeface="Times New Roman" panose="02020603050405020304" pitchFamily="18" charset="0"/>
              </a:rPr>
              <a:t> setup.</a:t>
            </a:r>
          </a:p>
          <a:p>
            <a:endParaRPr lang="en-US" dirty="0"/>
          </a:p>
        </p:txBody>
      </p:sp>
    </p:spTree>
    <p:extLst>
      <p:ext uri="{BB962C8B-B14F-4D97-AF65-F5344CB8AC3E}">
        <p14:creationId xmlns:p14="http://schemas.microsoft.com/office/powerpoint/2010/main" val="25730496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74750"/>
            <a:ext cx="9875520" cy="845712"/>
          </a:xfrm>
        </p:spPr>
        <p:txBody>
          <a:bodyPr/>
          <a:lstStyle/>
          <a:p>
            <a:pPr algn="ctr"/>
            <a:r>
              <a:rPr lang="en-US" dirty="0">
                <a:solidFill>
                  <a:schemeClr val="tx1"/>
                </a:solidFill>
                <a:latin typeface="Times New Roman" panose="02020603050405020304" pitchFamily="18" charset="0"/>
                <a:cs typeface="Times New Roman" panose="02020603050405020304" pitchFamily="18" charset="0"/>
              </a:rPr>
              <a:t>4- Electron microscopy :</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244699" y="1120461"/>
            <a:ext cx="11681137" cy="5499279"/>
          </a:xfrm>
        </p:spPr>
        <p:txBody>
          <a:bodyPr>
            <a:noAutofit/>
          </a:bodyPr>
          <a:lstStyle/>
          <a:p>
            <a:r>
              <a:rPr lang="en-US" sz="2400" dirty="0">
                <a:solidFill>
                  <a:schemeClr val="tx1"/>
                </a:solidFill>
                <a:latin typeface="Times New Roman" panose="02020603050405020304" pitchFamily="18" charset="0"/>
                <a:cs typeface="Times New Roman" panose="02020603050405020304" pitchFamily="18" charset="0"/>
              </a:rPr>
              <a:t>Extremely thin sections are required for transmission electron microscope (TEM) and serial block face scanning electron microscope (SBFSEM). </a:t>
            </a:r>
            <a:endParaRPr lang="en-US" sz="2400" dirty="0" smtClean="0">
              <a:solidFill>
                <a:schemeClr val="tx1"/>
              </a:solidFill>
              <a:latin typeface="Times New Roman" panose="02020603050405020304" pitchFamily="18" charset="0"/>
              <a:cs typeface="Times New Roman" panose="02020603050405020304" pitchFamily="18" charset="0"/>
            </a:endParaRPr>
          </a:p>
          <a:p>
            <a:r>
              <a:rPr lang="en-US" sz="2400" dirty="0" smtClean="0">
                <a:solidFill>
                  <a:schemeClr val="tx1"/>
                </a:solidFill>
                <a:latin typeface="Times New Roman" panose="02020603050405020304" pitchFamily="18" charset="0"/>
                <a:cs typeface="Times New Roman" panose="02020603050405020304" pitchFamily="18" charset="0"/>
              </a:rPr>
              <a:t>The </a:t>
            </a:r>
            <a:r>
              <a:rPr lang="en-US" sz="2400" dirty="0">
                <a:solidFill>
                  <a:schemeClr val="tx1"/>
                </a:solidFill>
                <a:latin typeface="Times New Roman" panose="02020603050405020304" pitchFamily="18" charset="0"/>
                <a:cs typeface="Times New Roman" panose="02020603050405020304" pitchFamily="18" charset="0"/>
              </a:rPr>
              <a:t>typical thickness of sections is between 40 and 100 nm for transmission electron microscopy . </a:t>
            </a:r>
            <a:endParaRPr lang="en-US" sz="2400" dirty="0" smtClean="0">
              <a:solidFill>
                <a:schemeClr val="tx1"/>
              </a:solidFill>
              <a:latin typeface="Times New Roman" panose="02020603050405020304" pitchFamily="18" charset="0"/>
              <a:cs typeface="Times New Roman" panose="02020603050405020304" pitchFamily="18" charset="0"/>
            </a:endParaRPr>
          </a:p>
          <a:p>
            <a:r>
              <a:rPr lang="en-US" sz="2400" dirty="0" smtClean="0">
                <a:solidFill>
                  <a:schemeClr val="tx1"/>
                </a:solidFill>
                <a:latin typeface="Times New Roman" panose="02020603050405020304" pitchFamily="18" charset="0"/>
                <a:cs typeface="Times New Roman" panose="02020603050405020304" pitchFamily="18" charset="0"/>
              </a:rPr>
              <a:t>Sectioning </a:t>
            </a:r>
            <a:r>
              <a:rPr lang="en-US" sz="2400" dirty="0">
                <a:solidFill>
                  <a:schemeClr val="tx1"/>
                </a:solidFill>
                <a:latin typeface="Times New Roman" panose="02020603050405020304" pitchFamily="18" charset="0"/>
                <a:cs typeface="Times New Roman" panose="02020603050405020304" pitchFamily="18" charset="0"/>
              </a:rPr>
              <a:t>can be achieved by the </a:t>
            </a:r>
            <a:r>
              <a:rPr lang="en-US" sz="2400" dirty="0" err="1">
                <a:solidFill>
                  <a:schemeClr val="tx1"/>
                </a:solidFill>
                <a:latin typeface="Times New Roman" panose="02020603050405020304" pitchFamily="18" charset="0"/>
                <a:cs typeface="Times New Roman" panose="02020603050405020304" pitchFamily="18" charset="0"/>
              </a:rPr>
              <a:t>Ultramicrotone</a:t>
            </a:r>
            <a:r>
              <a:rPr lang="en-US" sz="2400" dirty="0">
                <a:solidFill>
                  <a:schemeClr val="tx1"/>
                </a:solidFill>
                <a:latin typeface="Times New Roman" panose="02020603050405020304" pitchFamily="18" charset="0"/>
                <a:cs typeface="Times New Roman" panose="02020603050405020304" pitchFamily="18" charset="0"/>
              </a:rPr>
              <a:t> , in which a glass or gem grade diamond knife is used to cut very thin sections (typically 60 to 100 nm). </a:t>
            </a:r>
            <a:endParaRPr lang="en-US" sz="2400" dirty="0" smtClean="0">
              <a:solidFill>
                <a:schemeClr val="tx1"/>
              </a:solidFill>
              <a:latin typeface="Times New Roman" panose="02020603050405020304" pitchFamily="18" charset="0"/>
              <a:cs typeface="Times New Roman" panose="02020603050405020304" pitchFamily="18" charset="0"/>
            </a:endParaRPr>
          </a:p>
          <a:p>
            <a:r>
              <a:rPr lang="en-US" sz="2400" dirty="0" smtClean="0">
                <a:solidFill>
                  <a:schemeClr val="tx1"/>
                </a:solidFill>
                <a:latin typeface="Times New Roman" panose="02020603050405020304" pitchFamily="18" charset="0"/>
                <a:cs typeface="Times New Roman" panose="02020603050405020304" pitchFamily="18" charset="0"/>
              </a:rPr>
              <a:t>Complementing </a:t>
            </a:r>
            <a:r>
              <a:rPr lang="en-US" sz="2400" dirty="0">
                <a:solidFill>
                  <a:schemeClr val="tx1"/>
                </a:solidFill>
                <a:latin typeface="Times New Roman" panose="02020603050405020304" pitchFamily="18" charset="0"/>
                <a:cs typeface="Times New Roman" panose="02020603050405020304" pitchFamily="18" charset="0"/>
              </a:rPr>
              <a:t>traditional TEM techniques </a:t>
            </a:r>
            <a:r>
              <a:rPr lang="en-US" sz="2400" dirty="0" err="1">
                <a:solidFill>
                  <a:schemeClr val="tx1"/>
                </a:solidFill>
                <a:latin typeface="Times New Roman" panose="02020603050405020304" pitchFamily="18" charset="0"/>
                <a:cs typeface="Times New Roman" panose="02020603050405020304" pitchFamily="18" charset="0"/>
              </a:rPr>
              <a:t>ultramicrotomes</a:t>
            </a:r>
            <a:r>
              <a:rPr lang="en-US" sz="2400" dirty="0">
                <a:solidFill>
                  <a:schemeClr val="tx1"/>
                </a:solidFill>
                <a:latin typeface="Times New Roman" panose="02020603050405020304" pitchFamily="18" charset="0"/>
                <a:cs typeface="Times New Roman" panose="02020603050405020304" pitchFamily="18" charset="0"/>
              </a:rPr>
              <a:t> are mounted inside an SEM chamber so the surface of the a block face can be imaged at and then removed with the microtome to uncover the next surface which is ready for imaging. </a:t>
            </a:r>
            <a:endParaRPr lang="en-US" sz="2400" dirty="0" smtClean="0">
              <a:solidFill>
                <a:schemeClr val="tx1"/>
              </a:solidFill>
              <a:latin typeface="Times New Roman" panose="02020603050405020304" pitchFamily="18" charset="0"/>
              <a:cs typeface="Times New Roman" panose="02020603050405020304" pitchFamily="18" charset="0"/>
            </a:endParaRPr>
          </a:p>
          <a:p>
            <a:r>
              <a:rPr lang="en-US" sz="2400" dirty="0" smtClean="0">
                <a:solidFill>
                  <a:schemeClr val="tx1"/>
                </a:solidFill>
                <a:latin typeface="Times New Roman" panose="02020603050405020304" pitchFamily="18" charset="0"/>
                <a:cs typeface="Times New Roman" panose="02020603050405020304" pitchFamily="18" charset="0"/>
              </a:rPr>
              <a:t>This </a:t>
            </a:r>
            <a:r>
              <a:rPr lang="en-US" sz="2400" dirty="0">
                <a:solidFill>
                  <a:schemeClr val="tx1"/>
                </a:solidFill>
                <a:latin typeface="Times New Roman" panose="02020603050405020304" pitchFamily="18" charset="0"/>
                <a:cs typeface="Times New Roman" panose="02020603050405020304" pitchFamily="18" charset="0"/>
              </a:rPr>
              <a:t>technique is called SBFSEM. </a:t>
            </a:r>
            <a:endParaRPr lang="en-US" sz="2400" dirty="0" smtClean="0">
              <a:solidFill>
                <a:schemeClr val="tx1"/>
              </a:solidFill>
              <a:latin typeface="Times New Roman" panose="02020603050405020304" pitchFamily="18" charset="0"/>
              <a:cs typeface="Times New Roman" panose="02020603050405020304" pitchFamily="18" charset="0"/>
            </a:endParaRPr>
          </a:p>
          <a:p>
            <a:r>
              <a:rPr lang="en-US" sz="2400" dirty="0" smtClean="0">
                <a:solidFill>
                  <a:schemeClr val="tx1"/>
                </a:solidFill>
                <a:latin typeface="Times New Roman" panose="02020603050405020304" pitchFamily="18" charset="0"/>
                <a:cs typeface="Times New Roman" panose="02020603050405020304" pitchFamily="18" charset="0"/>
              </a:rPr>
              <a:t>The </a:t>
            </a:r>
            <a:r>
              <a:rPr lang="en-US" sz="2400" dirty="0">
                <a:solidFill>
                  <a:schemeClr val="tx1"/>
                </a:solidFill>
                <a:latin typeface="Times New Roman" panose="02020603050405020304" pitchFamily="18" charset="0"/>
                <a:cs typeface="Times New Roman" panose="02020603050405020304" pitchFamily="18" charset="0"/>
              </a:rPr>
              <a:t>thickness of these cuts is between 30 and 50 nm.</a:t>
            </a:r>
            <a:endParaRPr lang="en-US" sz="24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846817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0351" y="261871"/>
            <a:ext cx="9875520" cy="884349"/>
          </a:xfrm>
        </p:spPr>
        <p:txBody>
          <a:bodyPr/>
          <a:lstStyle/>
          <a:p>
            <a:pPr algn="ctr"/>
            <a:r>
              <a:rPr lang="en-US" dirty="0">
                <a:solidFill>
                  <a:schemeClr val="tx1"/>
                </a:solidFill>
                <a:latin typeface="Times New Roman" panose="02020603050405020304" pitchFamily="18" charset="0"/>
                <a:cs typeface="Times New Roman" panose="02020603050405020304" pitchFamily="18" charset="0"/>
              </a:rPr>
              <a:t>VIBRATING MICROTOME </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206062" y="1146219"/>
            <a:ext cx="11732653" cy="5473521"/>
          </a:xfrm>
        </p:spPr>
        <p:txBody>
          <a:bodyPr/>
          <a:lstStyle/>
          <a:p>
            <a:r>
              <a:rPr lang="en-US" dirty="0">
                <a:solidFill>
                  <a:schemeClr val="tx1"/>
                </a:solidFill>
                <a:latin typeface="Times New Roman" panose="02020603050405020304" pitchFamily="18" charset="0"/>
                <a:cs typeface="Times New Roman" panose="02020603050405020304" pitchFamily="18" charset="0"/>
              </a:rPr>
              <a:t>The vibrating microtome operates by cutting using a vibrating blade, allowing the resultant section to be made with less pressure than which is required for a stationary blade. </a:t>
            </a:r>
            <a:endParaRPr lang="en-US" dirty="0" smtClean="0">
              <a:solidFill>
                <a:schemeClr val="tx1"/>
              </a:solidFill>
              <a:latin typeface="Times New Roman" panose="02020603050405020304" pitchFamily="18" charset="0"/>
              <a:cs typeface="Times New Roman" panose="02020603050405020304" pitchFamily="18" charset="0"/>
            </a:endParaRPr>
          </a:p>
          <a:p>
            <a:r>
              <a:rPr lang="en-US" dirty="0" smtClean="0">
                <a:solidFill>
                  <a:schemeClr val="tx1"/>
                </a:solidFill>
                <a:latin typeface="Times New Roman" panose="02020603050405020304" pitchFamily="18" charset="0"/>
                <a:cs typeface="Times New Roman" panose="02020603050405020304" pitchFamily="18" charset="0"/>
              </a:rPr>
              <a:t>The </a:t>
            </a:r>
            <a:r>
              <a:rPr lang="en-US" dirty="0">
                <a:solidFill>
                  <a:schemeClr val="tx1"/>
                </a:solidFill>
                <a:latin typeface="Times New Roman" panose="02020603050405020304" pitchFamily="18" charset="0"/>
                <a:cs typeface="Times New Roman" panose="02020603050405020304" pitchFamily="18" charset="0"/>
              </a:rPr>
              <a:t>vibrating microtome is usually used for difficult biological samples. </a:t>
            </a:r>
            <a:endParaRPr lang="en-US" dirty="0" smtClean="0">
              <a:solidFill>
                <a:schemeClr val="tx1"/>
              </a:solidFill>
              <a:latin typeface="Times New Roman" panose="02020603050405020304" pitchFamily="18" charset="0"/>
              <a:cs typeface="Times New Roman" panose="02020603050405020304" pitchFamily="18" charset="0"/>
            </a:endParaRPr>
          </a:p>
          <a:p>
            <a:r>
              <a:rPr lang="en-US" dirty="0" smtClean="0">
                <a:solidFill>
                  <a:schemeClr val="tx1"/>
                </a:solidFill>
                <a:latin typeface="Times New Roman" panose="02020603050405020304" pitchFamily="18" charset="0"/>
                <a:cs typeface="Times New Roman" panose="02020603050405020304" pitchFamily="18" charset="0"/>
              </a:rPr>
              <a:t>The </a:t>
            </a:r>
            <a:r>
              <a:rPr lang="en-US" dirty="0">
                <a:solidFill>
                  <a:schemeClr val="tx1"/>
                </a:solidFill>
                <a:latin typeface="Times New Roman" panose="02020603050405020304" pitchFamily="18" charset="0"/>
                <a:cs typeface="Times New Roman" panose="02020603050405020304" pitchFamily="18" charset="0"/>
              </a:rPr>
              <a:t>cut thickness is usually around 10-500 µm. </a:t>
            </a:r>
            <a:endParaRPr lang="en-US" dirty="0" smtClean="0">
              <a:solidFill>
                <a:schemeClr val="tx1"/>
              </a:solidFill>
              <a:latin typeface="Times New Roman" panose="02020603050405020304" pitchFamily="18" charset="0"/>
              <a:cs typeface="Times New Roman" panose="02020603050405020304" pitchFamily="18" charset="0"/>
            </a:endParaRPr>
          </a:p>
          <a:p>
            <a:r>
              <a:rPr lang="en-US" dirty="0" smtClean="0">
                <a:solidFill>
                  <a:schemeClr val="tx1"/>
                </a:solidFill>
                <a:latin typeface="Times New Roman" panose="02020603050405020304" pitchFamily="18" charset="0"/>
                <a:cs typeface="Times New Roman" panose="02020603050405020304" pitchFamily="18" charset="0"/>
              </a:rPr>
              <a:t>SAW </a:t>
            </a:r>
            <a:r>
              <a:rPr lang="en-US" dirty="0">
                <a:solidFill>
                  <a:schemeClr val="tx1"/>
                </a:solidFill>
                <a:latin typeface="Times New Roman" panose="02020603050405020304" pitchFamily="18" charset="0"/>
                <a:cs typeface="Times New Roman" panose="02020603050405020304" pitchFamily="18" charset="0"/>
              </a:rPr>
              <a:t>MICROTOME : </a:t>
            </a:r>
            <a:endParaRPr lang="en-US" dirty="0" smtClean="0">
              <a:solidFill>
                <a:schemeClr val="tx1"/>
              </a:solidFill>
              <a:latin typeface="Times New Roman" panose="02020603050405020304" pitchFamily="18" charset="0"/>
              <a:cs typeface="Times New Roman" panose="02020603050405020304" pitchFamily="18" charset="0"/>
            </a:endParaRPr>
          </a:p>
          <a:p>
            <a:pPr lvl="1"/>
            <a:r>
              <a:rPr lang="en-US" dirty="0" smtClean="0">
                <a:solidFill>
                  <a:schemeClr val="tx1"/>
                </a:solidFill>
                <a:latin typeface="Times New Roman" panose="02020603050405020304" pitchFamily="18" charset="0"/>
                <a:cs typeface="Times New Roman" panose="02020603050405020304" pitchFamily="18" charset="0"/>
              </a:rPr>
              <a:t>The </a:t>
            </a:r>
            <a:r>
              <a:rPr lang="en-US" dirty="0">
                <a:solidFill>
                  <a:schemeClr val="tx1"/>
                </a:solidFill>
                <a:latin typeface="Times New Roman" panose="02020603050405020304" pitchFamily="18" charset="0"/>
                <a:cs typeface="Times New Roman" panose="02020603050405020304" pitchFamily="18" charset="0"/>
              </a:rPr>
              <a:t>saw microtome is especially for hard materials such as teeth or bones. </a:t>
            </a:r>
            <a:endParaRPr lang="en-US" dirty="0" smtClean="0">
              <a:solidFill>
                <a:schemeClr val="tx1"/>
              </a:solidFill>
              <a:latin typeface="Times New Roman" panose="02020603050405020304" pitchFamily="18" charset="0"/>
              <a:cs typeface="Times New Roman" panose="02020603050405020304" pitchFamily="18" charset="0"/>
            </a:endParaRPr>
          </a:p>
          <a:p>
            <a:pPr lvl="1"/>
            <a:r>
              <a:rPr lang="en-US" dirty="0" smtClean="0">
                <a:solidFill>
                  <a:schemeClr val="tx1"/>
                </a:solidFill>
                <a:latin typeface="Times New Roman" panose="02020603050405020304" pitchFamily="18" charset="0"/>
                <a:cs typeface="Times New Roman" panose="02020603050405020304" pitchFamily="18" charset="0"/>
              </a:rPr>
              <a:t>The </a:t>
            </a:r>
            <a:r>
              <a:rPr lang="en-US" dirty="0">
                <a:solidFill>
                  <a:schemeClr val="tx1"/>
                </a:solidFill>
                <a:latin typeface="Times New Roman" panose="02020603050405020304" pitchFamily="18" charset="0"/>
                <a:cs typeface="Times New Roman" panose="02020603050405020304" pitchFamily="18" charset="0"/>
              </a:rPr>
              <a:t>microtome of this type has a recessed rotating saw, which slices through the sample. </a:t>
            </a:r>
            <a:endParaRPr lang="en-US" dirty="0" smtClean="0">
              <a:solidFill>
                <a:schemeClr val="tx1"/>
              </a:solidFill>
              <a:latin typeface="Times New Roman" panose="02020603050405020304" pitchFamily="18" charset="0"/>
              <a:cs typeface="Times New Roman" panose="02020603050405020304" pitchFamily="18" charset="0"/>
            </a:endParaRPr>
          </a:p>
          <a:p>
            <a:pPr lvl="1"/>
            <a:r>
              <a:rPr lang="en-US" dirty="0" smtClean="0">
                <a:solidFill>
                  <a:schemeClr val="tx1"/>
                </a:solidFill>
                <a:latin typeface="Times New Roman" panose="02020603050405020304" pitchFamily="18" charset="0"/>
                <a:cs typeface="Times New Roman" panose="02020603050405020304" pitchFamily="18" charset="0"/>
              </a:rPr>
              <a:t>The </a:t>
            </a:r>
            <a:r>
              <a:rPr lang="en-US" dirty="0">
                <a:solidFill>
                  <a:schemeClr val="tx1"/>
                </a:solidFill>
                <a:latin typeface="Times New Roman" panose="02020603050405020304" pitchFamily="18" charset="0"/>
                <a:cs typeface="Times New Roman" panose="02020603050405020304" pitchFamily="18" charset="0"/>
              </a:rPr>
              <a:t>minimal cut thickness is approximately 30 µm, and can be made for comparatively large samples. </a:t>
            </a:r>
            <a:endParaRPr lang="en-US" dirty="0" smtClean="0">
              <a:solidFill>
                <a:schemeClr val="tx1"/>
              </a:solidFill>
              <a:latin typeface="Times New Roman" panose="02020603050405020304" pitchFamily="18" charset="0"/>
              <a:cs typeface="Times New Roman" panose="02020603050405020304" pitchFamily="18" charset="0"/>
            </a:endParaRPr>
          </a:p>
          <a:p>
            <a:r>
              <a:rPr lang="en-US" dirty="0" smtClean="0">
                <a:solidFill>
                  <a:schemeClr val="tx1"/>
                </a:solidFill>
                <a:latin typeface="Times New Roman" panose="02020603050405020304" pitchFamily="18" charset="0"/>
                <a:cs typeface="Times New Roman" panose="02020603050405020304" pitchFamily="18" charset="0"/>
              </a:rPr>
              <a:t>LASER </a:t>
            </a:r>
            <a:r>
              <a:rPr lang="en-US" dirty="0">
                <a:solidFill>
                  <a:schemeClr val="tx1"/>
                </a:solidFill>
                <a:latin typeface="Times New Roman" panose="02020603050405020304" pitchFamily="18" charset="0"/>
                <a:cs typeface="Times New Roman" panose="02020603050405020304" pitchFamily="18" charset="0"/>
              </a:rPr>
              <a:t>MICROTOME : </a:t>
            </a:r>
            <a:endParaRPr lang="en-US" dirty="0" smtClean="0">
              <a:solidFill>
                <a:schemeClr val="tx1"/>
              </a:solidFill>
              <a:latin typeface="Times New Roman" panose="02020603050405020304" pitchFamily="18" charset="0"/>
              <a:cs typeface="Times New Roman" panose="02020603050405020304" pitchFamily="18" charset="0"/>
            </a:endParaRPr>
          </a:p>
          <a:p>
            <a:pPr lvl="1"/>
            <a:r>
              <a:rPr lang="en-US" dirty="0" smtClean="0">
                <a:solidFill>
                  <a:schemeClr val="tx1"/>
                </a:solidFill>
                <a:latin typeface="Times New Roman" panose="02020603050405020304" pitchFamily="18" charset="0"/>
                <a:cs typeface="Times New Roman" panose="02020603050405020304" pitchFamily="18" charset="0"/>
              </a:rPr>
              <a:t>Laser </a:t>
            </a:r>
            <a:r>
              <a:rPr lang="en-US" dirty="0">
                <a:solidFill>
                  <a:schemeClr val="tx1"/>
                </a:solidFill>
                <a:latin typeface="Times New Roman" panose="02020603050405020304" pitchFamily="18" charset="0"/>
                <a:cs typeface="Times New Roman" panose="02020603050405020304" pitchFamily="18" charset="0"/>
              </a:rPr>
              <a:t>microtome cuts the target specimen with a infra-red laser instead of a mechanical knife. </a:t>
            </a:r>
            <a:endParaRPr lang="en-US" dirty="0" smtClean="0">
              <a:solidFill>
                <a:schemeClr val="tx1"/>
              </a:solidFill>
              <a:latin typeface="Times New Roman" panose="02020603050405020304" pitchFamily="18" charset="0"/>
              <a:cs typeface="Times New Roman" panose="02020603050405020304" pitchFamily="18" charset="0"/>
            </a:endParaRPr>
          </a:p>
          <a:p>
            <a:pPr lvl="1"/>
            <a:r>
              <a:rPr lang="en-US" dirty="0" smtClean="0">
                <a:solidFill>
                  <a:schemeClr val="tx1"/>
                </a:solidFill>
                <a:latin typeface="Times New Roman" panose="02020603050405020304" pitchFamily="18" charset="0"/>
                <a:cs typeface="Times New Roman" panose="02020603050405020304" pitchFamily="18" charset="0"/>
              </a:rPr>
              <a:t>This </a:t>
            </a:r>
            <a:r>
              <a:rPr lang="en-US" dirty="0">
                <a:solidFill>
                  <a:schemeClr val="tx1"/>
                </a:solidFill>
                <a:latin typeface="Times New Roman" panose="02020603050405020304" pitchFamily="18" charset="0"/>
                <a:cs typeface="Times New Roman" panose="02020603050405020304" pitchFamily="18" charset="0"/>
              </a:rPr>
              <a:t>method is contact-free and does not require sample preparation techniques. </a:t>
            </a:r>
            <a:endParaRPr lang="en-US" dirty="0" smtClean="0">
              <a:solidFill>
                <a:schemeClr val="tx1"/>
              </a:solidFill>
              <a:latin typeface="Times New Roman" panose="02020603050405020304" pitchFamily="18" charset="0"/>
              <a:cs typeface="Times New Roman" panose="02020603050405020304" pitchFamily="18" charset="0"/>
            </a:endParaRPr>
          </a:p>
          <a:p>
            <a:pPr lvl="1"/>
            <a:r>
              <a:rPr lang="en-US" dirty="0" smtClean="0">
                <a:solidFill>
                  <a:schemeClr val="tx1"/>
                </a:solidFill>
                <a:latin typeface="Times New Roman" panose="02020603050405020304" pitchFamily="18" charset="0"/>
                <a:cs typeface="Times New Roman" panose="02020603050405020304" pitchFamily="18" charset="0"/>
              </a:rPr>
              <a:t>The </a:t>
            </a:r>
            <a:r>
              <a:rPr lang="en-US" dirty="0">
                <a:solidFill>
                  <a:schemeClr val="tx1"/>
                </a:solidFill>
                <a:latin typeface="Times New Roman" panose="02020603050405020304" pitchFamily="18" charset="0"/>
                <a:cs typeface="Times New Roman" panose="02020603050405020304" pitchFamily="18" charset="0"/>
              </a:rPr>
              <a:t>laser microtome has the ability to slice almost every tissue in its native state. </a:t>
            </a:r>
            <a:endParaRPr lang="en-US" dirty="0" smtClean="0">
              <a:solidFill>
                <a:schemeClr val="tx1"/>
              </a:solidFill>
              <a:latin typeface="Times New Roman" panose="02020603050405020304" pitchFamily="18" charset="0"/>
              <a:cs typeface="Times New Roman" panose="02020603050405020304" pitchFamily="18" charset="0"/>
            </a:endParaRPr>
          </a:p>
          <a:p>
            <a:pPr lvl="1"/>
            <a:r>
              <a:rPr lang="en-US" dirty="0" smtClean="0">
                <a:solidFill>
                  <a:schemeClr val="tx1"/>
                </a:solidFill>
                <a:latin typeface="Times New Roman" panose="02020603050405020304" pitchFamily="18" charset="0"/>
                <a:cs typeface="Times New Roman" panose="02020603050405020304" pitchFamily="18" charset="0"/>
              </a:rPr>
              <a:t>Depending </a:t>
            </a:r>
            <a:r>
              <a:rPr lang="en-US" dirty="0">
                <a:solidFill>
                  <a:schemeClr val="tx1"/>
                </a:solidFill>
                <a:latin typeface="Times New Roman" panose="02020603050405020304" pitchFamily="18" charset="0"/>
                <a:cs typeface="Times New Roman" panose="02020603050405020304" pitchFamily="18" charset="0"/>
              </a:rPr>
              <a:t>on the material being processed, slice thicknesses of 10 to 100 µm are feasible</a:t>
            </a:r>
            <a:endParaRPr lang="en-US"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922590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3000" y="1004552"/>
            <a:ext cx="9872871" cy="5091448"/>
          </a:xfrm>
        </p:spPr>
        <p:txBody>
          <a:bodyPr>
            <a:normAutofit/>
          </a:bodyPr>
          <a:lstStyle/>
          <a:p>
            <a:pPr marL="45720" indent="0" algn="ctr">
              <a:buNone/>
            </a:pPr>
            <a:endParaRPr lang="en-US" sz="4800" dirty="0" smtClean="0">
              <a:solidFill>
                <a:schemeClr val="tx1"/>
              </a:solidFill>
              <a:latin typeface="Algerian" panose="04020705040A02060702" pitchFamily="82" charset="0"/>
            </a:endParaRPr>
          </a:p>
          <a:p>
            <a:pPr marL="45720" indent="0" algn="ctr">
              <a:buNone/>
            </a:pPr>
            <a:endParaRPr lang="en-US" sz="4800" dirty="0">
              <a:solidFill>
                <a:schemeClr val="tx1"/>
              </a:solidFill>
              <a:effectLst>
                <a:glow rad="228600">
                  <a:schemeClr val="accent2">
                    <a:satMod val="175000"/>
                    <a:alpha val="40000"/>
                  </a:schemeClr>
                </a:glow>
              </a:effectLst>
              <a:latin typeface="Algerian" panose="04020705040A02060702" pitchFamily="82" charset="0"/>
            </a:endParaRPr>
          </a:p>
        </p:txBody>
      </p:sp>
      <p:sp>
        <p:nvSpPr>
          <p:cNvPr id="4" name="Rectangle 3"/>
          <p:cNvSpPr/>
          <p:nvPr/>
        </p:nvSpPr>
        <p:spPr>
          <a:xfrm>
            <a:off x="2215770" y="2967335"/>
            <a:ext cx="7760459" cy="923330"/>
          </a:xfrm>
          <a:prstGeom prst="rect">
            <a:avLst/>
          </a:prstGeom>
          <a:noFill/>
        </p:spPr>
        <p:txBody>
          <a:bodyPr wrap="none" lIns="91440" tIns="45720" rIns="91440" bIns="45720">
            <a:prstTxWarp prst="textTriangleInverted">
              <a:avLst/>
            </a:prstTxWarp>
            <a:spAutoFit/>
          </a:bodyPr>
          <a:lstStyle/>
          <a:p>
            <a:pPr algn="ctr"/>
            <a:r>
              <a:rPr lang="en-US" sz="5400" b="1" cap="none" spc="0" dirty="0" smtClean="0">
                <a:ln w="12700">
                  <a:solidFill>
                    <a:srgbClr val="FFFF00"/>
                  </a:solidFill>
                  <a:prstDash val="solid"/>
                </a:ln>
                <a:blipFill>
                  <a:blip r:embed="rId2"/>
                  <a:tile tx="0" ty="0" sx="100000" sy="100000" flip="none" algn="tl"/>
                </a:blipFill>
                <a:effectLst>
                  <a:outerShdw dist="38100" dir="2640000" algn="bl" rotWithShape="0">
                    <a:schemeClr val="accent1"/>
                  </a:outerShdw>
                </a:effectLst>
                <a:latin typeface="Algerian" panose="04020705040A02060702" pitchFamily="82" charset="0"/>
              </a:rPr>
              <a:t>Thank you very much</a:t>
            </a:r>
            <a:endParaRPr lang="en-US" sz="5400" b="1" cap="none" spc="0" dirty="0">
              <a:ln w="12700">
                <a:solidFill>
                  <a:srgbClr val="FFFF00"/>
                </a:solidFill>
                <a:prstDash val="solid"/>
              </a:ln>
              <a:blipFill>
                <a:blip r:embed="rId2"/>
                <a:tile tx="0" ty="0" sx="100000" sy="100000" flip="none" algn="tl"/>
              </a:blipFill>
              <a:effectLst>
                <a:outerShdw dist="38100" dir="2640000" algn="bl" rotWithShape="0">
                  <a:schemeClr val="accent1"/>
                </a:outerShdw>
              </a:effectLst>
            </a:endParaRPr>
          </a:p>
        </p:txBody>
      </p:sp>
    </p:spTree>
    <p:extLst>
      <p:ext uri="{BB962C8B-B14F-4D97-AF65-F5344CB8AC3E}">
        <p14:creationId xmlns:p14="http://schemas.microsoft.com/office/powerpoint/2010/main" val="12040038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0420" y="377780"/>
            <a:ext cx="10628290" cy="1356360"/>
          </a:xfrm>
        </p:spPr>
        <p:txBody>
          <a:bodyPr/>
          <a:lstStyle/>
          <a:p>
            <a:r>
              <a:rPr lang="en-US" dirty="0">
                <a:solidFill>
                  <a:schemeClr val="tx1"/>
                </a:solidFill>
                <a:latin typeface="Times New Roman" panose="02020603050405020304" pitchFamily="18" charset="0"/>
                <a:cs typeface="Times New Roman" panose="02020603050405020304" pitchFamily="18" charset="0"/>
              </a:rPr>
              <a:t>Steps in preparation of histological Specimens</a:t>
            </a:r>
          </a:p>
        </p:txBody>
      </p:sp>
      <p:sp>
        <p:nvSpPr>
          <p:cNvPr id="3" name="Content Placeholder 2"/>
          <p:cNvSpPr>
            <a:spLocks noGrp="1"/>
          </p:cNvSpPr>
          <p:nvPr>
            <p:ph idx="1"/>
          </p:nvPr>
        </p:nvSpPr>
        <p:spPr>
          <a:xfrm>
            <a:off x="257577" y="1965960"/>
            <a:ext cx="11681138" cy="4038600"/>
          </a:xfrm>
        </p:spPr>
        <p:txBody>
          <a:bodyPr/>
          <a:lstStyle/>
          <a:p>
            <a:r>
              <a:rPr lang="en-US" dirty="0"/>
              <a:t>1. </a:t>
            </a:r>
            <a:r>
              <a:rPr lang="en-US" sz="2800" dirty="0">
                <a:solidFill>
                  <a:schemeClr val="tx1"/>
                </a:solidFill>
                <a:latin typeface="Times New Roman" panose="02020603050405020304" pitchFamily="18" charset="0"/>
                <a:cs typeface="Times New Roman" panose="02020603050405020304" pitchFamily="18" charset="0"/>
              </a:rPr>
              <a:t>Tissue Fixation </a:t>
            </a:r>
            <a:endParaRPr lang="en-US" sz="2800" dirty="0" smtClean="0">
              <a:solidFill>
                <a:schemeClr val="tx1"/>
              </a:solidFill>
              <a:latin typeface="Times New Roman" panose="02020603050405020304" pitchFamily="18" charset="0"/>
              <a:cs typeface="Times New Roman" panose="02020603050405020304" pitchFamily="18" charset="0"/>
            </a:endParaRPr>
          </a:p>
          <a:p>
            <a:r>
              <a:rPr lang="en-US" sz="2800" dirty="0" smtClean="0">
                <a:solidFill>
                  <a:schemeClr val="tx1"/>
                </a:solidFill>
                <a:latin typeface="Times New Roman" panose="02020603050405020304" pitchFamily="18" charset="0"/>
                <a:cs typeface="Times New Roman" panose="02020603050405020304" pitchFamily="18" charset="0"/>
              </a:rPr>
              <a:t>2.Tissue </a:t>
            </a:r>
            <a:r>
              <a:rPr lang="en-US" sz="2800" dirty="0">
                <a:solidFill>
                  <a:schemeClr val="tx1"/>
                </a:solidFill>
                <a:latin typeface="Times New Roman" panose="02020603050405020304" pitchFamily="18" charset="0"/>
                <a:cs typeface="Times New Roman" panose="02020603050405020304" pitchFamily="18" charset="0"/>
              </a:rPr>
              <a:t>processing : </a:t>
            </a:r>
            <a:endParaRPr lang="en-US" sz="2800" dirty="0" smtClean="0">
              <a:solidFill>
                <a:schemeClr val="tx1"/>
              </a:solidFill>
              <a:latin typeface="Times New Roman" panose="02020603050405020304" pitchFamily="18" charset="0"/>
              <a:cs typeface="Times New Roman" panose="02020603050405020304" pitchFamily="18" charset="0"/>
            </a:endParaRPr>
          </a:p>
          <a:p>
            <a:pPr lvl="1"/>
            <a:r>
              <a:rPr lang="en-US" sz="2800" dirty="0" smtClean="0">
                <a:solidFill>
                  <a:schemeClr val="tx1"/>
                </a:solidFill>
                <a:latin typeface="Times New Roman" panose="02020603050405020304" pitchFamily="18" charset="0"/>
                <a:cs typeface="Times New Roman" panose="02020603050405020304" pitchFamily="18" charset="0"/>
              </a:rPr>
              <a:t>(</a:t>
            </a:r>
            <a:r>
              <a:rPr lang="en-US" sz="2800" dirty="0">
                <a:solidFill>
                  <a:schemeClr val="tx1"/>
                </a:solidFill>
                <a:latin typeface="Times New Roman" panose="02020603050405020304" pitchFamily="18" charset="0"/>
                <a:cs typeface="Times New Roman" panose="02020603050405020304" pitchFamily="18" charset="0"/>
              </a:rPr>
              <a:t>A) Dehydration. </a:t>
            </a:r>
            <a:r>
              <a:rPr lang="en-US" sz="2800" dirty="0" smtClean="0">
                <a:solidFill>
                  <a:schemeClr val="tx1"/>
                </a:solidFill>
                <a:latin typeface="Times New Roman" panose="02020603050405020304" pitchFamily="18" charset="0"/>
                <a:cs typeface="Times New Roman" panose="02020603050405020304" pitchFamily="18" charset="0"/>
              </a:rPr>
              <a:t>	(</a:t>
            </a:r>
            <a:r>
              <a:rPr lang="en-US" sz="2800" dirty="0">
                <a:solidFill>
                  <a:schemeClr val="tx1"/>
                </a:solidFill>
                <a:latin typeface="Times New Roman" panose="02020603050405020304" pitchFamily="18" charset="0"/>
                <a:cs typeface="Times New Roman" panose="02020603050405020304" pitchFamily="18" charset="0"/>
              </a:rPr>
              <a:t>B) Clearing. </a:t>
            </a:r>
            <a:r>
              <a:rPr lang="en-US" sz="2800" dirty="0" smtClean="0">
                <a:solidFill>
                  <a:schemeClr val="tx1"/>
                </a:solidFill>
                <a:latin typeface="Times New Roman" panose="02020603050405020304" pitchFamily="18" charset="0"/>
                <a:cs typeface="Times New Roman" panose="02020603050405020304" pitchFamily="18" charset="0"/>
              </a:rPr>
              <a:t>	(</a:t>
            </a:r>
            <a:r>
              <a:rPr lang="en-US" sz="2800" dirty="0">
                <a:solidFill>
                  <a:schemeClr val="tx1"/>
                </a:solidFill>
                <a:latin typeface="Times New Roman" panose="02020603050405020304" pitchFamily="18" charset="0"/>
                <a:cs typeface="Times New Roman" panose="02020603050405020304" pitchFamily="18" charset="0"/>
              </a:rPr>
              <a:t>C) Infiltration </a:t>
            </a:r>
            <a:r>
              <a:rPr lang="en-US" sz="2800" dirty="0" smtClean="0">
                <a:solidFill>
                  <a:schemeClr val="tx1"/>
                </a:solidFill>
                <a:latin typeface="Times New Roman" panose="02020603050405020304" pitchFamily="18" charset="0"/>
                <a:cs typeface="Times New Roman" panose="02020603050405020304" pitchFamily="18" charset="0"/>
              </a:rPr>
              <a:t>	(</a:t>
            </a:r>
            <a:r>
              <a:rPr lang="en-US" sz="2800" dirty="0">
                <a:solidFill>
                  <a:schemeClr val="tx1"/>
                </a:solidFill>
                <a:latin typeface="Times New Roman" panose="02020603050405020304" pitchFamily="18" charset="0"/>
                <a:cs typeface="Times New Roman" panose="02020603050405020304" pitchFamily="18" charset="0"/>
              </a:rPr>
              <a:t>D) </a:t>
            </a:r>
            <a:r>
              <a:rPr lang="en-US" sz="2800" dirty="0" smtClean="0">
                <a:solidFill>
                  <a:schemeClr val="tx1"/>
                </a:solidFill>
                <a:latin typeface="Times New Roman" panose="02020603050405020304" pitchFamily="18" charset="0"/>
                <a:cs typeface="Times New Roman" panose="02020603050405020304" pitchFamily="18" charset="0"/>
              </a:rPr>
              <a:t>Embedding </a:t>
            </a:r>
            <a:endParaRPr lang="en-US" sz="2800" dirty="0" smtClean="0">
              <a:solidFill>
                <a:schemeClr val="tx1"/>
              </a:solidFill>
              <a:latin typeface="Times New Roman" panose="02020603050405020304" pitchFamily="18" charset="0"/>
              <a:cs typeface="Times New Roman" panose="02020603050405020304" pitchFamily="18" charset="0"/>
            </a:endParaRPr>
          </a:p>
          <a:p>
            <a:r>
              <a:rPr lang="en-US" sz="2800" dirty="0" smtClean="0">
                <a:solidFill>
                  <a:schemeClr val="tx1"/>
                </a:solidFill>
                <a:latin typeface="Times New Roman" panose="02020603050405020304" pitchFamily="18" charset="0"/>
                <a:cs typeface="Times New Roman" panose="02020603050405020304" pitchFamily="18" charset="0"/>
              </a:rPr>
              <a:t>3</a:t>
            </a:r>
            <a:r>
              <a:rPr lang="en-US" sz="2800" dirty="0">
                <a:solidFill>
                  <a:schemeClr val="tx1"/>
                </a:solidFill>
                <a:latin typeface="Times New Roman" panose="02020603050405020304" pitchFamily="18" charset="0"/>
                <a:cs typeface="Times New Roman" panose="02020603050405020304" pitchFamily="18" charset="0"/>
              </a:rPr>
              <a:t>. Sectioning through microtome </a:t>
            </a:r>
            <a:endParaRPr lang="en-US" sz="2800" dirty="0" smtClean="0">
              <a:solidFill>
                <a:schemeClr val="tx1"/>
              </a:solidFill>
              <a:latin typeface="Times New Roman" panose="02020603050405020304" pitchFamily="18" charset="0"/>
              <a:cs typeface="Times New Roman" panose="02020603050405020304" pitchFamily="18" charset="0"/>
            </a:endParaRPr>
          </a:p>
          <a:p>
            <a:r>
              <a:rPr lang="en-US" sz="2800" dirty="0" smtClean="0">
                <a:solidFill>
                  <a:schemeClr val="tx1"/>
                </a:solidFill>
                <a:latin typeface="Times New Roman" panose="02020603050405020304" pitchFamily="18" charset="0"/>
                <a:cs typeface="Times New Roman" panose="02020603050405020304" pitchFamily="18" charset="0"/>
              </a:rPr>
              <a:t>4.Fixation </a:t>
            </a:r>
            <a:r>
              <a:rPr lang="en-US" sz="2800" dirty="0">
                <a:solidFill>
                  <a:schemeClr val="tx1"/>
                </a:solidFill>
                <a:latin typeface="Times New Roman" panose="02020603050405020304" pitchFamily="18" charset="0"/>
                <a:cs typeface="Times New Roman" panose="02020603050405020304" pitchFamily="18" charset="0"/>
              </a:rPr>
              <a:t>of Sections </a:t>
            </a:r>
            <a:endParaRPr lang="en-US" sz="2800" dirty="0" smtClean="0">
              <a:solidFill>
                <a:schemeClr val="tx1"/>
              </a:solidFill>
              <a:latin typeface="Times New Roman" panose="02020603050405020304" pitchFamily="18" charset="0"/>
              <a:cs typeface="Times New Roman" panose="02020603050405020304" pitchFamily="18" charset="0"/>
            </a:endParaRPr>
          </a:p>
          <a:p>
            <a:r>
              <a:rPr lang="en-US" sz="2800" dirty="0" smtClean="0">
                <a:solidFill>
                  <a:schemeClr val="tx1"/>
                </a:solidFill>
                <a:latin typeface="Times New Roman" panose="02020603050405020304" pitchFamily="18" charset="0"/>
                <a:cs typeface="Times New Roman" panose="02020603050405020304" pitchFamily="18" charset="0"/>
              </a:rPr>
              <a:t>5</a:t>
            </a:r>
            <a:r>
              <a:rPr lang="en-US" sz="2800" dirty="0">
                <a:solidFill>
                  <a:schemeClr val="tx1"/>
                </a:solidFill>
                <a:latin typeface="Times New Roman" panose="02020603050405020304" pitchFamily="18" charset="0"/>
                <a:cs typeface="Times New Roman" panose="02020603050405020304" pitchFamily="18" charset="0"/>
              </a:rPr>
              <a:t>. Staining and Mounting</a:t>
            </a:r>
          </a:p>
        </p:txBody>
      </p:sp>
    </p:spTree>
    <p:extLst>
      <p:ext uri="{BB962C8B-B14F-4D97-AF65-F5344CB8AC3E}">
        <p14:creationId xmlns:p14="http://schemas.microsoft.com/office/powerpoint/2010/main" val="601170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26265"/>
            <a:ext cx="9875520" cy="832834"/>
          </a:xfrm>
        </p:spPr>
        <p:txBody>
          <a:bodyPr/>
          <a:lstStyle/>
          <a:p>
            <a:pPr algn="ctr"/>
            <a:r>
              <a:rPr lang="en-US" dirty="0">
                <a:latin typeface="Times New Roman" panose="02020603050405020304" pitchFamily="18" charset="0"/>
                <a:cs typeface="Times New Roman" panose="02020603050405020304" pitchFamily="18" charset="0"/>
              </a:rPr>
              <a:t>TISSUE FIXATION </a:t>
            </a:r>
          </a:p>
        </p:txBody>
      </p:sp>
      <p:sp>
        <p:nvSpPr>
          <p:cNvPr id="3" name="Content Placeholder 2"/>
          <p:cNvSpPr>
            <a:spLocks noGrp="1"/>
          </p:cNvSpPr>
          <p:nvPr>
            <p:ph idx="1"/>
          </p:nvPr>
        </p:nvSpPr>
        <p:spPr>
          <a:xfrm>
            <a:off x="270456" y="1159099"/>
            <a:ext cx="11616744" cy="5331853"/>
          </a:xfrm>
        </p:spPr>
        <p:txBody>
          <a:bodyPr/>
          <a:lstStyle/>
          <a:p>
            <a:r>
              <a:rPr lang="en-US" dirty="0">
                <a:solidFill>
                  <a:schemeClr val="tx1"/>
                </a:solidFill>
                <a:latin typeface="Times New Roman" panose="02020603050405020304" pitchFamily="18" charset="0"/>
                <a:cs typeface="Times New Roman" panose="02020603050405020304" pitchFamily="18" charset="0"/>
              </a:rPr>
              <a:t>Fixation is the process of killing and hardening tissue. </a:t>
            </a:r>
            <a:endParaRPr lang="en-US" dirty="0" smtClean="0">
              <a:solidFill>
                <a:schemeClr val="tx1"/>
              </a:solidFill>
              <a:latin typeface="Times New Roman" panose="02020603050405020304" pitchFamily="18" charset="0"/>
              <a:cs typeface="Times New Roman" panose="02020603050405020304" pitchFamily="18" charset="0"/>
            </a:endParaRPr>
          </a:p>
          <a:p>
            <a:r>
              <a:rPr lang="en-US" dirty="0" smtClean="0">
                <a:solidFill>
                  <a:schemeClr val="tx1"/>
                </a:solidFill>
                <a:latin typeface="Times New Roman" panose="02020603050405020304" pitchFamily="18" charset="0"/>
                <a:cs typeface="Times New Roman" panose="02020603050405020304" pitchFamily="18" charset="0"/>
              </a:rPr>
              <a:t>The </a:t>
            </a:r>
            <a:r>
              <a:rPr lang="en-US" dirty="0">
                <a:solidFill>
                  <a:schemeClr val="tx1"/>
                </a:solidFill>
                <a:latin typeface="Times New Roman" panose="02020603050405020304" pitchFamily="18" charset="0"/>
                <a:cs typeface="Times New Roman" panose="02020603050405020304" pitchFamily="18" charset="0"/>
              </a:rPr>
              <a:t>first phase of fixation is the rapid killing of tissues; </a:t>
            </a:r>
            <a:endParaRPr lang="en-US" dirty="0" smtClean="0">
              <a:solidFill>
                <a:schemeClr val="tx1"/>
              </a:solidFill>
              <a:latin typeface="Times New Roman" panose="02020603050405020304" pitchFamily="18" charset="0"/>
              <a:cs typeface="Times New Roman" panose="02020603050405020304" pitchFamily="18" charset="0"/>
            </a:endParaRPr>
          </a:p>
          <a:p>
            <a:r>
              <a:rPr lang="en-US" dirty="0" smtClean="0">
                <a:solidFill>
                  <a:schemeClr val="tx1"/>
                </a:solidFill>
                <a:latin typeface="Times New Roman" panose="02020603050405020304" pitchFamily="18" charset="0"/>
                <a:cs typeface="Times New Roman" panose="02020603050405020304" pitchFamily="18" charset="0"/>
              </a:rPr>
              <a:t>The </a:t>
            </a:r>
            <a:r>
              <a:rPr lang="en-US" dirty="0">
                <a:solidFill>
                  <a:schemeClr val="tx1"/>
                </a:solidFill>
                <a:latin typeface="Times New Roman" panose="02020603050405020304" pitchFamily="18" charset="0"/>
                <a:cs typeface="Times New Roman" panose="02020603050405020304" pitchFamily="18" charset="0"/>
              </a:rPr>
              <a:t>second phase, the hardening of tissue. </a:t>
            </a:r>
            <a:endParaRPr lang="en-US" dirty="0" smtClean="0">
              <a:solidFill>
                <a:schemeClr val="tx1"/>
              </a:solidFill>
              <a:latin typeface="Times New Roman" panose="02020603050405020304" pitchFamily="18" charset="0"/>
              <a:cs typeface="Times New Roman" panose="02020603050405020304" pitchFamily="18" charset="0"/>
            </a:endParaRPr>
          </a:p>
          <a:p>
            <a:r>
              <a:rPr lang="en-US" dirty="0" smtClean="0">
                <a:solidFill>
                  <a:schemeClr val="tx1"/>
                </a:solidFill>
                <a:latin typeface="Times New Roman" panose="02020603050405020304" pitchFamily="18" charset="0"/>
                <a:cs typeface="Times New Roman" panose="02020603050405020304" pitchFamily="18" charset="0"/>
              </a:rPr>
              <a:t>Tissue </a:t>
            </a:r>
            <a:r>
              <a:rPr lang="en-US" dirty="0">
                <a:solidFill>
                  <a:schemeClr val="tx1"/>
                </a:solidFill>
                <a:latin typeface="Times New Roman" panose="02020603050405020304" pitchFamily="18" charset="0"/>
                <a:cs typeface="Times New Roman" panose="02020603050405020304" pitchFamily="18" charset="0"/>
              </a:rPr>
              <a:t>should be placed in the fixative immediately upon removal from the body to preserve tissue element as they were in life. </a:t>
            </a:r>
            <a:endParaRPr lang="en-US" dirty="0" smtClean="0">
              <a:solidFill>
                <a:schemeClr val="tx1"/>
              </a:solidFill>
              <a:latin typeface="Times New Roman" panose="02020603050405020304" pitchFamily="18" charset="0"/>
              <a:cs typeface="Times New Roman" panose="02020603050405020304" pitchFamily="18" charset="0"/>
            </a:endParaRPr>
          </a:p>
          <a:p>
            <a:r>
              <a:rPr lang="en-US" dirty="0" smtClean="0">
                <a:solidFill>
                  <a:schemeClr val="tx1"/>
                </a:solidFill>
                <a:latin typeface="Times New Roman" panose="02020603050405020304" pitchFamily="18" charset="0"/>
                <a:cs typeface="Times New Roman" panose="02020603050405020304" pitchFamily="18" charset="0"/>
              </a:rPr>
              <a:t>The </a:t>
            </a:r>
            <a:r>
              <a:rPr lang="en-US" dirty="0">
                <a:solidFill>
                  <a:schemeClr val="tx1"/>
                </a:solidFill>
                <a:latin typeface="Times New Roman" panose="02020603050405020304" pitchFamily="18" charset="0"/>
                <a:cs typeface="Times New Roman" panose="02020603050405020304" pitchFamily="18" charset="0"/>
              </a:rPr>
              <a:t>aim of </a:t>
            </a:r>
            <a:r>
              <a:rPr lang="en-US" dirty="0" smtClean="0">
                <a:solidFill>
                  <a:schemeClr val="tx1"/>
                </a:solidFill>
                <a:latin typeface="Times New Roman" panose="02020603050405020304" pitchFamily="18" charset="0"/>
                <a:cs typeface="Times New Roman" panose="02020603050405020304" pitchFamily="18" charset="0"/>
              </a:rPr>
              <a:t>fixation;</a:t>
            </a:r>
          </a:p>
          <a:p>
            <a:pPr lvl="1"/>
            <a:r>
              <a:rPr lang="en-US" dirty="0" smtClean="0">
                <a:solidFill>
                  <a:schemeClr val="tx1"/>
                </a:solidFill>
                <a:latin typeface="Times New Roman" panose="02020603050405020304" pitchFamily="18" charset="0"/>
                <a:cs typeface="Times New Roman" panose="02020603050405020304" pitchFamily="18" charset="0"/>
              </a:rPr>
              <a:t>To </a:t>
            </a:r>
            <a:r>
              <a:rPr lang="en-US" dirty="0">
                <a:solidFill>
                  <a:schemeClr val="tx1"/>
                </a:solidFill>
                <a:latin typeface="Times New Roman" panose="02020603050405020304" pitchFamily="18" charset="0"/>
                <a:cs typeface="Times New Roman" panose="02020603050405020304" pitchFamily="18" charset="0"/>
              </a:rPr>
              <a:t>prevent tissue from bacterial </a:t>
            </a:r>
            <a:r>
              <a:rPr lang="en-US" dirty="0" smtClean="0">
                <a:solidFill>
                  <a:schemeClr val="tx1"/>
                </a:solidFill>
                <a:latin typeface="Times New Roman" panose="02020603050405020304" pitchFamily="18" charset="0"/>
                <a:cs typeface="Times New Roman" panose="02020603050405020304" pitchFamily="18" charset="0"/>
              </a:rPr>
              <a:t>attack.</a:t>
            </a:r>
          </a:p>
          <a:p>
            <a:pPr lvl="1"/>
            <a:r>
              <a:rPr lang="en-US" dirty="0" smtClean="0">
                <a:solidFill>
                  <a:schemeClr val="tx1"/>
                </a:solidFill>
                <a:latin typeface="Times New Roman" panose="02020603050405020304" pitchFamily="18" charset="0"/>
                <a:cs typeface="Times New Roman" panose="02020603050405020304" pitchFamily="18" charset="0"/>
              </a:rPr>
              <a:t>To </a:t>
            </a:r>
            <a:r>
              <a:rPr lang="en-US" dirty="0">
                <a:solidFill>
                  <a:schemeClr val="tx1"/>
                </a:solidFill>
                <a:latin typeface="Times New Roman" panose="02020603050405020304" pitchFamily="18" charset="0"/>
                <a:cs typeface="Times New Roman" panose="02020603050405020304" pitchFamily="18" charset="0"/>
              </a:rPr>
              <a:t>preserve tissue from degradation, and to maintain the structure of the cell and of sub-cellular components such as cell </a:t>
            </a:r>
            <a:r>
              <a:rPr lang="en-US" dirty="0" smtClean="0">
                <a:solidFill>
                  <a:schemeClr val="tx1"/>
                </a:solidFill>
                <a:latin typeface="Times New Roman" panose="02020603050405020304" pitchFamily="18" charset="0"/>
                <a:cs typeface="Times New Roman" panose="02020603050405020304" pitchFamily="18" charset="0"/>
              </a:rPr>
              <a:t>organelles.</a:t>
            </a:r>
          </a:p>
          <a:p>
            <a:pPr lvl="1"/>
            <a:r>
              <a:rPr lang="en-US" dirty="0" smtClean="0">
                <a:solidFill>
                  <a:schemeClr val="tx1"/>
                </a:solidFill>
                <a:latin typeface="Times New Roman" panose="02020603050405020304" pitchFamily="18" charset="0"/>
                <a:cs typeface="Times New Roman" panose="02020603050405020304" pitchFamily="18" charset="0"/>
              </a:rPr>
              <a:t>To </a:t>
            </a:r>
            <a:r>
              <a:rPr lang="en-US" dirty="0">
                <a:solidFill>
                  <a:schemeClr val="tx1"/>
                </a:solidFill>
                <a:latin typeface="Times New Roman" panose="02020603050405020304" pitchFamily="18" charset="0"/>
                <a:cs typeface="Times New Roman" panose="02020603050405020304" pitchFamily="18" charset="0"/>
              </a:rPr>
              <a:t>fix the tissues so they will not change their volume and shape during </a:t>
            </a:r>
            <a:r>
              <a:rPr lang="en-US" dirty="0" smtClean="0">
                <a:solidFill>
                  <a:schemeClr val="tx1"/>
                </a:solidFill>
                <a:latin typeface="Times New Roman" panose="02020603050405020304" pitchFamily="18" charset="0"/>
                <a:cs typeface="Times New Roman" panose="02020603050405020304" pitchFamily="18" charset="0"/>
              </a:rPr>
              <a:t>processing.</a:t>
            </a:r>
          </a:p>
          <a:p>
            <a:pPr lvl="1"/>
            <a:r>
              <a:rPr lang="en-US" dirty="0" smtClean="0">
                <a:solidFill>
                  <a:schemeClr val="tx1"/>
                </a:solidFill>
                <a:latin typeface="Times New Roman" panose="02020603050405020304" pitchFamily="18" charset="0"/>
                <a:cs typeface="Times New Roman" panose="02020603050405020304" pitchFamily="18" charset="0"/>
              </a:rPr>
              <a:t>To </a:t>
            </a:r>
            <a:r>
              <a:rPr lang="en-US" dirty="0">
                <a:solidFill>
                  <a:schemeClr val="tx1"/>
                </a:solidFill>
                <a:latin typeface="Times New Roman" panose="02020603050405020304" pitchFamily="18" charset="0"/>
                <a:cs typeface="Times New Roman" panose="02020603050405020304" pitchFamily="18" charset="0"/>
              </a:rPr>
              <a:t>prepare tissue and leave it in a condition which allow clear staining of </a:t>
            </a:r>
            <a:r>
              <a:rPr lang="en-US" dirty="0" smtClean="0">
                <a:solidFill>
                  <a:schemeClr val="tx1"/>
                </a:solidFill>
                <a:latin typeface="Times New Roman" panose="02020603050405020304" pitchFamily="18" charset="0"/>
                <a:cs typeface="Times New Roman" panose="02020603050405020304" pitchFamily="18" charset="0"/>
              </a:rPr>
              <a:t>sections.</a:t>
            </a:r>
          </a:p>
          <a:p>
            <a:pPr lvl="1"/>
            <a:r>
              <a:rPr lang="en-US" dirty="0" smtClean="0">
                <a:solidFill>
                  <a:schemeClr val="tx1"/>
                </a:solidFill>
                <a:latin typeface="Times New Roman" panose="02020603050405020304" pitchFamily="18" charset="0"/>
                <a:cs typeface="Times New Roman" panose="02020603050405020304" pitchFamily="18" charset="0"/>
              </a:rPr>
              <a:t>To </a:t>
            </a:r>
            <a:r>
              <a:rPr lang="en-US" dirty="0">
                <a:solidFill>
                  <a:schemeClr val="tx1"/>
                </a:solidFill>
                <a:latin typeface="Times New Roman" panose="02020603050405020304" pitchFamily="18" charset="0"/>
                <a:cs typeface="Times New Roman" panose="02020603050405020304" pitchFamily="18" charset="0"/>
              </a:rPr>
              <a:t>leave tissue as close as their living state as possible, and no small molecules should be lost.</a:t>
            </a:r>
          </a:p>
        </p:txBody>
      </p:sp>
    </p:spTree>
    <p:extLst>
      <p:ext uri="{BB962C8B-B14F-4D97-AF65-F5344CB8AC3E}">
        <p14:creationId xmlns:p14="http://schemas.microsoft.com/office/powerpoint/2010/main" val="22176505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39144"/>
            <a:ext cx="9875520" cy="781318"/>
          </a:xfrm>
        </p:spPr>
        <p:txBody>
          <a:bodyPr/>
          <a:lstStyle/>
          <a:p>
            <a:pPr algn="ctr"/>
            <a:r>
              <a:rPr lang="en-US" dirty="0">
                <a:solidFill>
                  <a:schemeClr val="tx1"/>
                </a:solidFill>
                <a:latin typeface="Times New Roman" panose="02020603050405020304" pitchFamily="18" charset="0"/>
                <a:cs typeface="Times New Roman" panose="02020603050405020304" pitchFamily="18" charset="0"/>
              </a:rPr>
              <a:t>Factors affect fixation </a:t>
            </a:r>
          </a:p>
        </p:txBody>
      </p:sp>
      <p:sp>
        <p:nvSpPr>
          <p:cNvPr id="3" name="Content Placeholder 2"/>
          <p:cNvSpPr>
            <a:spLocks noGrp="1"/>
          </p:cNvSpPr>
          <p:nvPr>
            <p:ph idx="1"/>
          </p:nvPr>
        </p:nvSpPr>
        <p:spPr>
          <a:xfrm>
            <a:off x="412124" y="1481069"/>
            <a:ext cx="11539470" cy="5138671"/>
          </a:xfrm>
        </p:spPr>
        <p:txBody>
          <a:bodyPr>
            <a:normAutofit/>
          </a:bodyPr>
          <a:lstStyle/>
          <a:p>
            <a:r>
              <a:rPr lang="en-US" sz="2400" dirty="0">
                <a:solidFill>
                  <a:schemeClr val="tx1"/>
                </a:solidFill>
                <a:latin typeface="Times New Roman" panose="02020603050405020304" pitchFamily="18" charset="0"/>
                <a:cs typeface="Times New Roman" panose="02020603050405020304" pitchFamily="18" charset="0"/>
              </a:rPr>
              <a:t>PH. </a:t>
            </a:r>
            <a:endParaRPr lang="en-US" sz="2400" dirty="0" smtClean="0">
              <a:solidFill>
                <a:schemeClr val="tx1"/>
              </a:solidFill>
              <a:latin typeface="Times New Roman" panose="02020603050405020304" pitchFamily="18" charset="0"/>
              <a:cs typeface="Times New Roman" panose="02020603050405020304" pitchFamily="18" charset="0"/>
            </a:endParaRPr>
          </a:p>
          <a:p>
            <a:r>
              <a:rPr lang="en-US" sz="2400" dirty="0" smtClean="0">
                <a:solidFill>
                  <a:schemeClr val="tx1"/>
                </a:solidFill>
                <a:latin typeface="Times New Roman" panose="02020603050405020304" pitchFamily="18" charset="0"/>
                <a:cs typeface="Times New Roman" panose="02020603050405020304" pitchFamily="18" charset="0"/>
              </a:rPr>
              <a:t>Temperature</a:t>
            </a:r>
            <a:r>
              <a:rPr lang="en-US" sz="2400" dirty="0">
                <a:solidFill>
                  <a:schemeClr val="tx1"/>
                </a:solidFill>
                <a:latin typeface="Times New Roman" panose="02020603050405020304" pitchFamily="18" charset="0"/>
                <a:cs typeface="Times New Roman" panose="02020603050405020304" pitchFamily="18" charset="0"/>
              </a:rPr>
              <a:t>. </a:t>
            </a:r>
            <a:endParaRPr lang="en-US" sz="2400" dirty="0" smtClean="0">
              <a:solidFill>
                <a:schemeClr val="tx1"/>
              </a:solidFill>
              <a:latin typeface="Times New Roman" panose="02020603050405020304" pitchFamily="18" charset="0"/>
              <a:cs typeface="Times New Roman" panose="02020603050405020304" pitchFamily="18" charset="0"/>
            </a:endParaRPr>
          </a:p>
          <a:p>
            <a:r>
              <a:rPr lang="en-US" sz="2400" dirty="0" smtClean="0">
                <a:solidFill>
                  <a:schemeClr val="tx1"/>
                </a:solidFill>
                <a:latin typeface="Times New Roman" panose="02020603050405020304" pitchFamily="18" charset="0"/>
                <a:cs typeface="Times New Roman" panose="02020603050405020304" pitchFamily="18" charset="0"/>
              </a:rPr>
              <a:t>Penetration </a:t>
            </a:r>
            <a:r>
              <a:rPr lang="en-US" sz="2400" dirty="0">
                <a:solidFill>
                  <a:schemeClr val="tx1"/>
                </a:solidFill>
                <a:latin typeface="Times New Roman" panose="02020603050405020304" pitchFamily="18" charset="0"/>
                <a:cs typeface="Times New Roman" panose="02020603050405020304" pitchFamily="18" charset="0"/>
              </a:rPr>
              <a:t>of fixative. </a:t>
            </a:r>
            <a:endParaRPr lang="en-US" sz="2400" dirty="0" smtClean="0">
              <a:solidFill>
                <a:schemeClr val="tx1"/>
              </a:solidFill>
              <a:latin typeface="Times New Roman" panose="02020603050405020304" pitchFamily="18" charset="0"/>
              <a:cs typeface="Times New Roman" panose="02020603050405020304" pitchFamily="18" charset="0"/>
            </a:endParaRPr>
          </a:p>
          <a:p>
            <a:r>
              <a:rPr lang="en-US" sz="2400" dirty="0" smtClean="0">
                <a:solidFill>
                  <a:schemeClr val="tx1"/>
                </a:solidFill>
                <a:latin typeface="Times New Roman" panose="02020603050405020304" pitchFamily="18" charset="0"/>
                <a:cs typeface="Times New Roman" panose="02020603050405020304" pitchFamily="18" charset="0"/>
              </a:rPr>
              <a:t>Volume </a:t>
            </a:r>
            <a:r>
              <a:rPr lang="en-US" sz="2400" dirty="0">
                <a:solidFill>
                  <a:schemeClr val="tx1"/>
                </a:solidFill>
                <a:latin typeface="Times New Roman" panose="02020603050405020304" pitchFamily="18" charset="0"/>
                <a:cs typeface="Times New Roman" panose="02020603050405020304" pitchFamily="18" charset="0"/>
              </a:rPr>
              <a:t>of tissue. </a:t>
            </a:r>
            <a:endParaRPr lang="en-US" sz="2400" dirty="0" smtClean="0">
              <a:solidFill>
                <a:schemeClr val="tx1"/>
              </a:solidFill>
              <a:latin typeface="Times New Roman" panose="02020603050405020304" pitchFamily="18" charset="0"/>
              <a:cs typeface="Times New Roman" panose="02020603050405020304" pitchFamily="18" charset="0"/>
            </a:endParaRPr>
          </a:p>
          <a:p>
            <a:r>
              <a:rPr lang="en-US" sz="2400" dirty="0" smtClean="0">
                <a:solidFill>
                  <a:schemeClr val="tx1"/>
                </a:solidFill>
                <a:latin typeface="Times New Roman" panose="02020603050405020304" pitchFamily="18" charset="0"/>
                <a:cs typeface="Times New Roman" panose="02020603050405020304" pitchFamily="18" charset="0"/>
              </a:rPr>
              <a:t>Types </a:t>
            </a:r>
            <a:r>
              <a:rPr lang="en-US" sz="2400" dirty="0">
                <a:solidFill>
                  <a:schemeClr val="tx1"/>
                </a:solidFill>
                <a:latin typeface="Times New Roman" panose="02020603050405020304" pitchFamily="18" charset="0"/>
                <a:cs typeface="Times New Roman" panose="02020603050405020304" pitchFamily="18" charset="0"/>
              </a:rPr>
              <a:t>of fixative: </a:t>
            </a:r>
            <a:endParaRPr lang="en-US" sz="2400" dirty="0" smtClean="0">
              <a:solidFill>
                <a:schemeClr val="tx1"/>
              </a:solidFill>
              <a:latin typeface="Times New Roman" panose="02020603050405020304" pitchFamily="18" charset="0"/>
              <a:cs typeface="Times New Roman" panose="02020603050405020304" pitchFamily="18" charset="0"/>
            </a:endParaRPr>
          </a:p>
          <a:p>
            <a:pPr lvl="1"/>
            <a:r>
              <a:rPr lang="en-US" sz="2400" dirty="0" smtClean="0">
                <a:solidFill>
                  <a:schemeClr val="tx1"/>
                </a:solidFill>
                <a:latin typeface="Times New Roman" panose="02020603050405020304" pitchFamily="18" charset="0"/>
                <a:cs typeface="Times New Roman" panose="02020603050405020304" pitchFamily="18" charset="0"/>
              </a:rPr>
              <a:t>10</a:t>
            </a:r>
            <a:r>
              <a:rPr lang="en-US" sz="2400" dirty="0">
                <a:solidFill>
                  <a:schemeClr val="tx1"/>
                </a:solidFill>
                <a:latin typeface="Times New Roman" panose="02020603050405020304" pitchFamily="18" charset="0"/>
                <a:cs typeface="Times New Roman" panose="02020603050405020304" pitchFamily="18" charset="0"/>
              </a:rPr>
              <a:t>% Formalin solution (most widely used) </a:t>
            </a:r>
            <a:endParaRPr lang="en-US" sz="2400" dirty="0" smtClean="0">
              <a:solidFill>
                <a:schemeClr val="tx1"/>
              </a:solidFill>
              <a:latin typeface="Times New Roman" panose="02020603050405020304" pitchFamily="18" charset="0"/>
              <a:cs typeface="Times New Roman" panose="02020603050405020304" pitchFamily="18" charset="0"/>
            </a:endParaRPr>
          </a:p>
          <a:p>
            <a:pPr lvl="1"/>
            <a:r>
              <a:rPr lang="en-US" sz="2400" dirty="0" smtClean="0">
                <a:solidFill>
                  <a:schemeClr val="tx1"/>
                </a:solidFill>
                <a:latin typeface="Times New Roman" panose="02020603050405020304" pitchFamily="18" charset="0"/>
                <a:cs typeface="Times New Roman" panose="02020603050405020304" pitchFamily="18" charset="0"/>
              </a:rPr>
              <a:t>G </a:t>
            </a:r>
            <a:r>
              <a:rPr lang="en-US" sz="2400" dirty="0" err="1">
                <a:solidFill>
                  <a:schemeClr val="tx1"/>
                </a:solidFill>
                <a:latin typeface="Times New Roman" panose="02020603050405020304" pitchFamily="18" charset="0"/>
                <a:cs typeface="Times New Roman" panose="02020603050405020304" pitchFamily="18" charset="0"/>
              </a:rPr>
              <a:t>lutaraldehyde</a:t>
            </a:r>
            <a:r>
              <a:rPr lang="en-US" sz="2400" dirty="0">
                <a:solidFill>
                  <a:schemeClr val="tx1"/>
                </a:solidFill>
                <a:latin typeface="Times New Roman" panose="02020603050405020304" pitchFamily="18" charset="0"/>
                <a:cs typeface="Times New Roman" panose="02020603050405020304" pitchFamily="18" charset="0"/>
              </a:rPr>
              <a:t> (2.5% solution in phosphate buffer saline) </a:t>
            </a:r>
            <a:endParaRPr lang="en-US" sz="2400" dirty="0" smtClean="0">
              <a:solidFill>
                <a:schemeClr val="tx1"/>
              </a:solidFill>
              <a:latin typeface="Times New Roman" panose="02020603050405020304" pitchFamily="18" charset="0"/>
              <a:cs typeface="Times New Roman" panose="02020603050405020304" pitchFamily="18" charset="0"/>
            </a:endParaRPr>
          </a:p>
          <a:p>
            <a:pPr lvl="1"/>
            <a:r>
              <a:rPr lang="en-US" sz="2400" dirty="0" err="1" smtClean="0">
                <a:solidFill>
                  <a:schemeClr val="tx1"/>
                </a:solidFill>
                <a:latin typeface="Times New Roman" panose="02020603050405020304" pitchFamily="18" charset="0"/>
                <a:cs typeface="Times New Roman" panose="02020603050405020304" pitchFamily="18" charset="0"/>
              </a:rPr>
              <a:t>Zenker’s</a:t>
            </a:r>
            <a:r>
              <a:rPr lang="en-US" sz="2400" dirty="0" smtClean="0">
                <a:solidFill>
                  <a:schemeClr val="tx1"/>
                </a:solidFill>
                <a:latin typeface="Times New Roman" panose="02020603050405020304" pitchFamily="18" charset="0"/>
                <a:cs typeface="Times New Roman" panose="02020603050405020304" pitchFamily="18" charset="0"/>
              </a:rPr>
              <a:t> </a:t>
            </a:r>
            <a:r>
              <a:rPr lang="en-US" sz="2400" dirty="0">
                <a:solidFill>
                  <a:schemeClr val="tx1"/>
                </a:solidFill>
                <a:latin typeface="Times New Roman" panose="02020603050405020304" pitchFamily="18" charset="0"/>
                <a:cs typeface="Times New Roman" panose="02020603050405020304" pitchFamily="18" charset="0"/>
              </a:rPr>
              <a:t>fluid Absolute alcohol Bones and calcified tissues requires decalcification prior to fixation. </a:t>
            </a:r>
            <a:endParaRPr lang="en-US" sz="2400" dirty="0" smtClean="0">
              <a:solidFill>
                <a:schemeClr val="tx1"/>
              </a:solidFill>
              <a:latin typeface="Times New Roman" panose="02020603050405020304" pitchFamily="18" charset="0"/>
              <a:cs typeface="Times New Roman" panose="02020603050405020304" pitchFamily="18" charset="0"/>
            </a:endParaRPr>
          </a:p>
          <a:p>
            <a:r>
              <a:rPr lang="en-US" sz="2400" dirty="0" smtClean="0">
                <a:solidFill>
                  <a:schemeClr val="tx1"/>
                </a:solidFill>
                <a:latin typeface="Times New Roman" panose="02020603050405020304" pitchFamily="18" charset="0"/>
                <a:cs typeface="Times New Roman" panose="02020603050405020304" pitchFamily="18" charset="0"/>
              </a:rPr>
              <a:t>Decalcification </a:t>
            </a:r>
            <a:r>
              <a:rPr lang="en-US" sz="2400" dirty="0">
                <a:solidFill>
                  <a:schemeClr val="tx1"/>
                </a:solidFill>
                <a:latin typeface="Times New Roman" panose="02020603050405020304" pitchFamily="18" charset="0"/>
                <a:cs typeface="Times New Roman" panose="02020603050405020304" pitchFamily="18" charset="0"/>
              </a:rPr>
              <a:t>can be done by 5% Aqueous solution of nitric acid Formic acid –sodium citrate solution Sulfosalicylic acid method</a:t>
            </a:r>
          </a:p>
        </p:txBody>
      </p:sp>
    </p:spTree>
    <p:extLst>
      <p:ext uri="{BB962C8B-B14F-4D97-AF65-F5344CB8AC3E}">
        <p14:creationId xmlns:p14="http://schemas.microsoft.com/office/powerpoint/2010/main" val="4853978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0351" y="274750"/>
            <a:ext cx="9875520" cy="871470"/>
          </a:xfrm>
        </p:spPr>
        <p:txBody>
          <a:bodyPr/>
          <a:lstStyle/>
          <a:p>
            <a:pPr algn="ctr"/>
            <a:r>
              <a:rPr lang="en-US" dirty="0" smtClean="0">
                <a:solidFill>
                  <a:schemeClr val="tx1"/>
                </a:solidFill>
                <a:latin typeface="Times New Roman" panose="02020603050405020304" pitchFamily="18" charset="0"/>
                <a:cs typeface="Times New Roman" panose="02020603050405020304" pitchFamily="18" charset="0"/>
              </a:rPr>
              <a:t>Mechanism of Fixation</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257577" y="1146219"/>
            <a:ext cx="11681137" cy="5422005"/>
          </a:xfrm>
        </p:spPr>
        <p:txBody>
          <a:bodyPr>
            <a:normAutofit/>
          </a:bodyPr>
          <a:lstStyle/>
          <a:p>
            <a:r>
              <a:rPr lang="en-US" sz="2800" dirty="0">
                <a:solidFill>
                  <a:schemeClr val="tx1"/>
                </a:solidFill>
                <a:latin typeface="Times New Roman" panose="02020603050405020304" pitchFamily="18" charset="0"/>
                <a:cs typeface="Times New Roman" panose="02020603050405020304" pitchFamily="18" charset="0"/>
              </a:rPr>
              <a:t>These fixatives preserve tissues or cells mainly by irreversibly cross-linking proteins. </a:t>
            </a:r>
            <a:endParaRPr lang="en-US" sz="2800" dirty="0" smtClean="0">
              <a:solidFill>
                <a:schemeClr val="tx1"/>
              </a:solidFill>
              <a:latin typeface="Times New Roman" panose="02020603050405020304" pitchFamily="18" charset="0"/>
              <a:cs typeface="Times New Roman" panose="02020603050405020304" pitchFamily="18" charset="0"/>
            </a:endParaRPr>
          </a:p>
          <a:p>
            <a:r>
              <a:rPr lang="en-US" sz="2800" dirty="0" smtClean="0">
                <a:solidFill>
                  <a:schemeClr val="tx1"/>
                </a:solidFill>
                <a:latin typeface="Times New Roman" panose="02020603050405020304" pitchFamily="18" charset="0"/>
                <a:cs typeface="Times New Roman" panose="02020603050405020304" pitchFamily="18" charset="0"/>
              </a:rPr>
              <a:t>Aldehyde </a:t>
            </a:r>
            <a:r>
              <a:rPr lang="en-US" sz="2800" dirty="0">
                <a:solidFill>
                  <a:schemeClr val="tx1"/>
                </a:solidFill>
                <a:latin typeface="Times New Roman" panose="02020603050405020304" pitchFamily="18" charset="0"/>
                <a:cs typeface="Times New Roman" panose="02020603050405020304" pitchFamily="18" charset="0"/>
              </a:rPr>
              <a:t>fixatives cross-link amino groups in proteins through the formation of CH 2 (methylene) linkage, in the case of formaldehyde, or by a C 5 H 10 cross-links in the case of glutaraldehyde. </a:t>
            </a:r>
            <a:endParaRPr lang="en-US" sz="2800" dirty="0" smtClean="0">
              <a:solidFill>
                <a:schemeClr val="tx1"/>
              </a:solidFill>
              <a:latin typeface="Times New Roman" panose="02020603050405020304" pitchFamily="18" charset="0"/>
              <a:cs typeface="Times New Roman" panose="02020603050405020304" pitchFamily="18" charset="0"/>
            </a:endParaRPr>
          </a:p>
          <a:p>
            <a:r>
              <a:rPr lang="en-US" sz="2800" dirty="0" smtClean="0">
                <a:solidFill>
                  <a:schemeClr val="tx1"/>
                </a:solidFill>
                <a:latin typeface="Times New Roman" panose="02020603050405020304" pitchFamily="18" charset="0"/>
                <a:cs typeface="Times New Roman" panose="02020603050405020304" pitchFamily="18" charset="0"/>
              </a:rPr>
              <a:t>Drawback </a:t>
            </a:r>
            <a:r>
              <a:rPr lang="en-US" sz="2800" dirty="0">
                <a:solidFill>
                  <a:schemeClr val="tx1"/>
                </a:solidFill>
                <a:latin typeface="Times New Roman" panose="02020603050405020304" pitchFamily="18" charset="0"/>
                <a:cs typeface="Times New Roman" panose="02020603050405020304" pitchFamily="18" charset="0"/>
              </a:rPr>
              <a:t>: </a:t>
            </a:r>
            <a:endParaRPr lang="en-US" sz="2800" dirty="0" smtClean="0">
              <a:solidFill>
                <a:schemeClr val="tx1"/>
              </a:solidFill>
              <a:latin typeface="Times New Roman" panose="02020603050405020304" pitchFamily="18" charset="0"/>
              <a:cs typeface="Times New Roman" panose="02020603050405020304" pitchFamily="18" charset="0"/>
            </a:endParaRPr>
          </a:p>
          <a:p>
            <a:pPr lvl="1"/>
            <a:r>
              <a:rPr lang="en-US" sz="2800" dirty="0" smtClean="0">
                <a:solidFill>
                  <a:schemeClr val="tx1"/>
                </a:solidFill>
                <a:latin typeface="Times New Roman" panose="02020603050405020304" pitchFamily="18" charset="0"/>
                <a:cs typeface="Times New Roman" panose="02020603050405020304" pitchFamily="18" charset="0"/>
              </a:rPr>
              <a:t>Fixation </a:t>
            </a:r>
            <a:r>
              <a:rPr lang="en-US" sz="2800" dirty="0">
                <a:solidFill>
                  <a:schemeClr val="tx1"/>
                </a:solidFill>
                <a:latin typeface="Times New Roman" panose="02020603050405020304" pitchFamily="18" charset="0"/>
                <a:cs typeface="Times New Roman" panose="02020603050405020304" pitchFamily="18" charset="0"/>
              </a:rPr>
              <a:t>can damage the biological functionality of proteins, particularly enzymes and can also denature them to a certain extent. </a:t>
            </a:r>
            <a:endParaRPr lang="en-US" sz="2800" dirty="0" smtClean="0">
              <a:solidFill>
                <a:schemeClr val="tx1"/>
              </a:solidFill>
              <a:latin typeface="Times New Roman" panose="02020603050405020304" pitchFamily="18" charset="0"/>
              <a:cs typeface="Times New Roman" panose="02020603050405020304" pitchFamily="18" charset="0"/>
            </a:endParaRPr>
          </a:p>
          <a:p>
            <a:pPr lvl="1"/>
            <a:r>
              <a:rPr lang="en-US" sz="2800" dirty="0" smtClean="0">
                <a:solidFill>
                  <a:schemeClr val="tx1"/>
                </a:solidFill>
                <a:latin typeface="Times New Roman" panose="02020603050405020304" pitchFamily="18" charset="0"/>
                <a:cs typeface="Times New Roman" panose="02020603050405020304" pitchFamily="18" charset="0"/>
              </a:rPr>
              <a:t>Formalin </a:t>
            </a:r>
            <a:r>
              <a:rPr lang="en-US" sz="2800" dirty="0">
                <a:solidFill>
                  <a:schemeClr val="tx1"/>
                </a:solidFill>
                <a:latin typeface="Times New Roman" panose="02020603050405020304" pitchFamily="18" charset="0"/>
                <a:cs typeface="Times New Roman" panose="02020603050405020304" pitchFamily="18" charset="0"/>
              </a:rPr>
              <a:t>fixation leads to degradation of mRNA and DNA in tissues. </a:t>
            </a:r>
            <a:endParaRPr lang="en-US" sz="2800" dirty="0" smtClean="0">
              <a:solidFill>
                <a:schemeClr val="tx1"/>
              </a:solidFill>
              <a:latin typeface="Times New Roman" panose="02020603050405020304" pitchFamily="18" charset="0"/>
              <a:cs typeface="Times New Roman" panose="02020603050405020304" pitchFamily="18" charset="0"/>
            </a:endParaRPr>
          </a:p>
          <a:p>
            <a:pPr lvl="1"/>
            <a:r>
              <a:rPr lang="en-US" sz="2800" dirty="0" smtClean="0">
                <a:solidFill>
                  <a:schemeClr val="tx1"/>
                </a:solidFill>
                <a:latin typeface="Times New Roman" panose="02020603050405020304" pitchFamily="18" charset="0"/>
                <a:cs typeface="Times New Roman" panose="02020603050405020304" pitchFamily="18" charset="0"/>
              </a:rPr>
              <a:t>However</a:t>
            </a:r>
            <a:r>
              <a:rPr lang="en-US" sz="2800" dirty="0">
                <a:solidFill>
                  <a:schemeClr val="tx1"/>
                </a:solidFill>
                <a:latin typeface="Times New Roman" panose="02020603050405020304" pitchFamily="18" charset="0"/>
                <a:cs typeface="Times New Roman" panose="02020603050405020304" pitchFamily="18" charset="0"/>
              </a:rPr>
              <a:t>, extraction, amplification and analysis of these nucleic acids from formalin-fixed, paraffin-embedded tissues is possible using appropriate protocols.</a:t>
            </a:r>
          </a:p>
        </p:txBody>
      </p:sp>
    </p:spTree>
    <p:extLst>
      <p:ext uri="{BB962C8B-B14F-4D97-AF65-F5344CB8AC3E}">
        <p14:creationId xmlns:p14="http://schemas.microsoft.com/office/powerpoint/2010/main" val="9751366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26265"/>
            <a:ext cx="9875520" cy="858591"/>
          </a:xfrm>
        </p:spPr>
        <p:txBody>
          <a:bodyPr/>
          <a:lstStyle/>
          <a:p>
            <a:pPr algn="ctr"/>
            <a:r>
              <a:rPr lang="en-US" dirty="0">
                <a:solidFill>
                  <a:schemeClr val="tx1"/>
                </a:solidFill>
                <a:latin typeface="Times New Roman" panose="02020603050405020304" pitchFamily="18" charset="0"/>
                <a:cs typeface="Times New Roman" panose="02020603050405020304" pitchFamily="18" charset="0"/>
              </a:rPr>
              <a:t>TISSUE PROCESSING </a:t>
            </a:r>
          </a:p>
        </p:txBody>
      </p:sp>
      <p:sp>
        <p:nvSpPr>
          <p:cNvPr id="3" name="Content Placeholder 2"/>
          <p:cNvSpPr>
            <a:spLocks noGrp="1"/>
          </p:cNvSpPr>
          <p:nvPr>
            <p:ph idx="1"/>
          </p:nvPr>
        </p:nvSpPr>
        <p:spPr>
          <a:xfrm>
            <a:off x="244700" y="1184855"/>
            <a:ext cx="11668258" cy="5434885"/>
          </a:xfrm>
        </p:spPr>
        <p:txBody>
          <a:bodyPr>
            <a:normAutofit lnSpcReduction="10000"/>
          </a:bodyPr>
          <a:lstStyle/>
          <a:p>
            <a:pPr marL="45720" indent="0">
              <a:buNone/>
            </a:pPr>
            <a:r>
              <a:rPr lang="en-US" sz="2400" dirty="0">
                <a:solidFill>
                  <a:schemeClr val="tx1"/>
                </a:solidFill>
                <a:latin typeface="Times New Roman" panose="02020603050405020304" pitchFamily="18" charset="0"/>
                <a:cs typeface="Times New Roman" panose="02020603050405020304" pitchFamily="18" charset="0"/>
              </a:rPr>
              <a:t>(A) Dehydration For light </a:t>
            </a:r>
            <a:r>
              <a:rPr lang="en-US" sz="2400" dirty="0" smtClean="0">
                <a:solidFill>
                  <a:schemeClr val="tx1"/>
                </a:solidFill>
                <a:latin typeface="Times New Roman" panose="02020603050405020304" pitchFamily="18" charset="0"/>
                <a:cs typeface="Times New Roman" panose="02020603050405020304" pitchFamily="18" charset="0"/>
              </a:rPr>
              <a:t>microscopy;</a:t>
            </a:r>
          </a:p>
          <a:p>
            <a:pPr lvl="1"/>
            <a:r>
              <a:rPr lang="en-US" sz="2400" dirty="0">
                <a:solidFill>
                  <a:schemeClr val="tx1"/>
                </a:solidFill>
                <a:latin typeface="Times New Roman" panose="02020603050405020304" pitchFamily="18" charset="0"/>
                <a:cs typeface="Times New Roman" panose="02020603050405020304" pitchFamily="18" charset="0"/>
              </a:rPr>
              <a:t>P</a:t>
            </a:r>
            <a:r>
              <a:rPr lang="en-US" sz="2400" dirty="0" smtClean="0">
                <a:solidFill>
                  <a:schemeClr val="tx1"/>
                </a:solidFill>
                <a:latin typeface="Times New Roman" panose="02020603050405020304" pitchFamily="18" charset="0"/>
                <a:cs typeface="Times New Roman" panose="02020603050405020304" pitchFamily="18" charset="0"/>
              </a:rPr>
              <a:t>araffin </a:t>
            </a:r>
            <a:r>
              <a:rPr lang="en-US" sz="2400" dirty="0">
                <a:solidFill>
                  <a:schemeClr val="tx1"/>
                </a:solidFill>
                <a:latin typeface="Times New Roman" panose="02020603050405020304" pitchFamily="18" charset="0"/>
                <a:cs typeface="Times New Roman" panose="02020603050405020304" pitchFamily="18" charset="0"/>
              </a:rPr>
              <a:t>wax is most frequently used. </a:t>
            </a:r>
            <a:endParaRPr lang="en-US" sz="2400" dirty="0" smtClean="0">
              <a:solidFill>
                <a:schemeClr val="tx1"/>
              </a:solidFill>
              <a:latin typeface="Times New Roman" panose="02020603050405020304" pitchFamily="18" charset="0"/>
              <a:cs typeface="Times New Roman" panose="02020603050405020304" pitchFamily="18" charset="0"/>
            </a:endParaRPr>
          </a:p>
          <a:p>
            <a:pPr lvl="1"/>
            <a:r>
              <a:rPr lang="en-US" sz="2400" dirty="0" smtClean="0">
                <a:solidFill>
                  <a:schemeClr val="tx1"/>
                </a:solidFill>
                <a:latin typeface="Times New Roman" panose="02020603050405020304" pitchFamily="18" charset="0"/>
                <a:cs typeface="Times New Roman" panose="02020603050405020304" pitchFamily="18" charset="0"/>
              </a:rPr>
              <a:t>Since </a:t>
            </a:r>
            <a:r>
              <a:rPr lang="en-US" sz="2400" dirty="0">
                <a:solidFill>
                  <a:schemeClr val="tx1"/>
                </a:solidFill>
                <a:latin typeface="Times New Roman" panose="02020603050405020304" pitchFamily="18" charset="0"/>
                <a:cs typeface="Times New Roman" panose="02020603050405020304" pitchFamily="18" charset="0"/>
              </a:rPr>
              <a:t>it is immiscible with water, the main constituent of biological tissue, water must first be removed in the process of dehydration. </a:t>
            </a:r>
            <a:endParaRPr lang="en-US" sz="2400" dirty="0" smtClean="0">
              <a:solidFill>
                <a:schemeClr val="tx1"/>
              </a:solidFill>
              <a:latin typeface="Times New Roman" panose="02020603050405020304" pitchFamily="18" charset="0"/>
              <a:cs typeface="Times New Roman" panose="02020603050405020304" pitchFamily="18" charset="0"/>
            </a:endParaRPr>
          </a:p>
          <a:p>
            <a:pPr lvl="1"/>
            <a:r>
              <a:rPr lang="en-US" sz="2400" dirty="0" smtClean="0">
                <a:solidFill>
                  <a:schemeClr val="tx1"/>
                </a:solidFill>
                <a:latin typeface="Times New Roman" panose="02020603050405020304" pitchFamily="18" charset="0"/>
                <a:cs typeface="Times New Roman" panose="02020603050405020304" pitchFamily="18" charset="0"/>
              </a:rPr>
              <a:t>Samples </a:t>
            </a:r>
            <a:r>
              <a:rPr lang="en-US" sz="2400" dirty="0">
                <a:solidFill>
                  <a:schemeClr val="tx1"/>
                </a:solidFill>
                <a:latin typeface="Times New Roman" panose="02020603050405020304" pitchFamily="18" charset="0"/>
                <a:cs typeface="Times New Roman" panose="02020603050405020304" pitchFamily="18" charset="0"/>
              </a:rPr>
              <a:t>are transferred through baths of progressively more concentrated ethanol to remove the water. </a:t>
            </a:r>
            <a:endParaRPr lang="en-US" sz="2400" dirty="0" smtClean="0">
              <a:solidFill>
                <a:schemeClr val="tx1"/>
              </a:solidFill>
              <a:latin typeface="Times New Roman" panose="02020603050405020304" pitchFamily="18" charset="0"/>
              <a:cs typeface="Times New Roman" panose="02020603050405020304" pitchFamily="18" charset="0"/>
            </a:endParaRPr>
          </a:p>
          <a:p>
            <a:pPr lvl="1"/>
            <a:r>
              <a:rPr lang="en-US" sz="2400" dirty="0" smtClean="0">
                <a:solidFill>
                  <a:schemeClr val="tx1"/>
                </a:solidFill>
                <a:latin typeface="Times New Roman" panose="02020603050405020304" pitchFamily="18" charset="0"/>
                <a:cs typeface="Times New Roman" panose="02020603050405020304" pitchFamily="18" charset="0"/>
              </a:rPr>
              <a:t>Dehydration </a:t>
            </a:r>
            <a:r>
              <a:rPr lang="en-US" sz="2400" dirty="0">
                <a:solidFill>
                  <a:schemeClr val="tx1"/>
                </a:solidFill>
                <a:latin typeface="Times New Roman" panose="02020603050405020304" pitchFamily="18" charset="0"/>
                <a:cs typeface="Times New Roman" panose="02020603050405020304" pitchFamily="18" charset="0"/>
              </a:rPr>
              <a:t>from aqueous fixatives is usually initiated in 60%-70% ethanol, progressing through 90%-95% ethanol, then two or three changes of absolute ethanol before proceeding to the clearing stage. </a:t>
            </a:r>
            <a:endParaRPr lang="en-US" sz="2400" dirty="0" smtClean="0">
              <a:solidFill>
                <a:schemeClr val="tx1"/>
              </a:solidFill>
              <a:latin typeface="Times New Roman" panose="02020603050405020304" pitchFamily="18" charset="0"/>
              <a:cs typeface="Times New Roman" panose="02020603050405020304" pitchFamily="18" charset="0"/>
            </a:endParaRPr>
          </a:p>
          <a:p>
            <a:pPr lvl="1"/>
            <a:r>
              <a:rPr lang="en-US" sz="2400" dirty="0" smtClean="0">
                <a:solidFill>
                  <a:schemeClr val="tx1"/>
                </a:solidFill>
                <a:latin typeface="Times New Roman" panose="02020603050405020304" pitchFamily="18" charset="0"/>
                <a:cs typeface="Times New Roman" panose="02020603050405020304" pitchFamily="18" charset="0"/>
              </a:rPr>
              <a:t>Duration </a:t>
            </a:r>
            <a:r>
              <a:rPr lang="en-US" sz="2400" dirty="0">
                <a:solidFill>
                  <a:schemeClr val="tx1"/>
                </a:solidFill>
                <a:latin typeface="Times New Roman" panose="02020603050405020304" pitchFamily="18" charset="0"/>
                <a:cs typeface="Times New Roman" panose="02020603050405020304" pitchFamily="18" charset="0"/>
              </a:rPr>
              <a:t>of dehydration should be kept to the minimum consistent with the tissues being processed. </a:t>
            </a:r>
            <a:endParaRPr lang="en-US" sz="2400" dirty="0" smtClean="0">
              <a:solidFill>
                <a:schemeClr val="tx1"/>
              </a:solidFill>
              <a:latin typeface="Times New Roman" panose="02020603050405020304" pitchFamily="18" charset="0"/>
              <a:cs typeface="Times New Roman" panose="02020603050405020304" pitchFamily="18" charset="0"/>
            </a:endParaRPr>
          </a:p>
          <a:p>
            <a:pPr lvl="1"/>
            <a:r>
              <a:rPr lang="en-US" sz="2400" dirty="0" smtClean="0">
                <a:solidFill>
                  <a:schemeClr val="tx1"/>
                </a:solidFill>
                <a:latin typeface="Times New Roman" panose="02020603050405020304" pitchFamily="18" charset="0"/>
                <a:cs typeface="Times New Roman" panose="02020603050405020304" pitchFamily="18" charset="0"/>
              </a:rPr>
              <a:t>Tissue </a:t>
            </a:r>
            <a:r>
              <a:rPr lang="en-US" sz="2400" dirty="0">
                <a:solidFill>
                  <a:schemeClr val="tx1"/>
                </a:solidFill>
                <a:latin typeface="Times New Roman" panose="02020603050405020304" pitchFamily="18" charset="0"/>
                <a:cs typeface="Times New Roman" panose="02020603050405020304" pitchFamily="18" charset="0"/>
              </a:rPr>
              <a:t>blocks 1 mm thick should receive up to 30 minutes in each alcohol, blocks 5 mm thick require up to 90 minutes or longer in each change. </a:t>
            </a:r>
            <a:endParaRPr lang="en-US" sz="2400" dirty="0" smtClean="0">
              <a:solidFill>
                <a:schemeClr val="tx1"/>
              </a:solidFill>
              <a:latin typeface="Times New Roman" panose="02020603050405020304" pitchFamily="18" charset="0"/>
              <a:cs typeface="Times New Roman" panose="02020603050405020304" pitchFamily="18" charset="0"/>
            </a:endParaRPr>
          </a:p>
          <a:p>
            <a:pPr lvl="1"/>
            <a:r>
              <a:rPr lang="en-US" sz="2400" dirty="0" smtClean="0">
                <a:solidFill>
                  <a:schemeClr val="tx1"/>
                </a:solidFill>
                <a:latin typeface="Times New Roman" panose="02020603050405020304" pitchFamily="18" charset="0"/>
                <a:cs typeface="Times New Roman" panose="02020603050405020304" pitchFamily="18" charset="0"/>
              </a:rPr>
              <a:t>Tissues </a:t>
            </a:r>
            <a:r>
              <a:rPr lang="en-US" sz="2400" dirty="0">
                <a:solidFill>
                  <a:schemeClr val="tx1"/>
                </a:solidFill>
                <a:latin typeface="Times New Roman" panose="02020603050405020304" pitchFamily="18" charset="0"/>
                <a:cs typeface="Times New Roman" panose="02020603050405020304" pitchFamily="18" charset="0"/>
              </a:rPr>
              <a:t>may be held and stored indefinitely in 70% ethanol without harm. </a:t>
            </a:r>
            <a:endParaRPr lang="en-US" sz="2400" dirty="0" smtClean="0">
              <a:solidFill>
                <a:schemeClr val="tx1"/>
              </a:solidFill>
              <a:latin typeface="Times New Roman" panose="02020603050405020304" pitchFamily="18" charset="0"/>
              <a:cs typeface="Times New Roman" panose="02020603050405020304" pitchFamily="18" charset="0"/>
            </a:endParaRPr>
          </a:p>
          <a:p>
            <a:pPr lvl="1"/>
            <a:r>
              <a:rPr lang="en-US" sz="2400" dirty="0" smtClean="0">
                <a:solidFill>
                  <a:schemeClr val="tx1"/>
                </a:solidFill>
                <a:latin typeface="Times New Roman" panose="02020603050405020304" pitchFamily="18" charset="0"/>
                <a:cs typeface="Times New Roman" panose="02020603050405020304" pitchFamily="18" charset="0"/>
              </a:rPr>
              <a:t>Some </a:t>
            </a:r>
            <a:r>
              <a:rPr lang="en-US" sz="2400" dirty="0">
                <a:solidFill>
                  <a:schemeClr val="tx1"/>
                </a:solidFill>
                <a:latin typeface="Times New Roman" panose="02020603050405020304" pitchFamily="18" charset="0"/>
                <a:cs typeface="Times New Roman" panose="02020603050405020304" pitchFamily="18" charset="0"/>
              </a:rPr>
              <a:t>commonly used dehydrating agents : Ethanol, Methanol, Acetone.</a:t>
            </a:r>
          </a:p>
          <a:p>
            <a:endParaRPr lang="en-US" dirty="0"/>
          </a:p>
        </p:txBody>
      </p:sp>
    </p:spTree>
    <p:extLst>
      <p:ext uri="{BB962C8B-B14F-4D97-AF65-F5344CB8AC3E}">
        <p14:creationId xmlns:p14="http://schemas.microsoft.com/office/powerpoint/2010/main" val="21405325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0351" y="261871"/>
            <a:ext cx="9875520" cy="1026016"/>
          </a:xfrm>
        </p:spPr>
        <p:txBody>
          <a:bodyPr/>
          <a:lstStyle/>
          <a:p>
            <a:pPr algn="ctr"/>
            <a:r>
              <a:rPr lang="en-US" b="1" dirty="0">
                <a:solidFill>
                  <a:schemeClr val="tx1"/>
                </a:solidFill>
                <a:latin typeface="Times New Roman" panose="02020603050405020304" pitchFamily="18" charset="0"/>
                <a:cs typeface="Times New Roman" panose="02020603050405020304" pitchFamily="18" charset="0"/>
              </a:rPr>
              <a:t>(B) Clearing</a:t>
            </a:r>
          </a:p>
        </p:txBody>
      </p:sp>
      <p:sp>
        <p:nvSpPr>
          <p:cNvPr id="3" name="Content Placeholder 2"/>
          <p:cNvSpPr>
            <a:spLocks noGrp="1"/>
          </p:cNvSpPr>
          <p:nvPr>
            <p:ph idx="1"/>
          </p:nvPr>
        </p:nvSpPr>
        <p:spPr>
          <a:xfrm>
            <a:off x="244700" y="1287887"/>
            <a:ext cx="11668258" cy="5357612"/>
          </a:xfrm>
        </p:spPr>
        <p:txBody>
          <a:bodyPr/>
          <a:lstStyle/>
          <a:p>
            <a:r>
              <a:rPr lang="en-US" dirty="0">
                <a:solidFill>
                  <a:schemeClr val="tx1"/>
                </a:solidFill>
                <a:latin typeface="Times New Roman" panose="02020603050405020304" pitchFamily="18" charset="0"/>
                <a:cs typeface="Times New Roman" panose="02020603050405020304" pitchFamily="18" charset="0"/>
              </a:rPr>
              <a:t>Replacing the dehydrating fluid with a fluid that is totally miscible with both the dehydrating fluid and the embedding medium. </a:t>
            </a:r>
            <a:endParaRPr lang="en-US" dirty="0" smtClean="0">
              <a:solidFill>
                <a:schemeClr val="tx1"/>
              </a:solidFill>
              <a:latin typeface="Times New Roman" panose="02020603050405020304" pitchFamily="18" charset="0"/>
              <a:cs typeface="Times New Roman" panose="02020603050405020304" pitchFamily="18" charset="0"/>
            </a:endParaRPr>
          </a:p>
          <a:p>
            <a:r>
              <a:rPr lang="en-US" dirty="0" smtClean="0">
                <a:solidFill>
                  <a:schemeClr val="tx1"/>
                </a:solidFill>
                <a:latin typeface="Times New Roman" panose="02020603050405020304" pitchFamily="18" charset="0"/>
                <a:cs typeface="Times New Roman" panose="02020603050405020304" pitchFamily="18" charset="0"/>
              </a:rPr>
              <a:t>Choice </a:t>
            </a:r>
            <a:r>
              <a:rPr lang="en-US" dirty="0">
                <a:solidFill>
                  <a:schemeClr val="tx1"/>
                </a:solidFill>
                <a:latin typeface="Times New Roman" panose="02020603050405020304" pitchFamily="18" charset="0"/>
                <a:cs typeface="Times New Roman" panose="02020603050405020304" pitchFamily="18" charset="0"/>
              </a:rPr>
              <a:t>of a clearing agent depends upon the </a:t>
            </a:r>
            <a:r>
              <a:rPr lang="en-US" dirty="0" smtClean="0">
                <a:solidFill>
                  <a:schemeClr val="tx1"/>
                </a:solidFill>
                <a:latin typeface="Times New Roman" panose="02020603050405020304" pitchFamily="18" charset="0"/>
                <a:cs typeface="Times New Roman" panose="02020603050405020304" pitchFamily="18" charset="0"/>
              </a:rPr>
              <a:t>following:</a:t>
            </a:r>
          </a:p>
          <a:p>
            <a:pPr lvl="1"/>
            <a:r>
              <a:rPr lang="en-US" dirty="0" smtClean="0">
                <a:solidFill>
                  <a:schemeClr val="tx1"/>
                </a:solidFill>
                <a:latin typeface="Times New Roman" panose="02020603050405020304" pitchFamily="18" charset="0"/>
                <a:cs typeface="Times New Roman" panose="02020603050405020304" pitchFamily="18" charset="0"/>
              </a:rPr>
              <a:t>The </a:t>
            </a:r>
            <a:r>
              <a:rPr lang="en-US" dirty="0">
                <a:solidFill>
                  <a:schemeClr val="tx1"/>
                </a:solidFill>
                <a:latin typeface="Times New Roman" panose="02020603050405020304" pitchFamily="18" charset="0"/>
                <a:cs typeface="Times New Roman" panose="02020603050405020304" pitchFamily="18" charset="0"/>
              </a:rPr>
              <a:t>type of tissues to be </a:t>
            </a:r>
            <a:r>
              <a:rPr lang="en-US" dirty="0" smtClean="0">
                <a:solidFill>
                  <a:schemeClr val="tx1"/>
                </a:solidFill>
                <a:latin typeface="Times New Roman" panose="02020603050405020304" pitchFamily="18" charset="0"/>
                <a:cs typeface="Times New Roman" panose="02020603050405020304" pitchFamily="18" charset="0"/>
              </a:rPr>
              <a:t>processed.</a:t>
            </a:r>
          </a:p>
          <a:p>
            <a:pPr lvl="1"/>
            <a:r>
              <a:rPr lang="en-US" dirty="0" smtClean="0">
                <a:solidFill>
                  <a:schemeClr val="tx1"/>
                </a:solidFill>
                <a:latin typeface="Times New Roman" panose="02020603050405020304" pitchFamily="18" charset="0"/>
                <a:cs typeface="Times New Roman" panose="02020603050405020304" pitchFamily="18" charset="0"/>
              </a:rPr>
              <a:t>Speedy </a:t>
            </a:r>
            <a:r>
              <a:rPr lang="en-US" dirty="0">
                <a:solidFill>
                  <a:schemeClr val="tx1"/>
                </a:solidFill>
                <a:latin typeface="Times New Roman" panose="02020603050405020304" pitchFamily="18" charset="0"/>
                <a:cs typeface="Times New Roman" panose="02020603050405020304" pitchFamily="18" charset="0"/>
              </a:rPr>
              <a:t>removal of dehydrating </a:t>
            </a:r>
            <a:r>
              <a:rPr lang="en-US" dirty="0" smtClean="0">
                <a:solidFill>
                  <a:schemeClr val="tx1"/>
                </a:solidFill>
                <a:latin typeface="Times New Roman" panose="02020603050405020304" pitchFamily="18" charset="0"/>
                <a:cs typeface="Times New Roman" panose="02020603050405020304" pitchFamily="18" charset="0"/>
              </a:rPr>
              <a:t>agent.</a:t>
            </a:r>
          </a:p>
          <a:p>
            <a:pPr lvl="1"/>
            <a:r>
              <a:rPr lang="en-US" dirty="0" smtClean="0">
                <a:solidFill>
                  <a:schemeClr val="tx1"/>
                </a:solidFill>
                <a:latin typeface="Times New Roman" panose="02020603050405020304" pitchFamily="18" charset="0"/>
                <a:cs typeface="Times New Roman" panose="02020603050405020304" pitchFamily="18" charset="0"/>
              </a:rPr>
              <a:t>Ease </a:t>
            </a:r>
            <a:r>
              <a:rPr lang="en-US" dirty="0">
                <a:solidFill>
                  <a:schemeClr val="tx1"/>
                </a:solidFill>
                <a:latin typeface="Times New Roman" panose="02020603050405020304" pitchFamily="18" charset="0"/>
                <a:cs typeface="Times New Roman" panose="02020603050405020304" pitchFamily="18" charset="0"/>
              </a:rPr>
              <a:t>of removal by molten paraffin wax </a:t>
            </a:r>
            <a:r>
              <a:rPr lang="en-US" dirty="0" smtClean="0">
                <a:solidFill>
                  <a:schemeClr val="tx1"/>
                </a:solidFill>
                <a:latin typeface="Times New Roman" panose="02020603050405020304" pitchFamily="18" charset="0"/>
                <a:cs typeface="Times New Roman" panose="02020603050405020304" pitchFamily="18" charset="0"/>
              </a:rPr>
              <a:t>.</a:t>
            </a:r>
          </a:p>
          <a:p>
            <a:pPr lvl="1"/>
            <a:r>
              <a:rPr lang="en-US" dirty="0" smtClean="0">
                <a:solidFill>
                  <a:schemeClr val="tx1"/>
                </a:solidFill>
                <a:latin typeface="Times New Roman" panose="02020603050405020304" pitchFamily="18" charset="0"/>
                <a:cs typeface="Times New Roman" panose="02020603050405020304" pitchFamily="18" charset="0"/>
              </a:rPr>
              <a:t>Minimal </a:t>
            </a:r>
            <a:r>
              <a:rPr lang="en-US" dirty="0">
                <a:solidFill>
                  <a:schemeClr val="tx1"/>
                </a:solidFill>
                <a:latin typeface="Times New Roman" panose="02020603050405020304" pitchFamily="18" charset="0"/>
                <a:cs typeface="Times New Roman" panose="02020603050405020304" pitchFamily="18" charset="0"/>
              </a:rPr>
              <a:t>tissue </a:t>
            </a:r>
            <a:r>
              <a:rPr lang="en-US" dirty="0" smtClean="0">
                <a:solidFill>
                  <a:schemeClr val="tx1"/>
                </a:solidFill>
                <a:latin typeface="Times New Roman" panose="02020603050405020304" pitchFamily="18" charset="0"/>
                <a:cs typeface="Times New Roman" panose="02020603050405020304" pitchFamily="18" charset="0"/>
              </a:rPr>
              <a:t>damage.</a:t>
            </a:r>
          </a:p>
          <a:p>
            <a:r>
              <a:rPr lang="en-US" dirty="0" smtClean="0">
                <a:solidFill>
                  <a:schemeClr val="tx1"/>
                </a:solidFill>
                <a:latin typeface="Times New Roman" panose="02020603050405020304" pitchFamily="18" charset="0"/>
                <a:cs typeface="Times New Roman" panose="02020603050405020304" pitchFamily="18" charset="0"/>
              </a:rPr>
              <a:t>Some </a:t>
            </a:r>
            <a:r>
              <a:rPr lang="en-US" dirty="0">
                <a:solidFill>
                  <a:schemeClr val="tx1"/>
                </a:solidFill>
                <a:latin typeface="Times New Roman" panose="02020603050405020304" pitchFamily="18" charset="0"/>
                <a:cs typeface="Times New Roman" panose="02020603050405020304" pitchFamily="18" charset="0"/>
              </a:rPr>
              <a:t>clearing agents: </a:t>
            </a:r>
            <a:endParaRPr lang="en-US" dirty="0" smtClean="0">
              <a:solidFill>
                <a:schemeClr val="tx1"/>
              </a:solidFill>
              <a:latin typeface="Times New Roman" panose="02020603050405020304" pitchFamily="18" charset="0"/>
              <a:cs typeface="Times New Roman" panose="02020603050405020304" pitchFamily="18" charset="0"/>
            </a:endParaRPr>
          </a:p>
          <a:p>
            <a:pPr lvl="1"/>
            <a:r>
              <a:rPr lang="en-US" dirty="0" smtClean="0">
                <a:solidFill>
                  <a:schemeClr val="tx1"/>
                </a:solidFill>
                <a:latin typeface="Times New Roman" panose="02020603050405020304" pitchFamily="18" charset="0"/>
                <a:cs typeface="Times New Roman" panose="02020603050405020304" pitchFamily="18" charset="0"/>
              </a:rPr>
              <a:t>Xylene</a:t>
            </a:r>
            <a:r>
              <a:rPr lang="en-US" dirty="0">
                <a:solidFill>
                  <a:schemeClr val="tx1"/>
                </a:solidFill>
                <a:latin typeface="Times New Roman" panose="02020603050405020304" pitchFamily="18" charset="0"/>
                <a:cs typeface="Times New Roman" panose="02020603050405020304" pitchFamily="18" charset="0"/>
              </a:rPr>
              <a:t>, Toluene, Chloroform, </a:t>
            </a:r>
            <a:r>
              <a:rPr lang="en-US" dirty="0" smtClean="0">
                <a:solidFill>
                  <a:schemeClr val="tx1"/>
                </a:solidFill>
                <a:latin typeface="Times New Roman" panose="02020603050405020304" pitchFamily="18" charset="0"/>
                <a:cs typeface="Times New Roman" panose="02020603050405020304" pitchFamily="18" charset="0"/>
              </a:rPr>
              <a:t>Benzene</a:t>
            </a:r>
            <a:endParaRPr lang="en-US"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194114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0351" y="274749"/>
            <a:ext cx="9875520" cy="922986"/>
          </a:xfrm>
        </p:spPr>
        <p:txBody>
          <a:bodyPr>
            <a:normAutofit/>
          </a:bodyPr>
          <a:lstStyle/>
          <a:p>
            <a:pPr algn="ctr"/>
            <a:r>
              <a:rPr lang="en-US" b="1" dirty="0">
                <a:solidFill>
                  <a:schemeClr val="tx1"/>
                </a:solidFill>
                <a:latin typeface="Times New Roman" panose="02020603050405020304" pitchFamily="18" charset="0"/>
                <a:cs typeface="Times New Roman" panose="02020603050405020304" pitchFamily="18" charset="0"/>
              </a:rPr>
              <a:t>(C) </a:t>
            </a:r>
            <a:r>
              <a:rPr lang="en-US" b="1" dirty="0" smtClean="0">
                <a:solidFill>
                  <a:schemeClr val="tx1"/>
                </a:solidFill>
                <a:latin typeface="Times New Roman" panose="02020603050405020304" pitchFamily="18" charset="0"/>
                <a:cs typeface="Times New Roman" panose="02020603050405020304" pitchFamily="18" charset="0"/>
              </a:rPr>
              <a:t>Infiltration</a:t>
            </a:r>
            <a:endParaRPr lang="en-US" b="1" dirty="0"/>
          </a:p>
        </p:txBody>
      </p:sp>
      <p:sp>
        <p:nvSpPr>
          <p:cNvPr id="3" name="Content Placeholder 2"/>
          <p:cNvSpPr>
            <a:spLocks noGrp="1"/>
          </p:cNvSpPr>
          <p:nvPr>
            <p:ph idx="1"/>
          </p:nvPr>
        </p:nvSpPr>
        <p:spPr>
          <a:xfrm>
            <a:off x="218224" y="2266681"/>
            <a:ext cx="11719773" cy="4340181"/>
          </a:xfrm>
        </p:spPr>
        <p:txBody>
          <a:bodyPr>
            <a:normAutofit/>
          </a:bodyPr>
          <a:lstStyle/>
          <a:p>
            <a:r>
              <a:rPr lang="en-US" sz="2800" dirty="0">
                <a:solidFill>
                  <a:schemeClr val="tx1"/>
                </a:solidFill>
                <a:latin typeface="Times New Roman" panose="02020603050405020304" pitchFamily="18" charset="0"/>
                <a:cs typeface="Times New Roman" panose="02020603050405020304" pitchFamily="18" charset="0"/>
              </a:rPr>
              <a:t>Infiltration (Internal Embedding) is the process of replacing clearing agent by the embedding media. </a:t>
            </a:r>
            <a:endParaRPr lang="en-US" sz="2800" dirty="0" smtClean="0">
              <a:solidFill>
                <a:schemeClr val="tx1"/>
              </a:solidFill>
              <a:latin typeface="Times New Roman" panose="02020603050405020304" pitchFamily="18" charset="0"/>
              <a:cs typeface="Times New Roman" panose="02020603050405020304" pitchFamily="18" charset="0"/>
            </a:endParaRPr>
          </a:p>
          <a:p>
            <a:r>
              <a:rPr lang="en-US" sz="2800" dirty="0" smtClean="0">
                <a:solidFill>
                  <a:schemeClr val="tx1"/>
                </a:solidFill>
                <a:latin typeface="Times New Roman" panose="02020603050405020304" pitchFamily="18" charset="0"/>
                <a:cs typeface="Times New Roman" panose="02020603050405020304" pitchFamily="18" charset="0"/>
              </a:rPr>
              <a:t>After </a:t>
            </a:r>
            <a:r>
              <a:rPr lang="en-US" sz="2800" dirty="0">
                <a:solidFill>
                  <a:schemeClr val="tx1"/>
                </a:solidFill>
                <a:latin typeface="Times New Roman" panose="02020603050405020304" pitchFamily="18" charset="0"/>
                <a:cs typeface="Times New Roman" panose="02020603050405020304" pitchFamily="18" charset="0"/>
              </a:rPr>
              <a:t>dehydration and clearing, tissues are transferred to molten embedding media for specified period of time, according to the protocol</a:t>
            </a:r>
            <a:endParaRPr lang="en-US" sz="2800" dirty="0"/>
          </a:p>
        </p:txBody>
      </p:sp>
    </p:spTree>
    <p:extLst>
      <p:ext uri="{BB962C8B-B14F-4D97-AF65-F5344CB8AC3E}">
        <p14:creationId xmlns:p14="http://schemas.microsoft.com/office/powerpoint/2010/main" val="3078018553"/>
      </p:ext>
    </p:extLst>
  </p:cSld>
  <p:clrMapOvr>
    <a:masterClrMapping/>
  </p:clrMapOvr>
</p:sld>
</file>

<file path=ppt/theme/theme1.xml><?xml version="1.0" encoding="utf-8"?>
<a:theme xmlns:a="http://schemas.openxmlformats.org/drawingml/2006/main" name="Basis">
  <a:themeElements>
    <a:clrScheme name="Basis">
      <a:dk1>
        <a:srgbClr val="000000"/>
      </a:dk1>
      <a:lt1>
        <a:srgbClr val="FFFFFF"/>
      </a:lt1>
      <a:dk2>
        <a:srgbClr val="565349"/>
      </a:dk2>
      <a:lt2>
        <a:srgbClr val="DDDDDD"/>
      </a:lt2>
      <a:accent1>
        <a:srgbClr val="A6B727"/>
      </a:accent1>
      <a:accent2>
        <a:srgbClr val="DF5327"/>
      </a:accent2>
      <a:accent3>
        <a:srgbClr val="FE9E00"/>
      </a:accent3>
      <a:accent4>
        <a:srgbClr val="418AB3"/>
      </a:accent4>
      <a:accent5>
        <a:srgbClr val="D7D447"/>
      </a:accent5>
      <a:accent6>
        <a:srgbClr val="818183"/>
      </a:accent6>
      <a:hlink>
        <a:srgbClr val="F59E00"/>
      </a:hlink>
      <a:folHlink>
        <a:srgbClr val="B2B2B2"/>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Basis" id="{5665723A-49BA-4B57-8411-A56F8F207965}" vid="{90E45F77-AEFC-46EF-A7C1-5B338C297B02}"/>
    </a:ext>
  </a:extLst>
</a:theme>
</file>

<file path=docProps/app.xml><?xml version="1.0" encoding="utf-8"?>
<Properties xmlns="http://schemas.openxmlformats.org/officeDocument/2006/extended-properties" xmlns:vt="http://schemas.openxmlformats.org/officeDocument/2006/docPropsVTypes">
  <Template>Basis</Template>
  <TotalTime>76</TotalTime>
  <Words>2547</Words>
  <Application>Microsoft Office PowerPoint</Application>
  <PresentationFormat>Widescreen</PresentationFormat>
  <Paragraphs>193</Paragraphs>
  <Slides>26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26</vt:i4>
      </vt:variant>
    </vt:vector>
  </HeadingPairs>
  <TitlesOfParts>
    <vt:vector size="31" baseType="lpstr">
      <vt:lpstr>Algerian</vt:lpstr>
      <vt:lpstr>Bahnschrift Condensed</vt:lpstr>
      <vt:lpstr>Corbel</vt:lpstr>
      <vt:lpstr>Times New Roman</vt:lpstr>
      <vt:lpstr>Basis</vt:lpstr>
      <vt:lpstr>MICROTOMY: PREPARATION OF HISTOLOGICAL SPECIMENS</vt:lpstr>
      <vt:lpstr>Microtome</vt:lpstr>
      <vt:lpstr>Steps in preparation of histological Specimens</vt:lpstr>
      <vt:lpstr>TISSUE FIXATION </vt:lpstr>
      <vt:lpstr>Factors affect fixation </vt:lpstr>
      <vt:lpstr>Mechanism of Fixation</vt:lpstr>
      <vt:lpstr>TISSUE PROCESSING </vt:lpstr>
      <vt:lpstr>(B) Clearing</vt:lpstr>
      <vt:lpstr>(C) Infiltration</vt:lpstr>
      <vt:lpstr>Processing methods and routine schedules </vt:lpstr>
      <vt:lpstr>(C) Embedding </vt:lpstr>
      <vt:lpstr>Precaution while embedding in wax</vt:lpstr>
      <vt:lpstr>PowerPoint Presentation</vt:lpstr>
      <vt:lpstr>General Embedding Procedure</vt:lpstr>
      <vt:lpstr>ORIENTATION OF TISSUE IN THE BLOCK </vt:lpstr>
      <vt:lpstr>(3) SECTIONING </vt:lpstr>
      <vt:lpstr>SECTIONING PROCEDURE </vt:lpstr>
      <vt:lpstr>(4) FIXATION OF SECTION </vt:lpstr>
      <vt:lpstr>(5) STAINING </vt:lpstr>
      <vt:lpstr>H &amp; E STAINING PROCEDURE</vt:lpstr>
      <vt:lpstr>APPLICATIONS OF MICROTOMY</vt:lpstr>
      <vt:lpstr>SLEDGE MICROTOME </vt:lpstr>
      <vt:lpstr>3- Cryosectioning technique </vt:lpstr>
      <vt:lpstr>4- Electron microscopy :</vt:lpstr>
      <vt:lpstr>VIBRATING MICROTOME </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MICROTOMY: PREPARATION OF HISTOLOGICAL SPECIMENS</dc:title>
  <dc:creator>Life Sciences IUB</dc:creator>
  <cp:lastModifiedBy>Life Sciences IUB</cp:lastModifiedBy>
  <cp:revision>62</cp:revision>
  <dcterms:created xsi:type="dcterms:W3CDTF">2020-04-10T07:56:55Z</dcterms:created>
  <dcterms:modified xsi:type="dcterms:W3CDTF">2020-04-10T10:43:59Z</dcterms:modified>
</cp:coreProperties>
</file>