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80" r:id="rId3"/>
    <p:sldId id="283" r:id="rId4"/>
    <p:sldId id="284" r:id="rId5"/>
    <p:sldId id="285"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9" r:id="rId28"/>
    <p:sldId id="278" r:id="rId29"/>
    <p:sldId id="28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73" d="100"/>
          <a:sy n="73" d="100"/>
        </p:scale>
        <p:origin x="-624"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A599A38F-6125-4FC3-9E46-4E7F81D769F1}" type="slidenum">
              <a:rPr lang="en-US" smtClean="0"/>
              <a:pPr/>
              <a:t>‹#›</a:t>
            </a:fld>
            <a:endParaRPr lang="en-US"/>
          </a:p>
        </p:txBody>
      </p:sp>
      <p:sp>
        <p:nvSpPr>
          <p:cNvPr id="32" name="Rectangle 31"/>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412744" y="680477"/>
            <a:ext cx="6096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35876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333360"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95691"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1219200" y="4343400"/>
            <a:ext cx="103632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1219200" y="2834640"/>
            <a:ext cx="103632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6416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812800" y="274640"/>
            <a:ext cx="78232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6438603" y="1073888"/>
            <a:ext cx="5762848"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498621" y="0"/>
            <a:ext cx="7352715"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6635304" y="1285480"/>
            <a:ext cx="4114800" cy="158496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7924800" y="0"/>
            <a:ext cx="36576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7924800" y="4267200"/>
            <a:ext cx="42672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7924800" y="0"/>
            <a:ext cx="18288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7931152" y="4246564"/>
            <a:ext cx="2787649"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7924800" y="4267200"/>
            <a:ext cx="21336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7924800" y="1371600"/>
            <a:ext cx="42672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7924800" y="1752600"/>
            <a:ext cx="42672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1320800" y="4267200"/>
            <a:ext cx="660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711200" y="4267200"/>
            <a:ext cx="7112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489099" y="2438400"/>
            <a:ext cx="75184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489099" y="2133600"/>
            <a:ext cx="75184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6096000" y="4267200"/>
            <a:ext cx="18288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942536" y="1351672"/>
            <a:ext cx="7624064"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599A38F-6125-4FC3-9E46-4E7F81D769F1}" type="slidenum">
              <a:rPr lang="en-US" smtClean="0"/>
              <a:pPr/>
              <a:t>‹#›</a:t>
            </a:fld>
            <a:endParaRPr lang="en-US"/>
          </a:p>
        </p:txBody>
      </p:sp>
      <p:sp>
        <p:nvSpPr>
          <p:cNvPr id="7" name="Rectangle 6"/>
          <p:cNvSpPr/>
          <p:nvPr/>
        </p:nvSpPr>
        <p:spPr>
          <a:xfrm>
            <a:off x="484213" y="402265"/>
            <a:ext cx="1133856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942536" y="512064"/>
            <a:ext cx="10875264"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49538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548145"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59793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63560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667304" y="680477"/>
            <a:ext cx="4876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12064"/>
            <a:ext cx="109728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19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207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6"/>
            <a:ext cx="11822773"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673099" y="512064"/>
            <a:ext cx="103632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09750"/>
            <a:ext cx="5386917"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09750"/>
            <a:ext cx="5389033"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459037"/>
            <a:ext cx="5386917"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459037"/>
            <a:ext cx="5389033"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A599A38F-6125-4FC3-9E46-4E7F81D769F1}" type="slidenum">
              <a:rPr lang="en-US" smtClean="0"/>
              <a:pPr/>
              <a:t>‹#›</a:t>
            </a:fld>
            <a:endParaRPr lang="en-US"/>
          </a:p>
        </p:txBody>
      </p:sp>
      <p:sp>
        <p:nvSpPr>
          <p:cNvPr id="16" name="Rectangle 15"/>
          <p:cNvSpPr/>
          <p:nvPr/>
        </p:nvSpPr>
        <p:spPr>
          <a:xfrm>
            <a:off x="117053" y="680477"/>
            <a:ext cx="6096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6307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37669"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9969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252455"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302243"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339912"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371613" y="680477"/>
            <a:ext cx="4876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12064"/>
            <a:ext cx="103632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109728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435100"/>
            <a:ext cx="33528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0" y="1435100"/>
            <a:ext cx="73152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D9893F6-F24B-4FB4-8D04-94AE94F8A972}" type="datetimeFigureOut">
              <a:rPr lang="en-US" smtClean="0"/>
              <a:pPr/>
              <a:t>4/6/2020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599A38F-6125-4FC3-9E46-4E7F81D769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490709" y="0"/>
            <a:ext cx="1170432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484260" y="1885028"/>
            <a:ext cx="11710163"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11374903" y="1197789"/>
            <a:ext cx="132763" cy="171288"/>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1219200" y="441252"/>
            <a:ext cx="9144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490709" y="1893781"/>
            <a:ext cx="1170432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1219200" y="1150144"/>
            <a:ext cx="9144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11578103" y="1350189"/>
            <a:ext cx="132763" cy="171288"/>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11115579" y="1453352"/>
            <a:ext cx="132763" cy="171288"/>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8636000" y="55499"/>
            <a:ext cx="2844800" cy="365125"/>
          </a:xfrm>
        </p:spPr>
        <p:txBody>
          <a:bodyPr/>
          <a:lstStyle>
            <a:extLst/>
          </a:lstStyle>
          <a:p>
            <a:fld id="{CD9893F6-F24B-4FB4-8D04-94AE94F8A972}" type="datetimeFigureOut">
              <a:rPr lang="en-US" smtClean="0"/>
              <a:pPr/>
              <a:t>4/6/2020</a:t>
            </a:fld>
            <a:endParaRPr lang="en-US"/>
          </a:p>
        </p:txBody>
      </p:sp>
      <p:sp>
        <p:nvSpPr>
          <p:cNvPr id="6" name="Footer Placeholder 5"/>
          <p:cNvSpPr>
            <a:spLocks noGrp="1"/>
          </p:cNvSpPr>
          <p:nvPr>
            <p:ph type="ftr" sz="quarter" idx="11"/>
          </p:nvPr>
        </p:nvSpPr>
        <p:spPr>
          <a:xfrm>
            <a:off x="1219200" y="55499"/>
            <a:ext cx="7416800" cy="365125"/>
          </a:xfrm>
        </p:spPr>
        <p:txBody>
          <a:bodyPr/>
          <a:lstStyle>
            <a:extLst/>
          </a:lstStyle>
          <a:p>
            <a:endParaRPr lang="en-US"/>
          </a:p>
        </p:txBody>
      </p:sp>
      <p:sp>
        <p:nvSpPr>
          <p:cNvPr id="7" name="Slide Number Placeholder 6"/>
          <p:cNvSpPr>
            <a:spLocks noGrp="1"/>
          </p:cNvSpPr>
          <p:nvPr>
            <p:ph type="sldNum" sz="quarter" idx="12"/>
          </p:nvPr>
        </p:nvSpPr>
        <p:spPr>
          <a:xfrm>
            <a:off x="11480800" y="55499"/>
            <a:ext cx="609600" cy="365125"/>
          </a:xfrm>
        </p:spPr>
        <p:txBody>
          <a:bodyPr/>
          <a:lstStyle>
            <a:extLst/>
          </a:lstStyle>
          <a:p>
            <a:fld id="{A599A38F-6125-4FC3-9E46-4E7F81D769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412744" y="680477"/>
            <a:ext cx="6096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358764" y="680477"/>
            <a:ext cx="3657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333360"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95691"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1219200" y="512064"/>
            <a:ext cx="103632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1219200" y="1783560"/>
            <a:ext cx="103632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636000" y="6416676"/>
            <a:ext cx="2844800" cy="365125"/>
          </a:xfrm>
          <a:prstGeom prst="rect">
            <a:avLst/>
          </a:prstGeom>
        </p:spPr>
        <p:txBody>
          <a:bodyPr vert="horz" anchor="b"/>
          <a:lstStyle>
            <a:lvl1pPr algn="l" eaLnBrk="1" latinLnBrk="0" hangingPunct="1">
              <a:defRPr kumimoji="0" sz="1100">
                <a:solidFill>
                  <a:schemeClr val="tx2"/>
                </a:solidFill>
              </a:defRPr>
            </a:lvl1pPr>
            <a:extLst/>
          </a:lstStyle>
          <a:p>
            <a:fld id="{CD9893F6-F24B-4FB4-8D04-94AE94F8A972}" type="datetimeFigureOut">
              <a:rPr lang="en-US" smtClean="0"/>
              <a:pPr/>
              <a:t>4/6/2020</a:t>
            </a:fld>
            <a:endParaRPr lang="en-US"/>
          </a:p>
        </p:txBody>
      </p:sp>
      <p:sp>
        <p:nvSpPr>
          <p:cNvPr id="3" name="Footer Placeholder 2"/>
          <p:cNvSpPr>
            <a:spLocks noGrp="1"/>
          </p:cNvSpPr>
          <p:nvPr>
            <p:ph type="ftr" sz="quarter" idx="3"/>
          </p:nvPr>
        </p:nvSpPr>
        <p:spPr>
          <a:xfrm>
            <a:off x="1219200" y="6416676"/>
            <a:ext cx="74168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11480800" y="6416676"/>
            <a:ext cx="609600" cy="365125"/>
          </a:xfrm>
          <a:prstGeom prst="rect">
            <a:avLst/>
          </a:prstGeom>
        </p:spPr>
        <p:txBody>
          <a:bodyPr vert="horz" anchor="b"/>
          <a:lstStyle>
            <a:lvl1pPr algn="l" eaLnBrk="1" latinLnBrk="0" hangingPunct="1">
              <a:defRPr kumimoji="0" sz="1200">
                <a:solidFill>
                  <a:schemeClr val="tx2"/>
                </a:solidFill>
              </a:defRPr>
            </a:lvl1pPr>
            <a:extLst/>
          </a:lstStyle>
          <a:p>
            <a:fld id="{A599A38F-6125-4FC3-9E46-4E7F81D769F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6363" y="-116132"/>
            <a:ext cx="12424725" cy="7090263"/>
          </a:xfrm>
          <a:prstGeom prst="rect">
            <a:avLst/>
          </a:prstGeom>
        </p:spPr>
      </p:pic>
    </p:spTree>
    <p:extLst>
      <p:ext uri="{BB962C8B-B14F-4D97-AF65-F5344CB8AC3E}">
        <p14:creationId xmlns="" xmlns:p14="http://schemas.microsoft.com/office/powerpoint/2010/main" val="389680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283335"/>
                <a:ext cx="10515600" cy="5893628"/>
              </a:xfrm>
            </p:spPr>
            <p:txBody>
              <a:bodyPr>
                <a:normAutofit/>
              </a:bodyPr>
              <a:lstStyle/>
              <a:p>
                <a:pPr marL="0" indent="0">
                  <a:buNone/>
                </a:pPr>
                <a:r>
                  <a:rPr lang="en-US" sz="2400" dirty="0"/>
                  <a:t>       If </a:t>
                </a:r>
                <a14:m>
                  <m:oMath xmlns:m="http://schemas.openxmlformats.org/officeDocument/2006/math">
                    <m:sSub>
                      <m:sSubPr>
                        <m:ctrlPr>
                          <a:rPr lang="en-US" sz="2400" i="1"/>
                        </m:ctrlPr>
                      </m:sSubPr>
                      <m:e>
                        <m:r>
                          <a:rPr lang="en-US" sz="2400" i="1"/>
                          <m:t>𝜇</m:t>
                        </m:r>
                      </m:e>
                      <m:sub>
                        <m:r>
                          <a:rPr lang="en-US" sz="2400" i="1"/>
                          <m:t>1</m:t>
                        </m:r>
                      </m:sub>
                    </m:sSub>
                    <m:r>
                      <a:rPr lang="en-US" sz="2400" i="1"/>
                      <m:t>&gt;</m:t>
                    </m:r>
                    <m:sSub>
                      <m:sSubPr>
                        <m:ctrlPr>
                          <a:rPr lang="en-US" sz="2400" i="1"/>
                        </m:ctrlPr>
                      </m:sSubPr>
                      <m:e>
                        <m:r>
                          <a:rPr lang="en-US" sz="2400" i="1"/>
                          <m:t>𝜇</m:t>
                        </m:r>
                      </m:e>
                      <m:sub>
                        <m:r>
                          <a:rPr lang="en-US" sz="2400" i="1"/>
                          <m:t>0</m:t>
                        </m:r>
                      </m:sub>
                    </m:sSub>
                  </m:oMath>
                </a14:m>
                <a:r>
                  <a:rPr lang="en-US" sz="2400" dirty="0"/>
                  <a:t> then </a:t>
                </a:r>
              </a:p>
              <a:p>
                <a:pPr marL="0" indent="0">
                  <a:buNone/>
                </a:pPr>
                <a:r>
                  <a:rPr lang="en-US" sz="2400" dirty="0"/>
                  <a:t/>
                </a:r>
                <a14:m>
                  <m:oMath xmlns:m="http://schemas.openxmlformats.org/officeDocument/2006/math">
                    <m:r>
                      <a:rPr lang="en-US" sz="2400" i="1"/>
                      <m:t>−</m:t>
                    </m:r>
                    <m:acc>
                      <m:accPr>
                        <m:chr m:val="̅"/>
                        <m:ctrlPr>
                          <a:rPr lang="en-US" sz="2400" i="1"/>
                        </m:ctrlPr>
                      </m:accPr>
                      <m:e>
                        <m:r>
                          <a:rPr lang="en-US" sz="2400" i="1"/>
                          <m:t>𝑋</m:t>
                        </m:r>
                      </m:e>
                    </m:acc>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𝜇</m:t>
                                </m:r>
                              </m:e>
                              <m:sub>
                                <m:r>
                                  <a:rPr lang="en-US" sz="2400" i="1"/>
                                  <m:t>0</m:t>
                                </m:r>
                              </m:sub>
                            </m:sSub>
                          </m:e>
                        </m:func>
                        <m:r>
                          <a:rPr lang="en-US" sz="2400" i="1"/>
                          <m:t>− </m:t>
                        </m:r>
                        <m:func>
                          <m:funcPr>
                            <m:ctrlPr>
                              <a:rPr lang="en-US" sz="2400" i="1"/>
                            </m:ctrlPr>
                          </m:funcPr>
                          <m:fName>
                            <m:r>
                              <m:rPr>
                                <m:sty m:val="p"/>
                              </m:rPr>
                              <a:rPr lang="en-US" sz="2400"/>
                              <m:t>log</m:t>
                            </m:r>
                          </m:fName>
                          <m:e>
                            <m:sSub>
                              <m:sSubPr>
                                <m:ctrlPr>
                                  <a:rPr lang="en-US" sz="2400" i="1"/>
                                </m:ctrlPr>
                              </m:sSubPr>
                              <m:e>
                                <m:r>
                                  <a:rPr lang="en-US" sz="2400" i="1"/>
                                  <m:t>𝜇</m:t>
                                </m:r>
                              </m:e>
                              <m:sub>
                                <m:r>
                                  <a:rPr lang="en-US" sz="2400" i="1"/>
                                  <m:t>1</m:t>
                                </m:r>
                              </m:sub>
                            </m:sSub>
                          </m:e>
                        </m:func>
                      </m:e>
                    </m:d>
                    <m:r>
                      <a:rPr lang="en-US" sz="2400" i="1"/>
                      <m:t>≤</m:t>
                    </m:r>
                    <m:f>
                      <m:fPr>
                        <m:ctrlPr>
                          <a:rPr lang="en-US" sz="2400" i="1"/>
                        </m:ctrlPr>
                      </m:fPr>
                      <m:num>
                        <m:r>
                          <a:rPr lang="en-US" sz="2400" i="1"/>
                          <m:t>1</m:t>
                        </m:r>
                      </m:num>
                      <m:den>
                        <m:r>
                          <a:rPr lang="en-US" sz="2400" i="1"/>
                          <m:t>𝑛</m:t>
                        </m:r>
                      </m:den>
                    </m:f>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𝐾</m:t>
                                </m:r>
                              </m:e>
                              <m:sub>
                                <m:r>
                                  <a:rPr lang="en-US" sz="2400" i="1"/>
                                  <m:t>𝛼</m:t>
                                </m:r>
                              </m:sub>
                            </m:sSub>
                          </m:e>
                        </m:func>
                        <m:r>
                          <a:rPr lang="en-US" sz="2400" i="1"/>
                          <m:t>+</m:t>
                        </m:r>
                        <m:r>
                          <a:rPr lang="en-US" sz="2400" i="1"/>
                          <m:t>𝑛</m:t>
                        </m:r>
                        <m:sSub>
                          <m:sSubPr>
                            <m:ctrlPr>
                              <a:rPr lang="en-US" sz="2400" i="1"/>
                            </m:ctrlPr>
                          </m:sSubPr>
                          <m:e>
                            <m:r>
                              <a:rPr lang="en-US" sz="2400" i="1"/>
                              <m:t>𝜇</m:t>
                            </m:r>
                          </m:e>
                          <m:sub>
                            <m:r>
                              <a:rPr lang="en-US" sz="2400" i="1"/>
                              <m:t>0</m:t>
                            </m:r>
                          </m:sub>
                        </m:sSub>
                        <m:r>
                          <a:rPr lang="en-US" sz="2400" i="1"/>
                          <m:t>−</m:t>
                        </m:r>
                        <m:r>
                          <a:rPr lang="en-US" sz="2400" i="1"/>
                          <m:t>𝑛</m:t>
                        </m:r>
                        <m:sSub>
                          <m:sSubPr>
                            <m:ctrlPr>
                              <a:rPr lang="en-US" sz="2400" i="1"/>
                            </m:ctrlPr>
                          </m:sSubPr>
                          <m:e>
                            <m:r>
                              <a:rPr lang="en-US" sz="2400" i="1"/>
                              <m:t>𝜇</m:t>
                            </m:r>
                          </m:e>
                          <m:sub>
                            <m:r>
                              <a:rPr lang="en-US" sz="2400" i="1"/>
                              <m:t>1</m:t>
                            </m:r>
                          </m:sub>
                        </m:sSub>
                      </m:e>
                    </m:d>
                  </m:oMath>
                </a14:m>
                <a:endParaRPr lang="en-US" sz="2400" dirty="0"/>
              </a:p>
              <a:p>
                <a:pPr marL="0" indent="0">
                  <a:buNone/>
                </a:pPr>
                <a:r>
                  <a:rPr lang="en-US" sz="2400" dirty="0"/>
                  <a:t/>
                </a:r>
                <a14:m>
                  <m:oMath xmlns:m="http://schemas.openxmlformats.org/officeDocument/2006/math">
                    <m:r>
                      <a:rPr lang="en-US" sz="2400" i="1"/>
                      <m:t>−</m:t>
                    </m:r>
                    <m:acc>
                      <m:accPr>
                        <m:chr m:val="̅"/>
                        <m:ctrlPr>
                          <a:rPr lang="en-US" sz="2400" i="1"/>
                        </m:ctrlPr>
                      </m:accPr>
                      <m:e>
                        <m:r>
                          <a:rPr lang="en-US" sz="2400" i="1"/>
                          <m:t>𝑋</m:t>
                        </m:r>
                      </m:e>
                    </m:acc>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𝜇</m:t>
                                </m:r>
                              </m:e>
                              <m:sub>
                                <m:r>
                                  <a:rPr lang="en-US" sz="2400" i="1"/>
                                  <m:t>0</m:t>
                                </m:r>
                              </m:sub>
                            </m:sSub>
                          </m:e>
                        </m:func>
                        <m:r>
                          <a:rPr lang="en-US" sz="2400" i="1"/>
                          <m:t>− </m:t>
                        </m:r>
                        <m:func>
                          <m:funcPr>
                            <m:ctrlPr>
                              <a:rPr lang="en-US" sz="2400" i="1"/>
                            </m:ctrlPr>
                          </m:funcPr>
                          <m:fName>
                            <m:r>
                              <m:rPr>
                                <m:sty m:val="p"/>
                              </m:rPr>
                              <a:rPr lang="en-US" sz="2400"/>
                              <m:t>log</m:t>
                            </m:r>
                          </m:fName>
                          <m:e>
                            <m:sSub>
                              <m:sSubPr>
                                <m:ctrlPr>
                                  <a:rPr lang="en-US" sz="2400" i="1"/>
                                </m:ctrlPr>
                              </m:sSubPr>
                              <m:e>
                                <m:r>
                                  <a:rPr lang="en-US" sz="2400" i="1"/>
                                  <m:t>𝜇</m:t>
                                </m:r>
                              </m:e>
                              <m:sub>
                                <m:r>
                                  <a:rPr lang="en-US" sz="2400" i="1"/>
                                  <m:t>1</m:t>
                                </m:r>
                              </m:sub>
                            </m:sSub>
                          </m:e>
                        </m:func>
                      </m:e>
                    </m:d>
                    <m:r>
                      <a:rPr lang="en-US" sz="2400" i="1"/>
                      <m:t>≤</m:t>
                    </m:r>
                    <m:f>
                      <m:fPr>
                        <m:ctrlPr>
                          <a:rPr lang="en-US" sz="2400" i="1"/>
                        </m:ctrlPr>
                      </m:fPr>
                      <m:num>
                        <m:r>
                          <a:rPr lang="en-US" sz="2400" i="1"/>
                          <m:t>1</m:t>
                        </m:r>
                      </m:num>
                      <m:den>
                        <m:r>
                          <a:rPr lang="en-US" sz="2400" i="1"/>
                          <m:t>𝑛</m:t>
                        </m:r>
                      </m:den>
                    </m:f>
                    <m:d>
                      <m:dPr>
                        <m:begChr m:val="["/>
                        <m:endChr m:val="]"/>
                        <m:ctrlPr>
                          <a:rPr lang="en-US" sz="2400" i="1"/>
                        </m:ctrlPr>
                      </m:dPr>
                      <m:e>
                        <m:func>
                          <m:funcPr>
                            <m:ctrlPr>
                              <a:rPr lang="en-US" sz="2400" i="1"/>
                            </m:ctrlPr>
                          </m:funcPr>
                          <m:fName>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0</m:t>
                                        </m:r>
                                      </m:sub>
                                    </m:sSub>
                                    <m:r>
                                      <a:rPr lang="en-US" sz="2400" i="1"/>
                                      <m:t>−</m:t>
                                    </m:r>
                                    <m:r>
                                      <a:rPr lang="en-US" sz="2400" i="1"/>
                                      <m:t>𝑛</m:t>
                                    </m:r>
                                    <m:sSub>
                                      <m:sSubPr>
                                        <m:ctrlPr>
                                          <a:rPr lang="en-US" sz="2400" i="1"/>
                                        </m:ctrlPr>
                                      </m:sSubPr>
                                      <m:e>
                                        <m:r>
                                          <a:rPr lang="en-US" sz="2400" i="1"/>
                                          <m:t>𝜇</m:t>
                                        </m:r>
                                      </m:e>
                                      <m:sub>
                                        <m:r>
                                          <a:rPr lang="en-US" sz="2400" i="1"/>
                                          <m:t>1</m:t>
                                        </m:r>
                                      </m:sub>
                                    </m:sSub>
                                  </m:sup>
                                </m:sSup>
                              </m:e>
                            </m:d>
                          </m:e>
                        </m:func>
                      </m:e>
                    </m:d>
                  </m:oMath>
                </a14:m>
                <a:endParaRPr lang="en-US" sz="2400" dirty="0"/>
              </a:p>
              <a:p>
                <a:pPr marL="0" indent="0">
                  <a:buNone/>
                </a:pPr>
                <a:r>
                  <a:rPr lang="en-US" sz="2400" dirty="0"/>
                  <a:t>Multiply ‘-1’ throughout the question </a:t>
                </a:r>
              </a:p>
              <a:p>
                <a:pPr marL="0" indent="0">
                  <a:buNone/>
                </a:pPr>
                <a:r>
                  <a:rPr lang="en-US" sz="2400" dirty="0"/>
                  <a:t/>
                </a:r>
                <a14:m>
                  <m:oMath xmlns:m="http://schemas.openxmlformats.org/officeDocument/2006/math">
                    <m:acc>
                      <m:accPr>
                        <m:chr m:val="̅"/>
                        <m:ctrlPr>
                          <a:rPr lang="en-US" sz="2400" i="1"/>
                        </m:ctrlPr>
                      </m:accPr>
                      <m:e>
                        <m:r>
                          <a:rPr lang="en-US" sz="2400" i="1"/>
                          <m:t>𝑋</m:t>
                        </m:r>
                      </m:e>
                    </m:acc>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𝜇</m:t>
                                </m:r>
                              </m:e>
                              <m:sub>
                                <m:r>
                                  <a:rPr lang="en-US" sz="2400" i="1"/>
                                  <m:t>0</m:t>
                                </m:r>
                              </m:sub>
                            </m:sSub>
                          </m:e>
                        </m:func>
                        <m:r>
                          <a:rPr lang="en-US" sz="2400" i="1"/>
                          <m:t>− </m:t>
                        </m:r>
                        <m:func>
                          <m:funcPr>
                            <m:ctrlPr>
                              <a:rPr lang="en-US" sz="2400" i="1"/>
                            </m:ctrlPr>
                          </m:funcPr>
                          <m:fName>
                            <m:r>
                              <m:rPr>
                                <m:sty m:val="p"/>
                              </m:rPr>
                              <a:rPr lang="en-US" sz="2400"/>
                              <m:t>log</m:t>
                            </m:r>
                          </m:fName>
                          <m:e>
                            <m:sSub>
                              <m:sSubPr>
                                <m:ctrlPr>
                                  <a:rPr lang="en-US" sz="2400" i="1"/>
                                </m:ctrlPr>
                              </m:sSubPr>
                              <m:e>
                                <m:r>
                                  <a:rPr lang="en-US" sz="2400" i="1"/>
                                  <m:t>𝜇</m:t>
                                </m:r>
                              </m:e>
                              <m:sub>
                                <m:r>
                                  <a:rPr lang="en-US" sz="2400" i="1"/>
                                  <m:t>1</m:t>
                                </m:r>
                              </m:sub>
                            </m:sSub>
                          </m:e>
                        </m:func>
                      </m:e>
                    </m:d>
                    <m:r>
                      <a:rPr lang="en-US" sz="2400" i="1"/>
                      <m:t>≥−</m:t>
                    </m:r>
                    <m:f>
                      <m:fPr>
                        <m:ctrlPr>
                          <a:rPr lang="en-US" sz="2400" i="1"/>
                        </m:ctrlPr>
                      </m:fPr>
                      <m:num>
                        <m:r>
                          <a:rPr lang="en-US" sz="2400" i="1"/>
                          <m:t>1</m:t>
                        </m:r>
                      </m:num>
                      <m:den>
                        <m:r>
                          <a:rPr lang="en-US" sz="2400" i="1"/>
                          <m:t>𝑛</m:t>
                        </m:r>
                      </m:den>
                    </m:f>
                    <m:d>
                      <m:dPr>
                        <m:begChr m:val="["/>
                        <m:endChr m:val="]"/>
                        <m:ctrlPr>
                          <a:rPr lang="en-US" sz="2400" i="1"/>
                        </m:ctrlPr>
                      </m:dPr>
                      <m:e>
                        <m:func>
                          <m:funcPr>
                            <m:ctrlPr>
                              <a:rPr lang="en-US" sz="2400" i="1"/>
                            </m:ctrlPr>
                          </m:funcPr>
                          <m:fName>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0</m:t>
                                        </m:r>
                                      </m:sub>
                                    </m:sSub>
                                    <m:r>
                                      <a:rPr lang="en-US" sz="2400" i="1"/>
                                      <m:t>−</m:t>
                                    </m:r>
                                    <m:r>
                                      <a:rPr lang="en-US" sz="2400" i="1"/>
                                      <m:t>𝑛</m:t>
                                    </m:r>
                                    <m:sSub>
                                      <m:sSubPr>
                                        <m:ctrlPr>
                                          <a:rPr lang="en-US" sz="2400" i="1"/>
                                        </m:ctrlPr>
                                      </m:sSubPr>
                                      <m:e>
                                        <m:r>
                                          <a:rPr lang="en-US" sz="2400" i="1"/>
                                          <m:t>𝜇</m:t>
                                        </m:r>
                                      </m:e>
                                      <m:sub>
                                        <m:r>
                                          <a:rPr lang="en-US" sz="2400" i="1"/>
                                          <m:t>1</m:t>
                                        </m:r>
                                      </m:sub>
                                    </m:sSub>
                                  </m:sup>
                                </m:sSup>
                              </m:e>
                            </m:d>
                          </m:e>
                        </m:func>
                      </m:e>
                    </m:d>
                  </m:oMath>
                </a14:m>
                <a:endParaRPr lang="en-US" sz="2400" dirty="0"/>
              </a:p>
              <a:p>
                <a:pPr marL="0" indent="0">
                  <a:buNone/>
                </a:pPr>
                <a:r>
                  <a:rPr lang="en-US" sz="2400" dirty="0"/>
                  <a:t/>
                </a:r>
                <a14:m>
                  <m:oMath xmlns:m="http://schemas.openxmlformats.org/officeDocument/2006/math">
                    <m:acc>
                      <m:accPr>
                        <m:chr m:val="̅"/>
                        <m:ctrlPr>
                          <a:rPr lang="en-US" sz="2400" i="1"/>
                        </m:ctrlPr>
                      </m:accPr>
                      <m:e>
                        <m:r>
                          <a:rPr lang="en-US" sz="2400" i="1"/>
                          <m:t>𝑋</m:t>
                        </m:r>
                      </m:e>
                    </m:acc>
                    <m:r>
                      <a:rPr lang="en-US" sz="2400" i="1"/>
                      <m:t>≥−</m:t>
                    </m:r>
                    <m:f>
                      <m:fPr>
                        <m:ctrlPr>
                          <a:rPr lang="en-US" sz="2400" i="1"/>
                        </m:ctrlPr>
                      </m:fPr>
                      <m:num>
                        <m:f>
                          <m:fPr>
                            <m:ctrlPr>
                              <a:rPr lang="en-US" sz="2400" i="1"/>
                            </m:ctrlPr>
                          </m:fPr>
                          <m:num>
                            <m:r>
                              <a:rPr lang="en-US" sz="2400" i="1"/>
                              <m:t>1</m:t>
                            </m:r>
                          </m:num>
                          <m:den>
                            <m:r>
                              <a:rPr lang="en-US" sz="2400" i="1"/>
                              <m:t>𝑛</m:t>
                            </m:r>
                          </m:den>
                        </m:f>
                        <m:d>
                          <m:dPr>
                            <m:begChr m:val="["/>
                            <m:endChr m:val="]"/>
                            <m:ctrlPr>
                              <a:rPr lang="en-US" sz="2400" i="1"/>
                            </m:ctrlPr>
                          </m:dPr>
                          <m:e>
                            <m:func>
                              <m:funcPr>
                                <m:ctrlPr>
                                  <a:rPr lang="en-US" sz="2400" i="1"/>
                                </m:ctrlPr>
                              </m:funcPr>
                              <m:fName>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0</m:t>
                                            </m:r>
                                          </m:sub>
                                        </m:sSub>
                                        <m:r>
                                          <a:rPr lang="en-US" sz="2400" i="1"/>
                                          <m:t>−</m:t>
                                        </m:r>
                                        <m:r>
                                          <a:rPr lang="en-US" sz="2400" i="1"/>
                                          <m:t>𝑛</m:t>
                                        </m:r>
                                        <m:sSub>
                                          <m:sSubPr>
                                            <m:ctrlPr>
                                              <a:rPr lang="en-US" sz="2400" i="1"/>
                                            </m:ctrlPr>
                                          </m:sSubPr>
                                          <m:e>
                                            <m:r>
                                              <a:rPr lang="en-US" sz="2400" i="1"/>
                                              <m:t>𝜇</m:t>
                                            </m:r>
                                          </m:e>
                                          <m:sub>
                                            <m:r>
                                              <a:rPr lang="en-US" sz="2400" i="1"/>
                                              <m:t>1</m:t>
                                            </m:r>
                                          </m:sub>
                                        </m:sSub>
                                      </m:sup>
                                    </m:sSup>
                                  </m:e>
                                </m:d>
                              </m:e>
                            </m:func>
                          </m:e>
                        </m:d>
                      </m:num>
                      <m:den>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𝜇</m:t>
                                    </m:r>
                                  </m:e>
                                  <m:sub>
                                    <m:r>
                                      <a:rPr lang="en-US" sz="2400" i="1"/>
                                      <m:t>0</m:t>
                                    </m:r>
                                  </m:sub>
                                </m:sSub>
                              </m:e>
                            </m:func>
                            <m:r>
                              <a:rPr lang="en-US" sz="2400" i="1"/>
                              <m:t>− </m:t>
                            </m:r>
                            <m:func>
                              <m:funcPr>
                                <m:ctrlPr>
                                  <a:rPr lang="en-US" sz="2400" i="1"/>
                                </m:ctrlPr>
                              </m:funcPr>
                              <m:fName>
                                <m:r>
                                  <m:rPr>
                                    <m:sty m:val="p"/>
                                  </m:rPr>
                                  <a:rPr lang="en-US" sz="2400"/>
                                  <m:t>log</m:t>
                                </m:r>
                              </m:fName>
                              <m:e>
                                <m:sSub>
                                  <m:sSubPr>
                                    <m:ctrlPr>
                                      <a:rPr lang="en-US" sz="2400" i="1"/>
                                    </m:ctrlPr>
                                  </m:sSubPr>
                                  <m:e>
                                    <m:r>
                                      <a:rPr lang="en-US" sz="2400" i="1"/>
                                      <m:t>𝜇</m:t>
                                    </m:r>
                                  </m:e>
                                  <m:sub>
                                    <m:r>
                                      <a:rPr lang="en-US" sz="2400" i="1"/>
                                      <m:t>1</m:t>
                                    </m:r>
                                  </m:sub>
                                </m:sSub>
                              </m:e>
                            </m:func>
                          </m:e>
                        </m:d>
                      </m:den>
                    </m:f>
                  </m:oMath>
                </a14:m>
                <a:endParaRPr lang="en-US" sz="2400" dirty="0"/>
              </a:p>
              <a:p>
                <a:pPr marL="0" indent="0">
                  <a:buNone/>
                </a:pPr>
                <a:r>
                  <a:rPr lang="en-US" sz="2400" dirty="0"/>
                  <a:t/>
                </a:r>
                <a14:m>
                  <m:oMath xmlns:m="http://schemas.openxmlformats.org/officeDocument/2006/math">
                    <m:r>
                      <a:rPr lang="en-US" sz="2400" i="1"/>
                      <m:t>∴</m:t>
                    </m:r>
                    <m:sSup>
                      <m:sSupPr>
                        <m:ctrlPr>
                          <a:rPr lang="en-US" sz="2400" i="1"/>
                        </m:ctrlPr>
                      </m:sSupPr>
                      <m:e>
                        <m:r>
                          <a:rPr lang="en-US" sz="2400" i="1"/>
                          <m:t>𝐶</m:t>
                        </m:r>
                      </m:e>
                      <m:sup>
                        <m:r>
                          <a:rPr lang="en-US" sz="2400" i="1"/>
                          <m:t>′</m:t>
                        </m:r>
                      </m:sup>
                    </m:sSup>
                    <m:r>
                      <a:rPr lang="en-US" sz="2400" i="1"/>
                      <m:t>=−</m:t>
                    </m:r>
                    <m:f>
                      <m:fPr>
                        <m:ctrlPr>
                          <a:rPr lang="en-US" sz="2400" i="1"/>
                        </m:ctrlPr>
                      </m:fPr>
                      <m:num>
                        <m:f>
                          <m:fPr>
                            <m:ctrlPr>
                              <a:rPr lang="en-US" sz="2400" i="1"/>
                            </m:ctrlPr>
                          </m:fPr>
                          <m:num>
                            <m:r>
                              <a:rPr lang="en-US" sz="2400" i="1"/>
                              <m:t>1</m:t>
                            </m:r>
                          </m:num>
                          <m:den>
                            <m:r>
                              <a:rPr lang="en-US" sz="2400" i="1"/>
                              <m:t>𝑛</m:t>
                            </m:r>
                          </m:den>
                        </m:f>
                        <m:d>
                          <m:dPr>
                            <m:begChr m:val="["/>
                            <m:endChr m:val="]"/>
                            <m:ctrlPr>
                              <a:rPr lang="en-US" sz="2400" i="1"/>
                            </m:ctrlPr>
                          </m:dPr>
                          <m:e>
                            <m:func>
                              <m:funcPr>
                                <m:ctrlPr>
                                  <a:rPr lang="en-US" sz="2400" i="1"/>
                                </m:ctrlPr>
                              </m:funcPr>
                              <m:fName>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0</m:t>
                                            </m:r>
                                          </m:sub>
                                        </m:sSub>
                                        <m:r>
                                          <a:rPr lang="en-US" sz="2400" i="1"/>
                                          <m:t>−</m:t>
                                        </m:r>
                                        <m:r>
                                          <a:rPr lang="en-US" sz="2400" i="1"/>
                                          <m:t>𝑛</m:t>
                                        </m:r>
                                        <m:sSub>
                                          <m:sSubPr>
                                            <m:ctrlPr>
                                              <a:rPr lang="en-US" sz="2400" i="1"/>
                                            </m:ctrlPr>
                                          </m:sSubPr>
                                          <m:e>
                                            <m:r>
                                              <a:rPr lang="en-US" sz="2400" i="1"/>
                                              <m:t>𝜇</m:t>
                                            </m:r>
                                          </m:e>
                                          <m:sub>
                                            <m:r>
                                              <a:rPr lang="en-US" sz="2400" i="1"/>
                                              <m:t>1</m:t>
                                            </m:r>
                                          </m:sub>
                                        </m:sSub>
                                      </m:sup>
                                    </m:sSup>
                                  </m:e>
                                </m:d>
                              </m:e>
                            </m:func>
                          </m:e>
                        </m:d>
                      </m:num>
                      <m:den>
                        <m:d>
                          <m:dPr>
                            <m:begChr m:val="["/>
                            <m:endChr m:val="]"/>
                            <m:ctrlPr>
                              <a:rPr lang="en-US" sz="2400" i="1"/>
                            </m:ctrlPr>
                          </m:dPr>
                          <m:e>
                            <m:func>
                              <m:funcPr>
                                <m:ctrlPr>
                                  <a:rPr lang="en-US" sz="2400" i="1"/>
                                </m:ctrlPr>
                              </m:funcPr>
                              <m:fName>
                                <m:r>
                                  <m:rPr>
                                    <m:sty m:val="p"/>
                                  </m:rPr>
                                  <a:rPr lang="en-US" sz="2400"/>
                                  <m:t>log</m:t>
                                </m:r>
                              </m:fName>
                              <m:e>
                                <m:sSub>
                                  <m:sSubPr>
                                    <m:ctrlPr>
                                      <a:rPr lang="en-US" sz="2400" i="1"/>
                                    </m:ctrlPr>
                                  </m:sSubPr>
                                  <m:e>
                                    <m:r>
                                      <a:rPr lang="en-US" sz="2400" i="1"/>
                                      <m:t>𝜇</m:t>
                                    </m:r>
                                  </m:e>
                                  <m:sub>
                                    <m:r>
                                      <a:rPr lang="en-US" sz="2400" i="1"/>
                                      <m:t>0</m:t>
                                    </m:r>
                                  </m:sub>
                                </m:sSub>
                              </m:e>
                            </m:func>
                            <m:r>
                              <a:rPr lang="en-US" sz="2400" i="1"/>
                              <m:t>− </m:t>
                            </m:r>
                            <m:func>
                              <m:funcPr>
                                <m:ctrlPr>
                                  <a:rPr lang="en-US" sz="2400" i="1"/>
                                </m:ctrlPr>
                              </m:funcPr>
                              <m:fName>
                                <m:r>
                                  <m:rPr>
                                    <m:sty m:val="p"/>
                                  </m:rPr>
                                  <a:rPr lang="en-US" sz="2400"/>
                                  <m:t>log</m:t>
                                </m:r>
                              </m:fName>
                              <m:e>
                                <m:sSub>
                                  <m:sSubPr>
                                    <m:ctrlPr>
                                      <a:rPr lang="en-US" sz="2400" i="1"/>
                                    </m:ctrlPr>
                                  </m:sSubPr>
                                  <m:e>
                                    <m:r>
                                      <a:rPr lang="en-US" sz="2400" i="1"/>
                                      <m:t>𝜇</m:t>
                                    </m:r>
                                  </m:e>
                                  <m:sub>
                                    <m:r>
                                      <a:rPr lang="en-US" sz="2400" i="1"/>
                                      <m:t>1</m:t>
                                    </m:r>
                                  </m:sub>
                                </m:sSub>
                              </m:e>
                            </m:func>
                          </m:e>
                        </m:d>
                      </m:den>
                    </m:f>
                  </m:oMath>
                </a14:m>
                <a:endParaRPr lang="en-US" sz="2400" dirty="0"/>
              </a:p>
              <a:p>
                <a:pPr marL="0" indent="0">
                  <a:buNone/>
                </a:pPr>
                <a:r>
                  <a:rPr lang="en-US" sz="2400" dirty="0"/>
                  <a:t>              So</a:t>
                </a:r>
              </a:p>
              <a:p>
                <a:pPr marL="0" indent="0">
                  <a:buNone/>
                </a:pPr>
                <a:r>
                  <a:rPr lang="en-US" sz="2400" dirty="0"/>
                  <a:t/>
                </a:r>
                <a14:m>
                  <m:oMath xmlns:m="http://schemas.openxmlformats.org/officeDocument/2006/math">
                    <m:acc>
                      <m:accPr>
                        <m:chr m:val="̅"/>
                        <m:ctrlPr>
                          <a:rPr lang="en-US" sz="2400" i="1"/>
                        </m:ctrlPr>
                      </m:accPr>
                      <m:e>
                        <m:r>
                          <a:rPr lang="en-US" sz="2400" i="1"/>
                          <m:t>𝑋</m:t>
                        </m:r>
                      </m:e>
                    </m:acc>
                    <m:r>
                      <a:rPr lang="en-US" sz="2400" i="1"/>
                      <m:t>≥</m:t>
                    </m:r>
                    <m:sSup>
                      <m:sSupPr>
                        <m:ctrlPr>
                          <a:rPr lang="en-US" sz="2400" i="1"/>
                        </m:ctrlPr>
                      </m:sSupPr>
                      <m:e>
                        <m:r>
                          <a:rPr lang="en-US" sz="2400" i="1"/>
                          <m:t>𝐶</m:t>
                        </m:r>
                      </m:e>
                      <m:sup>
                        <m:r>
                          <a:rPr lang="en-US" sz="2400" i="1"/>
                          <m:t>′</m:t>
                        </m:r>
                      </m:sup>
                    </m:sSup>
                  </m:oMath>
                </a14:m>
                <a:endParaRPr lang="en-US" sz="2400" dirty="0"/>
              </a:p>
              <a:p>
                <a:pPr marL="0" indent="0">
                  <a:buNone/>
                </a:pPr>
                <a:endParaRPr lang="en-US" sz="16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283335"/>
                <a:ext cx="10515600" cy="5893628"/>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409855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244699"/>
                <a:ext cx="10515600" cy="5932264"/>
              </a:xfrm>
            </p:spPr>
            <p:txBody>
              <a:bodyPr/>
              <a:lstStyle/>
              <a:p>
                <a:pPr marL="0" indent="0">
                  <a:buNone/>
                </a:pPr>
                <a:r>
                  <a:rPr lang="en-US" dirty="0"/>
                  <a:t>Question #1</a:t>
                </a:r>
              </a:p>
              <a:p>
                <a:pPr marL="0" indent="0">
                  <a:buNone/>
                </a:pPr>
                <a:r>
                  <a:rPr lang="en-US" dirty="0"/>
                  <a:t>Let </a:t>
                </a:r>
                <a14:m>
                  <m:oMath xmlns:m="http://schemas.openxmlformats.org/officeDocument/2006/math">
                    <m:sSub>
                      <m:sSubPr>
                        <m:ctrlPr>
                          <a:rPr lang="en-US" i="1"/>
                        </m:ctrlPr>
                      </m:sSubPr>
                      <m:e>
                        <m:r>
                          <a:rPr lang="en-US" i="1"/>
                          <m:t>𝑋</m:t>
                        </m:r>
                      </m:e>
                      <m:sub>
                        <m:r>
                          <a:rPr lang="en-US" i="1"/>
                          <m:t>1</m:t>
                        </m:r>
                      </m:sub>
                    </m:sSub>
                    <m:r>
                      <a:rPr lang="en-US" i="1"/>
                      <m:t>,</m:t>
                    </m:r>
                    <m:sSub>
                      <m:sSubPr>
                        <m:ctrlPr>
                          <a:rPr lang="en-US" i="1"/>
                        </m:ctrlPr>
                      </m:sSubPr>
                      <m:e>
                        <m:r>
                          <a:rPr lang="en-US" i="1"/>
                          <m:t>𝑋</m:t>
                        </m:r>
                      </m:e>
                      <m:sub>
                        <m:r>
                          <a:rPr lang="en-US" i="1"/>
                          <m:t>2</m:t>
                        </m:r>
                      </m:sub>
                    </m:sSub>
                    <m:r>
                      <a:rPr lang="en-US" i="1"/>
                      <m:t>,</m:t>
                    </m:r>
                    <m:sSub>
                      <m:sSubPr>
                        <m:ctrlPr>
                          <a:rPr lang="en-US" i="1"/>
                        </m:ctrlPr>
                      </m:sSubPr>
                      <m:e>
                        <m:r>
                          <a:rPr lang="en-US" i="1"/>
                          <m:t>𝑋</m:t>
                        </m:r>
                      </m:e>
                      <m:sub>
                        <m:r>
                          <a:rPr lang="en-US" i="1"/>
                          <m:t>3</m:t>
                        </m:r>
                      </m:sub>
                    </m:sSub>
                    <m:r>
                      <a:rPr lang="en-US" i="1"/>
                      <m:t>…</m:t>
                    </m:r>
                    <m:sSub>
                      <m:sSubPr>
                        <m:ctrlPr>
                          <a:rPr lang="en-US" i="1"/>
                        </m:ctrlPr>
                      </m:sSubPr>
                      <m:e>
                        <m:r>
                          <a:rPr lang="en-US" i="1"/>
                          <m:t>𝑋</m:t>
                        </m:r>
                      </m:e>
                      <m:sub>
                        <m:r>
                          <a:rPr lang="en-US" i="1"/>
                          <m:t>𝑛</m:t>
                        </m:r>
                      </m:sub>
                    </m:sSub>
                  </m:oMath>
                </a14:m>
                <a:r>
                  <a:rPr lang="en-US" dirty="0"/>
                  <a:t> be a random sample of size ‘n’ from a normal distribution with mean zero and variance</a:t>
                </a:r>
                <a14:m>
                  <m:oMath xmlns:m="http://schemas.openxmlformats.org/officeDocument/2006/math">
                    <m:r>
                      <a:rPr lang="en-US" i="1"/>
                      <m:t>   </m:t>
                    </m:r>
                    <m:sSup>
                      <m:sSupPr>
                        <m:ctrlPr>
                          <a:rPr lang="en-US" i="1"/>
                        </m:ctrlPr>
                      </m:sSupPr>
                      <m:e>
                        <m:r>
                          <a:rPr lang="en-US" i="1"/>
                          <m:t>𝜎</m:t>
                        </m:r>
                      </m:e>
                      <m:sup>
                        <m:r>
                          <a:rPr lang="en-US" i="1"/>
                          <m:t>2</m:t>
                        </m:r>
                      </m:sup>
                    </m:sSup>
                  </m:oMath>
                </a14:m>
                <a:r>
                  <a:rPr lang="en-US" dirty="0"/>
                  <a:t>. Find the best critical region of size α=0.05. For        testing </a:t>
                </a:r>
                <a14:m>
                  <m:oMath xmlns:m="http://schemas.openxmlformats.org/officeDocument/2006/math">
                    <m:sSub>
                      <m:sSubPr>
                        <m:ctrlPr>
                          <a:rPr lang="en-US" i="1"/>
                        </m:ctrlPr>
                      </m:sSubPr>
                      <m:e>
                        <m:r>
                          <a:rPr lang="en-US" i="1"/>
                          <m:t>𝐻</m:t>
                        </m:r>
                      </m:e>
                      <m:sub>
                        <m:r>
                          <a:rPr lang="en-US" i="1"/>
                          <m:t>0</m:t>
                        </m:r>
                      </m:sub>
                    </m:sSub>
                    <m:r>
                      <a:rPr lang="en-US" i="1"/>
                      <m:t>:</m:t>
                    </m:r>
                    <m:sSup>
                      <m:sSupPr>
                        <m:ctrlPr>
                          <a:rPr lang="en-US" i="1"/>
                        </m:ctrlPr>
                      </m:sSupPr>
                      <m:e>
                        <m:r>
                          <a:rPr lang="en-US" i="1"/>
                          <m:t>𝜎</m:t>
                        </m:r>
                      </m:e>
                      <m:sup>
                        <m:r>
                          <a:rPr lang="en-US" i="1"/>
                          <m:t>2</m:t>
                        </m:r>
                      </m:sup>
                    </m:sSup>
                    <m:r>
                      <a:rPr lang="en-US" i="1"/>
                      <m:t>=1</m:t>
                    </m:r>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sSup>
                      <m:sSupPr>
                        <m:ctrlPr>
                          <a:rPr lang="en-US" i="1"/>
                        </m:ctrlPr>
                      </m:sSupPr>
                      <m:e>
                        <m:r>
                          <a:rPr lang="en-US" i="1"/>
                          <m:t>𝜎</m:t>
                        </m:r>
                      </m:e>
                      <m:sup>
                        <m:r>
                          <a:rPr lang="en-US" i="1"/>
                          <m:t>2</m:t>
                        </m:r>
                      </m:sup>
                    </m:sSup>
                    <m:r>
                      <a:rPr lang="en-US" i="1"/>
                      <m:t>=2</m:t>
                    </m:r>
                  </m:oMath>
                </a14:m>
                <a:r>
                  <a:rPr lang="en-US" dirty="0"/>
                  <a:t> . In this best critical region of size α=0.05. For testing </a:t>
                </a:r>
                <a14:m>
                  <m:oMath xmlns:m="http://schemas.openxmlformats.org/officeDocument/2006/math">
                    <m:sSub>
                      <m:sSubPr>
                        <m:ctrlPr>
                          <a:rPr lang="en-US" i="1"/>
                        </m:ctrlPr>
                      </m:sSubPr>
                      <m:e>
                        <m:r>
                          <a:rPr lang="en-US" i="1"/>
                          <m:t>𝐻</m:t>
                        </m:r>
                      </m:e>
                      <m:sub>
                        <m:r>
                          <a:rPr lang="en-US" i="1"/>
                          <m:t>0</m:t>
                        </m:r>
                      </m:sub>
                    </m:sSub>
                    <m:r>
                      <a:rPr lang="en-US" i="1"/>
                      <m:t>:</m:t>
                    </m:r>
                    <m:sSup>
                      <m:sSupPr>
                        <m:ctrlPr>
                          <a:rPr lang="en-US" i="1"/>
                        </m:ctrlPr>
                      </m:sSupPr>
                      <m:e>
                        <m:r>
                          <a:rPr lang="en-US" i="1"/>
                          <m:t>𝜎</m:t>
                        </m:r>
                      </m:e>
                      <m:sup>
                        <m:r>
                          <a:rPr lang="en-US" i="1"/>
                          <m:t>2</m:t>
                        </m:r>
                      </m:sup>
                    </m:sSup>
                    <m:r>
                      <a:rPr lang="en-US" i="1"/>
                      <m:t>=1</m:t>
                    </m:r>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sSup>
                      <m:sSupPr>
                        <m:ctrlPr>
                          <a:rPr lang="en-US" i="1"/>
                        </m:ctrlPr>
                      </m:sSupPr>
                      <m:e>
                        <m:r>
                          <a:rPr lang="en-US" i="1"/>
                          <m:t>𝜎</m:t>
                        </m:r>
                      </m:e>
                      <m:sup>
                        <m:r>
                          <a:rPr lang="en-US" i="1"/>
                          <m:t>2</m:t>
                        </m:r>
                      </m:sup>
                    </m:sSup>
                    <m:r>
                      <a:rPr lang="en-US" i="1"/>
                      <m:t>=4</m:t>
                    </m:r>
                  </m:oMath>
                </a14:m>
                <a:r>
                  <a:rPr lang="en-US" dirty="0"/>
                  <a:t> . Also find power of test.</a:t>
                </a:r>
              </a:p>
              <a:p>
                <a:pPr marL="0" indent="0">
                  <a:buNone/>
                </a:pPr>
                <a:r>
                  <a:rPr lang="en-US" dirty="0"/>
                  <a:t>Solution:</a:t>
                </a:r>
              </a:p>
              <a:p>
                <a:pPr marL="0" indent="0">
                  <a:buNone/>
                </a:pPr>
                <a14:m>
                  <m:oMathPara xmlns:m="http://schemas.openxmlformats.org/officeDocument/2006/math">
                    <m:oMathParaPr>
                      <m:jc m:val="centerGroup"/>
                    </m:oMathParaPr>
                    <m:oMath xmlns:m="http://schemas.openxmlformats.org/officeDocument/2006/math">
                      <m:r>
                        <a:rPr lang="en-US" i="1"/>
                        <m:t>𝑓</m:t>
                      </m:r>
                      <m:d>
                        <m:dPr>
                          <m:ctrlPr>
                            <a:rPr lang="en-US" i="1"/>
                          </m:ctrlPr>
                        </m:dPr>
                        <m:e>
                          <m:r>
                            <a:rPr lang="en-US" i="1"/>
                            <m:t>𝑋</m:t>
                          </m:r>
                          <m:r>
                            <a:rPr lang="en-US" i="1"/>
                            <m:t>;</m:t>
                          </m:r>
                          <m:r>
                            <a:rPr lang="en-US" i="1"/>
                            <m:t>𝜇</m:t>
                          </m:r>
                          <m:r>
                            <a:rPr lang="en-US" i="1"/>
                            <m:t>,</m:t>
                          </m:r>
                          <m:sSup>
                            <m:sSupPr>
                              <m:ctrlPr>
                                <a:rPr lang="en-US" i="1"/>
                              </m:ctrlPr>
                            </m:sSupPr>
                            <m:e>
                              <m:r>
                                <a:rPr lang="en-US" i="1"/>
                                <m:t>𝜎</m:t>
                              </m:r>
                            </m:e>
                            <m:sup>
                              <m:r>
                                <a:rPr lang="en-US" i="1"/>
                                <m:t>2</m:t>
                              </m:r>
                            </m:sup>
                          </m:sSup>
                        </m:e>
                      </m:d>
                      <m:r>
                        <a:rPr lang="en-US" i="1"/>
                        <m:t>=</m:t>
                      </m:r>
                      <m:f>
                        <m:fPr>
                          <m:ctrlPr>
                            <a:rPr lang="en-US" i="1"/>
                          </m:ctrlPr>
                        </m:fPr>
                        <m:num>
                          <m:r>
                            <a:rPr lang="en-US" i="1"/>
                            <m:t>1</m:t>
                          </m:r>
                        </m:num>
                        <m:den>
                          <m:r>
                            <a:rPr lang="en-US" i="1"/>
                            <m:t>𝜎</m:t>
                          </m:r>
                          <m:r>
                            <a:rPr lang="en-US" i="1"/>
                            <m:t> </m:t>
                          </m:r>
                          <m:rad>
                            <m:radPr>
                              <m:degHide m:val="on"/>
                              <m:ctrlPr>
                                <a:rPr lang="en-US" i="1"/>
                              </m:ctrlPr>
                            </m:radPr>
                            <m:deg/>
                            <m:e>
                              <m:r>
                                <a:rPr lang="en-US" i="1"/>
                                <m:t>2</m:t>
                              </m:r>
                              <m:r>
                                <a:rPr lang="en-US" i="1"/>
                                <m:t>𝜋</m:t>
                              </m:r>
                            </m:e>
                          </m:rad>
                        </m:den>
                      </m:f>
                      <m:sSup>
                        <m:sSupPr>
                          <m:ctrlPr>
                            <a:rPr lang="en-US" i="1"/>
                          </m:ctrlPr>
                        </m:sSupPr>
                        <m:e>
                          <m:r>
                            <a:rPr lang="en-US" i="1"/>
                            <m:t>𝑒</m:t>
                          </m:r>
                        </m:e>
                        <m:sup>
                          <m:r>
                            <a:rPr lang="en-US" i="1"/>
                            <m:t>−</m:t>
                          </m:r>
                          <m:f>
                            <m:fPr>
                              <m:ctrlPr>
                                <a:rPr lang="en-US" i="1"/>
                              </m:ctrlPr>
                            </m:fPr>
                            <m:num>
                              <m:r>
                                <a:rPr lang="en-US" i="1"/>
                                <m:t>1</m:t>
                              </m:r>
                            </m:num>
                            <m:den>
                              <m:r>
                                <a:rPr lang="en-US" i="1"/>
                                <m:t>2</m:t>
                              </m:r>
                            </m:den>
                          </m:f>
                          <m:sSup>
                            <m:sSupPr>
                              <m:ctrlPr>
                                <a:rPr lang="en-US" i="1"/>
                              </m:ctrlPr>
                            </m:sSupPr>
                            <m:e>
                              <m:d>
                                <m:dPr>
                                  <m:ctrlPr>
                                    <a:rPr lang="en-US" i="1"/>
                                  </m:ctrlPr>
                                </m:dPr>
                                <m:e>
                                  <m:f>
                                    <m:fPr>
                                      <m:ctrlPr>
                                        <a:rPr lang="en-US" i="1"/>
                                      </m:ctrlPr>
                                    </m:fPr>
                                    <m:num>
                                      <m:r>
                                        <a:rPr lang="en-US" i="1"/>
                                        <m:t>𝑋</m:t>
                                      </m:r>
                                      <m:r>
                                        <a:rPr lang="en-US" i="1"/>
                                        <m:t>−</m:t>
                                      </m:r>
                                      <m:r>
                                        <a:rPr lang="en-US" i="1"/>
                                        <m:t>𝜇</m:t>
                                      </m:r>
                                    </m:num>
                                    <m:den>
                                      <m:r>
                                        <a:rPr lang="en-US" i="1"/>
                                        <m:t>𝜎</m:t>
                                      </m:r>
                                    </m:den>
                                  </m:f>
                                </m:e>
                              </m:d>
                            </m:e>
                            <m:sup>
                              <m:r>
                                <a:rPr lang="en-US" i="1"/>
                                <m:t>2</m:t>
                              </m:r>
                            </m:sup>
                          </m:sSup>
                        </m:sup>
                      </m:sSup>
                    </m:oMath>
                  </m:oMathPara>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244699"/>
                <a:ext cx="10515600" cy="5932264"/>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140129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773805" y="437882"/>
                <a:ext cx="10515600" cy="5764839"/>
              </a:xfrm>
            </p:spPr>
            <p:txBody>
              <a:bodyPr>
                <a:normAutofit fontScale="92500" lnSpcReduction="20000"/>
              </a:bodyPr>
              <a:lstStyle/>
              <a:p>
                <a:pPr marL="0" indent="0">
                  <a:buNone/>
                </a:pPr>
                <a:r>
                  <a:rPr lang="en-US" dirty="0"/>
                  <a:t>        As </a:t>
                </a:r>
                <a14:m>
                  <m:oMath xmlns:m="http://schemas.openxmlformats.org/officeDocument/2006/math">
                    <m:r>
                      <a:rPr lang="en-US" i="1"/>
                      <m:t>𝑋</m:t>
                    </m:r>
                    <m:r>
                      <a:rPr lang="en-US" i="1"/>
                      <m:t>~</m:t>
                    </m:r>
                    <m:r>
                      <a:rPr lang="en-US" i="1"/>
                      <m:t>𝑁</m:t>
                    </m:r>
                    <m:d>
                      <m:dPr>
                        <m:ctrlPr>
                          <a:rPr lang="en-US" i="1"/>
                        </m:ctrlPr>
                      </m:dPr>
                      <m:e>
                        <m:r>
                          <a:rPr lang="en-US" i="1"/>
                          <m:t>0,</m:t>
                        </m:r>
                        <m:sSup>
                          <m:sSupPr>
                            <m:ctrlPr>
                              <a:rPr lang="en-US" i="1"/>
                            </m:ctrlPr>
                          </m:sSupPr>
                          <m:e>
                            <m:r>
                              <a:rPr lang="en-US" i="1"/>
                              <m:t>𝜎</m:t>
                            </m:r>
                          </m:e>
                          <m:sup>
                            <m:r>
                              <a:rPr lang="en-US" i="1"/>
                              <m:t>2</m:t>
                            </m:r>
                          </m:sup>
                        </m:sSup>
                      </m:e>
                    </m:d>
                  </m:oMath>
                </a14:m>
                <a:endParaRPr lang="en-US" dirty="0"/>
              </a:p>
              <a:p>
                <a:pPr marL="0" indent="0">
                  <a:buNone/>
                </a:pPr>
                <a:r>
                  <a:rPr lang="en-US" dirty="0"/>
                  <a:t/>
                </a:r>
                <a14:m>
                  <m:oMath xmlns:m="http://schemas.openxmlformats.org/officeDocument/2006/math">
                    <m:r>
                      <a:rPr lang="en-US" i="1"/>
                      <m:t>𝑓</m:t>
                    </m:r>
                    <m:d>
                      <m:dPr>
                        <m:ctrlPr>
                          <a:rPr lang="en-US" i="1"/>
                        </m:ctrlPr>
                      </m:dPr>
                      <m:e>
                        <m:r>
                          <a:rPr lang="en-US" i="1"/>
                          <m:t>𝑋</m:t>
                        </m:r>
                        <m:r>
                          <a:rPr lang="en-US" i="1"/>
                          <m:t>;0,</m:t>
                        </m:r>
                        <m:sSup>
                          <m:sSupPr>
                            <m:ctrlPr>
                              <a:rPr lang="en-US" i="1"/>
                            </m:ctrlPr>
                          </m:sSupPr>
                          <m:e>
                            <m:r>
                              <a:rPr lang="en-US" i="1"/>
                              <m:t>𝜎</m:t>
                            </m:r>
                          </m:e>
                          <m:sup>
                            <m:r>
                              <a:rPr lang="en-US" i="1"/>
                              <m:t>2</m:t>
                            </m:r>
                          </m:sup>
                        </m:sSup>
                      </m:e>
                    </m:d>
                    <m:r>
                      <a:rPr lang="en-US" i="1"/>
                      <m:t>=</m:t>
                    </m:r>
                    <m:f>
                      <m:fPr>
                        <m:ctrlPr>
                          <a:rPr lang="en-US" i="1"/>
                        </m:ctrlPr>
                      </m:fPr>
                      <m:num>
                        <m:r>
                          <a:rPr lang="en-US" i="1"/>
                          <m:t>1</m:t>
                        </m:r>
                      </m:num>
                      <m:den>
                        <m:r>
                          <a:rPr lang="en-US" i="1"/>
                          <m:t>𝜎</m:t>
                        </m:r>
                        <m:r>
                          <a:rPr lang="en-US" i="1"/>
                          <m:t> </m:t>
                        </m:r>
                        <m:rad>
                          <m:radPr>
                            <m:degHide m:val="on"/>
                            <m:ctrlPr>
                              <a:rPr lang="en-US" i="1"/>
                            </m:ctrlPr>
                          </m:radPr>
                          <m:deg/>
                          <m:e>
                            <m:r>
                              <a:rPr lang="en-US" i="1"/>
                              <m:t>2</m:t>
                            </m:r>
                            <m:r>
                              <a:rPr lang="en-US" i="1"/>
                              <m:t>𝜋</m:t>
                            </m:r>
                          </m:e>
                        </m:rad>
                      </m:den>
                    </m:f>
                    <m:sSup>
                      <m:sSupPr>
                        <m:ctrlPr>
                          <a:rPr lang="en-US" i="1"/>
                        </m:ctrlPr>
                      </m:sSupPr>
                      <m:e>
                        <m:r>
                          <a:rPr lang="en-US" i="1"/>
                          <m:t>𝑒</m:t>
                        </m:r>
                      </m:e>
                      <m:sup>
                        <m:r>
                          <a:rPr lang="en-US" i="1"/>
                          <m:t>−</m:t>
                        </m:r>
                        <m:f>
                          <m:fPr>
                            <m:ctrlPr>
                              <a:rPr lang="en-US" i="1"/>
                            </m:ctrlPr>
                          </m:fPr>
                          <m:num>
                            <m:r>
                              <a:rPr lang="en-US" i="1"/>
                              <m:t>1</m:t>
                            </m:r>
                          </m:num>
                          <m:den>
                            <m:r>
                              <a:rPr lang="en-US" i="1"/>
                              <m:t>2</m:t>
                            </m:r>
                          </m:den>
                        </m:f>
                        <m:sSup>
                          <m:sSupPr>
                            <m:ctrlPr>
                              <a:rPr lang="en-US" i="1"/>
                            </m:ctrlPr>
                          </m:sSupPr>
                          <m:e>
                            <m:d>
                              <m:dPr>
                                <m:ctrlPr>
                                  <a:rPr lang="en-US" i="1"/>
                                </m:ctrlPr>
                              </m:dPr>
                              <m:e>
                                <m:f>
                                  <m:fPr>
                                    <m:ctrlPr>
                                      <a:rPr lang="en-US" i="1"/>
                                    </m:ctrlPr>
                                  </m:fPr>
                                  <m:num>
                                    <m:r>
                                      <a:rPr lang="en-US" i="1"/>
                                      <m:t>𝑋</m:t>
                                    </m:r>
                                  </m:num>
                                  <m:den>
                                    <m:r>
                                      <a:rPr lang="en-US" i="1"/>
                                      <m:t>𝜎</m:t>
                                    </m:r>
                                  </m:den>
                                </m:f>
                              </m:e>
                            </m:d>
                          </m:e>
                          <m:sup>
                            <m:r>
                              <a:rPr lang="en-US" i="1"/>
                              <m:t>2</m:t>
                            </m:r>
                          </m:sup>
                        </m:sSup>
                      </m:sup>
                    </m:sSup>
                  </m:oMath>
                </a14:m>
                <a:endParaRPr lang="en-US" dirty="0"/>
              </a:p>
              <a:p>
                <a:pPr marL="0" indent="0">
                  <a:buNone/>
                </a:pPr>
                <a:r>
                  <a:rPr lang="en-US" dirty="0"/>
                  <a:t>  Then likelihood function is </a:t>
                </a:r>
              </a:p>
              <a:p>
                <a:pPr marL="0" indent="0">
                  <a:buNone/>
                </a:pPr>
                <a:r>
                  <a:rPr lang="en-US" dirty="0"/>
                  <a:t/>
                </a:r>
                <a14:m>
                  <m:oMath xmlns:m="http://schemas.openxmlformats.org/officeDocument/2006/math">
                    <m:r>
                      <a:rPr lang="en-US" i="1"/>
                      <m:t>𝐿</m:t>
                    </m:r>
                    <m:d>
                      <m:dPr>
                        <m:ctrlPr>
                          <a:rPr lang="en-US" i="1"/>
                        </m:ctrlPr>
                      </m:dPr>
                      <m:e>
                        <m:r>
                          <a:rPr lang="en-US" i="1"/>
                          <m:t>𝑋</m:t>
                        </m:r>
                        <m:r>
                          <a:rPr lang="en-US" i="1"/>
                          <m:t>;0,</m:t>
                        </m:r>
                        <m:sSup>
                          <m:sSupPr>
                            <m:ctrlPr>
                              <a:rPr lang="en-US" i="1"/>
                            </m:ctrlPr>
                          </m:sSupPr>
                          <m:e>
                            <m:r>
                              <a:rPr lang="en-US" i="1"/>
                              <m:t>𝜎</m:t>
                            </m:r>
                          </m:e>
                          <m:sup>
                            <m:r>
                              <a:rPr lang="en-US" i="1"/>
                              <m:t>2</m:t>
                            </m:r>
                          </m:sup>
                        </m:sSup>
                      </m:e>
                    </m:d>
                    <m:r>
                      <a:rPr lang="en-US" i="1"/>
                      <m:t>=</m:t>
                    </m:r>
                    <m:sSup>
                      <m:sSupPr>
                        <m:ctrlPr>
                          <a:rPr lang="en-US" i="1"/>
                        </m:ctrlPr>
                      </m:sSupPr>
                      <m:e>
                        <m:d>
                          <m:dPr>
                            <m:ctrlPr>
                              <a:rPr lang="en-US" i="1"/>
                            </m:ctrlPr>
                          </m:dPr>
                          <m:e>
                            <m:f>
                              <m:fPr>
                                <m:ctrlPr>
                                  <a:rPr lang="en-US" i="1"/>
                                </m:ctrlPr>
                              </m:fPr>
                              <m:num>
                                <m:r>
                                  <a:rPr lang="en-US" i="1"/>
                                  <m:t>1</m:t>
                                </m:r>
                              </m:num>
                              <m:den>
                                <m:r>
                                  <a:rPr lang="en-US" i="1"/>
                                  <m:t>𝜎</m:t>
                                </m:r>
                              </m:den>
                            </m:f>
                          </m:e>
                        </m:d>
                      </m:e>
                      <m:sup>
                        <m:r>
                          <a:rPr lang="en-US" i="1"/>
                          <m:t>𝑛</m:t>
                        </m:r>
                      </m:sup>
                    </m:sSup>
                    <m:r>
                      <a:rPr lang="en-US" i="1"/>
                      <m:t> </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sSup>
                              <m:sSupPr>
                                <m:ctrlPr>
                                  <a:rPr lang="en-US" i="1"/>
                                </m:ctrlPr>
                              </m:sSupPr>
                              <m:e>
                                <m:r>
                                  <a:rPr lang="en-US" i="1"/>
                                  <m:t>𝜎</m:t>
                                </m:r>
                              </m:e>
                              <m:sup>
                                <m:r>
                                  <a:rPr lang="en-US" i="1"/>
                                  <m:t>2</m:t>
                                </m:r>
                              </m:sup>
                            </m:sSup>
                          </m:den>
                        </m:f>
                      </m:sup>
                    </m:sSup>
                  </m:oMath>
                </a14:m>
                <a:endParaRPr lang="en-US" dirty="0"/>
              </a:p>
              <a:p>
                <a:pPr marL="0" indent="0">
                  <a:buNone/>
                </a:pPr>
                <a:r>
                  <a:rPr lang="en-US" dirty="0"/>
                  <a:t>    As  </a:t>
                </a:r>
                <a14:m>
                  <m:oMath xmlns:m="http://schemas.openxmlformats.org/officeDocument/2006/math">
                    <m:sSub>
                      <m:sSubPr>
                        <m:ctrlPr>
                          <a:rPr lang="en-US" i="1"/>
                        </m:ctrlPr>
                      </m:sSubPr>
                      <m:e>
                        <m:r>
                          <a:rPr lang="en-US" i="1"/>
                          <m:t>𝐻</m:t>
                        </m:r>
                      </m:e>
                      <m:sub>
                        <m:r>
                          <a:rPr lang="en-US" i="1"/>
                          <m:t>0</m:t>
                        </m:r>
                      </m:sub>
                    </m:sSub>
                    <m:r>
                      <a:rPr lang="en-US" i="1"/>
                      <m:t>:</m:t>
                    </m:r>
                    <m:sSup>
                      <m:sSupPr>
                        <m:ctrlPr>
                          <a:rPr lang="en-US" i="1"/>
                        </m:ctrlPr>
                      </m:sSupPr>
                      <m:e>
                        <m:r>
                          <a:rPr lang="en-US" i="1"/>
                          <m:t>𝜎</m:t>
                        </m:r>
                      </m:e>
                      <m:sup>
                        <m:r>
                          <a:rPr lang="en-US" i="1"/>
                          <m:t>2</m:t>
                        </m:r>
                      </m:sup>
                    </m:sSup>
                    <m:r>
                      <a:rPr lang="en-US" i="1"/>
                      <m:t>=1</m:t>
                    </m:r>
                  </m:oMath>
                </a14:m>
                <a:r>
                  <a:rPr lang="en-US" dirty="0"/>
                  <a:t/>
                </a:r>
              </a:p>
              <a:p>
                <a:pPr marL="0" indent="0">
                  <a:buNone/>
                </a:pPr>
                <a:r>
                  <a:rPr lang="en-US" dirty="0"/>
                  <a:t/>
                </a:r>
                <a14:m>
                  <m:oMath xmlns:m="http://schemas.openxmlformats.org/officeDocument/2006/math">
                    <m:r>
                      <a:rPr lang="en-US" i="1"/>
                      <m:t>𝐿</m:t>
                    </m:r>
                    <m:d>
                      <m:dPr>
                        <m:ctrlPr>
                          <a:rPr lang="en-US" i="1"/>
                        </m:ctrlPr>
                      </m:dPr>
                      <m:e>
                        <m:sSub>
                          <m:sSubPr>
                            <m:ctrlPr>
                              <a:rPr lang="en-US" i="1"/>
                            </m:ctrlPr>
                          </m:sSubPr>
                          <m:e>
                            <m:r>
                              <a:rPr lang="en-US" i="1"/>
                              <m:t>𝐻</m:t>
                            </m:r>
                          </m:e>
                          <m:sub>
                            <m:r>
                              <a:rPr lang="en-US" i="1"/>
                              <m:t>0</m:t>
                            </m:r>
                          </m:sub>
                        </m:sSub>
                      </m:e>
                    </m:d>
                    <m:r>
                      <a:rPr lang="en-US" i="1"/>
                      <m:t>=</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r>
                                  <a:rPr lang="en-US" i="1"/>
                                  <m:t>𝑋</m:t>
                                </m:r>
                              </m:e>
                              <m:sup>
                                <m:r>
                                  <a:rPr lang="en-US" i="1"/>
                                  <m:t>2</m:t>
                                </m:r>
                              </m:sup>
                            </m:sSup>
                          </m:e>
                        </m:nary>
                      </m:sup>
                    </m:sSup>
                  </m:oMath>
                </a14:m>
                <a:endParaRPr lang="en-US" dirty="0"/>
              </a:p>
              <a:p>
                <a:pPr marL="0" indent="0">
                  <a:buNone/>
                </a:pPr>
                <a:r>
                  <a:rPr lang="en-US" dirty="0"/>
                  <a:t> </a:t>
                </a:r>
              </a:p>
              <a:p>
                <a:pPr marL="0" indent="0">
                  <a:buNone/>
                </a:pPr>
                <a:r>
                  <a:rPr lang="en-US" dirty="0"/>
                  <a:t>     As </a:t>
                </a:r>
                <a14:m>
                  <m:oMath xmlns:m="http://schemas.openxmlformats.org/officeDocument/2006/math">
                    <m:sSub>
                      <m:sSubPr>
                        <m:ctrlPr>
                          <a:rPr lang="en-US" i="1"/>
                        </m:ctrlPr>
                      </m:sSubPr>
                      <m:e>
                        <m:r>
                          <a:rPr lang="en-US" i="1"/>
                          <m:t>𝐻</m:t>
                        </m:r>
                      </m:e>
                      <m:sub>
                        <m:r>
                          <a:rPr lang="en-US" i="1"/>
                          <m:t>1</m:t>
                        </m:r>
                      </m:sub>
                    </m:sSub>
                    <m:r>
                      <a:rPr lang="en-US" i="1"/>
                      <m:t>:</m:t>
                    </m:r>
                    <m:sSup>
                      <m:sSupPr>
                        <m:ctrlPr>
                          <a:rPr lang="en-US" i="1"/>
                        </m:ctrlPr>
                      </m:sSupPr>
                      <m:e>
                        <m:r>
                          <a:rPr lang="en-US" i="1"/>
                          <m:t>𝜎</m:t>
                        </m:r>
                      </m:e>
                      <m:sup>
                        <m:r>
                          <a:rPr lang="en-US" i="1"/>
                          <m:t>2</m:t>
                        </m:r>
                      </m:sup>
                    </m:sSup>
                    <m:r>
                      <a:rPr lang="en-US" i="1"/>
                      <m:t>=2</m:t>
                    </m:r>
                  </m:oMath>
                </a14:m>
                <a:r>
                  <a:rPr lang="en-US" dirty="0"/>
                  <a:t/>
                </a:r>
              </a:p>
              <a:p>
                <a:pPr marL="0" indent="0">
                  <a:buNone/>
                </a:pPr>
                <a:r>
                  <a:rPr lang="en-US" dirty="0"/>
                  <a:t/>
                </a:r>
                <a14:m>
                  <m:oMath xmlns:m="http://schemas.openxmlformats.org/officeDocument/2006/math">
                    <m:r>
                      <a:rPr lang="en-US" i="1"/>
                      <m:t>𝐿</m:t>
                    </m:r>
                    <m:d>
                      <m:dPr>
                        <m:ctrlPr>
                          <a:rPr lang="en-US" i="1"/>
                        </m:ctrlPr>
                      </m:dPr>
                      <m:e>
                        <m:sSub>
                          <m:sSubPr>
                            <m:ctrlPr>
                              <a:rPr lang="en-US" i="1"/>
                            </m:ctrlPr>
                          </m:sSubPr>
                          <m:e>
                            <m:r>
                              <a:rPr lang="en-US" i="1"/>
                              <m:t>𝐻</m:t>
                            </m:r>
                          </m:e>
                          <m:sub>
                            <m:r>
                              <a:rPr lang="en-US" i="1"/>
                              <m:t>1</m:t>
                            </m:r>
                          </m:sub>
                        </m:sSub>
                      </m:e>
                    </m:d>
                    <m:r>
                      <a:rPr lang="en-US" i="1"/>
                      <m:t>=</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2</m:t>
                            </m:r>
                          </m:den>
                        </m:f>
                      </m:sup>
                    </m:sSup>
                  </m:oMath>
                </a14:m>
                <a:endParaRPr lang="en-US" dirty="0"/>
              </a:p>
              <a:p>
                <a:pPr marL="0" indent="0">
                  <a:buNone/>
                </a:pPr>
                <a:r>
                  <a:rPr lang="en-US" dirty="0"/>
                  <a:t/>
                </a:r>
              </a:p>
              <a:p>
                <a:pPr marL="0" indent="0">
                  <a:buNone/>
                </a:pPr>
                <a:r>
                  <a:rPr lang="en-US" dirty="0"/>
                  <a:t/>
                </a:r>
                <a14:m>
                  <m:oMath xmlns:m="http://schemas.openxmlformats.org/officeDocument/2006/math">
                    <m:r>
                      <a:rPr lang="en-US" i="1"/>
                      <m:t>𝐿</m:t>
                    </m:r>
                    <m:d>
                      <m:dPr>
                        <m:ctrlPr>
                          <a:rPr lang="en-US" i="1"/>
                        </m:ctrlPr>
                      </m:dPr>
                      <m:e>
                        <m:sSub>
                          <m:sSubPr>
                            <m:ctrlPr>
                              <a:rPr lang="en-US" i="1"/>
                            </m:ctrlPr>
                          </m:sSubPr>
                          <m:e>
                            <m:r>
                              <a:rPr lang="en-US" i="1"/>
                              <m:t>𝐻</m:t>
                            </m:r>
                          </m:e>
                          <m:sub>
                            <m:r>
                              <a:rPr lang="en-US" i="1"/>
                              <m:t>1</m:t>
                            </m:r>
                          </m:sub>
                        </m:sSub>
                      </m:e>
                    </m:d>
                    <m:r>
                      <a:rPr lang="en-US" i="1"/>
                      <m:t>=</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4</m:t>
                            </m:r>
                          </m:den>
                        </m:f>
                      </m:sup>
                    </m:sSup>
                  </m:oMath>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773805" y="437882"/>
                <a:ext cx="10515600" cy="5764839"/>
              </a:xfrm>
              <a:blipFill rotWithShape="0">
                <a:blip r:embed="rId2"/>
                <a:stretch>
                  <a:fillRect t="-211"/>
                </a:stretch>
              </a:blipFill>
            </p:spPr>
            <p:txBody>
              <a:bodyPr/>
              <a:lstStyle/>
              <a:p>
                <a:r>
                  <a:rPr lang="en-US">
                    <a:noFill/>
                  </a:rPr>
                  <a:t> </a:t>
                </a:r>
              </a:p>
            </p:txBody>
          </p:sp>
        </mc:Fallback>
      </mc:AlternateContent>
    </p:spTree>
    <p:extLst>
      <p:ext uri="{BB962C8B-B14F-4D97-AF65-F5344CB8AC3E}">
        <p14:creationId xmlns="" xmlns:p14="http://schemas.microsoft.com/office/powerpoint/2010/main" val="3881023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386366"/>
                <a:ext cx="10515600" cy="5790597"/>
              </a:xfrm>
            </p:spPr>
            <p:txBody>
              <a:bodyPr>
                <a:normAutofit lnSpcReduction="10000"/>
              </a:bodyPr>
              <a:lstStyle/>
              <a:p>
                <a:pPr marL="0" indent="0">
                  <a:buNone/>
                </a:pPr>
                <a:r>
                  <a:rPr lang="en-US" sz="2600" dirty="0"/>
                  <a:t>  By </a:t>
                </a:r>
                <a:r>
                  <a:rPr lang="en-US" sz="2600" dirty="0" err="1"/>
                  <a:t>Neymen</a:t>
                </a:r>
                <a:r>
                  <a:rPr lang="en-US" sz="2600" dirty="0"/>
                  <a:t> Pearson Lemma theorem</a:t>
                </a:r>
              </a:p>
              <a:p>
                <a:pPr marL="0" indent="0">
                  <a:buNone/>
                </a:pPr>
                <a:r>
                  <a:rPr lang="en-US" sz="2600" dirty="0"/>
                  <a:t/>
                </a:r>
                <a14:m>
                  <m:oMath xmlns:m="http://schemas.openxmlformats.org/officeDocument/2006/math">
                    <m:f>
                      <m:fPr>
                        <m:ctrlPr>
                          <a:rPr lang="en-US" sz="2600" b="1" i="1"/>
                        </m:ctrlPr>
                      </m:fPr>
                      <m:num>
                        <m:r>
                          <a:rPr lang="en-US" sz="2600" b="1" i="1"/>
                          <m:t>𝐋</m:t>
                        </m:r>
                        <m:d>
                          <m:dPr>
                            <m:ctrlPr>
                              <a:rPr lang="en-US" sz="2600" b="1" i="1"/>
                            </m:ctrlPr>
                          </m:dPr>
                          <m:e>
                            <m:sSub>
                              <m:sSubPr>
                                <m:ctrlPr>
                                  <a:rPr lang="en-US" sz="2600" b="1" i="1"/>
                                </m:ctrlPr>
                              </m:sSubPr>
                              <m:e>
                                <m:r>
                                  <a:rPr lang="en-US" sz="2600" b="1" i="1"/>
                                  <m:t>𝑯</m:t>
                                </m:r>
                              </m:e>
                              <m:sub>
                                <m:r>
                                  <a:rPr lang="en-US" sz="2600" b="1" i="1"/>
                                  <m:t>𝟎</m:t>
                                </m:r>
                              </m:sub>
                            </m:sSub>
                          </m:e>
                        </m:d>
                      </m:num>
                      <m:den>
                        <m:r>
                          <a:rPr lang="en-US" sz="2600" b="1" i="1"/>
                          <m:t>𝐋</m:t>
                        </m:r>
                        <m:d>
                          <m:dPr>
                            <m:ctrlPr>
                              <a:rPr lang="en-US" sz="2600" b="1" i="1"/>
                            </m:ctrlPr>
                          </m:dPr>
                          <m:e>
                            <m:sSub>
                              <m:sSubPr>
                                <m:ctrlPr>
                                  <a:rPr lang="en-US" sz="2600" b="1" i="1"/>
                                </m:ctrlPr>
                              </m:sSubPr>
                              <m:e>
                                <m:r>
                                  <a:rPr lang="en-US" sz="2600" b="1" i="1"/>
                                  <m:t>𝑯</m:t>
                                </m:r>
                              </m:e>
                              <m:sub>
                                <m:r>
                                  <a:rPr lang="en-US" sz="2600" b="1" i="1"/>
                                  <m:t>𝑨</m:t>
                                </m:r>
                              </m:sub>
                            </m:sSub>
                          </m:e>
                        </m:d>
                      </m:den>
                    </m:f>
                    <m:r>
                      <a:rPr lang="en-US" sz="2600" b="1" i="1"/>
                      <m:t>≤</m:t>
                    </m:r>
                    <m:sSub>
                      <m:sSubPr>
                        <m:ctrlPr>
                          <a:rPr lang="en-US" sz="2600" b="1" i="1"/>
                        </m:ctrlPr>
                      </m:sSubPr>
                      <m:e>
                        <m:r>
                          <a:rPr lang="en-US" sz="2600" b="1" i="1"/>
                          <m:t>𝑲</m:t>
                        </m:r>
                      </m:e>
                      <m:sub>
                        <m:r>
                          <a:rPr lang="en-US" sz="2600" b="1" i="1"/>
                          <m:t>𝜶</m:t>
                        </m:r>
                      </m:sub>
                    </m:sSub>
                  </m:oMath>
                </a14:m>
                <a:endParaRPr lang="en-US" sz="2600" dirty="0"/>
              </a:p>
              <a:p>
                <a:pPr marL="0" indent="0">
                  <a:buNone/>
                </a:pPr>
                <a:r>
                  <a:rPr lang="en-US" sz="2600" dirty="0"/>
                  <a:t/>
                </a:r>
                <a14:m>
                  <m:oMath xmlns:m="http://schemas.openxmlformats.org/officeDocument/2006/math">
                    <m:f>
                      <m:fPr>
                        <m:ctrlPr>
                          <a:rPr lang="en-US" sz="2600" i="1"/>
                        </m:ctrlPr>
                      </m:fPr>
                      <m:num>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e>
                            </m:d>
                          </m:e>
                          <m:sup>
                            <m:r>
                              <a:rPr lang="en-US" sz="2600" i="1"/>
                              <m:t>𝑛</m:t>
                            </m:r>
                          </m:sup>
                        </m:sSup>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sup>
                        </m:sSup>
                      </m:num>
                      <m:den>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e>
                                    </m:rad>
                                  </m:den>
                                </m:f>
                              </m:e>
                            </m:d>
                          </m:e>
                          <m:sup>
                            <m:r>
                              <a:rPr lang="en-US" sz="2600" i="1"/>
                              <m:t>𝑛</m:t>
                            </m:r>
                          </m:sup>
                        </m:sSup>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e>
                            </m:d>
                          </m:e>
                          <m:sup>
                            <m:r>
                              <a:rPr lang="en-US" sz="2600" i="1"/>
                              <m:t>𝑛</m:t>
                            </m:r>
                          </m:sup>
                        </m:sSup>
                        <m:sSup>
                          <m:sSupPr>
                            <m:ctrlPr>
                              <a:rPr lang="en-US" sz="2600" i="1"/>
                            </m:ctrlPr>
                          </m:sSupPr>
                          <m:e>
                            <m:r>
                              <a:rPr lang="en-US" sz="2600" i="1"/>
                              <m:t>𝑒</m:t>
                            </m:r>
                          </m:e>
                          <m:sup>
                            <m:r>
                              <a:rPr lang="en-US" sz="2600" i="1"/>
                              <m:t>−</m:t>
                            </m:r>
                            <m:f>
                              <m:fPr>
                                <m:ctrlPr>
                                  <a:rPr lang="en-US" sz="2600" i="1"/>
                                </m:ctrlPr>
                              </m:fPr>
                              <m:num>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num>
                              <m:den>
                                <m:r>
                                  <a:rPr lang="en-US" sz="2600" i="1"/>
                                  <m:t>4</m:t>
                                </m:r>
                              </m:den>
                            </m:f>
                          </m:sup>
                        </m:sSup>
                      </m:den>
                    </m:f>
                    <m:r>
                      <a:rPr lang="en-US" sz="2600" i="1"/>
                      <m:t>≤</m:t>
                    </m:r>
                    <m:sSub>
                      <m:sSubPr>
                        <m:ctrlPr>
                          <a:rPr lang="en-US" sz="2600" i="1"/>
                        </m:ctrlPr>
                      </m:sSubPr>
                      <m:e>
                        <m:r>
                          <a:rPr lang="en-US" sz="2600" i="1"/>
                          <m:t>𝐾</m:t>
                        </m:r>
                      </m:e>
                      <m:sub>
                        <m:r>
                          <a:rPr lang="en-US" sz="2600" i="1"/>
                          <m:t>𝛼</m:t>
                        </m:r>
                      </m:sub>
                    </m:sSub>
                  </m:oMath>
                </a14:m>
                <a:endParaRPr lang="en-US" sz="2600" dirty="0"/>
              </a:p>
              <a:p>
                <a:pPr marL="0" indent="0">
                  <a:buNone/>
                </a:pPr>
                <a:r>
                  <a:rPr lang="en-US" sz="2600" dirty="0"/>
                  <a:t/>
                </a:r>
                <a14:m>
                  <m:oMath xmlns:m="http://schemas.openxmlformats.org/officeDocument/2006/math">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r>
                          <a:rPr lang="en-US" sz="2600" i="1"/>
                          <m:t>+</m:t>
                        </m:r>
                        <m:f>
                          <m:fPr>
                            <m:ctrlPr>
                              <a:rPr lang="en-US" sz="2600" i="1"/>
                            </m:ctrlPr>
                          </m:fPr>
                          <m:num>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num>
                          <m:den>
                            <m:r>
                              <a:rPr lang="en-US" sz="2600" i="1"/>
                              <m:t>4</m:t>
                            </m:r>
                          </m:den>
                        </m:f>
                      </m:sup>
                    </m:sSup>
                    <m:r>
                      <a:rPr lang="en-US" sz="2600" i="1"/>
                      <m:t>≤</m:t>
                    </m:r>
                    <m:sSub>
                      <m:sSubPr>
                        <m:ctrlPr>
                          <a:rPr lang="en-US" sz="2600" i="1"/>
                        </m:ctrlPr>
                      </m:sSubPr>
                      <m:e>
                        <m:r>
                          <a:rPr lang="en-US" sz="2600" i="1"/>
                          <m:t>𝐾</m:t>
                        </m:r>
                      </m:e>
                      <m:sub>
                        <m:r>
                          <a:rPr lang="en-US" sz="2600" i="1"/>
                          <m:t>𝛼</m:t>
                        </m:r>
                      </m:sub>
                    </m:sSub>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e>
                                </m:rad>
                              </m:den>
                            </m:f>
                          </m:e>
                        </m:d>
                      </m:e>
                      <m:sup>
                        <m:r>
                          <a:rPr lang="en-US" sz="2600" i="1"/>
                          <m:t>𝑛</m:t>
                        </m:r>
                      </m:sup>
                    </m:sSup>
                  </m:oMath>
                </a14:m>
                <a:endParaRPr lang="en-US" sz="2600" dirty="0"/>
              </a:p>
              <a:p>
                <a:pPr marL="0" indent="0">
                  <a:buNone/>
                </a:pPr>
                <a:r>
                  <a:rPr lang="en-US" sz="2600" dirty="0"/>
                  <a:t/>
                </a:r>
                <a14:m>
                  <m:oMath xmlns:m="http://schemas.openxmlformats.org/officeDocument/2006/math">
                    <m:sSup>
                      <m:sSupPr>
                        <m:ctrlPr>
                          <a:rPr lang="en-US" sz="2600" i="1"/>
                        </m:ctrlPr>
                      </m:sSupPr>
                      <m:e>
                        <m:r>
                          <a:rPr lang="en-US" sz="2600" i="1"/>
                          <m:t>𝑒</m:t>
                        </m:r>
                      </m:e>
                      <m:sup>
                        <m:r>
                          <a:rPr lang="en-US" sz="2600" i="1"/>
                          <m:t>−</m:t>
                        </m:r>
                        <m:f>
                          <m:fPr>
                            <m:ctrlPr>
                              <a:rPr lang="en-US" sz="2600" i="1"/>
                            </m:ctrlPr>
                          </m:fPr>
                          <m:num>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num>
                          <m:den>
                            <m:r>
                              <a:rPr lang="en-US" sz="2600" i="1"/>
                              <m:t>4</m:t>
                            </m:r>
                          </m:den>
                        </m:f>
                      </m:sup>
                    </m:sSup>
                    <m:r>
                      <a:rPr lang="en-US" sz="2600" i="1"/>
                      <m:t>≤</m:t>
                    </m:r>
                    <m:sSub>
                      <m:sSubPr>
                        <m:ctrlPr>
                          <a:rPr lang="en-US" sz="2600" i="1"/>
                        </m:ctrlPr>
                      </m:sSubPr>
                      <m:e>
                        <m:r>
                          <a:rPr lang="en-US" sz="2600" i="1"/>
                          <m:t>𝐾</m:t>
                        </m:r>
                      </m:e>
                      <m:sub>
                        <m:r>
                          <a:rPr lang="en-US" sz="2600" i="1"/>
                          <m:t>𝛼</m:t>
                        </m:r>
                      </m:sub>
                    </m:sSub>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e>
                                </m:rad>
                              </m:den>
                            </m:f>
                          </m:e>
                        </m:d>
                      </m:e>
                      <m:sup>
                        <m:r>
                          <a:rPr lang="en-US" sz="2600" i="1"/>
                          <m:t>𝑛</m:t>
                        </m:r>
                      </m:sup>
                    </m:sSup>
                  </m:oMath>
                </a14:m>
                <a:endParaRPr lang="en-US" sz="2600" dirty="0"/>
              </a:p>
              <a:p>
                <a:pPr marL="0" indent="0">
                  <a:buNone/>
                </a:pPr>
                <a:r>
                  <a:rPr lang="en-US" sz="2600" dirty="0"/>
                  <a:t>   Taking log on both sides</a:t>
                </a:r>
              </a:p>
              <a:p>
                <a:pPr marL="0" indent="0">
                  <a:buNone/>
                </a:pPr>
                <a:r>
                  <a:rPr lang="en-US" sz="2600" dirty="0"/>
                  <a:t/>
                </a:r>
                <a14:m>
                  <m:oMath xmlns:m="http://schemas.openxmlformats.org/officeDocument/2006/math">
                    <m:r>
                      <a:rPr lang="en-US" sz="2600" i="1"/>
                      <m:t>−</m:t>
                    </m:r>
                    <m:f>
                      <m:fPr>
                        <m:ctrlPr>
                          <a:rPr lang="en-US" sz="2600" i="1"/>
                        </m:ctrlPr>
                      </m:fPr>
                      <m:num>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num>
                      <m:den>
                        <m:r>
                          <a:rPr lang="en-US" sz="2600" i="1"/>
                          <m:t>4</m:t>
                        </m:r>
                      </m:den>
                    </m:f>
                    <m:r>
                      <a:rPr lang="en-US" sz="2600" i="1"/>
                      <m:t>≤</m:t>
                    </m:r>
                    <m:func>
                      <m:funcPr>
                        <m:ctrlPr>
                          <a:rPr lang="en-US" sz="2600" i="1"/>
                        </m:ctrlPr>
                      </m:funcPr>
                      <m:fName>
                        <m:r>
                          <m:rPr>
                            <m:sty m:val="p"/>
                          </m:rPr>
                          <a:rPr lang="en-US" sz="2600"/>
                          <m:t>log</m:t>
                        </m:r>
                      </m:fName>
                      <m:e>
                        <m:d>
                          <m:dPr>
                            <m:begChr m:val="["/>
                            <m:endChr m:val="]"/>
                            <m:ctrlPr>
                              <a:rPr lang="en-US" sz="2600" i="1"/>
                            </m:ctrlPr>
                          </m:dPr>
                          <m:e>
                            <m:sSub>
                              <m:sSubPr>
                                <m:ctrlPr>
                                  <a:rPr lang="en-US" sz="2600" i="1"/>
                                </m:ctrlPr>
                              </m:sSubPr>
                              <m:e>
                                <m:r>
                                  <a:rPr lang="en-US" sz="2600" i="1"/>
                                  <m:t>𝐾</m:t>
                                </m:r>
                              </m:e>
                              <m:sub>
                                <m:r>
                                  <a:rPr lang="en-US" sz="2600" i="1"/>
                                  <m:t>𝛼</m:t>
                                </m:r>
                              </m:sub>
                            </m:sSub>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e>
                                        </m:rad>
                                      </m:den>
                                    </m:f>
                                  </m:e>
                                </m:d>
                              </m:e>
                              <m:sup>
                                <m:r>
                                  <a:rPr lang="en-US" sz="2600" i="1"/>
                                  <m:t>𝑛</m:t>
                                </m:r>
                              </m:sup>
                            </m:sSup>
                          </m:e>
                        </m:d>
                      </m:e>
                    </m:func>
                  </m:oMath>
                </a14:m>
                <a:endParaRPr lang="en-US" sz="2600" dirty="0"/>
              </a:p>
              <a:p>
                <a:pPr marL="0" indent="0">
                  <a:buNone/>
                </a:pPr>
                <a:r>
                  <a:rPr lang="en-US" sz="2600" dirty="0"/>
                  <a:t/>
                </a:r>
                <a14:m>
                  <m:oMath xmlns:m="http://schemas.openxmlformats.org/officeDocument/2006/math">
                    <m:r>
                      <a:rPr lang="en-US" sz="2600" i="1"/>
                      <m:t>−</m:t>
                    </m:r>
                    <m:nary>
                      <m:naryPr>
                        <m:chr m:val="∑"/>
                        <m:limLoc m:val="undOvr"/>
                        <m:subHide m:val="on"/>
                        <m:supHide m:val="on"/>
                        <m:ctrlPr>
                          <a:rPr lang="en-US" sz="2600" i="1"/>
                        </m:ctrlPr>
                      </m:naryPr>
                      <m:sub/>
                      <m:sup/>
                      <m:e>
                        <m:sSup>
                          <m:sSupPr>
                            <m:ctrlPr>
                              <a:rPr lang="en-US" sz="2600" i="1"/>
                            </m:ctrlPr>
                          </m:sSupPr>
                          <m:e>
                            <m:r>
                              <a:rPr lang="en-US" sz="2600" i="1"/>
                              <m:t>𝑋</m:t>
                            </m:r>
                          </m:e>
                          <m:sup>
                            <m:r>
                              <a:rPr lang="en-US" sz="2600" i="1"/>
                              <m:t>2</m:t>
                            </m:r>
                          </m:sup>
                        </m:sSup>
                      </m:e>
                    </m:nary>
                    <m:r>
                      <a:rPr lang="en-US" sz="2600" i="1"/>
                      <m:t>≤</m:t>
                    </m:r>
                    <m:func>
                      <m:funcPr>
                        <m:ctrlPr>
                          <a:rPr lang="en-US" sz="2600" i="1"/>
                        </m:ctrlPr>
                      </m:funcPr>
                      <m:fName>
                        <m:r>
                          <a:rPr lang="en-US" sz="2600"/>
                          <m:t>4</m:t>
                        </m:r>
                        <m:r>
                          <m:rPr>
                            <m:sty m:val="p"/>
                          </m:rPr>
                          <a:rPr lang="en-US" sz="2600"/>
                          <m:t>log</m:t>
                        </m:r>
                      </m:fName>
                      <m:e>
                        <m:d>
                          <m:dPr>
                            <m:begChr m:val="["/>
                            <m:endChr m:val="]"/>
                            <m:ctrlPr>
                              <a:rPr lang="en-US" sz="2600" i="1"/>
                            </m:ctrlPr>
                          </m:dPr>
                          <m:e>
                            <m:sSub>
                              <m:sSubPr>
                                <m:ctrlPr>
                                  <a:rPr lang="en-US" sz="2600" i="1"/>
                                </m:ctrlPr>
                              </m:sSubPr>
                              <m:e>
                                <m:r>
                                  <a:rPr lang="en-US" sz="2600" i="1"/>
                                  <m:t>𝐾</m:t>
                                </m:r>
                              </m:e>
                              <m:sub>
                                <m:r>
                                  <a:rPr lang="en-US" sz="2600" i="1"/>
                                  <m:t>𝛼</m:t>
                                </m:r>
                              </m:sub>
                            </m:sSub>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e>
                                        </m:rad>
                                      </m:den>
                                    </m:f>
                                  </m:e>
                                </m:d>
                              </m:e>
                              <m:sup>
                                <m:r>
                                  <a:rPr lang="en-US" sz="2600" i="1"/>
                                  <m:t>𝑛</m:t>
                                </m:r>
                              </m:sup>
                            </m:sSup>
                          </m:e>
                        </m:d>
                      </m:e>
                    </m:func>
                  </m:oMath>
                </a14:m>
                <a:endParaRPr lang="en-US" sz="2600"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386366"/>
                <a:ext cx="10515600" cy="5790597"/>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828292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360608"/>
                <a:ext cx="10515600" cy="5816355"/>
              </a:xfrm>
            </p:spPr>
            <p:txBody>
              <a:bodyPr/>
              <a:lstStyle/>
              <a:p>
                <a:pPr marL="0" indent="0">
                  <a:buNone/>
                </a:pPr>
                <a:r>
                  <a:rPr lang="en-US" dirty="0"/>
                  <a:t>Multiply by -1 on both sides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sSup>
                            <m:sSupPr>
                              <m:ctrlPr>
                                <a:rPr lang="en-US" i="1"/>
                              </m:ctrlPr>
                            </m:sSupPr>
                            <m:e>
                              <m:r>
                                <a:rPr lang="en-US" i="1"/>
                                <m:t>𝑋</m:t>
                              </m:r>
                            </m:e>
                            <m:sup>
                              <m:r>
                                <a:rPr lang="en-US" i="1"/>
                                <m:t>2</m:t>
                              </m:r>
                            </m:sup>
                          </m:sSup>
                        </m:e>
                      </m:nary>
                      <m:r>
                        <a:rPr lang="en-US" i="1"/>
                        <m:t>≥</m:t>
                      </m:r>
                      <m:func>
                        <m:funcPr>
                          <m:ctrlPr>
                            <a:rPr lang="en-US" i="1"/>
                          </m:ctrlPr>
                        </m:funcPr>
                        <m:fName>
                          <m:r>
                            <a:rPr lang="en-US" i="1"/>
                            <m:t>−</m:t>
                          </m:r>
                          <m:r>
                            <a:rPr lang="en-US"/>
                            <m:t>4</m:t>
                          </m:r>
                          <m:r>
                            <m:rPr>
                              <m:sty m:val="p"/>
                            </m:rPr>
                            <a:rPr lang="en-US"/>
                            <m:t>log</m:t>
                          </m:r>
                        </m:fName>
                        <m:e>
                          <m:d>
                            <m:dPr>
                              <m:begChr m:val="["/>
                              <m:endChr m:val="]"/>
                              <m:ctrlPr>
                                <a:rPr lang="en-US" i="1"/>
                              </m:ctrlPr>
                            </m:dPr>
                            <m:e>
                              <m:sSub>
                                <m:sSubPr>
                                  <m:ctrlPr>
                                    <a:rPr lang="en-US" i="1"/>
                                  </m:ctrlPr>
                                </m:sSubPr>
                                <m:e>
                                  <m:r>
                                    <a:rPr lang="en-US" i="1"/>
                                    <m:t>𝐾</m:t>
                                  </m:r>
                                </m:e>
                                <m:sub>
                                  <m:r>
                                    <a:rPr lang="en-US" i="1"/>
                                    <m:t>𝛼</m:t>
                                  </m:r>
                                </m:sub>
                              </m:sSub>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e>
                          </m:d>
                        </m:e>
                      </m:func>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m:t>∴</m:t>
                      </m:r>
                      <m:r>
                        <a:rPr lang="en-US" i="1"/>
                        <m:t>𝐶</m:t>
                      </m:r>
                      <m:r>
                        <a:rPr lang="en-US" i="1"/>
                        <m:t>=</m:t>
                      </m:r>
                      <m:func>
                        <m:funcPr>
                          <m:ctrlPr>
                            <a:rPr lang="en-US" i="1"/>
                          </m:ctrlPr>
                        </m:funcPr>
                        <m:fName>
                          <m:r>
                            <a:rPr lang="en-US" i="1"/>
                            <m:t>−</m:t>
                          </m:r>
                          <m:r>
                            <a:rPr lang="en-US"/>
                            <m:t>4</m:t>
                          </m:r>
                          <m:r>
                            <m:rPr>
                              <m:sty m:val="p"/>
                            </m:rPr>
                            <a:rPr lang="en-US"/>
                            <m:t>log</m:t>
                          </m:r>
                        </m:fName>
                        <m:e>
                          <m:d>
                            <m:dPr>
                              <m:begChr m:val="["/>
                              <m:endChr m:val="]"/>
                              <m:ctrlPr>
                                <a:rPr lang="en-US" i="1"/>
                              </m:ctrlPr>
                            </m:dPr>
                            <m:e>
                              <m:sSub>
                                <m:sSubPr>
                                  <m:ctrlPr>
                                    <a:rPr lang="en-US" i="1"/>
                                  </m:ctrlPr>
                                </m:sSubPr>
                                <m:e>
                                  <m:r>
                                    <a:rPr lang="en-US" i="1"/>
                                    <m:t>𝐾</m:t>
                                  </m:r>
                                </m:e>
                                <m:sub>
                                  <m:r>
                                    <a:rPr lang="en-US" i="1"/>
                                    <m:t>𝛼</m:t>
                                  </m:r>
                                </m:sub>
                              </m:sSub>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e>
                          </m:d>
                        </m:e>
                      </m:func>
                    </m:oMath>
                  </m:oMathPara>
                </a14:m>
                <a:endParaRPr lang="en-US"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sSup>
                            <m:sSupPr>
                              <m:ctrlPr>
                                <a:rPr lang="en-US" i="1"/>
                              </m:ctrlPr>
                            </m:sSupPr>
                            <m:e>
                              <m:r>
                                <a:rPr lang="en-US" i="1"/>
                                <m:t>𝑋</m:t>
                              </m:r>
                            </m:e>
                            <m:sup>
                              <m:r>
                                <a:rPr lang="en-US" i="1"/>
                                <m:t>2</m:t>
                              </m:r>
                            </m:sup>
                          </m:sSup>
                        </m:e>
                      </m:nary>
                      <m:r>
                        <a:rPr lang="en-US" i="1"/>
                        <m:t>≥</m:t>
                      </m:r>
                      <m:r>
                        <a:rPr lang="en-US" i="1"/>
                        <m:t>𝐶</m:t>
                      </m:r>
                    </m:oMath>
                  </m:oMathPara>
                </a14:m>
                <a:endParaRPr lang="en-US" dirty="0"/>
              </a:p>
              <a:p>
                <a:pPr marL="0" indent="0">
                  <a:buNone/>
                </a:pPr>
                <a:r>
                  <a:rPr lang="en-US" dirty="0"/>
                  <a:t>Is the best critical region to test </a:t>
                </a:r>
                <a14:m>
                  <m:oMath xmlns:m="http://schemas.openxmlformats.org/officeDocument/2006/math">
                    <m:sSub>
                      <m:sSubPr>
                        <m:ctrlPr>
                          <a:rPr lang="en-US" i="1"/>
                        </m:ctrlPr>
                      </m:sSubPr>
                      <m:e>
                        <m:r>
                          <a:rPr lang="en-US" i="1"/>
                          <m:t>𝐻</m:t>
                        </m:r>
                      </m:e>
                      <m:sub>
                        <m:r>
                          <a:rPr lang="en-US" i="1"/>
                          <m:t>0</m:t>
                        </m:r>
                      </m:sub>
                    </m:sSub>
                    <m:r>
                      <a:rPr lang="en-US" i="1"/>
                      <m:t>:</m:t>
                    </m:r>
                    <m:sSup>
                      <m:sSupPr>
                        <m:ctrlPr>
                          <a:rPr lang="en-US" i="1"/>
                        </m:ctrlPr>
                      </m:sSupPr>
                      <m:e>
                        <m:r>
                          <a:rPr lang="en-US" i="1"/>
                          <m:t>𝜎</m:t>
                        </m:r>
                      </m:e>
                      <m:sup>
                        <m:r>
                          <a:rPr lang="en-US" i="1"/>
                          <m:t>2</m:t>
                        </m:r>
                      </m:sup>
                    </m:sSup>
                    <m:r>
                      <a:rPr lang="en-US" i="1"/>
                      <m:t>=1</m:t>
                    </m:r>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sSup>
                      <m:sSupPr>
                        <m:ctrlPr>
                          <a:rPr lang="en-US" i="1"/>
                        </m:ctrlPr>
                      </m:sSupPr>
                      <m:e>
                        <m:r>
                          <a:rPr lang="en-US" i="1"/>
                          <m:t>𝜎</m:t>
                        </m:r>
                      </m:e>
                      <m:sup>
                        <m:r>
                          <a:rPr lang="en-US" i="1"/>
                          <m:t>2</m:t>
                        </m:r>
                      </m:sup>
                    </m:sSup>
                    <m:r>
                      <a:rPr lang="en-US" i="1"/>
                      <m:t>=2</m:t>
                    </m:r>
                  </m:oMath>
                </a14:m>
                <a:r>
                  <a:rPr lang="en-US" dirty="0"/>
                  <a:t>.</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360608"/>
                <a:ext cx="10515600" cy="5816355"/>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676240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25003"/>
                <a:ext cx="10515600" cy="5751960"/>
              </a:xfrm>
            </p:spPr>
            <p:txBody>
              <a:bodyPr>
                <a:normAutofit fontScale="92500" lnSpcReduction="10000"/>
              </a:bodyPr>
              <a:lstStyle/>
              <a:p>
                <a:pPr marL="0" indent="0">
                  <a:buNone/>
                </a:pPr>
                <a:r>
                  <a:rPr lang="en-US" dirty="0"/>
                  <a:t>As  </a:t>
                </a:r>
                <a14:m>
                  <m:oMath xmlns:m="http://schemas.openxmlformats.org/officeDocument/2006/math">
                    <m:sSub>
                      <m:sSubPr>
                        <m:ctrlPr>
                          <a:rPr lang="en-US" i="1"/>
                        </m:ctrlPr>
                      </m:sSubPr>
                      <m:e>
                        <m:r>
                          <a:rPr lang="en-US" i="1"/>
                          <m:t>𝐻</m:t>
                        </m:r>
                      </m:e>
                      <m:sub>
                        <m:r>
                          <a:rPr lang="en-US" i="1"/>
                          <m:t>1</m:t>
                        </m:r>
                      </m:sub>
                    </m:sSub>
                    <m:r>
                      <a:rPr lang="en-US" i="1"/>
                      <m:t>:</m:t>
                    </m:r>
                    <m:sSup>
                      <m:sSupPr>
                        <m:ctrlPr>
                          <a:rPr lang="en-US" i="1"/>
                        </m:ctrlPr>
                      </m:sSupPr>
                      <m:e>
                        <m:r>
                          <a:rPr lang="en-US" i="1"/>
                          <m:t>𝜎</m:t>
                        </m:r>
                      </m:e>
                      <m:sup>
                        <m:r>
                          <a:rPr lang="en-US" i="1"/>
                          <m:t>2</m:t>
                        </m:r>
                      </m:sup>
                    </m:sSup>
                    <m:r>
                      <a:rPr lang="en-US" i="1"/>
                      <m:t>=4</m:t>
                    </m:r>
                  </m:oMath>
                </a14:m>
                <a:r>
                  <a:rPr lang="en-US" dirty="0"/>
                  <a:t/>
                </a:r>
              </a:p>
              <a:p>
                <a:pPr marL="0" indent="0">
                  <a:buNone/>
                </a:pPr>
                <a:r>
                  <a:rPr lang="en-US" dirty="0"/>
                  <a:t/>
                </a:r>
                <a:br>
                  <a:rPr lang="en-US" i="1" dirty="0"/>
                </a:br>
                <a14:m>
                  <m:oMathPara xmlns:m="http://schemas.openxmlformats.org/officeDocument/2006/math">
                    <m:oMathParaPr>
                      <m:jc m:val="centerGroup"/>
                    </m:oMathParaPr>
                    <m:oMath xmlns:m="http://schemas.openxmlformats.org/officeDocument/2006/math">
                      <m:d>
                        <m:dPr>
                          <m:ctrlPr>
                            <a:rPr lang="en-US" i="1"/>
                          </m:ctrlPr>
                        </m:dPr>
                        <m:e>
                          <m:sSub>
                            <m:sSubPr>
                              <m:ctrlPr>
                                <a:rPr lang="en-US" i="1"/>
                              </m:ctrlPr>
                            </m:sSubPr>
                            <m:e>
                              <m:r>
                                <a:rPr lang="en-US" i="1"/>
                                <m:t>𝐻</m:t>
                              </m:r>
                            </m:e>
                            <m:sub>
                              <m:r>
                                <a:rPr lang="en-US" i="1"/>
                                <m:t>1</m:t>
                              </m:r>
                            </m:sub>
                          </m:sSub>
                        </m:e>
                      </m:d>
                      <m:r>
                        <a:rPr lang="en-US" i="1"/>
                        <m:t>=</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8</m:t>
                              </m:r>
                            </m:den>
                          </m:f>
                        </m:sup>
                      </m:sSup>
                    </m:oMath>
                  </m:oMathPara>
                </a14:m>
                <a:endParaRPr lang="en-US" dirty="0"/>
              </a:p>
              <a:p>
                <a:pPr marL="0" indent="0">
                  <a:buNone/>
                </a:pPr>
                <a:r>
                  <a:rPr lang="en-US" dirty="0"/>
                  <a:t> By </a:t>
                </a:r>
                <a:r>
                  <a:rPr lang="en-US" dirty="0" err="1"/>
                  <a:t>Neymen</a:t>
                </a:r>
                <a:r>
                  <a:rPr lang="en-US" dirty="0"/>
                  <a:t> Pearson Lemma theorem</a:t>
                </a:r>
              </a:p>
              <a:p>
                <a:pPr marL="0" indent="0">
                  <a:buNone/>
                </a:pPr>
                <a:r>
                  <a:rPr lang="en-US" dirty="0"/>
                  <a:t/>
                </a:r>
                <a14:m>
                  <m:oMath xmlns:m="http://schemas.openxmlformats.org/officeDocument/2006/math">
                    <m:f>
                      <m:fPr>
                        <m:ctrlPr>
                          <a:rPr lang="en-US" b="1" i="1"/>
                        </m:ctrlPr>
                      </m:fPr>
                      <m:num>
                        <m:r>
                          <a:rPr lang="en-US" b="1" i="1"/>
                          <m:t>𝐋</m:t>
                        </m:r>
                        <m:d>
                          <m:dPr>
                            <m:ctrlPr>
                              <a:rPr lang="en-US" b="1" i="1"/>
                            </m:ctrlPr>
                          </m:dPr>
                          <m:e>
                            <m:sSub>
                              <m:sSubPr>
                                <m:ctrlPr>
                                  <a:rPr lang="en-US" b="1" i="1"/>
                                </m:ctrlPr>
                              </m:sSubPr>
                              <m:e>
                                <m:r>
                                  <a:rPr lang="en-US" b="1" i="1"/>
                                  <m:t>𝑯</m:t>
                                </m:r>
                              </m:e>
                              <m:sub>
                                <m:r>
                                  <a:rPr lang="en-US" b="1" i="1"/>
                                  <m:t>𝟎</m:t>
                                </m:r>
                              </m:sub>
                            </m:sSub>
                          </m:e>
                        </m:d>
                      </m:num>
                      <m:den>
                        <m:r>
                          <a:rPr lang="en-US" b="1" i="1"/>
                          <m:t>𝐋</m:t>
                        </m:r>
                        <m:d>
                          <m:dPr>
                            <m:ctrlPr>
                              <a:rPr lang="en-US" b="1" i="1"/>
                            </m:ctrlPr>
                          </m:dPr>
                          <m:e>
                            <m:sSub>
                              <m:sSubPr>
                                <m:ctrlPr>
                                  <a:rPr lang="en-US" b="1" i="1"/>
                                </m:ctrlPr>
                              </m:sSubPr>
                              <m:e>
                                <m:r>
                                  <a:rPr lang="en-US" b="1" i="1"/>
                                  <m:t>𝑯</m:t>
                                </m:r>
                              </m:e>
                              <m:sub>
                                <m:r>
                                  <a:rPr lang="en-US" b="1" i="1"/>
                                  <m:t>𝑨</m:t>
                                </m:r>
                              </m:sub>
                            </m:sSub>
                          </m:e>
                        </m:d>
                      </m:den>
                    </m:f>
                    <m:r>
                      <a:rPr lang="en-US" b="1" i="1"/>
                      <m:t>≤</m:t>
                    </m:r>
                    <m:sSub>
                      <m:sSubPr>
                        <m:ctrlPr>
                          <a:rPr lang="en-US" b="1" i="1"/>
                        </m:ctrlPr>
                      </m:sSubPr>
                      <m:e>
                        <m:r>
                          <a:rPr lang="en-US" b="1" i="1"/>
                          <m:t>𝑲</m:t>
                        </m:r>
                      </m:e>
                      <m:sub>
                        <m:r>
                          <a:rPr lang="en-US" b="1" i="1"/>
                          <m:t>𝜶</m:t>
                        </m:r>
                      </m:sub>
                    </m:sSub>
                  </m:oMath>
                </a14:m>
                <a:endParaRPr lang="en-US" dirty="0"/>
              </a:p>
              <a:p>
                <a:pPr marL="0" indent="0">
                  <a:buNone/>
                </a:pPr>
                <a:r>
                  <a:rPr lang="en-US" dirty="0"/>
                  <a:t/>
                </a:r>
                <a14:m>
                  <m:oMath xmlns:m="http://schemas.openxmlformats.org/officeDocument/2006/math">
                    <m:f>
                      <m:fPr>
                        <m:ctrlPr>
                          <a:rPr lang="en-US" i="1"/>
                        </m:ctrlPr>
                      </m:fPr>
                      <m:num>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r>
                                      <a:rPr lang="en-US" i="1"/>
                                      <m:t>𝑋</m:t>
                                    </m:r>
                                  </m:e>
                                  <m:sup>
                                    <m:r>
                                      <a:rPr lang="en-US" i="1"/>
                                      <m:t>2</m:t>
                                    </m:r>
                                  </m:sup>
                                </m:sSup>
                              </m:e>
                            </m:nary>
                          </m:sup>
                        </m:sSup>
                      </m:num>
                      <m:den>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8</m:t>
                                </m:r>
                              </m:den>
                            </m:f>
                          </m:sup>
                        </m:sSup>
                      </m:den>
                    </m:f>
                    <m:r>
                      <a:rPr lang="en-US" i="1"/>
                      <m:t>≤</m:t>
                    </m:r>
                    <m:sSub>
                      <m:sSubPr>
                        <m:ctrlPr>
                          <a:rPr lang="en-US" i="1"/>
                        </m:ctrlPr>
                      </m:sSubPr>
                      <m:e>
                        <m:r>
                          <a:rPr lang="en-US" i="1"/>
                          <m:t>𝐾</m:t>
                        </m:r>
                      </m:e>
                      <m:sub>
                        <m:r>
                          <a:rPr lang="en-US" i="1"/>
                          <m:t>𝛼</m:t>
                        </m:r>
                      </m:sub>
                    </m:sSub>
                  </m:oMath>
                </a14:m>
                <a:endParaRPr lang="en-US" dirty="0"/>
              </a:p>
              <a:p>
                <a:pPr marL="0" indent="0">
                  <a:buNone/>
                </a:pPr>
                <a:r>
                  <a:rPr lang="en-US" dirty="0"/>
                  <a:t/>
                </a:r>
                <a14:m>
                  <m:oMath xmlns:m="http://schemas.openxmlformats.org/officeDocument/2006/math">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r>
                                  <a:rPr lang="en-US" i="1"/>
                                  <m:t>𝑋</m:t>
                                </m:r>
                              </m:e>
                              <m:sup>
                                <m:r>
                                  <a:rPr lang="en-US" i="1"/>
                                  <m:t>2</m:t>
                                </m:r>
                              </m:sup>
                            </m:sSup>
                          </m:e>
                        </m:nary>
                        <m:r>
                          <a:rPr lang="en-US" i="1"/>
                          <m:t>+</m:t>
                        </m:r>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8</m:t>
                            </m:r>
                          </m:den>
                        </m:f>
                      </m:sup>
                    </m:sSup>
                    <m:r>
                      <a:rPr lang="en-US" i="1"/>
                      <m:t>≤</m:t>
                    </m:r>
                    <m:sSub>
                      <m:sSubPr>
                        <m:ctrlPr>
                          <a:rPr lang="en-US" i="1"/>
                        </m:ctrlPr>
                      </m:sSubPr>
                      <m:e>
                        <m:r>
                          <a:rPr lang="en-US" i="1"/>
                          <m:t>𝐾</m:t>
                        </m:r>
                      </m:e>
                      <m:sub>
                        <m:r>
                          <a:rPr lang="en-US" i="1"/>
                          <m:t>𝛼</m:t>
                        </m:r>
                      </m:sub>
                    </m:sSub>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oMath>
                </a14:m>
                <a:endParaRPr lang="en-US" dirty="0"/>
              </a:p>
              <a:p>
                <a:pPr marL="0" indent="0">
                  <a:buNone/>
                </a:pPr>
                <a:r>
                  <a:rPr lang="en-US" dirty="0"/>
                  <a:t/>
                </a:r>
                <a14:m>
                  <m:oMath xmlns:m="http://schemas.openxmlformats.org/officeDocument/2006/math">
                    <m:sSup>
                      <m:sSupPr>
                        <m:ctrlPr>
                          <a:rPr lang="en-US" i="1"/>
                        </m:ctrlPr>
                      </m:sSupPr>
                      <m:e>
                        <m:r>
                          <a:rPr lang="en-US" i="1"/>
                          <m:t>𝑒</m:t>
                        </m:r>
                      </m:e>
                      <m:sup>
                        <m:r>
                          <a:rPr lang="en-US" i="1"/>
                          <m:t>−3</m:t>
                        </m:r>
                        <m:f>
                          <m:fPr>
                            <m:ctrlPr>
                              <a:rPr lang="en-US" i="1"/>
                            </m:ctrlPr>
                          </m:fPr>
                          <m:num>
                            <m:nary>
                              <m:naryPr>
                                <m:chr m:val="∑"/>
                                <m:limLoc m:val="undOvr"/>
                                <m:subHide m:val="on"/>
                                <m:supHide m:val="on"/>
                                <m:ctrlPr>
                                  <a:rPr lang="en-US" i="1"/>
                                </m:ctrlPr>
                              </m:naryPr>
                              <m:sub/>
                              <m:sup/>
                              <m:e>
                                <m:sSup>
                                  <m:sSupPr>
                                    <m:ctrlPr>
                                      <a:rPr lang="en-US" i="1"/>
                                    </m:ctrlPr>
                                  </m:sSupPr>
                                  <m:e>
                                    <m:r>
                                      <a:rPr lang="en-US" i="1"/>
                                      <m:t>𝑋</m:t>
                                    </m:r>
                                  </m:e>
                                  <m:sup>
                                    <m:r>
                                      <a:rPr lang="en-US" i="1"/>
                                      <m:t>2</m:t>
                                    </m:r>
                                  </m:sup>
                                </m:sSup>
                              </m:e>
                            </m:nary>
                          </m:num>
                          <m:den>
                            <m:r>
                              <a:rPr lang="en-US" i="1"/>
                              <m:t>8</m:t>
                            </m:r>
                          </m:den>
                        </m:f>
                      </m:sup>
                    </m:sSup>
                    <m:r>
                      <a:rPr lang="en-US" i="1"/>
                      <m:t>≤</m:t>
                    </m:r>
                    <m:sSub>
                      <m:sSubPr>
                        <m:ctrlPr>
                          <a:rPr lang="en-US" i="1"/>
                        </m:ctrlPr>
                      </m:sSubPr>
                      <m:e>
                        <m:r>
                          <a:rPr lang="en-US" i="1"/>
                          <m:t>𝐾</m:t>
                        </m:r>
                      </m:e>
                      <m:sub>
                        <m:r>
                          <a:rPr lang="en-US" i="1"/>
                          <m:t>𝛼</m:t>
                        </m:r>
                      </m:sub>
                    </m:sSub>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e>
                                </m:rad>
                              </m:den>
                            </m:f>
                          </m:e>
                        </m:d>
                      </m:e>
                      <m:sup>
                        <m:r>
                          <a:rPr lang="en-US" i="1"/>
                          <m:t>𝑛</m:t>
                        </m:r>
                      </m:sup>
                    </m:sSup>
                  </m:oMath>
                </a14:m>
                <a:endParaRPr lang="en-US" dirty="0"/>
              </a:p>
              <a:p>
                <a:pPr marL="0" indent="0">
                  <a:buNone/>
                </a:pPr>
                <a:r>
                  <a:rPr lang="en-US" dirty="0"/>
                  <a:t>  Taking log on both sides</a:t>
                </a:r>
              </a:p>
              <a:p>
                <a:pPr marL="0" indent="0">
                  <a:buNone/>
                </a:pPr>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25003"/>
                <a:ext cx="10515600" cy="575196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991980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632138" y="296214"/>
                <a:ext cx="10515600" cy="6220496"/>
              </a:xfrm>
            </p:spPr>
            <p:txBody>
              <a:bodyPr>
                <a:normAutofit/>
              </a:bodyPr>
              <a:lstStyle/>
              <a:p>
                <a:pPr marL="0" indent="0">
                  <a:buNone/>
                </a:pPr>
                <a:r>
                  <a:rPr lang="en-US" dirty="0"/>
                  <a:t/>
                </a:r>
                <a14:m>
                  <m:oMath xmlns:m="http://schemas.openxmlformats.org/officeDocument/2006/math">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3</m:t>
                        </m:r>
                        <m:nary>
                          <m:naryPr>
                            <m:chr m:val="∑"/>
                            <m:limLoc m:val="undOvr"/>
                            <m:subHide m:val="on"/>
                            <m:supHide m:val="on"/>
                            <m:ctrlPr>
                              <a:rPr lang="en-US" sz="2400" i="1">
                                <a:latin typeface="Cambria Math" panose="02040503050406030204" pitchFamily="18" charset="0"/>
                              </a:rPr>
                            </m:ctrlPr>
                          </m:naryPr>
                          <m:sub/>
                          <m:sup/>
                          <m:e>
                            <m:sSup>
                              <m:sSupPr>
                                <m:ctrlPr>
                                  <a:rPr lang="en-US" sz="2400" i="1">
                                    <a:latin typeface="Cambria Math" panose="02040503050406030204" pitchFamily="18" charset="0"/>
                                  </a:rPr>
                                </m:ctrlPr>
                              </m:sSupPr>
                              <m:e>
                                <m:r>
                                  <a:rPr lang="en-US" sz="2400" i="1">
                                    <a:latin typeface="Cambria Math" panose="02040503050406030204" pitchFamily="18" charset="0"/>
                                  </a:rPr>
                                  <m:t>𝑋</m:t>
                                </m:r>
                              </m:e>
                              <m:sup>
                                <m:r>
                                  <a:rPr lang="en-US" sz="2400" i="1">
                                    <a:latin typeface="Cambria Math" panose="02040503050406030204" pitchFamily="18" charset="0"/>
                                  </a:rPr>
                                  <m:t>2</m:t>
                                </m:r>
                              </m:sup>
                            </m:sSup>
                          </m:e>
                        </m:nary>
                      </m:num>
                      <m:den>
                        <m:r>
                          <a:rPr lang="en-US" sz="2400" i="1">
                            <a:latin typeface="Cambria Math" panose="02040503050406030204" pitchFamily="18" charset="0"/>
                          </a:rPr>
                          <m:t>8</m:t>
                        </m:r>
                      </m:den>
                    </m:f>
                    <m:r>
                      <a:rPr lang="en-US" sz="2400" i="1">
                        <a:latin typeface="Cambria Math" panose="02040503050406030204" pitchFamily="18" charset="0"/>
                      </a:rPr>
                      <m:t>≤</m:t>
                    </m:r>
                    <m:func>
                      <m:funcPr>
                        <m:ctrlPr>
                          <a:rPr lang="en-US" sz="2400" i="1">
                            <a:latin typeface="Cambria Math" panose="02040503050406030204" pitchFamily="18" charset="0"/>
                          </a:rPr>
                        </m:ctrlPr>
                      </m:funcPr>
                      <m:fName>
                        <m:r>
                          <m:rPr>
                            <m:sty m:val="p"/>
                          </m:rPr>
                          <a:rPr lang="en-US" sz="2400">
                            <a:latin typeface="Cambria Math" panose="02040503050406030204" pitchFamily="18" charset="0"/>
                          </a:rPr>
                          <m:t>log</m:t>
                        </m:r>
                      </m:fName>
                      <m:e>
                        <m:d>
                          <m:dPr>
                            <m:begChr m:val="["/>
                            <m:endChr m:val="]"/>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a:rPr lang="en-US" sz="2400" i="1">
                                    <a:latin typeface="Cambria Math" panose="02040503050406030204" pitchFamily="18" charset="0"/>
                                  </a:rPr>
                                  <m:t>𝛼</m:t>
                                </m:r>
                              </m:sub>
                            </m:sSub>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rPr>
                                          <m:t>1</m:t>
                                        </m:r>
                                      </m:num>
                                      <m:den>
                                        <m:rad>
                                          <m:radPr>
                                            <m:degHide m:val="on"/>
                                            <m:ctrlPr>
                                              <a:rPr lang="en-US" sz="2400" i="1">
                                                <a:latin typeface="Cambria Math" panose="02040503050406030204" pitchFamily="18" charset="0"/>
                                              </a:rPr>
                                            </m:ctrlPr>
                                          </m:radPr>
                                          <m:deg/>
                                          <m:e>
                                            <m:r>
                                              <a:rPr lang="en-US" sz="2400" i="1">
                                                <a:latin typeface="Cambria Math" panose="02040503050406030204" pitchFamily="18" charset="0"/>
                                              </a:rPr>
                                              <m:t>2</m:t>
                                            </m:r>
                                          </m:e>
                                        </m:rad>
                                      </m:den>
                                    </m:f>
                                  </m:e>
                                </m:d>
                              </m:e>
                              <m:sup>
                                <m:r>
                                  <a:rPr lang="en-US" sz="2400" i="1">
                                    <a:latin typeface="Cambria Math" panose="02040503050406030204" pitchFamily="18" charset="0"/>
                                  </a:rPr>
                                  <m:t>𝑛</m:t>
                                </m:r>
                              </m:sup>
                            </m:sSup>
                          </m:e>
                        </m:d>
                      </m:e>
                    </m:func>
                  </m:oMath>
                </a14:m>
                <a:endParaRPr lang="en-US" sz="2400" dirty="0"/>
              </a:p>
              <a:p>
                <a:pPr marL="0" indent="0">
                  <a:buNone/>
                </a:pPr>
                <a:r>
                  <a:rPr lang="en-US" sz="2400" dirty="0"/>
                  <a:t/>
                </a:r>
                <a14:m>
                  <m:oMath xmlns:m="http://schemas.openxmlformats.org/officeDocument/2006/math">
                    <m:r>
                      <a:rPr lang="en-US" sz="2400" i="1">
                        <a:latin typeface="Cambria Math" panose="02040503050406030204" pitchFamily="18" charset="0"/>
                      </a:rPr>
                      <m:t>−</m:t>
                    </m:r>
                    <m:nary>
                      <m:naryPr>
                        <m:chr m:val="∑"/>
                        <m:limLoc m:val="undOvr"/>
                        <m:subHide m:val="on"/>
                        <m:supHide m:val="on"/>
                        <m:ctrlPr>
                          <a:rPr lang="en-US" sz="2400" i="1">
                            <a:latin typeface="Cambria Math" panose="02040503050406030204" pitchFamily="18" charset="0"/>
                          </a:rPr>
                        </m:ctrlPr>
                      </m:naryPr>
                      <m:sub/>
                      <m:sup/>
                      <m:e>
                        <m:sSup>
                          <m:sSupPr>
                            <m:ctrlPr>
                              <a:rPr lang="en-US" sz="2400" i="1">
                                <a:latin typeface="Cambria Math" panose="02040503050406030204" pitchFamily="18" charset="0"/>
                              </a:rPr>
                            </m:ctrlPr>
                          </m:sSupPr>
                          <m:e>
                            <m:r>
                              <a:rPr lang="en-US" sz="2400" i="1">
                                <a:latin typeface="Cambria Math" panose="02040503050406030204" pitchFamily="18" charset="0"/>
                              </a:rPr>
                              <m:t>𝑋</m:t>
                            </m:r>
                          </m:e>
                          <m:sup>
                            <m:r>
                              <a:rPr lang="en-US" sz="2400" i="1">
                                <a:latin typeface="Cambria Math" panose="02040503050406030204" pitchFamily="18" charset="0"/>
                              </a:rPr>
                              <m:t>2</m:t>
                            </m:r>
                          </m:sup>
                        </m:sSup>
                      </m:e>
                    </m:nary>
                    <m:r>
                      <a:rPr lang="en-US" sz="2400" i="1">
                        <a:latin typeface="Cambria Math" panose="02040503050406030204" pitchFamily="18" charset="0"/>
                      </a:rPr>
                      <m:t>≤</m:t>
                    </m:r>
                    <m:func>
                      <m:funcPr>
                        <m:ctrlPr>
                          <a:rPr lang="en-US" sz="2400" i="1">
                            <a:latin typeface="Cambria Math" panose="02040503050406030204" pitchFamily="18" charset="0"/>
                          </a:rPr>
                        </m:ctrlPr>
                      </m:funcPr>
                      <m:fName>
                        <m:f>
                          <m:fPr>
                            <m:ctrlPr>
                              <a:rPr lang="en-US" sz="2400" i="1">
                                <a:latin typeface="Cambria Math" panose="02040503050406030204" pitchFamily="18" charset="0"/>
                              </a:rPr>
                            </m:ctrlPr>
                          </m:fPr>
                          <m:num>
                            <m:r>
                              <a:rPr lang="en-US" sz="2400">
                                <a:latin typeface="Cambria Math" panose="02040503050406030204" pitchFamily="18" charset="0"/>
                              </a:rPr>
                              <m:t>8</m:t>
                            </m:r>
                          </m:num>
                          <m:den>
                            <m:r>
                              <a:rPr lang="en-US" sz="2400">
                                <a:latin typeface="Cambria Math" panose="02040503050406030204" pitchFamily="18" charset="0"/>
                              </a:rPr>
                              <m:t>3</m:t>
                            </m:r>
                          </m:den>
                        </m:f>
                        <m:r>
                          <m:rPr>
                            <m:sty m:val="p"/>
                          </m:rPr>
                          <a:rPr lang="en-US" sz="2400">
                            <a:latin typeface="Cambria Math" panose="02040503050406030204" pitchFamily="18" charset="0"/>
                          </a:rPr>
                          <m:t>log</m:t>
                        </m:r>
                      </m:fName>
                      <m:e>
                        <m:d>
                          <m:dPr>
                            <m:begChr m:val="["/>
                            <m:endChr m:val="]"/>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a:rPr lang="en-US" sz="2400" i="1">
                                    <a:latin typeface="Cambria Math" panose="02040503050406030204" pitchFamily="18" charset="0"/>
                                  </a:rPr>
                                  <m:t>𝛼</m:t>
                                </m:r>
                              </m:sub>
                            </m:sSub>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rPr>
                                          <m:t>1</m:t>
                                        </m:r>
                                      </m:num>
                                      <m:den>
                                        <m:rad>
                                          <m:radPr>
                                            <m:degHide m:val="on"/>
                                            <m:ctrlPr>
                                              <a:rPr lang="en-US" sz="2400" i="1">
                                                <a:latin typeface="Cambria Math" panose="02040503050406030204" pitchFamily="18" charset="0"/>
                                              </a:rPr>
                                            </m:ctrlPr>
                                          </m:radPr>
                                          <m:deg/>
                                          <m:e>
                                            <m:r>
                                              <a:rPr lang="en-US" sz="2400" i="1">
                                                <a:latin typeface="Cambria Math" panose="02040503050406030204" pitchFamily="18" charset="0"/>
                                              </a:rPr>
                                              <m:t>2</m:t>
                                            </m:r>
                                          </m:e>
                                        </m:rad>
                                      </m:den>
                                    </m:f>
                                  </m:e>
                                </m:d>
                              </m:e>
                              <m:sup>
                                <m:r>
                                  <a:rPr lang="en-US" sz="2400" i="1">
                                    <a:latin typeface="Cambria Math" panose="02040503050406030204" pitchFamily="18" charset="0"/>
                                  </a:rPr>
                                  <m:t>𝑛</m:t>
                                </m:r>
                              </m:sup>
                            </m:sSup>
                          </m:e>
                        </m:d>
                      </m:e>
                    </m:func>
                  </m:oMath>
                </a14:m>
                <a:endParaRPr lang="en-US" sz="2400" dirty="0"/>
              </a:p>
              <a:p>
                <a:pPr marL="0" indent="0">
                  <a:buNone/>
                </a:pPr>
                <a:r>
                  <a:rPr lang="en-US" sz="2400" dirty="0"/>
                  <a:t>Multiply by -1 on both sides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400" i="1"/>
                          </m:ctrlPr>
                        </m:naryPr>
                        <m:sub/>
                        <m:sup/>
                        <m:e>
                          <m:sSup>
                            <m:sSupPr>
                              <m:ctrlPr>
                                <a:rPr lang="en-US" sz="2400" i="1"/>
                              </m:ctrlPr>
                            </m:sSupPr>
                            <m:e>
                              <m:r>
                                <a:rPr lang="en-US" sz="2400" i="1"/>
                                <m:t>𝑋</m:t>
                              </m:r>
                            </m:e>
                            <m:sup>
                              <m:r>
                                <a:rPr lang="en-US" sz="2400" i="1"/>
                                <m:t>2</m:t>
                              </m:r>
                            </m:sup>
                          </m:sSup>
                        </m:e>
                      </m:nary>
                      <m:r>
                        <a:rPr lang="en-US" sz="2400" i="1"/>
                        <m:t>≥</m:t>
                      </m:r>
                      <m:func>
                        <m:funcPr>
                          <m:ctrlPr>
                            <a:rPr lang="en-US" sz="2400" i="1"/>
                          </m:ctrlPr>
                        </m:funcPr>
                        <m:fName>
                          <m:r>
                            <a:rPr lang="en-US" sz="2400" i="1"/>
                            <m:t>−</m:t>
                          </m:r>
                          <m:f>
                            <m:fPr>
                              <m:ctrlPr>
                                <a:rPr lang="en-US" sz="2400" i="1"/>
                              </m:ctrlPr>
                            </m:fPr>
                            <m:num>
                              <m:r>
                                <a:rPr lang="en-US" sz="2400"/>
                                <m:t>8</m:t>
                              </m:r>
                            </m:num>
                            <m:den>
                              <m:r>
                                <a:rPr lang="en-US" sz="2400"/>
                                <m:t>3</m:t>
                              </m:r>
                            </m:den>
                          </m:f>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d>
                                    <m:dPr>
                                      <m:ctrlPr>
                                        <a:rPr lang="en-US" sz="2400" i="1"/>
                                      </m:ctrlPr>
                                    </m:dPr>
                                    <m:e>
                                      <m:f>
                                        <m:fPr>
                                          <m:ctrlPr>
                                            <a:rPr lang="en-US" sz="2400" i="1"/>
                                          </m:ctrlPr>
                                        </m:fPr>
                                        <m:num>
                                          <m:r>
                                            <a:rPr lang="en-US" sz="2400" i="1"/>
                                            <m:t>1</m:t>
                                          </m:r>
                                        </m:num>
                                        <m:den>
                                          <m:rad>
                                            <m:radPr>
                                              <m:degHide m:val="on"/>
                                              <m:ctrlPr>
                                                <a:rPr lang="en-US" sz="2400" i="1"/>
                                              </m:ctrlPr>
                                            </m:radPr>
                                            <m:deg/>
                                            <m:e>
                                              <m:r>
                                                <a:rPr lang="en-US" sz="2400" i="1"/>
                                                <m:t>2</m:t>
                                              </m:r>
                                            </m:e>
                                          </m:rad>
                                        </m:den>
                                      </m:f>
                                    </m:e>
                                  </m:d>
                                </m:e>
                                <m:sup>
                                  <m:r>
                                    <a:rPr lang="en-US" sz="2400" i="1"/>
                                    <m:t>𝑛</m:t>
                                  </m:r>
                                </m:sup>
                              </m:sSup>
                            </m:e>
                          </m:d>
                        </m:e>
                      </m:func>
                    </m:oMath>
                  </m:oMathPara>
                </a14:m>
                <a:endParaRPr lang="en-US" sz="2400" dirty="0"/>
              </a:p>
              <a:p>
                <a:pPr marL="0" indent="0">
                  <a:buNone/>
                </a:pPr>
                <a14:m>
                  <m:oMathPara xmlns:m="http://schemas.openxmlformats.org/officeDocument/2006/math">
                    <m:oMathParaPr>
                      <m:jc m:val="centerGroup"/>
                    </m:oMathParaPr>
                    <m:oMath xmlns:m="http://schemas.openxmlformats.org/officeDocument/2006/math">
                      <m:r>
                        <a:rPr lang="en-US" sz="2400" i="1"/>
                        <m:t>∴</m:t>
                      </m:r>
                      <m:r>
                        <a:rPr lang="en-US" sz="2400" i="1"/>
                        <m:t>𝐶</m:t>
                      </m:r>
                      <m:r>
                        <a:rPr lang="en-US" sz="2400" i="1"/>
                        <m:t>=</m:t>
                      </m:r>
                      <m:func>
                        <m:funcPr>
                          <m:ctrlPr>
                            <a:rPr lang="en-US" sz="2400" i="1"/>
                          </m:ctrlPr>
                        </m:funcPr>
                        <m:fName>
                          <m:r>
                            <a:rPr lang="en-US" sz="2400" i="1"/>
                            <m:t>−</m:t>
                          </m:r>
                          <m:f>
                            <m:fPr>
                              <m:ctrlPr>
                                <a:rPr lang="en-US" sz="2400" i="1"/>
                              </m:ctrlPr>
                            </m:fPr>
                            <m:num>
                              <m:r>
                                <a:rPr lang="en-US" sz="2400"/>
                                <m:t>8</m:t>
                              </m:r>
                            </m:num>
                            <m:den>
                              <m:r>
                                <a:rPr lang="en-US" sz="2400"/>
                                <m:t>3</m:t>
                              </m:r>
                            </m:den>
                          </m:f>
                          <m:r>
                            <m:rPr>
                              <m:sty m:val="p"/>
                            </m:rPr>
                            <a:rPr lang="en-US" sz="2400"/>
                            <m:t>log</m:t>
                          </m:r>
                        </m:fName>
                        <m:e>
                          <m:d>
                            <m:dPr>
                              <m:begChr m:val="["/>
                              <m:endChr m:val="]"/>
                              <m:ctrlPr>
                                <a:rPr lang="en-US" sz="2400" i="1"/>
                              </m:ctrlPr>
                            </m:dPr>
                            <m:e>
                              <m:sSub>
                                <m:sSubPr>
                                  <m:ctrlPr>
                                    <a:rPr lang="en-US" sz="2400" i="1"/>
                                  </m:ctrlPr>
                                </m:sSubPr>
                                <m:e>
                                  <m:r>
                                    <a:rPr lang="en-US" sz="2400" i="1"/>
                                    <m:t>𝐾</m:t>
                                  </m:r>
                                </m:e>
                                <m:sub>
                                  <m:r>
                                    <a:rPr lang="en-US" sz="2400" i="1"/>
                                    <m:t>𝛼</m:t>
                                  </m:r>
                                </m:sub>
                              </m:sSub>
                              <m:sSup>
                                <m:sSupPr>
                                  <m:ctrlPr>
                                    <a:rPr lang="en-US" sz="2400" i="1"/>
                                  </m:ctrlPr>
                                </m:sSupPr>
                                <m:e>
                                  <m:d>
                                    <m:dPr>
                                      <m:ctrlPr>
                                        <a:rPr lang="en-US" sz="2400" i="1"/>
                                      </m:ctrlPr>
                                    </m:dPr>
                                    <m:e>
                                      <m:f>
                                        <m:fPr>
                                          <m:ctrlPr>
                                            <a:rPr lang="en-US" sz="2400" i="1"/>
                                          </m:ctrlPr>
                                        </m:fPr>
                                        <m:num>
                                          <m:r>
                                            <a:rPr lang="en-US" sz="2400" i="1"/>
                                            <m:t>1</m:t>
                                          </m:r>
                                        </m:num>
                                        <m:den>
                                          <m:rad>
                                            <m:radPr>
                                              <m:degHide m:val="on"/>
                                              <m:ctrlPr>
                                                <a:rPr lang="en-US" sz="2400" i="1"/>
                                              </m:ctrlPr>
                                            </m:radPr>
                                            <m:deg/>
                                            <m:e>
                                              <m:r>
                                                <a:rPr lang="en-US" sz="2400" i="1"/>
                                                <m:t>2</m:t>
                                              </m:r>
                                            </m:e>
                                          </m:rad>
                                        </m:den>
                                      </m:f>
                                    </m:e>
                                  </m:d>
                                </m:e>
                                <m:sup>
                                  <m:r>
                                    <a:rPr lang="en-US" sz="2400" i="1"/>
                                    <m:t>𝑛</m:t>
                                  </m:r>
                                </m:sup>
                              </m:sSup>
                            </m:e>
                          </m:d>
                        </m:e>
                      </m:func>
                    </m:oMath>
                  </m:oMathPara>
                </a14:m>
                <a:endParaRPr lang="en-US" sz="2400"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400" i="1"/>
                          </m:ctrlPr>
                        </m:naryPr>
                        <m:sub/>
                        <m:sup/>
                        <m:e>
                          <m:sSup>
                            <m:sSupPr>
                              <m:ctrlPr>
                                <a:rPr lang="en-US" sz="2400" i="1"/>
                              </m:ctrlPr>
                            </m:sSupPr>
                            <m:e>
                              <m:r>
                                <a:rPr lang="en-US" sz="2400" i="1"/>
                                <m:t>𝑋</m:t>
                              </m:r>
                            </m:e>
                            <m:sup>
                              <m:r>
                                <a:rPr lang="en-US" sz="2400" i="1"/>
                                <m:t>2</m:t>
                              </m:r>
                            </m:sup>
                          </m:sSup>
                        </m:e>
                      </m:nary>
                      <m:r>
                        <a:rPr lang="en-US" sz="2400" i="1"/>
                        <m:t>≥</m:t>
                      </m:r>
                      <m:r>
                        <a:rPr lang="en-US" sz="2400" i="1"/>
                        <m:t>𝐶</m:t>
                      </m:r>
                    </m:oMath>
                  </m:oMathPara>
                </a14:m>
                <a:endParaRPr lang="en-US" sz="2400" dirty="0"/>
              </a:p>
              <a:p>
                <a:pPr marL="0" indent="0">
                  <a:buNone/>
                </a:pPr>
                <a:r>
                  <a:rPr lang="en-US" sz="2400" dirty="0"/>
                  <a:t>Is the best critical region to test </a:t>
                </a:r>
                <a14:m>
                  <m:oMath xmlns:m="http://schemas.openxmlformats.org/officeDocument/2006/math">
                    <m:sSub>
                      <m:sSubPr>
                        <m:ctrlPr>
                          <a:rPr lang="en-US" sz="2400" i="1"/>
                        </m:ctrlPr>
                      </m:sSubPr>
                      <m:e>
                        <m:r>
                          <a:rPr lang="en-US" sz="2400" i="1"/>
                          <m:t>𝐻</m:t>
                        </m:r>
                      </m:e>
                      <m:sub>
                        <m:r>
                          <a:rPr lang="en-US" sz="2400" i="1"/>
                          <m:t>0</m:t>
                        </m:r>
                      </m:sub>
                    </m:sSub>
                    <m:r>
                      <a:rPr lang="en-US" sz="2400" i="1"/>
                      <m:t>:</m:t>
                    </m:r>
                    <m:sSup>
                      <m:sSupPr>
                        <m:ctrlPr>
                          <a:rPr lang="en-US" sz="2400" i="1"/>
                        </m:ctrlPr>
                      </m:sSupPr>
                      <m:e>
                        <m:r>
                          <a:rPr lang="en-US" sz="2400" i="1"/>
                          <m:t>𝜎</m:t>
                        </m:r>
                      </m:e>
                      <m:sup>
                        <m:r>
                          <a:rPr lang="en-US" sz="2400" i="1"/>
                          <m:t>2</m:t>
                        </m:r>
                      </m:sup>
                    </m:sSup>
                    <m:r>
                      <a:rPr lang="en-US" sz="2400" i="1"/>
                      <m:t>=1</m:t>
                    </m:r>
                  </m:oMath>
                </a14:m>
                <a:r>
                  <a:rPr lang="en-US" sz="2400" dirty="0"/>
                  <a:t/>
                </a:r>
                <a:r>
                  <a:rPr lang="en-US" sz="2400" dirty="0" err="1"/>
                  <a:t>vs</a:t>
                </a:r>
                <a:r>
                  <a:rPr lang="en-US" sz="2400" dirty="0"/>
                  <a:t/>
                </a:r>
                <a14:m>
                  <m:oMath xmlns:m="http://schemas.openxmlformats.org/officeDocument/2006/math">
                    <m:sSub>
                      <m:sSubPr>
                        <m:ctrlPr>
                          <a:rPr lang="en-US" sz="2400" i="1"/>
                        </m:ctrlPr>
                      </m:sSubPr>
                      <m:e>
                        <m:r>
                          <a:rPr lang="en-US" sz="2400" i="1"/>
                          <m:t>𝐻</m:t>
                        </m:r>
                      </m:e>
                      <m:sub>
                        <m:r>
                          <a:rPr lang="en-US" sz="2400" i="1"/>
                          <m:t>1</m:t>
                        </m:r>
                      </m:sub>
                    </m:sSub>
                    <m:r>
                      <a:rPr lang="en-US" sz="2400" i="1"/>
                      <m:t>:</m:t>
                    </m:r>
                    <m:sSup>
                      <m:sSupPr>
                        <m:ctrlPr>
                          <a:rPr lang="en-US" sz="2400" i="1"/>
                        </m:ctrlPr>
                      </m:sSupPr>
                      <m:e>
                        <m:r>
                          <a:rPr lang="en-US" sz="2400" i="1"/>
                          <m:t>𝜎</m:t>
                        </m:r>
                      </m:e>
                      <m:sup>
                        <m:r>
                          <a:rPr lang="en-US" sz="2400" i="1"/>
                          <m:t>2</m:t>
                        </m:r>
                      </m:sup>
                    </m:sSup>
                    <m:r>
                      <a:rPr lang="en-US" sz="2400" i="1"/>
                      <m:t>=4</m:t>
                    </m:r>
                  </m:oMath>
                </a14:m>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32138" y="296214"/>
                <a:ext cx="10515600" cy="6220496"/>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969166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283335"/>
                <a:ext cx="10515600" cy="5893628"/>
              </a:xfrm>
            </p:spPr>
            <p:txBody>
              <a:bodyPr>
                <a:normAutofit lnSpcReduction="10000"/>
              </a:bodyPr>
              <a:lstStyle/>
              <a:p>
                <a:pPr marL="0" indent="0">
                  <a:buNone/>
                </a:pPr>
                <a:r>
                  <a:rPr lang="en-US" sz="2600" dirty="0"/>
                  <a:t>Question#2</a:t>
                </a:r>
              </a:p>
              <a:p>
                <a:pPr marL="0" indent="0">
                  <a:buNone/>
                </a:pPr>
                <a:r>
                  <a:rPr lang="en-US" sz="2600" dirty="0"/>
                  <a:t>Let </a:t>
                </a:r>
                <a14:m>
                  <m:oMath xmlns:m="http://schemas.openxmlformats.org/officeDocument/2006/math">
                    <m:sSub>
                      <m:sSubPr>
                        <m:ctrlPr>
                          <a:rPr lang="en-US" sz="2600" i="1"/>
                        </m:ctrlPr>
                      </m:sSubPr>
                      <m:e>
                        <m:r>
                          <a:rPr lang="en-US" sz="2600" i="1"/>
                          <m:t>𝑋</m:t>
                        </m:r>
                      </m:e>
                      <m:sub>
                        <m:r>
                          <a:rPr lang="en-US" sz="2600" i="1"/>
                          <m:t>1</m:t>
                        </m:r>
                      </m:sub>
                    </m:sSub>
                    <m:r>
                      <a:rPr lang="en-US" sz="2600" i="1"/>
                      <m:t>,</m:t>
                    </m:r>
                    <m:sSub>
                      <m:sSubPr>
                        <m:ctrlPr>
                          <a:rPr lang="en-US" sz="2600" i="1"/>
                        </m:ctrlPr>
                      </m:sSubPr>
                      <m:e>
                        <m:r>
                          <a:rPr lang="en-US" sz="2600" i="1"/>
                          <m:t>𝑋</m:t>
                        </m:r>
                      </m:e>
                      <m:sub>
                        <m:r>
                          <a:rPr lang="en-US" sz="2600" i="1"/>
                          <m:t>2</m:t>
                        </m:r>
                      </m:sub>
                    </m:sSub>
                    <m:r>
                      <a:rPr lang="en-US" sz="2600" i="1"/>
                      <m:t>,</m:t>
                    </m:r>
                    <m:sSub>
                      <m:sSubPr>
                        <m:ctrlPr>
                          <a:rPr lang="en-US" sz="2600" i="1"/>
                        </m:ctrlPr>
                      </m:sSubPr>
                      <m:e>
                        <m:r>
                          <a:rPr lang="en-US" sz="2600" i="1"/>
                          <m:t>𝑋</m:t>
                        </m:r>
                      </m:e>
                      <m:sub>
                        <m:r>
                          <a:rPr lang="en-US" sz="2600" i="1"/>
                          <m:t>3</m:t>
                        </m:r>
                      </m:sub>
                    </m:sSub>
                    <m:r>
                      <a:rPr lang="en-US" sz="2600" i="1"/>
                      <m:t>…</m:t>
                    </m:r>
                    <m:sSub>
                      <m:sSubPr>
                        <m:ctrlPr>
                          <a:rPr lang="en-US" sz="2600" i="1"/>
                        </m:ctrlPr>
                      </m:sSubPr>
                      <m:e>
                        <m:r>
                          <a:rPr lang="en-US" sz="2600" i="1"/>
                          <m:t>𝑋</m:t>
                        </m:r>
                      </m:e>
                      <m:sub>
                        <m:r>
                          <a:rPr lang="en-US" sz="2600" i="1"/>
                          <m:t>𝑛</m:t>
                        </m:r>
                      </m:sub>
                    </m:sSub>
                  </m:oMath>
                </a14:m>
                <a:r>
                  <a:rPr lang="en-US" sz="2600" dirty="0"/>
                  <a:t> be a random sample of size ‘n’ from a density </a:t>
                </a:r>
                <a14:m>
                  <m:oMath xmlns:m="http://schemas.openxmlformats.org/officeDocument/2006/math">
                    <m:r>
                      <a:rPr lang="en-US" sz="2600" i="1"/>
                      <m:t>𝑓</m:t>
                    </m:r>
                    <m:d>
                      <m:dPr>
                        <m:ctrlPr>
                          <a:rPr lang="en-US" sz="2600" i="1"/>
                        </m:ctrlPr>
                      </m:dPr>
                      <m:e>
                        <m:r>
                          <a:rPr lang="en-US" sz="2600" i="1"/>
                          <m:t>𝑋</m:t>
                        </m:r>
                        <m:r>
                          <a:rPr lang="en-US" sz="2600" i="1"/>
                          <m:t>;</m:t>
                        </m:r>
                        <m:r>
                          <a:rPr lang="en-US" sz="2600" i="1"/>
                          <m:t>𝜃</m:t>
                        </m:r>
                      </m:e>
                    </m:d>
                    <m:r>
                      <a:rPr lang="en-US" sz="2600" i="1"/>
                      <m:t>=</m:t>
                    </m:r>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sSup>
                          <m:sSupPr>
                            <m:ctrlPr>
                              <a:rPr lang="en-US" sz="2600" i="1"/>
                            </m:ctrlPr>
                          </m:sSupPr>
                          <m:e>
                            <m:d>
                              <m:dPr>
                                <m:ctrlPr>
                                  <a:rPr lang="en-US" sz="2600" i="1"/>
                                </m:ctrlPr>
                              </m:dPr>
                              <m:e>
                                <m:r>
                                  <a:rPr lang="en-US" sz="2600" i="1"/>
                                  <m:t>𝑋</m:t>
                                </m:r>
                                <m:r>
                                  <a:rPr lang="en-US" sz="2600" i="1"/>
                                  <m:t>−</m:t>
                                </m:r>
                                <m:r>
                                  <a:rPr lang="en-US" sz="2600" i="1"/>
                                  <m:t>𝜃</m:t>
                                </m:r>
                              </m:e>
                            </m:d>
                          </m:e>
                          <m:sup>
                            <m:r>
                              <a:rPr lang="en-US" sz="2600" i="1"/>
                              <m:t>2</m:t>
                            </m:r>
                          </m:sup>
                        </m:sSup>
                      </m:sup>
                    </m:sSup>
                  </m:oMath>
                </a14:m>
                <a:r>
                  <a:rPr lang="en-US" sz="2600" dirty="0"/>
                  <a:t>. Find the best critical region and test the hypothesis  </a:t>
                </a:r>
                <a14:m>
                  <m:oMath xmlns:m="http://schemas.openxmlformats.org/officeDocument/2006/math">
                    <m:sSub>
                      <m:sSubPr>
                        <m:ctrlPr>
                          <a:rPr lang="en-US" sz="2600" i="1"/>
                        </m:ctrlPr>
                      </m:sSubPr>
                      <m:e>
                        <m:r>
                          <a:rPr lang="en-US" sz="2600" i="1"/>
                          <m:t>𝐻</m:t>
                        </m:r>
                      </m:e>
                      <m:sub>
                        <m:r>
                          <a:rPr lang="en-US" sz="2600" i="1"/>
                          <m:t>0</m:t>
                        </m:r>
                      </m:sub>
                    </m:sSub>
                    <m:r>
                      <a:rPr lang="en-US" sz="2600" i="1"/>
                      <m:t>:</m:t>
                    </m:r>
                    <m:r>
                      <a:rPr lang="en-US" sz="2600" i="1"/>
                      <m:t>𝜃</m:t>
                    </m:r>
                    <m:r>
                      <a:rPr lang="en-US" sz="2600" i="1"/>
                      <m:t>=0</m:t>
                    </m:r>
                  </m:oMath>
                </a14:m>
                <a:r>
                  <a:rPr lang="en-US" sz="2600" dirty="0"/>
                  <a:t/>
                </a:r>
                <a:r>
                  <a:rPr lang="en-US" sz="2600" dirty="0" err="1"/>
                  <a:t>vs</a:t>
                </a:r>
                <a:r>
                  <a:rPr lang="en-US" sz="2600" dirty="0"/>
                  <a:t/>
                </a:r>
                <a14:m>
                  <m:oMath xmlns:m="http://schemas.openxmlformats.org/officeDocument/2006/math">
                    <m:sSub>
                      <m:sSubPr>
                        <m:ctrlPr>
                          <a:rPr lang="en-US" sz="2600" i="1"/>
                        </m:ctrlPr>
                      </m:sSubPr>
                      <m:e>
                        <m:r>
                          <a:rPr lang="en-US" sz="2600" i="1"/>
                          <m:t>𝐻</m:t>
                        </m:r>
                      </m:e>
                      <m:sub>
                        <m:r>
                          <a:rPr lang="en-US" sz="2600" i="1"/>
                          <m:t>1</m:t>
                        </m:r>
                      </m:sub>
                    </m:sSub>
                    <m:r>
                      <a:rPr lang="en-US" sz="2600" i="1"/>
                      <m:t>:</m:t>
                    </m:r>
                    <m:r>
                      <a:rPr lang="en-US" sz="2600" i="1"/>
                      <m:t>𝜃</m:t>
                    </m:r>
                    <m:r>
                      <a:rPr lang="en-US" sz="2600" i="1"/>
                      <m:t>=1</m:t>
                    </m:r>
                  </m:oMath>
                </a14:m>
                <a:r>
                  <a:rPr lang="en-US" sz="2600" dirty="0"/>
                  <a:t>.</a:t>
                </a:r>
              </a:p>
              <a:p>
                <a:pPr marL="0" indent="0">
                  <a:buNone/>
                </a:pPr>
                <a:r>
                  <a:rPr lang="en-US" sz="2600" dirty="0"/>
                  <a:t>Solution:-</a:t>
                </a:r>
              </a:p>
              <a:p>
                <a:pPr marL="0" indent="0">
                  <a:buNone/>
                </a:pPr>
                <a:r>
                  <a:rPr lang="en-US" sz="2600" dirty="0"/>
                  <a:t>The given </a:t>
                </a:r>
                <a:r>
                  <a:rPr lang="en-US" sz="2600" dirty="0" err="1"/>
                  <a:t>p.d.f</a:t>
                </a:r>
                <a:r>
                  <a:rPr lang="en-US" sz="2600" dirty="0"/>
                  <a:t> is </a:t>
                </a:r>
              </a:p>
              <a:p>
                <a:pPr marL="0" indent="0">
                  <a:buNone/>
                </a:pPr>
                <a14:m>
                  <m:oMathPara xmlns:m="http://schemas.openxmlformats.org/officeDocument/2006/math">
                    <m:oMathParaPr>
                      <m:jc m:val="centerGroup"/>
                    </m:oMathParaPr>
                    <m:oMath xmlns:m="http://schemas.openxmlformats.org/officeDocument/2006/math">
                      <m:r>
                        <a:rPr lang="en-US" sz="2600" i="1"/>
                        <m:t>𝑓</m:t>
                      </m:r>
                      <m:d>
                        <m:dPr>
                          <m:ctrlPr>
                            <a:rPr lang="en-US" sz="2600" i="1"/>
                          </m:ctrlPr>
                        </m:dPr>
                        <m:e>
                          <m:r>
                            <a:rPr lang="en-US" sz="2600" i="1"/>
                            <m:t>𝑋</m:t>
                          </m:r>
                          <m:r>
                            <a:rPr lang="en-US" sz="2600" i="1"/>
                            <m:t>;</m:t>
                          </m:r>
                          <m:r>
                            <a:rPr lang="en-US" sz="2600" i="1"/>
                            <m:t>𝜃</m:t>
                          </m:r>
                        </m:e>
                      </m:d>
                      <m:r>
                        <a:rPr lang="en-US" sz="2600" i="1"/>
                        <m:t>=</m:t>
                      </m:r>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sSup>
                            <m:sSupPr>
                              <m:ctrlPr>
                                <a:rPr lang="en-US" sz="2600" i="1"/>
                              </m:ctrlPr>
                            </m:sSupPr>
                            <m:e>
                              <m:d>
                                <m:dPr>
                                  <m:ctrlPr>
                                    <a:rPr lang="en-US" sz="2600" i="1"/>
                                  </m:ctrlPr>
                                </m:dPr>
                                <m:e>
                                  <m:r>
                                    <a:rPr lang="en-US" sz="2600" i="1"/>
                                    <m:t>𝑋</m:t>
                                  </m:r>
                                  <m:r>
                                    <a:rPr lang="en-US" sz="2600" i="1"/>
                                    <m:t>−</m:t>
                                  </m:r>
                                  <m:r>
                                    <a:rPr lang="en-US" sz="2600" i="1"/>
                                    <m:t>𝜃</m:t>
                                  </m:r>
                                </m:e>
                              </m:d>
                            </m:e>
                            <m:sup>
                              <m:r>
                                <a:rPr lang="en-US" sz="2600" i="1"/>
                                <m:t>2</m:t>
                              </m:r>
                            </m:sup>
                          </m:sSup>
                        </m:sup>
                      </m:sSup>
                    </m:oMath>
                  </m:oMathPara>
                </a14:m>
                <a:endParaRPr lang="en-US" sz="2600" dirty="0"/>
              </a:p>
              <a:p>
                <a:pPr marL="0" indent="0">
                  <a:buNone/>
                </a:pPr>
                <a:r>
                  <a:rPr lang="en-US" sz="2600" dirty="0" err="1"/>
                  <a:t>Takin</a:t>
                </a:r>
                <a:r>
                  <a:rPr lang="en-US" sz="2600" dirty="0"/>
                  <a:t> L.H.F</a:t>
                </a:r>
              </a:p>
              <a:p>
                <a:pPr marL="0" indent="0">
                  <a:buNone/>
                </a:pPr>
                <a14:m>
                  <m:oMathPara xmlns:m="http://schemas.openxmlformats.org/officeDocument/2006/math">
                    <m:oMathParaPr>
                      <m:jc m:val="centerGroup"/>
                    </m:oMathParaPr>
                    <m:oMath xmlns:m="http://schemas.openxmlformats.org/officeDocument/2006/math">
                      <m:r>
                        <a:rPr lang="en-US" sz="2600" i="1"/>
                        <m:t>𝐿</m:t>
                      </m:r>
                      <m:d>
                        <m:dPr>
                          <m:ctrlPr>
                            <a:rPr lang="en-US" sz="2600" i="1"/>
                          </m:ctrlPr>
                        </m:dPr>
                        <m:e>
                          <m:r>
                            <a:rPr lang="en-US" sz="2600" i="1"/>
                            <m:t>𝑋</m:t>
                          </m:r>
                          <m:r>
                            <a:rPr lang="en-US" sz="2600" i="1"/>
                            <m:t>;</m:t>
                          </m:r>
                          <m:r>
                            <a:rPr lang="en-US" sz="2600" i="1"/>
                            <m:t>𝜃</m:t>
                          </m:r>
                        </m:e>
                      </m:d>
                      <m:r>
                        <a:rPr lang="en-US" sz="2600" i="1"/>
                        <m:t>=</m:t>
                      </m:r>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e>
                          </m:d>
                        </m:e>
                        <m:sup>
                          <m:r>
                            <a:rPr lang="en-US" sz="2600" i="1"/>
                            <m:t>𝑛</m:t>
                          </m:r>
                        </m:sup>
                      </m:sSup>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nary>
                            <m:naryPr>
                              <m:chr m:val="∑"/>
                              <m:limLoc m:val="undOvr"/>
                              <m:subHide m:val="on"/>
                              <m:supHide m:val="on"/>
                              <m:ctrlPr>
                                <a:rPr lang="en-US" sz="2600" i="1"/>
                              </m:ctrlPr>
                            </m:naryPr>
                            <m:sub/>
                            <m:sup/>
                            <m:e>
                              <m:sSup>
                                <m:sSupPr>
                                  <m:ctrlPr>
                                    <a:rPr lang="en-US" sz="2600" i="1"/>
                                  </m:ctrlPr>
                                </m:sSupPr>
                                <m:e>
                                  <m:d>
                                    <m:dPr>
                                      <m:ctrlPr>
                                        <a:rPr lang="en-US" sz="2600" i="1"/>
                                      </m:ctrlPr>
                                    </m:dPr>
                                    <m:e>
                                      <m:r>
                                        <a:rPr lang="en-US" sz="2600" i="1"/>
                                        <m:t>𝑋</m:t>
                                      </m:r>
                                      <m:r>
                                        <a:rPr lang="en-US" sz="2600" i="1"/>
                                        <m:t>−</m:t>
                                      </m:r>
                                      <m:r>
                                        <a:rPr lang="en-US" sz="2600" i="1"/>
                                        <m:t>𝜃</m:t>
                                      </m:r>
                                    </m:e>
                                  </m:d>
                                </m:e>
                                <m:sup>
                                  <m:r>
                                    <a:rPr lang="en-US" sz="2600" i="1"/>
                                    <m:t>2</m:t>
                                  </m:r>
                                </m:sup>
                              </m:sSup>
                            </m:e>
                          </m:nary>
                        </m:sup>
                      </m:sSup>
                    </m:oMath>
                  </m:oMathPara>
                </a14:m>
                <a:endParaRPr lang="en-US" sz="2600" dirty="0"/>
              </a:p>
              <a:p>
                <a:pPr marL="0" indent="0">
                  <a:buNone/>
                </a:pPr>
                <a:r>
                  <a:rPr lang="en-US" sz="2600" dirty="0"/>
                  <a:t>As </a:t>
                </a:r>
                <a14:m>
                  <m:oMath xmlns:m="http://schemas.openxmlformats.org/officeDocument/2006/math">
                    <m:sSub>
                      <m:sSubPr>
                        <m:ctrlPr>
                          <a:rPr lang="en-US" sz="2600" i="1"/>
                        </m:ctrlPr>
                      </m:sSubPr>
                      <m:e>
                        <m:r>
                          <a:rPr lang="en-US" sz="2600" i="1"/>
                          <m:t>𝐻</m:t>
                        </m:r>
                      </m:e>
                      <m:sub>
                        <m:r>
                          <a:rPr lang="en-US" sz="2600" i="1"/>
                          <m:t>0</m:t>
                        </m:r>
                      </m:sub>
                    </m:sSub>
                    <m:r>
                      <a:rPr lang="en-US" sz="2600" i="1"/>
                      <m:t>:</m:t>
                    </m:r>
                    <m:r>
                      <a:rPr lang="en-US" sz="2600" i="1"/>
                      <m:t>𝜃</m:t>
                    </m:r>
                    <m:r>
                      <a:rPr lang="en-US" sz="2600" i="1"/>
                      <m:t>=0</m:t>
                    </m:r>
                  </m:oMath>
                </a14:m>
                <a:endParaRPr lang="en-US" sz="2600" dirty="0"/>
              </a:p>
              <a:p>
                <a:pPr marL="0" indent="0">
                  <a:buNone/>
                </a:pPr>
                <a14:m>
                  <m:oMathPara xmlns:m="http://schemas.openxmlformats.org/officeDocument/2006/math">
                    <m:oMathParaPr>
                      <m:jc m:val="centerGroup"/>
                    </m:oMathParaPr>
                    <m:oMath xmlns:m="http://schemas.openxmlformats.org/officeDocument/2006/math">
                      <m:r>
                        <a:rPr lang="en-US" sz="2600" i="1"/>
                        <m:t>𝐿</m:t>
                      </m:r>
                      <m:d>
                        <m:dPr>
                          <m:ctrlPr>
                            <a:rPr lang="en-US" sz="2600" i="1"/>
                          </m:ctrlPr>
                        </m:dPr>
                        <m:e>
                          <m:sSub>
                            <m:sSubPr>
                              <m:ctrlPr>
                                <a:rPr lang="en-US" sz="2600" i="1"/>
                              </m:ctrlPr>
                            </m:sSubPr>
                            <m:e>
                              <m:r>
                                <a:rPr lang="en-US" sz="2600" i="1"/>
                                <m:t>𝐻</m:t>
                              </m:r>
                            </m:e>
                            <m:sub>
                              <m:r>
                                <a:rPr lang="en-US" sz="2600" i="1"/>
                                <m:t>0</m:t>
                              </m:r>
                            </m:sub>
                          </m:sSub>
                        </m:e>
                      </m:d>
                      <m:r>
                        <a:rPr lang="en-US" sz="2600" i="1"/>
                        <m:t>=</m:t>
                      </m:r>
                      <m:sSup>
                        <m:sSupPr>
                          <m:ctrlPr>
                            <a:rPr lang="en-US" sz="2600" i="1"/>
                          </m:ctrlPr>
                        </m:sSupPr>
                        <m:e>
                          <m:d>
                            <m:dPr>
                              <m:ctrlPr>
                                <a:rPr lang="en-US" sz="2600" i="1"/>
                              </m:ctrlPr>
                            </m:dPr>
                            <m:e>
                              <m:f>
                                <m:fPr>
                                  <m:ctrlPr>
                                    <a:rPr lang="en-US" sz="2600" i="1"/>
                                  </m:ctrlPr>
                                </m:fPr>
                                <m:num>
                                  <m:r>
                                    <a:rPr lang="en-US" sz="2600" i="1"/>
                                    <m:t>1</m:t>
                                  </m:r>
                                </m:num>
                                <m:den>
                                  <m:rad>
                                    <m:radPr>
                                      <m:degHide m:val="on"/>
                                      <m:ctrlPr>
                                        <a:rPr lang="en-US" sz="2600" i="1"/>
                                      </m:ctrlPr>
                                    </m:radPr>
                                    <m:deg/>
                                    <m:e>
                                      <m:r>
                                        <a:rPr lang="en-US" sz="2600" i="1"/>
                                        <m:t>2</m:t>
                                      </m:r>
                                      <m:r>
                                        <a:rPr lang="en-US" sz="2600" i="1"/>
                                        <m:t>𝜋</m:t>
                                      </m:r>
                                    </m:e>
                                  </m:rad>
                                </m:den>
                              </m:f>
                            </m:e>
                          </m:d>
                        </m:e>
                        <m:sup>
                          <m:r>
                            <a:rPr lang="en-US" sz="2600" i="1"/>
                            <m:t>𝑛</m:t>
                          </m:r>
                        </m:sup>
                      </m:sSup>
                      <m:sSup>
                        <m:sSupPr>
                          <m:ctrlPr>
                            <a:rPr lang="en-US" sz="2600" i="1"/>
                          </m:ctrlPr>
                        </m:sSupPr>
                        <m:e>
                          <m:r>
                            <a:rPr lang="en-US" sz="2600" i="1"/>
                            <m:t>𝑒</m:t>
                          </m:r>
                        </m:e>
                        <m:sup>
                          <m:r>
                            <a:rPr lang="en-US" sz="2600" i="1"/>
                            <m:t>−</m:t>
                          </m:r>
                          <m:f>
                            <m:fPr>
                              <m:ctrlPr>
                                <a:rPr lang="en-US" sz="2600" i="1"/>
                              </m:ctrlPr>
                            </m:fPr>
                            <m:num>
                              <m:r>
                                <a:rPr lang="en-US" sz="2600" i="1"/>
                                <m:t>1</m:t>
                              </m:r>
                            </m:num>
                            <m:den>
                              <m:r>
                                <a:rPr lang="en-US" sz="2600" i="1"/>
                                <m:t>2</m:t>
                              </m:r>
                            </m:den>
                          </m:f>
                          <m:nary>
                            <m:naryPr>
                              <m:chr m:val="∑"/>
                              <m:limLoc m:val="undOvr"/>
                              <m:subHide m:val="on"/>
                              <m:supHide m:val="on"/>
                              <m:ctrlPr>
                                <a:rPr lang="en-US" sz="2600" i="1"/>
                              </m:ctrlPr>
                            </m:naryPr>
                            <m:sub/>
                            <m:sup/>
                            <m:e>
                              <m:sSup>
                                <m:sSupPr>
                                  <m:ctrlPr>
                                    <a:rPr lang="en-US" sz="2600" i="1"/>
                                  </m:ctrlPr>
                                </m:sSupPr>
                                <m:e>
                                  <m:d>
                                    <m:dPr>
                                      <m:ctrlPr>
                                        <a:rPr lang="en-US" sz="2600" i="1"/>
                                      </m:ctrlPr>
                                    </m:dPr>
                                    <m:e>
                                      <m:r>
                                        <a:rPr lang="en-US" sz="2600" i="1"/>
                                        <m:t>𝑋</m:t>
                                      </m:r>
                                    </m:e>
                                  </m:d>
                                </m:e>
                                <m:sup>
                                  <m:r>
                                    <a:rPr lang="en-US" sz="2600" i="1"/>
                                    <m:t>2</m:t>
                                  </m:r>
                                </m:sup>
                              </m:sSup>
                            </m:e>
                          </m:nary>
                        </m:sup>
                      </m:sSup>
                    </m:oMath>
                  </m:oMathPara>
                </a14:m>
                <a:endParaRPr lang="en-US" sz="2600"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283335"/>
                <a:ext cx="10515600" cy="5893628"/>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844393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334851"/>
                <a:ext cx="10515600" cy="5842112"/>
              </a:xfrm>
            </p:spPr>
            <p:txBody>
              <a:bodyPr>
                <a:normAutofit fontScale="92500" lnSpcReduction="20000"/>
              </a:bodyPr>
              <a:lstStyle/>
              <a:p>
                <a:pPr marL="0" indent="0">
                  <a:buNone/>
                </a:pPr>
                <a:r>
                  <a:rPr lang="en-US" dirty="0"/>
                  <a:t>As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=1</m:t>
                    </m:r>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𝐿</m:t>
                      </m:r>
                      <m:d>
                        <m:dPr>
                          <m:ctrlPr>
                            <a:rPr lang="en-US" i="1"/>
                          </m:ctrlPr>
                        </m:dPr>
                        <m:e>
                          <m:sSub>
                            <m:sSubPr>
                              <m:ctrlPr>
                                <a:rPr lang="en-US" i="1"/>
                              </m:ctrlPr>
                            </m:sSubPr>
                            <m:e>
                              <m:r>
                                <a:rPr lang="en-US" i="1"/>
                                <m:t>𝐻</m:t>
                              </m:r>
                            </m:e>
                            <m:sub>
                              <m:r>
                                <a:rPr lang="en-US" i="1"/>
                                <m:t>1</m:t>
                              </m:r>
                            </m:sub>
                          </m:sSub>
                        </m:e>
                      </m:d>
                      <m:r>
                        <a:rPr lang="en-US" i="1"/>
                        <m:t>=</m:t>
                      </m:r>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d>
                                    <m:dPr>
                                      <m:ctrlPr>
                                        <a:rPr lang="en-US" i="1"/>
                                      </m:ctrlPr>
                                    </m:dPr>
                                    <m:e>
                                      <m:r>
                                        <a:rPr lang="en-US" i="1"/>
                                        <m:t>𝑋</m:t>
                                      </m:r>
                                      <m:r>
                                        <a:rPr lang="en-US" i="1"/>
                                        <m:t>−1</m:t>
                                      </m:r>
                                    </m:e>
                                  </m:d>
                                </m:e>
                                <m:sup>
                                  <m:r>
                                    <a:rPr lang="en-US" i="1"/>
                                    <m:t>2</m:t>
                                  </m:r>
                                </m:sup>
                              </m:sSup>
                            </m:e>
                          </m:nary>
                        </m:sup>
                      </m:sSup>
                    </m:oMath>
                  </m:oMathPara>
                </a14:m>
                <a:endParaRPr lang="en-US" dirty="0"/>
              </a:p>
              <a:p>
                <a:pPr marL="0" indent="0">
                  <a:buNone/>
                </a:pPr>
                <a:r>
                  <a:rPr lang="en-US" dirty="0"/>
                  <a:t>By </a:t>
                </a:r>
                <a:r>
                  <a:rPr lang="en-US" dirty="0" err="1"/>
                  <a:t>Neymen</a:t>
                </a:r>
                <a:r>
                  <a:rPr lang="en-US" dirty="0"/>
                  <a:t> Pearson Lemma theorem</a:t>
                </a:r>
              </a:p>
              <a:p>
                <a:pPr marL="0" indent="0">
                  <a:buNone/>
                </a:pPr>
                <a:r>
                  <a:rPr lang="en-US" dirty="0"/>
                  <a:t/>
                </a:r>
                <a14:m>
                  <m:oMath xmlns:m="http://schemas.openxmlformats.org/officeDocument/2006/math">
                    <m:f>
                      <m:fPr>
                        <m:ctrlPr>
                          <a:rPr lang="en-US" b="1" i="1"/>
                        </m:ctrlPr>
                      </m:fPr>
                      <m:num>
                        <m:r>
                          <a:rPr lang="en-US" b="1" i="1"/>
                          <m:t>𝐋</m:t>
                        </m:r>
                        <m:d>
                          <m:dPr>
                            <m:ctrlPr>
                              <a:rPr lang="en-US" b="1" i="1"/>
                            </m:ctrlPr>
                          </m:dPr>
                          <m:e>
                            <m:sSub>
                              <m:sSubPr>
                                <m:ctrlPr>
                                  <a:rPr lang="en-US" b="1" i="1"/>
                                </m:ctrlPr>
                              </m:sSubPr>
                              <m:e>
                                <m:r>
                                  <a:rPr lang="en-US" b="1" i="1"/>
                                  <m:t>𝑯</m:t>
                                </m:r>
                              </m:e>
                              <m:sub>
                                <m:r>
                                  <a:rPr lang="en-US" b="1" i="1"/>
                                  <m:t>𝟎</m:t>
                                </m:r>
                              </m:sub>
                            </m:sSub>
                          </m:e>
                        </m:d>
                      </m:num>
                      <m:den>
                        <m:r>
                          <a:rPr lang="en-US" b="1" i="1"/>
                          <m:t>𝐋</m:t>
                        </m:r>
                        <m:d>
                          <m:dPr>
                            <m:ctrlPr>
                              <a:rPr lang="en-US" b="1" i="1"/>
                            </m:ctrlPr>
                          </m:dPr>
                          <m:e>
                            <m:sSub>
                              <m:sSubPr>
                                <m:ctrlPr>
                                  <a:rPr lang="en-US" b="1" i="1"/>
                                </m:ctrlPr>
                              </m:sSubPr>
                              <m:e>
                                <m:r>
                                  <a:rPr lang="en-US" b="1" i="1"/>
                                  <m:t>𝑯</m:t>
                                </m:r>
                              </m:e>
                              <m:sub>
                                <m:r>
                                  <a:rPr lang="en-US" b="1" i="1"/>
                                  <m:t>𝑨</m:t>
                                </m:r>
                              </m:sub>
                            </m:sSub>
                          </m:e>
                        </m:d>
                      </m:den>
                    </m:f>
                    <m:r>
                      <a:rPr lang="en-US" b="1" i="1"/>
                      <m:t>≤</m:t>
                    </m:r>
                    <m:sSub>
                      <m:sSubPr>
                        <m:ctrlPr>
                          <a:rPr lang="en-US" b="1" i="1"/>
                        </m:ctrlPr>
                      </m:sSubPr>
                      <m:e>
                        <m:r>
                          <a:rPr lang="en-US" b="1" i="1"/>
                          <m:t>𝑲</m:t>
                        </m:r>
                      </m:e>
                      <m:sub>
                        <m:r>
                          <a:rPr lang="en-US" b="1" i="1"/>
                          <m:t>𝜶</m:t>
                        </m:r>
                      </m:sub>
                    </m:sSub>
                  </m:oMath>
                </a14:m>
                <a:endParaRPr lang="en-US" dirty="0"/>
              </a:p>
              <a:p>
                <a:pPr marL="0" indent="0">
                  <a:buNone/>
                </a:pPr>
                <a:r>
                  <a:rPr lang="en-US" dirty="0"/>
                  <a:t/>
                </a:r>
                <a14:m>
                  <m:oMath xmlns:m="http://schemas.openxmlformats.org/officeDocument/2006/math">
                    <m:f>
                      <m:fPr>
                        <m:ctrlPr>
                          <a:rPr lang="en-US" i="1"/>
                        </m:ctrlPr>
                      </m:fPr>
                      <m:num>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d>
                                      <m:dPr>
                                        <m:ctrlPr>
                                          <a:rPr lang="en-US" i="1"/>
                                        </m:ctrlPr>
                                      </m:dPr>
                                      <m:e>
                                        <m:r>
                                          <a:rPr lang="en-US" i="1"/>
                                          <m:t>𝑋</m:t>
                                        </m:r>
                                      </m:e>
                                    </m:d>
                                  </m:e>
                                  <m:sup>
                                    <m:r>
                                      <a:rPr lang="en-US" i="1"/>
                                      <m:t>2</m:t>
                                    </m:r>
                                  </m:sup>
                                </m:sSup>
                              </m:e>
                            </m:nary>
                          </m:sup>
                        </m:sSup>
                      </m:num>
                      <m:den>
                        <m:sSup>
                          <m:sSupPr>
                            <m:ctrlPr>
                              <a:rPr lang="en-US" i="1"/>
                            </m:ctrlPr>
                          </m:sSupPr>
                          <m:e>
                            <m:d>
                              <m:dPr>
                                <m:ctrlPr>
                                  <a:rPr lang="en-US" i="1"/>
                                </m:ctrlPr>
                              </m:dPr>
                              <m:e>
                                <m:f>
                                  <m:fPr>
                                    <m:ctrlPr>
                                      <a:rPr lang="en-US" i="1"/>
                                    </m:ctrlPr>
                                  </m:fPr>
                                  <m:num>
                                    <m:r>
                                      <a:rPr lang="en-US" i="1"/>
                                      <m:t>1</m:t>
                                    </m:r>
                                  </m:num>
                                  <m:den>
                                    <m:rad>
                                      <m:radPr>
                                        <m:degHide m:val="on"/>
                                        <m:ctrlPr>
                                          <a:rPr lang="en-US" i="1"/>
                                        </m:ctrlPr>
                                      </m:radPr>
                                      <m:deg/>
                                      <m:e>
                                        <m:r>
                                          <a:rPr lang="en-US" i="1"/>
                                          <m:t>2</m:t>
                                        </m:r>
                                        <m:r>
                                          <a:rPr lang="en-US" i="1"/>
                                          <m:t>𝜋</m:t>
                                        </m:r>
                                      </m:e>
                                    </m:rad>
                                  </m:den>
                                </m:f>
                              </m:e>
                            </m:d>
                          </m:e>
                          <m:sup>
                            <m:r>
                              <a:rPr lang="en-US" i="1"/>
                              <m:t>𝑛</m:t>
                            </m:r>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d>
                                      <m:dPr>
                                        <m:ctrlPr>
                                          <a:rPr lang="en-US" i="1"/>
                                        </m:ctrlPr>
                                      </m:dPr>
                                      <m:e>
                                        <m:r>
                                          <a:rPr lang="en-US" i="1"/>
                                          <m:t>𝑋</m:t>
                                        </m:r>
                                        <m:r>
                                          <a:rPr lang="en-US" i="1"/>
                                          <m:t>−1</m:t>
                                        </m:r>
                                      </m:e>
                                    </m:d>
                                  </m:e>
                                  <m:sup>
                                    <m:r>
                                      <a:rPr lang="en-US" i="1"/>
                                      <m:t>2</m:t>
                                    </m:r>
                                  </m:sup>
                                </m:sSup>
                              </m:e>
                            </m:nary>
                          </m:sup>
                        </m:sSup>
                      </m:den>
                    </m:f>
                    <m:r>
                      <a:rPr lang="en-US" b="1" i="1"/>
                      <m:t>≤</m:t>
                    </m:r>
                    <m:sSub>
                      <m:sSubPr>
                        <m:ctrlPr>
                          <a:rPr lang="en-US" i="1"/>
                        </m:ctrlPr>
                      </m:sSubPr>
                      <m:e>
                        <m:r>
                          <a:rPr lang="en-US" i="1"/>
                          <m:t>𝐾</m:t>
                        </m:r>
                      </m:e>
                      <m:sub>
                        <m:r>
                          <a:rPr lang="en-US" i="1"/>
                          <m:t>𝛼</m:t>
                        </m:r>
                      </m:sub>
                    </m:sSub>
                  </m:oMath>
                </a14:m>
                <a:endParaRPr lang="en-US" dirty="0"/>
              </a:p>
              <a:p>
                <a:pPr marL="0" indent="0">
                  <a:buNone/>
                </a:pPr>
                <a14:m>
                  <m:oMathPara xmlns:m="http://schemas.openxmlformats.org/officeDocument/2006/math">
                    <m:oMathParaPr>
                      <m:jc m:val="centerGroup"/>
                    </m:oMathParaPr>
                    <m:oMath xmlns:m="http://schemas.openxmlformats.org/officeDocument/2006/math">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d>
                                    <m:dPr>
                                      <m:ctrlPr>
                                        <a:rPr lang="en-US" i="1"/>
                                      </m:ctrlPr>
                                    </m:dPr>
                                    <m:e>
                                      <m:r>
                                        <a:rPr lang="en-US" i="1"/>
                                        <m:t>𝑋</m:t>
                                      </m:r>
                                    </m:e>
                                  </m:d>
                                </m:e>
                                <m:sup>
                                  <m:r>
                                    <a:rPr lang="en-US" i="1"/>
                                    <m:t>2</m:t>
                                  </m:r>
                                </m:sup>
                              </m:sSup>
                            </m:e>
                          </m:nary>
                        </m:sup>
                      </m:sSup>
                      <m:sSup>
                        <m:sSupPr>
                          <m:ctrlPr>
                            <a:rPr lang="en-US" i="1"/>
                          </m:ctrlPr>
                        </m:sSupPr>
                        <m:e>
                          <m:r>
                            <a:rPr lang="en-US" i="1"/>
                            <m:t>𝑒</m:t>
                          </m:r>
                        </m:e>
                        <m:sup>
                          <m:r>
                            <a:rPr lang="en-US" i="1"/>
                            <m:t>+</m:t>
                          </m:r>
                          <m:f>
                            <m:fPr>
                              <m:ctrlPr>
                                <a:rPr lang="en-US" i="1"/>
                              </m:ctrlPr>
                            </m:fPr>
                            <m:num>
                              <m:r>
                                <a:rPr lang="en-US" i="1"/>
                                <m:t>1</m:t>
                              </m:r>
                            </m:num>
                            <m:den>
                              <m:r>
                                <a:rPr lang="en-US" i="1"/>
                                <m:t>2</m:t>
                              </m:r>
                            </m:den>
                          </m:f>
                          <m:nary>
                            <m:naryPr>
                              <m:chr m:val="∑"/>
                              <m:limLoc m:val="undOvr"/>
                              <m:subHide m:val="on"/>
                              <m:supHide m:val="on"/>
                              <m:ctrlPr>
                                <a:rPr lang="en-US" i="1"/>
                              </m:ctrlPr>
                            </m:naryPr>
                            <m:sub/>
                            <m:sup/>
                            <m:e>
                              <m:sSup>
                                <m:sSupPr>
                                  <m:ctrlPr>
                                    <a:rPr lang="en-US" i="1"/>
                                  </m:ctrlPr>
                                </m:sSupPr>
                                <m:e>
                                  <m:d>
                                    <m:dPr>
                                      <m:ctrlPr>
                                        <a:rPr lang="en-US" i="1"/>
                                      </m:ctrlPr>
                                    </m:dPr>
                                    <m:e>
                                      <m:r>
                                        <a:rPr lang="en-US" i="1"/>
                                        <m:t>𝑋</m:t>
                                      </m:r>
                                      <m:r>
                                        <a:rPr lang="en-US" i="1"/>
                                        <m:t>−1</m:t>
                                      </m:r>
                                    </m:e>
                                  </m:d>
                                </m:e>
                                <m:sup>
                                  <m:r>
                                    <a:rPr lang="en-US" i="1"/>
                                    <m:t>2</m:t>
                                  </m:r>
                                </m:sup>
                              </m:sSup>
                            </m:e>
                          </m:nary>
                        </m:sup>
                      </m:sSup>
                      <m:r>
                        <a:rPr lang="en-US" b="1" i="1"/>
                        <m:t>≤</m:t>
                      </m:r>
                      <m:sSub>
                        <m:sSubPr>
                          <m:ctrlPr>
                            <a:rPr lang="en-US" i="1"/>
                          </m:ctrlPr>
                        </m:sSubPr>
                        <m:e>
                          <m:r>
                            <a:rPr lang="en-US" i="1"/>
                            <m:t>𝐾</m:t>
                          </m:r>
                        </m:e>
                        <m:sub>
                          <m:r>
                            <a:rPr lang="en-US" i="1"/>
                            <m:t>𝛼</m:t>
                          </m:r>
                        </m:sub>
                      </m:sSub>
                    </m:oMath>
                  </m:oMathPara>
                </a14:m>
                <a:endParaRPr lang="en-US" dirty="0"/>
              </a:p>
              <a:p>
                <a:pPr marL="0" indent="0">
                  <a:buNone/>
                </a:pPr>
                <a:r>
                  <a:rPr lang="en-US" dirty="0"/>
                  <a:t>Taking log both sides</a:t>
                </a:r>
              </a:p>
              <a:p>
                <a:pPr marL="0" indent="0">
                  <a:buNone/>
                </a:pPr>
                <a14:m>
                  <m:oMathPara xmlns:m="http://schemas.openxmlformats.org/officeDocument/2006/math">
                    <m:oMathParaPr>
                      <m:jc m:val="centerGroup"/>
                    </m:oMathParaPr>
                    <m:oMath xmlns:m="http://schemas.openxmlformats.org/officeDocument/2006/math">
                      <m:r>
                        <a:rPr lang="en-US" i="1"/>
                        <m:t>−</m:t>
                      </m:r>
                      <m:f>
                        <m:fPr>
                          <m:ctrlPr>
                            <a:rPr lang="en-US" i="1"/>
                          </m:ctrlPr>
                        </m:fPr>
                        <m:num>
                          <m:nary>
                            <m:naryPr>
                              <m:chr m:val="∑"/>
                              <m:limLoc m:val="undOvr"/>
                              <m:subHide m:val="on"/>
                              <m:supHide m:val="on"/>
                              <m:ctrlPr>
                                <a:rPr lang="en-US" i="1"/>
                              </m:ctrlPr>
                            </m:naryPr>
                            <m:sub/>
                            <m:sup/>
                            <m:e>
                              <m:sSup>
                                <m:sSupPr>
                                  <m:ctrlPr>
                                    <a:rPr lang="en-US" i="1"/>
                                  </m:ctrlPr>
                                </m:sSupPr>
                                <m:e>
                                  <m:d>
                                    <m:dPr>
                                      <m:ctrlPr>
                                        <a:rPr lang="en-US" i="1"/>
                                      </m:ctrlPr>
                                    </m:dPr>
                                    <m:e>
                                      <m:r>
                                        <a:rPr lang="en-US" i="1"/>
                                        <m:t>𝑋</m:t>
                                      </m:r>
                                    </m:e>
                                  </m:d>
                                </m:e>
                                <m:sup>
                                  <m:r>
                                    <a:rPr lang="en-US" i="1"/>
                                    <m:t>2</m:t>
                                  </m:r>
                                </m:sup>
                              </m:sSup>
                            </m:e>
                          </m:nary>
                        </m:num>
                        <m:den>
                          <m:r>
                            <a:rPr lang="en-US" i="1"/>
                            <m:t>2</m:t>
                          </m:r>
                        </m:den>
                      </m:f>
                      <m:r>
                        <a:rPr lang="en-US" i="1"/>
                        <m:t>+</m:t>
                      </m:r>
                      <m:f>
                        <m:fPr>
                          <m:ctrlPr>
                            <a:rPr lang="en-US" i="1"/>
                          </m:ctrlPr>
                        </m:fPr>
                        <m:num>
                          <m:nary>
                            <m:naryPr>
                              <m:chr m:val="∑"/>
                              <m:limLoc m:val="undOvr"/>
                              <m:subHide m:val="on"/>
                              <m:supHide m:val="on"/>
                              <m:ctrlPr>
                                <a:rPr lang="en-US" i="1"/>
                              </m:ctrlPr>
                            </m:naryPr>
                            <m:sub/>
                            <m:sup/>
                            <m:e>
                              <m:sSup>
                                <m:sSupPr>
                                  <m:ctrlPr>
                                    <a:rPr lang="en-US" i="1"/>
                                  </m:ctrlPr>
                                </m:sSupPr>
                                <m:e>
                                  <m:d>
                                    <m:dPr>
                                      <m:ctrlPr>
                                        <a:rPr lang="en-US" i="1"/>
                                      </m:ctrlPr>
                                    </m:dPr>
                                    <m:e>
                                      <m:r>
                                        <a:rPr lang="en-US" i="1"/>
                                        <m:t>𝑋</m:t>
                                      </m:r>
                                    </m:e>
                                  </m:d>
                                </m:e>
                                <m:sup>
                                  <m:r>
                                    <a:rPr lang="en-US" i="1"/>
                                    <m:t>2</m:t>
                                  </m:r>
                                </m:sup>
                              </m:sSup>
                            </m:e>
                          </m:nary>
                        </m:num>
                        <m:den>
                          <m:r>
                            <a:rPr lang="en-US" i="1"/>
                            <m:t>2</m:t>
                          </m:r>
                        </m:den>
                      </m:f>
                      <m:r>
                        <a:rPr lang="en-US" i="1"/>
                        <m:t>+</m:t>
                      </m:r>
                      <m:f>
                        <m:fPr>
                          <m:ctrlPr>
                            <a:rPr lang="en-US" i="1"/>
                          </m:ctrlPr>
                        </m:fPr>
                        <m:num>
                          <m:r>
                            <a:rPr lang="en-US" i="1"/>
                            <m:t>𝑛</m:t>
                          </m:r>
                        </m:num>
                        <m:den>
                          <m:r>
                            <a:rPr lang="en-US" i="1"/>
                            <m:t>2</m:t>
                          </m:r>
                        </m:den>
                      </m:f>
                      <m:r>
                        <a:rPr lang="en-US" i="1"/>
                        <m:t>−</m:t>
                      </m:r>
                      <m:nary>
                        <m:naryPr>
                          <m:chr m:val="∑"/>
                          <m:limLoc m:val="undOvr"/>
                          <m:subHide m:val="on"/>
                          <m:supHide m:val="on"/>
                          <m:ctrlPr>
                            <a:rPr lang="en-US" i="1"/>
                          </m:ctrlPr>
                        </m:naryPr>
                        <m:sub/>
                        <m:sup/>
                        <m:e>
                          <m:r>
                            <a:rPr lang="en-US" i="1"/>
                            <m:t>𝑋</m:t>
                          </m:r>
                        </m:e>
                      </m:nary>
                      <m:r>
                        <a:rPr lang="en-US" b="1"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m:t>+</m:t>
                      </m:r>
                      <m:f>
                        <m:fPr>
                          <m:ctrlPr>
                            <a:rPr lang="en-US" i="1"/>
                          </m:ctrlPr>
                        </m:fPr>
                        <m:num>
                          <m:r>
                            <a:rPr lang="en-US" i="1"/>
                            <m:t>𝑛</m:t>
                          </m:r>
                        </m:num>
                        <m:den>
                          <m:r>
                            <a:rPr lang="en-US" i="1"/>
                            <m:t>2</m:t>
                          </m:r>
                        </m:den>
                      </m:f>
                      <m:r>
                        <a:rPr lang="en-US" i="1"/>
                        <m:t>−</m:t>
                      </m:r>
                      <m:nary>
                        <m:naryPr>
                          <m:chr m:val="∑"/>
                          <m:limLoc m:val="undOvr"/>
                          <m:subHide m:val="on"/>
                          <m:supHide m:val="on"/>
                          <m:ctrlPr>
                            <a:rPr lang="en-US" i="1"/>
                          </m:ctrlPr>
                        </m:naryPr>
                        <m:sub/>
                        <m:sup/>
                        <m:e>
                          <m:r>
                            <a:rPr lang="en-US" i="1"/>
                            <m:t>𝑋</m:t>
                          </m:r>
                        </m:e>
                      </m:nary>
                      <m:r>
                        <a:rPr lang="en-US" b="1"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oMath>
                  </m:oMathPara>
                </a14:m>
                <a:endParaRPr lang="en-US" dirty="0"/>
              </a:p>
              <a:p>
                <a:pPr marL="0" indent="0">
                  <a:buNone/>
                </a:pPr>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334851"/>
                <a:ext cx="10515600" cy="5842112"/>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650606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360608"/>
                <a:ext cx="10515600" cy="5816355"/>
              </a:xfrm>
            </p:spPr>
            <p:txBody>
              <a:bodyPr/>
              <a:lstStyle/>
              <a:p>
                <a:pPr marL="0" indent="0">
                  <a:buNone/>
                </a:pPr>
                <a14:m>
                  <m:oMathPara xmlns:m="http://schemas.openxmlformats.org/officeDocument/2006/math">
                    <m:oMathParaPr>
                      <m:jc m:val="centerGroup"/>
                    </m:oMathParaPr>
                    <m:oMath xmlns:m="http://schemas.openxmlformats.org/officeDocument/2006/math">
                      <m:r>
                        <a:rPr lang="en-US" i="1"/>
                        <m:t>−</m:t>
                      </m:r>
                      <m:nary>
                        <m:naryPr>
                          <m:chr m:val="∑"/>
                          <m:limLoc m:val="undOvr"/>
                          <m:subHide m:val="on"/>
                          <m:supHide m:val="on"/>
                          <m:ctrlPr>
                            <a:rPr lang="en-US" i="1"/>
                          </m:ctrlPr>
                        </m:naryPr>
                        <m:sub/>
                        <m:sup/>
                        <m:e>
                          <m:r>
                            <a:rPr lang="en-US" i="1"/>
                            <m:t>𝑋</m:t>
                          </m:r>
                        </m:e>
                      </m:nary>
                      <m:r>
                        <a:rPr lang="en-US" b="1"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r>
                        <a:rPr lang="en-US" i="1"/>
                        <m:t>−</m:t>
                      </m:r>
                      <m:f>
                        <m:fPr>
                          <m:ctrlPr>
                            <a:rPr lang="en-US" i="1"/>
                          </m:ctrlPr>
                        </m:fPr>
                        <m:num>
                          <m:r>
                            <a:rPr lang="en-US" i="1"/>
                            <m:t>𝑛</m:t>
                          </m:r>
                        </m:num>
                        <m:den>
                          <m:r>
                            <a:rPr lang="en-US" i="1"/>
                            <m:t>2</m:t>
                          </m:r>
                        </m:den>
                      </m:f>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m:t>−</m:t>
                      </m:r>
                      <m:r>
                        <a:rPr lang="en-US" i="1"/>
                        <m:t>𝑛</m:t>
                      </m:r>
                      <m:acc>
                        <m:accPr>
                          <m:chr m:val="̅"/>
                          <m:ctrlPr>
                            <a:rPr lang="en-US" i="1"/>
                          </m:ctrlPr>
                        </m:accPr>
                        <m:e>
                          <m:r>
                            <a:rPr lang="en-US" i="1"/>
                            <m:t>𝑋</m:t>
                          </m:r>
                        </m:e>
                      </m:acc>
                      <m:r>
                        <a:rPr lang="en-US" b="1"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r>
                        <a:rPr lang="en-US" i="1"/>
                        <m:t>−</m:t>
                      </m:r>
                      <m:f>
                        <m:fPr>
                          <m:ctrlPr>
                            <a:rPr lang="en-US" i="1"/>
                          </m:ctrlPr>
                        </m:fPr>
                        <m:num>
                          <m:r>
                            <a:rPr lang="en-US" i="1"/>
                            <m:t>𝑛</m:t>
                          </m:r>
                        </m:num>
                        <m:den>
                          <m:r>
                            <a:rPr lang="en-US" i="1"/>
                            <m:t>2</m:t>
                          </m:r>
                        </m:den>
                      </m:f>
                    </m:oMath>
                  </m:oMathPara>
                </a14:m>
                <a:endParaRPr lang="en-US" dirty="0"/>
              </a:p>
              <a:p>
                <a:pPr marL="0" indent="0">
                  <a:buNone/>
                </a:pPr>
                <a:r>
                  <a:rPr lang="en-US" dirty="0"/>
                  <a:t>Multiply by -1 on both sides</a:t>
                </a:r>
              </a:p>
              <a:p>
                <a:pPr marL="0" indent="0">
                  <a:buNone/>
                </a:pPr>
                <a14:m>
                  <m:oMathPara xmlns:m="http://schemas.openxmlformats.org/officeDocument/2006/math">
                    <m:oMathParaPr>
                      <m:jc m:val="centerGroup"/>
                    </m:oMathParaPr>
                    <m:oMath xmlns:m="http://schemas.openxmlformats.org/officeDocument/2006/math">
                      <m:r>
                        <a:rPr lang="en-US" i="1"/>
                        <m:t>𝑛</m:t>
                      </m:r>
                      <m:acc>
                        <m:accPr>
                          <m:chr m:val="̅"/>
                          <m:ctrlPr>
                            <a:rPr lang="en-US" i="1"/>
                          </m:ctrlPr>
                        </m:accPr>
                        <m:e>
                          <m:r>
                            <a:rPr lang="en-US" i="1"/>
                            <m:t>𝑋</m:t>
                          </m:r>
                        </m:e>
                      </m:acc>
                      <m:r>
                        <a:rPr lang="en-US" b="1" i="1"/>
                        <m:t>≤+</m:t>
                      </m:r>
                      <m:f>
                        <m:fPr>
                          <m:ctrlPr>
                            <a:rPr lang="en-US" i="1"/>
                          </m:ctrlPr>
                        </m:fPr>
                        <m:num>
                          <m:r>
                            <a:rPr lang="en-US" i="1"/>
                            <m:t>𝑛</m:t>
                          </m:r>
                        </m:num>
                        <m:den>
                          <m:r>
                            <a:rPr lang="en-US" i="1"/>
                            <m:t>2</m:t>
                          </m:r>
                        </m:den>
                      </m:f>
                      <m:r>
                        <a:rPr lang="en-US"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oMath>
                  </m:oMathPara>
                </a14:m>
                <a:endParaRPr lang="en-US" dirty="0"/>
              </a:p>
              <a:p>
                <a:pPr marL="0" indent="0">
                  <a:buNone/>
                </a:pPr>
                <a14:m>
                  <m:oMathPara xmlns:m="http://schemas.openxmlformats.org/officeDocument/2006/math">
                    <m:oMathParaPr>
                      <m:jc m:val="centerGroup"/>
                    </m:oMathParaPr>
                    <m:oMath xmlns:m="http://schemas.openxmlformats.org/officeDocument/2006/math">
                      <m:acc>
                        <m:accPr>
                          <m:chr m:val="̅"/>
                          <m:ctrlPr>
                            <a:rPr lang="en-US" i="1"/>
                          </m:ctrlPr>
                        </m:accPr>
                        <m:e>
                          <m:r>
                            <a:rPr lang="en-US" i="1"/>
                            <m:t>𝑋</m:t>
                          </m:r>
                        </m:e>
                      </m:acc>
                      <m:r>
                        <a:rPr lang="en-US" b="1" i="1"/>
                        <m:t>≤</m:t>
                      </m:r>
                      <m:f>
                        <m:fPr>
                          <m:ctrlPr>
                            <a:rPr lang="en-US" i="1"/>
                          </m:ctrlPr>
                        </m:fPr>
                        <m:num>
                          <m:r>
                            <a:rPr lang="en-US" i="1"/>
                            <m:t>1</m:t>
                          </m:r>
                        </m:num>
                        <m:den>
                          <m:r>
                            <a:rPr lang="en-US" i="1"/>
                            <m:t>𝑛</m:t>
                          </m:r>
                        </m:den>
                      </m:f>
                      <m:d>
                        <m:dPr>
                          <m:begChr m:val="["/>
                          <m:endChr m:val="]"/>
                          <m:ctrlPr>
                            <a:rPr lang="en-US" i="1"/>
                          </m:ctrlPr>
                        </m:dPr>
                        <m:e>
                          <m:r>
                            <a:rPr lang="en-US" i="1"/>
                            <m:t>+</m:t>
                          </m:r>
                          <m:f>
                            <m:fPr>
                              <m:ctrlPr>
                                <a:rPr lang="en-US" i="1"/>
                              </m:ctrlPr>
                            </m:fPr>
                            <m:num>
                              <m:r>
                                <a:rPr lang="en-US" i="1"/>
                                <m:t>𝑛</m:t>
                              </m:r>
                            </m:num>
                            <m:den>
                              <m:r>
                                <a:rPr lang="en-US" i="1"/>
                                <m:t>2</m:t>
                              </m:r>
                            </m:den>
                          </m:f>
                          <m:r>
                            <a:rPr lang="en-US"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e>
                      </m:d>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m:t>∴</m:t>
                      </m:r>
                      <m:r>
                        <a:rPr lang="en-US" i="1"/>
                        <m:t>𝐶</m:t>
                      </m:r>
                      <m:r>
                        <a:rPr lang="en-US" i="1"/>
                        <m:t>=</m:t>
                      </m:r>
                      <m:f>
                        <m:fPr>
                          <m:ctrlPr>
                            <a:rPr lang="en-US" i="1"/>
                          </m:ctrlPr>
                        </m:fPr>
                        <m:num>
                          <m:r>
                            <a:rPr lang="en-US" i="1"/>
                            <m:t>1</m:t>
                          </m:r>
                        </m:num>
                        <m:den>
                          <m:r>
                            <a:rPr lang="en-US" i="1"/>
                            <m:t>𝑛</m:t>
                          </m:r>
                        </m:den>
                      </m:f>
                      <m:d>
                        <m:dPr>
                          <m:begChr m:val="["/>
                          <m:endChr m:val="]"/>
                          <m:ctrlPr>
                            <a:rPr lang="en-US" i="1"/>
                          </m:ctrlPr>
                        </m:dPr>
                        <m:e>
                          <m:r>
                            <a:rPr lang="en-US" i="1"/>
                            <m:t>+</m:t>
                          </m:r>
                          <m:f>
                            <m:fPr>
                              <m:ctrlPr>
                                <a:rPr lang="en-US" i="1"/>
                              </m:ctrlPr>
                            </m:fPr>
                            <m:num>
                              <m:r>
                                <a:rPr lang="en-US" i="1"/>
                                <m:t>𝑛</m:t>
                              </m:r>
                            </m:num>
                            <m:den>
                              <m:r>
                                <a:rPr lang="en-US" i="1"/>
                                <m:t>2</m:t>
                              </m:r>
                            </m:den>
                          </m:f>
                          <m:r>
                            <a:rPr lang="en-US" i="1"/>
                            <m:t>−</m:t>
                          </m:r>
                          <m:func>
                            <m:funcPr>
                              <m:ctrlPr>
                                <a:rPr lang="en-US" i="1"/>
                              </m:ctrlPr>
                            </m:funcPr>
                            <m:fName>
                              <m:r>
                                <m:rPr>
                                  <m:sty m:val="p"/>
                                </m:rPr>
                                <a:rPr lang="en-US"/>
                                <m:t>log</m:t>
                              </m:r>
                            </m:fName>
                            <m:e>
                              <m:sSub>
                                <m:sSubPr>
                                  <m:ctrlPr>
                                    <a:rPr lang="en-US" i="1"/>
                                  </m:ctrlPr>
                                </m:sSubPr>
                                <m:e>
                                  <m:r>
                                    <a:rPr lang="en-US" i="1"/>
                                    <m:t>𝐾</m:t>
                                  </m:r>
                                </m:e>
                                <m:sub>
                                  <m:r>
                                    <a:rPr lang="en-US" i="1"/>
                                    <m:t>𝛼</m:t>
                                  </m:r>
                                </m:sub>
                              </m:sSub>
                            </m:e>
                          </m:func>
                        </m:e>
                      </m:d>
                    </m:oMath>
                  </m:oMathPara>
                </a14:m>
                <a:endParaRPr lang="en-US" dirty="0"/>
              </a:p>
              <a:p>
                <a:pPr marL="0" indent="0">
                  <a:buNone/>
                </a:pPr>
                <a14:m>
                  <m:oMathPara xmlns:m="http://schemas.openxmlformats.org/officeDocument/2006/math">
                    <m:oMathParaPr>
                      <m:jc m:val="centerGroup"/>
                    </m:oMathParaPr>
                    <m:oMath xmlns:m="http://schemas.openxmlformats.org/officeDocument/2006/math">
                      <m:acc>
                        <m:accPr>
                          <m:chr m:val="̅"/>
                          <m:ctrlPr>
                            <a:rPr lang="en-US" i="1"/>
                          </m:ctrlPr>
                        </m:accPr>
                        <m:e>
                          <m:r>
                            <a:rPr lang="en-US" i="1"/>
                            <m:t>𝑋</m:t>
                          </m:r>
                        </m:e>
                      </m:acc>
                      <m:r>
                        <a:rPr lang="en-US" b="1" i="1"/>
                        <m:t>≤</m:t>
                      </m:r>
                      <m:r>
                        <m:rPr>
                          <m:sty m:val="p"/>
                        </m:rPr>
                        <a:rPr lang="en-US"/>
                        <m:t>C</m:t>
                      </m:r>
                    </m:oMath>
                  </m:oMathPara>
                </a14:m>
                <a:endParaRPr lang="en-US" dirty="0"/>
              </a:p>
              <a:p>
                <a:pPr marL="0" indent="0">
                  <a:buNone/>
                </a:pPr>
                <a:r>
                  <a:rPr lang="en-US" dirty="0"/>
                  <a:t>Is the best critical region to test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=0</m:t>
                    </m:r>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=1</m:t>
                    </m:r>
                  </m:oMath>
                </a14:m>
                <a:r>
                  <a:rPr lang="en-US" dirty="0"/>
                  <a:t>.</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360608"/>
                <a:ext cx="10515600" cy="5816355"/>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092607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stretch>
            <a:fillRect/>
          </a:stretch>
        </p:blipFill>
        <p:spPr bwMode="auto">
          <a:xfrm>
            <a:off x="2933216" y="2046005"/>
            <a:ext cx="6935168" cy="4048690"/>
          </a:xfrm>
          <a:prstGeom prst="rect">
            <a:avLst/>
          </a:prstGeom>
          <a:noFill/>
          <a:ln w="9525">
            <a:noFill/>
            <a:miter lim="800000"/>
            <a:headEnd/>
            <a:tailEnd/>
          </a:ln>
        </p:spPr>
      </p:pic>
    </p:spTree>
    <p:extLst>
      <p:ext uri="{BB962C8B-B14F-4D97-AF65-F5344CB8AC3E}">
        <p14:creationId xmlns="" xmlns:p14="http://schemas.microsoft.com/office/powerpoint/2010/main" val="427668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76518"/>
                <a:ext cx="10515600" cy="5700445"/>
              </a:xfrm>
            </p:spPr>
            <p:txBody>
              <a:bodyPr/>
              <a:lstStyle/>
              <a:p>
                <a:pPr marL="0" indent="0">
                  <a:buNone/>
                </a:pPr>
                <a:r>
                  <a:rPr lang="en-US" dirty="0"/>
                  <a:t>Question#3</a:t>
                </a:r>
              </a:p>
              <a:p>
                <a:pPr marL="0" indent="0">
                  <a:buNone/>
                </a:pPr>
                <a:r>
                  <a:rPr lang="en-US" dirty="0"/>
                  <a:t> Let </a:t>
                </a:r>
                <a14:m>
                  <m:oMath xmlns:m="http://schemas.openxmlformats.org/officeDocument/2006/math">
                    <m:sSub>
                      <m:sSubPr>
                        <m:ctrlPr>
                          <a:rPr lang="en-US" i="1"/>
                        </m:ctrlPr>
                      </m:sSubPr>
                      <m:e>
                        <m:r>
                          <a:rPr lang="en-US" i="1"/>
                          <m:t>𝑋</m:t>
                        </m:r>
                      </m:e>
                      <m:sub>
                        <m:r>
                          <a:rPr lang="en-US" i="1"/>
                          <m:t>1</m:t>
                        </m:r>
                      </m:sub>
                    </m:sSub>
                    <m:r>
                      <a:rPr lang="en-US" i="1"/>
                      <m:t>,</m:t>
                    </m:r>
                    <m:sSub>
                      <m:sSubPr>
                        <m:ctrlPr>
                          <a:rPr lang="en-US" i="1"/>
                        </m:ctrlPr>
                      </m:sSubPr>
                      <m:e>
                        <m:r>
                          <a:rPr lang="en-US" i="1"/>
                          <m:t>𝑋</m:t>
                        </m:r>
                      </m:e>
                      <m:sub>
                        <m:r>
                          <a:rPr lang="en-US" i="1"/>
                          <m:t>2</m:t>
                        </m:r>
                      </m:sub>
                    </m:sSub>
                    <m:r>
                      <a:rPr lang="en-US" i="1"/>
                      <m:t>,</m:t>
                    </m:r>
                    <m:sSub>
                      <m:sSubPr>
                        <m:ctrlPr>
                          <a:rPr lang="en-US" i="1"/>
                        </m:ctrlPr>
                      </m:sSubPr>
                      <m:e>
                        <m:r>
                          <a:rPr lang="en-US" i="1"/>
                          <m:t>𝑋</m:t>
                        </m:r>
                      </m:e>
                      <m:sub>
                        <m:r>
                          <a:rPr lang="en-US" i="1"/>
                          <m:t>3</m:t>
                        </m:r>
                      </m:sub>
                    </m:sSub>
                    <m:r>
                      <a:rPr lang="en-US" i="1"/>
                      <m:t>…</m:t>
                    </m:r>
                    <m:sSub>
                      <m:sSubPr>
                        <m:ctrlPr>
                          <a:rPr lang="en-US" i="1"/>
                        </m:ctrlPr>
                      </m:sSubPr>
                      <m:e>
                        <m:r>
                          <a:rPr lang="en-US" i="1"/>
                          <m:t>𝑋</m:t>
                        </m:r>
                      </m:e>
                      <m:sub>
                        <m:r>
                          <a:rPr lang="en-US" i="1"/>
                          <m:t>𝑛</m:t>
                        </m:r>
                      </m:sub>
                    </m:sSub>
                  </m:oMath>
                </a14:m>
                <a:r>
                  <a:rPr lang="en-US" dirty="0"/>
                  <a:t> be a random sample of size ‘n’ from a density </a:t>
                </a:r>
                <a14:m>
                  <m:oMath xmlns:m="http://schemas.openxmlformats.org/officeDocument/2006/math">
                    <m:r>
                      <a:rPr lang="en-US" i="1"/>
                      <m:t>𝑓</m:t>
                    </m:r>
                    <m:d>
                      <m:dPr>
                        <m:ctrlPr>
                          <a:rPr lang="en-US" i="1"/>
                        </m:ctrlPr>
                      </m:dPr>
                      <m:e>
                        <m:r>
                          <a:rPr lang="en-US" i="1"/>
                          <m:t>𝑋</m:t>
                        </m:r>
                        <m:r>
                          <a:rPr lang="en-US" i="1"/>
                          <m:t>;</m:t>
                        </m:r>
                        <m:r>
                          <a:rPr lang="en-US" i="1"/>
                          <m:t>𝜃</m:t>
                        </m:r>
                      </m:e>
                    </m:d>
                    <m:r>
                      <a:rPr lang="en-US" i="1"/>
                      <m:t>=</m:t>
                    </m:r>
                    <m:r>
                      <a:rPr lang="en-US" i="1"/>
                      <m:t>𝜃</m:t>
                    </m:r>
                    <m:sSup>
                      <m:sSupPr>
                        <m:ctrlPr>
                          <a:rPr lang="en-US" i="1"/>
                        </m:ctrlPr>
                      </m:sSupPr>
                      <m:e>
                        <m:r>
                          <a:rPr lang="en-US" i="1"/>
                          <m:t>𝑒</m:t>
                        </m:r>
                      </m:e>
                      <m:sup>
                        <m:r>
                          <a:rPr lang="en-US" i="1"/>
                          <m:t>𝜃</m:t>
                        </m:r>
                        <m:r>
                          <a:rPr lang="en-US" i="1"/>
                          <m:t>𝑥</m:t>
                        </m:r>
                      </m:sup>
                    </m:sSup>
                  </m:oMath>
                </a14:m>
                <a:r>
                  <a:rPr lang="en-US" dirty="0"/>
                  <a:t/>
                </a:r>
                <a14:m>
                  <m:oMath xmlns:m="http://schemas.openxmlformats.org/officeDocument/2006/math">
                    <m:r>
                      <a:rPr lang="en-US" i="1"/>
                      <m:t>0≤</m:t>
                    </m:r>
                    <m:r>
                      <a:rPr lang="en-US" i="1"/>
                      <m:t>𝑥</m:t>
                    </m:r>
                    <m:r>
                      <a:rPr lang="en-US" i="1"/>
                      <m:t>≤∞</m:t>
                    </m:r>
                  </m:oMath>
                </a14:m>
                <a:r>
                  <a:rPr lang="en-US" dirty="0"/>
                  <a:t>. Find the best critical region and test the hypothesis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m:t>
                    </m:r>
                    <m:sSub>
                      <m:sSubPr>
                        <m:ctrlPr>
                          <a:rPr lang="en-US" i="1"/>
                        </m:ctrlPr>
                      </m:sSubPr>
                      <m:e>
                        <m:r>
                          <a:rPr lang="en-US" i="1"/>
                          <m:t>𝜃</m:t>
                        </m:r>
                      </m:e>
                      <m:sub>
                        <m:r>
                          <a:rPr lang="en-US" i="1"/>
                          <m:t>0</m:t>
                        </m:r>
                      </m:sub>
                    </m:sSub>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m:t>
                    </m:r>
                    <m:sSub>
                      <m:sSubPr>
                        <m:ctrlPr>
                          <a:rPr lang="en-US" i="1"/>
                        </m:ctrlPr>
                      </m:sSubPr>
                      <m:e>
                        <m:r>
                          <a:rPr lang="en-US" i="1"/>
                          <m:t>𝜃</m:t>
                        </m:r>
                      </m:e>
                      <m:sub>
                        <m:r>
                          <a:rPr lang="en-US" i="1"/>
                          <m:t>1</m:t>
                        </m:r>
                      </m:sub>
                    </m:sSub>
                  </m:oMath>
                </a14:m>
                <a:r>
                  <a:rPr lang="en-US" dirty="0"/>
                  <a:t>.</a:t>
                </a:r>
              </a:p>
              <a:p>
                <a:pPr marL="0" indent="0">
                  <a:buNone/>
                </a:pPr>
                <a:r>
                  <a:rPr lang="en-US" dirty="0"/>
                  <a:t>Solution:-</a:t>
                </a:r>
              </a:p>
              <a:p>
                <a:pPr marL="0" indent="0">
                  <a:buNone/>
                </a:pPr>
                <a:r>
                  <a:rPr lang="en-US" dirty="0"/>
                  <a:t>The given </a:t>
                </a:r>
                <a:r>
                  <a:rPr lang="en-US" dirty="0" err="1"/>
                  <a:t>p.d.f</a:t>
                </a:r>
                <a:r>
                  <a:rPr lang="en-US" dirty="0"/>
                  <a:t>.</a:t>
                </a:r>
              </a:p>
              <a:p>
                <a:pPr marL="0" indent="0">
                  <a:buNone/>
                </a:pPr>
                <a:r>
                  <a:rPr lang="en-US" dirty="0"/>
                  <a:t/>
                </a:r>
                <a14:m>
                  <m:oMath xmlns:m="http://schemas.openxmlformats.org/officeDocument/2006/math">
                    <m:r>
                      <a:rPr lang="en-US" i="1"/>
                      <m:t>𝑓</m:t>
                    </m:r>
                    <m:d>
                      <m:dPr>
                        <m:ctrlPr>
                          <a:rPr lang="en-US" i="1"/>
                        </m:ctrlPr>
                      </m:dPr>
                      <m:e>
                        <m:r>
                          <a:rPr lang="en-US" i="1"/>
                          <m:t>𝑋</m:t>
                        </m:r>
                        <m:r>
                          <a:rPr lang="en-US" i="1"/>
                          <m:t>;</m:t>
                        </m:r>
                        <m:r>
                          <a:rPr lang="en-US" i="1"/>
                          <m:t>𝜃</m:t>
                        </m:r>
                      </m:e>
                    </m:d>
                    <m:r>
                      <a:rPr lang="en-US" i="1"/>
                      <m:t>=</m:t>
                    </m:r>
                    <m:r>
                      <a:rPr lang="en-US" i="1"/>
                      <m:t>𝜃</m:t>
                    </m:r>
                    <m:sSup>
                      <m:sSupPr>
                        <m:ctrlPr>
                          <a:rPr lang="en-US" i="1"/>
                        </m:ctrlPr>
                      </m:sSupPr>
                      <m:e>
                        <m:r>
                          <a:rPr lang="en-US" i="1"/>
                          <m:t>𝑒</m:t>
                        </m:r>
                      </m:e>
                      <m:sup>
                        <m:r>
                          <a:rPr lang="en-US" i="1"/>
                          <m:t>𝜃</m:t>
                        </m:r>
                        <m:r>
                          <a:rPr lang="en-US" i="1"/>
                          <m:t>𝑥</m:t>
                        </m:r>
                      </m:sup>
                    </m:sSup>
                  </m:oMath>
                </a14:m>
                <a:endParaRPr lang="en-US" dirty="0"/>
              </a:p>
              <a:p>
                <a:pPr marL="0" indent="0">
                  <a:buNone/>
                </a:pPr>
                <a:r>
                  <a:rPr lang="en-US" dirty="0"/>
                  <a:t>Taking L.H.F	</a:t>
                </a:r>
              </a:p>
              <a:p>
                <a:pPr marL="0" indent="0">
                  <a:buNone/>
                </a:pPr>
                <a14:m>
                  <m:oMathPara xmlns:m="http://schemas.openxmlformats.org/officeDocument/2006/math">
                    <m:oMathParaPr>
                      <m:jc m:val="centerGroup"/>
                    </m:oMathParaPr>
                    <m:oMath xmlns:m="http://schemas.openxmlformats.org/officeDocument/2006/math">
                      <m:r>
                        <a:rPr lang="en-US" i="1"/>
                        <m:t>𝐿</m:t>
                      </m:r>
                      <m:d>
                        <m:dPr>
                          <m:ctrlPr>
                            <a:rPr lang="en-US" i="1"/>
                          </m:ctrlPr>
                        </m:dPr>
                        <m:e>
                          <m:r>
                            <a:rPr lang="en-US" i="1"/>
                            <m:t>𝑋</m:t>
                          </m:r>
                        </m:e>
                      </m:d>
                      <m:r>
                        <a:rPr lang="en-US" i="1"/>
                        <m:t>=</m:t>
                      </m:r>
                      <m:sSup>
                        <m:sSupPr>
                          <m:ctrlPr>
                            <a:rPr lang="en-US" i="1"/>
                          </m:ctrlPr>
                        </m:sSupPr>
                        <m:e>
                          <m:r>
                            <a:rPr lang="en-US" i="1"/>
                            <m:t>𝜃</m:t>
                          </m:r>
                        </m:e>
                        <m:sup>
                          <m:r>
                            <a:rPr lang="en-US" i="1"/>
                            <m:t>𝑛</m:t>
                          </m:r>
                        </m:sup>
                      </m:sSup>
                      <m:sSup>
                        <m:sSupPr>
                          <m:ctrlPr>
                            <a:rPr lang="en-US" i="1"/>
                          </m:ctrlPr>
                        </m:sSupPr>
                        <m:e>
                          <m:r>
                            <a:rPr lang="en-US" i="1"/>
                            <m:t>𝑒</m:t>
                          </m:r>
                        </m:e>
                        <m:sup>
                          <m:r>
                            <a:rPr lang="en-US" i="1"/>
                            <m:t>𝜃</m:t>
                          </m:r>
                          <m:nary>
                            <m:naryPr>
                              <m:chr m:val="∑"/>
                              <m:limLoc m:val="undOvr"/>
                              <m:subHide m:val="on"/>
                              <m:supHide m:val="on"/>
                              <m:ctrlPr>
                                <a:rPr lang="en-US" i="1"/>
                              </m:ctrlPr>
                            </m:naryPr>
                            <m:sub/>
                            <m:sup/>
                            <m:e>
                              <m:r>
                                <a:rPr lang="en-US" i="1"/>
                                <m:t>𝑋</m:t>
                              </m:r>
                            </m:e>
                          </m:nary>
                        </m:sup>
                      </m:sSup>
                    </m:oMath>
                  </m:oMathPara>
                </a14:m>
                <a:endParaRPr lang="en-US" dirty="0"/>
              </a:p>
              <a:p>
                <a:pPr marL="0" indent="0">
                  <a:buNone/>
                </a:pPr>
                <a:r>
                  <a:rPr lang="en-US" dirty="0"/>
                  <a:t>As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m:t>
                    </m:r>
                    <m:sSub>
                      <m:sSubPr>
                        <m:ctrlPr>
                          <a:rPr lang="en-US" i="1"/>
                        </m:ctrlPr>
                      </m:sSubPr>
                      <m:e>
                        <m:r>
                          <a:rPr lang="en-US" i="1"/>
                          <m:t>𝜃</m:t>
                        </m:r>
                      </m:e>
                      <m:sub>
                        <m:r>
                          <a:rPr lang="en-US" i="1"/>
                          <m:t>0</m:t>
                        </m:r>
                      </m:sub>
                    </m:sSub>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𝐿</m:t>
                      </m:r>
                      <m:d>
                        <m:dPr>
                          <m:ctrlPr>
                            <a:rPr lang="en-US" i="1"/>
                          </m:ctrlPr>
                        </m:dPr>
                        <m:e>
                          <m:r>
                            <a:rPr lang="en-US" i="1"/>
                            <m:t>𝑋</m:t>
                          </m:r>
                        </m:e>
                      </m:d>
                      <m:r>
                        <a:rPr lang="en-US" i="1"/>
                        <m:t>=</m:t>
                      </m:r>
                      <m:sSup>
                        <m:sSupPr>
                          <m:ctrlPr>
                            <a:rPr lang="en-US" i="1"/>
                          </m:ctrlPr>
                        </m:sSupPr>
                        <m:e>
                          <m:sSub>
                            <m:sSubPr>
                              <m:ctrlPr>
                                <a:rPr lang="en-US" i="1"/>
                              </m:ctrlPr>
                            </m:sSubPr>
                            <m:e>
                              <m:r>
                                <a:rPr lang="en-US" i="1"/>
                                <m:t>𝜃</m:t>
                              </m:r>
                            </m:e>
                            <m:sub>
                              <m:r>
                                <a:rPr lang="en-US" i="1"/>
                                <m:t>0</m:t>
                              </m:r>
                            </m:sub>
                          </m:sSub>
                        </m:e>
                        <m:sup>
                          <m:r>
                            <a:rPr lang="en-US" i="1"/>
                            <m:t>𝑛</m:t>
                          </m:r>
                        </m:sup>
                      </m:sSup>
                      <m:sSup>
                        <m:sSupPr>
                          <m:ctrlPr>
                            <a:rPr lang="en-US" i="1"/>
                          </m:ctrlPr>
                        </m:sSupPr>
                        <m:e>
                          <m:r>
                            <a:rPr lang="en-US" i="1"/>
                            <m:t>𝑒</m:t>
                          </m:r>
                        </m:e>
                        <m:sup>
                          <m:sSub>
                            <m:sSubPr>
                              <m:ctrlPr>
                                <a:rPr lang="en-US" i="1"/>
                              </m:ctrlPr>
                            </m:sSubPr>
                            <m:e>
                              <m:r>
                                <a:rPr lang="en-US" i="1"/>
                                <m:t>𝜃</m:t>
                              </m:r>
                            </m:e>
                            <m:sub>
                              <m:r>
                                <a:rPr lang="en-US" i="1"/>
                                <m:t>0</m:t>
                              </m:r>
                            </m:sub>
                          </m:sSub>
                          <m:nary>
                            <m:naryPr>
                              <m:chr m:val="∑"/>
                              <m:limLoc m:val="undOvr"/>
                              <m:subHide m:val="on"/>
                              <m:supHide m:val="on"/>
                              <m:ctrlPr>
                                <a:rPr lang="en-US" i="1"/>
                              </m:ctrlPr>
                            </m:naryPr>
                            <m:sub/>
                            <m:sup/>
                            <m:e>
                              <m:r>
                                <a:rPr lang="en-US" i="1"/>
                                <m:t>𝑋</m:t>
                              </m:r>
                            </m:e>
                          </m:nary>
                        </m:sup>
                      </m:sSup>
                    </m:oMath>
                  </m:oMathPara>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76518"/>
                <a:ext cx="10515600" cy="5700445"/>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828259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669701"/>
                <a:ext cx="10515600" cy="5507262"/>
              </a:xfrm>
            </p:spPr>
            <p:txBody>
              <a:bodyPr/>
              <a:lstStyle/>
              <a:p>
                <a:pPr marL="0" indent="0">
                  <a:buNone/>
                </a:pPr>
                <a:r>
                  <a:rPr lang="en-US" dirty="0"/>
                  <a:t>As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m:t>
                    </m:r>
                    <m:sSub>
                      <m:sSubPr>
                        <m:ctrlPr>
                          <a:rPr lang="en-US" i="1"/>
                        </m:ctrlPr>
                      </m:sSubPr>
                      <m:e>
                        <m:r>
                          <a:rPr lang="en-US" i="1"/>
                          <m:t>𝜃</m:t>
                        </m:r>
                      </m:e>
                      <m:sub>
                        <m:r>
                          <a:rPr lang="en-US" i="1"/>
                          <m:t>1</m:t>
                        </m:r>
                      </m:sub>
                    </m:sSub>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 </m:t>
                      </m:r>
                      <m:r>
                        <a:rPr lang="en-US" i="1"/>
                        <m:t>𝐿</m:t>
                      </m:r>
                      <m:d>
                        <m:dPr>
                          <m:ctrlPr>
                            <a:rPr lang="en-US" i="1"/>
                          </m:ctrlPr>
                        </m:dPr>
                        <m:e>
                          <m:r>
                            <a:rPr lang="en-US" i="1"/>
                            <m:t>𝑋</m:t>
                          </m:r>
                        </m:e>
                      </m:d>
                      <m:r>
                        <a:rPr lang="en-US" i="1"/>
                        <m:t>=</m:t>
                      </m:r>
                      <m:sSup>
                        <m:sSupPr>
                          <m:ctrlPr>
                            <a:rPr lang="en-US" i="1"/>
                          </m:ctrlPr>
                        </m:sSupPr>
                        <m:e>
                          <m:sSub>
                            <m:sSubPr>
                              <m:ctrlPr>
                                <a:rPr lang="en-US" i="1"/>
                              </m:ctrlPr>
                            </m:sSubPr>
                            <m:e>
                              <m:r>
                                <a:rPr lang="en-US" i="1"/>
                                <m:t>𝜃</m:t>
                              </m:r>
                            </m:e>
                            <m:sub>
                              <m:r>
                                <a:rPr lang="en-US" i="1"/>
                                <m:t>1</m:t>
                              </m:r>
                            </m:sub>
                          </m:sSub>
                        </m:e>
                        <m:sup>
                          <m:r>
                            <a:rPr lang="en-US" i="1"/>
                            <m:t>𝑛</m:t>
                          </m:r>
                        </m:sup>
                      </m:sSup>
                      <m:sSup>
                        <m:sSupPr>
                          <m:ctrlPr>
                            <a:rPr lang="en-US" i="1"/>
                          </m:ctrlPr>
                        </m:sSupPr>
                        <m:e>
                          <m:r>
                            <a:rPr lang="en-US" i="1"/>
                            <m:t>𝑒</m:t>
                          </m:r>
                        </m:e>
                        <m:sup>
                          <m:sSub>
                            <m:sSubPr>
                              <m:ctrlPr>
                                <a:rPr lang="en-US" i="1"/>
                              </m:ctrlPr>
                            </m:sSubPr>
                            <m:e>
                              <m:r>
                                <a:rPr lang="en-US" i="1"/>
                                <m:t>𝜃</m:t>
                              </m:r>
                            </m:e>
                            <m:sub>
                              <m:r>
                                <a:rPr lang="en-US" i="1"/>
                                <m:t>1</m:t>
                              </m:r>
                            </m:sub>
                          </m:sSub>
                          <m:nary>
                            <m:naryPr>
                              <m:chr m:val="∑"/>
                              <m:limLoc m:val="undOvr"/>
                              <m:subHide m:val="on"/>
                              <m:supHide m:val="on"/>
                              <m:ctrlPr>
                                <a:rPr lang="en-US" i="1"/>
                              </m:ctrlPr>
                            </m:naryPr>
                            <m:sub/>
                            <m:sup/>
                            <m:e>
                              <m:r>
                                <a:rPr lang="en-US" i="1"/>
                                <m:t>𝑋</m:t>
                              </m:r>
                            </m:e>
                          </m:nary>
                        </m:sup>
                      </m:sSup>
                    </m:oMath>
                  </m:oMathPara>
                </a14:m>
                <a:endParaRPr lang="en-US" dirty="0"/>
              </a:p>
              <a:p>
                <a:pPr marL="0" indent="0">
                  <a:buNone/>
                </a:pPr>
                <a:r>
                  <a:rPr lang="en-US" dirty="0"/>
                  <a:t>By </a:t>
                </a:r>
                <a:r>
                  <a:rPr lang="en-US" dirty="0" err="1"/>
                  <a:t>Neymen</a:t>
                </a:r>
                <a:r>
                  <a:rPr lang="en-US" dirty="0"/>
                  <a:t> Pearson Lemma theorem</a:t>
                </a:r>
              </a:p>
              <a:p>
                <a:pPr marL="0" indent="0">
                  <a:buNone/>
                </a:pPr>
                <a:r>
                  <a:rPr lang="en-US" dirty="0"/>
                  <a:t/>
                </a:r>
                <a14:m>
                  <m:oMath xmlns:m="http://schemas.openxmlformats.org/officeDocument/2006/math">
                    <m:f>
                      <m:fPr>
                        <m:ctrlPr>
                          <a:rPr lang="en-US" i="1"/>
                        </m:ctrlPr>
                      </m:fPr>
                      <m:num>
                        <m:r>
                          <m:rPr>
                            <m:sty m:val="p"/>
                          </m:rPr>
                          <a:rPr lang="en-US"/>
                          <m:t>L</m:t>
                        </m:r>
                        <m:d>
                          <m:dPr>
                            <m:ctrlPr>
                              <a:rPr lang="en-US" i="1"/>
                            </m:ctrlPr>
                          </m:dPr>
                          <m:e>
                            <m:sSub>
                              <m:sSubPr>
                                <m:ctrlPr>
                                  <a:rPr lang="en-US" i="1"/>
                                </m:ctrlPr>
                              </m:sSubPr>
                              <m:e>
                                <m:r>
                                  <a:rPr lang="en-US" i="1"/>
                                  <m:t>𝐻</m:t>
                                </m:r>
                              </m:e>
                              <m:sub>
                                <m:r>
                                  <a:rPr lang="en-US" i="1"/>
                                  <m:t>0</m:t>
                                </m:r>
                              </m:sub>
                            </m:sSub>
                          </m:e>
                        </m:d>
                      </m:num>
                      <m:den>
                        <m:r>
                          <m:rPr>
                            <m:sty m:val="p"/>
                          </m:rPr>
                          <a:rPr lang="en-US"/>
                          <m:t>L</m:t>
                        </m:r>
                        <m:d>
                          <m:dPr>
                            <m:ctrlPr>
                              <a:rPr lang="en-US" i="1"/>
                            </m:ctrlPr>
                          </m:dPr>
                          <m:e>
                            <m:sSub>
                              <m:sSubPr>
                                <m:ctrlPr>
                                  <a:rPr lang="en-US" i="1"/>
                                </m:ctrlPr>
                              </m:sSubPr>
                              <m:e>
                                <m:r>
                                  <a:rPr lang="en-US" i="1"/>
                                  <m:t>𝐻</m:t>
                                </m:r>
                              </m:e>
                              <m:sub>
                                <m:r>
                                  <a:rPr lang="en-US" i="1"/>
                                  <m:t>𝐴</m:t>
                                </m:r>
                              </m:sub>
                            </m:sSub>
                          </m:e>
                        </m:d>
                      </m:den>
                    </m:f>
                    <m:r>
                      <a:rPr lang="en-US" i="1"/>
                      <m:t>≤</m:t>
                    </m:r>
                    <m:sSub>
                      <m:sSubPr>
                        <m:ctrlPr>
                          <a:rPr lang="en-US" i="1"/>
                        </m:ctrlPr>
                      </m:sSubPr>
                      <m:e>
                        <m:r>
                          <a:rPr lang="en-US" i="1"/>
                          <m:t>𝐾</m:t>
                        </m:r>
                      </m:e>
                      <m:sub>
                        <m:r>
                          <a:rPr lang="en-US" i="1"/>
                          <m:t>𝛼</m:t>
                        </m:r>
                      </m:sub>
                    </m:sSub>
                  </m:oMath>
                </a14:m>
                <a:endParaRPr lang="en-US" dirty="0"/>
              </a:p>
              <a:p>
                <a:pPr marL="0" indent="0">
                  <a:buNone/>
                </a:pPr>
                <a14:m>
                  <m:oMathPara xmlns:m="http://schemas.openxmlformats.org/officeDocument/2006/math">
                    <m:oMathParaPr>
                      <m:jc m:val="centerGroup"/>
                    </m:oMathParaPr>
                    <m:oMath xmlns:m="http://schemas.openxmlformats.org/officeDocument/2006/math">
                      <m:f>
                        <m:fPr>
                          <m:ctrlPr>
                            <a:rPr lang="en-US" i="1"/>
                          </m:ctrlPr>
                        </m:fPr>
                        <m:num>
                          <m:sSup>
                            <m:sSupPr>
                              <m:ctrlPr>
                                <a:rPr lang="en-US" i="1"/>
                              </m:ctrlPr>
                            </m:sSupPr>
                            <m:e>
                              <m:sSub>
                                <m:sSubPr>
                                  <m:ctrlPr>
                                    <a:rPr lang="en-US" i="1"/>
                                  </m:ctrlPr>
                                </m:sSubPr>
                                <m:e>
                                  <m:r>
                                    <a:rPr lang="en-US" i="1"/>
                                    <m:t>𝜃</m:t>
                                  </m:r>
                                </m:e>
                                <m:sub>
                                  <m:r>
                                    <a:rPr lang="en-US" i="1"/>
                                    <m:t>0</m:t>
                                  </m:r>
                                </m:sub>
                              </m:sSub>
                            </m:e>
                            <m:sup>
                              <m:r>
                                <a:rPr lang="en-US" i="1"/>
                                <m:t>𝑛</m:t>
                              </m:r>
                            </m:sup>
                          </m:sSup>
                          <m:sSup>
                            <m:sSupPr>
                              <m:ctrlPr>
                                <a:rPr lang="en-US" i="1"/>
                              </m:ctrlPr>
                            </m:sSupPr>
                            <m:e>
                              <m:r>
                                <a:rPr lang="en-US" i="1"/>
                                <m:t>𝑒</m:t>
                              </m:r>
                            </m:e>
                            <m:sup>
                              <m:sSub>
                                <m:sSubPr>
                                  <m:ctrlPr>
                                    <a:rPr lang="en-US" i="1"/>
                                  </m:ctrlPr>
                                </m:sSubPr>
                                <m:e>
                                  <m:r>
                                    <a:rPr lang="en-US" i="1"/>
                                    <m:t>𝜃</m:t>
                                  </m:r>
                                </m:e>
                                <m:sub>
                                  <m:r>
                                    <a:rPr lang="en-US" i="1"/>
                                    <m:t>0</m:t>
                                  </m:r>
                                </m:sub>
                              </m:sSub>
                              <m:nary>
                                <m:naryPr>
                                  <m:chr m:val="∑"/>
                                  <m:limLoc m:val="undOvr"/>
                                  <m:subHide m:val="on"/>
                                  <m:supHide m:val="on"/>
                                  <m:ctrlPr>
                                    <a:rPr lang="en-US" i="1"/>
                                  </m:ctrlPr>
                                </m:naryPr>
                                <m:sub/>
                                <m:sup/>
                                <m:e>
                                  <m:r>
                                    <a:rPr lang="en-US" i="1"/>
                                    <m:t>𝑋</m:t>
                                  </m:r>
                                </m:e>
                              </m:nary>
                            </m:sup>
                          </m:sSup>
                        </m:num>
                        <m:den>
                          <m:sSup>
                            <m:sSupPr>
                              <m:ctrlPr>
                                <a:rPr lang="en-US" i="1"/>
                              </m:ctrlPr>
                            </m:sSupPr>
                            <m:e>
                              <m:sSub>
                                <m:sSubPr>
                                  <m:ctrlPr>
                                    <a:rPr lang="en-US" i="1"/>
                                  </m:ctrlPr>
                                </m:sSubPr>
                                <m:e>
                                  <m:r>
                                    <a:rPr lang="en-US" i="1"/>
                                    <m:t>𝜃</m:t>
                                  </m:r>
                                </m:e>
                                <m:sub>
                                  <m:r>
                                    <a:rPr lang="en-US" i="1"/>
                                    <m:t>1</m:t>
                                  </m:r>
                                </m:sub>
                              </m:sSub>
                            </m:e>
                            <m:sup>
                              <m:r>
                                <a:rPr lang="en-US" i="1"/>
                                <m:t>𝑛</m:t>
                              </m:r>
                            </m:sup>
                          </m:sSup>
                          <m:sSup>
                            <m:sSupPr>
                              <m:ctrlPr>
                                <a:rPr lang="en-US" i="1"/>
                              </m:ctrlPr>
                            </m:sSupPr>
                            <m:e>
                              <m:r>
                                <a:rPr lang="en-US" i="1"/>
                                <m:t>𝑒</m:t>
                              </m:r>
                            </m:e>
                            <m:sup>
                              <m:sSub>
                                <m:sSubPr>
                                  <m:ctrlPr>
                                    <a:rPr lang="en-US" i="1"/>
                                  </m:ctrlPr>
                                </m:sSubPr>
                                <m:e>
                                  <m:r>
                                    <a:rPr lang="en-US" i="1"/>
                                    <m:t>𝜃</m:t>
                                  </m:r>
                                </m:e>
                                <m:sub>
                                  <m:r>
                                    <a:rPr lang="en-US" i="1"/>
                                    <m:t>1</m:t>
                                  </m:r>
                                </m:sub>
                              </m:sSub>
                              <m:nary>
                                <m:naryPr>
                                  <m:chr m:val="∑"/>
                                  <m:limLoc m:val="undOvr"/>
                                  <m:subHide m:val="on"/>
                                  <m:supHide m:val="on"/>
                                  <m:ctrlPr>
                                    <a:rPr lang="en-US" i="1"/>
                                  </m:ctrlPr>
                                </m:naryPr>
                                <m:sub/>
                                <m:sup/>
                                <m:e>
                                  <m:r>
                                    <a:rPr lang="en-US" i="1"/>
                                    <m:t>𝑋</m:t>
                                  </m:r>
                                </m:e>
                              </m:nary>
                            </m:sup>
                          </m:sSup>
                        </m:den>
                      </m:f>
                      <m:r>
                        <a:rPr lang="en-US" i="1"/>
                        <m:t>≤</m:t>
                      </m:r>
                      <m:sSub>
                        <m:sSubPr>
                          <m:ctrlPr>
                            <a:rPr lang="en-US" i="1"/>
                          </m:ctrlPr>
                        </m:sSubPr>
                        <m:e>
                          <m:r>
                            <a:rPr lang="en-US" i="1"/>
                            <m:t>𝐾</m:t>
                          </m:r>
                        </m:e>
                        <m:sub>
                          <m:r>
                            <a:rPr lang="en-US" i="1"/>
                            <m:t>𝛼</m:t>
                          </m:r>
                        </m:sub>
                      </m:sSub>
                    </m:oMath>
                  </m:oMathPara>
                </a14:m>
                <a:endParaRPr lang="en-US" dirty="0"/>
              </a:p>
              <a:p>
                <a:pPr marL="0" indent="0">
                  <a:buNone/>
                </a:pPr>
                <a14:m>
                  <m:oMathPara xmlns:m="http://schemas.openxmlformats.org/officeDocument/2006/math">
                    <m:oMathParaPr>
                      <m:jc m:val="centerGroup"/>
                    </m:oMathParaPr>
                    <m:oMath xmlns:m="http://schemas.openxmlformats.org/officeDocument/2006/math">
                      <m:sSup>
                        <m:sSupPr>
                          <m:ctrlPr>
                            <a:rPr lang="en-US" i="1"/>
                          </m:ctrlPr>
                        </m:sSupPr>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sup>
                          <m:r>
                            <a:rPr lang="en-US" i="1"/>
                            <m:t>𝑛</m:t>
                          </m:r>
                        </m:sup>
                      </m:sSup>
                      <m:sSup>
                        <m:sSupPr>
                          <m:ctrlPr>
                            <a:rPr lang="en-US" i="1"/>
                          </m:ctrlPr>
                        </m:sSupPr>
                        <m:e>
                          <m:r>
                            <a:rPr lang="en-US" i="1"/>
                            <m:t>𝑒</m:t>
                          </m:r>
                        </m:e>
                        <m:sup>
                          <m:sSub>
                            <m:sSubPr>
                              <m:ctrlPr>
                                <a:rPr lang="en-US" i="1"/>
                              </m:ctrlPr>
                            </m:sSubPr>
                            <m:e>
                              <m:r>
                                <a:rPr lang="en-US" i="1"/>
                                <m:t>𝜃</m:t>
                              </m:r>
                            </m:e>
                            <m:sub>
                              <m:r>
                                <a:rPr lang="en-US" i="1"/>
                                <m:t>0</m:t>
                              </m:r>
                            </m:sub>
                          </m:sSub>
                          <m:nary>
                            <m:naryPr>
                              <m:chr m:val="∑"/>
                              <m:limLoc m:val="undOvr"/>
                              <m:subHide m:val="on"/>
                              <m:supHide m:val="on"/>
                              <m:ctrlPr>
                                <a:rPr lang="en-US" i="1"/>
                              </m:ctrlPr>
                            </m:naryPr>
                            <m:sub/>
                            <m:sup/>
                            <m:e>
                              <m:r>
                                <a:rPr lang="en-US" i="1"/>
                                <m:t>𝑋</m:t>
                              </m:r>
                            </m:e>
                          </m:nary>
                        </m:sup>
                      </m:sSup>
                      <m:sSup>
                        <m:sSupPr>
                          <m:ctrlPr>
                            <a:rPr lang="en-US" i="1"/>
                          </m:ctrlPr>
                        </m:sSupPr>
                        <m:e>
                          <m:r>
                            <a:rPr lang="en-US" i="1"/>
                            <m:t>𝑒</m:t>
                          </m:r>
                        </m:e>
                        <m:sup>
                          <m:r>
                            <a:rPr lang="en-US" i="1"/>
                            <m:t>−</m:t>
                          </m:r>
                          <m:sSub>
                            <m:sSubPr>
                              <m:ctrlPr>
                                <a:rPr lang="en-US" i="1"/>
                              </m:ctrlPr>
                            </m:sSubPr>
                            <m:e>
                              <m:r>
                                <a:rPr lang="en-US" i="1"/>
                                <m:t>𝜃</m:t>
                              </m:r>
                            </m:e>
                            <m:sub>
                              <m:r>
                                <a:rPr lang="en-US" i="1"/>
                                <m:t>1</m:t>
                              </m:r>
                            </m:sub>
                          </m:sSub>
                          <m:nary>
                            <m:naryPr>
                              <m:chr m:val="∑"/>
                              <m:limLoc m:val="undOvr"/>
                              <m:subHide m:val="on"/>
                              <m:supHide m:val="on"/>
                              <m:ctrlPr>
                                <a:rPr lang="en-US" i="1"/>
                              </m:ctrlPr>
                            </m:naryPr>
                            <m:sub/>
                            <m:sup/>
                            <m:e>
                              <m:r>
                                <a:rPr lang="en-US" i="1"/>
                                <m:t>𝑋</m:t>
                              </m:r>
                            </m:e>
                          </m:nary>
                        </m:sup>
                      </m:sSup>
                      <m:r>
                        <a:rPr lang="en-US" i="1"/>
                        <m:t>≤</m:t>
                      </m:r>
                      <m:sSub>
                        <m:sSubPr>
                          <m:ctrlPr>
                            <a:rPr lang="en-US" i="1"/>
                          </m:ctrlPr>
                        </m:sSubPr>
                        <m:e>
                          <m:r>
                            <a:rPr lang="en-US" i="1"/>
                            <m:t>𝐾</m:t>
                          </m:r>
                        </m:e>
                        <m:sub>
                          <m:r>
                            <a:rPr lang="en-US" i="1"/>
                            <m:t>𝛼</m:t>
                          </m:r>
                        </m:sub>
                      </m:sSub>
                    </m:oMath>
                  </m:oMathPara>
                </a14:m>
                <a:endParaRPr lang="en-US" dirty="0"/>
              </a:p>
              <a:p>
                <a:pPr marL="0" indent="0">
                  <a:buNone/>
                </a:pPr>
                <a14:m>
                  <m:oMathPara xmlns:m="http://schemas.openxmlformats.org/officeDocument/2006/math">
                    <m:oMathParaPr>
                      <m:jc m:val="centerGroup"/>
                    </m:oMathParaPr>
                    <m:oMath xmlns:m="http://schemas.openxmlformats.org/officeDocument/2006/math">
                      <m:sSup>
                        <m:sSupPr>
                          <m:ctrlPr>
                            <a:rPr lang="en-US" i="1"/>
                          </m:ctrlPr>
                        </m:sSupPr>
                        <m:e>
                          <m:r>
                            <a:rPr lang="en-US" i="1"/>
                            <m:t>𝑒</m:t>
                          </m:r>
                        </m:e>
                        <m:sup>
                          <m:sSub>
                            <m:sSubPr>
                              <m:ctrlPr>
                                <a:rPr lang="en-US" i="1"/>
                              </m:ctrlPr>
                            </m:sSubPr>
                            <m:e>
                              <m:r>
                                <a:rPr lang="en-US" i="1"/>
                                <m:t>𝜃</m:t>
                              </m:r>
                            </m:e>
                            <m:sub>
                              <m:r>
                                <a:rPr lang="en-US" i="1"/>
                                <m:t>0</m:t>
                              </m:r>
                            </m:sub>
                          </m:sSub>
                          <m:nary>
                            <m:naryPr>
                              <m:chr m:val="∑"/>
                              <m:limLoc m:val="undOvr"/>
                              <m:subHide m:val="on"/>
                              <m:supHide m:val="on"/>
                              <m:ctrlPr>
                                <a:rPr lang="en-US" i="1"/>
                              </m:ctrlPr>
                            </m:naryPr>
                            <m:sub/>
                            <m:sup/>
                            <m:e>
                              <m:r>
                                <a:rPr lang="en-US" i="1"/>
                                <m:t>𝑋</m:t>
                              </m:r>
                            </m:e>
                          </m:nary>
                        </m:sup>
                      </m:sSup>
                      <m:sSup>
                        <m:sSupPr>
                          <m:ctrlPr>
                            <a:rPr lang="en-US" i="1"/>
                          </m:ctrlPr>
                        </m:sSupPr>
                        <m:e>
                          <m:r>
                            <a:rPr lang="en-US" i="1"/>
                            <m:t>𝑒</m:t>
                          </m:r>
                        </m:e>
                        <m:sup>
                          <m:r>
                            <a:rPr lang="en-US" i="1"/>
                            <m:t>−</m:t>
                          </m:r>
                          <m:sSub>
                            <m:sSubPr>
                              <m:ctrlPr>
                                <a:rPr lang="en-US" i="1"/>
                              </m:ctrlPr>
                            </m:sSubPr>
                            <m:e>
                              <m:r>
                                <a:rPr lang="en-US" i="1"/>
                                <m:t>𝜃</m:t>
                              </m:r>
                            </m:e>
                            <m:sub>
                              <m:r>
                                <a:rPr lang="en-US" i="1"/>
                                <m:t>1</m:t>
                              </m:r>
                            </m:sub>
                          </m:sSub>
                          <m:nary>
                            <m:naryPr>
                              <m:chr m:val="∑"/>
                              <m:limLoc m:val="undOvr"/>
                              <m:subHide m:val="on"/>
                              <m:supHide m:val="on"/>
                              <m:ctrlPr>
                                <a:rPr lang="en-US" i="1"/>
                              </m:ctrlPr>
                            </m:naryPr>
                            <m:sub/>
                            <m:sup/>
                            <m:e>
                              <m:r>
                                <a:rPr lang="en-US" i="1"/>
                                <m:t>𝑋</m:t>
                              </m:r>
                            </m:e>
                          </m:nary>
                        </m:sup>
                      </m:sSup>
                      <m:r>
                        <a:rPr lang="en-US" i="1"/>
                        <m:t>≤</m:t>
                      </m:r>
                      <m:sSup>
                        <m:sSupPr>
                          <m:ctrlPr>
                            <a:rPr lang="en-US" i="1"/>
                          </m:ctrlPr>
                        </m:sSupPr>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sup>
                          <m:r>
                            <a:rPr lang="en-US" i="1"/>
                            <m:t>𝑛</m:t>
                          </m:r>
                        </m:sup>
                      </m:sSup>
                      <m:sSub>
                        <m:sSubPr>
                          <m:ctrlPr>
                            <a:rPr lang="en-US" i="1"/>
                          </m:ctrlPr>
                        </m:sSubPr>
                        <m:e>
                          <m:r>
                            <a:rPr lang="en-US" i="1"/>
                            <m:t>𝐾</m:t>
                          </m:r>
                        </m:e>
                        <m:sub>
                          <m:r>
                            <a:rPr lang="en-US" i="1"/>
                            <m:t>𝛼</m:t>
                          </m:r>
                        </m:sub>
                      </m:sSub>
                    </m:oMath>
                  </m:oMathPara>
                </a14:m>
                <a:endParaRPr lang="en-US" dirty="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669701"/>
                <a:ext cx="10515600" cy="5507262"/>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029265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76518"/>
                <a:ext cx="10515600" cy="5700445"/>
              </a:xfrm>
            </p:spPr>
            <p:txBody>
              <a:bodyPr>
                <a:normAutofit fontScale="77500" lnSpcReduction="20000"/>
              </a:bodyPr>
              <a:lstStyle/>
              <a:p>
                <a:pPr marL="0" indent="0">
                  <a:buNone/>
                </a:pPr>
                <a:r>
                  <a:rPr lang="en-US" sz="2600" dirty="0"/>
                  <a:t>Taking log both sides</a:t>
                </a:r>
              </a:p>
              <a:p>
                <a:pPr marL="0" indent="0">
                  <a:buNone/>
                </a:pPr>
                <a14:m>
                  <m:oMathPara xmlns:m="http://schemas.openxmlformats.org/officeDocument/2006/math">
                    <m:oMathParaPr>
                      <m:jc m:val="centerGroup"/>
                    </m:oMathParaPr>
                    <m:oMath xmlns:m="http://schemas.openxmlformats.org/officeDocument/2006/math">
                      <m:sSub>
                        <m:sSubPr>
                          <m:ctrlPr>
                            <a:rPr lang="en-US" sz="2600" i="1"/>
                          </m:ctrlPr>
                        </m:sSubPr>
                        <m:e>
                          <m:r>
                            <a:rPr lang="en-US" sz="2600" i="1"/>
                            <m:t>𝜃</m:t>
                          </m:r>
                        </m:e>
                        <m:sub>
                          <m:r>
                            <a:rPr lang="en-US" sz="2600" i="1"/>
                            <m:t>0</m:t>
                          </m:r>
                        </m:sub>
                      </m:sSub>
                      <m:nary>
                        <m:naryPr>
                          <m:chr m:val="∑"/>
                          <m:limLoc m:val="undOvr"/>
                          <m:subHide m:val="on"/>
                          <m:supHide m:val="on"/>
                          <m:ctrlPr>
                            <a:rPr lang="en-US" sz="2600" i="1"/>
                          </m:ctrlPr>
                        </m:naryPr>
                        <m:sub/>
                        <m:sup/>
                        <m:e>
                          <m:r>
                            <a:rPr lang="en-US" sz="2600" i="1"/>
                            <m:t>𝑋</m:t>
                          </m:r>
                        </m:e>
                      </m:nary>
                      <m:r>
                        <a:rPr lang="en-US" sz="2600" i="1"/>
                        <m:t>−</m:t>
                      </m:r>
                      <m:sSub>
                        <m:sSubPr>
                          <m:ctrlPr>
                            <a:rPr lang="en-US" sz="2600" i="1"/>
                          </m:ctrlPr>
                        </m:sSubPr>
                        <m:e>
                          <m:r>
                            <a:rPr lang="en-US" sz="2600" i="1"/>
                            <m:t>𝜃</m:t>
                          </m:r>
                        </m:e>
                        <m:sub>
                          <m:r>
                            <a:rPr lang="en-US" sz="2600" i="1"/>
                            <m:t>1</m:t>
                          </m:r>
                        </m:sub>
                      </m:sSub>
                      <m:nary>
                        <m:naryPr>
                          <m:chr m:val="∑"/>
                          <m:limLoc m:val="undOvr"/>
                          <m:subHide m:val="on"/>
                          <m:supHide m:val="on"/>
                          <m:ctrlPr>
                            <a:rPr lang="en-US" sz="2600" i="1"/>
                          </m:ctrlPr>
                        </m:naryPr>
                        <m:sub/>
                        <m:sup/>
                        <m:e>
                          <m:r>
                            <a:rPr lang="en-US" sz="2600" i="1"/>
                            <m:t>𝑋</m:t>
                          </m:r>
                        </m:e>
                      </m:nary>
                      <m:r>
                        <a:rPr lang="en-US" sz="2600" i="1"/>
                        <m:t>≤</m:t>
                      </m:r>
                      <m:func>
                        <m:funcPr>
                          <m:ctrlPr>
                            <a:rPr lang="en-US" sz="2600" i="1"/>
                          </m:ctrlPr>
                        </m:funcPr>
                        <m:fName>
                          <m:r>
                            <m:rPr>
                              <m:sty m:val="p"/>
                            </m:rPr>
                            <a:rPr lang="en-US" sz="2600"/>
                            <m:t>log</m:t>
                          </m:r>
                        </m:fName>
                        <m:e>
                          <m:d>
                            <m:dPr>
                              <m:begChr m:val="["/>
                              <m:endChr m:val="]"/>
                              <m:ctrlPr>
                                <a:rPr lang="en-US" sz="2600" i="1"/>
                              </m:ctrlPr>
                            </m:dPr>
                            <m:e>
                              <m:sSup>
                                <m:sSupPr>
                                  <m:ctrlPr>
                                    <a:rPr lang="en-US" sz="2600" i="1"/>
                                  </m:ctrlPr>
                                </m:sSupPr>
                                <m:e>
                                  <m:d>
                                    <m:dPr>
                                      <m:ctrlPr>
                                        <a:rPr lang="en-US" sz="2600" i="1"/>
                                      </m:ctrlPr>
                                    </m:dPr>
                                    <m:e>
                                      <m:f>
                                        <m:fPr>
                                          <m:ctrlPr>
                                            <a:rPr lang="en-US" sz="2600" i="1"/>
                                          </m:ctrlPr>
                                        </m:fPr>
                                        <m:num>
                                          <m:sSub>
                                            <m:sSubPr>
                                              <m:ctrlPr>
                                                <a:rPr lang="en-US" sz="2600" i="1"/>
                                              </m:ctrlPr>
                                            </m:sSubPr>
                                            <m:e>
                                              <m:r>
                                                <a:rPr lang="en-US" sz="2600" i="1"/>
                                                <m:t>𝜃</m:t>
                                              </m:r>
                                            </m:e>
                                            <m:sub>
                                              <m:r>
                                                <a:rPr lang="en-US" sz="2600" i="1"/>
                                                <m:t>0</m:t>
                                              </m:r>
                                            </m:sub>
                                          </m:sSub>
                                        </m:num>
                                        <m:den>
                                          <m:sSub>
                                            <m:sSubPr>
                                              <m:ctrlPr>
                                                <a:rPr lang="en-US" sz="2600" i="1"/>
                                              </m:ctrlPr>
                                            </m:sSubPr>
                                            <m:e>
                                              <m:r>
                                                <a:rPr lang="en-US" sz="2600" i="1"/>
                                                <m:t>𝜃</m:t>
                                              </m:r>
                                            </m:e>
                                            <m:sub>
                                              <m:r>
                                                <a:rPr lang="en-US" sz="2600" i="1"/>
                                                <m:t>1</m:t>
                                              </m:r>
                                            </m:sub>
                                          </m:sSub>
                                        </m:den>
                                      </m:f>
                                    </m:e>
                                  </m:d>
                                </m:e>
                                <m:sup>
                                  <m:r>
                                    <a:rPr lang="en-US" sz="2600" i="1"/>
                                    <m:t>𝑛</m:t>
                                  </m:r>
                                </m:sup>
                              </m:sSup>
                              <m:sSub>
                                <m:sSubPr>
                                  <m:ctrlPr>
                                    <a:rPr lang="en-US" sz="2600" i="1"/>
                                  </m:ctrlPr>
                                </m:sSubPr>
                                <m:e>
                                  <m:r>
                                    <a:rPr lang="en-US" sz="2600" i="1"/>
                                    <m:t>𝐾</m:t>
                                  </m:r>
                                </m:e>
                                <m:sub>
                                  <m:r>
                                    <a:rPr lang="en-US" sz="2600" i="1"/>
                                    <m:t>𝛼</m:t>
                                  </m:r>
                                </m:sub>
                              </m:sSub>
                            </m:e>
                          </m:d>
                        </m:e>
                      </m:func>
                    </m:oMath>
                  </m:oMathPara>
                </a14:m>
                <a:endParaRPr lang="en-US" sz="2600" dirty="0"/>
              </a:p>
              <a:p>
                <a:pPr marL="0" indent="0">
                  <a:buNone/>
                </a:pPr>
                <a:r>
                  <a:rPr lang="en-US" sz="2600" dirty="0"/>
                  <a:t>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600" i="1"/>
                          </m:ctrlPr>
                        </m:naryPr>
                        <m:sub/>
                        <m:sup/>
                        <m:e>
                          <m:r>
                            <a:rPr lang="en-US" sz="2600" i="1"/>
                            <m:t>𝑋</m:t>
                          </m:r>
                        </m:e>
                      </m:nary>
                      <m:d>
                        <m:dPr>
                          <m:ctrlPr>
                            <a:rPr lang="en-US" sz="2600" i="1"/>
                          </m:ctrlPr>
                        </m:dPr>
                        <m:e>
                          <m:sSub>
                            <m:sSubPr>
                              <m:ctrlPr>
                                <a:rPr lang="en-US" sz="2600" i="1"/>
                              </m:ctrlPr>
                            </m:sSubPr>
                            <m:e>
                              <m:r>
                                <a:rPr lang="en-US" sz="2600" i="1"/>
                                <m:t>𝜃</m:t>
                              </m:r>
                            </m:e>
                            <m:sub>
                              <m:r>
                                <a:rPr lang="en-US" sz="2600" i="1"/>
                                <m:t>0</m:t>
                              </m:r>
                            </m:sub>
                          </m:sSub>
                          <m:r>
                            <a:rPr lang="en-US" sz="2600" i="1"/>
                            <m:t>−</m:t>
                          </m:r>
                          <m:sSub>
                            <m:sSubPr>
                              <m:ctrlPr>
                                <a:rPr lang="en-US" sz="2600" i="1"/>
                              </m:ctrlPr>
                            </m:sSubPr>
                            <m:e>
                              <m:r>
                                <a:rPr lang="en-US" sz="2600" i="1"/>
                                <m:t>𝜃</m:t>
                              </m:r>
                            </m:e>
                            <m:sub>
                              <m:r>
                                <a:rPr lang="en-US" sz="2600" i="1"/>
                                <m:t>1</m:t>
                              </m:r>
                            </m:sub>
                          </m:sSub>
                        </m:e>
                      </m:d>
                      <m:r>
                        <a:rPr lang="en-US" sz="2600" i="1"/>
                        <m:t>≤</m:t>
                      </m:r>
                      <m:func>
                        <m:funcPr>
                          <m:ctrlPr>
                            <a:rPr lang="en-US" sz="2600" i="1"/>
                          </m:ctrlPr>
                        </m:funcPr>
                        <m:fName>
                          <m:r>
                            <m:rPr>
                              <m:sty m:val="p"/>
                            </m:rPr>
                            <a:rPr lang="en-US" sz="2600"/>
                            <m:t>log</m:t>
                          </m:r>
                        </m:fName>
                        <m:e>
                          <m:d>
                            <m:dPr>
                              <m:begChr m:val="["/>
                              <m:endChr m:val="]"/>
                              <m:ctrlPr>
                                <a:rPr lang="en-US" sz="2600" i="1"/>
                              </m:ctrlPr>
                            </m:dPr>
                            <m:e>
                              <m:sSup>
                                <m:sSupPr>
                                  <m:ctrlPr>
                                    <a:rPr lang="en-US" sz="2600" i="1"/>
                                  </m:ctrlPr>
                                </m:sSupPr>
                                <m:e>
                                  <m:d>
                                    <m:dPr>
                                      <m:ctrlPr>
                                        <a:rPr lang="en-US" sz="2600" i="1"/>
                                      </m:ctrlPr>
                                    </m:dPr>
                                    <m:e>
                                      <m:f>
                                        <m:fPr>
                                          <m:ctrlPr>
                                            <a:rPr lang="en-US" sz="2600" i="1"/>
                                          </m:ctrlPr>
                                        </m:fPr>
                                        <m:num>
                                          <m:sSub>
                                            <m:sSubPr>
                                              <m:ctrlPr>
                                                <a:rPr lang="en-US" sz="2600" i="1"/>
                                              </m:ctrlPr>
                                            </m:sSubPr>
                                            <m:e>
                                              <m:r>
                                                <a:rPr lang="en-US" sz="2600" i="1"/>
                                                <m:t>𝜃</m:t>
                                              </m:r>
                                            </m:e>
                                            <m:sub>
                                              <m:r>
                                                <a:rPr lang="en-US" sz="2600" i="1"/>
                                                <m:t>0</m:t>
                                              </m:r>
                                            </m:sub>
                                          </m:sSub>
                                        </m:num>
                                        <m:den>
                                          <m:sSub>
                                            <m:sSubPr>
                                              <m:ctrlPr>
                                                <a:rPr lang="en-US" sz="2600" i="1"/>
                                              </m:ctrlPr>
                                            </m:sSubPr>
                                            <m:e>
                                              <m:r>
                                                <a:rPr lang="en-US" sz="2600" i="1"/>
                                                <m:t>𝜃</m:t>
                                              </m:r>
                                            </m:e>
                                            <m:sub>
                                              <m:r>
                                                <a:rPr lang="en-US" sz="2600" i="1"/>
                                                <m:t>1</m:t>
                                              </m:r>
                                            </m:sub>
                                          </m:sSub>
                                        </m:den>
                                      </m:f>
                                    </m:e>
                                  </m:d>
                                </m:e>
                                <m:sup>
                                  <m:r>
                                    <a:rPr lang="en-US" sz="2600" i="1"/>
                                    <m:t>𝑛</m:t>
                                  </m:r>
                                </m:sup>
                              </m:sSup>
                              <m:sSub>
                                <m:sSubPr>
                                  <m:ctrlPr>
                                    <a:rPr lang="en-US" sz="2600" i="1"/>
                                  </m:ctrlPr>
                                </m:sSubPr>
                                <m:e>
                                  <m:r>
                                    <a:rPr lang="en-US" sz="2600" i="1"/>
                                    <m:t>𝐾</m:t>
                                  </m:r>
                                </m:e>
                                <m:sub>
                                  <m:r>
                                    <a:rPr lang="en-US" sz="2600" i="1"/>
                                    <m:t>𝛼</m:t>
                                  </m:r>
                                </m:sub>
                              </m:sSub>
                            </m:e>
                          </m:d>
                        </m:e>
                      </m:func>
                    </m:oMath>
                  </m:oMathPara>
                </a14:m>
                <a:endParaRPr lang="en-US" sz="2600"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600" i="1"/>
                          </m:ctrlPr>
                        </m:naryPr>
                        <m:sub/>
                        <m:sup/>
                        <m:e>
                          <m:r>
                            <a:rPr lang="en-US" sz="2600" i="1"/>
                            <m:t>𝑋</m:t>
                          </m:r>
                        </m:e>
                      </m:nary>
                      <m:r>
                        <a:rPr lang="en-US" sz="2600" i="1"/>
                        <m:t>≤</m:t>
                      </m:r>
                      <m:f>
                        <m:fPr>
                          <m:ctrlPr>
                            <a:rPr lang="en-US" sz="2600" i="1"/>
                          </m:ctrlPr>
                        </m:fPr>
                        <m:num>
                          <m:func>
                            <m:funcPr>
                              <m:ctrlPr>
                                <a:rPr lang="en-US" sz="2600" i="1"/>
                              </m:ctrlPr>
                            </m:funcPr>
                            <m:fName>
                              <m:r>
                                <m:rPr>
                                  <m:sty m:val="p"/>
                                </m:rPr>
                                <a:rPr lang="en-US" sz="2600"/>
                                <m:t>log</m:t>
                              </m:r>
                            </m:fName>
                            <m:e>
                              <m:d>
                                <m:dPr>
                                  <m:begChr m:val="["/>
                                  <m:endChr m:val="]"/>
                                  <m:ctrlPr>
                                    <a:rPr lang="en-US" sz="2600" i="1"/>
                                  </m:ctrlPr>
                                </m:dPr>
                                <m:e>
                                  <m:sSup>
                                    <m:sSupPr>
                                      <m:ctrlPr>
                                        <a:rPr lang="en-US" sz="2600" i="1"/>
                                      </m:ctrlPr>
                                    </m:sSupPr>
                                    <m:e>
                                      <m:d>
                                        <m:dPr>
                                          <m:ctrlPr>
                                            <a:rPr lang="en-US" sz="2600" i="1"/>
                                          </m:ctrlPr>
                                        </m:dPr>
                                        <m:e>
                                          <m:f>
                                            <m:fPr>
                                              <m:ctrlPr>
                                                <a:rPr lang="en-US" sz="2600" i="1"/>
                                              </m:ctrlPr>
                                            </m:fPr>
                                            <m:num>
                                              <m:sSub>
                                                <m:sSubPr>
                                                  <m:ctrlPr>
                                                    <a:rPr lang="en-US" sz="2600" i="1"/>
                                                  </m:ctrlPr>
                                                </m:sSubPr>
                                                <m:e>
                                                  <m:r>
                                                    <a:rPr lang="en-US" sz="2600" i="1"/>
                                                    <m:t>𝜃</m:t>
                                                  </m:r>
                                                </m:e>
                                                <m:sub>
                                                  <m:r>
                                                    <a:rPr lang="en-US" sz="2600" i="1"/>
                                                    <m:t>0</m:t>
                                                  </m:r>
                                                </m:sub>
                                              </m:sSub>
                                            </m:num>
                                            <m:den>
                                              <m:sSub>
                                                <m:sSubPr>
                                                  <m:ctrlPr>
                                                    <a:rPr lang="en-US" sz="2600" i="1"/>
                                                  </m:ctrlPr>
                                                </m:sSubPr>
                                                <m:e>
                                                  <m:r>
                                                    <a:rPr lang="en-US" sz="2600" i="1"/>
                                                    <m:t>𝜃</m:t>
                                                  </m:r>
                                                </m:e>
                                                <m:sub>
                                                  <m:r>
                                                    <a:rPr lang="en-US" sz="2600" i="1"/>
                                                    <m:t>1</m:t>
                                                  </m:r>
                                                </m:sub>
                                              </m:sSub>
                                            </m:den>
                                          </m:f>
                                        </m:e>
                                      </m:d>
                                    </m:e>
                                    <m:sup>
                                      <m:r>
                                        <a:rPr lang="en-US" sz="2600" i="1"/>
                                        <m:t>𝑛</m:t>
                                      </m:r>
                                    </m:sup>
                                  </m:sSup>
                                  <m:sSub>
                                    <m:sSubPr>
                                      <m:ctrlPr>
                                        <a:rPr lang="en-US" sz="2600" i="1"/>
                                      </m:ctrlPr>
                                    </m:sSubPr>
                                    <m:e>
                                      <m:r>
                                        <a:rPr lang="en-US" sz="2600" i="1"/>
                                        <m:t>𝐾</m:t>
                                      </m:r>
                                    </m:e>
                                    <m:sub>
                                      <m:r>
                                        <a:rPr lang="en-US" sz="2600" i="1"/>
                                        <m:t>𝛼</m:t>
                                      </m:r>
                                    </m:sub>
                                  </m:sSub>
                                </m:e>
                              </m:d>
                            </m:e>
                          </m:func>
                        </m:num>
                        <m:den>
                          <m:d>
                            <m:dPr>
                              <m:ctrlPr>
                                <a:rPr lang="en-US" sz="2600" i="1"/>
                              </m:ctrlPr>
                            </m:dPr>
                            <m:e>
                              <m:sSub>
                                <m:sSubPr>
                                  <m:ctrlPr>
                                    <a:rPr lang="en-US" sz="2600" i="1"/>
                                  </m:ctrlPr>
                                </m:sSubPr>
                                <m:e>
                                  <m:r>
                                    <a:rPr lang="en-US" sz="2600" i="1"/>
                                    <m:t>𝜃</m:t>
                                  </m:r>
                                </m:e>
                                <m:sub>
                                  <m:r>
                                    <a:rPr lang="en-US" sz="2600" i="1"/>
                                    <m:t>0</m:t>
                                  </m:r>
                                </m:sub>
                              </m:sSub>
                              <m:r>
                                <a:rPr lang="en-US" sz="2600" i="1"/>
                                <m:t>−</m:t>
                              </m:r>
                              <m:sSub>
                                <m:sSubPr>
                                  <m:ctrlPr>
                                    <a:rPr lang="en-US" sz="2600" i="1"/>
                                  </m:ctrlPr>
                                </m:sSubPr>
                                <m:e>
                                  <m:r>
                                    <a:rPr lang="en-US" sz="2600" i="1"/>
                                    <m:t>𝜃</m:t>
                                  </m:r>
                                </m:e>
                                <m:sub>
                                  <m:r>
                                    <a:rPr lang="en-US" sz="2600" i="1"/>
                                    <m:t>1</m:t>
                                  </m:r>
                                </m:sub>
                              </m:sSub>
                            </m:e>
                          </m:d>
                        </m:den>
                      </m:f>
                    </m:oMath>
                  </m:oMathPara>
                </a14:m>
                <a:endParaRPr lang="en-US" sz="2600" dirty="0"/>
              </a:p>
              <a:p>
                <a:pPr marL="0" indent="0">
                  <a:buNone/>
                </a:pPr>
                <a:r>
                  <a:rPr lang="en-US" sz="2600" dirty="0"/>
                  <a:t>Where </a:t>
                </a:r>
              </a:p>
              <a:p>
                <a:pPr marL="0" indent="0">
                  <a:buNone/>
                </a:pPr>
                <a:r>
                  <a:rPr lang="en-US" sz="2600" dirty="0"/>
                  <a:t>                                                       </a:t>
                </a:r>
                <a14:m>
                  <m:oMath xmlns:m="http://schemas.openxmlformats.org/officeDocument/2006/math">
                    <m:r>
                      <a:rPr lang="en-US" sz="2600" i="1"/>
                      <m:t>𝐶</m:t>
                    </m:r>
                    <m:r>
                      <a:rPr lang="en-US" sz="2600" i="1"/>
                      <m:t>=</m:t>
                    </m:r>
                    <m:f>
                      <m:fPr>
                        <m:ctrlPr>
                          <a:rPr lang="en-US" sz="2600" i="1"/>
                        </m:ctrlPr>
                      </m:fPr>
                      <m:num>
                        <m:func>
                          <m:funcPr>
                            <m:ctrlPr>
                              <a:rPr lang="en-US" sz="2600" i="1"/>
                            </m:ctrlPr>
                          </m:funcPr>
                          <m:fName>
                            <m:r>
                              <m:rPr>
                                <m:sty m:val="p"/>
                              </m:rPr>
                              <a:rPr lang="en-US" sz="2600"/>
                              <m:t>log</m:t>
                            </m:r>
                          </m:fName>
                          <m:e>
                            <m:d>
                              <m:dPr>
                                <m:begChr m:val="["/>
                                <m:endChr m:val="]"/>
                                <m:ctrlPr>
                                  <a:rPr lang="en-US" sz="2600" i="1"/>
                                </m:ctrlPr>
                              </m:dPr>
                              <m:e>
                                <m:sSup>
                                  <m:sSupPr>
                                    <m:ctrlPr>
                                      <a:rPr lang="en-US" sz="2600" i="1"/>
                                    </m:ctrlPr>
                                  </m:sSupPr>
                                  <m:e>
                                    <m:d>
                                      <m:dPr>
                                        <m:ctrlPr>
                                          <a:rPr lang="en-US" sz="2600" i="1"/>
                                        </m:ctrlPr>
                                      </m:dPr>
                                      <m:e>
                                        <m:f>
                                          <m:fPr>
                                            <m:ctrlPr>
                                              <a:rPr lang="en-US" sz="2600" i="1"/>
                                            </m:ctrlPr>
                                          </m:fPr>
                                          <m:num>
                                            <m:sSub>
                                              <m:sSubPr>
                                                <m:ctrlPr>
                                                  <a:rPr lang="en-US" sz="2600" i="1"/>
                                                </m:ctrlPr>
                                              </m:sSubPr>
                                              <m:e>
                                                <m:r>
                                                  <a:rPr lang="en-US" sz="2600" i="1"/>
                                                  <m:t>𝜃</m:t>
                                                </m:r>
                                              </m:e>
                                              <m:sub>
                                                <m:r>
                                                  <a:rPr lang="en-US" sz="2600" i="1"/>
                                                  <m:t>0</m:t>
                                                </m:r>
                                              </m:sub>
                                            </m:sSub>
                                          </m:num>
                                          <m:den>
                                            <m:sSub>
                                              <m:sSubPr>
                                                <m:ctrlPr>
                                                  <a:rPr lang="en-US" sz="2600" i="1"/>
                                                </m:ctrlPr>
                                              </m:sSubPr>
                                              <m:e>
                                                <m:r>
                                                  <a:rPr lang="en-US" sz="2600" i="1"/>
                                                  <m:t>𝜃</m:t>
                                                </m:r>
                                              </m:e>
                                              <m:sub>
                                                <m:r>
                                                  <a:rPr lang="en-US" sz="2600" i="1"/>
                                                  <m:t>1</m:t>
                                                </m:r>
                                              </m:sub>
                                            </m:sSub>
                                          </m:den>
                                        </m:f>
                                      </m:e>
                                    </m:d>
                                  </m:e>
                                  <m:sup>
                                    <m:r>
                                      <a:rPr lang="en-US" sz="2600" i="1"/>
                                      <m:t>𝑛</m:t>
                                    </m:r>
                                  </m:sup>
                                </m:sSup>
                                <m:sSub>
                                  <m:sSubPr>
                                    <m:ctrlPr>
                                      <a:rPr lang="en-US" sz="2600" i="1"/>
                                    </m:ctrlPr>
                                  </m:sSubPr>
                                  <m:e>
                                    <m:r>
                                      <a:rPr lang="en-US" sz="2600" i="1"/>
                                      <m:t>𝐾</m:t>
                                    </m:r>
                                  </m:e>
                                  <m:sub>
                                    <m:r>
                                      <a:rPr lang="en-US" sz="2600" i="1"/>
                                      <m:t>𝛼</m:t>
                                    </m:r>
                                  </m:sub>
                                </m:sSub>
                              </m:e>
                            </m:d>
                          </m:e>
                        </m:func>
                      </m:num>
                      <m:den>
                        <m:d>
                          <m:dPr>
                            <m:ctrlPr>
                              <a:rPr lang="en-US" sz="2600" i="1"/>
                            </m:ctrlPr>
                          </m:dPr>
                          <m:e>
                            <m:sSub>
                              <m:sSubPr>
                                <m:ctrlPr>
                                  <a:rPr lang="en-US" sz="2600" i="1"/>
                                </m:ctrlPr>
                              </m:sSubPr>
                              <m:e>
                                <m:r>
                                  <a:rPr lang="en-US" sz="2600" i="1"/>
                                  <m:t>𝜃</m:t>
                                </m:r>
                              </m:e>
                              <m:sub>
                                <m:r>
                                  <a:rPr lang="en-US" sz="2600" i="1"/>
                                  <m:t>0</m:t>
                                </m:r>
                              </m:sub>
                            </m:sSub>
                            <m:r>
                              <a:rPr lang="en-US" sz="2600" i="1"/>
                              <m:t>−</m:t>
                            </m:r>
                            <m:sSub>
                              <m:sSubPr>
                                <m:ctrlPr>
                                  <a:rPr lang="en-US" sz="2600" i="1"/>
                                </m:ctrlPr>
                              </m:sSubPr>
                              <m:e>
                                <m:r>
                                  <a:rPr lang="en-US" sz="2600" i="1"/>
                                  <m:t>𝜃</m:t>
                                </m:r>
                              </m:e>
                              <m:sub>
                                <m:r>
                                  <a:rPr lang="en-US" sz="2600" i="1"/>
                                  <m:t>1</m:t>
                                </m:r>
                              </m:sub>
                            </m:sSub>
                          </m:e>
                        </m:d>
                      </m:den>
                    </m:f>
                  </m:oMath>
                </a14:m>
                <a:endParaRPr lang="en-US" sz="2600" dirty="0"/>
              </a:p>
              <a:p>
                <a:pPr marL="0" indent="0">
                  <a:buNone/>
                </a:pPr>
                <a:r>
                  <a:rPr lang="en-US" sz="2600" dirty="0"/>
                  <a:t>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600" i="1"/>
                          </m:ctrlPr>
                        </m:naryPr>
                        <m:sub/>
                        <m:sup/>
                        <m:e>
                          <m:r>
                            <a:rPr lang="en-US" sz="2600" i="1"/>
                            <m:t>𝑋</m:t>
                          </m:r>
                        </m:e>
                      </m:nary>
                      <m:r>
                        <a:rPr lang="en-US" sz="2600" i="1"/>
                        <m:t>≤</m:t>
                      </m:r>
                      <m:r>
                        <a:rPr lang="en-US" sz="2600" i="1"/>
                        <m:t>𝐶</m:t>
                      </m:r>
                    </m:oMath>
                  </m:oMathPara>
                </a14:m>
                <a:endParaRPr lang="en-US" sz="2600" dirty="0"/>
              </a:p>
              <a:p>
                <a:pPr marL="0" indent="0">
                  <a:buNone/>
                </a:pPr>
                <a:r>
                  <a:rPr lang="en-US" sz="2600" dirty="0"/>
                  <a:t>Is the best critical region and test the hypothesis  </a:t>
                </a:r>
                <a14:m>
                  <m:oMath xmlns:m="http://schemas.openxmlformats.org/officeDocument/2006/math">
                    <m:sSub>
                      <m:sSubPr>
                        <m:ctrlPr>
                          <a:rPr lang="en-US" sz="2600" i="1"/>
                        </m:ctrlPr>
                      </m:sSubPr>
                      <m:e>
                        <m:r>
                          <a:rPr lang="en-US" sz="2600" i="1"/>
                          <m:t>𝐻</m:t>
                        </m:r>
                      </m:e>
                      <m:sub>
                        <m:r>
                          <a:rPr lang="en-US" sz="2600" i="1"/>
                          <m:t>0</m:t>
                        </m:r>
                      </m:sub>
                    </m:sSub>
                    <m:r>
                      <a:rPr lang="en-US" sz="2600" i="1"/>
                      <m:t>:</m:t>
                    </m:r>
                    <m:r>
                      <a:rPr lang="en-US" sz="2600" i="1"/>
                      <m:t>𝜃</m:t>
                    </m:r>
                    <m:r>
                      <a:rPr lang="en-US" sz="2600" i="1"/>
                      <m:t>=</m:t>
                    </m:r>
                    <m:sSub>
                      <m:sSubPr>
                        <m:ctrlPr>
                          <a:rPr lang="en-US" sz="2600" i="1"/>
                        </m:ctrlPr>
                      </m:sSubPr>
                      <m:e>
                        <m:r>
                          <a:rPr lang="en-US" sz="2600" i="1"/>
                          <m:t>𝜃</m:t>
                        </m:r>
                      </m:e>
                      <m:sub>
                        <m:r>
                          <a:rPr lang="en-US" sz="2600" i="1"/>
                          <m:t>0</m:t>
                        </m:r>
                      </m:sub>
                    </m:sSub>
                  </m:oMath>
                </a14:m>
                <a:r>
                  <a:rPr lang="en-US" sz="2600" dirty="0"/>
                  <a:t/>
                </a:r>
                <a:r>
                  <a:rPr lang="en-US" sz="2600" dirty="0" err="1"/>
                  <a:t>vs</a:t>
                </a:r>
                <a:r>
                  <a:rPr lang="en-US" sz="2600" dirty="0"/>
                  <a:t/>
                </a:r>
                <a14:m>
                  <m:oMath xmlns:m="http://schemas.openxmlformats.org/officeDocument/2006/math">
                    <m:sSub>
                      <m:sSubPr>
                        <m:ctrlPr>
                          <a:rPr lang="en-US" sz="2600" i="1"/>
                        </m:ctrlPr>
                      </m:sSubPr>
                      <m:e>
                        <m:r>
                          <a:rPr lang="en-US" sz="2600" i="1"/>
                          <m:t>𝐻</m:t>
                        </m:r>
                      </m:e>
                      <m:sub>
                        <m:r>
                          <a:rPr lang="en-US" sz="2600" i="1"/>
                          <m:t>1</m:t>
                        </m:r>
                      </m:sub>
                    </m:sSub>
                    <m:r>
                      <a:rPr lang="en-US" sz="2600" i="1"/>
                      <m:t>:</m:t>
                    </m:r>
                    <m:r>
                      <a:rPr lang="en-US" sz="2600" i="1"/>
                      <m:t>𝜃</m:t>
                    </m:r>
                    <m:r>
                      <a:rPr lang="en-US" sz="2600" i="1"/>
                      <m:t>=</m:t>
                    </m:r>
                    <m:sSub>
                      <m:sSubPr>
                        <m:ctrlPr>
                          <a:rPr lang="en-US" sz="2600" i="1"/>
                        </m:ctrlPr>
                      </m:sSubPr>
                      <m:e>
                        <m:r>
                          <a:rPr lang="en-US" sz="2600" i="1"/>
                          <m:t>𝜃</m:t>
                        </m:r>
                      </m:e>
                      <m:sub>
                        <m:r>
                          <a:rPr lang="en-US" sz="2600" i="1"/>
                          <m:t>1</m:t>
                        </m:r>
                      </m:sub>
                    </m:sSub>
                  </m:oMath>
                </a14:m>
                <a:r>
                  <a:rPr lang="en-US" sz="2600" dirty="0"/>
                  <a:t>.</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76518"/>
                <a:ext cx="10515600" cy="5700445"/>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808244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50761"/>
                <a:ext cx="10515600" cy="5726202"/>
              </a:xfrm>
            </p:spPr>
            <p:txBody>
              <a:bodyPr>
                <a:normAutofit lnSpcReduction="10000"/>
              </a:bodyPr>
              <a:lstStyle/>
              <a:p>
                <a:pPr marL="0" indent="0">
                  <a:buNone/>
                </a:pPr>
                <a:r>
                  <a:rPr lang="en-US" dirty="0"/>
                  <a:t>Question#4</a:t>
                </a:r>
              </a:p>
              <a:p>
                <a:pPr marL="0" indent="0">
                  <a:buNone/>
                </a:pPr>
                <a:r>
                  <a:rPr lang="en-US" dirty="0"/>
                  <a:t>Let “p” be the probability that a coin will turn up head in a single time. In order to test </a:t>
                </a:r>
                <a14:m>
                  <m:oMath xmlns:m="http://schemas.openxmlformats.org/officeDocument/2006/math">
                    <m:sSub>
                      <m:sSubPr>
                        <m:ctrlPr>
                          <a:rPr lang="en-US" i="1"/>
                        </m:ctrlPr>
                      </m:sSubPr>
                      <m:e>
                        <m:r>
                          <a:rPr lang="en-US" i="1"/>
                          <m:t>𝐻</m:t>
                        </m:r>
                      </m:e>
                      <m:sub>
                        <m:r>
                          <a:rPr lang="en-US" i="1"/>
                          <m:t>0</m:t>
                        </m:r>
                      </m:sub>
                    </m:sSub>
                    <m:r>
                      <a:rPr lang="en-US" i="1"/>
                      <m:t>:</m:t>
                    </m:r>
                    <m:r>
                      <a:rPr lang="en-US" i="1"/>
                      <m:t>𝑃</m:t>
                    </m:r>
                    <m:r>
                      <a:rPr lang="en-US" i="1"/>
                      <m:t>=</m:t>
                    </m:r>
                    <m:f>
                      <m:fPr>
                        <m:ctrlPr>
                          <a:rPr lang="en-US" i="1"/>
                        </m:ctrlPr>
                      </m:fPr>
                      <m:num>
                        <m:r>
                          <a:rPr lang="en-US" i="1"/>
                          <m:t>1</m:t>
                        </m:r>
                      </m:num>
                      <m:den>
                        <m:r>
                          <a:rPr lang="en-US" i="1"/>
                          <m:t>2</m:t>
                        </m:r>
                      </m:den>
                    </m:f>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0</m:t>
                        </m:r>
                      </m:sub>
                    </m:sSub>
                    <m:r>
                      <a:rPr lang="en-US" i="1"/>
                      <m:t>:</m:t>
                    </m:r>
                    <m:r>
                      <a:rPr lang="en-US" i="1"/>
                      <m:t>𝑃</m:t>
                    </m:r>
                    <m:r>
                      <a:rPr lang="en-US" i="1"/>
                      <m:t>=</m:t>
                    </m:r>
                    <m:f>
                      <m:fPr>
                        <m:ctrlPr>
                          <a:rPr lang="en-US" i="1"/>
                        </m:ctrlPr>
                      </m:fPr>
                      <m:num>
                        <m:r>
                          <a:rPr lang="en-US" i="1"/>
                          <m:t>3</m:t>
                        </m:r>
                      </m:num>
                      <m:den>
                        <m:r>
                          <a:rPr lang="en-US" i="1"/>
                          <m:t>4</m:t>
                        </m:r>
                      </m:den>
                    </m:f>
                  </m:oMath>
                </a14:m>
                <a:r>
                  <a:rPr lang="en-US" dirty="0"/>
                  <a:t> coin is tossed 5 time and </a:t>
                </a:r>
                <a14:m>
                  <m:oMath xmlns:m="http://schemas.openxmlformats.org/officeDocument/2006/math">
                    <m:sSub>
                      <m:sSubPr>
                        <m:ctrlPr>
                          <a:rPr lang="en-US" i="1"/>
                        </m:ctrlPr>
                      </m:sSubPr>
                      <m:e>
                        <m:r>
                          <a:rPr lang="en-US" i="1"/>
                          <m:t>𝐻</m:t>
                        </m:r>
                      </m:e>
                      <m:sub>
                        <m:r>
                          <a:rPr lang="en-US" i="1"/>
                          <m:t>0</m:t>
                        </m:r>
                      </m:sub>
                    </m:sSub>
                  </m:oMath>
                </a14:m>
                <a:r>
                  <a:rPr lang="en-US" dirty="0"/>
                  <a:t> is reject it means that more than 3 head </a:t>
                </a:r>
                <a14:m>
                  <m:oMath xmlns:m="http://schemas.openxmlformats.org/officeDocument/2006/math">
                    <m:r>
                      <a:rPr lang="en-US" i="1"/>
                      <m:t>𝑋</m:t>
                    </m:r>
                    <m:r>
                      <a:rPr lang="en-US" i="1"/>
                      <m:t>≥4</m:t>
                    </m:r>
                  </m:oMath>
                </a14:m>
                <a:r>
                  <a:rPr lang="en-US" dirty="0"/>
                  <a:t>. Find </a:t>
                </a:r>
              </a:p>
              <a:p>
                <a:pPr marL="0" indent="0">
                  <a:buNone/>
                </a:pPr>
                <a:r>
                  <a:rPr lang="en-US" dirty="0"/>
                  <a:t>The probability of type 1</a:t>
                </a:r>
                <a:r>
                  <a:rPr lang="en-US" baseline="30000" dirty="0"/>
                  <a:t>st</a:t>
                </a:r>
                <a:r>
                  <a:rPr lang="en-US" dirty="0"/>
                  <a:t> and 2</a:t>
                </a:r>
                <a:r>
                  <a:rPr lang="en-US" baseline="30000" dirty="0"/>
                  <a:t>nd</a:t>
                </a:r>
                <a:r>
                  <a:rPr lang="en-US" dirty="0"/>
                  <a:t>  error.  Also find </a:t>
                </a:r>
                <a14:m>
                  <m:oMath xmlns:m="http://schemas.openxmlformats.org/officeDocument/2006/math">
                    <m:r>
                      <a:rPr lang="en-US" i="1"/>
                      <m:t>1−</m:t>
                    </m:r>
                    <m:r>
                      <a:rPr lang="en-US" i="1"/>
                      <m:t>𝛽</m:t>
                    </m:r>
                  </m:oMath>
                </a14:m>
                <a:r>
                  <a:rPr lang="en-US" dirty="0"/>
                  <a:t/>
                </a:r>
              </a:p>
              <a:p>
                <a:pPr marL="0" indent="0">
                  <a:buNone/>
                </a:pPr>
                <a:r>
                  <a:rPr lang="en-US" dirty="0"/>
                  <a:t>Solution:-</a:t>
                </a:r>
              </a:p>
              <a:p>
                <a:pPr marL="0" indent="0">
                  <a:buNone/>
                </a:pPr>
                <a:r>
                  <a:rPr lang="en-US" dirty="0"/>
                  <a:t>Let X denotes the number of heads in test a coin.</a:t>
                </a:r>
              </a:p>
              <a:p>
                <a:pPr marL="0" indent="0">
                  <a:buNone/>
                </a:pPr>
                <a:r>
                  <a:rPr lang="en-US" dirty="0"/>
                  <a:t>The given </a:t>
                </a:r>
                <a:r>
                  <a:rPr lang="en-US" dirty="0" err="1"/>
                  <a:t>p.d.f</a:t>
                </a:r>
                <a:r>
                  <a:rPr lang="en-US" dirty="0"/>
                  <a:t> is </a:t>
                </a:r>
              </a:p>
              <a:p>
                <a:pPr marL="0" indent="0">
                  <a:buNone/>
                </a:pPr>
                <a14:m>
                  <m:oMathPara xmlns:m="http://schemas.openxmlformats.org/officeDocument/2006/math">
                    <m:oMathParaPr>
                      <m:jc m:val="centerGroup"/>
                    </m:oMathParaPr>
                    <m:oMath xmlns:m="http://schemas.openxmlformats.org/officeDocument/2006/math">
                      <m:r>
                        <a:rPr lang="en-US" i="1"/>
                        <m:t>𝑃</m:t>
                      </m:r>
                      <m:d>
                        <m:dPr>
                          <m:ctrlPr>
                            <a:rPr lang="en-US" i="1"/>
                          </m:ctrlPr>
                        </m:dPr>
                        <m:e>
                          <m:r>
                            <a:rPr lang="en-US" i="1"/>
                            <m:t>𝑋</m:t>
                          </m:r>
                          <m:r>
                            <a:rPr lang="en-US" i="1"/>
                            <m:t>=</m:t>
                          </m:r>
                          <m:r>
                            <a:rPr lang="en-US" i="1"/>
                            <m:t>𝑥</m:t>
                          </m:r>
                        </m:e>
                      </m:d>
                      <m:r>
                        <a:rPr lang="en-US" i="1"/>
                        <m:t>=</m:t>
                      </m:r>
                      <m:m>
                        <m:mPr>
                          <m:mcs>
                            <m:mc>
                              <m:mcPr>
                                <m:count m:val="1"/>
                                <m:mcJc m:val="center"/>
                              </m:mcPr>
                            </m:mc>
                          </m:mcs>
                          <m:ctrlPr>
                            <a:rPr lang="en-US" i="1"/>
                          </m:ctrlPr>
                        </m:mPr>
                        <m:mr>
                          <m:e>
                            <m:r>
                              <a:rPr lang="en-US" i="1"/>
                              <m:t>5</m:t>
                            </m:r>
                          </m:e>
                        </m:mr>
                        <m:mr>
                          <m:e>
                            <m:r>
                              <a:rPr lang="en-US" i="1"/>
                              <m:t>𝑐</m:t>
                            </m:r>
                          </m:e>
                        </m:mr>
                        <m:mr>
                          <m:e>
                            <m:r>
                              <a:rPr lang="en-US" i="1"/>
                              <m:t>𝑥</m:t>
                            </m:r>
                          </m:e>
                        </m:mr>
                      </m:m>
                      <m:sSup>
                        <m:sSupPr>
                          <m:ctrlPr>
                            <a:rPr lang="en-US" i="1"/>
                          </m:ctrlPr>
                        </m:sSupPr>
                        <m:e>
                          <m:r>
                            <a:rPr lang="en-US" i="1"/>
                            <m:t>𝑃</m:t>
                          </m:r>
                        </m:e>
                        <m:sup>
                          <m:r>
                            <a:rPr lang="en-US" i="1"/>
                            <m:t>𝑥</m:t>
                          </m:r>
                        </m:sup>
                      </m:sSup>
                      <m:sSup>
                        <m:sSupPr>
                          <m:ctrlPr>
                            <a:rPr lang="en-US" i="1"/>
                          </m:ctrlPr>
                        </m:sSupPr>
                        <m:e>
                          <m:d>
                            <m:dPr>
                              <m:ctrlPr>
                                <a:rPr lang="en-US" i="1"/>
                              </m:ctrlPr>
                            </m:dPr>
                            <m:e>
                              <m:r>
                                <a:rPr lang="en-US" i="1"/>
                                <m:t>1−</m:t>
                              </m:r>
                              <m:r>
                                <a:rPr lang="en-US" i="1"/>
                                <m:t>𝑃</m:t>
                              </m:r>
                            </m:e>
                          </m:d>
                        </m:e>
                        <m:sup>
                          <m:r>
                            <a:rPr lang="en-US" i="1"/>
                            <m:t>5−</m:t>
                          </m:r>
                          <m:r>
                            <a:rPr lang="en-US" i="1"/>
                            <m:t>𝑥</m:t>
                          </m:r>
                        </m:sup>
                      </m:sSup>
                    </m:oMath>
                  </m:oMathPara>
                </a14:m>
                <a:endParaRPr lang="en-US" dirty="0"/>
              </a:p>
              <a:p>
                <a:pPr marL="0" indent="0">
                  <a:buNone/>
                </a:pPr>
                <a:r>
                  <a:rPr lang="en-US" dirty="0"/>
                  <a:t>The critical region is</a:t>
                </a:r>
              </a:p>
              <a:p>
                <a:pPr marL="0" indent="0">
                  <a:buNone/>
                </a:pPr>
                <a:r>
                  <a:rPr lang="en-US" dirty="0"/>
                  <a:t/>
                </a:r>
                <a14:m>
                  <m:oMath xmlns:m="http://schemas.openxmlformats.org/officeDocument/2006/math">
                    <m:r>
                      <a:rPr lang="en-US" i="1"/>
                      <m:t>𝐶</m:t>
                    </m:r>
                    <m:r>
                      <a:rPr lang="en-US" i="1"/>
                      <m:t>=</m:t>
                    </m:r>
                    <m:d>
                      <m:dPr>
                        <m:begChr m:val="{"/>
                        <m:endChr m:val="}"/>
                        <m:ctrlPr>
                          <a:rPr lang="en-US" i="1"/>
                        </m:ctrlPr>
                      </m:dPr>
                      <m:e>
                        <m:r>
                          <a:rPr lang="en-US" i="1"/>
                          <m:t>𝑥</m:t>
                        </m:r>
                        <m:r>
                          <a:rPr lang="en-US" i="1"/>
                          <m:t>;</m:t>
                        </m:r>
                        <m:r>
                          <a:rPr lang="en-US" i="1"/>
                          <m:t>𝑥</m:t>
                        </m:r>
                        <m:r>
                          <a:rPr lang="en-US" i="1"/>
                          <m:t>≥4</m:t>
                        </m:r>
                      </m:e>
                    </m:d>
                  </m:oMath>
                </a14:m>
                <a:r>
                  <a:rPr lang="en-US" dirty="0"/>
                  <a:t> and </a:t>
                </a:r>
                <a14:m>
                  <m:oMath xmlns:m="http://schemas.openxmlformats.org/officeDocument/2006/math">
                    <m:sSup>
                      <m:sSupPr>
                        <m:ctrlPr>
                          <a:rPr lang="en-US" i="1"/>
                        </m:ctrlPr>
                      </m:sSupPr>
                      <m:e>
                        <m:r>
                          <a:rPr lang="en-US" i="1"/>
                          <m:t>𝐶</m:t>
                        </m:r>
                      </m:e>
                      <m:sup>
                        <m:r>
                          <a:rPr lang="en-US" i="1"/>
                          <m:t>∗</m:t>
                        </m:r>
                      </m:sup>
                    </m:sSup>
                    <m:r>
                      <a:rPr lang="en-US" i="1"/>
                      <m:t>=</m:t>
                    </m:r>
                    <m:d>
                      <m:dPr>
                        <m:begChr m:val="{"/>
                        <m:endChr m:val="}"/>
                        <m:ctrlPr>
                          <a:rPr lang="en-US" i="1"/>
                        </m:ctrlPr>
                      </m:dPr>
                      <m:e>
                        <m:r>
                          <a:rPr lang="en-US" i="1"/>
                          <m:t>𝑥</m:t>
                        </m:r>
                        <m:r>
                          <a:rPr lang="en-US" i="1"/>
                          <m:t>;</m:t>
                        </m:r>
                        <m:r>
                          <a:rPr lang="en-US" i="1"/>
                          <m:t>𝑥</m:t>
                        </m:r>
                        <m:r>
                          <a:rPr lang="en-US" i="1"/>
                          <m:t>≥3</m:t>
                        </m:r>
                      </m:e>
                    </m:d>
                  </m:oMath>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50761"/>
                <a:ext cx="10515600" cy="5726202"/>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3647136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25003"/>
                <a:ext cx="10515600" cy="5751960"/>
              </a:xfrm>
            </p:spPr>
            <p:txBody>
              <a:bodyPr/>
              <a:lstStyle/>
              <a:p>
                <a:pPr marL="0" indent="0">
                  <a:buNone/>
                </a:pPr>
                <a:r>
                  <a:rPr lang="en-US" dirty="0"/>
                  <a:t>Now  </a:t>
                </a:r>
              </a:p>
              <a:p>
                <a:pPr marL="0" indent="0">
                  <a:buNone/>
                </a:pPr>
                <a:r>
                  <a:rPr lang="en-US" dirty="0"/>
                  <a:t/>
                </a:r>
                <a14:m>
                  <m:oMath xmlns:m="http://schemas.openxmlformats.org/officeDocument/2006/math">
                    <m:r>
                      <a:rPr lang="en-US" i="1"/>
                      <m:t>𝛼</m:t>
                    </m:r>
                    <m:r>
                      <a:rPr lang="en-US" i="1"/>
                      <m:t>=</m:t>
                    </m:r>
                    <m:d>
                      <m:dPr>
                        <m:begChr m:val="["/>
                        <m:endChr m:val="]"/>
                        <m:ctrlPr>
                          <a:rPr lang="en-US" i="1"/>
                        </m:ctrlPr>
                      </m:dPr>
                      <m:e>
                        <m:r>
                          <a:rPr lang="en-US" i="1"/>
                          <m:t>𝑡𝑦𝑝𝑒</m:t>
                        </m:r>
                        <m:r>
                          <a:rPr lang="en-US" i="1"/>
                          <m:t> </m:t>
                        </m:r>
                        <m:sSup>
                          <m:sSupPr>
                            <m:ctrlPr>
                              <a:rPr lang="en-US" i="1"/>
                            </m:ctrlPr>
                          </m:sSupPr>
                          <m:e>
                            <m:r>
                              <a:rPr lang="en-US" i="1"/>
                              <m:t>1</m:t>
                            </m:r>
                          </m:e>
                          <m:sup>
                            <m:r>
                              <a:rPr lang="en-US" i="1"/>
                              <m:t>𝑠𝑡</m:t>
                            </m:r>
                          </m:sup>
                        </m:sSup>
                        <m:r>
                          <a:rPr lang="en-US" i="1"/>
                          <m:t>𝑒𝑟𝑟𝑜𝑟</m:t>
                        </m:r>
                      </m:e>
                    </m:d>
                  </m:oMath>
                </a14:m>
                <a:endParaRPr lang="en-US" dirty="0"/>
              </a:p>
              <a:p>
                <a:pPr marL="0" indent="0">
                  <a:buNone/>
                </a:pPr>
                <a:r>
                  <a:rPr lang="en-US" dirty="0"/>
                  <a:t/>
                </a:r>
                <a14:m>
                  <m:oMath xmlns:m="http://schemas.openxmlformats.org/officeDocument/2006/math">
                    <m:r>
                      <a:rPr lang="en-US" i="1"/>
                      <m:t>𝛼</m:t>
                    </m:r>
                    <m:r>
                      <a:rPr lang="en-US" i="1"/>
                      <m:t>=</m:t>
                    </m:r>
                    <m:d>
                      <m:dPr>
                        <m:begChr m:val="["/>
                        <m:endChr m:val="]"/>
                        <m:ctrlPr>
                          <a:rPr lang="en-US" i="1"/>
                        </m:ctrlPr>
                      </m:dPr>
                      <m:e>
                        <m:r>
                          <a:rPr lang="en-US" i="1"/>
                          <m:t>𝑥</m:t>
                        </m:r>
                        <m:r>
                          <a:rPr lang="en-US" i="1"/>
                          <m:t>𝜀</m:t>
                        </m:r>
                        <m:f>
                          <m:fPr>
                            <m:type m:val="skw"/>
                            <m:ctrlPr>
                              <a:rPr lang="en-US" i="1"/>
                            </m:ctrlPr>
                          </m:fPr>
                          <m:num>
                            <m:r>
                              <a:rPr lang="en-US" i="1"/>
                              <m:t>𝐶</m:t>
                            </m:r>
                          </m:num>
                          <m:den>
                            <m:sSub>
                              <m:sSubPr>
                                <m:ctrlPr>
                                  <a:rPr lang="en-US" i="1"/>
                                </m:ctrlPr>
                              </m:sSubPr>
                              <m:e>
                                <m:r>
                                  <a:rPr lang="en-US" i="1"/>
                                  <m:t>𝐻</m:t>
                                </m:r>
                              </m:e>
                              <m:sub>
                                <m:r>
                                  <a:rPr lang="en-US" i="1"/>
                                  <m:t>0</m:t>
                                </m:r>
                              </m:sub>
                            </m:sSub>
                          </m:den>
                        </m:f>
                      </m:e>
                    </m:d>
                  </m:oMath>
                </a14:m>
                <a:endParaRPr lang="en-US" dirty="0"/>
              </a:p>
              <a:p>
                <a:pPr marL="0" indent="0">
                  <a:buNone/>
                </a:pPr>
                <a:r>
                  <a:rPr lang="en-US" dirty="0"/>
                  <a:t/>
                </a:r>
                <a14:m>
                  <m:oMath xmlns:m="http://schemas.openxmlformats.org/officeDocument/2006/math">
                    <m:r>
                      <a:rPr lang="en-US" i="1"/>
                      <m:t>𝛼</m:t>
                    </m:r>
                    <m:r>
                      <a:rPr lang="en-US" i="1"/>
                      <m:t>=</m:t>
                    </m:r>
                    <m:d>
                      <m:dPr>
                        <m:begChr m:val="["/>
                        <m:endChr m:val="]"/>
                        <m:ctrlPr>
                          <a:rPr lang="en-US" i="1"/>
                        </m:ctrlPr>
                      </m:dPr>
                      <m:e>
                        <m:r>
                          <a:rPr lang="en-US" i="1"/>
                          <m:t>𝑟𝑒𝑗𝑒𝑐𝑡</m:t>
                        </m:r>
                        <m:r>
                          <a:rPr lang="en-US" i="1"/>
                          <m:t> </m:t>
                        </m:r>
                        <m:f>
                          <m:fPr>
                            <m:type m:val="skw"/>
                            <m:ctrlPr>
                              <a:rPr lang="en-US" i="1"/>
                            </m:ctrlPr>
                          </m:fPr>
                          <m:num>
                            <m:sSub>
                              <m:sSubPr>
                                <m:ctrlPr>
                                  <a:rPr lang="en-US" i="1"/>
                                </m:ctrlPr>
                              </m:sSubPr>
                              <m:e>
                                <m:r>
                                  <a:rPr lang="en-US" i="1"/>
                                  <m:t>𝐻</m:t>
                                </m:r>
                              </m:e>
                              <m:sub>
                                <m:r>
                                  <a:rPr lang="en-US" i="1"/>
                                  <m:t>𝑜</m:t>
                                </m:r>
                              </m:sub>
                            </m:sSub>
                          </m:num>
                          <m:den>
                            <m:sSub>
                              <m:sSubPr>
                                <m:ctrlPr>
                                  <a:rPr lang="en-US" i="1"/>
                                </m:ctrlPr>
                              </m:sSubPr>
                              <m:e>
                                <m:r>
                                  <a:rPr lang="en-US" i="1"/>
                                  <m:t>𝐻</m:t>
                                </m:r>
                              </m:e>
                              <m:sub>
                                <m:r>
                                  <a:rPr lang="en-US" i="1"/>
                                  <m:t>𝑜</m:t>
                                </m:r>
                              </m:sub>
                            </m:sSub>
                          </m:den>
                        </m:f>
                        <m:r>
                          <a:rPr lang="en-US" i="1"/>
                          <m:t>𝑖𝑠</m:t>
                        </m:r>
                        <m:r>
                          <a:rPr lang="en-US" i="1"/>
                          <m:t> </m:t>
                        </m:r>
                        <m:r>
                          <a:rPr lang="en-US" i="1"/>
                          <m:t>𝑡𝑟𝑢𝑒</m:t>
                        </m:r>
                      </m:e>
                    </m:d>
                  </m:oMath>
                </a14:m>
                <a:endParaRPr lang="en-US" dirty="0"/>
              </a:p>
              <a:p>
                <a:pPr marL="0" indent="0">
                  <a:buNone/>
                </a:pPr>
                <a:r>
                  <a:rPr lang="en-US" dirty="0"/>
                  <a:t/>
                </a:r>
                <a14:m>
                  <m:oMath xmlns:m="http://schemas.openxmlformats.org/officeDocument/2006/math">
                    <m:r>
                      <a:rPr lang="en-US" i="1"/>
                      <m:t>𝑃</m:t>
                    </m:r>
                    <m:r>
                      <a:rPr lang="en-US" i="1"/>
                      <m:t>=</m:t>
                    </m:r>
                    <m:d>
                      <m:dPr>
                        <m:begChr m:val="["/>
                        <m:endChr m:val="]"/>
                        <m:ctrlPr>
                          <a:rPr lang="en-US" i="1"/>
                        </m:ctrlPr>
                      </m:dPr>
                      <m:e>
                        <m:r>
                          <a:rPr lang="en-US" i="1"/>
                          <m:t>𝑥</m:t>
                        </m:r>
                        <m:r>
                          <a:rPr lang="en-US" i="1"/>
                          <m:t>≥4</m:t>
                        </m:r>
                      </m:e>
                    </m:d>
                  </m:oMath>
                </a14:m>
                <a:r>
                  <a:rPr lang="en-US" dirty="0"/>
                  <a:t>   at   </a:t>
                </a:r>
                <a14:m>
                  <m:oMath xmlns:m="http://schemas.openxmlformats.org/officeDocument/2006/math">
                    <m:r>
                      <a:rPr lang="en-US" i="1"/>
                      <m:t>𝑃</m:t>
                    </m:r>
                    <m:r>
                      <a:rPr lang="en-US" i="1"/>
                      <m:t>=</m:t>
                    </m:r>
                    <m:f>
                      <m:fPr>
                        <m:type m:val="skw"/>
                        <m:ctrlPr>
                          <a:rPr lang="en-US" i="1"/>
                        </m:ctrlPr>
                      </m:fPr>
                      <m:num>
                        <m:r>
                          <a:rPr lang="en-US" i="1"/>
                          <m:t>1</m:t>
                        </m:r>
                      </m:num>
                      <m:den>
                        <m:r>
                          <a:rPr lang="en-US" i="1"/>
                          <m:t>2</m:t>
                        </m:r>
                      </m:den>
                    </m:f>
                  </m:oMath>
                </a14:m>
                <a:endParaRPr lang="en-US" dirty="0"/>
              </a:p>
              <a:p>
                <a:pPr marL="0" indent="0">
                  <a:buNone/>
                </a:pPr>
                <a:endParaRPr lang="en-US" i="1" dirty="0"/>
              </a:p>
              <a:p>
                <a:pPr marL="0" indent="0">
                  <a:buNone/>
                </a:pPr>
                <a:r>
                  <a:rPr lang="en-US" dirty="0"/>
                  <a:t/>
                </a:r>
                <a14:m>
                  <m:oMath xmlns:m="http://schemas.openxmlformats.org/officeDocument/2006/math">
                    <m:r>
                      <a:rPr lang="en-US" i="1"/>
                      <m:t>𝑃</m:t>
                    </m:r>
                    <m:d>
                      <m:dPr>
                        <m:begChr m:val="["/>
                        <m:endChr m:val="]"/>
                        <m:ctrlPr>
                          <a:rPr lang="en-US" i="1"/>
                        </m:ctrlPr>
                      </m:dPr>
                      <m:e>
                        <m:r>
                          <a:rPr lang="en-US" i="1"/>
                          <m:t>𝑥</m:t>
                        </m:r>
                        <m:r>
                          <a:rPr lang="en-US" i="1"/>
                          <m:t>=4 </m:t>
                        </m:r>
                        <m:r>
                          <a:rPr lang="en-US" i="1"/>
                          <m:t>𝑎𝑡</m:t>
                        </m:r>
                        <m:r>
                          <a:rPr lang="en-US" i="1"/>
                          <m:t> </m:t>
                        </m:r>
                        <m:r>
                          <a:rPr lang="en-US" i="1"/>
                          <m:t>𝑝</m:t>
                        </m:r>
                        <m:r>
                          <a:rPr lang="en-US" i="1"/>
                          <m:t>=</m:t>
                        </m:r>
                        <m:f>
                          <m:fPr>
                            <m:type m:val="skw"/>
                            <m:ctrlPr>
                              <a:rPr lang="en-US" i="1"/>
                            </m:ctrlPr>
                          </m:fPr>
                          <m:num>
                            <m:r>
                              <a:rPr lang="en-US" i="1"/>
                              <m:t>1</m:t>
                            </m:r>
                          </m:num>
                          <m:den>
                            <m:r>
                              <a:rPr lang="en-US" i="1"/>
                              <m:t>2</m:t>
                            </m:r>
                          </m:den>
                        </m:f>
                      </m:e>
                    </m:d>
                    <m:r>
                      <a:rPr lang="en-US" i="1"/>
                      <m:t>+</m:t>
                    </m:r>
                    <m:r>
                      <a:rPr lang="en-US" i="1"/>
                      <m:t>𝑃</m:t>
                    </m:r>
                    <m:d>
                      <m:dPr>
                        <m:begChr m:val="["/>
                        <m:endChr m:val="]"/>
                        <m:ctrlPr>
                          <a:rPr lang="en-US" i="1"/>
                        </m:ctrlPr>
                      </m:dPr>
                      <m:e>
                        <m:r>
                          <a:rPr lang="en-US" i="1"/>
                          <m:t>𝑥</m:t>
                        </m:r>
                        <m:r>
                          <a:rPr lang="en-US" i="1"/>
                          <m:t>=5 </m:t>
                        </m:r>
                        <m:r>
                          <a:rPr lang="en-US" i="1"/>
                          <m:t>𝑎𝑡</m:t>
                        </m:r>
                        <m:r>
                          <a:rPr lang="en-US" i="1"/>
                          <m:t> </m:t>
                        </m:r>
                        <m:r>
                          <a:rPr lang="en-US" i="1"/>
                          <m:t>𝑝</m:t>
                        </m:r>
                        <m:r>
                          <a:rPr lang="en-US" i="1"/>
                          <m:t>=</m:t>
                        </m:r>
                        <m:f>
                          <m:fPr>
                            <m:type m:val="skw"/>
                            <m:ctrlPr>
                              <a:rPr lang="en-US" i="1"/>
                            </m:ctrlPr>
                          </m:fPr>
                          <m:num>
                            <m:r>
                              <a:rPr lang="en-US" i="1"/>
                              <m:t>1</m:t>
                            </m:r>
                          </m:num>
                          <m:den>
                            <m:r>
                              <a:rPr lang="en-US" i="1"/>
                              <m:t>2</m:t>
                            </m:r>
                          </m:den>
                        </m:f>
                      </m:e>
                    </m:d>
                  </m:oMath>
                </a14:m>
                <a:endParaRPr lang="en-US" dirty="0"/>
              </a:p>
              <a:p>
                <a:pPr marL="0" indent="0">
                  <a:buNone/>
                </a:pPr>
                <a:endParaRPr lang="en-US" i="1" dirty="0"/>
              </a:p>
              <a:p>
                <a:pPr marL="0" indent="0">
                  <a:buNone/>
                </a:pPr>
                <a:r>
                  <a:rPr lang="en-US" i="1" dirty="0"/>
                  <a:t/>
                </a:r>
                <a14:m>
                  <m:oMath xmlns:m="http://schemas.openxmlformats.org/officeDocument/2006/math">
                    <m:r>
                      <a:rPr lang="en-US" i="1"/>
                      <m:t>𝑃</m:t>
                    </m:r>
                    <m:d>
                      <m:dPr>
                        <m:ctrlPr>
                          <a:rPr lang="en-US" i="1"/>
                        </m:ctrlPr>
                      </m:dPr>
                      <m:e>
                        <m:r>
                          <a:rPr lang="en-US" i="1"/>
                          <m:t>𝑋</m:t>
                        </m:r>
                        <m:r>
                          <a:rPr lang="en-US" i="1"/>
                          <m:t>=</m:t>
                        </m:r>
                        <m:r>
                          <a:rPr lang="en-US" i="1"/>
                          <m:t>𝑥</m:t>
                        </m:r>
                      </m:e>
                    </m:d>
                    <m:r>
                      <a:rPr lang="en-US" i="1"/>
                      <m:t>=</m:t>
                    </m:r>
                    <m:m>
                      <m:mPr>
                        <m:mcs>
                          <m:mc>
                            <m:mcPr>
                              <m:count m:val="1"/>
                              <m:mcJc m:val="center"/>
                            </m:mcPr>
                          </m:mc>
                        </m:mcs>
                        <m:ctrlPr>
                          <a:rPr lang="en-US" i="1"/>
                        </m:ctrlPr>
                      </m:mPr>
                      <m:mr>
                        <m:e>
                          <m:r>
                            <a:rPr lang="en-US" i="1"/>
                            <m:t>5</m:t>
                          </m:r>
                        </m:e>
                      </m:mr>
                      <m:mr>
                        <m:e>
                          <m:r>
                            <a:rPr lang="en-US" i="1"/>
                            <m:t>𝑐</m:t>
                          </m:r>
                        </m:e>
                      </m:mr>
                      <m:mr>
                        <m:e>
                          <m:r>
                            <a:rPr lang="en-US" i="1"/>
                            <m:t>4</m:t>
                          </m:r>
                        </m:e>
                      </m:mr>
                    </m:m>
                    <m:sSup>
                      <m:sSupPr>
                        <m:ctrlPr>
                          <a:rPr lang="en-US" i="1"/>
                        </m:ctrlPr>
                      </m:sSupPr>
                      <m:e>
                        <m:d>
                          <m:dPr>
                            <m:ctrlPr>
                              <a:rPr lang="en-US" i="1"/>
                            </m:ctrlPr>
                          </m:dPr>
                          <m:e>
                            <m:f>
                              <m:fPr>
                                <m:ctrlPr>
                                  <a:rPr lang="en-US" i="1"/>
                                </m:ctrlPr>
                              </m:fPr>
                              <m:num>
                                <m:r>
                                  <a:rPr lang="en-US" i="1"/>
                                  <m:t>1</m:t>
                                </m:r>
                              </m:num>
                              <m:den>
                                <m:r>
                                  <a:rPr lang="en-US" i="1"/>
                                  <m:t>2</m:t>
                                </m:r>
                              </m:den>
                            </m:f>
                          </m:e>
                        </m:d>
                      </m:e>
                      <m:sup>
                        <m:r>
                          <a:rPr lang="en-US" i="1"/>
                          <m:t>4</m:t>
                        </m:r>
                      </m:sup>
                    </m:sSup>
                    <m:sSup>
                      <m:sSupPr>
                        <m:ctrlPr>
                          <a:rPr lang="en-US" i="1"/>
                        </m:ctrlPr>
                      </m:sSupPr>
                      <m:e>
                        <m:d>
                          <m:dPr>
                            <m:ctrlPr>
                              <a:rPr lang="en-US" i="1"/>
                            </m:ctrlPr>
                          </m:dPr>
                          <m:e>
                            <m:f>
                              <m:fPr>
                                <m:ctrlPr>
                                  <a:rPr lang="en-US" i="1"/>
                                </m:ctrlPr>
                              </m:fPr>
                              <m:num>
                                <m:r>
                                  <a:rPr lang="en-US" i="1"/>
                                  <m:t>1</m:t>
                                </m:r>
                              </m:num>
                              <m:den>
                                <m:r>
                                  <a:rPr lang="en-US" i="1"/>
                                  <m:t>2</m:t>
                                </m:r>
                              </m:den>
                            </m:f>
                          </m:e>
                        </m:d>
                      </m:e>
                      <m:sup>
                        <m:r>
                          <a:rPr lang="en-US" i="1"/>
                          <m:t>1</m:t>
                        </m:r>
                      </m:sup>
                    </m:sSup>
                    <m:r>
                      <a:rPr lang="en-US" i="1"/>
                      <m:t>+</m:t>
                    </m:r>
                    <m:m>
                      <m:mPr>
                        <m:mcs>
                          <m:mc>
                            <m:mcPr>
                              <m:count m:val="1"/>
                              <m:mcJc m:val="center"/>
                            </m:mcPr>
                          </m:mc>
                        </m:mcs>
                        <m:ctrlPr>
                          <a:rPr lang="en-US" i="1"/>
                        </m:ctrlPr>
                      </m:mPr>
                      <m:mr>
                        <m:e>
                          <m:r>
                            <a:rPr lang="en-US" i="1"/>
                            <m:t>5</m:t>
                          </m:r>
                        </m:e>
                      </m:mr>
                      <m:mr>
                        <m:e>
                          <m:r>
                            <a:rPr lang="en-US" i="1"/>
                            <m:t>𝑐</m:t>
                          </m:r>
                        </m:e>
                      </m:mr>
                      <m:mr>
                        <m:e>
                          <m:r>
                            <a:rPr lang="en-US" i="1"/>
                            <m:t>5</m:t>
                          </m:r>
                        </m:e>
                      </m:mr>
                    </m:m>
                    <m:sSup>
                      <m:sSupPr>
                        <m:ctrlPr>
                          <a:rPr lang="en-US" i="1"/>
                        </m:ctrlPr>
                      </m:sSupPr>
                      <m:e>
                        <m:d>
                          <m:dPr>
                            <m:ctrlPr>
                              <a:rPr lang="en-US" i="1"/>
                            </m:ctrlPr>
                          </m:dPr>
                          <m:e>
                            <m:f>
                              <m:fPr>
                                <m:ctrlPr>
                                  <a:rPr lang="en-US" i="1"/>
                                </m:ctrlPr>
                              </m:fPr>
                              <m:num>
                                <m:r>
                                  <a:rPr lang="en-US" i="1"/>
                                  <m:t>1</m:t>
                                </m:r>
                              </m:num>
                              <m:den>
                                <m:r>
                                  <a:rPr lang="en-US" i="1"/>
                                  <m:t>2</m:t>
                                </m:r>
                              </m:den>
                            </m:f>
                          </m:e>
                        </m:d>
                      </m:e>
                      <m:sup>
                        <m:r>
                          <a:rPr lang="en-US" i="1"/>
                          <m:t>5</m:t>
                        </m:r>
                      </m:sup>
                    </m:sSup>
                  </m:oMath>
                </a14:m>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25003"/>
                <a:ext cx="10515600" cy="575196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532617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515155"/>
                <a:ext cx="10515600" cy="5661808"/>
              </a:xfrm>
            </p:spPr>
            <p:txBody>
              <a:bodyPr>
                <a:normAutofit fontScale="70000" lnSpcReduction="20000"/>
              </a:bodyPr>
              <a:lstStyle/>
              <a:p>
                <a:pPr marL="0" indent="0">
                  <a:buNone/>
                </a:pPr>
                <a:r>
                  <a:rPr lang="en-US" dirty="0"/>
                  <a:t/>
                </a:r>
                <a14:m>
                  <m:oMath xmlns:m="http://schemas.openxmlformats.org/officeDocument/2006/math">
                    <m:r>
                      <a:rPr lang="en-US" i="1"/>
                      <m:t>=</m:t>
                    </m:r>
                    <m:f>
                      <m:fPr>
                        <m:ctrlPr>
                          <a:rPr lang="en-US" i="1"/>
                        </m:ctrlPr>
                      </m:fPr>
                      <m:num>
                        <m:r>
                          <a:rPr lang="en-US" i="1"/>
                          <m:t>5</m:t>
                        </m:r>
                      </m:num>
                      <m:den>
                        <m:r>
                          <a:rPr lang="en-US" i="1"/>
                          <m:t>32</m:t>
                        </m:r>
                      </m:den>
                    </m:f>
                    <m:r>
                      <a:rPr lang="en-US" i="1"/>
                      <m:t>+</m:t>
                    </m:r>
                    <m:f>
                      <m:fPr>
                        <m:ctrlPr>
                          <a:rPr lang="en-US" i="1"/>
                        </m:ctrlPr>
                      </m:fPr>
                      <m:num>
                        <m:r>
                          <a:rPr lang="en-US" i="1"/>
                          <m:t>1</m:t>
                        </m:r>
                      </m:num>
                      <m:den>
                        <m:r>
                          <a:rPr lang="en-US" i="1"/>
                          <m:t>32</m:t>
                        </m:r>
                      </m:den>
                    </m:f>
                    <m:r>
                      <a:rPr lang="en-US" i="1"/>
                      <m:t>=</m:t>
                    </m:r>
                    <m:f>
                      <m:fPr>
                        <m:ctrlPr>
                          <a:rPr lang="en-US" i="1"/>
                        </m:ctrlPr>
                      </m:fPr>
                      <m:num>
                        <m:r>
                          <a:rPr lang="en-US" i="1"/>
                          <m:t>6</m:t>
                        </m:r>
                      </m:num>
                      <m:den>
                        <m:r>
                          <a:rPr lang="en-US" i="1"/>
                          <m:t>32</m:t>
                        </m:r>
                      </m:den>
                    </m:f>
                  </m:oMath>
                </a14:m>
                <a:endParaRPr lang="en-US" dirty="0"/>
              </a:p>
              <a:p>
                <a:pPr marL="0" indent="0">
                  <a:buNone/>
                </a:pPr>
                <a:r>
                  <a:rPr lang="en-US" dirty="0"/>
                  <a:t/>
                </a:r>
                <a14:m>
                  <m:oMath xmlns:m="http://schemas.openxmlformats.org/officeDocument/2006/math">
                    <m:r>
                      <a:rPr lang="en-US" i="1"/>
                      <m:t>𝛼</m:t>
                    </m:r>
                    <m:r>
                      <a:rPr lang="en-US" i="1"/>
                      <m:t>=</m:t>
                    </m:r>
                    <m:f>
                      <m:fPr>
                        <m:ctrlPr>
                          <a:rPr lang="en-US" i="1"/>
                        </m:ctrlPr>
                      </m:fPr>
                      <m:num>
                        <m:r>
                          <a:rPr lang="en-US" i="1"/>
                          <m:t>3</m:t>
                        </m:r>
                      </m:num>
                      <m:den>
                        <m:r>
                          <a:rPr lang="en-US" i="1"/>
                          <m:t>16</m:t>
                        </m:r>
                      </m:den>
                    </m:f>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𝛽</m:t>
                      </m:r>
                      <m:r>
                        <a:rPr lang="en-US" i="1"/>
                        <m:t>=</m:t>
                      </m:r>
                      <m:r>
                        <a:rPr lang="en-US" i="1"/>
                        <m:t>𝑃</m:t>
                      </m:r>
                      <m:d>
                        <m:dPr>
                          <m:begChr m:val="["/>
                          <m:endChr m:val="]"/>
                          <m:ctrlPr>
                            <a:rPr lang="en-US" i="1"/>
                          </m:ctrlPr>
                        </m:dPr>
                        <m:e>
                          <m:r>
                            <a:rPr lang="en-US" i="1"/>
                            <m:t>𝑥</m:t>
                          </m:r>
                          <m:r>
                            <a:rPr lang="en-US" i="1"/>
                            <m:t>𝜖</m:t>
                          </m:r>
                          <m:sSup>
                            <m:sSupPr>
                              <m:ctrlPr>
                                <a:rPr lang="en-US" i="1"/>
                              </m:ctrlPr>
                            </m:sSupPr>
                            <m:e>
                              <m:r>
                                <a:rPr lang="en-US" i="1"/>
                                <m:t>𝐶</m:t>
                              </m:r>
                            </m:e>
                            <m:sup>
                              <m:r>
                                <a:rPr lang="en-US" i="1"/>
                                <m:t>∗</m:t>
                              </m:r>
                            </m:sup>
                          </m:sSup>
                          <m:r>
                            <a:rPr lang="en-US" i="1"/>
                            <m:t>/</m:t>
                          </m:r>
                          <m:sSub>
                            <m:sSubPr>
                              <m:ctrlPr>
                                <a:rPr lang="en-US" i="1"/>
                              </m:ctrlPr>
                            </m:sSubPr>
                            <m:e>
                              <m:r>
                                <a:rPr lang="en-US" i="1"/>
                                <m:t>𝐻</m:t>
                              </m:r>
                            </m:e>
                            <m:sub>
                              <m:r>
                                <a:rPr lang="en-US" i="1"/>
                                <m:t>0</m:t>
                              </m:r>
                            </m:sub>
                          </m:sSub>
                        </m:e>
                      </m:d>
                    </m:oMath>
                  </m:oMathPara>
                </a14:m>
                <a:endParaRPr lang="en-US" dirty="0"/>
              </a:p>
              <a:p>
                <a:pPr marL="0" indent="0">
                  <a:buNone/>
                </a:pPr>
                <a:r>
                  <a:rPr lang="en-US" dirty="0"/>
                  <a:t/>
                </a:r>
                <a14:m>
                  <m:oMath xmlns:m="http://schemas.openxmlformats.org/officeDocument/2006/math">
                    <m:r>
                      <a:rPr lang="en-US" i="1"/>
                      <m:t>𝛽</m:t>
                    </m:r>
                    <m:r>
                      <a:rPr lang="en-US" i="1"/>
                      <m:t>=</m:t>
                    </m:r>
                    <m:d>
                      <m:dPr>
                        <m:begChr m:val="["/>
                        <m:endChr m:val="]"/>
                        <m:ctrlPr>
                          <a:rPr lang="en-US" i="1"/>
                        </m:ctrlPr>
                      </m:dPr>
                      <m:e>
                        <m:r>
                          <a:rPr lang="en-US" i="1"/>
                          <m:t>𝑡𝑦𝑝𝑒</m:t>
                        </m:r>
                        <m:r>
                          <a:rPr lang="en-US" i="1"/>
                          <m:t> </m:t>
                        </m:r>
                        <m:sSup>
                          <m:sSupPr>
                            <m:ctrlPr>
                              <a:rPr lang="en-US" i="1"/>
                            </m:ctrlPr>
                          </m:sSupPr>
                          <m:e>
                            <m:r>
                              <a:rPr lang="en-US" i="1"/>
                              <m:t>2</m:t>
                            </m:r>
                          </m:e>
                          <m:sup>
                            <m:r>
                              <a:rPr lang="en-US" i="1"/>
                              <m:t>𝑠𝑡</m:t>
                            </m:r>
                          </m:sup>
                        </m:sSup>
                        <m:r>
                          <a:rPr lang="en-US" i="1"/>
                          <m:t>𝑒𝑟𝑟𝑜𝑟</m:t>
                        </m:r>
                      </m:e>
                    </m:d>
                  </m:oMath>
                </a14:m>
                <a:endParaRPr lang="en-US" dirty="0"/>
              </a:p>
              <a:p>
                <a:pPr marL="0" indent="0">
                  <a:buNone/>
                </a:pPr>
                <a:r>
                  <a:rPr lang="en-US" dirty="0"/>
                  <a:t/>
                </a:r>
                <a14:m>
                  <m:oMath xmlns:m="http://schemas.openxmlformats.org/officeDocument/2006/math">
                    <m:r>
                      <a:rPr lang="en-US" i="1"/>
                      <m:t>=</m:t>
                    </m:r>
                    <m:r>
                      <a:rPr lang="en-US" i="1"/>
                      <m:t>𝑃</m:t>
                    </m:r>
                    <m:d>
                      <m:dPr>
                        <m:begChr m:val="["/>
                        <m:endChr m:val="]"/>
                        <m:ctrlPr>
                          <a:rPr lang="en-US" i="1"/>
                        </m:ctrlPr>
                      </m:dPr>
                      <m:e>
                        <m:r>
                          <a:rPr lang="en-US" i="1"/>
                          <m:t>𝑥</m:t>
                        </m:r>
                        <m:r>
                          <a:rPr lang="en-US" i="1"/>
                          <m:t>&lt;4</m:t>
                        </m:r>
                      </m:e>
                    </m:d>
                  </m:oMath>
                </a14:m>
                <a:endParaRPr lang="en-US" dirty="0"/>
              </a:p>
              <a:p>
                <a:pPr marL="0" indent="0">
                  <a:buNone/>
                </a:pPr>
                <a:r>
                  <a:rPr lang="en-US" dirty="0"/>
                  <a:t/>
                </a:r>
                <a14:m>
                  <m:oMath xmlns:m="http://schemas.openxmlformats.org/officeDocument/2006/math">
                    <m:r>
                      <a:rPr lang="en-US" i="1"/>
                      <m:t>=1−</m:t>
                    </m:r>
                    <m:r>
                      <a:rPr lang="en-US" i="1"/>
                      <m:t>𝑃</m:t>
                    </m:r>
                    <m:sSub>
                      <m:sSubPr>
                        <m:ctrlPr>
                          <a:rPr lang="en-US" i="1"/>
                        </m:ctrlPr>
                      </m:sSubPr>
                      <m:e>
                        <m:d>
                          <m:dPr>
                            <m:begChr m:val="["/>
                            <m:endChr m:val="]"/>
                            <m:ctrlPr>
                              <a:rPr lang="en-US" i="1"/>
                            </m:ctrlPr>
                          </m:dPr>
                          <m:e>
                            <m:r>
                              <a:rPr lang="en-US" i="1"/>
                              <m:t>𝑥</m:t>
                            </m:r>
                            <m:r>
                              <a:rPr lang="en-US" i="1"/>
                              <m:t>≥4</m:t>
                            </m:r>
                          </m:e>
                        </m:d>
                      </m:e>
                      <m:sub>
                        <m:r>
                          <a:rPr lang="en-US" i="1"/>
                          <m:t>𝑝</m:t>
                        </m:r>
                        <m:r>
                          <a:rPr lang="en-US" i="1"/>
                          <m:t>=3/4</m:t>
                        </m:r>
                      </m:sub>
                    </m:sSub>
                  </m:oMath>
                </a14:m>
                <a:endParaRPr lang="en-US" dirty="0"/>
              </a:p>
              <a:p>
                <a:pPr marL="0" indent="0">
                  <a:buNone/>
                </a:pPr>
                <a:r>
                  <a:rPr lang="en-US" dirty="0"/>
                  <a:t/>
                </a:r>
              </a:p>
              <a:p>
                <a:pPr marL="0" indent="0">
                  <a:buNone/>
                </a:pPr>
                <a:r>
                  <a:rPr lang="en-US" dirty="0"/>
                  <a:t/>
                </a:r>
                <a14:m>
                  <m:oMath xmlns:m="http://schemas.openxmlformats.org/officeDocument/2006/math">
                    <m:r>
                      <a:rPr lang="en-US" i="1"/>
                      <m:t>=1−</m:t>
                    </m:r>
                    <m:d>
                      <m:dPr>
                        <m:begChr m:val="["/>
                        <m:endChr m:val="]"/>
                        <m:ctrlPr>
                          <a:rPr lang="en-US" i="1"/>
                        </m:ctrlPr>
                      </m:dPr>
                      <m:e>
                        <m:m>
                          <m:mPr>
                            <m:mcs>
                              <m:mc>
                                <m:mcPr>
                                  <m:count m:val="1"/>
                                  <m:mcJc m:val="center"/>
                                </m:mcPr>
                              </m:mc>
                            </m:mcs>
                            <m:ctrlPr>
                              <a:rPr lang="en-US" i="1"/>
                            </m:ctrlPr>
                          </m:mPr>
                          <m:mr>
                            <m:e>
                              <m:r>
                                <a:rPr lang="en-US" i="1"/>
                                <m:t>5</m:t>
                              </m:r>
                            </m:e>
                          </m:mr>
                          <m:mr>
                            <m:e>
                              <m:r>
                                <a:rPr lang="en-US" i="1"/>
                                <m:t>𝑐</m:t>
                              </m:r>
                            </m:e>
                          </m:mr>
                          <m:mr>
                            <m:e>
                              <m:r>
                                <a:rPr lang="en-US" i="1"/>
                                <m:t>4</m:t>
                              </m:r>
                            </m:e>
                          </m:mr>
                        </m:m>
                        <m:sSup>
                          <m:sSupPr>
                            <m:ctrlPr>
                              <a:rPr lang="en-US" i="1"/>
                            </m:ctrlPr>
                          </m:sSupPr>
                          <m:e>
                            <m:d>
                              <m:dPr>
                                <m:ctrlPr>
                                  <a:rPr lang="en-US" i="1"/>
                                </m:ctrlPr>
                              </m:dPr>
                              <m:e>
                                <m:f>
                                  <m:fPr>
                                    <m:ctrlPr>
                                      <a:rPr lang="en-US" i="1"/>
                                    </m:ctrlPr>
                                  </m:fPr>
                                  <m:num>
                                    <m:r>
                                      <a:rPr lang="en-US" i="1"/>
                                      <m:t>3</m:t>
                                    </m:r>
                                  </m:num>
                                  <m:den>
                                    <m:r>
                                      <a:rPr lang="en-US" i="1"/>
                                      <m:t>4</m:t>
                                    </m:r>
                                  </m:den>
                                </m:f>
                              </m:e>
                            </m:d>
                          </m:e>
                          <m:sup>
                            <m:r>
                              <a:rPr lang="en-US" i="1"/>
                              <m:t>4</m:t>
                            </m:r>
                          </m:sup>
                        </m:sSup>
                        <m:sSup>
                          <m:sSupPr>
                            <m:ctrlPr>
                              <a:rPr lang="en-US" i="1"/>
                            </m:ctrlPr>
                          </m:sSupPr>
                          <m:e>
                            <m:d>
                              <m:dPr>
                                <m:ctrlPr>
                                  <a:rPr lang="en-US" i="1"/>
                                </m:ctrlPr>
                              </m:dPr>
                              <m:e>
                                <m:f>
                                  <m:fPr>
                                    <m:ctrlPr>
                                      <a:rPr lang="en-US" i="1"/>
                                    </m:ctrlPr>
                                  </m:fPr>
                                  <m:num>
                                    <m:r>
                                      <a:rPr lang="en-US" i="1"/>
                                      <m:t>1</m:t>
                                    </m:r>
                                  </m:num>
                                  <m:den>
                                    <m:r>
                                      <a:rPr lang="en-US" i="1"/>
                                      <m:t>4</m:t>
                                    </m:r>
                                  </m:den>
                                </m:f>
                              </m:e>
                            </m:d>
                          </m:e>
                          <m:sup>
                            <m:r>
                              <a:rPr lang="en-US" i="1"/>
                              <m:t>1</m:t>
                            </m:r>
                          </m:sup>
                        </m:sSup>
                        <m:r>
                          <a:rPr lang="en-US" i="1"/>
                          <m:t>+</m:t>
                        </m:r>
                        <m:m>
                          <m:mPr>
                            <m:mcs>
                              <m:mc>
                                <m:mcPr>
                                  <m:count m:val="1"/>
                                  <m:mcJc m:val="center"/>
                                </m:mcPr>
                              </m:mc>
                            </m:mcs>
                            <m:ctrlPr>
                              <a:rPr lang="en-US" i="1"/>
                            </m:ctrlPr>
                          </m:mPr>
                          <m:mr>
                            <m:e>
                              <m:r>
                                <a:rPr lang="en-US" i="1"/>
                                <m:t>5</m:t>
                              </m:r>
                            </m:e>
                          </m:mr>
                          <m:mr>
                            <m:e>
                              <m:r>
                                <a:rPr lang="en-US" i="1"/>
                                <m:t>𝑐</m:t>
                              </m:r>
                            </m:e>
                          </m:mr>
                          <m:mr>
                            <m:e>
                              <m:r>
                                <a:rPr lang="en-US" i="1"/>
                                <m:t>5</m:t>
                              </m:r>
                            </m:e>
                          </m:mr>
                        </m:m>
                        <m:sSup>
                          <m:sSupPr>
                            <m:ctrlPr>
                              <a:rPr lang="en-US" i="1"/>
                            </m:ctrlPr>
                          </m:sSupPr>
                          <m:e>
                            <m:d>
                              <m:dPr>
                                <m:ctrlPr>
                                  <a:rPr lang="en-US" i="1"/>
                                </m:ctrlPr>
                              </m:dPr>
                              <m:e>
                                <m:f>
                                  <m:fPr>
                                    <m:ctrlPr>
                                      <a:rPr lang="en-US" i="1"/>
                                    </m:ctrlPr>
                                  </m:fPr>
                                  <m:num>
                                    <m:r>
                                      <a:rPr lang="en-US" i="1"/>
                                      <m:t>3</m:t>
                                    </m:r>
                                  </m:num>
                                  <m:den>
                                    <m:r>
                                      <a:rPr lang="en-US" i="1"/>
                                      <m:t>4</m:t>
                                    </m:r>
                                  </m:den>
                                </m:f>
                              </m:e>
                            </m:d>
                          </m:e>
                          <m:sup>
                            <m:r>
                              <a:rPr lang="en-US" i="1"/>
                              <m:t>5</m:t>
                            </m:r>
                          </m:sup>
                        </m:sSup>
                      </m:e>
                    </m:d>
                  </m:oMath>
                </a14:m>
                <a:endParaRPr lang="en-US" dirty="0"/>
              </a:p>
              <a:p>
                <a:pPr marL="0" indent="0">
                  <a:buNone/>
                </a:pPr>
                <a:r>
                  <a:rPr lang="en-US" dirty="0"/>
                  <a:t/>
                </a:r>
              </a:p>
              <a:p>
                <a:pPr marL="0" indent="0">
                  <a:buNone/>
                </a:pPr>
                <a:r>
                  <a:rPr lang="en-US" dirty="0"/>
                  <a:t/>
                </a:r>
                <a14:m>
                  <m:oMath xmlns:m="http://schemas.openxmlformats.org/officeDocument/2006/math">
                    <m:r>
                      <a:rPr lang="en-US" i="1"/>
                      <m:t>=1−</m:t>
                    </m:r>
                    <m:d>
                      <m:dPr>
                        <m:begChr m:val="["/>
                        <m:endChr m:val="]"/>
                        <m:ctrlPr>
                          <a:rPr lang="en-US" i="1"/>
                        </m:ctrlPr>
                      </m:dPr>
                      <m:e>
                        <m:f>
                          <m:fPr>
                            <m:ctrlPr>
                              <a:rPr lang="en-US" i="1"/>
                            </m:ctrlPr>
                          </m:fPr>
                          <m:num>
                            <m:r>
                              <a:rPr lang="en-US" i="1"/>
                              <m:t>405</m:t>
                            </m:r>
                          </m:num>
                          <m:den>
                            <m:r>
                              <a:rPr lang="en-US" i="1"/>
                              <m:t>1024</m:t>
                            </m:r>
                          </m:den>
                        </m:f>
                        <m:r>
                          <a:rPr lang="en-US" i="1"/>
                          <m:t>+</m:t>
                        </m:r>
                        <m:f>
                          <m:fPr>
                            <m:ctrlPr>
                              <a:rPr lang="en-US" i="1"/>
                            </m:ctrlPr>
                          </m:fPr>
                          <m:num>
                            <m:r>
                              <a:rPr lang="en-US" i="1"/>
                              <m:t>243</m:t>
                            </m:r>
                          </m:num>
                          <m:den>
                            <m:r>
                              <a:rPr lang="en-US" i="1"/>
                              <m:t>1024</m:t>
                            </m:r>
                          </m:den>
                        </m:f>
                      </m:e>
                    </m:d>
                  </m:oMath>
                </a14:m>
                <a:endParaRPr lang="en-US" dirty="0"/>
              </a:p>
              <a:p>
                <a:pPr marL="0" indent="0">
                  <a:buNone/>
                </a:pPr>
                <a:r>
                  <a:rPr lang="en-US" dirty="0"/>
                  <a:t/>
                </a:r>
                <a14:m>
                  <m:oMath xmlns:m="http://schemas.openxmlformats.org/officeDocument/2006/math">
                    <m:r>
                      <a:rPr lang="en-US" i="1"/>
                      <m:t>=1−0.6328</m:t>
                    </m:r>
                  </m:oMath>
                </a14:m>
                <a:endParaRPr lang="en-US" dirty="0"/>
              </a:p>
              <a:p>
                <a:pPr marL="0" indent="0">
                  <a:buNone/>
                </a:pPr>
                <a:r>
                  <a:rPr lang="en-US" dirty="0"/>
                  <a:t/>
                </a:r>
                <a14:m>
                  <m:oMath xmlns:m="http://schemas.openxmlformats.org/officeDocument/2006/math">
                    <m:r>
                      <a:rPr lang="en-US" i="1"/>
                      <m:t> =0.3672</m:t>
                    </m:r>
                  </m:oMath>
                </a14:m>
                <a:endParaRPr lang="en-US" dirty="0"/>
              </a:p>
              <a:p>
                <a:pPr marL="0" indent="0">
                  <a:buNone/>
                </a:pPr>
                <a:r>
                  <a:rPr lang="en-US" dirty="0"/>
                  <a:t>Power of test:-</a:t>
                </a:r>
              </a:p>
              <a:p>
                <a:pPr marL="0" indent="0">
                  <a:buNone/>
                </a:pPr>
                <a14:m>
                  <m:oMathPara xmlns:m="http://schemas.openxmlformats.org/officeDocument/2006/math">
                    <m:oMathParaPr>
                      <m:jc m:val="centerGroup"/>
                    </m:oMathParaPr>
                    <m:oMath xmlns:m="http://schemas.openxmlformats.org/officeDocument/2006/math">
                      <m:r>
                        <a:rPr lang="en-US" i="1"/>
                        <m:t>1−</m:t>
                      </m:r>
                      <m:r>
                        <a:rPr lang="en-US" i="1"/>
                        <m:t>𝛽</m:t>
                      </m:r>
                      <m:r>
                        <a:rPr lang="en-US" i="1"/>
                        <m:t>=1−0.367=0.6328</m:t>
                      </m:r>
                    </m:oMath>
                  </m:oMathPara>
                </a14:m>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515155"/>
                <a:ext cx="10515600" cy="5661808"/>
              </a:xfrm>
              <a:blipFill rotWithShape="0">
                <a:blip r:embed="rId2"/>
                <a:stretch>
                  <a:fillRect t="-539"/>
                </a:stretch>
              </a:blipFill>
            </p:spPr>
            <p:txBody>
              <a:bodyPr/>
              <a:lstStyle/>
              <a:p>
                <a:r>
                  <a:rPr lang="en-US">
                    <a:noFill/>
                  </a:rPr>
                  <a:t> </a:t>
                </a:r>
              </a:p>
            </p:txBody>
          </p:sp>
        </mc:Fallback>
      </mc:AlternateContent>
    </p:spTree>
    <p:extLst>
      <p:ext uri="{BB962C8B-B14F-4D97-AF65-F5344CB8AC3E}">
        <p14:creationId xmlns="" xmlns:p14="http://schemas.microsoft.com/office/powerpoint/2010/main" val="3332757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89397"/>
                <a:ext cx="10515600" cy="5687566"/>
              </a:xfrm>
            </p:spPr>
            <p:txBody>
              <a:bodyPr>
                <a:normAutofit/>
              </a:bodyPr>
              <a:lstStyle/>
              <a:p>
                <a:pPr marL="0" indent="0">
                  <a:buNone/>
                </a:pPr>
                <a:r>
                  <a:rPr lang="en-US" dirty="0"/>
                  <a:t>Question#5</a:t>
                </a:r>
              </a:p>
              <a:p>
                <a:pPr marL="0" indent="0">
                  <a:buNone/>
                </a:pPr>
                <a:r>
                  <a:rPr lang="en-US" dirty="0"/>
                  <a:t>Let </a:t>
                </a:r>
                <a14:m>
                  <m:oMath xmlns:m="http://schemas.openxmlformats.org/officeDocument/2006/math">
                    <m:sSub>
                      <m:sSubPr>
                        <m:ctrlPr>
                          <a:rPr lang="en-US" i="1"/>
                        </m:ctrlPr>
                      </m:sSubPr>
                      <m:e>
                        <m:r>
                          <a:rPr lang="en-US" i="1"/>
                          <m:t>𝑋</m:t>
                        </m:r>
                      </m:e>
                      <m:sub>
                        <m:r>
                          <a:rPr lang="en-US" i="1"/>
                          <m:t>1</m:t>
                        </m:r>
                      </m:sub>
                    </m:sSub>
                    <m:r>
                      <a:rPr lang="en-US" i="1"/>
                      <m:t>,</m:t>
                    </m:r>
                    <m:sSub>
                      <m:sSubPr>
                        <m:ctrlPr>
                          <a:rPr lang="en-US" i="1"/>
                        </m:ctrlPr>
                      </m:sSubPr>
                      <m:e>
                        <m:r>
                          <a:rPr lang="en-US" i="1"/>
                          <m:t>𝑋</m:t>
                        </m:r>
                      </m:e>
                      <m:sub>
                        <m:r>
                          <a:rPr lang="en-US" i="1"/>
                          <m:t>2</m:t>
                        </m:r>
                      </m:sub>
                    </m:sSub>
                    <m:r>
                      <a:rPr lang="en-US" i="1"/>
                      <m:t>,</m:t>
                    </m:r>
                    <m:sSub>
                      <m:sSubPr>
                        <m:ctrlPr>
                          <a:rPr lang="en-US" i="1"/>
                        </m:ctrlPr>
                      </m:sSubPr>
                      <m:e>
                        <m:r>
                          <a:rPr lang="en-US" i="1"/>
                          <m:t>𝑋</m:t>
                        </m:r>
                      </m:e>
                      <m:sub>
                        <m:r>
                          <a:rPr lang="en-US" i="1"/>
                          <m:t>3</m:t>
                        </m:r>
                      </m:sub>
                    </m:sSub>
                    <m:r>
                      <a:rPr lang="en-US" i="1"/>
                      <m:t>…</m:t>
                    </m:r>
                    <m:sSub>
                      <m:sSubPr>
                        <m:ctrlPr>
                          <a:rPr lang="en-US" i="1"/>
                        </m:ctrlPr>
                      </m:sSubPr>
                      <m:e>
                        <m:r>
                          <a:rPr lang="en-US" i="1"/>
                          <m:t>𝑋</m:t>
                        </m:r>
                      </m:e>
                      <m:sub>
                        <m:r>
                          <a:rPr lang="en-US" i="1"/>
                          <m:t>𝑛</m:t>
                        </m:r>
                      </m:sub>
                    </m:sSub>
                  </m:oMath>
                </a14:m>
                <a:r>
                  <a:rPr lang="en-US" dirty="0"/>
                  <a:t> be a random sample of size ‘n’ from a density </a:t>
                </a:r>
                <a14:m>
                  <m:oMath xmlns:m="http://schemas.openxmlformats.org/officeDocument/2006/math">
                    <m:r>
                      <a:rPr lang="en-US" i="1"/>
                      <m:t>𝑓</m:t>
                    </m:r>
                    <m:d>
                      <m:dPr>
                        <m:ctrlPr>
                          <a:rPr lang="en-US" i="1"/>
                        </m:ctrlPr>
                      </m:dPr>
                      <m:e>
                        <m:r>
                          <a:rPr lang="en-US" i="1"/>
                          <m:t>𝑋</m:t>
                        </m:r>
                        <m:r>
                          <a:rPr lang="en-US" i="1"/>
                          <m:t>;</m:t>
                        </m:r>
                        <m:r>
                          <a:rPr lang="en-US" i="1"/>
                          <m:t>𝜃</m:t>
                        </m:r>
                      </m:e>
                    </m:d>
                    <m:r>
                      <a:rPr lang="en-US" i="1"/>
                      <m:t>=</m:t>
                    </m:r>
                    <m:sSup>
                      <m:sSupPr>
                        <m:ctrlPr>
                          <a:rPr lang="en-US" i="1"/>
                        </m:ctrlPr>
                      </m:sSupPr>
                      <m:e>
                        <m:r>
                          <a:rPr lang="en-US" i="1"/>
                          <m:t>𝜃</m:t>
                        </m:r>
                      </m:e>
                      <m:sup>
                        <m:r>
                          <a:rPr lang="en-US" i="1"/>
                          <m:t>𝑥</m:t>
                        </m:r>
                      </m:sup>
                    </m:sSup>
                    <m:sSup>
                      <m:sSupPr>
                        <m:ctrlPr>
                          <a:rPr lang="en-US" i="1"/>
                        </m:ctrlPr>
                      </m:sSupPr>
                      <m:e>
                        <m:d>
                          <m:dPr>
                            <m:ctrlPr>
                              <a:rPr lang="en-US" i="1"/>
                            </m:ctrlPr>
                          </m:dPr>
                          <m:e>
                            <m:r>
                              <a:rPr lang="en-US" i="1"/>
                              <m:t>1−</m:t>
                            </m:r>
                            <m:r>
                              <a:rPr lang="en-US" i="1"/>
                              <m:t>𝜃</m:t>
                            </m:r>
                          </m:e>
                        </m:d>
                      </m:e>
                      <m:sup>
                        <m:r>
                          <a:rPr lang="en-US" i="1"/>
                          <m:t>1−</m:t>
                        </m:r>
                        <m:r>
                          <a:rPr lang="en-US" i="1"/>
                          <m:t>𝑥</m:t>
                        </m:r>
                      </m:sup>
                    </m:sSup>
                  </m:oMath>
                </a14:m>
                <a:r>
                  <a:rPr lang="en-US" dirty="0"/>
                  <a:t> test the hypothesis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m:t>
                    </m:r>
                    <m:sSub>
                      <m:sSubPr>
                        <m:ctrlPr>
                          <a:rPr lang="en-US" i="1"/>
                        </m:ctrlPr>
                      </m:sSubPr>
                      <m:e>
                        <m:r>
                          <a:rPr lang="en-US" i="1"/>
                          <m:t>𝜃</m:t>
                        </m:r>
                      </m:e>
                      <m:sub>
                        <m:r>
                          <a:rPr lang="en-US" i="1"/>
                          <m:t>0</m:t>
                        </m:r>
                      </m:sub>
                    </m:sSub>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m:t>
                    </m:r>
                    <m:sSub>
                      <m:sSubPr>
                        <m:ctrlPr>
                          <a:rPr lang="en-US" i="1"/>
                        </m:ctrlPr>
                      </m:sSubPr>
                      <m:e>
                        <m:r>
                          <a:rPr lang="en-US" i="1"/>
                          <m:t>𝜃</m:t>
                        </m:r>
                      </m:e>
                      <m:sub>
                        <m:r>
                          <a:rPr lang="en-US" i="1"/>
                          <m:t>1</m:t>
                        </m:r>
                      </m:sub>
                    </m:sSub>
                  </m:oMath>
                </a14:m>
                <a:r>
                  <a:rPr lang="en-US" dirty="0"/>
                  <a:t/>
                </a:r>
              </a:p>
              <a:p>
                <a:pPr marL="0" indent="0">
                  <a:buNone/>
                </a:pPr>
                <a:r>
                  <a:rPr lang="en-US" dirty="0"/>
                  <a:t>Solution:-</a:t>
                </a:r>
              </a:p>
              <a:p>
                <a:pPr marL="0" indent="0">
                  <a:buNone/>
                </a:pPr>
                <a:r>
                  <a:rPr lang="en-US" dirty="0"/>
                  <a:t>The given </a:t>
                </a:r>
                <a:r>
                  <a:rPr lang="en-US" dirty="0" err="1"/>
                  <a:t>p.d.f</a:t>
                </a:r>
                <a:endParaRPr lang="en-US" dirty="0"/>
              </a:p>
              <a:p>
                <a:pPr marL="0" indent="0">
                  <a:buNone/>
                </a:pPr>
                <a14:m>
                  <m:oMathPara xmlns:m="http://schemas.openxmlformats.org/officeDocument/2006/math">
                    <m:oMathParaPr>
                      <m:jc m:val="centerGroup"/>
                    </m:oMathParaPr>
                    <m:oMath xmlns:m="http://schemas.openxmlformats.org/officeDocument/2006/math">
                      <m:r>
                        <a:rPr lang="en-US" i="1"/>
                        <m:t>𝑓</m:t>
                      </m:r>
                      <m:d>
                        <m:dPr>
                          <m:ctrlPr>
                            <a:rPr lang="en-US" i="1"/>
                          </m:ctrlPr>
                        </m:dPr>
                        <m:e>
                          <m:r>
                            <a:rPr lang="en-US" i="1"/>
                            <m:t>𝑋</m:t>
                          </m:r>
                          <m:r>
                            <a:rPr lang="en-US" i="1"/>
                            <m:t>;</m:t>
                          </m:r>
                          <m:r>
                            <a:rPr lang="en-US" i="1"/>
                            <m:t>𝜃</m:t>
                          </m:r>
                        </m:e>
                      </m:d>
                      <m:r>
                        <a:rPr lang="en-US" i="1"/>
                        <m:t>=</m:t>
                      </m:r>
                      <m:sSup>
                        <m:sSupPr>
                          <m:ctrlPr>
                            <a:rPr lang="en-US" i="1"/>
                          </m:ctrlPr>
                        </m:sSupPr>
                        <m:e>
                          <m:r>
                            <a:rPr lang="en-US" i="1"/>
                            <m:t>𝜃</m:t>
                          </m:r>
                        </m:e>
                        <m:sup>
                          <m:r>
                            <a:rPr lang="en-US" i="1"/>
                            <m:t>𝑥</m:t>
                          </m:r>
                        </m:sup>
                      </m:sSup>
                      <m:sSup>
                        <m:sSupPr>
                          <m:ctrlPr>
                            <a:rPr lang="en-US" i="1"/>
                          </m:ctrlPr>
                        </m:sSupPr>
                        <m:e>
                          <m:d>
                            <m:dPr>
                              <m:ctrlPr>
                                <a:rPr lang="en-US" i="1"/>
                              </m:ctrlPr>
                            </m:dPr>
                            <m:e>
                              <m:r>
                                <a:rPr lang="en-US" i="1"/>
                                <m:t>1−</m:t>
                              </m:r>
                              <m:r>
                                <a:rPr lang="en-US" i="1"/>
                                <m:t>𝜃</m:t>
                              </m:r>
                            </m:e>
                          </m:d>
                        </m:e>
                        <m:sup>
                          <m:r>
                            <a:rPr lang="en-US" i="1"/>
                            <m:t>1−</m:t>
                          </m:r>
                          <m:r>
                            <a:rPr lang="en-US" i="1"/>
                            <m:t>𝑥</m:t>
                          </m:r>
                        </m:sup>
                      </m:sSup>
                    </m:oMath>
                  </m:oMathPara>
                </a14:m>
                <a:endParaRPr lang="en-US" dirty="0"/>
              </a:p>
              <a:p>
                <a:pPr marL="0" indent="0">
                  <a:buNone/>
                </a:pPr>
                <a:r>
                  <a:rPr lang="en-US" dirty="0"/>
                  <a:t>Taking L.H.F.</a:t>
                </a:r>
              </a:p>
              <a:p>
                <a:pPr marL="0" indent="0">
                  <a:buNone/>
                </a:pPr>
                <a14:m>
                  <m:oMathPara xmlns:m="http://schemas.openxmlformats.org/officeDocument/2006/math">
                    <m:oMathParaPr>
                      <m:jc m:val="centerGroup"/>
                    </m:oMathParaPr>
                    <m:oMath xmlns:m="http://schemas.openxmlformats.org/officeDocument/2006/math">
                      <m:r>
                        <a:rPr lang="en-US" i="1"/>
                        <m:t>𝐿</m:t>
                      </m:r>
                      <m:d>
                        <m:dPr>
                          <m:ctrlPr>
                            <a:rPr lang="en-US" i="1"/>
                          </m:ctrlPr>
                        </m:dPr>
                        <m:e>
                          <m:r>
                            <a:rPr lang="en-US" i="1"/>
                            <m:t>𝑋</m:t>
                          </m:r>
                        </m:e>
                      </m:d>
                      <m:r>
                        <a:rPr lang="en-US" i="1"/>
                        <m:t>=</m:t>
                      </m:r>
                      <m:sSup>
                        <m:sSupPr>
                          <m:ctrlPr>
                            <a:rPr lang="en-US" i="1"/>
                          </m:ctrlPr>
                        </m:sSupPr>
                        <m:e>
                          <m:r>
                            <a:rPr lang="en-US" i="1"/>
                            <m:t>𝜃</m:t>
                          </m:r>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r>
                                <a:rPr lang="en-US" i="1"/>
                                <m:t>1−</m:t>
                              </m:r>
                              <m:r>
                                <a:rPr lang="en-US" i="1"/>
                                <m:t>𝜃</m:t>
                              </m:r>
                            </m:e>
                          </m:d>
                        </m:e>
                        <m:sup>
                          <m:r>
                            <a:rPr lang="en-US" i="1"/>
                            <m:t>𝑛</m:t>
                          </m:r>
                          <m:r>
                            <a:rPr lang="en-US" i="1"/>
                            <m:t>−</m:t>
                          </m:r>
                          <m:nary>
                            <m:naryPr>
                              <m:chr m:val="∑"/>
                              <m:limLoc m:val="undOvr"/>
                              <m:subHide m:val="on"/>
                              <m:supHide m:val="on"/>
                              <m:ctrlPr>
                                <a:rPr lang="en-US" i="1"/>
                              </m:ctrlPr>
                            </m:naryPr>
                            <m:sub/>
                            <m:sup/>
                            <m:e>
                              <m:r>
                                <a:rPr lang="en-US" i="1"/>
                                <m:t>𝑋</m:t>
                              </m:r>
                            </m:e>
                          </m:nary>
                        </m:sup>
                      </m:sSup>
                    </m:oMath>
                  </m:oMathPara>
                </a14:m>
                <a:endParaRPr lang="en-US" dirty="0"/>
              </a:p>
              <a:p>
                <a:pPr marL="0" indent="0">
                  <a:buNone/>
                </a:pPr>
                <a:r>
                  <a:rPr lang="en-US" dirty="0"/>
                  <a:t> As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m:t>
                    </m:r>
                    <m:sSub>
                      <m:sSubPr>
                        <m:ctrlPr>
                          <a:rPr lang="en-US" i="1"/>
                        </m:ctrlPr>
                      </m:sSubPr>
                      <m:e>
                        <m:r>
                          <a:rPr lang="en-US" i="1"/>
                          <m:t>𝜃</m:t>
                        </m:r>
                      </m:e>
                      <m:sub>
                        <m:r>
                          <a:rPr lang="en-US" i="1"/>
                          <m:t>0</m:t>
                        </m:r>
                      </m:sub>
                    </m:sSub>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𝐿</m:t>
                      </m:r>
                      <m:d>
                        <m:dPr>
                          <m:ctrlPr>
                            <a:rPr lang="en-US" i="1"/>
                          </m:ctrlPr>
                        </m:dPr>
                        <m:e>
                          <m:sSub>
                            <m:sSubPr>
                              <m:ctrlPr>
                                <a:rPr lang="en-US" i="1"/>
                              </m:ctrlPr>
                            </m:sSubPr>
                            <m:e>
                              <m:r>
                                <a:rPr lang="en-US" i="1"/>
                                <m:t>𝐻</m:t>
                              </m:r>
                            </m:e>
                            <m:sub>
                              <m:r>
                                <a:rPr lang="en-US" i="1"/>
                                <m:t>0</m:t>
                              </m:r>
                            </m:sub>
                          </m:sSub>
                        </m:e>
                      </m:d>
                      <m:r>
                        <a:rPr lang="en-US" i="1"/>
                        <m:t>=</m:t>
                      </m:r>
                      <m:sSup>
                        <m:sSupPr>
                          <m:ctrlPr>
                            <a:rPr lang="en-US" i="1"/>
                          </m:ctrlPr>
                        </m:sSupPr>
                        <m:e>
                          <m:sSub>
                            <m:sSubPr>
                              <m:ctrlPr>
                                <a:rPr lang="en-US" i="1"/>
                              </m:ctrlPr>
                            </m:sSubPr>
                            <m:e>
                              <m:r>
                                <a:rPr lang="en-US" i="1"/>
                                <m:t>𝜃</m:t>
                              </m:r>
                            </m:e>
                            <m:sub>
                              <m:r>
                                <a:rPr lang="en-US" i="1"/>
                                <m:t>0</m:t>
                              </m:r>
                            </m:sub>
                          </m:sSub>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r>
                                <a:rPr lang="en-US" i="1"/>
                                <m:t>1−</m:t>
                              </m:r>
                              <m:sSub>
                                <m:sSubPr>
                                  <m:ctrlPr>
                                    <a:rPr lang="en-US" i="1"/>
                                  </m:ctrlPr>
                                </m:sSubPr>
                                <m:e>
                                  <m:r>
                                    <a:rPr lang="en-US" i="1"/>
                                    <m:t>𝜃</m:t>
                                  </m:r>
                                </m:e>
                                <m:sub>
                                  <m:r>
                                    <a:rPr lang="en-US" i="1"/>
                                    <m:t>0</m:t>
                                  </m:r>
                                </m:sub>
                              </m:sSub>
                            </m:e>
                          </m:d>
                        </m:e>
                        <m:sup>
                          <m:r>
                            <a:rPr lang="en-US" i="1"/>
                            <m:t>𝑛</m:t>
                          </m:r>
                          <m:r>
                            <a:rPr lang="en-US" i="1"/>
                            <m:t>−</m:t>
                          </m:r>
                          <m:nary>
                            <m:naryPr>
                              <m:chr m:val="∑"/>
                              <m:limLoc m:val="undOvr"/>
                              <m:subHide m:val="on"/>
                              <m:supHide m:val="on"/>
                              <m:ctrlPr>
                                <a:rPr lang="en-US" i="1"/>
                              </m:ctrlPr>
                            </m:naryPr>
                            <m:sub/>
                            <m:sup/>
                            <m:e>
                              <m:r>
                                <a:rPr lang="en-US" i="1"/>
                                <m:t>𝑋</m:t>
                              </m:r>
                            </m:e>
                          </m:nary>
                        </m:sup>
                      </m:sSup>
                    </m:oMath>
                  </m:oMathPara>
                </a14:m>
                <a:endParaRPr lang="en-US" dirty="0"/>
              </a:p>
              <a:p>
                <a:pPr marL="0" indent="0">
                  <a:buNone/>
                </a:pPr>
                <a:r>
                  <a:rPr lang="en-US" dirty="0"/>
                  <a:t>As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m:t>
                    </m:r>
                    <m:sSub>
                      <m:sSubPr>
                        <m:ctrlPr>
                          <a:rPr lang="en-US" i="1"/>
                        </m:ctrlPr>
                      </m:sSubPr>
                      <m:e>
                        <m:r>
                          <a:rPr lang="en-US" i="1"/>
                          <m:t>𝜃</m:t>
                        </m:r>
                      </m:e>
                      <m:sub>
                        <m:r>
                          <a:rPr lang="en-US" i="1"/>
                          <m:t>1</m:t>
                        </m:r>
                      </m:sub>
                    </m:sSub>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m:t> </m:t>
                      </m:r>
                      <m:r>
                        <a:rPr lang="en-US" i="1"/>
                        <m:t>𝐿</m:t>
                      </m:r>
                      <m:d>
                        <m:dPr>
                          <m:ctrlPr>
                            <a:rPr lang="en-US" i="1"/>
                          </m:ctrlPr>
                        </m:dPr>
                        <m:e>
                          <m:sSub>
                            <m:sSubPr>
                              <m:ctrlPr>
                                <a:rPr lang="en-US" i="1"/>
                              </m:ctrlPr>
                            </m:sSubPr>
                            <m:e>
                              <m:r>
                                <a:rPr lang="en-US" i="1"/>
                                <m:t>𝐻</m:t>
                              </m:r>
                            </m:e>
                            <m:sub>
                              <m:r>
                                <a:rPr lang="en-US" i="1"/>
                                <m:t>1</m:t>
                              </m:r>
                            </m:sub>
                          </m:sSub>
                        </m:e>
                      </m:d>
                      <m:r>
                        <a:rPr lang="en-US" i="1"/>
                        <m:t>=</m:t>
                      </m:r>
                      <m:sSup>
                        <m:sSupPr>
                          <m:ctrlPr>
                            <a:rPr lang="en-US" i="1"/>
                          </m:ctrlPr>
                        </m:sSupPr>
                        <m:e>
                          <m:sSub>
                            <m:sSubPr>
                              <m:ctrlPr>
                                <a:rPr lang="en-US" i="1"/>
                              </m:ctrlPr>
                            </m:sSubPr>
                            <m:e>
                              <m:r>
                                <a:rPr lang="en-US" i="1"/>
                                <m:t>𝜃</m:t>
                              </m:r>
                            </m:e>
                            <m:sub>
                              <m:r>
                                <a:rPr lang="en-US" i="1"/>
                                <m:t>1</m:t>
                              </m:r>
                            </m:sub>
                          </m:sSub>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r>
                                <a:rPr lang="en-US" i="1"/>
                                <m:t>1−</m:t>
                              </m:r>
                              <m:sSub>
                                <m:sSubPr>
                                  <m:ctrlPr>
                                    <a:rPr lang="en-US" i="1"/>
                                  </m:ctrlPr>
                                </m:sSubPr>
                                <m:e>
                                  <m:r>
                                    <a:rPr lang="en-US" i="1"/>
                                    <m:t>𝜃</m:t>
                                  </m:r>
                                </m:e>
                                <m:sub>
                                  <m:r>
                                    <a:rPr lang="en-US" i="1"/>
                                    <m:t>1</m:t>
                                  </m:r>
                                </m:sub>
                              </m:sSub>
                            </m:e>
                          </m:d>
                        </m:e>
                        <m:sup>
                          <m:r>
                            <a:rPr lang="en-US" i="1"/>
                            <m:t>𝑛</m:t>
                          </m:r>
                          <m:r>
                            <a:rPr lang="en-US" i="1"/>
                            <m:t>−</m:t>
                          </m:r>
                          <m:nary>
                            <m:naryPr>
                              <m:chr m:val="∑"/>
                              <m:limLoc m:val="undOvr"/>
                              <m:subHide m:val="on"/>
                              <m:supHide m:val="on"/>
                              <m:ctrlPr>
                                <a:rPr lang="en-US" i="1"/>
                              </m:ctrlPr>
                            </m:naryPr>
                            <m:sub/>
                            <m:sup/>
                            <m:e>
                              <m:r>
                                <a:rPr lang="en-US" i="1"/>
                                <m:t>𝑋</m:t>
                              </m:r>
                            </m:e>
                          </m:nary>
                        </m:sup>
                      </m:sSup>
                    </m:oMath>
                  </m:oMathPara>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89397"/>
                <a:ext cx="10515600" cy="5687566"/>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978136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334851"/>
                <a:ext cx="10515600" cy="5842112"/>
              </a:xfrm>
            </p:spPr>
            <p:txBody>
              <a:bodyPr>
                <a:normAutofit fontScale="85000" lnSpcReduction="20000"/>
              </a:bodyPr>
              <a:lstStyle/>
              <a:p>
                <a:pPr marL="0" indent="0">
                  <a:buNone/>
                </a:pPr>
                <a:r>
                  <a:rPr lang="en-US" dirty="0"/>
                  <a:t>By </a:t>
                </a:r>
                <a:r>
                  <a:rPr lang="en-US" dirty="0" err="1"/>
                  <a:t>Neymen</a:t>
                </a:r>
                <a:r>
                  <a:rPr lang="en-US" dirty="0"/>
                  <a:t> Pearson Lemma theorem</a:t>
                </a:r>
              </a:p>
              <a:p>
                <a:pPr marL="0" indent="0">
                  <a:buNone/>
                </a:pPr>
                <a:r>
                  <a:rPr lang="en-US" dirty="0"/>
                  <a:t/>
                </a:r>
                <a14:m>
                  <m:oMath xmlns:m="http://schemas.openxmlformats.org/officeDocument/2006/math">
                    <m:f>
                      <m:fPr>
                        <m:ctrlPr>
                          <a:rPr lang="en-US" i="1"/>
                        </m:ctrlPr>
                      </m:fPr>
                      <m:num>
                        <m:r>
                          <m:rPr>
                            <m:sty m:val="p"/>
                          </m:rPr>
                          <a:rPr lang="en-US"/>
                          <m:t>L</m:t>
                        </m:r>
                        <m:d>
                          <m:dPr>
                            <m:ctrlPr>
                              <a:rPr lang="en-US" i="1"/>
                            </m:ctrlPr>
                          </m:dPr>
                          <m:e>
                            <m:sSub>
                              <m:sSubPr>
                                <m:ctrlPr>
                                  <a:rPr lang="en-US" i="1"/>
                                </m:ctrlPr>
                              </m:sSubPr>
                              <m:e>
                                <m:r>
                                  <a:rPr lang="en-US" i="1"/>
                                  <m:t>𝐻</m:t>
                                </m:r>
                              </m:e>
                              <m:sub>
                                <m:r>
                                  <a:rPr lang="en-US" i="1"/>
                                  <m:t>0</m:t>
                                </m:r>
                              </m:sub>
                            </m:sSub>
                          </m:e>
                        </m:d>
                      </m:num>
                      <m:den>
                        <m:r>
                          <m:rPr>
                            <m:sty m:val="p"/>
                          </m:rPr>
                          <a:rPr lang="en-US"/>
                          <m:t>L</m:t>
                        </m:r>
                        <m:d>
                          <m:dPr>
                            <m:ctrlPr>
                              <a:rPr lang="en-US" i="1"/>
                            </m:ctrlPr>
                          </m:dPr>
                          <m:e>
                            <m:sSub>
                              <m:sSubPr>
                                <m:ctrlPr>
                                  <a:rPr lang="en-US" i="1"/>
                                </m:ctrlPr>
                              </m:sSubPr>
                              <m:e>
                                <m:r>
                                  <a:rPr lang="en-US" i="1"/>
                                  <m:t>𝐻</m:t>
                                </m:r>
                              </m:e>
                              <m:sub>
                                <m:r>
                                  <a:rPr lang="en-US" i="1"/>
                                  <m:t>𝐴</m:t>
                                </m:r>
                              </m:sub>
                            </m:sSub>
                          </m:e>
                        </m:d>
                      </m:den>
                    </m:f>
                    <m:r>
                      <a:rPr lang="en-US" i="1"/>
                      <m:t>≤</m:t>
                    </m:r>
                    <m:sSub>
                      <m:sSubPr>
                        <m:ctrlPr>
                          <a:rPr lang="en-US" i="1"/>
                        </m:ctrlPr>
                      </m:sSubPr>
                      <m:e>
                        <m:r>
                          <a:rPr lang="en-US" i="1"/>
                          <m:t>𝐾</m:t>
                        </m:r>
                      </m:e>
                      <m:sub>
                        <m:r>
                          <a:rPr lang="en-US" i="1"/>
                          <m:t>𝛼</m:t>
                        </m:r>
                      </m:sub>
                    </m:sSub>
                  </m:oMath>
                </a14:m>
                <a:endParaRPr lang="en-US" dirty="0"/>
              </a:p>
              <a:p>
                <a:pPr marL="0" indent="0">
                  <a:buNone/>
                </a:pPr>
                <a:r>
                  <a:rPr lang="en-US" dirty="0"/>
                  <a:t> </a:t>
                </a:r>
              </a:p>
              <a:p>
                <a:pPr marL="0" indent="0">
                  <a:buNone/>
                </a:pPr>
                <a:r>
                  <a:rPr lang="en-US" dirty="0"/>
                  <a:t/>
                </a:r>
                <a14:m>
                  <m:oMath xmlns:m="http://schemas.openxmlformats.org/officeDocument/2006/math">
                    <m:f>
                      <m:fPr>
                        <m:ctrlPr>
                          <a:rPr lang="en-US" i="1"/>
                        </m:ctrlPr>
                      </m:fPr>
                      <m:num>
                        <m:sSup>
                          <m:sSupPr>
                            <m:ctrlPr>
                              <a:rPr lang="en-US" i="1"/>
                            </m:ctrlPr>
                          </m:sSupPr>
                          <m:e>
                            <m:sSub>
                              <m:sSubPr>
                                <m:ctrlPr>
                                  <a:rPr lang="en-US" i="1"/>
                                </m:ctrlPr>
                              </m:sSubPr>
                              <m:e>
                                <m:r>
                                  <a:rPr lang="en-US" i="1"/>
                                  <m:t>𝜃</m:t>
                                </m:r>
                              </m:e>
                              <m:sub>
                                <m:r>
                                  <a:rPr lang="en-US" i="1"/>
                                  <m:t>0</m:t>
                                </m:r>
                              </m:sub>
                            </m:sSub>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r>
                                  <a:rPr lang="en-US" i="1"/>
                                  <m:t>1−</m:t>
                                </m:r>
                                <m:sSub>
                                  <m:sSubPr>
                                    <m:ctrlPr>
                                      <a:rPr lang="en-US" i="1"/>
                                    </m:ctrlPr>
                                  </m:sSubPr>
                                  <m:e>
                                    <m:r>
                                      <a:rPr lang="en-US" i="1"/>
                                      <m:t>𝜃</m:t>
                                    </m:r>
                                  </m:e>
                                  <m:sub>
                                    <m:r>
                                      <a:rPr lang="en-US" i="1"/>
                                      <m:t>0</m:t>
                                    </m:r>
                                  </m:sub>
                                </m:sSub>
                              </m:e>
                            </m:d>
                          </m:e>
                          <m:sup>
                            <m:r>
                              <a:rPr lang="en-US" i="1"/>
                              <m:t>𝑛</m:t>
                            </m:r>
                            <m:r>
                              <a:rPr lang="en-US" i="1"/>
                              <m:t>−</m:t>
                            </m:r>
                            <m:nary>
                              <m:naryPr>
                                <m:chr m:val="∑"/>
                                <m:limLoc m:val="undOvr"/>
                                <m:subHide m:val="on"/>
                                <m:supHide m:val="on"/>
                                <m:ctrlPr>
                                  <a:rPr lang="en-US" i="1"/>
                                </m:ctrlPr>
                              </m:naryPr>
                              <m:sub/>
                              <m:sup/>
                              <m:e>
                                <m:r>
                                  <a:rPr lang="en-US" i="1"/>
                                  <m:t>𝑋</m:t>
                                </m:r>
                              </m:e>
                            </m:nary>
                          </m:sup>
                        </m:sSup>
                      </m:num>
                      <m:den>
                        <m:sSup>
                          <m:sSupPr>
                            <m:ctrlPr>
                              <a:rPr lang="en-US" i="1"/>
                            </m:ctrlPr>
                          </m:sSupPr>
                          <m:e>
                            <m:sSub>
                              <m:sSubPr>
                                <m:ctrlPr>
                                  <a:rPr lang="en-US" i="1"/>
                                </m:ctrlPr>
                              </m:sSubPr>
                              <m:e>
                                <m:r>
                                  <a:rPr lang="en-US" i="1"/>
                                  <m:t>𝜃</m:t>
                                </m:r>
                              </m:e>
                              <m:sub>
                                <m:r>
                                  <a:rPr lang="en-US" i="1"/>
                                  <m:t>1</m:t>
                                </m:r>
                              </m:sub>
                            </m:sSub>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r>
                                  <a:rPr lang="en-US" i="1"/>
                                  <m:t>1−</m:t>
                                </m:r>
                                <m:sSub>
                                  <m:sSubPr>
                                    <m:ctrlPr>
                                      <a:rPr lang="en-US" i="1"/>
                                    </m:ctrlPr>
                                  </m:sSubPr>
                                  <m:e>
                                    <m:r>
                                      <a:rPr lang="en-US" i="1"/>
                                      <m:t>𝜃</m:t>
                                    </m:r>
                                  </m:e>
                                  <m:sub>
                                    <m:r>
                                      <a:rPr lang="en-US" i="1"/>
                                      <m:t>1</m:t>
                                    </m:r>
                                  </m:sub>
                                </m:sSub>
                              </m:e>
                            </m:d>
                          </m:e>
                          <m:sup>
                            <m:r>
                              <a:rPr lang="en-US" i="1"/>
                              <m:t>𝑛</m:t>
                            </m:r>
                            <m:r>
                              <a:rPr lang="en-US" i="1"/>
                              <m:t>−</m:t>
                            </m:r>
                            <m:nary>
                              <m:naryPr>
                                <m:chr m:val="∑"/>
                                <m:limLoc m:val="undOvr"/>
                                <m:subHide m:val="on"/>
                                <m:supHide m:val="on"/>
                                <m:ctrlPr>
                                  <a:rPr lang="en-US" i="1"/>
                                </m:ctrlPr>
                              </m:naryPr>
                              <m:sub/>
                              <m:sup/>
                              <m:e>
                                <m:r>
                                  <a:rPr lang="en-US" i="1"/>
                                  <m:t>𝑋</m:t>
                                </m:r>
                              </m:e>
                            </m:nary>
                          </m:sup>
                        </m:sSup>
                      </m:den>
                    </m:f>
                    <m:r>
                      <a:rPr lang="en-US" i="1"/>
                      <m:t>≤</m:t>
                    </m:r>
                    <m:sSub>
                      <m:sSubPr>
                        <m:ctrlPr>
                          <a:rPr lang="en-US" i="1"/>
                        </m:ctrlPr>
                      </m:sSubPr>
                      <m:e>
                        <m:r>
                          <a:rPr lang="en-US" i="1"/>
                          <m:t>𝐾</m:t>
                        </m:r>
                      </m:e>
                      <m:sub>
                        <m:r>
                          <a:rPr lang="en-US" i="1"/>
                          <m:t>𝛼</m:t>
                        </m:r>
                      </m:sub>
                    </m:sSub>
                  </m:oMath>
                </a14:m>
                <a:r>
                  <a:rPr lang="en-US" dirty="0"/>
                  <a:t/>
                </a:r>
              </a:p>
              <a:p>
                <a:pPr marL="0" indent="0">
                  <a:buNone/>
                </a:pPr>
                <a:r>
                  <a:rPr lang="en-US" dirty="0"/>
                  <a:t/>
                </a:r>
              </a:p>
              <a:p>
                <a:pPr marL="0" indent="0">
                  <a:buNone/>
                </a:pPr>
                <a:r>
                  <a:rPr lang="en-US" dirty="0"/>
                  <a:t/>
                </a:r>
                <a14:m>
                  <m:oMath xmlns:m="http://schemas.openxmlformats.org/officeDocument/2006/math">
                    <m:sSup>
                      <m:sSupPr>
                        <m:ctrlPr>
                          <a:rPr lang="en-US" i="1"/>
                        </m:ctrlPr>
                      </m:sSupPr>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sup>
                        <m:nary>
                          <m:naryPr>
                            <m:chr m:val="∑"/>
                            <m:limLoc m:val="undOvr"/>
                            <m:subHide m:val="on"/>
                            <m:supHide m:val="on"/>
                            <m:ctrlPr>
                              <a:rPr lang="en-US" i="1"/>
                            </m:ctrlPr>
                          </m:naryPr>
                          <m:sub/>
                          <m:sup/>
                          <m:e>
                            <m:r>
                              <a:rPr lang="en-US" i="1"/>
                              <m:t>𝑋</m:t>
                            </m:r>
                          </m:e>
                        </m:nary>
                      </m:sup>
                    </m:sSup>
                    <m:sSup>
                      <m:sSupPr>
                        <m:ctrlPr>
                          <a:rPr lang="en-US" i="1"/>
                        </m:ctrlPr>
                      </m:sSupPr>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sup>
                        <m:r>
                          <a:rPr lang="en-US" i="1"/>
                          <m:t>𝑛</m:t>
                        </m:r>
                        <m:r>
                          <a:rPr lang="en-US" i="1"/>
                          <m:t>−</m:t>
                        </m:r>
                        <m:nary>
                          <m:naryPr>
                            <m:chr m:val="∑"/>
                            <m:limLoc m:val="undOvr"/>
                            <m:subHide m:val="on"/>
                            <m:supHide m:val="on"/>
                            <m:ctrlPr>
                              <a:rPr lang="en-US" i="1"/>
                            </m:ctrlPr>
                          </m:naryPr>
                          <m:sub/>
                          <m:sup/>
                          <m:e>
                            <m:r>
                              <a:rPr lang="en-US" i="1"/>
                              <m:t>𝑋</m:t>
                            </m:r>
                          </m:e>
                        </m:nary>
                      </m:sup>
                    </m:sSup>
                    <m:r>
                      <a:rPr lang="en-US" i="1"/>
                      <m:t>≤</m:t>
                    </m:r>
                    <m:sSub>
                      <m:sSubPr>
                        <m:ctrlPr>
                          <a:rPr lang="en-US" i="1"/>
                        </m:ctrlPr>
                      </m:sSubPr>
                      <m:e>
                        <m:r>
                          <a:rPr lang="en-US" i="1"/>
                          <m:t>𝐾</m:t>
                        </m:r>
                      </m:e>
                      <m:sub>
                        <m:r>
                          <a:rPr lang="en-US" i="1"/>
                          <m:t>𝛼</m:t>
                        </m:r>
                      </m:sub>
                    </m:sSub>
                  </m:oMath>
                </a14:m>
                <a:r>
                  <a:rPr lang="en-US" dirty="0"/>
                  <a:t/>
                </a:r>
              </a:p>
              <a:p>
                <a:pPr marL="0" indent="0">
                  <a:buNone/>
                </a:pPr>
                <a:r>
                  <a:rPr lang="en-US" dirty="0"/>
                  <a:t>Taking log both sides</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r>
                        <a:rPr lang="en-US" i="1"/>
                        <m:t>𝑛</m:t>
                      </m:r>
                      <m:r>
                        <a:rPr lang="en-US" i="1"/>
                        <m:t>−</m:t>
                      </m:r>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r>
                        <a:rPr lang="en-US" i="1"/>
                        <m:t>≤</m:t>
                      </m:r>
                      <m:sSub>
                        <m:sSubPr>
                          <m:ctrlPr>
                            <a:rPr lang="en-US" i="1"/>
                          </m:ctrlPr>
                        </m:sSubPr>
                        <m:e>
                          <m:r>
                            <a:rPr lang="en-US" i="1"/>
                            <m:t>𝐾</m:t>
                          </m:r>
                        </m:e>
                        <m:sub>
                          <m:r>
                            <a:rPr lang="en-US" i="1"/>
                            <m:t>𝛼</m:t>
                          </m:r>
                        </m:sub>
                      </m:sSub>
                    </m:oMath>
                  </m:oMathPara>
                </a14:m>
                <a:endParaRPr lang="en-US"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r>
                        <a:rPr lang="en-US" i="1"/>
                        <m:t>𝑛</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r>
                        <a:rPr lang="en-US" i="1"/>
                        <m:t>−</m:t>
                      </m:r>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r>
                        <a:rPr lang="en-US" i="1"/>
                        <m:t>≤</m:t>
                      </m:r>
                      <m:sSub>
                        <m:sSubPr>
                          <m:ctrlPr>
                            <a:rPr lang="en-US" i="1"/>
                          </m:ctrlPr>
                        </m:sSubPr>
                        <m:e>
                          <m:r>
                            <a:rPr lang="en-US" i="1"/>
                            <m:t>𝐾</m:t>
                          </m:r>
                        </m:e>
                        <m:sub>
                          <m:r>
                            <a:rPr lang="en-US" i="1"/>
                            <m:t>𝛼</m:t>
                          </m:r>
                        </m:sub>
                      </m:sSub>
                    </m:oMath>
                  </m:oMathPara>
                </a14:m>
                <a:endParaRPr lang="en-US"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nary>
                        <m:naryPr>
                          <m:chr m:val="∑"/>
                          <m:limLoc m:val="undOvr"/>
                          <m:subHide m:val="on"/>
                          <m:supHide m:val="on"/>
                          <m:ctrlPr>
                            <a:rPr lang="en-US" i="1"/>
                          </m:ctrlPr>
                        </m:naryPr>
                        <m:sub/>
                        <m:sup/>
                        <m:e>
                          <m:r>
                            <a:rPr lang="en-US" i="1"/>
                            <m:t>𝑋</m:t>
                          </m:r>
                        </m:e>
                      </m:nary>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r>
                        <a:rPr lang="en-US" i="1"/>
                        <m:t>≤</m:t>
                      </m:r>
                      <m:sSub>
                        <m:sSubPr>
                          <m:ctrlPr>
                            <a:rPr lang="en-US" i="1"/>
                          </m:ctrlPr>
                        </m:sSubPr>
                        <m:e>
                          <m:r>
                            <a:rPr lang="en-US" i="1"/>
                            <m:t>𝐾</m:t>
                          </m:r>
                        </m:e>
                        <m:sub>
                          <m:r>
                            <a:rPr lang="en-US" i="1"/>
                            <m:t>𝛼</m:t>
                          </m:r>
                        </m:sub>
                      </m:sSub>
                      <m:r>
                        <a:rPr lang="en-US" i="1"/>
                        <m:t>−</m:t>
                      </m:r>
                      <m:r>
                        <a:rPr lang="en-US" i="1"/>
                        <m:t>𝑛</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oMath>
                  </m:oMathPara>
                </a14:m>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334851"/>
                <a:ext cx="10515600" cy="5842112"/>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2531958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683653" y="421827"/>
                <a:ext cx="10515600" cy="5901699"/>
              </a:xfrm>
            </p:spPr>
            <p:txBody>
              <a:bodyPr>
                <a:normAutofit fontScale="92500" lnSpcReduction="10000"/>
              </a:bodyPr>
              <a:lstStyle/>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d>
                        <m:dPr>
                          <m:begChr m:val="["/>
                          <m:endChr m:val="]"/>
                          <m:ctrlPr>
                            <a:rPr lang="en-US" i="1"/>
                          </m:ctrlPr>
                        </m:dPr>
                        <m:e>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e>
                      </m:d>
                      <m:r>
                        <a:rPr lang="en-US" i="1"/>
                        <m:t>≤</m:t>
                      </m:r>
                      <m:sSub>
                        <m:sSubPr>
                          <m:ctrlPr>
                            <a:rPr lang="en-US" i="1"/>
                          </m:ctrlPr>
                        </m:sSubPr>
                        <m:e>
                          <m:r>
                            <a:rPr lang="en-US" i="1"/>
                            <m:t>𝐾</m:t>
                          </m:r>
                        </m:e>
                        <m:sub>
                          <m:r>
                            <a:rPr lang="en-US" i="1"/>
                            <m:t>𝛼</m:t>
                          </m:r>
                        </m:sub>
                      </m:sSub>
                      <m:r>
                        <a:rPr lang="en-US" i="1"/>
                        <m:t>−</m:t>
                      </m:r>
                      <m:r>
                        <a:rPr lang="en-US" i="1"/>
                        <m:t>𝑛</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oMath>
                  </m:oMathPara>
                </a14:m>
                <a:endParaRPr lang="en-US" dirty="0"/>
              </a:p>
              <a:p>
                <a:pPr marL="0" indent="0">
                  <a:buNone/>
                </a:pPr>
                <a:r>
                  <a:rPr lang="en-US" dirty="0"/>
                  <a:t>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r>
                        <a:rPr lang="en-US" i="1"/>
                        <m:t>≤</m:t>
                      </m:r>
                      <m:f>
                        <m:fPr>
                          <m:type m:val="skw"/>
                          <m:ctrlPr>
                            <a:rPr lang="en-US" i="1"/>
                          </m:ctrlPr>
                        </m:fPr>
                        <m:num>
                          <m:sSub>
                            <m:sSubPr>
                              <m:ctrlPr>
                                <a:rPr lang="en-US" i="1"/>
                              </m:ctrlPr>
                            </m:sSubPr>
                            <m:e>
                              <m:r>
                                <a:rPr lang="en-US" i="1"/>
                                <m:t>𝐾</m:t>
                              </m:r>
                            </m:e>
                            <m:sub>
                              <m:r>
                                <a:rPr lang="en-US" i="1"/>
                                <m:t>𝛼</m:t>
                              </m:r>
                            </m:sub>
                          </m:sSub>
                          <m:r>
                            <a:rPr lang="en-US" i="1"/>
                            <m:t>−</m:t>
                          </m:r>
                          <m:r>
                            <a:rPr lang="en-US" i="1"/>
                            <m:t>𝑛</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num>
                        <m:den>
                          <m:d>
                            <m:dPr>
                              <m:begChr m:val="["/>
                              <m:endChr m:val="]"/>
                              <m:ctrlPr>
                                <a:rPr lang="en-US" i="1"/>
                              </m:ctrlPr>
                            </m:dPr>
                            <m:e>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e>
                          </m:d>
                        </m:den>
                      </m:f>
                    </m:oMath>
                  </m:oMathPara>
                </a14:m>
                <a:endParaRPr lang="en-US" dirty="0"/>
              </a:p>
              <a:p>
                <a:pPr marL="0" indent="0">
                  <a:buNone/>
                </a:pPr>
                <a:r>
                  <a:rPr lang="en-US" dirty="0"/>
                  <a:t>Where</a:t>
                </a:r>
              </a:p>
              <a:p>
                <a:pPr marL="0" indent="0">
                  <a:buNone/>
                </a:pPr>
                <a14:m>
                  <m:oMathPara xmlns:m="http://schemas.openxmlformats.org/officeDocument/2006/math">
                    <m:oMathParaPr>
                      <m:jc m:val="centerGroup"/>
                    </m:oMathParaPr>
                    <m:oMath xmlns:m="http://schemas.openxmlformats.org/officeDocument/2006/math">
                      <m:r>
                        <a:rPr lang="en-US" i="1"/>
                        <m:t>𝐶</m:t>
                      </m:r>
                      <m:r>
                        <a:rPr lang="en-US" i="1"/>
                        <m:t>=</m:t>
                      </m:r>
                      <m:f>
                        <m:fPr>
                          <m:type m:val="skw"/>
                          <m:ctrlPr>
                            <a:rPr lang="en-US" i="1"/>
                          </m:ctrlPr>
                        </m:fPr>
                        <m:num>
                          <m:sSub>
                            <m:sSubPr>
                              <m:ctrlPr>
                                <a:rPr lang="en-US" i="1"/>
                              </m:ctrlPr>
                            </m:sSubPr>
                            <m:e>
                              <m:r>
                                <a:rPr lang="en-US" i="1"/>
                                <m:t>𝐾</m:t>
                              </m:r>
                            </m:e>
                            <m:sub>
                              <m:r>
                                <a:rPr lang="en-US" i="1"/>
                                <m:t>𝛼</m:t>
                              </m:r>
                            </m:sub>
                          </m:sSub>
                          <m:r>
                            <a:rPr lang="en-US" i="1"/>
                            <m:t>−</m:t>
                          </m:r>
                          <m:r>
                            <a:rPr lang="en-US" i="1"/>
                            <m:t>𝑛</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num>
                        <m:den>
                          <m:d>
                            <m:dPr>
                              <m:begChr m:val="["/>
                              <m:endChr m:val="]"/>
                              <m:ctrlPr>
                                <a:rPr lang="en-US" i="1"/>
                              </m:ctrlPr>
                            </m:dPr>
                            <m:e>
                              <m:func>
                                <m:funcPr>
                                  <m:ctrlPr>
                                    <a:rPr lang="en-US" i="1"/>
                                  </m:ctrlPr>
                                </m:funcPr>
                                <m:fName>
                                  <m:r>
                                    <m:rPr>
                                      <m:sty m:val="p"/>
                                    </m:rPr>
                                    <a:rPr lang="en-US"/>
                                    <m:t>log</m:t>
                                  </m:r>
                                </m:fName>
                                <m:e>
                                  <m:d>
                                    <m:dPr>
                                      <m:ctrlPr>
                                        <a:rPr lang="en-US" i="1"/>
                                      </m:ctrlPr>
                                    </m:dPr>
                                    <m:e>
                                      <m:f>
                                        <m:fPr>
                                          <m:ctrlPr>
                                            <a:rPr lang="en-US" i="1"/>
                                          </m:ctrlPr>
                                        </m:fPr>
                                        <m:num>
                                          <m:sSub>
                                            <m:sSubPr>
                                              <m:ctrlPr>
                                                <a:rPr lang="en-US" i="1"/>
                                              </m:ctrlPr>
                                            </m:sSubPr>
                                            <m:e>
                                              <m:r>
                                                <a:rPr lang="en-US" i="1"/>
                                                <m:t>𝜃</m:t>
                                              </m:r>
                                            </m:e>
                                            <m:sub>
                                              <m:r>
                                                <a:rPr lang="en-US" i="1"/>
                                                <m:t>0</m:t>
                                              </m:r>
                                            </m:sub>
                                          </m:sSub>
                                        </m:num>
                                        <m:den>
                                          <m:sSub>
                                            <m:sSubPr>
                                              <m:ctrlPr>
                                                <a:rPr lang="en-US" i="1"/>
                                              </m:ctrlPr>
                                            </m:sSubPr>
                                            <m:e>
                                              <m:r>
                                                <a:rPr lang="en-US" i="1"/>
                                                <m:t>𝜃</m:t>
                                              </m:r>
                                            </m:e>
                                            <m:sub>
                                              <m:r>
                                                <a:rPr lang="en-US" i="1"/>
                                                <m:t>1</m:t>
                                              </m:r>
                                            </m:sub>
                                          </m:sSub>
                                        </m:den>
                                      </m:f>
                                    </m:e>
                                  </m:d>
                                </m:e>
                              </m:func>
                              <m:r>
                                <a:rPr lang="en-US" i="1"/>
                                <m:t>−</m:t>
                              </m:r>
                              <m:func>
                                <m:funcPr>
                                  <m:ctrlPr>
                                    <a:rPr lang="en-US" i="1"/>
                                  </m:ctrlPr>
                                </m:funcPr>
                                <m:fName>
                                  <m:r>
                                    <m:rPr>
                                      <m:sty m:val="p"/>
                                    </m:rPr>
                                    <a:rPr lang="en-US"/>
                                    <m:t>log</m:t>
                                  </m:r>
                                </m:fName>
                                <m:e>
                                  <m:d>
                                    <m:dPr>
                                      <m:ctrlPr>
                                        <a:rPr lang="en-US" i="1"/>
                                      </m:ctrlPr>
                                    </m:dPr>
                                    <m:e>
                                      <m:f>
                                        <m:fPr>
                                          <m:ctrlPr>
                                            <a:rPr lang="en-US" i="1"/>
                                          </m:ctrlPr>
                                        </m:fPr>
                                        <m:num>
                                          <m:d>
                                            <m:dPr>
                                              <m:ctrlPr>
                                                <a:rPr lang="en-US" i="1"/>
                                              </m:ctrlPr>
                                            </m:dPr>
                                            <m:e>
                                              <m:r>
                                                <a:rPr lang="en-US" i="1"/>
                                                <m:t>1−</m:t>
                                              </m:r>
                                              <m:sSub>
                                                <m:sSubPr>
                                                  <m:ctrlPr>
                                                    <a:rPr lang="en-US" i="1"/>
                                                  </m:ctrlPr>
                                                </m:sSubPr>
                                                <m:e>
                                                  <m:r>
                                                    <a:rPr lang="en-US" i="1"/>
                                                    <m:t>𝜃</m:t>
                                                  </m:r>
                                                </m:e>
                                                <m:sub>
                                                  <m:r>
                                                    <a:rPr lang="en-US" i="1"/>
                                                    <m:t>0</m:t>
                                                  </m:r>
                                                </m:sub>
                                              </m:sSub>
                                            </m:e>
                                          </m:d>
                                        </m:num>
                                        <m:den>
                                          <m:d>
                                            <m:dPr>
                                              <m:ctrlPr>
                                                <a:rPr lang="en-US" i="1"/>
                                              </m:ctrlPr>
                                            </m:dPr>
                                            <m:e>
                                              <m:r>
                                                <a:rPr lang="en-US" i="1"/>
                                                <m:t>1−</m:t>
                                              </m:r>
                                              <m:sSub>
                                                <m:sSubPr>
                                                  <m:ctrlPr>
                                                    <a:rPr lang="en-US" i="1"/>
                                                  </m:ctrlPr>
                                                </m:sSubPr>
                                                <m:e>
                                                  <m:r>
                                                    <a:rPr lang="en-US" i="1"/>
                                                    <m:t>𝜃</m:t>
                                                  </m:r>
                                                </m:e>
                                                <m:sub>
                                                  <m:r>
                                                    <a:rPr lang="en-US" i="1"/>
                                                    <m:t>1</m:t>
                                                  </m:r>
                                                </m:sub>
                                              </m:sSub>
                                            </m:e>
                                          </m:d>
                                        </m:den>
                                      </m:f>
                                    </m:e>
                                  </m:d>
                                </m:e>
                              </m:func>
                            </m:e>
                          </m:d>
                        </m:den>
                      </m:f>
                    </m:oMath>
                  </m:oMathPara>
                </a14:m>
                <a:endParaRPr lang="en-US"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m:ctrlPr>
                        </m:naryPr>
                        <m:sub/>
                        <m:sup/>
                        <m:e>
                          <m:r>
                            <a:rPr lang="en-US" i="1"/>
                            <m:t>𝑋</m:t>
                          </m:r>
                        </m:e>
                      </m:nary>
                      <m:r>
                        <a:rPr lang="en-US" i="1"/>
                        <m:t>≤</m:t>
                      </m:r>
                      <m:r>
                        <a:rPr lang="en-US" i="1"/>
                        <m:t>𝐶</m:t>
                      </m:r>
                    </m:oMath>
                  </m:oMathPara>
                </a14:m>
                <a:endParaRPr lang="en-US" dirty="0"/>
              </a:p>
              <a:p>
                <a:pPr marL="0" indent="0">
                  <a:buNone/>
                </a:pPr>
                <a:r>
                  <a:rPr lang="en-US" dirty="0"/>
                  <a:t>Is the best critical region to test </a:t>
                </a:r>
                <a14:m>
                  <m:oMath xmlns:m="http://schemas.openxmlformats.org/officeDocument/2006/math">
                    <m:sSub>
                      <m:sSubPr>
                        <m:ctrlPr>
                          <a:rPr lang="en-US" i="1"/>
                        </m:ctrlPr>
                      </m:sSubPr>
                      <m:e>
                        <m:r>
                          <a:rPr lang="en-US" i="1"/>
                          <m:t>𝐻</m:t>
                        </m:r>
                      </m:e>
                      <m:sub>
                        <m:r>
                          <a:rPr lang="en-US" i="1"/>
                          <m:t>0</m:t>
                        </m:r>
                      </m:sub>
                    </m:sSub>
                    <m:r>
                      <a:rPr lang="en-US" i="1"/>
                      <m:t>:</m:t>
                    </m:r>
                    <m:r>
                      <a:rPr lang="en-US" i="1"/>
                      <m:t>𝜃</m:t>
                    </m:r>
                    <m:r>
                      <a:rPr lang="en-US" i="1"/>
                      <m:t>=</m:t>
                    </m:r>
                    <m:sSub>
                      <m:sSubPr>
                        <m:ctrlPr>
                          <a:rPr lang="en-US" i="1"/>
                        </m:ctrlPr>
                      </m:sSubPr>
                      <m:e>
                        <m:r>
                          <a:rPr lang="en-US" i="1"/>
                          <m:t>𝜃</m:t>
                        </m:r>
                      </m:e>
                      <m:sub>
                        <m:r>
                          <a:rPr lang="en-US" i="1"/>
                          <m:t>0</m:t>
                        </m:r>
                      </m:sub>
                    </m:sSub>
                  </m:oMath>
                </a14:m>
                <a:r>
                  <a:rPr lang="en-US" dirty="0"/>
                  <a:t/>
                </a:r>
                <a:r>
                  <a:rPr lang="en-US" dirty="0" err="1"/>
                  <a:t>vs</a:t>
                </a:r>
                <a:r>
                  <a:rPr lang="en-US" dirty="0"/>
                  <a:t/>
                </a:r>
                <a14:m>
                  <m:oMath xmlns:m="http://schemas.openxmlformats.org/officeDocument/2006/math">
                    <m:sSub>
                      <m:sSubPr>
                        <m:ctrlPr>
                          <a:rPr lang="en-US" i="1"/>
                        </m:ctrlPr>
                      </m:sSubPr>
                      <m:e>
                        <m:r>
                          <a:rPr lang="en-US" i="1"/>
                          <m:t>𝐻</m:t>
                        </m:r>
                      </m:e>
                      <m:sub>
                        <m:r>
                          <a:rPr lang="en-US" i="1"/>
                          <m:t>1</m:t>
                        </m:r>
                      </m:sub>
                    </m:sSub>
                    <m:r>
                      <a:rPr lang="en-US" i="1"/>
                      <m:t>:</m:t>
                    </m:r>
                    <m:r>
                      <a:rPr lang="en-US" i="1"/>
                      <m:t>𝜃</m:t>
                    </m:r>
                    <m:r>
                      <a:rPr lang="en-US" i="1"/>
                      <m:t>=</m:t>
                    </m:r>
                    <m:sSub>
                      <m:sSubPr>
                        <m:ctrlPr>
                          <a:rPr lang="en-US" i="1"/>
                        </m:ctrlPr>
                      </m:sSubPr>
                      <m:e>
                        <m:r>
                          <a:rPr lang="en-US" i="1"/>
                          <m:t>𝜃</m:t>
                        </m:r>
                      </m:e>
                      <m:sub>
                        <m:r>
                          <a:rPr lang="en-US" i="1"/>
                          <m:t>1</m:t>
                        </m:r>
                      </m:sub>
                    </m:sSub>
                  </m:oMath>
                </a14:m>
                <a:r>
                  <a:rPr lang="en-US" dirty="0"/>
                  <a:t>.</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83653" y="421827"/>
                <a:ext cx="10515600" cy="5901699"/>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6130234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ank-you-140227_640.jpg"/>
          <p:cNvPicPr>
            <a:picLocks noGrp="1" noChangeAspect="1"/>
          </p:cNvPicPr>
          <p:nvPr>
            <p:ph idx="1"/>
          </p:nvPr>
        </p:nvPicPr>
        <p:blipFill>
          <a:blip r:embed="rId2"/>
          <a:stretch>
            <a:fillRect/>
          </a:stretch>
        </p:blipFill>
        <p:spPr>
          <a:xfrm>
            <a:off x="3352800" y="2432050"/>
            <a:ext cx="60960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96958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000" y="682580"/>
            <a:ext cx="10233800" cy="5494383"/>
          </a:xfrm>
        </p:spPr>
        <p:txBody>
          <a:bodyPr>
            <a:normAutofit fontScale="92500"/>
          </a:bodyPr>
          <a:lstStyle/>
          <a:p>
            <a:pPr marL="0" indent="0">
              <a:buNone/>
            </a:pPr>
            <a:r>
              <a:rPr lang="en-US" b="1" dirty="0" err="1">
                <a:latin typeface="Arial Rounded MT Bold" pitchFamily="34" charset="0"/>
              </a:rPr>
              <a:t>Neyman</a:t>
            </a:r>
            <a:r>
              <a:rPr lang="en-US" b="1" dirty="0">
                <a:latin typeface="Arial Rounded MT Bold" pitchFamily="34" charset="0"/>
              </a:rPr>
              <a:t>  </a:t>
            </a:r>
            <a:r>
              <a:rPr lang="en-US" b="1" dirty="0" err="1">
                <a:latin typeface="Arial Rounded MT Bold" pitchFamily="34" charset="0"/>
              </a:rPr>
              <a:t>pearson</a:t>
            </a:r>
            <a:r>
              <a:rPr lang="en-US" b="1" dirty="0">
                <a:latin typeface="Arial Rounded MT Bold" pitchFamily="34" charset="0"/>
              </a:rPr>
              <a:t> lemma theory</a:t>
            </a:r>
            <a:r>
              <a:rPr lang="en-US" dirty="0"/>
              <a:t/>
            </a:r>
            <a:br>
              <a:rPr lang="en-US" dirty="0"/>
            </a:br>
            <a:endParaRPr lang="en-US" dirty="0"/>
          </a:p>
          <a:p>
            <a:pPr marL="0" indent="0">
              <a:buNone/>
            </a:pPr>
            <a:r>
              <a:rPr lang="en-US" dirty="0"/>
              <a:t>The </a:t>
            </a:r>
            <a:r>
              <a:rPr lang="en-US" dirty="0" err="1"/>
              <a:t>Neyman</a:t>
            </a:r>
            <a:r>
              <a:rPr lang="en-US" dirty="0"/>
              <a:t> – </a:t>
            </a:r>
            <a:r>
              <a:rPr lang="en-US" dirty="0" err="1"/>
              <a:t>pearson</a:t>
            </a:r>
            <a:r>
              <a:rPr lang="en-US" dirty="0"/>
              <a:t> Lemma is a way to find out if the hypothesis test you are using is the one with the greatest   statistical power. It is considered by many to the theoretical foundation of hypothesis testing theory, from which all hypothesis tests are built</a:t>
            </a:r>
            <a:r>
              <a:rPr lang="en-US" sz="3600" dirty="0"/>
              <a:t>. </a:t>
            </a:r>
          </a:p>
          <a:p>
            <a:pPr marL="0" indent="0">
              <a:buNone/>
            </a:pPr>
            <a:r>
              <a:rPr lang="en-US" dirty="0"/>
              <a:t>If C is a critical region of size </a:t>
            </a:r>
            <a:r>
              <a:rPr lang="el-GR" dirty="0"/>
              <a:t>α</a:t>
            </a:r>
            <a:r>
              <a:rPr lang="en-US" dirty="0"/>
              <a:t> and k is a constant such that </a:t>
            </a:r>
            <a:br>
              <a:rPr lang="en-US" dirty="0"/>
            </a:br>
            <a:r>
              <a:rPr lang="en-US" dirty="0"/>
              <a:t>L/L ≤ k inside C (reject H)</a:t>
            </a:r>
            <a:br>
              <a:rPr lang="en-US" dirty="0"/>
            </a:br>
            <a:r>
              <a:rPr lang="en-US" dirty="0"/>
              <a:t> ≥ k outside C (fail to reject H)</a:t>
            </a:r>
            <a:br>
              <a:rPr lang="en-US" dirty="0"/>
            </a:br>
            <a:r>
              <a:rPr lang="en-US" dirty="0"/>
              <a:t>Then C is the most powerful test of Null Hypothesis : Ɵ =0 versus Alternative Hypothesis: Ɵ =1</a:t>
            </a:r>
            <a:br>
              <a:rPr lang="en-US" dirty="0"/>
            </a:br>
            <a:endParaRPr lang="en-US" dirty="0"/>
          </a:p>
        </p:txBody>
      </p:sp>
    </p:spTree>
    <p:extLst>
      <p:ext uri="{BB962C8B-B14F-4D97-AF65-F5344CB8AC3E}">
        <p14:creationId xmlns="" xmlns:p14="http://schemas.microsoft.com/office/powerpoint/2010/main" val="635673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000" y="412124"/>
            <a:ext cx="10233800" cy="5764839"/>
          </a:xfrm>
        </p:spPr>
        <p:txBody>
          <a:bodyPr>
            <a:normAutofit fontScale="85000" lnSpcReduction="20000"/>
          </a:bodyPr>
          <a:lstStyle/>
          <a:p>
            <a:pPr marL="0" indent="0">
              <a:buNone/>
            </a:pPr>
            <a:r>
              <a:rPr lang="en-US" dirty="0"/>
              <a:t>If C is a critical region of size </a:t>
            </a:r>
            <a:r>
              <a:rPr lang="el-GR" dirty="0"/>
              <a:t>α</a:t>
            </a:r>
            <a:r>
              <a:rPr lang="en-US" dirty="0"/>
              <a:t> and k is a constant such that </a:t>
            </a:r>
            <a:br>
              <a:rPr lang="en-US" dirty="0"/>
            </a:br>
            <a:r>
              <a:rPr lang="en-US" dirty="0"/>
              <a:t>L/L ≤ k inside C (reject H)</a:t>
            </a:r>
            <a:br>
              <a:rPr lang="en-US" dirty="0"/>
            </a:br>
            <a:r>
              <a:rPr lang="en-US" dirty="0"/>
              <a:t> ≥ k outside C (fail to reject H)</a:t>
            </a:r>
            <a:br>
              <a:rPr lang="en-US" dirty="0"/>
            </a:br>
            <a:r>
              <a:rPr lang="en-US" dirty="0"/>
              <a:t>Then C is the most powerful test of Null Hypothesis : Ɵ =0 versus Alternative Hypothesis: Ɵ =1</a:t>
            </a:r>
            <a:br>
              <a:rPr lang="en-US" dirty="0"/>
            </a:br>
            <a:endParaRPr lang="en-US" dirty="0"/>
          </a:p>
          <a:p>
            <a:pPr marL="0" indent="0">
              <a:buNone/>
            </a:pPr>
            <a:r>
              <a:rPr lang="en-US" sz="4000" dirty="0" err="1">
                <a:latin typeface="Arial Rounded MT Bold" pitchFamily="34" charset="0"/>
              </a:rPr>
              <a:t>Neyman</a:t>
            </a:r>
            <a:r>
              <a:rPr lang="en-US" sz="4000" dirty="0">
                <a:latin typeface="Arial Rounded MT Bold" pitchFamily="34" charset="0"/>
              </a:rPr>
              <a:t>-Pearson Lemma</a:t>
            </a:r>
            <a:r>
              <a:rPr lang="en-US" dirty="0"/>
              <a:t/>
            </a:r>
            <a:br>
              <a:rPr lang="en-US" dirty="0"/>
            </a:br>
            <a:r>
              <a:rPr lang="en-US" dirty="0"/>
              <a:t/>
            </a:r>
            <a:br>
              <a:rPr lang="en-US" dirty="0"/>
            </a:br>
            <a:r>
              <a:rPr lang="en-US" dirty="0"/>
              <a:t>Fixing the signal efficiency a selection based on the likelihood ratio gives the lowest possible </a:t>
            </a:r>
            <a:r>
              <a:rPr lang="en-US" dirty="0" err="1"/>
              <a:t>mis</a:t>
            </a:r>
            <a:r>
              <a:rPr lang="en-US" dirty="0"/>
              <a:t>-id probability (ß):</a:t>
            </a:r>
            <a:br>
              <a:rPr lang="en-US" dirty="0"/>
            </a:br>
            <a:r>
              <a:rPr lang="en-US" dirty="0"/>
              <a:t>If we cannot use the likelihood ratio, we can choose other discriminators, or “test statistics”:</a:t>
            </a:r>
            <a:br>
              <a:rPr lang="en-US" dirty="0"/>
            </a:br>
            <a:r>
              <a:rPr lang="en-US" dirty="0"/>
              <a:t>A test statistic is any function of x (like </a:t>
            </a:r>
            <a:r>
              <a:rPr lang="el-GR" dirty="0"/>
              <a:t>λ</a:t>
            </a:r>
            <a:r>
              <a:rPr lang="en-US" dirty="0"/>
              <a:t>(x)) that allows to discriminate the two hypotheses</a:t>
            </a:r>
            <a:br>
              <a:rPr lang="en-US" dirty="0"/>
            </a:br>
            <a:r>
              <a:rPr lang="en-US" dirty="0"/>
              <a:t>Neural networks, boosted decision trees are example of discriminators that may closely approximate the performance of </a:t>
            </a:r>
            <a:r>
              <a:rPr lang="en-US" dirty="0" err="1"/>
              <a:t>Neyman-pearson</a:t>
            </a:r>
            <a:r>
              <a:rPr lang="en-US" dirty="0"/>
              <a:t> limit.</a:t>
            </a:r>
          </a:p>
        </p:txBody>
      </p:sp>
    </p:spTree>
    <p:extLst>
      <p:ext uri="{BB962C8B-B14F-4D97-AF65-F5344CB8AC3E}">
        <p14:creationId xmlns="" xmlns:p14="http://schemas.microsoft.com/office/powerpoint/2010/main" val="3575638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000" y="540913"/>
            <a:ext cx="10233800" cy="5636050"/>
          </a:xfrm>
        </p:spPr>
        <p:txBody>
          <a:bodyPr>
            <a:normAutofit fontScale="92500" lnSpcReduction="10000"/>
          </a:bodyPr>
          <a:lstStyle/>
          <a:p>
            <a:pPr marL="0" indent="0">
              <a:buNone/>
            </a:pPr>
            <a:r>
              <a:rPr lang="en-US" dirty="0" err="1">
                <a:latin typeface="Arial Rounded MT Bold" pitchFamily="34" charset="0"/>
              </a:rPr>
              <a:t>Neyman-pearson</a:t>
            </a:r>
            <a:r>
              <a:rPr lang="en-US" dirty="0">
                <a:latin typeface="Arial Rounded MT Bold" pitchFamily="34" charset="0"/>
              </a:rPr>
              <a:t> lemma states:</a:t>
            </a:r>
            <a:r>
              <a:rPr lang="en-US" dirty="0"/>
              <a:t/>
            </a:r>
            <a:br>
              <a:rPr lang="en-US" dirty="0"/>
            </a:br>
            <a:r>
              <a:rPr lang="en-US" dirty="0"/>
              <a:t>For a test of size </a:t>
            </a:r>
            <a:r>
              <a:rPr lang="el-GR" dirty="0"/>
              <a:t>α</a:t>
            </a:r>
            <a:r>
              <a:rPr lang="en-US" dirty="0"/>
              <a:t> of the simple hypothesis to obtain the highest power with respect to the simple alternative, choose the critical region w such that the likelihood ratio satisfies everywhere in w and is less then k else where, where k is a constant chosen such that the test has size </a:t>
            </a:r>
            <a:r>
              <a:rPr lang="el-GR" dirty="0"/>
              <a:t>α</a:t>
            </a:r>
            <a:r>
              <a:rPr lang="en-US" dirty="0"/>
              <a:t>. </a:t>
            </a:r>
          </a:p>
          <a:p>
            <a:pPr marL="0" indent="0">
              <a:buNone/>
            </a:pPr>
            <a:r>
              <a:rPr lang="en-US" dirty="0"/>
              <a:t>In statistics, the </a:t>
            </a:r>
            <a:r>
              <a:rPr lang="en-US" dirty="0" err="1"/>
              <a:t>Neyman</a:t>
            </a:r>
            <a:r>
              <a:rPr lang="en-US" dirty="0"/>
              <a:t>–Pearson lemma was introduced by Jerzy </a:t>
            </a:r>
            <a:r>
              <a:rPr lang="en-US" dirty="0" err="1"/>
              <a:t>Neyman</a:t>
            </a:r>
            <a:r>
              <a:rPr lang="en-US" dirty="0"/>
              <a:t> and </a:t>
            </a:r>
            <a:r>
              <a:rPr lang="en-US" dirty="0" err="1"/>
              <a:t>Egon</a:t>
            </a:r>
            <a:r>
              <a:rPr lang="en-US" dirty="0"/>
              <a:t> Pearson.</a:t>
            </a:r>
            <a:br>
              <a:rPr lang="en-US" dirty="0"/>
            </a:br>
            <a:r>
              <a:rPr lang="en-US" dirty="0"/>
              <a:t>                 Define the rejection region of the null hypothesis for the </a:t>
            </a:r>
            <a:r>
              <a:rPr lang="en-US" dirty="0" err="1"/>
              <a:t>Neyman</a:t>
            </a:r>
            <a:r>
              <a:rPr lang="en-US" dirty="0"/>
              <a:t>–Pearson (NP) test as . </a:t>
            </a:r>
            <a:r>
              <a:rPr lang="en-US" dirty="0" err="1"/>
              <a:t>Shalizi</a:t>
            </a:r>
            <a:r>
              <a:rPr lang="en-US" dirty="0"/>
              <a:t> gives an intuitive derivation of the </a:t>
            </a:r>
            <a:r>
              <a:rPr lang="en-US" dirty="0" err="1"/>
              <a:t>Neyman</a:t>
            </a:r>
            <a:r>
              <a:rPr lang="en-US" dirty="0"/>
              <a:t>–Pearson Lemma using ideas from economics · cnx.org: </a:t>
            </a:r>
            <a:r>
              <a:rPr lang="en-US" dirty="0" err="1"/>
              <a:t>Neyman</a:t>
            </a:r>
            <a:r>
              <a:rPr lang="en-US" dirty="0"/>
              <a:t>–Pearson criterion.</a:t>
            </a:r>
            <a:br>
              <a:rPr lang="en-US" dirty="0"/>
            </a:br>
            <a:endParaRPr lang="en-US" dirty="0"/>
          </a:p>
        </p:txBody>
      </p:sp>
    </p:spTree>
    <p:extLst>
      <p:ext uri="{BB962C8B-B14F-4D97-AF65-F5344CB8AC3E}">
        <p14:creationId xmlns="" xmlns:p14="http://schemas.microsoft.com/office/powerpoint/2010/main" val="3971727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533" y="532550"/>
            <a:ext cx="10515600" cy="497760"/>
          </a:xfrm>
        </p:spPr>
        <p:txBody>
          <a:bodyPr>
            <a:normAutofit fontScale="90000"/>
          </a:bodyPr>
          <a:lstStyle/>
          <a:p>
            <a:r>
              <a:rPr lang="en-US" dirty="0"/>
              <a:t>Procedure :-</a:t>
            </a:r>
          </a:p>
        </p:txBody>
      </p:sp>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1030310"/>
                <a:ext cx="10515600" cy="5146653"/>
              </a:xfrm>
            </p:spPr>
            <p:txBody>
              <a:bodyPr>
                <a:normAutofit fontScale="92500" lnSpcReduction="10000"/>
              </a:bodyPr>
              <a:lstStyle/>
              <a:p>
                <a:pPr marL="0" indent="0">
                  <a:buNone/>
                </a:pPr>
                <a:r>
                  <a:rPr lang="en-US" dirty="0"/>
                  <a:t>Whit the </a:t>
                </a:r>
                <a:r>
                  <a:rPr lang="en-US" dirty="0" err="1"/>
                  <a:t>p.d.f</a:t>
                </a:r>
                <a:r>
                  <a:rPr lang="en-US" dirty="0"/>
                  <a:t> of the distribution take its likelihood function .if we are testing</a:t>
                </a:r>
                <a:br>
                  <a:rPr lang="en-US" i="1" dirty="0"/>
                </a:br>
                <a14:m>
                  <m:oMath xmlns:m="http://schemas.openxmlformats.org/officeDocument/2006/math">
                    <m:sSub>
                      <m:sSubPr>
                        <m:ctrlPr>
                          <a:rPr lang="en-US" i="1"/>
                        </m:ctrlPr>
                      </m:sSubPr>
                      <m:e>
                        <m:r>
                          <a:rPr lang="en-US" i="1"/>
                          <m:t>𝐻</m:t>
                        </m:r>
                      </m:e>
                      <m:sub>
                        <m:r>
                          <a:rPr lang="en-US" i="1"/>
                          <m:t>0</m:t>
                        </m:r>
                      </m:sub>
                    </m:sSub>
                    <m:r>
                      <a:rPr lang="en-US" i="1"/>
                      <m:t>:</m:t>
                    </m:r>
                    <m:r>
                      <a:rPr lang="en-US" i="1"/>
                      <m:t>𝜇</m:t>
                    </m:r>
                    <m:r>
                      <a:rPr lang="en-US" i="1"/>
                      <m:t>=</m:t>
                    </m:r>
                    <m:sSub>
                      <m:sSubPr>
                        <m:ctrlPr>
                          <a:rPr lang="en-US" i="1"/>
                        </m:ctrlPr>
                      </m:sSubPr>
                      <m:e>
                        <m:r>
                          <a:rPr lang="en-US" i="1"/>
                          <m:t>𝜇</m:t>
                        </m:r>
                      </m:e>
                      <m:sub>
                        <m:r>
                          <a:rPr lang="en-US" i="1"/>
                          <m:t>0</m:t>
                        </m:r>
                      </m:sub>
                    </m:sSub>
                  </m:oMath>
                </a14:m>
                <a:r>
                  <a:rPr lang="en-US" dirty="0"/>
                  <a:t> and </a:t>
                </a:r>
                <a14:m>
                  <m:oMath xmlns:m="http://schemas.openxmlformats.org/officeDocument/2006/math">
                    <m:sSub>
                      <m:sSubPr>
                        <m:ctrlPr>
                          <a:rPr lang="en-US" i="1"/>
                        </m:ctrlPr>
                      </m:sSubPr>
                      <m:e>
                        <m:r>
                          <a:rPr lang="en-US" i="1"/>
                          <m:t>𝐻</m:t>
                        </m:r>
                      </m:e>
                      <m:sub>
                        <m:r>
                          <a:rPr lang="en-US" i="1"/>
                          <m:t>𝐴</m:t>
                        </m:r>
                      </m:sub>
                    </m:sSub>
                    <m:r>
                      <a:rPr lang="en-US" i="1"/>
                      <m:t> </m:t>
                    </m:r>
                    <m:r>
                      <a:rPr lang="en-US" i="1"/>
                      <m:t>𝑜𝑟</m:t>
                    </m:r>
                    <m:r>
                      <a:rPr lang="en-US" i="1"/>
                      <m:t> </m:t>
                    </m:r>
                    <m:sSub>
                      <m:sSubPr>
                        <m:ctrlPr>
                          <a:rPr lang="en-US" i="1"/>
                        </m:ctrlPr>
                      </m:sSubPr>
                      <m:e>
                        <m:r>
                          <a:rPr lang="en-US" i="1"/>
                          <m:t>𝐻</m:t>
                        </m:r>
                      </m:e>
                      <m:sub>
                        <m:r>
                          <a:rPr lang="en-US" i="1"/>
                          <m:t>1</m:t>
                        </m:r>
                      </m:sub>
                    </m:sSub>
                    <m:r>
                      <a:rPr lang="en-US" i="1"/>
                      <m:t>:</m:t>
                    </m:r>
                    <m:r>
                      <a:rPr lang="en-US" i="1"/>
                      <m:t>𝜇</m:t>
                    </m:r>
                    <m:r>
                      <a:rPr lang="en-US" i="1"/>
                      <m:t>=</m:t>
                    </m:r>
                    <m:sSub>
                      <m:sSubPr>
                        <m:ctrlPr>
                          <a:rPr lang="en-US" i="1"/>
                        </m:ctrlPr>
                      </m:sSubPr>
                      <m:e>
                        <m:r>
                          <a:rPr lang="en-US" i="1"/>
                          <m:t>𝜇</m:t>
                        </m:r>
                      </m:e>
                      <m:sub>
                        <m:r>
                          <a:rPr lang="en-US" i="1"/>
                          <m:t>1</m:t>
                        </m:r>
                      </m:sub>
                    </m:sSub>
                  </m:oMath>
                </a14:m>
                <a:r>
                  <a:rPr lang="en-US" dirty="0"/>
                  <a:t>. Then obtain likelihood function L</a:t>
                </a:r>
                <a14:m>
                  <m:oMath xmlns:m="http://schemas.openxmlformats.org/officeDocument/2006/math">
                    <m:d>
                      <m:dPr>
                        <m:ctrlPr>
                          <a:rPr lang="en-US" i="1"/>
                        </m:ctrlPr>
                      </m:dPr>
                      <m:e>
                        <m:sSub>
                          <m:sSubPr>
                            <m:ctrlPr>
                              <a:rPr lang="en-US" i="1"/>
                            </m:ctrlPr>
                          </m:sSubPr>
                          <m:e>
                            <m:r>
                              <a:rPr lang="en-US" i="1"/>
                              <m:t>𝐻</m:t>
                            </m:r>
                          </m:e>
                          <m:sub>
                            <m:r>
                              <a:rPr lang="en-US" i="1"/>
                              <m:t>0</m:t>
                            </m:r>
                          </m:sub>
                        </m:sSub>
                      </m:e>
                    </m:d>
                  </m:oMath>
                </a14:m>
                <a:r>
                  <a:rPr lang="en-US" dirty="0"/>
                  <a:t> and L</a:t>
                </a:r>
                <a14:m>
                  <m:oMath xmlns:m="http://schemas.openxmlformats.org/officeDocument/2006/math">
                    <m:d>
                      <m:dPr>
                        <m:ctrlPr>
                          <a:rPr lang="en-US" i="1"/>
                        </m:ctrlPr>
                      </m:dPr>
                      <m:e>
                        <m:sSub>
                          <m:sSubPr>
                            <m:ctrlPr>
                              <a:rPr lang="en-US" i="1"/>
                            </m:ctrlPr>
                          </m:sSubPr>
                          <m:e>
                            <m:r>
                              <a:rPr lang="en-US" i="1"/>
                              <m:t>𝐻</m:t>
                            </m:r>
                          </m:e>
                          <m:sub>
                            <m:r>
                              <a:rPr lang="en-US" i="1"/>
                              <m:t>𝐴</m:t>
                            </m:r>
                          </m:sub>
                        </m:sSub>
                      </m:e>
                    </m:d>
                  </m:oMath>
                </a14:m>
                <a:r>
                  <a:rPr lang="en-US" dirty="0"/>
                  <a:t>.</a:t>
                </a:r>
              </a:p>
              <a:p>
                <a:pPr marL="0" indent="0">
                  <a:buNone/>
                </a:pPr>
                <a:r>
                  <a:rPr lang="en-US" dirty="0"/>
                  <a:t>The </a:t>
                </a:r>
                <a:r>
                  <a:rPr lang="en-US" dirty="0" err="1"/>
                  <a:t>Neymen</a:t>
                </a:r>
                <a:r>
                  <a:rPr lang="en-US" dirty="0"/>
                  <a:t> Pearson Lemma is</a:t>
                </a:r>
              </a:p>
              <a:p>
                <a:pPr marL="0" indent="0">
                  <a:buNone/>
                </a:pPr>
                <a:r>
                  <a:rPr lang="en-US" dirty="0"/>
                  <a:t/>
                </a:r>
                <a14:m>
                  <m:oMath xmlns:m="http://schemas.openxmlformats.org/officeDocument/2006/math">
                    <m:f>
                      <m:fPr>
                        <m:ctrlPr>
                          <a:rPr lang="en-US" i="1"/>
                        </m:ctrlPr>
                      </m:fPr>
                      <m:num>
                        <m:r>
                          <m:rPr>
                            <m:sty m:val="p"/>
                          </m:rPr>
                          <a:rPr lang="en-US"/>
                          <m:t>L</m:t>
                        </m:r>
                        <m:d>
                          <m:dPr>
                            <m:ctrlPr>
                              <a:rPr lang="en-US" i="1"/>
                            </m:ctrlPr>
                          </m:dPr>
                          <m:e>
                            <m:sSub>
                              <m:sSubPr>
                                <m:ctrlPr>
                                  <a:rPr lang="en-US" i="1"/>
                                </m:ctrlPr>
                              </m:sSubPr>
                              <m:e>
                                <m:r>
                                  <a:rPr lang="en-US" i="1"/>
                                  <m:t>𝐻</m:t>
                                </m:r>
                              </m:e>
                              <m:sub>
                                <m:r>
                                  <a:rPr lang="en-US" i="1"/>
                                  <m:t>0</m:t>
                                </m:r>
                              </m:sub>
                            </m:sSub>
                          </m:e>
                        </m:d>
                      </m:num>
                      <m:den>
                        <m:r>
                          <m:rPr>
                            <m:sty m:val="p"/>
                          </m:rPr>
                          <a:rPr lang="en-US"/>
                          <m:t>L</m:t>
                        </m:r>
                        <m:d>
                          <m:dPr>
                            <m:ctrlPr>
                              <a:rPr lang="en-US" i="1"/>
                            </m:ctrlPr>
                          </m:dPr>
                          <m:e>
                            <m:sSub>
                              <m:sSubPr>
                                <m:ctrlPr>
                                  <a:rPr lang="en-US" i="1"/>
                                </m:ctrlPr>
                              </m:sSubPr>
                              <m:e>
                                <m:r>
                                  <a:rPr lang="en-US" i="1"/>
                                  <m:t>𝐻</m:t>
                                </m:r>
                              </m:e>
                              <m:sub>
                                <m:r>
                                  <a:rPr lang="en-US" i="1"/>
                                  <m:t>𝐴</m:t>
                                </m:r>
                              </m:sub>
                            </m:sSub>
                          </m:e>
                        </m:d>
                      </m:den>
                    </m:f>
                    <m:r>
                      <a:rPr lang="en-US" i="1"/>
                      <m:t>≤</m:t>
                    </m:r>
                    <m:sSub>
                      <m:sSubPr>
                        <m:ctrlPr>
                          <a:rPr lang="en-US" i="1"/>
                        </m:ctrlPr>
                      </m:sSubPr>
                      <m:e>
                        <m:r>
                          <a:rPr lang="en-US" i="1"/>
                          <m:t>𝐾</m:t>
                        </m:r>
                      </m:e>
                      <m:sub>
                        <m:r>
                          <a:rPr lang="en-US" i="1"/>
                          <m:t>𝛼</m:t>
                        </m:r>
                      </m:sub>
                    </m:sSub>
                  </m:oMath>
                </a14:m>
                <a:endParaRPr lang="en-US" dirty="0"/>
              </a:p>
              <a:p>
                <a:pPr marL="0" indent="0">
                  <a:buNone/>
                </a:pPr>
                <a:r>
                  <a:rPr lang="en-US" dirty="0"/>
                  <a:t>Where ‘K’ is any constant to test the hypothesis define either of the two critical</a:t>
                </a:r>
              </a:p>
              <a:p>
                <a:pPr marL="0" indent="0">
                  <a:buNone/>
                </a:pPr>
                <a:r>
                  <a:rPr lang="en-US" dirty="0"/>
                  <a:t/>
                </a:r>
                <a:r>
                  <a:rPr lang="en-US" dirty="0" err="1"/>
                  <a:t>p.d.f</a:t>
                </a:r>
                <a:r>
                  <a:rPr lang="en-US" dirty="0"/>
                  <a:t/>
                </a:r>
                <a14:m>
                  <m:oMath xmlns:m="http://schemas.openxmlformats.org/officeDocument/2006/math">
                    <m:r>
                      <a:rPr lang="en-US" i="1"/>
                      <m:t>𝑓</m:t>
                    </m:r>
                    <m:d>
                      <m:dPr>
                        <m:ctrlPr>
                          <a:rPr lang="en-US" i="1"/>
                        </m:ctrlPr>
                      </m:dPr>
                      <m:e>
                        <m:r>
                          <a:rPr lang="en-US" i="1"/>
                          <m:t>𝑋</m:t>
                        </m:r>
                        <m:r>
                          <a:rPr lang="en-US" i="1"/>
                          <m:t>;</m:t>
                        </m:r>
                        <m:r>
                          <a:rPr lang="en-US" i="1"/>
                          <m:t>𝜇</m:t>
                        </m:r>
                      </m:e>
                    </m:d>
                    <m:r>
                      <a:rPr lang="en-US" i="1"/>
                      <m:t>=</m:t>
                    </m:r>
                    <m:f>
                      <m:fPr>
                        <m:ctrlPr>
                          <a:rPr lang="en-US" i="1"/>
                        </m:ctrlPr>
                      </m:fPr>
                      <m:num>
                        <m:sSup>
                          <m:sSupPr>
                            <m:ctrlPr>
                              <a:rPr lang="en-US" i="1"/>
                            </m:ctrlPr>
                          </m:sSupPr>
                          <m:e>
                            <m:r>
                              <a:rPr lang="en-US" i="1"/>
                              <m:t>𝑒</m:t>
                            </m:r>
                          </m:e>
                          <m:sup>
                            <m:r>
                              <a:rPr lang="en-US" i="1"/>
                              <m:t>−</m:t>
                            </m:r>
                            <m:r>
                              <a:rPr lang="en-US" i="1"/>
                              <m:t>𝜇</m:t>
                            </m:r>
                          </m:sup>
                        </m:sSup>
                        <m:r>
                          <a:rPr lang="en-US" i="1"/>
                          <m:t> </m:t>
                        </m:r>
                        <m:sSup>
                          <m:sSupPr>
                            <m:ctrlPr>
                              <a:rPr lang="en-US" i="1"/>
                            </m:ctrlPr>
                          </m:sSupPr>
                          <m:e>
                            <m:r>
                              <a:rPr lang="en-US" i="1"/>
                              <m:t>𝜇</m:t>
                            </m:r>
                          </m:e>
                          <m:sup>
                            <m:r>
                              <a:rPr lang="en-US" i="1"/>
                              <m:t>𝑋</m:t>
                            </m:r>
                          </m:sup>
                        </m:sSup>
                      </m:num>
                      <m:den>
                        <m:r>
                          <a:rPr lang="en-US" i="1"/>
                          <m:t>𝑋</m:t>
                        </m:r>
                        <m:r>
                          <a:rPr lang="en-US" i="1"/>
                          <m:t>!</m:t>
                        </m:r>
                      </m:den>
                    </m:f>
                  </m:oMath>
                </a14:m>
                <a:endParaRPr lang="en-US" dirty="0"/>
              </a:p>
              <a:p>
                <a:pPr marL="0" indent="0">
                  <a:buNone/>
                </a:pPr>
                <a:r>
                  <a:rPr lang="en-US" dirty="0"/>
                  <a:t>Taking likelihood function;</a:t>
                </a:r>
              </a:p>
              <a:p>
                <a:pPr marL="0" indent="0">
                  <a:buNone/>
                </a:pPr>
                <a:r>
                  <a:rPr lang="en-US" i="1" dirty="0"/>
                  <a:t/>
                </a:r>
                <a14:m>
                  <m:oMath xmlns:m="http://schemas.openxmlformats.org/officeDocument/2006/math">
                    <m:r>
                      <a:rPr lang="en-US" i="1"/>
                      <m:t>𝐿</m:t>
                    </m:r>
                    <m:d>
                      <m:dPr>
                        <m:ctrlPr>
                          <a:rPr lang="en-US" i="1"/>
                        </m:ctrlPr>
                      </m:dPr>
                      <m:e>
                        <m:r>
                          <a:rPr lang="en-US" i="1"/>
                          <m:t>𝑋</m:t>
                        </m:r>
                        <m:r>
                          <a:rPr lang="en-US" i="1"/>
                          <m:t>;</m:t>
                        </m:r>
                        <m:r>
                          <a:rPr lang="en-US" i="1"/>
                          <m:t>𝜇</m:t>
                        </m:r>
                      </m:e>
                    </m:d>
                    <m:r>
                      <a:rPr lang="en-US" i="1"/>
                      <m:t>= </m:t>
                    </m:r>
                    <m:f>
                      <m:fPr>
                        <m:ctrlPr>
                          <a:rPr lang="en-US" i="1"/>
                        </m:ctrlPr>
                      </m:fPr>
                      <m:num>
                        <m:sSup>
                          <m:sSupPr>
                            <m:ctrlPr>
                              <a:rPr lang="en-US" i="1"/>
                            </m:ctrlPr>
                          </m:sSupPr>
                          <m:e>
                            <m:r>
                              <a:rPr lang="en-US" i="1"/>
                              <m:t>𝑒</m:t>
                            </m:r>
                          </m:e>
                          <m:sup>
                            <m:r>
                              <a:rPr lang="en-US" i="1"/>
                              <m:t>−</m:t>
                            </m:r>
                            <m:r>
                              <a:rPr lang="en-US" i="1"/>
                              <m:t>𝑛</m:t>
                            </m:r>
                            <m:r>
                              <a:rPr lang="en-US" i="1"/>
                              <m:t>𝜇</m:t>
                            </m:r>
                          </m:sup>
                        </m:sSup>
                        <m:r>
                          <a:rPr lang="en-US" i="1"/>
                          <m:t> </m:t>
                        </m:r>
                        <m:sSup>
                          <m:sSupPr>
                            <m:ctrlPr>
                              <a:rPr lang="en-US" i="1"/>
                            </m:ctrlPr>
                          </m:sSupPr>
                          <m:e>
                            <m:r>
                              <a:rPr lang="en-US" i="1"/>
                              <m:t>𝜇</m:t>
                            </m:r>
                          </m:e>
                          <m:sup>
                            <m:nary>
                              <m:naryPr>
                                <m:chr m:val="∑"/>
                                <m:limLoc m:val="undOvr"/>
                                <m:subHide m:val="on"/>
                                <m:supHide m:val="on"/>
                                <m:ctrlPr>
                                  <a:rPr lang="en-US" i="1"/>
                                </m:ctrlPr>
                              </m:naryPr>
                              <m:sub/>
                              <m:sup/>
                              <m:e>
                                <m:r>
                                  <a:rPr lang="en-US" i="1"/>
                                  <m:t>𝑋</m:t>
                                </m:r>
                              </m:e>
                            </m:nary>
                          </m:sup>
                        </m:sSup>
                      </m:num>
                      <m:den>
                        <m:nary>
                          <m:naryPr>
                            <m:chr m:val="∏"/>
                            <m:limLoc m:val="undOvr"/>
                            <m:ctrlPr>
                              <a:rPr lang="en-US" i="1"/>
                            </m:ctrlPr>
                          </m:naryPr>
                          <m:sub>
                            <m:r>
                              <a:rPr lang="en-US" i="1"/>
                              <m:t>𝑖</m:t>
                            </m:r>
                            <m:r>
                              <a:rPr lang="en-US" i="1"/>
                              <m:t>=1</m:t>
                            </m:r>
                          </m:sub>
                          <m:sup>
                            <m:r>
                              <m:rPr>
                                <m:sty m:val="p"/>
                              </m:rPr>
                              <a:rPr lang="en-US"/>
                              <m:t>n</m:t>
                            </m:r>
                          </m:sup>
                          <m:e>
                            <m:r>
                              <m:rPr>
                                <m:sty m:val="p"/>
                              </m:rPr>
                              <a:rPr lang="en-US"/>
                              <m:t>X</m:t>
                            </m:r>
                            <m:r>
                              <a:rPr lang="en-US"/>
                              <m:t>!</m:t>
                            </m:r>
                          </m:e>
                        </m:nary>
                      </m:den>
                    </m:f>
                  </m:oMath>
                </a14:m>
                <a:endParaRPr lang="en-US" dirty="0"/>
              </a:p>
              <a:p>
                <a:pPr marL="0" indent="0">
                  <a:buNone/>
                </a:pPr>
                <a:endParaRPr lang="en-US"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1030310"/>
                <a:ext cx="10515600" cy="5146653"/>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956573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631065"/>
                <a:ext cx="10515600" cy="6053070"/>
              </a:xfrm>
            </p:spPr>
            <p:txBody>
              <a:bodyPr>
                <a:normAutofit/>
              </a:bodyPr>
              <a:lstStyle/>
              <a:p>
                <a:pPr marL="0" indent="0">
                  <a:buNone/>
                </a:pPr>
                <a:r>
                  <a:rPr lang="en-US" sz="2400" dirty="0"/>
                  <a:t>Now taking likelihood function at </a:t>
                </a:r>
              </a:p>
              <a:p>
                <a:pPr marL="0" indent="0">
                  <a:buNone/>
                </a:pPr>
                <a:r>
                  <a:rPr lang="en-US" sz="2400" dirty="0"/>
                  <a:t/>
                </a:r>
                <a14:m>
                  <m:oMath xmlns:m="http://schemas.openxmlformats.org/officeDocument/2006/math">
                    <m:sSub>
                      <m:sSubPr>
                        <m:ctrlPr>
                          <a:rPr lang="en-US" sz="2400" i="1"/>
                        </m:ctrlPr>
                      </m:sSubPr>
                      <m:e>
                        <m:r>
                          <a:rPr lang="en-US" sz="2400" i="1"/>
                          <m:t>𝐻</m:t>
                        </m:r>
                      </m:e>
                      <m:sub>
                        <m:r>
                          <a:rPr lang="en-US" sz="2400" i="1"/>
                          <m:t>0</m:t>
                        </m:r>
                      </m:sub>
                    </m:sSub>
                    <m:r>
                      <a:rPr lang="en-US" sz="2400" i="1"/>
                      <m:t>:</m:t>
                    </m:r>
                    <m:r>
                      <a:rPr lang="en-US" sz="2400" i="1"/>
                      <m:t>𝜇</m:t>
                    </m:r>
                    <m:r>
                      <a:rPr lang="en-US" sz="2400" i="1"/>
                      <m:t>=</m:t>
                    </m:r>
                    <m:sSub>
                      <m:sSubPr>
                        <m:ctrlPr>
                          <a:rPr lang="en-US" sz="2400" i="1"/>
                        </m:ctrlPr>
                      </m:sSubPr>
                      <m:e>
                        <m:r>
                          <a:rPr lang="en-US" sz="2400" i="1"/>
                          <m:t>𝜇</m:t>
                        </m:r>
                      </m:e>
                      <m:sub>
                        <m:r>
                          <a:rPr lang="en-US" sz="2400" i="1"/>
                          <m:t>0</m:t>
                        </m:r>
                      </m:sub>
                    </m:sSub>
                  </m:oMath>
                </a14:m>
                <a:endParaRPr lang="en-US" sz="2400" dirty="0"/>
              </a:p>
              <a:p>
                <a:pPr marL="0" indent="0">
                  <a:buNone/>
                </a:pPr>
                <a:r>
                  <a:rPr lang="en-US" sz="2400" dirty="0"/>
                  <a:t/>
                </a:r>
                <a14:m>
                  <m:oMath xmlns:m="http://schemas.openxmlformats.org/officeDocument/2006/math">
                    <m:r>
                      <a:rPr lang="en-US" sz="2400" i="1"/>
                      <m:t>𝐿</m:t>
                    </m:r>
                    <m:d>
                      <m:dPr>
                        <m:ctrlPr>
                          <a:rPr lang="en-US" sz="2400" i="1"/>
                        </m:ctrlPr>
                      </m:dPr>
                      <m:e>
                        <m:r>
                          <a:rPr lang="en-US" sz="2400" i="1"/>
                          <m:t>𝑋</m:t>
                        </m:r>
                        <m:r>
                          <a:rPr lang="en-US" sz="2400" i="1"/>
                          <m:t>;</m:t>
                        </m:r>
                        <m:sSub>
                          <m:sSubPr>
                            <m:ctrlPr>
                              <a:rPr lang="en-US" sz="2400" i="1"/>
                            </m:ctrlPr>
                          </m:sSubPr>
                          <m:e>
                            <m:r>
                              <a:rPr lang="en-US" sz="2400" i="1"/>
                              <m:t>𝜇</m:t>
                            </m:r>
                          </m:e>
                          <m:sub>
                            <m:r>
                              <a:rPr lang="en-US" sz="2400" i="1"/>
                              <m:t>0</m:t>
                            </m:r>
                          </m:sub>
                        </m:sSub>
                      </m:e>
                    </m:d>
                    <m:r>
                      <a:rPr lang="en-US" sz="2400" i="1"/>
                      <m:t>= </m:t>
                    </m:r>
                    <m:f>
                      <m:fPr>
                        <m:ctrlPr>
                          <a:rPr lang="en-US" sz="2400" i="1"/>
                        </m:ctrlPr>
                      </m:fPr>
                      <m:num>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0</m:t>
                                </m:r>
                              </m:sub>
                            </m:sSub>
                          </m:sup>
                        </m:sSup>
                        <m:sSubSup>
                          <m:sSubSupPr>
                            <m:ctrlPr>
                              <a:rPr lang="en-US" sz="2400" i="1"/>
                            </m:ctrlPr>
                          </m:sSubSupPr>
                          <m:e>
                            <m:r>
                              <a:rPr lang="en-US" sz="2400" i="1"/>
                              <m:t>𝜇</m:t>
                            </m:r>
                          </m:e>
                          <m:sub>
                            <m:r>
                              <a:rPr lang="en-US" sz="2400" i="1"/>
                              <m:t>0</m:t>
                            </m:r>
                          </m:sub>
                          <m:sup>
                            <m:nary>
                              <m:naryPr>
                                <m:chr m:val="∑"/>
                                <m:limLoc m:val="undOvr"/>
                                <m:subHide m:val="on"/>
                                <m:supHide m:val="on"/>
                                <m:ctrlPr>
                                  <a:rPr lang="en-US" sz="2400" i="1"/>
                                </m:ctrlPr>
                              </m:naryPr>
                              <m:sub/>
                              <m:sup/>
                              <m:e>
                                <m:r>
                                  <a:rPr lang="en-US" sz="2400" i="1"/>
                                  <m:t>𝑋</m:t>
                                </m:r>
                              </m:e>
                            </m:nary>
                          </m:sup>
                        </m:sSubSup>
                        <m:r>
                          <a:rPr lang="en-US" sz="2400" i="1"/>
                          <m:t> </m:t>
                        </m:r>
                      </m:num>
                      <m:den>
                        <m:nary>
                          <m:naryPr>
                            <m:chr m:val="∏"/>
                            <m:limLoc m:val="undOvr"/>
                            <m:ctrlPr>
                              <a:rPr lang="en-US" sz="2400" i="1"/>
                            </m:ctrlPr>
                          </m:naryPr>
                          <m:sub>
                            <m:r>
                              <a:rPr lang="en-US" sz="2400" i="1"/>
                              <m:t>𝑖</m:t>
                            </m:r>
                            <m:r>
                              <a:rPr lang="en-US" sz="2400" i="1"/>
                              <m:t>=1</m:t>
                            </m:r>
                          </m:sub>
                          <m:sup>
                            <m:r>
                              <m:rPr>
                                <m:sty m:val="p"/>
                              </m:rPr>
                              <a:rPr lang="en-US" sz="2400"/>
                              <m:t>n</m:t>
                            </m:r>
                          </m:sup>
                          <m:e>
                            <m:r>
                              <m:rPr>
                                <m:sty m:val="p"/>
                              </m:rPr>
                              <a:rPr lang="en-US" sz="2400"/>
                              <m:t>X</m:t>
                            </m:r>
                            <m:r>
                              <a:rPr lang="en-US" sz="2400"/>
                              <m:t>!</m:t>
                            </m:r>
                          </m:e>
                        </m:nary>
                      </m:den>
                    </m:f>
                  </m:oMath>
                </a14:m>
                <a:endParaRPr lang="en-US" sz="2400" dirty="0"/>
              </a:p>
              <a:p>
                <a:pPr marL="0" indent="0">
                  <a:buNone/>
                </a:pPr>
                <a:r>
                  <a:rPr lang="en-US" sz="2400" dirty="0"/>
                  <a:t>And likelihood function at </a:t>
                </a:r>
              </a:p>
              <a:p>
                <a:pPr marL="0" indent="0">
                  <a:buNone/>
                </a:pPr>
                <a:r>
                  <a:rPr lang="en-US" sz="2400" dirty="0"/>
                  <a:t/>
                </a:r>
                <a14:m>
                  <m:oMath xmlns:m="http://schemas.openxmlformats.org/officeDocument/2006/math">
                    <m:sSub>
                      <m:sSubPr>
                        <m:ctrlPr>
                          <a:rPr lang="en-US" sz="2400" i="1"/>
                        </m:ctrlPr>
                      </m:sSubPr>
                      <m:e>
                        <m:r>
                          <a:rPr lang="en-US" sz="2400" i="1"/>
                          <m:t>𝐻</m:t>
                        </m:r>
                      </m:e>
                      <m:sub>
                        <m:r>
                          <a:rPr lang="en-US" sz="2400" i="1"/>
                          <m:t>1</m:t>
                        </m:r>
                      </m:sub>
                    </m:sSub>
                    <m:r>
                      <a:rPr lang="en-US" sz="2400" i="1"/>
                      <m:t>:</m:t>
                    </m:r>
                    <m:r>
                      <a:rPr lang="en-US" sz="2400" i="1"/>
                      <m:t>𝜇</m:t>
                    </m:r>
                    <m:r>
                      <a:rPr lang="en-US" sz="2400" i="1"/>
                      <m:t>=</m:t>
                    </m:r>
                    <m:sSub>
                      <m:sSubPr>
                        <m:ctrlPr>
                          <a:rPr lang="en-US" sz="2400" i="1"/>
                        </m:ctrlPr>
                      </m:sSubPr>
                      <m:e>
                        <m:r>
                          <a:rPr lang="en-US" sz="2400" i="1"/>
                          <m:t>𝜇</m:t>
                        </m:r>
                      </m:e>
                      <m:sub>
                        <m:r>
                          <a:rPr lang="en-US" sz="2400" i="1"/>
                          <m:t>1</m:t>
                        </m:r>
                      </m:sub>
                    </m:sSub>
                  </m:oMath>
                </a14:m>
                <a:endParaRPr lang="en-US" sz="2400" dirty="0"/>
              </a:p>
              <a:p>
                <a:pPr marL="0" indent="0">
                  <a:buNone/>
                </a:pPr>
                <a14:m>
                  <m:oMathPara xmlns:m="http://schemas.openxmlformats.org/officeDocument/2006/math">
                    <m:oMathParaPr>
                      <m:jc m:val="centerGroup"/>
                    </m:oMathParaPr>
                    <m:oMath xmlns:m="http://schemas.openxmlformats.org/officeDocument/2006/math">
                      <m:r>
                        <a:rPr lang="en-US" sz="2400" i="1"/>
                        <m:t>𝐿</m:t>
                      </m:r>
                      <m:d>
                        <m:dPr>
                          <m:ctrlPr>
                            <a:rPr lang="en-US" sz="2400" i="1"/>
                          </m:ctrlPr>
                        </m:dPr>
                        <m:e>
                          <m:r>
                            <a:rPr lang="en-US" sz="2400" i="1"/>
                            <m:t>𝑋</m:t>
                          </m:r>
                          <m:r>
                            <a:rPr lang="en-US" sz="2400" i="1"/>
                            <m:t>;</m:t>
                          </m:r>
                          <m:sSub>
                            <m:sSubPr>
                              <m:ctrlPr>
                                <a:rPr lang="en-US" sz="2400" i="1"/>
                              </m:ctrlPr>
                            </m:sSubPr>
                            <m:e>
                              <m:r>
                                <a:rPr lang="en-US" sz="2400" i="1"/>
                                <m:t>𝜇</m:t>
                              </m:r>
                            </m:e>
                            <m:sub>
                              <m:r>
                                <a:rPr lang="en-US" sz="2400" i="1"/>
                                <m:t>1</m:t>
                              </m:r>
                            </m:sub>
                          </m:sSub>
                        </m:e>
                      </m:d>
                      <m:r>
                        <a:rPr lang="en-US" sz="2400" i="1"/>
                        <m:t>= </m:t>
                      </m:r>
                      <m:f>
                        <m:fPr>
                          <m:ctrlPr>
                            <a:rPr lang="en-US" sz="2400" i="1"/>
                          </m:ctrlPr>
                        </m:fPr>
                        <m:num>
                          <m:sSup>
                            <m:sSupPr>
                              <m:ctrlPr>
                                <a:rPr lang="en-US" sz="2400" i="1"/>
                              </m:ctrlPr>
                            </m:sSupPr>
                            <m:e>
                              <m:r>
                                <a:rPr lang="en-US" sz="2400" i="1"/>
                                <m:t>𝑒</m:t>
                              </m:r>
                            </m:e>
                            <m:sup>
                              <m:r>
                                <a:rPr lang="en-US" sz="2400" i="1"/>
                                <m:t>−</m:t>
                              </m:r>
                              <m:r>
                                <a:rPr lang="en-US" sz="2400" i="1"/>
                                <m:t>𝑛</m:t>
                              </m:r>
                              <m:sSub>
                                <m:sSubPr>
                                  <m:ctrlPr>
                                    <a:rPr lang="en-US" sz="2400" i="1"/>
                                  </m:ctrlPr>
                                </m:sSubPr>
                                <m:e>
                                  <m:r>
                                    <a:rPr lang="en-US" sz="2400" i="1"/>
                                    <m:t>𝜇</m:t>
                                  </m:r>
                                </m:e>
                                <m:sub>
                                  <m:r>
                                    <a:rPr lang="en-US" sz="2400" i="1"/>
                                    <m:t>1</m:t>
                                  </m:r>
                                </m:sub>
                              </m:sSub>
                            </m:sup>
                          </m:sSup>
                          <m:sSubSup>
                            <m:sSubSupPr>
                              <m:ctrlPr>
                                <a:rPr lang="en-US" sz="2400" i="1"/>
                              </m:ctrlPr>
                            </m:sSubSupPr>
                            <m:e>
                              <m:r>
                                <a:rPr lang="en-US" sz="2400" i="1"/>
                                <m:t>𝜇</m:t>
                              </m:r>
                            </m:e>
                            <m:sub>
                              <m:r>
                                <a:rPr lang="en-US" sz="2400" i="1"/>
                                <m:t>1</m:t>
                              </m:r>
                            </m:sub>
                            <m:sup>
                              <m:nary>
                                <m:naryPr>
                                  <m:chr m:val="∑"/>
                                  <m:limLoc m:val="undOvr"/>
                                  <m:subHide m:val="on"/>
                                  <m:supHide m:val="on"/>
                                  <m:ctrlPr>
                                    <a:rPr lang="en-US" sz="2400" i="1"/>
                                  </m:ctrlPr>
                                </m:naryPr>
                                <m:sub/>
                                <m:sup/>
                                <m:e>
                                  <m:r>
                                    <a:rPr lang="en-US" sz="2400" i="1"/>
                                    <m:t>𝑋</m:t>
                                  </m:r>
                                </m:e>
                              </m:nary>
                            </m:sup>
                          </m:sSubSup>
                          <m:r>
                            <a:rPr lang="en-US" sz="2400" i="1"/>
                            <m:t> </m:t>
                          </m:r>
                        </m:num>
                        <m:den>
                          <m:nary>
                            <m:naryPr>
                              <m:chr m:val="∏"/>
                              <m:limLoc m:val="undOvr"/>
                              <m:ctrlPr>
                                <a:rPr lang="en-US" sz="2400" i="1"/>
                              </m:ctrlPr>
                            </m:naryPr>
                            <m:sub>
                              <m:r>
                                <a:rPr lang="en-US" sz="2400" i="1"/>
                                <m:t>𝑖</m:t>
                              </m:r>
                              <m:r>
                                <a:rPr lang="en-US" sz="2400" i="1"/>
                                <m:t>=1</m:t>
                              </m:r>
                            </m:sub>
                            <m:sup>
                              <m:r>
                                <m:rPr>
                                  <m:sty m:val="p"/>
                                </m:rPr>
                                <a:rPr lang="en-US" sz="2400"/>
                                <m:t>n</m:t>
                              </m:r>
                            </m:sup>
                            <m:e>
                              <m:r>
                                <m:rPr>
                                  <m:sty m:val="p"/>
                                </m:rPr>
                                <a:rPr lang="en-US" sz="2400"/>
                                <m:t>X</m:t>
                              </m:r>
                              <m:r>
                                <a:rPr lang="en-US" sz="2400"/>
                                <m:t>!</m:t>
                              </m:r>
                            </m:e>
                          </m:nary>
                        </m:den>
                      </m:f>
                    </m:oMath>
                  </m:oMathPara>
                </a14:m>
                <a:endParaRPr lang="en-US" sz="2400" dirty="0"/>
              </a:p>
              <a:p>
                <a:pPr marL="0" indent="0">
                  <a:buNone/>
                </a:pPr>
                <a:r>
                  <a:rPr lang="en-US" sz="2400" dirty="0"/>
                  <a:t>The </a:t>
                </a:r>
                <a:r>
                  <a:rPr lang="en-US" sz="2400" dirty="0" err="1"/>
                  <a:t>Neymen</a:t>
                </a:r>
                <a:r>
                  <a:rPr lang="en-US" sz="2400" dirty="0"/>
                  <a:t> Pearson Lemma is</a:t>
                </a:r>
              </a:p>
              <a:p>
                <a:pPr marL="0" indent="0">
                  <a:buNone/>
                </a:pPr>
                <a:r>
                  <a:rPr lang="en-US" sz="2400" dirty="0"/>
                  <a:t/>
                </a:r>
                <a14:m>
                  <m:oMath xmlns:m="http://schemas.openxmlformats.org/officeDocument/2006/math">
                    <m:f>
                      <m:fPr>
                        <m:ctrlPr>
                          <a:rPr lang="en-US" sz="2400" i="1"/>
                        </m:ctrlPr>
                      </m:fPr>
                      <m:num>
                        <m:r>
                          <m:rPr>
                            <m:sty m:val="p"/>
                          </m:rPr>
                          <a:rPr lang="en-US" sz="2400"/>
                          <m:t>L</m:t>
                        </m:r>
                        <m:d>
                          <m:dPr>
                            <m:ctrlPr>
                              <a:rPr lang="en-US" sz="2400" i="1"/>
                            </m:ctrlPr>
                          </m:dPr>
                          <m:e>
                            <m:sSub>
                              <m:sSubPr>
                                <m:ctrlPr>
                                  <a:rPr lang="en-US" sz="2400" i="1"/>
                                </m:ctrlPr>
                              </m:sSubPr>
                              <m:e>
                                <m:r>
                                  <a:rPr lang="en-US" sz="2400" i="1"/>
                                  <m:t>𝐻</m:t>
                                </m:r>
                              </m:e>
                              <m:sub>
                                <m:r>
                                  <a:rPr lang="en-US" sz="2400" i="1"/>
                                  <m:t>0</m:t>
                                </m:r>
                              </m:sub>
                            </m:sSub>
                          </m:e>
                        </m:d>
                      </m:num>
                      <m:den>
                        <m:r>
                          <m:rPr>
                            <m:sty m:val="p"/>
                          </m:rPr>
                          <a:rPr lang="en-US" sz="2400"/>
                          <m:t>L</m:t>
                        </m:r>
                        <m:d>
                          <m:dPr>
                            <m:ctrlPr>
                              <a:rPr lang="en-US" sz="2400" i="1"/>
                            </m:ctrlPr>
                          </m:dPr>
                          <m:e>
                            <m:sSub>
                              <m:sSubPr>
                                <m:ctrlPr>
                                  <a:rPr lang="en-US" sz="2400" i="1"/>
                                </m:ctrlPr>
                              </m:sSubPr>
                              <m:e>
                                <m:r>
                                  <a:rPr lang="en-US" sz="2400" i="1"/>
                                  <m:t>𝐻</m:t>
                                </m:r>
                              </m:e>
                              <m:sub>
                                <m:r>
                                  <a:rPr lang="en-US" sz="2400" i="1"/>
                                  <m:t>𝐴</m:t>
                                </m:r>
                              </m:sub>
                            </m:sSub>
                          </m:e>
                        </m:d>
                      </m:den>
                    </m:f>
                    <m:r>
                      <a:rPr lang="en-US" sz="2400" i="1"/>
                      <m:t>≤</m:t>
                    </m:r>
                    <m:sSub>
                      <m:sSubPr>
                        <m:ctrlPr>
                          <a:rPr lang="en-US" sz="2400" i="1"/>
                        </m:ctrlPr>
                      </m:sSubPr>
                      <m:e>
                        <m:r>
                          <a:rPr lang="en-US" sz="2400" i="1"/>
                          <m:t>𝐾</m:t>
                        </m:r>
                      </m:e>
                      <m:sub>
                        <m:r>
                          <a:rPr lang="en-US" sz="2400" i="1"/>
                          <m:t>𝛼</m:t>
                        </m:r>
                      </m:sub>
                    </m:sSub>
                  </m:oMath>
                </a14:m>
                <a:endParaRPr lang="en-US" sz="2400" dirty="0"/>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631065"/>
                <a:ext cx="10515600" cy="605307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515706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696532" y="257577"/>
                <a:ext cx="10515600" cy="6292874"/>
              </a:xfrm>
            </p:spPr>
            <p:txBody>
              <a:bodyPr/>
              <a:lstStyle/>
              <a:p>
                <a:pPr marL="0" indent="0">
                  <a:buNone/>
                </a:pPr>
                <a:r>
                  <a:rPr lang="en-US" dirty="0"/>
                  <a:t/>
                </a:r>
                <a14:m>
                  <m:oMath xmlns:m="http://schemas.openxmlformats.org/officeDocument/2006/math">
                    <m:f>
                      <m:fPr>
                        <m:ctrlPr>
                          <a:rPr lang="en-US" i="1" smtClean="0"/>
                        </m:ctrlPr>
                      </m:fPr>
                      <m:num>
                        <m:f>
                          <m:fPr>
                            <m:ctrlPr>
                              <a:rPr lang="en-US" i="1"/>
                            </m:ctrlPr>
                          </m:fPr>
                          <m:num>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sup>
                            </m:sSup>
                            <m:sSubSup>
                              <m:sSubSupPr>
                                <m:ctrlPr>
                                  <a:rPr lang="en-US" i="1"/>
                                </m:ctrlPr>
                              </m:sSubSupPr>
                              <m:e>
                                <m:r>
                                  <a:rPr lang="en-US" i="1"/>
                                  <m:t>𝜇</m:t>
                                </m:r>
                              </m:e>
                              <m:sub>
                                <m:r>
                                  <a:rPr lang="en-US" i="1"/>
                                  <m:t>0</m:t>
                                </m:r>
                              </m:sub>
                              <m:sup>
                                <m:nary>
                                  <m:naryPr>
                                    <m:chr m:val="∑"/>
                                    <m:limLoc m:val="undOvr"/>
                                    <m:subHide m:val="on"/>
                                    <m:supHide m:val="on"/>
                                    <m:ctrlPr>
                                      <a:rPr lang="en-US" i="1"/>
                                    </m:ctrlPr>
                                  </m:naryPr>
                                  <m:sub/>
                                  <m:sup/>
                                  <m:e>
                                    <m:r>
                                      <a:rPr lang="en-US" i="1"/>
                                      <m:t>𝑋</m:t>
                                    </m:r>
                                  </m:e>
                                </m:nary>
                              </m:sup>
                            </m:sSubSup>
                            <m:r>
                              <a:rPr lang="en-US" i="1"/>
                              <m:t> </m:t>
                            </m:r>
                          </m:num>
                          <m:den>
                            <m:nary>
                              <m:naryPr>
                                <m:chr m:val="∏"/>
                                <m:limLoc m:val="undOvr"/>
                                <m:ctrlPr>
                                  <a:rPr lang="en-US" i="1"/>
                                </m:ctrlPr>
                              </m:naryPr>
                              <m:sub>
                                <m:r>
                                  <a:rPr lang="en-US" i="1"/>
                                  <m:t>𝑖</m:t>
                                </m:r>
                                <m:r>
                                  <a:rPr lang="en-US" i="1"/>
                                  <m:t>=1</m:t>
                                </m:r>
                              </m:sub>
                              <m:sup>
                                <m:r>
                                  <m:rPr>
                                    <m:sty m:val="p"/>
                                  </m:rPr>
                                  <a:rPr lang="en-US"/>
                                  <m:t>n</m:t>
                                </m:r>
                              </m:sup>
                              <m:e>
                                <m:r>
                                  <m:rPr>
                                    <m:sty m:val="p"/>
                                  </m:rPr>
                                  <a:rPr lang="en-US"/>
                                  <m:t>X</m:t>
                                </m:r>
                                <m:r>
                                  <a:rPr lang="en-US"/>
                                  <m:t>!</m:t>
                                </m:r>
                              </m:e>
                            </m:nary>
                          </m:den>
                        </m:f>
                      </m:num>
                      <m:den>
                        <m:f>
                          <m:fPr>
                            <m:ctrlPr>
                              <a:rPr lang="en-US" i="1"/>
                            </m:ctrlPr>
                          </m:fPr>
                          <m:num>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sup>
                            </m:sSup>
                            <m:sSubSup>
                              <m:sSubSupPr>
                                <m:ctrlPr>
                                  <a:rPr lang="en-US" i="1"/>
                                </m:ctrlPr>
                              </m:sSubSupPr>
                              <m:e>
                                <m:r>
                                  <a:rPr lang="en-US" i="1"/>
                                  <m:t>𝜇</m:t>
                                </m:r>
                              </m:e>
                              <m:sub>
                                <m:r>
                                  <a:rPr lang="en-US" i="1"/>
                                  <m:t>0</m:t>
                                </m:r>
                              </m:sub>
                              <m:sup>
                                <m:nary>
                                  <m:naryPr>
                                    <m:chr m:val="∑"/>
                                    <m:limLoc m:val="undOvr"/>
                                    <m:subHide m:val="on"/>
                                    <m:supHide m:val="on"/>
                                    <m:ctrlPr>
                                      <a:rPr lang="en-US" i="1"/>
                                    </m:ctrlPr>
                                  </m:naryPr>
                                  <m:sub/>
                                  <m:sup/>
                                  <m:e>
                                    <m:r>
                                      <a:rPr lang="en-US" i="1"/>
                                      <m:t>𝑋</m:t>
                                    </m:r>
                                  </m:e>
                                </m:nary>
                              </m:sup>
                            </m:sSubSup>
                            <m:r>
                              <a:rPr lang="en-US" i="1"/>
                              <m:t> </m:t>
                            </m:r>
                          </m:num>
                          <m:den>
                            <m:nary>
                              <m:naryPr>
                                <m:chr m:val="∏"/>
                                <m:limLoc m:val="undOvr"/>
                                <m:ctrlPr>
                                  <a:rPr lang="en-US" i="1"/>
                                </m:ctrlPr>
                              </m:naryPr>
                              <m:sub>
                                <m:r>
                                  <a:rPr lang="en-US" i="1"/>
                                  <m:t>𝑖</m:t>
                                </m:r>
                                <m:r>
                                  <a:rPr lang="en-US" i="1"/>
                                  <m:t>=1</m:t>
                                </m:r>
                              </m:sub>
                              <m:sup>
                                <m:r>
                                  <m:rPr>
                                    <m:sty m:val="p"/>
                                  </m:rPr>
                                  <a:rPr lang="en-US"/>
                                  <m:t>n</m:t>
                                </m:r>
                              </m:sup>
                              <m:e>
                                <m:r>
                                  <m:rPr>
                                    <m:sty m:val="p"/>
                                  </m:rPr>
                                  <a:rPr lang="en-US"/>
                                  <m:t>X</m:t>
                                </m:r>
                                <m:r>
                                  <a:rPr lang="en-US"/>
                                  <m:t>!</m:t>
                                </m:r>
                              </m:e>
                            </m:nary>
                          </m:den>
                        </m:f>
                      </m:den>
                    </m:f>
                    <m:r>
                      <a:rPr lang="en-US" i="1"/>
                      <m:t>≤</m:t>
                    </m:r>
                    <m:sSub>
                      <m:sSubPr>
                        <m:ctrlPr>
                          <a:rPr lang="en-US" i="1"/>
                        </m:ctrlPr>
                      </m:sSubPr>
                      <m:e>
                        <m:r>
                          <a:rPr lang="en-US" i="1"/>
                          <m:t>𝐾</m:t>
                        </m:r>
                      </m:e>
                      <m:sub>
                        <m:r>
                          <a:rPr lang="en-US" i="1"/>
                          <m:t>𝛼</m:t>
                        </m:r>
                      </m:sub>
                    </m:sSub>
                  </m:oMath>
                </a14:m>
                <a:endParaRPr lang="en-US" dirty="0"/>
              </a:p>
              <a:p>
                <a:pPr marL="0" indent="0">
                  <a:buNone/>
                </a:pPr>
                <a:endParaRPr lang="en-US" i="1" dirty="0"/>
              </a:p>
              <a:p>
                <a:pPr marL="0" indent="0">
                  <a:buNone/>
                </a:pPr>
                <a14:m>
                  <m:oMathPara xmlns:m="http://schemas.openxmlformats.org/officeDocument/2006/math">
                    <m:oMathParaPr>
                      <m:jc m:val="centerGroup"/>
                    </m:oMathParaPr>
                    <m:oMath xmlns:m="http://schemas.openxmlformats.org/officeDocument/2006/math">
                      <m:f>
                        <m:fPr>
                          <m:ctrlPr>
                            <a:rPr lang="en-US" i="1"/>
                          </m:ctrlPr>
                        </m:fPr>
                        <m:num>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sup>
                          </m:sSup>
                          <m:sSubSup>
                            <m:sSubSupPr>
                              <m:ctrlPr>
                                <a:rPr lang="en-US" i="1"/>
                              </m:ctrlPr>
                            </m:sSubSupPr>
                            <m:e>
                              <m:r>
                                <a:rPr lang="en-US" i="1"/>
                                <m:t>𝜇</m:t>
                              </m:r>
                            </m:e>
                            <m:sub>
                              <m:r>
                                <a:rPr lang="en-US" i="1"/>
                                <m:t>0</m:t>
                              </m:r>
                            </m:sub>
                            <m:sup>
                              <m:nary>
                                <m:naryPr>
                                  <m:chr m:val="∑"/>
                                  <m:limLoc m:val="undOvr"/>
                                  <m:subHide m:val="on"/>
                                  <m:supHide m:val="on"/>
                                  <m:ctrlPr>
                                    <a:rPr lang="en-US" i="1"/>
                                  </m:ctrlPr>
                                </m:naryPr>
                                <m:sub/>
                                <m:sup/>
                                <m:e>
                                  <m:r>
                                    <a:rPr lang="en-US" i="1"/>
                                    <m:t>𝑋</m:t>
                                  </m:r>
                                </m:e>
                              </m:nary>
                            </m:sup>
                          </m:sSubSup>
                        </m:num>
                        <m:den>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sup>
                          </m:sSup>
                          <m:sSubSup>
                            <m:sSubSupPr>
                              <m:ctrlPr>
                                <a:rPr lang="en-US" i="1"/>
                              </m:ctrlPr>
                            </m:sSubSupPr>
                            <m:e>
                              <m:r>
                                <a:rPr lang="en-US" i="1"/>
                                <m:t>𝜇</m:t>
                              </m:r>
                            </m:e>
                            <m:sub>
                              <m:r>
                                <a:rPr lang="en-US" i="1"/>
                                <m:t>0</m:t>
                              </m:r>
                            </m:sub>
                            <m:sup>
                              <m:nary>
                                <m:naryPr>
                                  <m:chr m:val="∑"/>
                                  <m:limLoc m:val="undOvr"/>
                                  <m:subHide m:val="on"/>
                                  <m:supHide m:val="on"/>
                                  <m:ctrlPr>
                                    <a:rPr lang="en-US" i="1"/>
                                  </m:ctrlPr>
                                </m:naryPr>
                                <m:sub/>
                                <m:sup/>
                                <m:e>
                                  <m:r>
                                    <a:rPr lang="en-US" i="1"/>
                                    <m:t>𝑋</m:t>
                                  </m:r>
                                </m:e>
                              </m:nary>
                            </m:sup>
                          </m:sSubSup>
                        </m:den>
                      </m:f>
                      <m:r>
                        <a:rPr lang="en-US" i="1"/>
                        <m:t>≤</m:t>
                      </m:r>
                      <m:sSub>
                        <m:sSubPr>
                          <m:ctrlPr>
                            <a:rPr lang="en-US" i="1"/>
                          </m:ctrlPr>
                        </m:sSubPr>
                        <m:e>
                          <m:r>
                            <a:rPr lang="en-US" i="1"/>
                            <m:t>𝐾</m:t>
                          </m:r>
                        </m:e>
                        <m:sub>
                          <m:r>
                            <a:rPr lang="en-US" i="1"/>
                            <m:t>𝛼</m:t>
                          </m:r>
                        </m:sub>
                      </m:sSub>
                    </m:oMath>
                  </m:oMathPara>
                </a14:m>
                <a:endParaRPr lang="en-US" dirty="0"/>
              </a:p>
              <a:p>
                <a:pPr marL="0" indent="0">
                  <a:buNone/>
                </a:pPr>
                <a:r>
                  <a:rPr lang="en-US" dirty="0"/>
                  <a:t/>
                </a:r>
                <a14:m>
                  <m:oMath xmlns:m="http://schemas.openxmlformats.org/officeDocument/2006/math">
                    <m:sSup>
                      <m:sSupPr>
                        <m:ctrlPr>
                          <a:rPr lang="en-US" i="1"/>
                        </m:ctrlPr>
                      </m:sSupPr>
                      <m:e>
                        <m:d>
                          <m:dPr>
                            <m:ctrlPr>
                              <a:rPr lang="en-US" i="1"/>
                            </m:ctrlPr>
                          </m:dPr>
                          <m:e>
                            <m:f>
                              <m:fPr>
                                <m:ctrlPr>
                                  <a:rPr lang="en-US" i="1"/>
                                </m:ctrlPr>
                              </m:fPr>
                              <m:num>
                                <m:sSub>
                                  <m:sSubPr>
                                    <m:ctrlPr>
                                      <a:rPr lang="en-US" i="1"/>
                                    </m:ctrlPr>
                                  </m:sSubPr>
                                  <m:e>
                                    <m:r>
                                      <a:rPr lang="en-US" i="1"/>
                                      <m:t>𝜇</m:t>
                                    </m:r>
                                  </m:e>
                                  <m:sub>
                                    <m:r>
                                      <a:rPr lang="en-US" i="1"/>
                                      <m:t>0</m:t>
                                    </m:r>
                                  </m:sub>
                                </m:sSub>
                              </m:num>
                              <m:den>
                                <m:sSub>
                                  <m:sSubPr>
                                    <m:ctrlPr>
                                      <a:rPr lang="en-US" i="1"/>
                                    </m:ctrlPr>
                                  </m:sSubPr>
                                  <m:e>
                                    <m:r>
                                      <a:rPr lang="en-US" i="1"/>
                                      <m:t>𝜇</m:t>
                                    </m:r>
                                  </m:e>
                                  <m:sub>
                                    <m:r>
                                      <a:rPr lang="en-US" i="1"/>
                                      <m:t>1</m:t>
                                    </m:r>
                                  </m:sub>
                                </m:sSub>
                              </m:den>
                            </m:f>
                          </m:e>
                        </m:d>
                      </m:e>
                      <m:sup>
                        <m:nary>
                          <m:naryPr>
                            <m:chr m:val="∑"/>
                            <m:limLoc m:val="undOvr"/>
                            <m:subHide m:val="on"/>
                            <m:supHide m:val="on"/>
                            <m:ctrlPr>
                              <a:rPr lang="en-US" i="1"/>
                            </m:ctrlPr>
                          </m:naryPr>
                          <m:sub/>
                          <m:sup/>
                          <m:e>
                            <m:r>
                              <a:rPr lang="en-US" i="1"/>
                              <m:t>𝑋</m:t>
                            </m:r>
                          </m:e>
                        </m:nary>
                      </m:sup>
                    </m:sSup>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r>
                          <a:rPr lang="en-US" i="1"/>
                          <m:t>+</m:t>
                        </m:r>
                        <m:r>
                          <a:rPr lang="en-US" i="1"/>
                          <m:t>𝑛</m:t>
                        </m:r>
                        <m:sSub>
                          <m:sSubPr>
                            <m:ctrlPr>
                              <a:rPr lang="en-US" i="1"/>
                            </m:ctrlPr>
                          </m:sSubPr>
                          <m:e>
                            <m:r>
                              <a:rPr lang="en-US" i="1"/>
                              <m:t>𝜇</m:t>
                            </m:r>
                          </m:e>
                          <m:sub>
                            <m:r>
                              <a:rPr lang="en-US" i="1"/>
                              <m:t>1</m:t>
                            </m:r>
                          </m:sub>
                        </m:sSub>
                      </m:sup>
                    </m:sSup>
                    <m:r>
                      <a:rPr lang="en-US" i="1"/>
                      <m:t>≤</m:t>
                    </m:r>
                    <m:sSub>
                      <m:sSubPr>
                        <m:ctrlPr>
                          <a:rPr lang="en-US" i="1"/>
                        </m:ctrlPr>
                      </m:sSubPr>
                      <m:e>
                        <m:r>
                          <a:rPr lang="en-US" i="1"/>
                          <m:t>𝐾</m:t>
                        </m:r>
                      </m:e>
                      <m:sub>
                        <m:r>
                          <a:rPr lang="en-US" i="1"/>
                          <m:t>𝛼</m:t>
                        </m:r>
                      </m:sub>
                    </m:sSub>
                  </m:oMath>
                </a14:m>
                <a:endParaRPr lang="en-US" i="1" dirty="0"/>
              </a:p>
              <a:p>
                <a:pPr marL="0" indent="0">
                  <a:buNone/>
                </a:pPr>
                <a:r>
                  <a:rPr lang="en-US" dirty="0"/>
                  <a:t/>
                </a:r>
                <a14:m>
                  <m:oMath xmlns:m="http://schemas.openxmlformats.org/officeDocument/2006/math">
                    <m:sSup>
                      <m:sSupPr>
                        <m:ctrlPr>
                          <a:rPr lang="en-US" i="1"/>
                        </m:ctrlPr>
                      </m:sSupPr>
                      <m:e>
                        <m:d>
                          <m:dPr>
                            <m:ctrlPr>
                              <a:rPr lang="en-US" i="1"/>
                            </m:ctrlPr>
                          </m:dPr>
                          <m:e>
                            <m:f>
                              <m:fPr>
                                <m:ctrlPr>
                                  <a:rPr lang="en-US" i="1"/>
                                </m:ctrlPr>
                              </m:fPr>
                              <m:num>
                                <m:sSub>
                                  <m:sSubPr>
                                    <m:ctrlPr>
                                      <a:rPr lang="en-US" i="1"/>
                                    </m:ctrlPr>
                                  </m:sSubPr>
                                  <m:e>
                                    <m:r>
                                      <a:rPr lang="en-US" i="1"/>
                                      <m:t>𝜇</m:t>
                                    </m:r>
                                  </m:e>
                                  <m:sub>
                                    <m:r>
                                      <a:rPr lang="en-US" i="1"/>
                                      <m:t>0</m:t>
                                    </m:r>
                                  </m:sub>
                                </m:sSub>
                              </m:num>
                              <m:den>
                                <m:sSub>
                                  <m:sSubPr>
                                    <m:ctrlPr>
                                      <a:rPr lang="en-US" i="1"/>
                                    </m:ctrlPr>
                                  </m:sSubPr>
                                  <m:e>
                                    <m:r>
                                      <a:rPr lang="en-US" i="1"/>
                                      <m:t>𝜇</m:t>
                                    </m:r>
                                  </m:e>
                                  <m:sub>
                                    <m:r>
                                      <a:rPr lang="en-US" i="1"/>
                                      <m:t>1</m:t>
                                    </m:r>
                                  </m:sub>
                                </m:sSub>
                              </m:den>
                            </m:f>
                          </m:e>
                        </m:d>
                      </m:e>
                      <m:sup>
                        <m:nary>
                          <m:naryPr>
                            <m:chr m:val="∑"/>
                            <m:limLoc m:val="undOvr"/>
                            <m:subHide m:val="on"/>
                            <m:supHide m:val="on"/>
                            <m:ctrlPr>
                              <a:rPr lang="en-US" i="1"/>
                            </m:ctrlPr>
                          </m:naryPr>
                          <m:sub/>
                          <m:sup/>
                          <m:e>
                            <m:r>
                              <a:rPr lang="en-US" i="1"/>
                              <m:t>𝑋</m:t>
                            </m:r>
                          </m:e>
                        </m:nary>
                      </m:sup>
                    </m:sSup>
                    <m:r>
                      <a:rPr lang="en-US" i="1"/>
                      <m:t>≤</m:t>
                    </m:r>
                    <m:f>
                      <m:fPr>
                        <m:ctrlPr>
                          <a:rPr lang="en-US" i="1"/>
                        </m:ctrlPr>
                      </m:fPr>
                      <m:num>
                        <m:sSub>
                          <m:sSubPr>
                            <m:ctrlPr>
                              <a:rPr lang="en-US" i="1"/>
                            </m:ctrlPr>
                          </m:sSubPr>
                          <m:e>
                            <m:r>
                              <a:rPr lang="en-US" i="1"/>
                              <m:t>𝐾</m:t>
                            </m:r>
                          </m:e>
                          <m:sub>
                            <m:r>
                              <a:rPr lang="en-US" i="1"/>
                              <m:t>𝛼</m:t>
                            </m:r>
                          </m:sub>
                        </m:sSub>
                      </m:num>
                      <m:den>
                        <m:sSup>
                          <m:sSupPr>
                            <m:ctrlPr>
                              <a:rPr lang="en-US" i="1"/>
                            </m:ctrlPr>
                          </m:sSupPr>
                          <m:e>
                            <m:r>
                              <a:rPr lang="en-US" i="1"/>
                              <m:t>𝑒</m:t>
                            </m:r>
                          </m:e>
                          <m:sup>
                            <m:r>
                              <a:rPr lang="en-US" i="1"/>
                              <m:t>−</m:t>
                            </m:r>
                            <m:r>
                              <a:rPr lang="en-US" i="1"/>
                              <m:t>𝑛</m:t>
                            </m:r>
                            <m:sSub>
                              <m:sSubPr>
                                <m:ctrlPr>
                                  <a:rPr lang="en-US" i="1"/>
                                </m:ctrlPr>
                              </m:sSubPr>
                              <m:e>
                                <m:r>
                                  <a:rPr lang="en-US" i="1"/>
                                  <m:t>𝜇</m:t>
                                </m:r>
                              </m:e>
                              <m:sub>
                                <m:r>
                                  <a:rPr lang="en-US" i="1"/>
                                  <m:t>0</m:t>
                                </m:r>
                              </m:sub>
                            </m:sSub>
                            <m:r>
                              <a:rPr lang="en-US" i="1"/>
                              <m:t>+</m:t>
                            </m:r>
                            <m:r>
                              <a:rPr lang="en-US" i="1"/>
                              <m:t>𝑛</m:t>
                            </m:r>
                            <m:sSub>
                              <m:sSubPr>
                                <m:ctrlPr>
                                  <a:rPr lang="en-US" i="1"/>
                                </m:ctrlPr>
                              </m:sSubPr>
                              <m:e>
                                <m:r>
                                  <a:rPr lang="en-US" i="1"/>
                                  <m:t>𝜇</m:t>
                                </m:r>
                              </m:e>
                              <m:sub>
                                <m:r>
                                  <a:rPr lang="en-US" i="1"/>
                                  <m:t>1</m:t>
                                </m:r>
                              </m:sub>
                            </m:sSub>
                          </m:sup>
                        </m:sSup>
                      </m:den>
                    </m:f>
                  </m:oMath>
                </a14:m>
                <a:endParaRPr lang="en-US" dirty="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96532" y="257577"/>
                <a:ext cx="10515600" cy="6292874"/>
              </a:xfrm>
              <a:blipFill rotWithShape="0">
                <a:blip r:embed="rId2"/>
                <a:stretch>
                  <a:fillRect t="-290"/>
                </a:stretch>
              </a:blipFill>
            </p:spPr>
            <p:txBody>
              <a:bodyPr/>
              <a:lstStyle/>
              <a:p>
                <a:r>
                  <a:rPr lang="en-US">
                    <a:noFill/>
                  </a:rPr>
                  <a:t> </a:t>
                </a:r>
              </a:p>
            </p:txBody>
          </p:sp>
        </mc:Fallback>
      </mc:AlternateContent>
    </p:spTree>
    <p:extLst>
      <p:ext uri="{BB962C8B-B14F-4D97-AF65-F5344CB8AC3E}">
        <p14:creationId xmlns="" xmlns:p14="http://schemas.microsoft.com/office/powerpoint/2010/main" val="300503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838200" y="412124"/>
                <a:ext cx="10515600" cy="6027313"/>
              </a:xfrm>
            </p:spPr>
            <p:txBody>
              <a:bodyPr>
                <a:normAutofit/>
              </a:bodyPr>
              <a:lstStyle/>
              <a:p>
                <a:pPr marL="0" indent="0">
                  <a:buNone/>
                </a:pPr>
                <a:r>
                  <a:rPr lang="en-US" sz="1800" dirty="0"/>
                  <a:t/>
                </a:r>
                <a14:m>
                  <m:oMath xmlns:m="http://schemas.openxmlformats.org/officeDocument/2006/math">
                    <m:sSup>
                      <m:sSupPr>
                        <m:ctrlPr>
                          <a:rPr lang="en-US" sz="1800" i="1"/>
                        </m:ctrlPr>
                      </m:sSupPr>
                      <m:e>
                        <m:d>
                          <m:dPr>
                            <m:ctrlPr>
                              <a:rPr lang="en-US" sz="1800" i="1"/>
                            </m:ctrlPr>
                          </m:dPr>
                          <m:e>
                            <m:f>
                              <m:fPr>
                                <m:ctrlPr>
                                  <a:rPr lang="en-US" sz="1800" i="1"/>
                                </m:ctrlPr>
                              </m:fPr>
                              <m:num>
                                <m:sSub>
                                  <m:sSubPr>
                                    <m:ctrlPr>
                                      <a:rPr lang="en-US" sz="1800" i="1"/>
                                    </m:ctrlPr>
                                  </m:sSubPr>
                                  <m:e>
                                    <m:r>
                                      <a:rPr lang="en-US" sz="1800" i="1"/>
                                      <m:t>𝜇</m:t>
                                    </m:r>
                                  </m:e>
                                  <m:sub>
                                    <m:r>
                                      <a:rPr lang="en-US" sz="1800" i="1"/>
                                      <m:t>0</m:t>
                                    </m:r>
                                  </m:sub>
                                </m:sSub>
                              </m:num>
                              <m:den>
                                <m:sSub>
                                  <m:sSubPr>
                                    <m:ctrlPr>
                                      <a:rPr lang="en-US" sz="1800" i="1"/>
                                    </m:ctrlPr>
                                  </m:sSubPr>
                                  <m:e>
                                    <m:r>
                                      <a:rPr lang="en-US" sz="1800" i="1"/>
                                      <m:t>𝜇</m:t>
                                    </m:r>
                                  </m:e>
                                  <m:sub>
                                    <m:r>
                                      <a:rPr lang="en-US" sz="1800" i="1"/>
                                      <m:t>1</m:t>
                                    </m:r>
                                  </m:sub>
                                </m:sSub>
                              </m:den>
                            </m:f>
                          </m:e>
                        </m:d>
                      </m:e>
                      <m:sup>
                        <m:nary>
                          <m:naryPr>
                            <m:chr m:val="∑"/>
                            <m:limLoc m:val="undOvr"/>
                            <m:subHide m:val="on"/>
                            <m:supHide m:val="on"/>
                            <m:ctrlPr>
                              <a:rPr lang="en-US" sz="1800" i="1"/>
                            </m:ctrlPr>
                          </m:naryPr>
                          <m:sub/>
                          <m:sup/>
                          <m:e>
                            <m:r>
                              <a:rPr lang="en-US" sz="1800" i="1"/>
                              <m:t>𝑋</m:t>
                            </m:r>
                          </m:e>
                        </m:nary>
                      </m:sup>
                    </m:sSup>
                    <m:r>
                      <a:rPr lang="en-US" sz="1800" i="1"/>
                      <m:t>≤</m:t>
                    </m:r>
                    <m:sSub>
                      <m:sSubPr>
                        <m:ctrlPr>
                          <a:rPr lang="en-US" sz="1800" i="1"/>
                        </m:ctrlPr>
                      </m:sSubPr>
                      <m:e>
                        <m:r>
                          <a:rPr lang="en-US" sz="1800" i="1"/>
                          <m:t>𝐾</m:t>
                        </m:r>
                      </m:e>
                      <m:sub>
                        <m:r>
                          <a:rPr lang="en-US" sz="1800" i="1"/>
                          <m:t>𝛼</m:t>
                        </m:r>
                      </m:sub>
                    </m:sSub>
                    <m:sSup>
                      <m:sSupPr>
                        <m:ctrlPr>
                          <a:rPr lang="en-US" sz="1800" i="1"/>
                        </m:ctrlPr>
                      </m:sSupPr>
                      <m:e>
                        <m:r>
                          <a:rPr lang="en-US" sz="1800" i="1"/>
                          <m:t>𝑒</m:t>
                        </m:r>
                      </m:e>
                      <m:sup>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sup>
                    </m:sSup>
                  </m:oMath>
                </a14:m>
                <a:endParaRPr lang="en-US" sz="1800" dirty="0"/>
              </a:p>
              <a:p>
                <a:pPr marL="0" indent="0">
                  <a:buNone/>
                </a:pPr>
                <a:r>
                  <a:rPr lang="en-US" sz="1800" dirty="0"/>
                  <a:t>Taking log on both sides </a:t>
                </a:r>
              </a:p>
              <a:p>
                <a:pPr marL="0" indent="0">
                  <a:buNone/>
                </a:pPr>
                <a:r>
                  <a:rPr lang="en-US" sz="1800" dirty="0"/>
                  <a:t/>
                </a:r>
                <a14:m>
                  <m:oMath xmlns:m="http://schemas.openxmlformats.org/officeDocument/2006/math">
                    <m:func>
                      <m:funcPr>
                        <m:ctrlPr>
                          <a:rPr lang="en-US" sz="1800" i="1"/>
                        </m:ctrlPr>
                      </m:funcPr>
                      <m:fName>
                        <m:r>
                          <m:rPr>
                            <m:sty m:val="p"/>
                          </m:rPr>
                          <a:rPr lang="en-US" sz="1800"/>
                          <m:t>log</m:t>
                        </m:r>
                      </m:fName>
                      <m:e>
                        <m:d>
                          <m:dPr>
                            <m:begChr m:val="["/>
                            <m:endChr m:val="]"/>
                            <m:ctrlPr>
                              <a:rPr lang="en-US" sz="1800" i="1"/>
                            </m:ctrlPr>
                          </m:dPr>
                          <m:e>
                            <m:sSup>
                              <m:sSupPr>
                                <m:ctrlPr>
                                  <a:rPr lang="en-US" sz="1800" i="1"/>
                                </m:ctrlPr>
                              </m:sSupPr>
                              <m:e>
                                <m:d>
                                  <m:dPr>
                                    <m:ctrlPr>
                                      <a:rPr lang="en-US" sz="1800" i="1"/>
                                    </m:ctrlPr>
                                  </m:dPr>
                                  <m:e>
                                    <m:f>
                                      <m:fPr>
                                        <m:ctrlPr>
                                          <a:rPr lang="en-US" sz="1800" i="1"/>
                                        </m:ctrlPr>
                                      </m:fPr>
                                      <m:num>
                                        <m:sSub>
                                          <m:sSubPr>
                                            <m:ctrlPr>
                                              <a:rPr lang="en-US" sz="1800" i="1"/>
                                            </m:ctrlPr>
                                          </m:sSubPr>
                                          <m:e>
                                            <m:r>
                                              <a:rPr lang="en-US" sz="1800" i="1"/>
                                              <m:t>𝜇</m:t>
                                            </m:r>
                                          </m:e>
                                          <m:sub>
                                            <m:r>
                                              <a:rPr lang="en-US" sz="1800" i="1"/>
                                              <m:t>0</m:t>
                                            </m:r>
                                          </m:sub>
                                        </m:sSub>
                                      </m:num>
                                      <m:den>
                                        <m:sSub>
                                          <m:sSubPr>
                                            <m:ctrlPr>
                                              <a:rPr lang="en-US" sz="1800" i="1"/>
                                            </m:ctrlPr>
                                          </m:sSubPr>
                                          <m:e>
                                            <m:r>
                                              <a:rPr lang="en-US" sz="1800" i="1"/>
                                              <m:t>𝜇</m:t>
                                            </m:r>
                                          </m:e>
                                          <m:sub>
                                            <m:r>
                                              <a:rPr lang="en-US" sz="1800" i="1"/>
                                              <m:t>1</m:t>
                                            </m:r>
                                          </m:sub>
                                        </m:sSub>
                                      </m:den>
                                    </m:f>
                                  </m:e>
                                </m:d>
                              </m:e>
                              <m:sup>
                                <m:nary>
                                  <m:naryPr>
                                    <m:chr m:val="∑"/>
                                    <m:limLoc m:val="undOvr"/>
                                    <m:subHide m:val="on"/>
                                    <m:supHide m:val="on"/>
                                    <m:ctrlPr>
                                      <a:rPr lang="en-US" sz="1800" i="1"/>
                                    </m:ctrlPr>
                                  </m:naryPr>
                                  <m:sub/>
                                  <m:sup/>
                                  <m:e>
                                    <m:r>
                                      <a:rPr lang="en-US" sz="1800" i="1"/>
                                      <m:t>𝑋</m:t>
                                    </m:r>
                                  </m:e>
                                </m:nary>
                              </m:sup>
                            </m:sSup>
                          </m:e>
                        </m:d>
                        <m:r>
                          <a:rPr lang="en-US" sz="1800" i="1"/>
                          <m:t>≤</m:t>
                        </m:r>
                        <m:func>
                          <m:funcPr>
                            <m:ctrlPr>
                              <a:rPr lang="en-US" sz="1800" i="1"/>
                            </m:ctrlPr>
                          </m:funcPr>
                          <m:fName>
                            <m:r>
                              <m:rPr>
                                <m:sty m:val="p"/>
                              </m:rPr>
                              <a:rPr lang="en-US" sz="1800"/>
                              <m:t>log</m:t>
                            </m:r>
                          </m:fName>
                          <m:e>
                            <m:d>
                              <m:dPr>
                                <m:begChr m:val="["/>
                                <m:endChr m:val="]"/>
                                <m:ctrlPr>
                                  <a:rPr lang="en-US" sz="1800" i="1"/>
                                </m:ctrlPr>
                              </m:dPr>
                              <m:e>
                                <m:sSub>
                                  <m:sSubPr>
                                    <m:ctrlPr>
                                      <a:rPr lang="en-US" sz="1800" i="1"/>
                                    </m:ctrlPr>
                                  </m:sSubPr>
                                  <m:e>
                                    <m:r>
                                      <a:rPr lang="en-US" sz="1800" i="1"/>
                                      <m:t>𝐾</m:t>
                                    </m:r>
                                  </m:e>
                                  <m:sub>
                                    <m:r>
                                      <a:rPr lang="en-US" sz="1800" i="1"/>
                                      <m:t>𝛼</m:t>
                                    </m:r>
                                  </m:sub>
                                </m:sSub>
                                <m:sSup>
                                  <m:sSupPr>
                                    <m:ctrlPr>
                                      <a:rPr lang="en-US" sz="1800" i="1"/>
                                    </m:ctrlPr>
                                  </m:sSupPr>
                                  <m:e>
                                    <m:r>
                                      <a:rPr lang="en-US" sz="1800" i="1"/>
                                      <m:t>𝑒</m:t>
                                    </m:r>
                                  </m:e>
                                  <m:sup>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sup>
                                </m:sSup>
                              </m:e>
                            </m:d>
                          </m:e>
                        </m:func>
                      </m:e>
                    </m:func>
                  </m:oMath>
                </a14:m>
                <a:endParaRPr lang="en-US" sz="1800" i="1" dirty="0"/>
              </a:p>
              <a:p>
                <a:pPr marL="0" indent="0">
                  <a:buNone/>
                </a:pPr>
                <a:r>
                  <a:rPr lang="en-US" sz="1800" dirty="0"/>
                  <a:t/>
                </a:r>
                <a14:m>
                  <m:oMath xmlns:m="http://schemas.openxmlformats.org/officeDocument/2006/math">
                    <m:nary>
                      <m:naryPr>
                        <m:chr m:val="∑"/>
                        <m:limLoc m:val="undOvr"/>
                        <m:subHide m:val="on"/>
                        <m:supHide m:val="on"/>
                        <m:ctrlPr>
                          <a:rPr lang="en-US" sz="1800" i="1"/>
                        </m:ctrlPr>
                      </m:naryPr>
                      <m:sub/>
                      <m:sup/>
                      <m:e>
                        <m:r>
                          <a:rPr lang="en-US" sz="1800" i="1"/>
                          <m:t>𝑋</m:t>
                        </m:r>
                      </m:e>
                    </m:nary>
                    <m:func>
                      <m:funcPr>
                        <m:ctrlPr>
                          <a:rPr lang="en-US" sz="1800" i="1"/>
                        </m:ctrlPr>
                      </m:funcPr>
                      <m:fName>
                        <m:r>
                          <m:rPr>
                            <m:sty m:val="p"/>
                          </m:rPr>
                          <a:rPr lang="en-US" sz="1800"/>
                          <m:t>log</m:t>
                        </m:r>
                      </m:fName>
                      <m:e>
                        <m:d>
                          <m:dPr>
                            <m:ctrlPr>
                              <a:rPr lang="en-US" sz="1800" i="1"/>
                            </m:ctrlPr>
                          </m:dPr>
                          <m:e>
                            <m:f>
                              <m:fPr>
                                <m:ctrlPr>
                                  <a:rPr lang="en-US" sz="1800" i="1"/>
                                </m:ctrlPr>
                              </m:fPr>
                              <m:num>
                                <m:sSub>
                                  <m:sSubPr>
                                    <m:ctrlPr>
                                      <a:rPr lang="en-US" sz="1800" i="1"/>
                                    </m:ctrlPr>
                                  </m:sSubPr>
                                  <m:e>
                                    <m:r>
                                      <a:rPr lang="en-US" sz="1800" i="1"/>
                                      <m:t>𝜇</m:t>
                                    </m:r>
                                  </m:e>
                                  <m:sub>
                                    <m:r>
                                      <a:rPr lang="en-US" sz="1800" i="1"/>
                                      <m:t>0</m:t>
                                    </m:r>
                                  </m:sub>
                                </m:sSub>
                              </m:num>
                              <m:den>
                                <m:sSub>
                                  <m:sSubPr>
                                    <m:ctrlPr>
                                      <a:rPr lang="en-US" sz="1800" i="1"/>
                                    </m:ctrlPr>
                                  </m:sSubPr>
                                  <m:e>
                                    <m:r>
                                      <a:rPr lang="en-US" sz="1800" i="1"/>
                                      <m:t>𝜇</m:t>
                                    </m:r>
                                  </m:e>
                                  <m:sub>
                                    <m:r>
                                      <a:rPr lang="en-US" sz="1800" i="1"/>
                                      <m:t>1</m:t>
                                    </m:r>
                                  </m:sub>
                                </m:sSub>
                              </m:den>
                            </m:f>
                          </m:e>
                        </m:d>
                        <m:r>
                          <a:rPr lang="en-US" sz="1800" i="1"/>
                          <m:t>≤</m:t>
                        </m:r>
                      </m:e>
                    </m:func>
                    <m:func>
                      <m:funcPr>
                        <m:ctrlPr>
                          <a:rPr lang="en-US" sz="1800" i="1"/>
                        </m:ctrlPr>
                      </m:funcPr>
                      <m:fName>
                        <m:r>
                          <m:rPr>
                            <m:sty m:val="p"/>
                          </m:rPr>
                          <a:rPr lang="en-US" sz="1800"/>
                          <m:t>log</m:t>
                        </m:r>
                      </m:fName>
                      <m:e>
                        <m:sSub>
                          <m:sSubPr>
                            <m:ctrlPr>
                              <a:rPr lang="en-US" sz="1800" i="1"/>
                            </m:ctrlPr>
                          </m:sSubPr>
                          <m:e>
                            <m:r>
                              <a:rPr lang="en-US" sz="1800" i="1"/>
                              <m:t>𝐾</m:t>
                            </m:r>
                          </m:e>
                          <m:sub>
                            <m:r>
                              <a:rPr lang="en-US" sz="1800" i="1"/>
                              <m:t>𝛼</m:t>
                            </m:r>
                          </m:sub>
                        </m:sSub>
                      </m:e>
                    </m:func>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func>
                      <m:funcPr>
                        <m:ctrlPr>
                          <a:rPr lang="en-US" sz="1800" i="1"/>
                        </m:ctrlPr>
                      </m:funcPr>
                      <m:fName>
                        <m:r>
                          <m:rPr>
                            <m:sty m:val="p"/>
                          </m:rPr>
                          <a:rPr lang="en-US" sz="1800"/>
                          <m:t>log</m:t>
                        </m:r>
                      </m:fName>
                      <m:e>
                        <m:r>
                          <a:rPr lang="en-US" sz="1800" i="1"/>
                          <m:t>𝑒</m:t>
                        </m:r>
                      </m:e>
                    </m:func>
                  </m:oMath>
                </a14:m>
                <a:endParaRPr lang="en-US" sz="1800" dirty="0"/>
              </a:p>
              <a:p>
                <a:pPr marL="0" indent="0">
                  <a:buNone/>
                </a:pPr>
                <a:r>
                  <a:rPr lang="en-US" sz="1800" dirty="0"/>
                  <a:t/>
                </a:r>
                <a14:m>
                  <m:oMath xmlns:m="http://schemas.openxmlformats.org/officeDocument/2006/math">
                    <m:nary>
                      <m:naryPr>
                        <m:chr m:val="∑"/>
                        <m:limLoc m:val="undOvr"/>
                        <m:subHide m:val="on"/>
                        <m:supHide m:val="on"/>
                        <m:ctrlPr>
                          <a:rPr lang="en-US" sz="1800" i="1"/>
                        </m:ctrlPr>
                      </m:naryPr>
                      <m:sub/>
                      <m:sup/>
                      <m:e>
                        <m:r>
                          <a:rPr lang="en-US" sz="1800" i="1"/>
                          <m:t>𝑋</m:t>
                        </m:r>
                      </m:e>
                    </m:nary>
                    <m:d>
                      <m:dPr>
                        <m:begChr m:val="["/>
                        <m:endChr m:val="]"/>
                        <m:ctrlPr>
                          <a:rPr lang="en-US" sz="1800" i="1"/>
                        </m:ctrlPr>
                      </m:dPr>
                      <m:e>
                        <m:func>
                          <m:funcPr>
                            <m:ctrlPr>
                              <a:rPr lang="en-US" sz="1800" i="1"/>
                            </m:ctrlPr>
                          </m:funcPr>
                          <m:fName>
                            <m:r>
                              <m:rPr>
                                <m:sty m:val="p"/>
                              </m:rPr>
                              <a:rPr lang="en-US" sz="1800"/>
                              <m:t>log</m:t>
                            </m:r>
                          </m:fName>
                          <m:e>
                            <m:sSub>
                              <m:sSubPr>
                                <m:ctrlPr>
                                  <a:rPr lang="en-US" sz="1800" i="1"/>
                                </m:ctrlPr>
                              </m:sSubPr>
                              <m:e>
                                <m:r>
                                  <a:rPr lang="en-US" sz="1800" i="1"/>
                                  <m:t>𝜇</m:t>
                                </m:r>
                              </m:e>
                              <m:sub>
                                <m:r>
                                  <a:rPr lang="en-US" sz="1800" i="1"/>
                                  <m:t>0</m:t>
                                </m:r>
                              </m:sub>
                            </m:sSub>
                          </m:e>
                        </m:func>
                        <m:r>
                          <a:rPr lang="en-US" sz="1800" i="1"/>
                          <m:t>− </m:t>
                        </m:r>
                        <m:func>
                          <m:funcPr>
                            <m:ctrlPr>
                              <a:rPr lang="en-US" sz="1800" i="1"/>
                            </m:ctrlPr>
                          </m:funcPr>
                          <m:fName>
                            <m:r>
                              <m:rPr>
                                <m:sty m:val="p"/>
                              </m:rPr>
                              <a:rPr lang="en-US" sz="1800"/>
                              <m:t>log</m:t>
                            </m:r>
                          </m:fName>
                          <m:e>
                            <m:sSub>
                              <m:sSubPr>
                                <m:ctrlPr>
                                  <a:rPr lang="en-US" sz="1800" i="1"/>
                                </m:ctrlPr>
                              </m:sSubPr>
                              <m:e>
                                <m:r>
                                  <a:rPr lang="en-US" sz="1800" i="1"/>
                                  <m:t>𝜇</m:t>
                                </m:r>
                              </m:e>
                              <m:sub>
                                <m:r>
                                  <a:rPr lang="en-US" sz="1800" i="1"/>
                                  <m:t>1</m:t>
                                </m:r>
                              </m:sub>
                            </m:sSub>
                          </m:e>
                        </m:func>
                      </m:e>
                    </m:d>
                    <m:r>
                      <a:rPr lang="en-US" sz="1800" i="1"/>
                      <m:t>≤</m:t>
                    </m:r>
                    <m:func>
                      <m:funcPr>
                        <m:ctrlPr>
                          <a:rPr lang="en-US" sz="1800" i="1"/>
                        </m:ctrlPr>
                      </m:funcPr>
                      <m:fName>
                        <m:r>
                          <m:rPr>
                            <m:sty m:val="p"/>
                          </m:rPr>
                          <a:rPr lang="en-US" sz="1800"/>
                          <m:t>log</m:t>
                        </m:r>
                      </m:fName>
                      <m:e>
                        <m:sSub>
                          <m:sSubPr>
                            <m:ctrlPr>
                              <a:rPr lang="en-US" sz="1800" i="1"/>
                            </m:ctrlPr>
                          </m:sSubPr>
                          <m:e>
                            <m:r>
                              <a:rPr lang="en-US" sz="1800" i="1"/>
                              <m:t>𝐾</m:t>
                            </m:r>
                          </m:e>
                          <m:sub>
                            <m:r>
                              <a:rPr lang="en-US" sz="1800" i="1"/>
                              <m:t>𝛼</m:t>
                            </m:r>
                          </m:sub>
                        </m:sSub>
                      </m:e>
                    </m:func>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oMath>
                </a14:m>
                <a:endParaRPr lang="en-US" sz="1800" dirty="0"/>
              </a:p>
              <a:p>
                <a:pPr marL="0" indent="0">
                  <a:buNone/>
                </a:pPr>
                <a:r>
                  <a:rPr lang="en-US" sz="1800" dirty="0"/>
                  <a:t/>
                </a:r>
                <a14:m>
                  <m:oMath xmlns:m="http://schemas.openxmlformats.org/officeDocument/2006/math">
                    <m:nary>
                      <m:naryPr>
                        <m:chr m:val="∑"/>
                        <m:limLoc m:val="undOvr"/>
                        <m:subHide m:val="on"/>
                        <m:supHide m:val="on"/>
                        <m:ctrlPr>
                          <a:rPr lang="en-US" sz="1800" i="1"/>
                        </m:ctrlPr>
                      </m:naryPr>
                      <m:sub/>
                      <m:sup/>
                      <m:e>
                        <m:r>
                          <a:rPr lang="en-US" sz="1800" i="1"/>
                          <m:t>𝑋</m:t>
                        </m:r>
                      </m:e>
                    </m:nary>
                    <m:r>
                      <a:rPr lang="en-US" sz="1800" i="1"/>
                      <m:t>≤</m:t>
                    </m:r>
                    <m:f>
                      <m:fPr>
                        <m:ctrlPr>
                          <a:rPr lang="en-US" sz="1800" i="1"/>
                        </m:ctrlPr>
                      </m:fPr>
                      <m:num>
                        <m:func>
                          <m:funcPr>
                            <m:ctrlPr>
                              <a:rPr lang="en-US" sz="1800" i="1"/>
                            </m:ctrlPr>
                          </m:funcPr>
                          <m:fName>
                            <m:r>
                              <m:rPr>
                                <m:sty m:val="p"/>
                              </m:rPr>
                              <a:rPr lang="en-US" sz="1800"/>
                              <m:t>log</m:t>
                            </m:r>
                          </m:fName>
                          <m:e>
                            <m:sSub>
                              <m:sSubPr>
                                <m:ctrlPr>
                                  <a:rPr lang="en-US" sz="1800" i="1"/>
                                </m:ctrlPr>
                              </m:sSubPr>
                              <m:e>
                                <m:r>
                                  <a:rPr lang="en-US" sz="1800" i="1"/>
                                  <m:t>𝐾</m:t>
                                </m:r>
                              </m:e>
                              <m:sub>
                                <m:r>
                                  <a:rPr lang="en-US" sz="1800" i="1"/>
                                  <m:t>𝛼</m:t>
                                </m:r>
                              </m:sub>
                            </m:sSub>
                          </m:e>
                        </m:func>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num>
                      <m:den>
                        <m:d>
                          <m:dPr>
                            <m:begChr m:val="["/>
                            <m:endChr m:val="]"/>
                            <m:ctrlPr>
                              <a:rPr lang="en-US" sz="1800" i="1"/>
                            </m:ctrlPr>
                          </m:dPr>
                          <m:e>
                            <m:func>
                              <m:funcPr>
                                <m:ctrlPr>
                                  <a:rPr lang="en-US" sz="1800" i="1"/>
                                </m:ctrlPr>
                              </m:funcPr>
                              <m:fName>
                                <m:r>
                                  <m:rPr>
                                    <m:sty m:val="p"/>
                                  </m:rPr>
                                  <a:rPr lang="en-US" sz="1800"/>
                                  <m:t>log</m:t>
                                </m:r>
                              </m:fName>
                              <m:e>
                                <m:sSub>
                                  <m:sSubPr>
                                    <m:ctrlPr>
                                      <a:rPr lang="en-US" sz="1800" i="1"/>
                                    </m:ctrlPr>
                                  </m:sSubPr>
                                  <m:e>
                                    <m:r>
                                      <a:rPr lang="en-US" sz="1800" i="1"/>
                                      <m:t>𝜇</m:t>
                                    </m:r>
                                  </m:e>
                                  <m:sub>
                                    <m:r>
                                      <a:rPr lang="en-US" sz="1800" i="1"/>
                                      <m:t>0</m:t>
                                    </m:r>
                                  </m:sub>
                                </m:sSub>
                              </m:e>
                            </m:func>
                            <m:r>
                              <a:rPr lang="en-US" sz="1800" i="1"/>
                              <m:t>− </m:t>
                            </m:r>
                            <m:func>
                              <m:funcPr>
                                <m:ctrlPr>
                                  <a:rPr lang="en-US" sz="1800" i="1"/>
                                </m:ctrlPr>
                              </m:funcPr>
                              <m:fName>
                                <m:r>
                                  <m:rPr>
                                    <m:sty m:val="p"/>
                                  </m:rPr>
                                  <a:rPr lang="en-US" sz="1800"/>
                                  <m:t>log</m:t>
                                </m:r>
                              </m:fName>
                              <m:e>
                                <m:sSub>
                                  <m:sSubPr>
                                    <m:ctrlPr>
                                      <a:rPr lang="en-US" sz="1800" i="1"/>
                                    </m:ctrlPr>
                                  </m:sSubPr>
                                  <m:e>
                                    <m:r>
                                      <a:rPr lang="en-US" sz="1800" i="1"/>
                                      <m:t>𝜇</m:t>
                                    </m:r>
                                  </m:e>
                                  <m:sub>
                                    <m:r>
                                      <a:rPr lang="en-US" sz="1800" i="1"/>
                                      <m:t>1</m:t>
                                    </m:r>
                                  </m:sub>
                                </m:sSub>
                              </m:e>
                            </m:func>
                          </m:e>
                        </m:d>
                      </m:den>
                    </m:f>
                  </m:oMath>
                </a14:m>
                <a:endParaRPr lang="en-US" sz="1800" dirty="0"/>
              </a:p>
              <a:p>
                <a:pPr marL="0" indent="0">
                  <a:buNone/>
                </a:pPr>
                <a:r>
                  <a:rPr lang="en-US" sz="1800" dirty="0"/>
                  <a:t/>
                </a:r>
                <a14:m>
                  <m:oMath xmlns:m="http://schemas.openxmlformats.org/officeDocument/2006/math">
                    <m:r>
                      <a:rPr lang="en-US" sz="1800" i="1"/>
                      <m:t>∴</m:t>
                    </m:r>
                    <m:nary>
                      <m:naryPr>
                        <m:chr m:val="∑"/>
                        <m:limLoc m:val="undOvr"/>
                        <m:subHide m:val="on"/>
                        <m:supHide m:val="on"/>
                        <m:ctrlPr>
                          <a:rPr lang="en-US" sz="1800" i="1"/>
                        </m:ctrlPr>
                      </m:naryPr>
                      <m:sub/>
                      <m:sup/>
                      <m:e>
                        <m:r>
                          <a:rPr lang="en-US" sz="1800" i="1"/>
                          <m:t>𝑋</m:t>
                        </m:r>
                      </m:e>
                    </m:nary>
                    <m:r>
                      <a:rPr lang="en-US" sz="1800" i="1"/>
                      <m:t>=</m:t>
                    </m:r>
                    <m:r>
                      <a:rPr lang="en-US" sz="1800" i="1"/>
                      <m:t>𝑛</m:t>
                    </m:r>
                    <m:acc>
                      <m:accPr>
                        <m:chr m:val="̅"/>
                        <m:ctrlPr>
                          <a:rPr lang="en-US" sz="1800" i="1"/>
                        </m:ctrlPr>
                      </m:accPr>
                      <m:e>
                        <m:r>
                          <a:rPr lang="en-US" sz="1800" i="1"/>
                          <m:t>𝑋</m:t>
                        </m:r>
                      </m:e>
                    </m:acc>
                  </m:oMath>
                </a14:m>
                <a:endParaRPr lang="en-US" sz="1800" dirty="0"/>
              </a:p>
              <a:p>
                <a:pPr marL="0" indent="0">
                  <a:buNone/>
                </a:pPr>
                <a:r>
                  <a:rPr lang="en-US" sz="1800" dirty="0"/>
                  <a:t>    If </a:t>
                </a:r>
                <a14:m>
                  <m:oMath xmlns:m="http://schemas.openxmlformats.org/officeDocument/2006/math">
                    <m:sSub>
                      <m:sSubPr>
                        <m:ctrlPr>
                          <a:rPr lang="en-US" sz="1800" i="1"/>
                        </m:ctrlPr>
                      </m:sSubPr>
                      <m:e>
                        <m:r>
                          <a:rPr lang="en-US" sz="1800" i="1"/>
                          <m:t>𝜇</m:t>
                        </m:r>
                      </m:e>
                      <m:sub>
                        <m:r>
                          <a:rPr lang="en-US" sz="1800" i="1"/>
                          <m:t>1</m:t>
                        </m:r>
                      </m:sub>
                    </m:sSub>
                    <m:r>
                      <a:rPr lang="en-US" sz="1800" i="1"/>
                      <m:t>&lt;</m:t>
                    </m:r>
                    <m:sSub>
                      <m:sSubPr>
                        <m:ctrlPr>
                          <a:rPr lang="en-US" sz="1800" i="1"/>
                        </m:ctrlPr>
                      </m:sSubPr>
                      <m:e>
                        <m:r>
                          <a:rPr lang="en-US" sz="1800" i="1"/>
                          <m:t>𝜇</m:t>
                        </m:r>
                      </m:e>
                      <m:sub>
                        <m:r>
                          <a:rPr lang="en-US" sz="1800" i="1"/>
                          <m:t>0</m:t>
                        </m:r>
                      </m:sub>
                    </m:sSub>
                  </m:oMath>
                </a14:m>
                <a:r>
                  <a:rPr lang="en-US" sz="1800" dirty="0"/>
                  <a:t> then </a:t>
                </a:r>
              </a:p>
              <a:p>
                <a:pPr marL="0" indent="0">
                  <a:buNone/>
                </a:pPr>
                <a:r>
                  <a:rPr lang="en-US" sz="1800" dirty="0"/>
                  <a:t/>
                </a:r>
                <a14:m>
                  <m:oMath xmlns:m="http://schemas.openxmlformats.org/officeDocument/2006/math">
                    <m:acc>
                      <m:accPr>
                        <m:chr m:val="̅"/>
                        <m:ctrlPr>
                          <a:rPr lang="en-US" sz="1800" i="1"/>
                        </m:ctrlPr>
                      </m:accPr>
                      <m:e>
                        <m:r>
                          <a:rPr lang="en-US" sz="1800" i="1"/>
                          <m:t>𝑋</m:t>
                        </m:r>
                      </m:e>
                    </m:acc>
                    <m:r>
                      <a:rPr lang="en-US" sz="1800" i="1"/>
                      <m:t>≤</m:t>
                    </m:r>
                    <m:f>
                      <m:fPr>
                        <m:ctrlPr>
                          <a:rPr lang="en-US" sz="1800" i="1"/>
                        </m:ctrlPr>
                      </m:fPr>
                      <m:num>
                        <m:r>
                          <a:rPr lang="en-US" sz="1800" i="1"/>
                          <m:t>1</m:t>
                        </m:r>
                      </m:num>
                      <m:den>
                        <m:r>
                          <a:rPr lang="en-US" sz="1800" i="1"/>
                          <m:t>𝑛</m:t>
                        </m:r>
                      </m:den>
                    </m:f>
                    <m:d>
                      <m:dPr>
                        <m:begChr m:val="["/>
                        <m:endChr m:val="]"/>
                        <m:ctrlPr>
                          <a:rPr lang="en-US" sz="1800" i="1"/>
                        </m:ctrlPr>
                      </m:dPr>
                      <m:e>
                        <m:f>
                          <m:fPr>
                            <m:ctrlPr>
                              <a:rPr lang="en-US" sz="1800" i="1"/>
                            </m:ctrlPr>
                          </m:fPr>
                          <m:num>
                            <m:func>
                              <m:funcPr>
                                <m:ctrlPr>
                                  <a:rPr lang="en-US" sz="1800" i="1"/>
                                </m:ctrlPr>
                              </m:funcPr>
                              <m:fName>
                                <m:r>
                                  <m:rPr>
                                    <m:sty m:val="p"/>
                                  </m:rPr>
                                  <a:rPr lang="en-US" sz="1800"/>
                                  <m:t>log</m:t>
                                </m:r>
                              </m:fName>
                              <m:e>
                                <m:sSub>
                                  <m:sSubPr>
                                    <m:ctrlPr>
                                      <a:rPr lang="en-US" sz="1800" i="1"/>
                                    </m:ctrlPr>
                                  </m:sSubPr>
                                  <m:e>
                                    <m:r>
                                      <a:rPr lang="en-US" sz="1800" i="1"/>
                                      <m:t>𝐾</m:t>
                                    </m:r>
                                  </m:e>
                                  <m:sub>
                                    <m:r>
                                      <a:rPr lang="en-US" sz="1800" i="1"/>
                                      <m:t>𝛼</m:t>
                                    </m:r>
                                  </m:sub>
                                </m:sSub>
                              </m:e>
                            </m:func>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num>
                          <m:den>
                            <m:d>
                              <m:dPr>
                                <m:begChr m:val="["/>
                                <m:endChr m:val="]"/>
                                <m:ctrlPr>
                                  <a:rPr lang="en-US" sz="1800" i="1"/>
                                </m:ctrlPr>
                              </m:dPr>
                              <m:e>
                                <m:func>
                                  <m:funcPr>
                                    <m:ctrlPr>
                                      <a:rPr lang="en-US" sz="1800" i="1"/>
                                    </m:ctrlPr>
                                  </m:funcPr>
                                  <m:fName>
                                    <m:r>
                                      <m:rPr>
                                        <m:sty m:val="p"/>
                                      </m:rPr>
                                      <a:rPr lang="en-US" sz="1800"/>
                                      <m:t>log</m:t>
                                    </m:r>
                                  </m:fName>
                                  <m:e>
                                    <m:sSub>
                                      <m:sSubPr>
                                        <m:ctrlPr>
                                          <a:rPr lang="en-US" sz="1800" i="1"/>
                                        </m:ctrlPr>
                                      </m:sSubPr>
                                      <m:e>
                                        <m:r>
                                          <a:rPr lang="en-US" sz="1800" i="1"/>
                                          <m:t>𝜇</m:t>
                                        </m:r>
                                      </m:e>
                                      <m:sub>
                                        <m:r>
                                          <a:rPr lang="en-US" sz="1800" i="1"/>
                                          <m:t>0</m:t>
                                        </m:r>
                                      </m:sub>
                                    </m:sSub>
                                  </m:e>
                                </m:func>
                                <m:r>
                                  <a:rPr lang="en-US" sz="1800" i="1"/>
                                  <m:t>− </m:t>
                                </m:r>
                                <m:func>
                                  <m:funcPr>
                                    <m:ctrlPr>
                                      <a:rPr lang="en-US" sz="1800" i="1"/>
                                    </m:ctrlPr>
                                  </m:funcPr>
                                  <m:fName>
                                    <m:r>
                                      <m:rPr>
                                        <m:sty m:val="p"/>
                                      </m:rPr>
                                      <a:rPr lang="en-US" sz="1800"/>
                                      <m:t>log</m:t>
                                    </m:r>
                                  </m:fName>
                                  <m:e>
                                    <m:sSub>
                                      <m:sSubPr>
                                        <m:ctrlPr>
                                          <a:rPr lang="en-US" sz="1800" i="1"/>
                                        </m:ctrlPr>
                                      </m:sSubPr>
                                      <m:e>
                                        <m:r>
                                          <a:rPr lang="en-US" sz="1800" i="1"/>
                                          <m:t>𝜇</m:t>
                                        </m:r>
                                      </m:e>
                                      <m:sub>
                                        <m:r>
                                          <a:rPr lang="en-US" sz="1800" i="1"/>
                                          <m:t>1</m:t>
                                        </m:r>
                                      </m:sub>
                                    </m:sSub>
                                  </m:e>
                                </m:func>
                              </m:e>
                            </m:d>
                          </m:den>
                        </m:f>
                      </m:e>
                    </m:d>
                  </m:oMath>
                </a14:m>
                <a:endParaRPr lang="en-US" sz="1800" dirty="0"/>
              </a:p>
              <a:p>
                <a:pPr marL="0" indent="0">
                  <a:buNone/>
                </a:pPr>
                <a:r>
                  <a:rPr lang="en-US" sz="1800" dirty="0"/>
                  <a:t>                     So</a:t>
                </a:r>
              </a:p>
              <a:p>
                <a:pPr marL="0" indent="0">
                  <a:buNone/>
                </a:pPr>
                <a:r>
                  <a:rPr lang="en-US" sz="1800" dirty="0"/>
                  <a:t/>
                </a:r>
                <a14:m>
                  <m:oMath xmlns:m="http://schemas.openxmlformats.org/officeDocument/2006/math">
                    <m:acc>
                      <m:accPr>
                        <m:chr m:val="̅"/>
                        <m:ctrlPr>
                          <a:rPr lang="en-US" sz="1800" i="1"/>
                        </m:ctrlPr>
                      </m:accPr>
                      <m:e>
                        <m:r>
                          <a:rPr lang="en-US" sz="1800" i="1"/>
                          <m:t>𝑋</m:t>
                        </m:r>
                      </m:e>
                    </m:acc>
                    <m:r>
                      <a:rPr lang="en-US" sz="1800" i="1"/>
                      <m:t>≤</m:t>
                    </m:r>
                    <m:sSup>
                      <m:sSupPr>
                        <m:ctrlPr>
                          <a:rPr lang="en-US" sz="1800" i="1"/>
                        </m:ctrlPr>
                      </m:sSupPr>
                      <m:e>
                        <m:r>
                          <a:rPr lang="en-US" sz="1800" i="1"/>
                          <m:t>𝑐</m:t>
                        </m:r>
                      </m:e>
                      <m:sup>
                        <m:r>
                          <a:rPr lang="en-US" sz="1800" i="1"/>
                          <m:t>"</m:t>
                        </m:r>
                      </m:sup>
                    </m:sSup>
                  </m:oMath>
                </a14:m>
                <a:endParaRPr lang="en-US" sz="1800" dirty="0"/>
              </a:p>
              <a:p>
                <a:pPr marL="0" indent="0">
                  <a:buNone/>
                </a:pPr>
                <a:r>
                  <a:rPr lang="en-US" sz="1800" dirty="0"/>
                  <a:t>                                                                              Where  </a:t>
                </a:r>
                <a14:m>
                  <m:oMath xmlns:m="http://schemas.openxmlformats.org/officeDocument/2006/math">
                    <m:sSup>
                      <m:sSupPr>
                        <m:ctrlPr>
                          <a:rPr lang="en-US" sz="1800" i="1"/>
                        </m:ctrlPr>
                      </m:sSupPr>
                      <m:e>
                        <m:r>
                          <a:rPr lang="en-US" sz="1800" i="1"/>
                          <m:t>𝑐</m:t>
                        </m:r>
                      </m:e>
                      <m:sup>
                        <m:r>
                          <a:rPr lang="en-US" sz="1800" i="1"/>
                          <m:t>"</m:t>
                        </m:r>
                      </m:sup>
                    </m:sSup>
                    <m:r>
                      <a:rPr lang="en-US" sz="1800" i="1"/>
                      <m:t>=</m:t>
                    </m:r>
                    <m:f>
                      <m:fPr>
                        <m:ctrlPr>
                          <a:rPr lang="en-US" sz="1800" i="1"/>
                        </m:ctrlPr>
                      </m:fPr>
                      <m:num>
                        <m:r>
                          <a:rPr lang="en-US" sz="1800" i="1"/>
                          <m:t>1</m:t>
                        </m:r>
                      </m:num>
                      <m:den>
                        <m:r>
                          <a:rPr lang="en-US" sz="1800" i="1"/>
                          <m:t>𝑛</m:t>
                        </m:r>
                      </m:den>
                    </m:f>
                    <m:d>
                      <m:dPr>
                        <m:begChr m:val="["/>
                        <m:endChr m:val="]"/>
                        <m:ctrlPr>
                          <a:rPr lang="en-US" sz="1800" i="1"/>
                        </m:ctrlPr>
                      </m:dPr>
                      <m:e>
                        <m:f>
                          <m:fPr>
                            <m:ctrlPr>
                              <a:rPr lang="en-US" sz="1800" i="1"/>
                            </m:ctrlPr>
                          </m:fPr>
                          <m:num>
                            <m:func>
                              <m:funcPr>
                                <m:ctrlPr>
                                  <a:rPr lang="en-US" sz="1800" i="1"/>
                                </m:ctrlPr>
                              </m:funcPr>
                              <m:fName>
                                <m:r>
                                  <m:rPr>
                                    <m:sty m:val="p"/>
                                  </m:rPr>
                                  <a:rPr lang="en-US" sz="1800"/>
                                  <m:t>log</m:t>
                                </m:r>
                              </m:fName>
                              <m:e>
                                <m:sSub>
                                  <m:sSubPr>
                                    <m:ctrlPr>
                                      <a:rPr lang="en-US" sz="1800" i="1"/>
                                    </m:ctrlPr>
                                  </m:sSubPr>
                                  <m:e>
                                    <m:r>
                                      <a:rPr lang="en-US" sz="1800" i="1"/>
                                      <m:t>𝐾</m:t>
                                    </m:r>
                                  </m:e>
                                  <m:sub>
                                    <m:r>
                                      <a:rPr lang="en-US" sz="1800" i="1"/>
                                      <m:t>𝛼</m:t>
                                    </m:r>
                                  </m:sub>
                                </m:sSub>
                              </m:e>
                            </m:func>
                            <m:r>
                              <a:rPr lang="en-US" sz="1800" i="1"/>
                              <m:t>+</m:t>
                            </m:r>
                            <m:r>
                              <a:rPr lang="en-US" sz="1800" i="1"/>
                              <m:t>𝑛</m:t>
                            </m:r>
                            <m:sSub>
                              <m:sSubPr>
                                <m:ctrlPr>
                                  <a:rPr lang="en-US" sz="1800" i="1"/>
                                </m:ctrlPr>
                              </m:sSubPr>
                              <m:e>
                                <m:r>
                                  <a:rPr lang="en-US" sz="1800" i="1"/>
                                  <m:t>𝜇</m:t>
                                </m:r>
                              </m:e>
                              <m:sub>
                                <m:r>
                                  <a:rPr lang="en-US" sz="1800" i="1"/>
                                  <m:t>0</m:t>
                                </m:r>
                              </m:sub>
                            </m:sSub>
                            <m:r>
                              <a:rPr lang="en-US" sz="1800" i="1"/>
                              <m:t>−</m:t>
                            </m:r>
                            <m:r>
                              <a:rPr lang="en-US" sz="1800" i="1"/>
                              <m:t>𝑛</m:t>
                            </m:r>
                            <m:sSub>
                              <m:sSubPr>
                                <m:ctrlPr>
                                  <a:rPr lang="en-US" sz="1800" i="1"/>
                                </m:ctrlPr>
                              </m:sSubPr>
                              <m:e>
                                <m:r>
                                  <a:rPr lang="en-US" sz="1800" i="1"/>
                                  <m:t>𝜇</m:t>
                                </m:r>
                              </m:e>
                              <m:sub>
                                <m:r>
                                  <a:rPr lang="en-US" sz="1800" i="1"/>
                                  <m:t>1</m:t>
                                </m:r>
                              </m:sub>
                            </m:sSub>
                          </m:num>
                          <m:den>
                            <m:d>
                              <m:dPr>
                                <m:begChr m:val="["/>
                                <m:endChr m:val="]"/>
                                <m:ctrlPr>
                                  <a:rPr lang="en-US" sz="1800" i="1"/>
                                </m:ctrlPr>
                              </m:dPr>
                              <m:e>
                                <m:func>
                                  <m:funcPr>
                                    <m:ctrlPr>
                                      <a:rPr lang="en-US" sz="1800" i="1"/>
                                    </m:ctrlPr>
                                  </m:funcPr>
                                  <m:fName>
                                    <m:r>
                                      <m:rPr>
                                        <m:sty m:val="p"/>
                                      </m:rPr>
                                      <a:rPr lang="en-US" sz="1800"/>
                                      <m:t>log</m:t>
                                    </m:r>
                                  </m:fName>
                                  <m:e>
                                    <m:sSub>
                                      <m:sSubPr>
                                        <m:ctrlPr>
                                          <a:rPr lang="en-US" sz="1800" i="1"/>
                                        </m:ctrlPr>
                                      </m:sSubPr>
                                      <m:e>
                                        <m:r>
                                          <a:rPr lang="en-US" sz="1800" i="1"/>
                                          <m:t>𝜇</m:t>
                                        </m:r>
                                      </m:e>
                                      <m:sub>
                                        <m:r>
                                          <a:rPr lang="en-US" sz="1800" i="1"/>
                                          <m:t>0</m:t>
                                        </m:r>
                                      </m:sub>
                                    </m:sSub>
                                  </m:e>
                                </m:func>
                                <m:r>
                                  <a:rPr lang="en-US" sz="1800" i="1"/>
                                  <m:t>− </m:t>
                                </m:r>
                                <m:func>
                                  <m:funcPr>
                                    <m:ctrlPr>
                                      <a:rPr lang="en-US" sz="1800" i="1"/>
                                    </m:ctrlPr>
                                  </m:funcPr>
                                  <m:fName>
                                    <m:r>
                                      <m:rPr>
                                        <m:sty m:val="p"/>
                                      </m:rPr>
                                      <a:rPr lang="en-US" sz="1800"/>
                                      <m:t>log</m:t>
                                    </m:r>
                                  </m:fName>
                                  <m:e>
                                    <m:sSub>
                                      <m:sSubPr>
                                        <m:ctrlPr>
                                          <a:rPr lang="en-US" sz="1800" i="1"/>
                                        </m:ctrlPr>
                                      </m:sSubPr>
                                      <m:e>
                                        <m:r>
                                          <a:rPr lang="en-US" sz="1800" i="1"/>
                                          <m:t>𝜇</m:t>
                                        </m:r>
                                      </m:e>
                                      <m:sub>
                                        <m:r>
                                          <a:rPr lang="en-US" sz="1800" i="1"/>
                                          <m:t>1</m:t>
                                        </m:r>
                                      </m:sub>
                                    </m:sSub>
                                  </m:e>
                                </m:func>
                              </m:e>
                            </m:d>
                          </m:den>
                        </m:f>
                      </m:e>
                    </m:d>
                  </m:oMath>
                </a14:m>
                <a:endParaRPr lang="en-US" sz="1800" dirty="0"/>
              </a:p>
              <a:p>
                <a:pPr marL="0" indent="0">
                  <a:buNone/>
                </a:pPr>
                <a:endParaRPr lang="en-US" sz="1800" dirty="0"/>
              </a:p>
              <a:p>
                <a:pPr marL="0" indent="0">
                  <a:buNone/>
                </a:pPr>
                <a:endParaRPr lang="en-US" sz="18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838200" y="412124"/>
                <a:ext cx="10515600" cy="6027313"/>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624721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1468</TotalTime>
  <Words>26</Words>
  <Application>Microsoft Office PowerPoint</Application>
  <PresentationFormat>Custom</PresentationFormat>
  <Paragraphs>31</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Metro</vt:lpstr>
      <vt:lpstr>Slide 1</vt:lpstr>
      <vt:lpstr>Slide 2</vt:lpstr>
      <vt:lpstr>Slide 3</vt:lpstr>
      <vt:lpstr>Slide 4</vt:lpstr>
      <vt:lpstr>Slide 5</vt:lpstr>
      <vt:lpstr>Procedure :-</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20</cp:revision>
  <dcterms:created xsi:type="dcterms:W3CDTF">2020-04-02T09:39:14Z</dcterms:created>
  <dcterms:modified xsi:type="dcterms:W3CDTF">2020-04-06T08:31:00Z</dcterms:modified>
</cp:coreProperties>
</file>